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sldIdLst>
    <p:sldId id="435" r:id="rId2"/>
    <p:sldId id="461" r:id="rId3"/>
    <p:sldId id="472" r:id="rId4"/>
    <p:sldId id="463" r:id="rId5"/>
    <p:sldId id="456" r:id="rId6"/>
    <p:sldId id="484" r:id="rId7"/>
    <p:sldId id="464" r:id="rId8"/>
    <p:sldId id="482" r:id="rId9"/>
    <p:sldId id="465" r:id="rId10"/>
    <p:sldId id="481" r:id="rId11"/>
    <p:sldId id="469" r:id="rId12"/>
    <p:sldId id="475" r:id="rId13"/>
    <p:sldId id="486" r:id="rId14"/>
    <p:sldId id="476" r:id="rId15"/>
    <p:sldId id="477" r:id="rId16"/>
    <p:sldId id="492" r:id="rId17"/>
    <p:sldId id="487" r:id="rId18"/>
    <p:sldId id="490" r:id="rId19"/>
    <p:sldId id="468" r:id="rId20"/>
    <p:sldId id="485" r:id="rId21"/>
    <p:sldId id="478" r:id="rId22"/>
    <p:sldId id="489" r:id="rId23"/>
    <p:sldId id="494" r:id="rId24"/>
    <p:sldId id="495" r:id="rId25"/>
    <p:sldId id="479" r:id="rId26"/>
    <p:sldId id="451" r:id="rId27"/>
    <p:sldId id="491" r:id="rId28"/>
    <p:sldId id="499" r:id="rId29"/>
    <p:sldId id="500" r:id="rId30"/>
    <p:sldId id="501" r:id="rId31"/>
    <p:sldId id="502" r:id="rId32"/>
    <p:sldId id="503" r:id="rId33"/>
    <p:sldId id="483" r:id="rId34"/>
    <p:sldId id="488" r:id="rId35"/>
    <p:sldId id="498" r:id="rId36"/>
    <p:sldId id="497" r:id="rId37"/>
    <p:sldId id="496" r:id="rId3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27BC"/>
    <a:srgbClr val="179923"/>
    <a:srgbClr val="000000"/>
    <a:srgbClr val="FF0000"/>
    <a:srgbClr val="E69D1A"/>
    <a:srgbClr val="884880"/>
    <a:srgbClr val="FF9900"/>
    <a:srgbClr val="FEE2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99645" autoAdjust="0"/>
  </p:normalViewPr>
  <p:slideViewPr>
    <p:cSldViewPr>
      <p:cViewPr varScale="1">
        <p:scale>
          <a:sx n="129" d="100"/>
          <a:sy n="129" d="100"/>
        </p:scale>
        <p:origin x="-112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r">
              <a:defRPr sz="1200"/>
            </a:lvl1pPr>
          </a:lstStyle>
          <a:p>
            <a:fld id="{EDF54699-954F-4E4D-9DCD-366D4D7B0D63}" type="datetimeFigureOut">
              <a:rPr lang="en-GB" smtClean="0"/>
              <a:t>30/01/2014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75" tIns="45638" rIns="91275" bIns="4563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275" tIns="45638" rIns="91275" bIns="4563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r">
              <a:defRPr sz="1200"/>
            </a:lvl1pPr>
          </a:lstStyle>
          <a:p>
            <a:fld id="{B83C5146-1889-4C45-88D4-AB2A8F663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906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C5146-1889-4C45-88D4-AB2A8F66345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584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25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44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3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909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8" y="6669360"/>
            <a:ext cx="3139477" cy="206399"/>
          </a:xfrm>
        </p:spPr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5882" y="6691658"/>
            <a:ext cx="1872222" cy="166342"/>
          </a:xfrm>
        </p:spPr>
        <p:txBody>
          <a:bodyPr/>
          <a:lstStyle/>
          <a:p>
            <a:r>
              <a:rPr lang="en-GB" smtClean="0"/>
              <a:t>M. Schaumann,VHE-LHC 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058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21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548680"/>
            <a:ext cx="4316288" cy="60486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388296" cy="59046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150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86297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68760"/>
            <a:ext cx="4040188" cy="53285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49924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268760"/>
            <a:ext cx="4041775" cy="53285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767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-16663" y="6597352"/>
            <a:ext cx="2788464" cy="239475"/>
          </a:xfrm>
        </p:spPr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63888" y="6597352"/>
            <a:ext cx="2016224" cy="219379"/>
          </a:xfrm>
        </p:spPr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08412" y="6597352"/>
            <a:ext cx="2133600" cy="216024"/>
          </a:xfrm>
        </p:spPr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494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603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679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77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491"/>
            <a:ext cx="9144000" cy="49006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476672"/>
            <a:ext cx="8496944" cy="6120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7638" y="6669360"/>
            <a:ext cx="3427509" cy="206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8412" y="6669360"/>
            <a:ext cx="2133600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EE74B-AA29-428B-826F-5CD1FF8C5B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10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38.png"/><Relationship Id="rId7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png"/><Relationship Id="rId4" Type="http://schemas.openxmlformats.org/officeDocument/2006/relationships/image" Target="../media/image7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7" Type="http://schemas.openxmlformats.org/officeDocument/2006/relationships/image" Target="../media/image5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png"/><Relationship Id="rId5" Type="http://schemas.openxmlformats.org/officeDocument/2006/relationships/image" Target="../media/image80.png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0.png"/><Relationship Id="rId7" Type="http://schemas.openxmlformats.org/officeDocument/2006/relationships/image" Target="../media/image65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4.png"/><Relationship Id="rId5" Type="http://schemas.openxmlformats.org/officeDocument/2006/relationships/image" Target="../media/image79.png"/><Relationship Id="rId4" Type="http://schemas.openxmlformats.org/officeDocument/2006/relationships/image" Target="../media/image7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0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7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6.png"/><Relationship Id="rId5" Type="http://schemas.openxmlformats.org/officeDocument/2006/relationships/image" Target="../media/image95.png"/><Relationship Id="rId4" Type="http://schemas.openxmlformats.org/officeDocument/2006/relationships/image" Target="../media/image93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37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1470025"/>
          </a:xfrm>
        </p:spPr>
        <p:txBody>
          <a:bodyPr>
            <a:normAutofit/>
          </a:bodyPr>
          <a:lstStyle/>
          <a:p>
            <a:r>
              <a:rPr lang="en-GB" b="1" dirty="0" smtClean="0"/>
              <a:t>A First Look </a:t>
            </a:r>
            <a:br>
              <a:rPr lang="en-GB" b="1" dirty="0" smtClean="0"/>
            </a:br>
            <a:r>
              <a:rPr lang="en-GB" b="1" dirty="0" smtClean="0"/>
              <a:t>at Heavy Ion Operation of VHE-LHC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3861048"/>
            <a:ext cx="7088832" cy="1752600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Michaela </a:t>
            </a:r>
            <a:r>
              <a:rPr lang="en-GB" sz="2400" b="1" dirty="0" err="1" smtClean="0"/>
              <a:t>Schaumann</a:t>
            </a:r>
            <a:endParaRPr lang="en-GB" sz="2400" b="1" dirty="0"/>
          </a:p>
          <a:p>
            <a:r>
              <a:rPr lang="en-GB" sz="1800" b="1" dirty="0" smtClean="0"/>
              <a:t>Thanks to </a:t>
            </a:r>
            <a:r>
              <a:rPr lang="en-GB" sz="1800" b="1" dirty="0"/>
              <a:t>J.M. Jowett </a:t>
            </a:r>
            <a:r>
              <a:rPr lang="en-GB" sz="1800" b="1" dirty="0" smtClean="0"/>
              <a:t>and </a:t>
            </a:r>
            <a:r>
              <a:rPr lang="en-GB" sz="1800" b="1" dirty="0"/>
              <a:t>R. </a:t>
            </a:r>
            <a:r>
              <a:rPr lang="en-GB" sz="1800" b="1" dirty="0" err="1"/>
              <a:t>Versteegen</a:t>
            </a:r>
            <a:endParaRPr lang="en-GB" sz="1600" dirty="0"/>
          </a:p>
          <a:p>
            <a:r>
              <a:rPr lang="en-GB" sz="2000" dirty="0" smtClean="0"/>
              <a:t>30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January 2014</a:t>
            </a:r>
          </a:p>
          <a:p>
            <a:r>
              <a:rPr lang="en-GB" sz="2000" dirty="0" smtClean="0"/>
              <a:t>Special FHC </a:t>
            </a:r>
            <a:r>
              <a:rPr lang="en-GB" sz="2000" dirty="0"/>
              <a:t>M</a:t>
            </a:r>
            <a:r>
              <a:rPr lang="en-GB" sz="2000" dirty="0" smtClean="0"/>
              <a:t>eeting, CERN</a:t>
            </a:r>
          </a:p>
        </p:txBody>
      </p:sp>
    </p:spTree>
    <p:extLst>
      <p:ext uri="{BB962C8B-B14F-4D97-AF65-F5344CB8AC3E}">
        <p14:creationId xmlns:p14="http://schemas.microsoft.com/office/powerpoint/2010/main" val="360358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Radiation Damping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10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8086880"/>
                  </p:ext>
                </p:extLst>
              </p:nvPr>
            </p:nvGraphicFramePr>
            <p:xfrm>
              <a:off x="1497178" y="4653136"/>
              <a:ext cx="6096000" cy="1786763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219200"/>
                    <a:gridCol w="1219200"/>
                    <a:gridCol w="1219200"/>
                    <a:gridCol w="1219200"/>
                    <a:gridCol w="12192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Damping Times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 injection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  <a:r>
                            <a:rPr lang="en-GB" baseline="0" dirty="0" smtClean="0"/>
                            <a:t> collision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1/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</a:rPr>
                                      <m:t>rad</m:t>
                                    </m:r>
                                    <m:r>
                                      <a:rPr lang="en-GB" b="0" i="0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</a:rPr>
                                      <m:t>s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6.3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725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0.16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1/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  <a:ea typeface="Cambria Math"/>
                                      </a:rPr>
                                      <m:t>rad</m:t>
                                    </m:r>
                                    <m:r>
                                      <a:rPr lang="en-GB" b="0" i="0" smtClean="0">
                                        <a:latin typeface="Cambria Math"/>
                                        <a:ea typeface="Cambria Math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  <a:ea typeface="Cambria Math"/>
                                      </a:rPr>
                                      <m:t>x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12.6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1451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0.31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1/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  <a:ea typeface="Cambria Math"/>
                                      </a:rPr>
                                      <m:t>rad</m:t>
                                    </m:r>
                                    <m:r>
                                      <a:rPr lang="en-GB" b="0" i="0" smtClean="0">
                                        <a:latin typeface="Cambria Math"/>
                                        <a:ea typeface="Cambria Math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  <a:ea typeface="Cambria Math"/>
                                      </a:rPr>
                                      <m:t>y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12.6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1451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0.31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8086880"/>
                  </p:ext>
                </p:extLst>
              </p:nvPr>
            </p:nvGraphicFramePr>
            <p:xfrm>
              <a:off x="1497178" y="4653136"/>
              <a:ext cx="6096000" cy="1786763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219200"/>
                    <a:gridCol w="1219200"/>
                    <a:gridCol w="1219200"/>
                    <a:gridCol w="1219200"/>
                    <a:gridCol w="1219200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Damping Times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 injection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  <a:r>
                            <a:rPr lang="en-GB" baseline="0" dirty="0" smtClean="0"/>
                            <a:t> collision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00" t="-177419" r="-400000" b="-22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6.3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725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0.16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00" t="-277419" r="-400000" b="-12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12.6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1451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0.31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9103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00" t="-365625" r="-400000" b="-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12.6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1451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0.31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16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801200"/>
            <a:ext cx="4698884" cy="197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2002542" y="652626"/>
            <a:ext cx="5089738" cy="25603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3501898" y="755827"/>
            <a:ext cx="332266" cy="20073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139952" y="773582"/>
            <a:ext cx="2776112" cy="1985515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699792" y="2795717"/>
            <a:ext cx="955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Energy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41031" y="2812866"/>
            <a:ext cx="16790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427BC"/>
                </a:solidFill>
              </a:rPr>
              <a:t>Particle Type</a:t>
            </a:r>
            <a:endParaRPr lang="en-GB" sz="2000" dirty="0">
              <a:solidFill>
                <a:srgbClr val="0427BC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59903" y="2795717"/>
            <a:ext cx="93621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179923"/>
                </a:solidFill>
              </a:rPr>
              <a:t>Ring</a:t>
            </a:r>
            <a:endParaRPr lang="en-GB" sz="2000" dirty="0">
              <a:solidFill>
                <a:srgbClr val="179923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61775"/>
            <a:ext cx="6480720" cy="67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3812070" y="764704"/>
            <a:ext cx="319004" cy="1994393"/>
          </a:xfrm>
          <a:prstGeom prst="rect">
            <a:avLst/>
          </a:prstGeom>
          <a:noFill/>
          <a:ln>
            <a:solidFill>
              <a:srgbClr val="042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331904" y="3347700"/>
            <a:ext cx="2583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Compare VHE-LHC to LHC</a:t>
            </a:r>
            <a:endParaRPr lang="en-GB" u="sng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2582" y="3451735"/>
            <a:ext cx="1901906" cy="985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740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79" y="620688"/>
            <a:ext cx="4297877" cy="234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Initial Luminosity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11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2" name="Table 2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36255248"/>
                  </p:ext>
                </p:extLst>
              </p:nvPr>
            </p:nvGraphicFramePr>
            <p:xfrm>
              <a:off x="1189705" y="4257888"/>
              <a:ext cx="6494249" cy="212344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060829"/>
                    <a:gridCol w="1812354"/>
                    <a:gridCol w="1344767"/>
                    <a:gridCol w="1276299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Ions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No. of Bunches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𝑏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592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432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Bunch intensity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𝑏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0" smtClean="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0" smtClean="0">
                                      <a:latin typeface="Cambria Math"/>
                                    </a:rPr>
                                    <m:t>8</m:t>
                                  </m:r>
                                </m:sup>
                              </m:sSup>
                              <m:r>
                                <a:rPr lang="en-GB" b="0" i="1" smtClean="0">
                                  <a:latin typeface="Cambria Math"/>
                                </a:rPr>
                                <m:t> </m:t>
                              </m:r>
                            </m:oMath>
                          </a14:m>
                          <a:r>
                            <a:rPr lang="en-GB" dirty="0" smtClean="0"/>
                            <a:t>ions]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1.4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norm.</a:t>
                          </a:r>
                          <a:r>
                            <a:rPr lang="en-GB" baseline="0" dirty="0" smtClean="0"/>
                            <a:t> </a:t>
                          </a:r>
                          <a:r>
                            <a:rPr lang="en-GB" dirty="0" err="1" smtClean="0"/>
                            <a:t>Emittance</a:t>
                          </a:r>
                          <a:r>
                            <a:rPr lang="en-GB" dirty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</a:t>
                          </a:r>
                          <a:r>
                            <a:rPr lang="el-GR" dirty="0" smtClean="0"/>
                            <a:t>μ</a:t>
                          </a:r>
                          <a:r>
                            <a:rPr lang="en-GB" dirty="0" smtClean="0"/>
                            <a:t>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1.5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Initial</a:t>
                          </a:r>
                          <a:r>
                            <a:rPr lang="en-GB" baseline="0" dirty="0" smtClean="0">
                              <a:solidFill>
                                <a:srgbClr val="C00000"/>
                              </a:solidFill>
                            </a:rPr>
                            <a:t> </a:t>
                          </a:r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Luminosity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0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0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27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cm</m:t>
                                  </m:r>
                                </m:e>
                                <m:sup>
                                  <m:r>
                                    <a:rPr lang="en-GB" b="0" i="0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−2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s</m:t>
                                  </m:r>
                                </m:e>
                                <m:sup>
                                  <m:r>
                                    <a:rPr lang="en-GB" b="0" i="0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n-GB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]</m:t>
                              </m:r>
                            </m:oMath>
                          </a14:m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1.0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3.2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2" name="Table 2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36255248"/>
                  </p:ext>
                </p:extLst>
              </p:nvPr>
            </p:nvGraphicFramePr>
            <p:xfrm>
              <a:off x="1189705" y="4257888"/>
              <a:ext cx="6494249" cy="212344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060829"/>
                    <a:gridCol w="1812354"/>
                    <a:gridCol w="1344767"/>
                    <a:gridCol w="1276299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Ions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80328" r="-215385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592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432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280328" r="-215385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13805" t="-280328" r="-145118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1.4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380328" r="-215385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</a:t>
                          </a:r>
                          <a:r>
                            <a:rPr lang="el-GR" dirty="0" smtClean="0"/>
                            <a:t>μ</a:t>
                          </a:r>
                          <a:r>
                            <a:rPr lang="en-GB" dirty="0" smtClean="0"/>
                            <a:t>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1.5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Initial</a:t>
                          </a:r>
                          <a:r>
                            <a:rPr lang="en-GB" baseline="0" dirty="0" smtClean="0">
                              <a:solidFill>
                                <a:srgbClr val="C00000"/>
                              </a:solidFill>
                            </a:rPr>
                            <a:t> </a:t>
                          </a:r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Luminosity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13805" t="-480328" r="-145118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1.0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3.2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grpSp>
        <p:nvGrpSpPr>
          <p:cNvPr id="23" name="Group 22"/>
          <p:cNvGrpSpPr/>
          <p:nvPr/>
        </p:nvGrpSpPr>
        <p:grpSpPr>
          <a:xfrm>
            <a:off x="5724128" y="1336630"/>
            <a:ext cx="1656184" cy="758900"/>
            <a:chOff x="1115616" y="1915472"/>
            <a:chExt cx="1656184" cy="758900"/>
          </a:xfrm>
        </p:grpSpPr>
        <p:grpSp>
          <p:nvGrpSpPr>
            <p:cNvPr id="24" name="Group 23"/>
            <p:cNvGrpSpPr/>
            <p:nvPr/>
          </p:nvGrpSpPr>
          <p:grpSpPr>
            <a:xfrm>
              <a:off x="1291268" y="2149236"/>
              <a:ext cx="1208250" cy="525136"/>
              <a:chOff x="1291268" y="2149236"/>
              <a:chExt cx="1208250" cy="525136"/>
            </a:xfrm>
          </p:grpSpPr>
          <p:pic>
            <p:nvPicPr>
              <p:cNvPr id="26" name="Picture 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91268" y="2340790"/>
                <a:ext cx="1208250" cy="3335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Picture 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31640" y="2149236"/>
                <a:ext cx="1167878" cy="2867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915472"/>
              <a:ext cx="1656184" cy="2862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28" name="Straight Arrow Connector 27"/>
          <p:cNvCxnSpPr/>
          <p:nvPr/>
        </p:nvCxnSpPr>
        <p:spPr>
          <a:xfrm flipH="1">
            <a:off x="4355976" y="1912694"/>
            <a:ext cx="1296144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200726"/>
            <a:ext cx="1179960" cy="629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" name="Straight Arrow Connector 29"/>
          <p:cNvCxnSpPr/>
          <p:nvPr/>
        </p:nvCxnSpPr>
        <p:spPr>
          <a:xfrm flipH="1">
            <a:off x="4355976" y="2494855"/>
            <a:ext cx="1296144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775156" y="1340768"/>
            <a:ext cx="13333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Equal colliding bunches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4" name="TextBox 1023"/>
              <p:cNvSpPr txBox="1"/>
              <p:nvPr/>
            </p:nvSpPr>
            <p:spPr>
              <a:xfrm>
                <a:off x="395536" y="3417533"/>
                <a:ext cx="8307723" cy="7315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2000" dirty="0" smtClean="0">
                    <a:solidFill>
                      <a:srgbClr val="179923"/>
                    </a:solidFill>
                  </a:rPr>
                  <a:t>Initial luminosity calculated form beam parameters coming from the injectors.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𝑖𝑛𝑖𝑡𝑖𝑎𝑙</m:t>
                        </m:r>
                      </m:sub>
                    </m:sSub>
                    <m:r>
                      <a:rPr lang="en-GB" sz="200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≠</m:t>
                    </m:r>
                    <m:sSub>
                      <m:sSubPr>
                        <m:ctrlPr>
                          <a:rPr lang="en-GB" sz="200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𝐿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𝑝𝑒𝑎𝑘</m:t>
                        </m:r>
                      </m:sub>
                    </m:sSub>
                  </m:oMath>
                </a14:m>
                <a:r>
                  <a:rPr lang="en-GB" sz="2000" dirty="0" smtClean="0">
                    <a:solidFill>
                      <a:srgbClr val="C00000"/>
                    </a:solidFill>
                  </a:rPr>
                  <a:t> due to strong radiation damping!</a:t>
                </a:r>
                <a:endParaRPr lang="en-GB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024" name="TextBox 10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3417533"/>
                <a:ext cx="8307723" cy="731547"/>
              </a:xfrm>
              <a:prstGeom prst="rect">
                <a:avLst/>
              </a:prstGeom>
              <a:blipFill rotWithShape="1">
                <a:blip r:embed="rId8"/>
                <a:stretch>
                  <a:fillRect l="-367" t="-4167" r="-293" b="-1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683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Luminosity Evolution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12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873570"/>
            <a:ext cx="3960440" cy="806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3568" y="772192"/>
            <a:ext cx="4824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Luminosity evolution depends on the time dependency of the intensity and </a:t>
            </a:r>
            <a:r>
              <a:rPr lang="en-GB" sz="2000" dirty="0" err="1" smtClean="0"/>
              <a:t>emittance</a:t>
            </a:r>
            <a:r>
              <a:rPr lang="en-GB" sz="2000" dirty="0" smtClean="0"/>
              <a:t>:</a:t>
            </a:r>
            <a:endParaRPr lang="en-GB" sz="2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403" y="3335353"/>
            <a:ext cx="1733458" cy="38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720490"/>
            <a:ext cx="1872208" cy="81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3568" y="2060848"/>
            <a:ext cx="2200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Intensity evolution: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3316922"/>
            <a:ext cx="34213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179923"/>
                </a:solidFill>
              </a:rPr>
              <a:t>Case 1)</a:t>
            </a:r>
            <a:r>
              <a:rPr lang="en-GB" sz="2000" dirty="0" smtClean="0">
                <a:solidFill>
                  <a:srgbClr val="179923"/>
                </a:solidFill>
              </a:rPr>
              <a:t> consider only burn off: </a:t>
            </a:r>
            <a:endParaRPr lang="en-GB" sz="2000" dirty="0">
              <a:solidFill>
                <a:srgbClr val="179923"/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679" y="4915962"/>
            <a:ext cx="4719157" cy="9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979858"/>
            <a:ext cx="3942339" cy="798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874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Luminosity Evolution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13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23528" y="908720"/>
            <a:ext cx="57606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179923"/>
                </a:solidFill>
              </a:rPr>
              <a:t>Case 2)</a:t>
            </a:r>
            <a:r>
              <a:rPr lang="en-GB" sz="2000" dirty="0" smtClean="0">
                <a:solidFill>
                  <a:srgbClr val="179923"/>
                </a:solidFill>
              </a:rPr>
              <a:t> consider burn off and radiation damping:</a:t>
            </a:r>
          </a:p>
          <a:p>
            <a:r>
              <a:rPr lang="en-GB" sz="2000" dirty="0" smtClean="0"/>
              <a:t>IBS is weak at top energy</a:t>
            </a:r>
            <a:r>
              <a:rPr lang="en-GB" sz="2000" dirty="0">
                <a:solidFill>
                  <a:srgbClr val="179923"/>
                </a:solidFill>
              </a:rPr>
              <a:t> </a:t>
            </a:r>
            <a:r>
              <a:rPr lang="en-GB" sz="2000" dirty="0" smtClean="0"/>
              <a:t>and dominated by radiation damping, the </a:t>
            </a:r>
            <a:r>
              <a:rPr lang="en-GB" sz="2000" dirty="0" err="1" smtClean="0"/>
              <a:t>emittance</a:t>
            </a:r>
            <a:r>
              <a:rPr lang="en-GB" sz="2000" dirty="0" smtClean="0"/>
              <a:t> growth/damping time is approximated to be constant.</a:t>
            </a:r>
            <a:endParaRPr lang="en-GB" sz="2000" dirty="0">
              <a:solidFill>
                <a:srgbClr val="179923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399243"/>
            <a:ext cx="1666305" cy="342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412" y="2445024"/>
            <a:ext cx="2726060" cy="837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8517" y="2392122"/>
            <a:ext cx="1833563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59033" y="2509667"/>
            <a:ext cx="29473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System of two differential equations to be solved:</a:t>
            </a:r>
            <a:endParaRPr lang="en-GB" sz="2000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539" y="3573016"/>
            <a:ext cx="3425813" cy="481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313" y="4177369"/>
            <a:ext cx="5510025" cy="736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301208"/>
            <a:ext cx="6075646" cy="887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283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Luminosity Evolution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14</a:t>
            </a:fld>
            <a:endParaRPr lang="en-GB"/>
          </a:p>
        </p:txBody>
      </p:sp>
      <p:pic>
        <p:nvPicPr>
          <p:cNvPr id="4100" name="Picture 4" descr="G:\Projects\ILHC\MS\VHE-LHC\Plots\LuminosityEvolutionInstantaneou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44" y="664918"/>
            <a:ext cx="3996332" cy="2822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G:\Projects\ILHC\MS\VHE-LHC\Plots\LuminosityEvolutionIntegrat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42" y="3573016"/>
            <a:ext cx="4198442" cy="2907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572000" y="476672"/>
                <a:ext cx="4477807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Analytical calculation assumes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𝜏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𝜖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𝑐𝑜𝑛𝑠𝑡</m:t>
                    </m:r>
                    <m:r>
                      <a:rPr lang="en-GB" b="0" i="1" smtClean="0">
                        <a:latin typeface="Cambria Math"/>
                      </a:rPr>
                      <m:t>.</m:t>
                    </m:r>
                  </m:oMath>
                </a14:m>
                <a:endParaRPr lang="en-GB" b="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In simulation IBS rate changes dynamically with beam parameters </a:t>
                </a:r>
              </a:p>
              <a:p>
                <a:pPr marL="266700" indent="-266700"/>
                <a:r>
                  <a:rPr lang="en-GB" dirty="0" smtClean="0"/>
                  <a:t>→ IBS increases as </a:t>
                </a:r>
                <a:r>
                  <a:rPr lang="en-GB" dirty="0" err="1" smtClean="0"/>
                  <a:t>emittance</a:t>
                </a:r>
                <a:r>
                  <a:rPr lang="en-GB" dirty="0" smtClean="0"/>
                  <a:t> decreases due to radiation damping.</a:t>
                </a:r>
              </a:p>
              <a:p>
                <a:pPr marL="266700" indent="-266700"/>
                <a:r>
                  <a:rPr lang="en-GB" dirty="0" smtClean="0"/>
                  <a:t>→ IBS prevents </a:t>
                </a:r>
                <a:r>
                  <a:rPr lang="en-GB" dirty="0" err="1" smtClean="0"/>
                  <a:t>emittance</a:t>
                </a:r>
                <a:r>
                  <a:rPr lang="en-GB" dirty="0" smtClean="0"/>
                  <a:t> to decrease to unrealistically small values.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476672"/>
                <a:ext cx="4477807" cy="2308324"/>
              </a:xfrm>
              <a:prstGeom prst="rect">
                <a:avLst/>
              </a:prstGeom>
              <a:blipFill rotWithShape="1">
                <a:blip r:embed="rId4"/>
                <a:stretch>
                  <a:fillRect l="-1088" r="-408" b="-31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41515305"/>
                  </p:ext>
                </p:extLst>
              </p:nvPr>
            </p:nvGraphicFramePr>
            <p:xfrm>
              <a:off x="4572000" y="2924944"/>
              <a:ext cx="4353335" cy="2037969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927989"/>
                    <a:gridCol w="1000442"/>
                    <a:gridCol w="1450784"/>
                    <a:gridCol w="974120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per Bunch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whole Beam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𝑖𝑛𝑖𝑡𝑖𝑎𝑙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[Hz/</a:t>
                          </a:r>
                          <a:r>
                            <a:rPr lang="en-GB" dirty="0" err="1" smtClean="0">
                              <a:solidFill>
                                <a:schemeClr val="tx1"/>
                              </a:solidFill>
                            </a:rPr>
                            <a:t>mb</a:t>
                          </a: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0.0075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3.2</a:t>
                          </a: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𝑝𝑒𝑎𝑘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[Hz/</a:t>
                          </a:r>
                          <a:r>
                            <a:rPr lang="en-GB" dirty="0" err="1" smtClean="0">
                              <a:solidFill>
                                <a:schemeClr val="tx1"/>
                              </a:solidFill>
                            </a:rPr>
                            <a:t>mb</a:t>
                          </a: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0.029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12.7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𝑖𝑛𝑡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𝑓𝑖𝑙𝑙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𝜇</m:t>
                                  </m:r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dirty="0" smtClean="0"/>
                            <a:t>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0.2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 (max=0.235)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83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41515305"/>
                  </p:ext>
                </p:extLst>
              </p:nvPr>
            </p:nvGraphicFramePr>
            <p:xfrm>
              <a:off x="4572000" y="2924944"/>
              <a:ext cx="4353335" cy="2037969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927989"/>
                    <a:gridCol w="1000442"/>
                    <a:gridCol w="1450784"/>
                    <a:gridCol w="974120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per Bunch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whole Beam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t="-180328" r="-370395" b="-30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[Hz/</a:t>
                          </a:r>
                          <a:r>
                            <a:rPr lang="en-GB" dirty="0" err="1" smtClean="0">
                              <a:solidFill>
                                <a:schemeClr val="tx1"/>
                              </a:solidFill>
                            </a:rPr>
                            <a:t>mb</a:t>
                          </a: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0.0075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3.2</a:t>
                          </a:r>
                        </a:p>
                      </a:txBody>
                      <a:tcPr/>
                    </a:tc>
                  </a:tr>
                  <a:tr h="38696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t="-271429" r="-370395" b="-1920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[Hz/</a:t>
                          </a:r>
                          <a:r>
                            <a:rPr lang="en-GB" dirty="0" err="1" smtClean="0">
                              <a:solidFill>
                                <a:schemeClr val="tx1"/>
                              </a:solidFill>
                            </a:rPr>
                            <a:t>mb</a:t>
                          </a: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0.029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12.7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t="-222857" r="-370395" b="-1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92683" t="-222857" r="-243293" b="-1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0.2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 (max=0.235)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83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148064" y="5148550"/>
                <a:ext cx="3672408" cy="944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rgbClr val="C00000"/>
                    </a:solidFill>
                  </a:rPr>
                  <a:t>Very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GB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𝑝𝑒𝑎𝑘</m:t>
                        </m:r>
                      </m:sub>
                    </m:sSub>
                    <m:r>
                      <a:rPr lang="en-GB" b="0" i="0" smtClean="0">
                        <a:solidFill>
                          <a:srgbClr val="C00000"/>
                        </a:solidFill>
                        <a:latin typeface="Cambria Math"/>
                      </a:rPr>
                      <m:t>! </m:t>
                    </m:r>
                  </m:oMath>
                </a14:m>
                <a:endParaRPr lang="en-GB" b="0" dirty="0" smtClean="0">
                  <a:solidFill>
                    <a:srgbClr val="C00000"/>
                  </a:solidFill>
                </a:endParaRPr>
              </a:p>
              <a:p>
                <a:r>
                  <a:rPr lang="en-GB" dirty="0" smtClean="0">
                    <a:solidFill>
                      <a:srgbClr val="C00000"/>
                    </a:solidFill>
                  </a:rPr>
                  <a:t>Is detector able to take those rates?</a:t>
                </a:r>
              </a:p>
              <a:p>
                <a:r>
                  <a:rPr lang="en-GB" dirty="0" smtClean="0">
                    <a:solidFill>
                      <a:srgbClr val="C00000"/>
                    </a:solidFill>
                  </a:rPr>
                  <a:t>Levelling required? </a:t>
                </a:r>
                <a:endParaRPr lang="en-GB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5148550"/>
                <a:ext cx="3672408" cy="944746"/>
              </a:xfrm>
              <a:prstGeom prst="rect">
                <a:avLst/>
              </a:prstGeom>
              <a:blipFill rotWithShape="1">
                <a:blip r:embed="rId6"/>
                <a:stretch>
                  <a:fillRect l="-1327" t="-2581" b="-9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627785" y="1706790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179923"/>
                </a:solidFill>
              </a:rPr>
              <a:t>1 experiment in collisions</a:t>
            </a:r>
            <a:endParaRPr lang="en-GB" dirty="0">
              <a:solidFill>
                <a:srgbClr val="1799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35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Beam Evolution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15</a:t>
            </a:fld>
            <a:endParaRPr lang="en-GB"/>
          </a:p>
        </p:txBody>
      </p:sp>
      <p:pic>
        <p:nvPicPr>
          <p:cNvPr id="6146" name="Picture 2" descr="G:\Projects\ILHC\MS\VHE-LHC\Plots\IntensityEvolu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7" y="692696"/>
            <a:ext cx="3764460" cy="2635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G:\Projects\ILHC\MS\VHE-LHC\Plots\EmittanceHorEvolut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67" y="3717032"/>
            <a:ext cx="3810001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283968" y="854710"/>
                <a:ext cx="4716016" cy="28623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Analytical calculation assumes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𝜏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𝜖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</m:t>
                    </m:r>
                    <m:r>
                      <a:rPr lang="en-GB" i="1">
                        <a:latin typeface="Cambria Math"/>
                      </a:rPr>
                      <m:t>𝑐𝑜𝑛𝑠𝑡</m:t>
                    </m:r>
                    <m:r>
                      <a:rPr lang="en-GB" i="1">
                        <a:latin typeface="Cambria Math"/>
                      </a:rPr>
                      <m:t>.</m:t>
                    </m:r>
                  </m:oMath>
                </a14:m>
                <a:endParaRPr lang="en-GB" dirty="0" smtClean="0"/>
              </a:p>
              <a:p>
                <a:pPr indent="266700"/>
                <a:r>
                  <a:rPr lang="en-GB" dirty="0" smtClean="0"/>
                  <a:t>→ </a:t>
                </a:r>
                <a:r>
                  <a:rPr lang="en-GB" dirty="0" err="1" smtClean="0"/>
                  <a:t>Emittances</a:t>
                </a:r>
                <a:r>
                  <a:rPr lang="en-GB" dirty="0" smtClean="0"/>
                  <a:t> are damped to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~</m:t>
                    </m:r>
                    <m:r>
                      <a:rPr lang="en-GB" b="0" i="0" dirty="0" smtClean="0">
                        <a:latin typeface="Cambria Math"/>
                      </a:rPr>
                      <m:t>0</m:t>
                    </m:r>
                  </m:oMath>
                </a14:m>
                <a:r>
                  <a:rPr lang="en-GB" dirty="0" smtClean="0"/>
                  <a:t>, </a:t>
                </a:r>
                <a:r>
                  <a:rPr lang="en-GB" dirty="0" smtClean="0">
                    <a:solidFill>
                      <a:srgbClr val="C00000"/>
                    </a:solidFill>
                  </a:rPr>
                  <a:t>unrealistic!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In simulation horizontal IBS counteracts radiation damping for small </a:t>
                </a:r>
                <a:r>
                  <a:rPr lang="en-GB" dirty="0" err="1" smtClean="0"/>
                  <a:t>emittances</a:t>
                </a:r>
                <a:r>
                  <a:rPr lang="en-GB" dirty="0" smtClean="0"/>
                  <a:t>:</a:t>
                </a:r>
              </a:p>
              <a:p>
                <a:pPr indent="266700"/>
                <a:r>
                  <a:rPr lang="en-GB" dirty="0" smtClean="0"/>
                  <a:t>→ Without coupling only in horizontal plane, </a:t>
                </a:r>
              </a:p>
              <a:p>
                <a:pPr indent="541338"/>
                <a:r>
                  <a:rPr lang="en-GB" dirty="0" smtClean="0"/>
                  <a:t>vertical </a:t>
                </a:r>
                <a:r>
                  <a:rPr lang="en-GB" dirty="0" err="1" smtClean="0"/>
                  <a:t>emittances</a:t>
                </a:r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~</m:t>
                    </m:r>
                  </m:oMath>
                </a14:m>
                <a:r>
                  <a:rPr lang="en-GB" dirty="0" smtClean="0"/>
                  <a:t>0.</a:t>
                </a:r>
              </a:p>
              <a:p>
                <a:pPr marL="541338" indent="-274638"/>
                <a:r>
                  <a:rPr lang="en-GB" dirty="0" smtClean="0"/>
                  <a:t>→ With coupling, horizontal IBS growth is transferred to vertical plane.</a:t>
                </a:r>
              </a:p>
              <a:p>
                <a:pPr indent="266700"/>
                <a:r>
                  <a:rPr lang="en-GB" dirty="0" smtClean="0">
                    <a:solidFill>
                      <a:srgbClr val="C00000"/>
                    </a:solidFill>
                  </a:rPr>
                  <a:t>→ Equilibrium </a:t>
                </a:r>
                <a:r>
                  <a:rPr lang="en-GB" dirty="0" err="1" smtClean="0">
                    <a:solidFill>
                      <a:srgbClr val="C00000"/>
                    </a:solidFill>
                  </a:rPr>
                  <a:t>emittance</a:t>
                </a:r>
                <a:r>
                  <a:rPr lang="en-GB" dirty="0" smtClean="0">
                    <a:solidFill>
                      <a:srgbClr val="C00000"/>
                    </a:solidFill>
                  </a:rPr>
                  <a:t> in both planes.</a:t>
                </a:r>
              </a:p>
              <a:p>
                <a:pPr indent="266700"/>
                <a:endParaRPr lang="en-GB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854710"/>
                <a:ext cx="4716016" cy="2862322"/>
              </a:xfrm>
              <a:prstGeom prst="rect">
                <a:avLst/>
              </a:prstGeom>
              <a:blipFill rotWithShape="1">
                <a:blip r:embed="rId4"/>
                <a:stretch>
                  <a:fillRect l="-906" t="-10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G:\Projects\ILHC\MS\VHE-LHC\Plots\EmittanceVerEvolutio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17031"/>
            <a:ext cx="3888432" cy="2712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00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Beam-Beam Tune Shift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16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89748371"/>
                  </p:ext>
                </p:extLst>
              </p:nvPr>
            </p:nvGraphicFramePr>
            <p:xfrm>
              <a:off x="971600" y="4149080"/>
              <a:ext cx="7313300" cy="1477704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482025"/>
                    <a:gridCol w="865442"/>
                    <a:gridCol w="1344767"/>
                    <a:gridCol w="1344767"/>
                    <a:gridCol w="1276299"/>
                  </a:tblGrid>
                  <a:tr h="580253">
                    <a:tc>
                      <a:txBody>
                        <a:bodyPr/>
                        <a:lstStyle/>
                        <a:p>
                          <a:r>
                            <a:rPr lang="en-GB" baseline="0" dirty="0" smtClean="0"/>
                            <a:t>Beam-Beam Parameter </a:t>
                          </a:r>
                        </a:p>
                        <a:p>
                          <a:r>
                            <a:rPr lang="en-GB" baseline="0" dirty="0" smtClean="0"/>
                            <a:t>per Experiment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</a:p>
                        <a:p>
                          <a:pPr algn="ctr"/>
                          <a:r>
                            <a:rPr lang="en-GB" baseline="0" dirty="0" smtClean="0"/>
                            <a:t>Protons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Ions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</a:p>
                      </a:txBody>
                      <a:tcPr/>
                    </a:tc>
                  </a:tr>
                  <a:tr h="418812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Initial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−3</m:t>
                                  </m:r>
                                </m:sup>
                              </m:sSup>
                              <m:r>
                                <a:rPr lang="en-GB" b="0" i="1" smtClean="0">
                                  <a:latin typeface="Cambria Math"/>
                                </a:rPr>
                                <m:t>]</m:t>
                              </m:r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0.18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0.37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418812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Peak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−3</m:t>
                                  </m:r>
                                </m:sup>
                              </m:sSup>
                              <m:r>
                                <a:rPr lang="en-GB" b="0" i="1" smtClean="0">
                                  <a:latin typeface="Cambria Math"/>
                                </a:rPr>
                                <m:t>]</m:t>
                              </m:r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0.18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2.0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89748371"/>
                  </p:ext>
                </p:extLst>
              </p:nvPr>
            </p:nvGraphicFramePr>
            <p:xfrm>
              <a:off x="971600" y="4149080"/>
              <a:ext cx="7313300" cy="1477704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482025"/>
                    <a:gridCol w="865442"/>
                    <a:gridCol w="1344767"/>
                    <a:gridCol w="1344767"/>
                    <a:gridCol w="1276299"/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baseline="0" dirty="0" smtClean="0"/>
                            <a:t>Beam-Beam Parameter </a:t>
                          </a:r>
                        </a:p>
                        <a:p>
                          <a:r>
                            <a:rPr lang="en-GB" baseline="0" dirty="0" smtClean="0"/>
                            <a:t>per Experiment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</a:p>
                        <a:p>
                          <a:pPr algn="ctr"/>
                          <a:r>
                            <a:rPr lang="en-GB" baseline="0" dirty="0" smtClean="0"/>
                            <a:t>Protons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Ions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</a:p>
                      </a:txBody>
                      <a:tcPr/>
                    </a:tc>
                  </a:tr>
                  <a:tr h="418812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Initial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86620" t="-161765" r="-459155" b="-1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0.18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0.37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418812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Peak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86620" t="-257971" r="-459155" b="-101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0.18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2.0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TextBox 7"/>
          <p:cNvSpPr txBox="1"/>
          <p:nvPr/>
        </p:nvSpPr>
        <p:spPr>
          <a:xfrm>
            <a:off x="179512" y="620688"/>
            <a:ext cx="4216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Beam-beam tune shift </a:t>
            </a:r>
            <a:r>
              <a:rPr lang="en-GB" sz="2000" dirty="0" smtClean="0"/>
              <a:t>per experiment.</a:t>
            </a:r>
          </a:p>
          <a:p>
            <a:r>
              <a:rPr lang="en-GB" sz="2000" dirty="0" smtClean="0"/>
              <a:t>For round beams :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5733256"/>
            <a:ext cx="77362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179923"/>
                </a:solidFill>
              </a:rPr>
              <a:t>The tune shift due to beam-beam interactions well below assumed limit. </a:t>
            </a:r>
            <a:endParaRPr lang="en-GB" sz="2000" dirty="0">
              <a:solidFill>
                <a:srgbClr val="179923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11560" y="2724889"/>
            <a:ext cx="2952328" cy="1208167"/>
            <a:chOff x="5796136" y="2132856"/>
            <a:chExt cx="2952328" cy="1208167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6136" y="2148825"/>
              <a:ext cx="2846622" cy="1152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5796136" y="2132856"/>
              <a:ext cx="2952328" cy="120816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01" y="1484784"/>
            <a:ext cx="3168352" cy="89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9512" y="6299447"/>
            <a:ext cx="2617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T. </a:t>
            </a:r>
            <a:r>
              <a:rPr lang="en-GB" sz="1400" dirty="0" err="1" smtClean="0">
                <a:solidFill>
                  <a:schemeClr val="bg1">
                    <a:lumMod val="50000"/>
                  </a:schemeClr>
                </a:solidFill>
              </a:rPr>
              <a:t>Pieloni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, CERN-THESIS-2010-056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146" name="Picture 2" descr="G:\Projects\ILHC\MS\VHE-LHC\Plots\BeamBeamTuneShiftEvolutio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836712"/>
            <a:ext cx="3672408" cy="280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42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Things to be studied…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17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259632" y="1480716"/>
            <a:ext cx="70567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Bunch </a:t>
            </a:r>
            <a:r>
              <a:rPr lang="en-GB" sz="2000" dirty="0"/>
              <a:t>length damps 2x fast than transverse </a:t>
            </a:r>
            <a:r>
              <a:rPr lang="en-GB" sz="2000" dirty="0" smtClean="0"/>
              <a:t>plane. </a:t>
            </a:r>
          </a:p>
          <a:p>
            <a:pPr indent="265113"/>
            <a:r>
              <a:rPr lang="en-GB" sz="2000" dirty="0" smtClean="0"/>
              <a:t>→ Longitudinal instabilities could become a problem.</a:t>
            </a:r>
          </a:p>
          <a:p>
            <a:pPr indent="265113"/>
            <a:r>
              <a:rPr lang="en-GB" sz="2000" dirty="0" smtClean="0"/>
              <a:t>→ Longitudinal blow-up might be necessary.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For too small transverse </a:t>
            </a:r>
            <a:r>
              <a:rPr lang="en-GB" sz="2000" dirty="0" err="1" smtClean="0"/>
              <a:t>emittances</a:t>
            </a:r>
            <a:r>
              <a:rPr lang="en-GB" sz="2000" dirty="0" smtClean="0"/>
              <a:t> (</a:t>
            </a:r>
            <a:r>
              <a:rPr lang="el-GR" sz="2000" dirty="0" smtClean="0"/>
              <a:t>ϵ</a:t>
            </a:r>
            <a:r>
              <a:rPr lang="en-GB" sz="2000" dirty="0" smtClean="0"/>
              <a:t> = 0.1</a:t>
            </a:r>
            <a:r>
              <a:rPr lang="el-GR" sz="2000" dirty="0" smtClean="0"/>
              <a:t>μ</a:t>
            </a:r>
            <a:r>
              <a:rPr lang="en-GB" sz="2000" dirty="0" smtClean="0"/>
              <a:t>m → </a:t>
            </a:r>
            <a:r>
              <a:rPr lang="el-GR" sz="2000" dirty="0" smtClean="0"/>
              <a:t>σ</a:t>
            </a:r>
            <a:r>
              <a:rPr lang="en-GB" sz="2000" dirty="0" smtClean="0"/>
              <a:t>* &lt; </a:t>
            </a:r>
            <a:r>
              <a:rPr lang="en-GB" sz="2000" dirty="0" smtClean="0"/>
              <a:t>2</a:t>
            </a:r>
            <a:r>
              <a:rPr lang="el-GR" sz="2000" dirty="0" smtClean="0"/>
              <a:t>μ</a:t>
            </a:r>
            <a:r>
              <a:rPr lang="en-GB" sz="2000" dirty="0" smtClean="0"/>
              <a:t>m)</a:t>
            </a:r>
          </a:p>
          <a:p>
            <a:pPr indent="265113"/>
            <a:r>
              <a:rPr lang="en-GB" sz="2000" dirty="0" smtClean="0"/>
              <a:t>→ Orbit stability?</a:t>
            </a:r>
          </a:p>
          <a:p>
            <a:pPr indent="265113"/>
            <a:r>
              <a:rPr lang="en-GB" sz="2000" dirty="0" smtClean="0"/>
              <a:t>→ Finding collisions.</a:t>
            </a:r>
          </a:p>
          <a:p>
            <a:pPr indent="265113"/>
            <a:r>
              <a:rPr lang="en-GB" sz="2000" dirty="0" smtClean="0"/>
              <a:t>→ Transverse blow up might become necessary – method of </a:t>
            </a:r>
            <a:endParaRPr lang="en-GB" sz="2000" dirty="0" smtClean="0"/>
          </a:p>
          <a:p>
            <a:pPr indent="265113"/>
            <a:r>
              <a:rPr lang="en-GB" sz="2000" dirty="0"/>
              <a:t> </a:t>
            </a:r>
            <a:r>
              <a:rPr lang="en-GB" sz="2000" dirty="0" smtClean="0"/>
              <a:t>     </a:t>
            </a:r>
            <a:r>
              <a:rPr lang="en-GB" sz="2000" dirty="0" smtClean="0"/>
              <a:t>levelling.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11405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p-</a:t>
            </a:r>
            <a:r>
              <a:rPr lang="en-GB" b="1" dirty="0" err="1" smtClean="0"/>
              <a:t>Pb</a:t>
            </a:r>
            <a:r>
              <a:rPr lang="en-GB" b="1" dirty="0" smtClean="0"/>
              <a:t> Luminosity Evolution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18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238833" y="508019"/>
            <a:ext cx="4709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C00000"/>
                </a:solidFill>
              </a:rPr>
              <a:t>Analytical calculation only! – Neglecting IBS</a:t>
            </a:r>
            <a:endParaRPr lang="en-GB" sz="20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364087" y="4437112"/>
                <a:ext cx="2888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7" y="4437112"/>
                <a:ext cx="288862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572000" y="980728"/>
                <a:ext cx="4248472" cy="3693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Equal geometric beam sizes for p and </a:t>
                </a:r>
                <a:r>
                  <a:rPr lang="en-GB" dirty="0" err="1" smtClean="0"/>
                  <a:t>Pb</a:t>
                </a:r>
                <a:endParaRPr lang="en-GB" dirty="0" smtClean="0"/>
              </a:p>
              <a:p>
                <a:r>
                  <a:rPr lang="en-GB" dirty="0" smtClean="0"/>
                  <a:t>1)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</a:rPr>
                          <m:t>p</m:t>
                        </m:r>
                      </m:e>
                    </m:d>
                    <m:r>
                      <a:rPr lang="en-GB" b="0" i="1" smtClean="0">
                        <a:latin typeface="Cambria Math"/>
                        <a:ea typeface="Cambria Math"/>
                      </a:rPr>
                      <m:t>≈100 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  <m:r>
                      <a:rPr lang="en-GB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𝑃𝑏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GB" dirty="0" smtClean="0"/>
                  <a:t> = const.</a:t>
                </a:r>
              </a:p>
              <a:p>
                <a:pPr indent="266700"/>
                <a:r>
                  <a:rPr lang="en-GB" dirty="0" smtClean="0">
                    <a:solidFill>
                      <a:srgbClr val="FF0000"/>
                    </a:solidFill>
                  </a:rPr>
                  <a:t>→ Fast burn-off </a:t>
                </a:r>
                <a:r>
                  <a:rPr lang="en-GB" dirty="0">
                    <a:solidFill>
                      <a:srgbClr val="FF0000"/>
                    </a:solidFill>
                  </a:rPr>
                  <a:t>very fast: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𝜏</m:t>
                        </m:r>
                      </m:e>
                      <m:sub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𝐿</m:t>
                        </m:r>
                      </m:sub>
                    </m:sSub>
                    <m:r>
                      <a:rPr lang="en-GB" b="0" i="1" smtClean="0">
                        <a:solidFill>
                          <a:srgbClr val="FF0000"/>
                        </a:solidFill>
                        <a:latin typeface="Cambria Math"/>
                      </a:rPr>
                      <m:t>=3.2</m:t>
                    </m:r>
                    <m:r>
                      <a:rPr lang="en-GB" b="0" i="1" smtClean="0">
                        <a:solidFill>
                          <a:srgbClr val="FF0000"/>
                        </a:solidFill>
                        <a:latin typeface="Cambria Math"/>
                      </a:rPr>
                      <m:t>h</m:t>
                    </m:r>
                  </m:oMath>
                </a14:m>
                <a:endParaRPr lang="en-GB" dirty="0" smtClean="0">
                  <a:solidFill>
                    <a:srgbClr val="FF0000"/>
                  </a:solidFill>
                </a:endParaRPr>
              </a:p>
              <a:p>
                <a:endParaRPr lang="en-GB" dirty="0" smtClean="0"/>
              </a:p>
              <a:p>
                <a:pPr marL="266700" indent="-266700"/>
                <a:r>
                  <a:rPr lang="en-GB" dirty="0" smtClean="0"/>
                  <a:t>2) Slow down burn-off by decreasing p-intensity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p</m:t>
                        </m:r>
                      </m:e>
                    </m:d>
                    <m:r>
                      <a:rPr lang="en-GB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𝑁</m:t>
                        </m:r>
                      </m:e>
                      <m:sub>
                        <m:r>
                          <a:rPr lang="en-GB" i="1"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  <m:r>
                      <a:rPr lang="en-GB" i="1">
                        <a:latin typeface="Cambria Math"/>
                        <a:ea typeface="Cambria Math"/>
                      </a:rPr>
                      <m:t>(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𝑃𝑏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)</m:t>
                    </m:r>
                    <m:r>
                      <m:rPr>
                        <m:nor/>
                      </m:rPr>
                      <a:rPr lang="en-GB" dirty="0"/>
                      <m:t> </m:t>
                    </m:r>
                  </m:oMath>
                </a14:m>
                <a:r>
                  <a:rPr lang="en-GB" dirty="0" smtClean="0"/>
                  <a:t> </a:t>
                </a:r>
              </a:p>
              <a:p>
                <a:pPr marL="266700"/>
                <a:r>
                  <a:rPr lang="en-GB" dirty="0"/>
                  <a:t>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</a:rPr>
                          <m:t>p</m:t>
                        </m:r>
                      </m:e>
                    </m:d>
                    <m:r>
                      <a:rPr lang="en-GB" i="1">
                        <a:latin typeface="Cambria Math"/>
                        <a:ea typeface="Cambria Math"/>
                      </a:rPr>
                      <m:t>≠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GB" dirty="0" smtClean="0"/>
                  <a:t>const</a:t>
                </a:r>
              </a:p>
              <a:p>
                <a:pPr marL="266700"/>
                <a:r>
                  <a:rPr lang="en-GB" dirty="0" smtClean="0">
                    <a:solidFill>
                      <a:srgbClr val="179923"/>
                    </a:solidFill>
                  </a:rPr>
                  <a:t>→ Luminosity lifetime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179923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179923"/>
                            </a:solidFill>
                            <a:latin typeface="Cambria Math"/>
                          </a:rPr>
                          <m:t>𝜏</m:t>
                        </m:r>
                      </m:e>
                      <m:sub>
                        <m:r>
                          <a:rPr lang="en-GB" i="1">
                            <a:solidFill>
                              <a:srgbClr val="179923"/>
                            </a:solidFill>
                            <a:latin typeface="Cambria Math"/>
                          </a:rPr>
                          <m:t>𝐿</m:t>
                        </m:r>
                      </m:sub>
                    </m:sSub>
                    <m:r>
                      <a:rPr lang="en-GB" i="1">
                        <a:solidFill>
                          <a:srgbClr val="179923"/>
                        </a:solidFill>
                        <a:latin typeface="Cambria Math"/>
                        <a:ea typeface="Cambria Math"/>
                      </a:rPr>
                      <m:t>≈</m:t>
                    </m:r>
                    <m:r>
                      <a:rPr lang="en-GB" b="0" i="1" smtClean="0">
                        <a:solidFill>
                          <a:srgbClr val="179923"/>
                        </a:solidFill>
                        <a:latin typeface="Cambria Math"/>
                        <a:ea typeface="Cambria Math"/>
                      </a:rPr>
                      <m:t>10.6</m:t>
                    </m:r>
                    <m:r>
                      <a:rPr lang="en-GB" i="1">
                        <a:solidFill>
                          <a:srgbClr val="179923"/>
                        </a:solidFill>
                        <a:latin typeface="Cambria Math"/>
                      </a:rPr>
                      <m:t>h</m:t>
                    </m:r>
                  </m:oMath>
                </a14:m>
                <a:r>
                  <a:rPr lang="en-GB" dirty="0">
                    <a:solidFill>
                      <a:srgbClr val="179923"/>
                    </a:solidFill>
                  </a:rPr>
                  <a:t> </a:t>
                </a:r>
                <a:endParaRPr lang="en-GB" dirty="0" smtClean="0">
                  <a:solidFill>
                    <a:srgbClr val="179923"/>
                  </a:solidFill>
                </a:endParaRPr>
              </a:p>
              <a:p>
                <a:endParaRPr lang="en-GB" dirty="0">
                  <a:solidFill>
                    <a:srgbClr val="179923"/>
                  </a:solidFill>
                </a:endParaRPr>
              </a:p>
              <a:p>
                <a:r>
                  <a:rPr lang="en-GB" dirty="0"/>
                  <a:t>Maximum integrated luminosity is achieved, when all </a:t>
                </a:r>
                <a:r>
                  <a:rPr lang="en-GB" dirty="0" err="1"/>
                  <a:t>Pb</a:t>
                </a:r>
                <a:r>
                  <a:rPr lang="en-GB" dirty="0"/>
                  <a:t> ions are converted into luminosity</a:t>
                </a:r>
              </a:p>
              <a:p>
                <a:endParaRPr lang="en-GB" dirty="0" smtClean="0">
                  <a:solidFill>
                    <a:srgbClr val="179923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980728"/>
                <a:ext cx="4248472" cy="3693319"/>
              </a:xfrm>
              <a:prstGeom prst="rect">
                <a:avLst/>
              </a:prstGeom>
              <a:blipFill rotWithShape="1">
                <a:blip r:embed="rId3"/>
                <a:stretch>
                  <a:fillRect l="-1148" t="-8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7" name="Picture 9" descr="G:\Projects\ILHC\MS\VHE-LHC\Plots\LuminosityEvolutionIntegratedPP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99586"/>
            <a:ext cx="3968463" cy="2797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Table 1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5033957"/>
                  </p:ext>
                </p:extLst>
              </p:nvPr>
            </p:nvGraphicFramePr>
            <p:xfrm>
              <a:off x="4427984" y="4739660"/>
              <a:ext cx="4537328" cy="1511364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927989"/>
                    <a:gridCol w="1000442"/>
                    <a:gridCol w="1195705"/>
                    <a:gridCol w="1413192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per Bunch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whole Beam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𝑖𝑛𝑖𝑡𝑖𝑎𝑙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[Hz/</a:t>
                          </a:r>
                          <a:r>
                            <a:rPr lang="en-GB" dirty="0" err="1" smtClean="0">
                              <a:solidFill>
                                <a:schemeClr val="tx1"/>
                              </a:solidFill>
                            </a:rPr>
                            <a:t>mb</a:t>
                          </a: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0.007/0.6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3.2/267</a:t>
                          </a: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𝑝𝑒𝑎𝑘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[Hz/</a:t>
                          </a:r>
                          <a:r>
                            <a:rPr lang="en-GB" dirty="0" err="1" smtClean="0">
                              <a:solidFill>
                                <a:schemeClr val="tx1"/>
                              </a:solidFill>
                            </a:rPr>
                            <a:t>mb</a:t>
                          </a: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8/13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3356/5477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𝑖𝑛𝑡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𝑓𝑖𝑙𝑙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𝜇</m:t>
                                  </m:r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dirty="0" smtClean="0"/>
                            <a:t>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70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30240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Table 1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5033957"/>
                  </p:ext>
                </p:extLst>
              </p:nvPr>
            </p:nvGraphicFramePr>
            <p:xfrm>
              <a:off x="4427984" y="4739660"/>
              <a:ext cx="4537328" cy="1511364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927989"/>
                    <a:gridCol w="1000442"/>
                    <a:gridCol w="1195705"/>
                    <a:gridCol w="1413192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per Bunch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whole Beam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t="-108333" r="-390132" b="-2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[Hz/</a:t>
                          </a:r>
                          <a:r>
                            <a:rPr lang="en-GB" dirty="0" err="1" smtClean="0">
                              <a:solidFill>
                                <a:schemeClr val="tx1"/>
                              </a:solidFill>
                            </a:rPr>
                            <a:t>mb</a:t>
                          </a: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0.007/0.6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3.2/267</a:t>
                          </a:r>
                        </a:p>
                      </a:txBody>
                      <a:tcPr/>
                    </a:tc>
                  </a:tr>
                  <a:tr h="38696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t="-195313" r="-390132" b="-1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[Hz/</a:t>
                          </a:r>
                          <a:r>
                            <a:rPr lang="en-GB" dirty="0" err="1" smtClean="0">
                              <a:solidFill>
                                <a:schemeClr val="tx1"/>
                              </a:solidFill>
                            </a:rPr>
                            <a:t>mb</a:t>
                          </a: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8/13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3356/5477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877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t="-300000" r="-390132" b="-206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92121" t="-300000" r="-259394" b="-206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70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30240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2058" name="Picture 10" descr="G:\Projects\ILHC\MS\VHE-LHC\Plots\LuminosityEvolutionInstantaneousPPb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98" y="908720"/>
            <a:ext cx="3976371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27823"/>
            <a:ext cx="1219771" cy="632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641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G:\Projects\ILHC\MS\VHE-LHC\Plots\BFPPBeamPowerEvolu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18381"/>
            <a:ext cx="4032448" cy="297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BFPP Beam Power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19</a:t>
            </a:fld>
            <a:endParaRPr lang="en-GB"/>
          </a:p>
        </p:txBody>
      </p:sp>
      <p:pic>
        <p:nvPicPr>
          <p:cNvPr id="8" name="Picture 2" descr="G:\Workspaces\m\mschauma\DS_Collimators\Plots\EnveolopSecondaryBeams_NominalSequence_DS_IP2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65" y="980728"/>
            <a:ext cx="4271661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427984" y="1326247"/>
            <a:ext cx="217399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Main: </a:t>
            </a:r>
            <a:r>
              <a:rPr lang="en-GB" sz="2000" b="1" dirty="0" smtClean="0">
                <a:solidFill>
                  <a:schemeClr val="accent4"/>
                </a:solidFill>
              </a:rPr>
              <a:t>208-Pb-82+</a:t>
            </a:r>
          </a:p>
          <a:p>
            <a:endParaRPr lang="en-GB" sz="2000" dirty="0" smtClean="0"/>
          </a:p>
          <a:p>
            <a:r>
              <a:rPr lang="en-GB" sz="2000" dirty="0" smtClean="0"/>
              <a:t>BFPP1: </a:t>
            </a:r>
            <a:r>
              <a:rPr lang="en-GB" sz="2000" b="1" dirty="0" smtClean="0">
                <a:solidFill>
                  <a:srgbClr val="FF0000"/>
                </a:solidFill>
              </a:rPr>
              <a:t>208-Pb-81+</a:t>
            </a:r>
          </a:p>
          <a:p>
            <a:r>
              <a:rPr lang="en-GB" sz="2000" dirty="0" smtClean="0"/>
              <a:t>BFPP2: </a:t>
            </a:r>
            <a:r>
              <a:rPr lang="en-GB" sz="2000" b="1" dirty="0" smtClean="0">
                <a:solidFill>
                  <a:srgbClr val="FF9900"/>
                </a:solidFill>
              </a:rPr>
              <a:t>208-Pb-80+</a:t>
            </a:r>
          </a:p>
          <a:p>
            <a:endParaRPr lang="en-GB" sz="2000" dirty="0"/>
          </a:p>
          <a:p>
            <a:r>
              <a:rPr lang="en-GB" sz="2000" dirty="0" smtClean="0"/>
              <a:t>EMD1: </a:t>
            </a:r>
            <a:r>
              <a:rPr lang="en-GB" sz="2000" b="1" dirty="0" smtClean="0">
                <a:solidFill>
                  <a:srgbClr val="00B050"/>
                </a:solidFill>
              </a:rPr>
              <a:t>207-Pb-82+</a:t>
            </a:r>
          </a:p>
          <a:p>
            <a:r>
              <a:rPr lang="en-GB" sz="2000" dirty="0" smtClean="0"/>
              <a:t>EMD2: </a:t>
            </a:r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</a:rPr>
              <a:t>206-Pb-82+</a:t>
            </a:r>
            <a:endParaRPr lang="en-GB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7784" y="4632981"/>
            <a:ext cx="100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VHE-LHC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753296" y="1700808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LHC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813043" y="162880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The rigidity of each </a:t>
            </a:r>
          </a:p>
          <a:p>
            <a:r>
              <a:rPr lang="en-GB" sz="2000" dirty="0" smtClean="0"/>
              <a:t>beam changed by</a:t>
            </a:r>
            <a:endParaRPr lang="en-GB" sz="2000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043" y="2420888"/>
            <a:ext cx="2186111" cy="631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018259" y="580618"/>
            <a:ext cx="28336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LHC </a:t>
            </a:r>
            <a:r>
              <a:rPr lang="en-GB" sz="2000" dirty="0" err="1"/>
              <a:t>Pb</a:t>
            </a:r>
            <a:r>
              <a:rPr lang="en-GB" sz="2000" dirty="0"/>
              <a:t> beam right of </a:t>
            </a:r>
            <a:r>
              <a:rPr lang="en-GB" sz="2000" dirty="0" smtClean="0"/>
              <a:t>IP2</a:t>
            </a:r>
            <a:endParaRPr lang="en-GB" sz="200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341" y="596734"/>
            <a:ext cx="3733403" cy="585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677" y="4757992"/>
            <a:ext cx="3844779" cy="47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78134350"/>
                  </p:ext>
                </p:extLst>
              </p:nvPr>
            </p:nvGraphicFramePr>
            <p:xfrm>
              <a:off x="5652120" y="5417904"/>
              <a:ext cx="2424621" cy="110744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367028"/>
                    <a:gridCol w="1057593"/>
                  </a:tblGrid>
                  <a:tr h="1390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VHE-LHC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initial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𝐵𝐹𝑃𝑃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751</a:t>
                          </a:r>
                          <a:r>
                            <a:rPr lang="en-GB" baseline="0" dirty="0" smtClean="0"/>
                            <a:t> W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peak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𝐵𝐹𝑃𝑃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2947 W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78134350"/>
                  </p:ext>
                </p:extLst>
              </p:nvPr>
            </p:nvGraphicFramePr>
            <p:xfrm>
              <a:off x="5652120" y="5417904"/>
              <a:ext cx="2424621" cy="110744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367028"/>
                    <a:gridCol w="1057593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VHE-LHC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7"/>
                          <a:stretch>
                            <a:fillRect t="-108333" r="-77679" b="-1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751</a:t>
                          </a:r>
                          <a:r>
                            <a:rPr lang="en-GB" baseline="0" dirty="0" smtClean="0"/>
                            <a:t> W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7"/>
                          <a:stretch>
                            <a:fillRect t="-204918" r="-77679" b="-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2947 W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94580"/>
            <a:ext cx="4093034" cy="642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683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</a:t>
            </a:fld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39552" y="620688"/>
            <a:ext cx="7976864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General assumptions (Pre-accelerator chain, ring and beam parameters)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Estimates for: </a:t>
            </a:r>
            <a:endParaRPr lang="en-GB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427BC"/>
                </a:solidFill>
              </a:rPr>
              <a:t>Circulating beam current and stored energy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IBS</a:t>
            </a:r>
            <a:endParaRPr lang="en-GB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Radiation Damping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427BC"/>
                </a:solidFill>
              </a:rPr>
              <a:t>Radiated power, energy loss per turn, critical photon energy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Initial luminosity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427BC"/>
                </a:solidFill>
              </a:rPr>
              <a:t>Initial beam current lifetime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Luminosity and beam evolution with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427BC"/>
                </a:solidFill>
              </a:rPr>
              <a:t>Luminosity </a:t>
            </a:r>
            <a:r>
              <a:rPr lang="en-GB" sz="2000" dirty="0" smtClean="0">
                <a:solidFill>
                  <a:srgbClr val="0427BC"/>
                </a:solidFill>
              </a:rPr>
              <a:t>lifetime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Beam-beam tune </a:t>
            </a:r>
            <a:r>
              <a:rPr lang="en-GB" sz="2000" dirty="0" smtClean="0"/>
              <a:t>shift</a:t>
            </a:r>
            <a:endParaRPr lang="en-GB" sz="2000" dirty="0" smtClean="0">
              <a:solidFill>
                <a:srgbClr val="0427BC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BFPP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Cycle optimisation 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Summary </a:t>
            </a:r>
            <a:r>
              <a:rPr lang="en-GB" sz="2000" dirty="0"/>
              <a:t>t</a:t>
            </a:r>
            <a:r>
              <a:rPr lang="en-GB" sz="2000" dirty="0" smtClean="0"/>
              <a:t>able 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(Preliminary simulations for p-p)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46093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Cycle Optimisation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20</a:t>
            </a:fld>
            <a:endParaRPr lang="en-GB"/>
          </a:p>
        </p:txBody>
      </p:sp>
      <p:grpSp>
        <p:nvGrpSpPr>
          <p:cNvPr id="5121" name="Group 5120"/>
          <p:cNvGrpSpPr/>
          <p:nvPr/>
        </p:nvGrpSpPr>
        <p:grpSpPr>
          <a:xfrm>
            <a:off x="539552" y="980728"/>
            <a:ext cx="3573766" cy="2546309"/>
            <a:chOff x="683568" y="967226"/>
            <a:chExt cx="3573766" cy="2546309"/>
          </a:xfrm>
        </p:grpSpPr>
        <p:pic>
          <p:nvPicPr>
            <p:cNvPr id="5122" name="Picture 2" descr="G:\Projects\ILHC\MS\VHE-LHC\Plots\IntensityEvolutionInjection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967226"/>
              <a:ext cx="3573766" cy="25463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/>
            <p:cNvCxnSpPr/>
            <p:nvPr/>
          </p:nvCxnSpPr>
          <p:spPr>
            <a:xfrm>
              <a:off x="2663296" y="1196752"/>
              <a:ext cx="984" cy="1971218"/>
            </a:xfrm>
            <a:prstGeom prst="line">
              <a:avLst/>
            </a:prstGeom>
            <a:ln w="19050">
              <a:solidFill>
                <a:srgbClr val="0427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4199854" y="1196752"/>
              <a:ext cx="12106" cy="1971218"/>
            </a:xfrm>
            <a:prstGeom prst="line">
              <a:avLst/>
            </a:prstGeom>
            <a:ln w="19050">
              <a:solidFill>
                <a:srgbClr val="0427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1080104" y="1340768"/>
              <a:ext cx="1584176" cy="0"/>
            </a:xfrm>
            <a:prstGeom prst="straightConnector1">
              <a:avLst/>
            </a:prstGeom>
            <a:ln w="19050">
              <a:solidFill>
                <a:srgbClr val="0427BC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2663296" y="1340768"/>
              <a:ext cx="1594038" cy="0"/>
            </a:xfrm>
            <a:prstGeom prst="straightConnector1">
              <a:avLst/>
            </a:prstGeom>
            <a:ln w="19050">
              <a:solidFill>
                <a:srgbClr val="0427BC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4644008" y="476672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427BC"/>
                </a:solidFill>
              </a:rPr>
              <a:t>3h LHC turn around time </a:t>
            </a:r>
          </a:p>
          <a:p>
            <a:r>
              <a:rPr lang="en-GB" dirty="0" smtClean="0">
                <a:solidFill>
                  <a:srgbClr val="0427BC"/>
                </a:solidFill>
              </a:rPr>
              <a:t>= time between 2 injections to VHE-LHC.</a:t>
            </a:r>
            <a:endParaRPr lang="en-GB" dirty="0">
              <a:solidFill>
                <a:srgbClr val="0427B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499992" y="1124744"/>
                <a:ext cx="4392488" cy="563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10% </a:t>
                </a:r>
                <a:r>
                  <a:rPr lang="en-GB" dirty="0"/>
                  <a:t>average </a:t>
                </a:r>
                <a:r>
                  <a:rPr lang="en-GB" dirty="0" smtClean="0"/>
                  <a:t>intensity loss,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10% average </a:t>
                </a:r>
                <a:r>
                  <a:rPr lang="en-GB" dirty="0" err="1" smtClean="0"/>
                  <a:t>emittance</a:t>
                </a:r>
                <a:r>
                  <a:rPr lang="en-GB" dirty="0" smtClean="0"/>
                  <a:t> growth, </a:t>
                </a:r>
              </a:p>
              <a:p>
                <a:r>
                  <a:rPr lang="en-GB" dirty="0" smtClean="0"/>
                  <a:t>between two LHC shots at VHE-LHC injection plateau!</a:t>
                </a:r>
              </a:p>
              <a:p>
                <a:endParaRPr lang="en-GB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solidFill>
                      <a:srgbClr val="179923"/>
                    </a:solidFill>
                  </a:rPr>
                  <a:t>Luminosity lifetime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rgbClr val="179923"/>
                        </a:solidFill>
                        <a:latin typeface="Cambria Math"/>
                      </a:rPr>
                      <m:t>~</m:t>
                    </m:r>
                  </m:oMath>
                </a14:m>
                <a:r>
                  <a:rPr lang="en-GB" dirty="0" smtClean="0">
                    <a:solidFill>
                      <a:srgbClr val="179923"/>
                    </a:solidFill>
                  </a:rPr>
                  <a:t>3h </a:t>
                </a:r>
                <a:endParaRPr lang="en-GB" i="1" dirty="0" smtClean="0">
                  <a:solidFill>
                    <a:srgbClr val="179923"/>
                  </a:solidFill>
                  <a:latin typeface="Cambria Math"/>
                  <a:ea typeface="Cambria Math"/>
                </a:endParaRPr>
              </a:p>
              <a:p>
                <a:pPr marL="355600"/>
                <a14:m>
                  <m:oMath xmlns:m="http://schemas.openxmlformats.org/officeDocument/2006/math">
                    <m:r>
                      <a:rPr lang="en-GB" i="1" smtClean="0">
                        <a:solidFill>
                          <a:srgbClr val="179923"/>
                        </a:solidFill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en-GB" dirty="0" smtClean="0">
                    <a:solidFill>
                      <a:srgbClr val="179923"/>
                    </a:solidFill>
                  </a:rPr>
                  <a:t> LHC turn around time.</a:t>
                </a:r>
                <a:endParaRPr lang="en-GB" dirty="0">
                  <a:solidFill>
                    <a:srgbClr val="179923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solidFill>
                      <a:srgbClr val="179923"/>
                    </a:solidFill>
                  </a:rPr>
                  <a:t>Optimal beam usage </a:t>
                </a:r>
                <a:r>
                  <a:rPr lang="en-GB" dirty="0" smtClean="0">
                    <a:solidFill>
                      <a:srgbClr val="000000"/>
                    </a:solidFill>
                  </a:rPr>
                  <a:t>– only 15% of particles left after 4h of collisions.</a:t>
                </a:r>
              </a:p>
              <a:p>
                <a:endParaRPr lang="en-GB" dirty="0">
                  <a:solidFill>
                    <a:srgbClr val="000000"/>
                  </a:solidFill>
                </a:endParaRPr>
              </a:p>
              <a:p>
                <a:pPr marL="266700" indent="-266700"/>
                <a:r>
                  <a:rPr lang="en-GB" dirty="0" smtClean="0">
                    <a:solidFill>
                      <a:srgbClr val="C00000"/>
                    </a:solidFill>
                  </a:rPr>
                  <a:t>→ Fill both beams of LHC and inject them into VHE-LHC. </a:t>
                </a:r>
              </a:p>
              <a:p>
                <a:pPr marL="266700" indent="-266700"/>
                <a:r>
                  <a:rPr lang="en-GB" dirty="0" smtClean="0">
                    <a:solidFill>
                      <a:srgbClr val="C00000"/>
                    </a:solidFill>
                  </a:rPr>
                  <a:t>→ Refill LHC during physics in VHE-LHC.</a:t>
                </a:r>
              </a:p>
              <a:p>
                <a:pPr marL="266700" indent="-266700"/>
                <a:r>
                  <a:rPr lang="en-GB" dirty="0" smtClean="0">
                    <a:solidFill>
                      <a:srgbClr val="C00000"/>
                    </a:solidFill>
                  </a:rPr>
                  <a:t>→ No waiting time for VHE-LHC due to cycling in LHC.</a:t>
                </a:r>
              </a:p>
              <a:p>
                <a:pPr marL="266700" indent="-266700"/>
                <a:endParaRPr lang="en-GB" dirty="0" smtClean="0">
                  <a:solidFill>
                    <a:srgbClr val="C00000"/>
                  </a:solidFill>
                </a:endParaRPr>
              </a:p>
              <a:p>
                <a:r>
                  <a:rPr lang="en-GB" b="1" dirty="0"/>
                  <a:t>If </a:t>
                </a:r>
                <a:r>
                  <a:rPr lang="en-GB" b="1" dirty="0">
                    <a:solidFill>
                      <a:srgbClr val="C00000"/>
                    </a:solidFill>
                  </a:rPr>
                  <a:t>2 experiments </a:t>
                </a:r>
                <a:r>
                  <a:rPr lang="en-GB" b="1" dirty="0"/>
                  <a:t>are considered, they have to be placed at opposite positions in the </a:t>
                </a:r>
                <a:r>
                  <a:rPr lang="en-GB" b="1" dirty="0" smtClean="0"/>
                  <a:t>ring to be provided with luminosity!</a:t>
                </a:r>
                <a:endParaRPr lang="en-GB" b="1" dirty="0"/>
              </a:p>
              <a:p>
                <a:pPr marL="266700" indent="-266700"/>
                <a:endParaRPr lang="en-GB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1124744"/>
                <a:ext cx="4392488" cy="5632311"/>
              </a:xfrm>
              <a:prstGeom prst="rect">
                <a:avLst/>
              </a:prstGeom>
              <a:blipFill rotWithShape="1">
                <a:blip r:embed="rId3"/>
                <a:stretch>
                  <a:fillRect l="-1110" t="-542" r="-12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2796182" y="1340768"/>
            <a:ext cx="1259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VHE-LHC @ </a:t>
            </a:r>
          </a:p>
          <a:p>
            <a:r>
              <a:rPr lang="en-GB" dirty="0" smtClean="0"/>
              <a:t>injection </a:t>
            </a:r>
            <a:endParaRPr lang="en-GB" dirty="0"/>
          </a:p>
        </p:txBody>
      </p:sp>
      <p:pic>
        <p:nvPicPr>
          <p:cNvPr id="38" name="Picture 2" descr="G:\Projects\ILHC\MS\VHE-LHC\Plots\IntensityEvoluti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17032"/>
            <a:ext cx="360040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2747108" y="4654877"/>
            <a:ext cx="1259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VHE-LHC in collisions </a:t>
            </a:r>
            <a:endParaRPr lang="en-GB" dirty="0"/>
          </a:p>
        </p:txBody>
      </p:sp>
      <p:sp>
        <p:nvSpPr>
          <p:cNvPr id="5126" name="TextBox 5125"/>
          <p:cNvSpPr txBox="1"/>
          <p:nvPr/>
        </p:nvSpPr>
        <p:spPr>
          <a:xfrm>
            <a:off x="808844" y="871219"/>
            <a:ext cx="340638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Intensity of 3 typical </a:t>
            </a:r>
            <a:r>
              <a:rPr lang="en-GB" sz="1400" dirty="0" err="1" smtClean="0"/>
              <a:t>Pb</a:t>
            </a:r>
            <a:r>
              <a:rPr lang="en-GB" sz="1400" dirty="0" smtClean="0"/>
              <a:t> bunches at injection</a:t>
            </a:r>
            <a:endParaRPr lang="en-GB" sz="1400" dirty="0"/>
          </a:p>
        </p:txBody>
      </p:sp>
      <p:sp>
        <p:nvSpPr>
          <p:cNvPr id="22" name="Freeform 21"/>
          <p:cNvSpPr/>
          <p:nvPr/>
        </p:nvSpPr>
        <p:spPr>
          <a:xfrm rot="19440000">
            <a:off x="3556433" y="825048"/>
            <a:ext cx="1031576" cy="280705"/>
          </a:xfrm>
          <a:custGeom>
            <a:avLst/>
            <a:gdLst>
              <a:gd name="connsiteX0" fmla="*/ 0 w 2111544"/>
              <a:gd name="connsiteY0" fmla="*/ 567067 h 567067"/>
              <a:gd name="connsiteX1" fmla="*/ 745724 w 2111544"/>
              <a:gd name="connsiteY1" fmla="*/ 61040 h 567067"/>
              <a:gd name="connsiteX2" fmla="*/ 1722268 w 2111544"/>
              <a:gd name="connsiteY2" fmla="*/ 34407 h 567067"/>
              <a:gd name="connsiteX3" fmla="*/ 2077375 w 2111544"/>
              <a:gd name="connsiteY3" fmla="*/ 291859 h 567067"/>
              <a:gd name="connsiteX4" fmla="*/ 2077375 w 2111544"/>
              <a:gd name="connsiteY4" fmla="*/ 300737 h 567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1544" h="567067">
                <a:moveTo>
                  <a:pt x="0" y="567067"/>
                </a:moveTo>
                <a:cubicBezTo>
                  <a:pt x="229339" y="358442"/>
                  <a:pt x="458679" y="149817"/>
                  <a:pt x="745724" y="61040"/>
                </a:cubicBezTo>
                <a:cubicBezTo>
                  <a:pt x="1032769" y="-27737"/>
                  <a:pt x="1500326" y="-4063"/>
                  <a:pt x="1722268" y="34407"/>
                </a:cubicBezTo>
                <a:cubicBezTo>
                  <a:pt x="1944210" y="72877"/>
                  <a:pt x="2018191" y="247471"/>
                  <a:pt x="2077375" y="291859"/>
                </a:cubicBezTo>
                <a:cubicBezTo>
                  <a:pt x="2136559" y="336247"/>
                  <a:pt x="2106967" y="318492"/>
                  <a:pt x="2077375" y="300737"/>
                </a:cubicBezTo>
              </a:path>
            </a:pathLst>
          </a:custGeom>
          <a:noFill/>
          <a:ln>
            <a:solidFill>
              <a:srgbClr val="0427BC"/>
            </a:solidFill>
            <a:headEnd type="arrow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8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Summary Table (1)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21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65126866"/>
                  </p:ext>
                </p:extLst>
              </p:nvPr>
            </p:nvGraphicFramePr>
            <p:xfrm>
              <a:off x="467544" y="620688"/>
              <a:ext cx="8171752" cy="570211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901823"/>
                    <a:gridCol w="1133158"/>
                    <a:gridCol w="1040130"/>
                    <a:gridCol w="871855"/>
                    <a:gridCol w="862330"/>
                    <a:gridCol w="1362456"/>
                  </a:tblGrid>
                  <a:tr h="48412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endParaRPr lang="en-GB" sz="1400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bg1"/>
                              </a:solidFill>
                            </a:rPr>
                            <a:t>Unit</a:t>
                          </a:r>
                          <a:endParaRPr lang="en-GB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LHC</a:t>
                          </a:r>
                          <a:r>
                            <a:rPr lang="en-GB" sz="1400" baseline="0" dirty="0" smtClean="0"/>
                            <a:t> </a:t>
                          </a:r>
                          <a:r>
                            <a:rPr lang="en-GB" sz="1400" dirty="0" smtClean="0"/>
                            <a:t>Design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VHE-LHC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Injection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VHE-LHC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Collision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VHE-LHC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Collision</a:t>
                          </a:r>
                        </a:p>
                      </a:txBody>
                      <a:tcPr/>
                    </a:tc>
                  </a:tr>
                  <a:tr h="284777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Operation mode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err="1" smtClean="0">
                              <a:solidFill>
                                <a:schemeClr val="tx1"/>
                              </a:solidFill>
                            </a:rPr>
                            <a:t>Pb-Pb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err="1" smtClean="0">
                              <a:solidFill>
                                <a:schemeClr val="tx1"/>
                              </a:solidFill>
                            </a:rPr>
                            <a:t>Pb</a:t>
                          </a:r>
                          <a:endParaRPr lang="en-GB" sz="1400" i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err="1" smtClean="0">
                              <a:solidFill>
                                <a:schemeClr val="tx1"/>
                              </a:solidFill>
                            </a:rPr>
                            <a:t>Pb-Pb</a:t>
                          </a:r>
                          <a:endParaRPr lang="en-GB" sz="1400" i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smtClean="0">
                              <a:solidFill>
                                <a:schemeClr val="tx1"/>
                              </a:solidFill>
                            </a:rPr>
                            <a:t>p-</a:t>
                          </a:r>
                          <a:r>
                            <a:rPr lang="en-GB" sz="1400" i="0" dirty="0" err="1" smtClean="0">
                              <a:solidFill>
                                <a:schemeClr val="tx1"/>
                              </a:solidFill>
                            </a:rPr>
                            <a:t>Pb</a:t>
                          </a:r>
                          <a:endParaRPr lang="en-GB" sz="1400" i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284777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Particle</a:t>
                          </a: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 type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err="1" smtClean="0">
                              <a:solidFill>
                                <a:schemeClr val="tx1"/>
                              </a:solidFill>
                            </a:rPr>
                            <a:t>Pb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err="1" smtClean="0">
                              <a:solidFill>
                                <a:schemeClr val="tx1"/>
                              </a:solidFill>
                            </a:rPr>
                            <a:t>Pb</a:t>
                          </a:r>
                          <a:endParaRPr lang="en-GB" sz="1400" i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err="1" smtClean="0">
                              <a:solidFill>
                                <a:schemeClr val="tx1"/>
                              </a:solidFill>
                            </a:rPr>
                            <a:t>Pb</a:t>
                          </a:r>
                          <a:endParaRPr lang="en-GB" sz="1400" i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smtClean="0">
                              <a:solidFill>
                                <a:schemeClr val="tx1"/>
                              </a:solidFill>
                            </a:rPr>
                            <a:t>p</a:t>
                          </a:r>
                        </a:p>
                      </a:txBody>
                      <a:tcPr/>
                    </a:tc>
                  </a:tr>
                  <a:tr h="284777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Beam</a:t>
                          </a: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 Energy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</a:t>
                          </a:r>
                          <a:r>
                            <a:rPr lang="en-GB" sz="1400" baseline="0" dirty="0" err="1" smtClean="0">
                              <a:solidFill>
                                <a:schemeClr val="tx1"/>
                              </a:solidFill>
                            </a:rPr>
                            <a:t>TeV</a:t>
                          </a: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574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smtClean="0">
                              <a:solidFill>
                                <a:schemeClr val="tx1"/>
                              </a:solidFill>
                            </a:rPr>
                            <a:t>246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smtClean="0">
                              <a:solidFill>
                                <a:schemeClr val="tx1"/>
                              </a:solidFill>
                            </a:rPr>
                            <a:t>4100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smtClean="0">
                              <a:solidFill>
                                <a:schemeClr val="tx1"/>
                              </a:solidFill>
                            </a:rPr>
                            <a:t>50</a:t>
                          </a:r>
                        </a:p>
                      </a:txBody>
                      <a:tcPr/>
                    </a:tc>
                  </a:tr>
                  <a:tr h="28477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Relativistic </a:t>
                          </a:r>
                          <a:r>
                            <a:rPr lang="el-GR" sz="1400" dirty="0" smtClean="0">
                              <a:solidFill>
                                <a:schemeClr val="tx1"/>
                              </a:solidFill>
                            </a:rPr>
                            <a:t>γ</a:t>
                          </a: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-factor</a:t>
                          </a: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2963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i="0" u="none" strike="noStrike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1270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21168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53290 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28477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Number</a:t>
                          </a:r>
                          <a:r>
                            <a:rPr lang="en-GB" sz="1400" baseline="0" dirty="0" smtClean="0"/>
                            <a:t> of bunches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-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592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432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432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432 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28477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No. Ions per bunch 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140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400">
                                      <a:latin typeface="Cambria Math"/>
                                    </a:rPr>
                                    <m:t>8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400" dirty="0" smtClean="0"/>
                            <a:t>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0.7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1.4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1.4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rgbClr val="179923"/>
                              </a:solidFill>
                            </a:rPr>
                            <a:t>115</a:t>
                          </a:r>
                          <a:r>
                            <a:rPr lang="en-GB" sz="1400" b="0" dirty="0" smtClean="0">
                              <a:solidFill>
                                <a:srgbClr val="0427BC"/>
                              </a:solidFill>
                            </a:rPr>
                            <a:t>/1.4</a:t>
                          </a: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28477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err="1" smtClean="0"/>
                            <a:t>Transv</a:t>
                          </a:r>
                          <a:r>
                            <a:rPr lang="en-GB" sz="1400" dirty="0" smtClean="0"/>
                            <a:t>. normalised </a:t>
                          </a:r>
                          <a:r>
                            <a:rPr lang="en-GB" sz="1400" dirty="0" err="1" smtClean="0"/>
                            <a:t>emittance</a:t>
                          </a:r>
                          <a:r>
                            <a:rPr lang="en-GB" sz="1400" dirty="0" smtClean="0"/>
                            <a:t> 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[</a:t>
                          </a:r>
                          <a14:m>
                            <m:oMath xmlns:m="http://schemas.openxmlformats.org/officeDocument/2006/math">
                              <m:r>
                                <a:rPr lang="en-GB" sz="1400">
                                  <a:latin typeface="Cambria Math"/>
                                </a:rPr>
                                <m:t>𝜇</m:t>
                              </m:r>
                              <m:r>
                                <m:rPr>
                                  <m:sty m:val="p"/>
                                </m:rPr>
                                <a:rPr lang="en-GB" sz="1400">
                                  <a:latin typeface="Cambria Math"/>
                                </a:rPr>
                                <m:t>m</m:t>
                              </m:r>
                              <m:r>
                                <a:rPr lang="en-GB" sz="1400">
                                  <a:latin typeface="Cambria Math"/>
                                </a:rPr>
                                <m:t>.</m:t>
                              </m:r>
                              <m:r>
                                <m:rPr>
                                  <m:sty m:val="p"/>
                                </m:rPr>
                                <a:rPr lang="en-GB" sz="1400">
                                  <a:latin typeface="Cambria Math"/>
                                </a:rPr>
                                <m:t>rad</m:t>
                              </m:r>
                            </m:oMath>
                          </a14:m>
                          <a:r>
                            <a:rPr lang="en-GB" sz="1400" dirty="0" smtClean="0"/>
                            <a:t>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1.5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1.5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1.5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3.75 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28477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RMS bunch length 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[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sz="1400">
                                  <a:latin typeface="Cambria Math"/>
                                </a:rPr>
                                <m:t>cm</m:t>
                              </m:r>
                            </m:oMath>
                          </a14:m>
                          <a:r>
                            <a:rPr lang="en-GB" sz="1400" dirty="0" smtClean="0"/>
                            <a:t>] 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7.94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10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10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10 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28477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Synchrotron frequency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[Hz]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23.0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5.5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1.9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1.9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28477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Longitudinal</a:t>
                          </a: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GB" sz="1400" baseline="0" dirty="0" err="1" smtClean="0">
                              <a:solidFill>
                                <a:schemeClr val="tx1"/>
                              </a:solidFill>
                            </a:rPr>
                            <a:t>emittance</a:t>
                          </a: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 (4</a:t>
                          </a:r>
                          <a:r>
                            <a:rPr lang="el-GR" sz="1400" baseline="0" dirty="0" smtClean="0">
                              <a:solidFill>
                                <a:schemeClr val="tx1"/>
                              </a:solidFill>
                            </a:rPr>
                            <a:t>σ</a:t>
                          </a: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[eVs/charge]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2.5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23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23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28477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RMS energy spread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4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140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400" b="0" i="1" smtClean="0">
                                      <a:latin typeface="Cambria Math"/>
                                    </a:rPr>
                                    <m:t>−4</m:t>
                                  </m:r>
                                </m:sup>
                              </m:sSup>
                              <m:r>
                                <a:rPr lang="en-GB" sz="1400" b="0" i="1" smtClean="0">
                                  <a:latin typeface="Cambria Math"/>
                                </a:rPr>
                                <m:t>]</m:t>
                              </m:r>
                            </m:oMath>
                          </a14:m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1.1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3.3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1.1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1.1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28477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Circulating</a:t>
                          </a: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 beam current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[mA]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6.12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3.0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3.0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rgbClr val="179923"/>
                              </a:solidFill>
                            </a:rPr>
                            <a:t>3.0</a:t>
                          </a:r>
                          <a:r>
                            <a:rPr lang="en-GB" sz="1400" b="0" dirty="0" smtClean="0">
                              <a:solidFill>
                                <a:srgbClr val="0427BC"/>
                              </a:solidFill>
                            </a:rPr>
                            <a:t>/0.04</a:t>
                          </a:r>
                          <a:endParaRPr lang="en-GB" sz="1400" b="0" dirty="0">
                            <a:solidFill>
                              <a:srgbClr val="0427BC"/>
                            </a:solidFill>
                          </a:endParaRPr>
                        </a:p>
                      </a:txBody>
                      <a:tcPr/>
                    </a:tc>
                  </a:tr>
                  <a:tr h="28477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Stored beam energy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[MJ]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3.81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2.4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40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rgbClr val="179923"/>
                              </a:solidFill>
                            </a:rPr>
                            <a:t>40</a:t>
                          </a:r>
                          <a:r>
                            <a:rPr lang="en-GB" sz="1400" b="0" dirty="0" smtClean="0">
                              <a:solidFill>
                                <a:srgbClr val="0427BC"/>
                              </a:solidFill>
                            </a:rPr>
                            <a:t>/0.5</a:t>
                          </a:r>
                          <a:endParaRPr lang="en-GB" sz="1400" b="0" dirty="0">
                            <a:solidFill>
                              <a:srgbClr val="0427BC"/>
                            </a:solidFill>
                          </a:endParaRPr>
                        </a:p>
                      </a:txBody>
                      <a:tcPr/>
                    </a:tc>
                  </a:tr>
                  <a:tr h="28477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Longitudinal IBS emit. growth time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[h]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7.7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11.3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84.3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i="0" dirty="0" smtClean="0">
                              <a:solidFill>
                                <a:srgbClr val="179923"/>
                              </a:solidFill>
                              <a:latin typeface="+mn-lt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GB" sz="1400" b="0" i="1" smtClean="0">
                                  <a:solidFill>
                                    <a:srgbClr val="179923"/>
                                  </a:solidFill>
                                  <a:latin typeface="Cambria Math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sz="1400" b="0" i="1" smtClean="0">
                                      <a:solidFill>
                                        <a:srgbClr val="179923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1400" b="0" i="1" smtClean="0">
                                      <a:solidFill>
                                        <a:srgbClr val="179923"/>
                                      </a:solidFill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400" b="0" i="1" smtClean="0">
                                      <a:solidFill>
                                        <a:srgbClr val="179923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400" b="0" dirty="0" smtClean="0">
                              <a:solidFill>
                                <a:srgbClr val="0427BC"/>
                              </a:solidFill>
                            </a:rPr>
                            <a:t>/1</a:t>
                          </a:r>
                          <a14:m>
                            <m:oMath xmlns:m="http://schemas.openxmlformats.org/officeDocument/2006/math">
                              <m:r>
                                <a:rPr lang="en-GB" sz="1400" b="0" i="1" smtClean="0">
                                  <a:solidFill>
                                    <a:srgbClr val="0427BC"/>
                                  </a:solidFill>
                                  <a:latin typeface="Cambria Math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sz="1400" b="0" i="1" smtClean="0">
                                      <a:solidFill>
                                        <a:srgbClr val="0427BC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1400" b="0" i="1" smtClean="0">
                                      <a:solidFill>
                                        <a:srgbClr val="0427BC"/>
                                      </a:solidFill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400" b="0" i="1" smtClean="0">
                                      <a:solidFill>
                                        <a:srgbClr val="0427BC"/>
                                      </a:solidFill>
                                      <a:latin typeface="Cambria Math"/>
                                    </a:rPr>
                                    <m:t>6</m:t>
                                  </m:r>
                                </m:sup>
                              </m:sSup>
                            </m:oMath>
                          </a14:m>
                          <a:endParaRPr lang="en-GB" sz="1400" b="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</a:tr>
                  <a:tr h="28477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Horizontal IBS emit. growth time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[h]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4.8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23.3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i="0" dirty="0" smtClean="0">
                              <a:solidFill>
                                <a:srgbClr val="179923"/>
                              </a:solidFill>
                              <a:latin typeface="+mn-lt"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r>
                                <a:rPr lang="en-GB" sz="1400" b="0" i="1" smtClean="0">
                                  <a:solidFill>
                                    <a:srgbClr val="179923"/>
                                  </a:solidFill>
                                  <a:latin typeface="Cambria Math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sz="1400" b="0" i="1" smtClean="0">
                                      <a:solidFill>
                                        <a:srgbClr val="179923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1400" b="0" i="1" smtClean="0">
                                      <a:solidFill>
                                        <a:srgbClr val="179923"/>
                                      </a:solidFill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400" b="0" i="1" smtClean="0">
                                      <a:solidFill>
                                        <a:srgbClr val="179923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400" b="0" dirty="0" smtClean="0">
                              <a:solidFill>
                                <a:srgbClr val="0427BC"/>
                              </a:solidFill>
                            </a:rPr>
                            <a:t>/3</a:t>
                          </a:r>
                          <a14:m>
                            <m:oMath xmlns:m="http://schemas.openxmlformats.org/officeDocument/2006/math">
                              <m:r>
                                <a:rPr lang="en-GB" sz="1400" b="0" i="1" smtClean="0">
                                  <a:solidFill>
                                    <a:srgbClr val="0427BC"/>
                                  </a:solidFill>
                                  <a:latin typeface="Cambria Math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sz="1400" b="0" i="1" smtClean="0">
                                      <a:solidFill>
                                        <a:srgbClr val="0427BC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1400" b="0" i="1" smtClean="0">
                                      <a:solidFill>
                                        <a:srgbClr val="0427BC"/>
                                      </a:solidFill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400" b="0" i="1" smtClean="0">
                                      <a:solidFill>
                                        <a:srgbClr val="0427BC"/>
                                      </a:solidFill>
                                      <a:latin typeface="Cambria Math"/>
                                    </a:rPr>
                                    <m:t>5</m:t>
                                  </m:r>
                                </m:sup>
                              </m:sSup>
                            </m:oMath>
                          </a14:m>
                          <a:endParaRPr lang="en-GB" sz="1400" b="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</a:tr>
                  <a:tr h="28477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Longitudinal emit. rad. </a:t>
                          </a: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damping </a:t>
                          </a: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time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[h]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6.3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725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0.16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0.32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28477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Horizontal emit. rad. </a:t>
                          </a: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damping </a:t>
                          </a: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time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[h]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12.6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1451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0.31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0.63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65126866"/>
                  </p:ext>
                </p:extLst>
              </p:nvPr>
            </p:nvGraphicFramePr>
            <p:xfrm>
              <a:off x="467544" y="620688"/>
              <a:ext cx="8171752" cy="570211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901823"/>
                    <a:gridCol w="1133158"/>
                    <a:gridCol w="1040130"/>
                    <a:gridCol w="871855"/>
                    <a:gridCol w="862330"/>
                    <a:gridCol w="1362456"/>
                  </a:tblGrid>
                  <a:tr h="51816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endParaRPr lang="en-GB" sz="1400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bg1"/>
                              </a:solidFill>
                            </a:rPr>
                            <a:t>Unit</a:t>
                          </a:r>
                          <a:endParaRPr lang="en-GB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LHC</a:t>
                          </a:r>
                          <a:r>
                            <a:rPr lang="en-GB" sz="1400" baseline="0" dirty="0" smtClean="0"/>
                            <a:t> </a:t>
                          </a:r>
                          <a:r>
                            <a:rPr lang="en-GB" sz="1400" dirty="0" smtClean="0"/>
                            <a:t>Design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VHE-LHC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Injection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VHE-LHC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Collision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VHE-LHC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Collision</a:t>
                          </a: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Operation mode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err="1" smtClean="0">
                              <a:solidFill>
                                <a:schemeClr val="tx1"/>
                              </a:solidFill>
                            </a:rPr>
                            <a:t>Pb-Pb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err="1" smtClean="0">
                              <a:solidFill>
                                <a:schemeClr val="tx1"/>
                              </a:solidFill>
                            </a:rPr>
                            <a:t>Pb</a:t>
                          </a:r>
                          <a:endParaRPr lang="en-GB" sz="1400" i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err="1" smtClean="0">
                              <a:solidFill>
                                <a:schemeClr val="tx1"/>
                              </a:solidFill>
                            </a:rPr>
                            <a:t>Pb-Pb</a:t>
                          </a:r>
                          <a:endParaRPr lang="en-GB" sz="1400" i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smtClean="0">
                              <a:solidFill>
                                <a:schemeClr val="tx1"/>
                              </a:solidFill>
                            </a:rPr>
                            <a:t>p-</a:t>
                          </a:r>
                          <a:r>
                            <a:rPr lang="en-GB" sz="1400" i="0" dirty="0" err="1" smtClean="0">
                              <a:solidFill>
                                <a:schemeClr val="tx1"/>
                              </a:solidFill>
                            </a:rPr>
                            <a:t>Pb</a:t>
                          </a:r>
                          <a:endParaRPr lang="en-GB" sz="1400" i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Particle</a:t>
                          </a: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 type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err="1" smtClean="0">
                              <a:solidFill>
                                <a:schemeClr val="tx1"/>
                              </a:solidFill>
                            </a:rPr>
                            <a:t>Pb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err="1" smtClean="0">
                              <a:solidFill>
                                <a:schemeClr val="tx1"/>
                              </a:solidFill>
                            </a:rPr>
                            <a:t>Pb</a:t>
                          </a:r>
                          <a:endParaRPr lang="en-GB" sz="1400" i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err="1" smtClean="0">
                              <a:solidFill>
                                <a:schemeClr val="tx1"/>
                              </a:solidFill>
                            </a:rPr>
                            <a:t>Pb</a:t>
                          </a:r>
                          <a:endParaRPr lang="en-GB" sz="1400" i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smtClean="0">
                              <a:solidFill>
                                <a:schemeClr val="tx1"/>
                              </a:solidFill>
                            </a:rPr>
                            <a:t>p</a:t>
                          </a: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Beam</a:t>
                          </a: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 Energy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</a:t>
                          </a:r>
                          <a:r>
                            <a:rPr lang="en-GB" sz="1400" baseline="0" dirty="0" err="1" smtClean="0">
                              <a:solidFill>
                                <a:schemeClr val="tx1"/>
                              </a:solidFill>
                            </a:rPr>
                            <a:t>TeV</a:t>
                          </a: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574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smtClean="0">
                              <a:solidFill>
                                <a:schemeClr val="tx1"/>
                              </a:solidFill>
                            </a:rPr>
                            <a:t>246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smtClean="0">
                              <a:solidFill>
                                <a:schemeClr val="tx1"/>
                              </a:solidFill>
                            </a:rPr>
                            <a:t>4100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smtClean="0">
                              <a:solidFill>
                                <a:schemeClr val="tx1"/>
                              </a:solidFill>
                            </a:rPr>
                            <a:t>50</a:t>
                          </a: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Relativistic </a:t>
                          </a:r>
                          <a:r>
                            <a:rPr lang="el-GR" sz="1400" dirty="0" smtClean="0">
                              <a:solidFill>
                                <a:schemeClr val="tx1"/>
                              </a:solidFill>
                            </a:rPr>
                            <a:t>γ</a:t>
                          </a: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-factor</a:t>
                          </a: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2963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i="0" u="none" strike="noStrike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1270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21168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53290 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Number</a:t>
                          </a:r>
                          <a:r>
                            <a:rPr lang="en-GB" sz="1400" baseline="0" dirty="0" smtClean="0"/>
                            <a:t> of bunches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-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592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432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432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432 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No. Ions per bunch 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56452" t="-672000" r="-365054" b="-1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0.7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1.4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1.4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rgbClr val="179923"/>
                              </a:solidFill>
                            </a:rPr>
                            <a:t>115</a:t>
                          </a:r>
                          <a:r>
                            <a:rPr lang="en-GB" sz="1400" b="0" dirty="0" smtClean="0">
                              <a:solidFill>
                                <a:srgbClr val="0427BC"/>
                              </a:solidFill>
                            </a:rPr>
                            <a:t>/1.4</a:t>
                          </a: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err="1" smtClean="0"/>
                            <a:t>Transv</a:t>
                          </a:r>
                          <a:r>
                            <a:rPr lang="en-GB" sz="1400" dirty="0" smtClean="0"/>
                            <a:t>. normalised </a:t>
                          </a:r>
                          <a:r>
                            <a:rPr lang="en-GB" sz="1400" dirty="0" err="1" smtClean="0"/>
                            <a:t>emittance</a:t>
                          </a:r>
                          <a:r>
                            <a:rPr lang="en-GB" sz="1400" dirty="0" smtClean="0"/>
                            <a:t> 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56452" t="-772000" r="-365054" b="-10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1.5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1.5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1.5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3.75 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RMS bunch length 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56452" t="-872000" r="-365054" b="-9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7.94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10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10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10 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Synchrotron frequency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[Hz]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23.0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5.5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1.9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1.9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Longitudinal</a:t>
                          </a: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GB" sz="1400" baseline="0" dirty="0" err="1" smtClean="0">
                              <a:solidFill>
                                <a:schemeClr val="tx1"/>
                              </a:solidFill>
                            </a:rPr>
                            <a:t>emittance</a:t>
                          </a: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 (4</a:t>
                          </a:r>
                          <a:r>
                            <a:rPr lang="el-GR" sz="1400" baseline="0" dirty="0" smtClean="0">
                              <a:solidFill>
                                <a:schemeClr val="tx1"/>
                              </a:solidFill>
                            </a:rPr>
                            <a:t>σ</a:t>
                          </a: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[eVs/charge]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2.5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23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23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RMS energy spread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56452" t="-1172000" r="-365054" b="-6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1.1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3.3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1.1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1.1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Circulating</a:t>
                          </a: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 beam current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[mA]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6.12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3.0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3.0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rgbClr val="179923"/>
                              </a:solidFill>
                            </a:rPr>
                            <a:t>3.0</a:t>
                          </a:r>
                          <a:r>
                            <a:rPr lang="en-GB" sz="1400" b="0" dirty="0" smtClean="0">
                              <a:solidFill>
                                <a:srgbClr val="0427BC"/>
                              </a:solidFill>
                            </a:rPr>
                            <a:t>/0.04</a:t>
                          </a:r>
                          <a:endParaRPr lang="en-GB" sz="1400" b="0" dirty="0">
                            <a:solidFill>
                              <a:srgbClr val="0427BC"/>
                            </a:solidFill>
                          </a:endParaRP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Stored beam energy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[MJ]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3.81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2.4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40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rgbClr val="179923"/>
                              </a:solidFill>
                            </a:rPr>
                            <a:t>40</a:t>
                          </a:r>
                          <a:r>
                            <a:rPr lang="en-GB" sz="1400" b="0" dirty="0" smtClean="0">
                              <a:solidFill>
                                <a:srgbClr val="0427BC"/>
                              </a:solidFill>
                            </a:rPr>
                            <a:t>/0.5</a:t>
                          </a:r>
                          <a:endParaRPr lang="en-GB" sz="1400" b="0" dirty="0">
                            <a:solidFill>
                              <a:srgbClr val="0427BC"/>
                            </a:solidFill>
                          </a:endParaRP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Longitudinal IBS emit. growth time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[h]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7.7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11.3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84.3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01345" t="-1472000" r="-448" b="-320000"/>
                          </a:stretch>
                        </a:blipFill>
                      </a:tcPr>
                    </a:tc>
                  </a:tr>
                  <a:tr h="30715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Horizontal IBS emit. growth time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[h]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4.8</a:t>
                          </a:r>
                          <a:endParaRPr lang="en-GB" sz="14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23.3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01345" t="-1572000" r="-448" b="-220000"/>
                          </a:stretch>
                        </a:blip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Longitudinal emit. rad. </a:t>
                          </a: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damping </a:t>
                          </a: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time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[h]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6.3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725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0.16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0.32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Horizontal emit. rad. </a:t>
                          </a: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damping </a:t>
                          </a: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time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[h]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12.6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1451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0.31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0.63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5447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Summary Table (2)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07564826"/>
                  </p:ext>
                </p:extLst>
              </p:nvPr>
            </p:nvGraphicFramePr>
            <p:xfrm>
              <a:off x="265242" y="789776"/>
              <a:ext cx="8627238" cy="509016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902712"/>
                    <a:gridCol w="1342517"/>
                    <a:gridCol w="1207326"/>
                    <a:gridCol w="1109028"/>
                    <a:gridCol w="1034415"/>
                    <a:gridCol w="1031240"/>
                  </a:tblGrid>
                  <a:tr h="42879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endParaRPr lang="en-GB" sz="1400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bg1"/>
                              </a:solidFill>
                            </a:rPr>
                            <a:t>Unit</a:t>
                          </a:r>
                          <a:endParaRPr lang="en-GB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LHC</a:t>
                          </a:r>
                          <a:r>
                            <a:rPr lang="en-GB" sz="1400" baseline="0" dirty="0" smtClean="0"/>
                            <a:t> </a:t>
                          </a:r>
                          <a:r>
                            <a:rPr lang="en-GB" sz="1400" dirty="0" smtClean="0"/>
                            <a:t>Design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VHE-LHC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Injection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VHE-LHC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Collision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VHE-LHC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Collision</a:t>
                          </a:r>
                        </a:p>
                      </a:txBody>
                      <a:tcPr/>
                    </a:tc>
                  </a:tr>
                  <a:tr h="252231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Operation mode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err="1" smtClean="0">
                              <a:solidFill>
                                <a:schemeClr val="tx1"/>
                              </a:solidFill>
                            </a:rPr>
                            <a:t>Pb-Pb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err="1" smtClean="0">
                              <a:solidFill>
                                <a:schemeClr val="tx1"/>
                              </a:solidFill>
                            </a:rPr>
                            <a:t>Pb</a:t>
                          </a:r>
                          <a:endParaRPr lang="en-GB" sz="1400" i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err="1" smtClean="0">
                              <a:solidFill>
                                <a:schemeClr val="tx1"/>
                              </a:solidFill>
                            </a:rPr>
                            <a:t>Pb-Pb</a:t>
                          </a:r>
                          <a:endParaRPr lang="en-GB" sz="1400" i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smtClean="0">
                              <a:solidFill>
                                <a:schemeClr val="tx1"/>
                              </a:solidFill>
                            </a:rPr>
                            <a:t>p-</a:t>
                          </a:r>
                          <a:r>
                            <a:rPr lang="en-GB" sz="1400" i="0" dirty="0" err="1" smtClean="0">
                              <a:solidFill>
                                <a:schemeClr val="tx1"/>
                              </a:solidFill>
                            </a:rPr>
                            <a:t>Pb</a:t>
                          </a:r>
                          <a:endParaRPr lang="en-GB" sz="1400" i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25223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Power loss per ion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[W]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2.0×</m:t>
                                </m:r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latin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1.5×</m:t>
                                </m:r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latin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/>
                                      </a:rPr>
                                      <m:t>−11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8.8×</m:t>
                                </m:r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latin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/>
                                      </a:rPr>
                                      <m:t>−7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5.4×</m:t>
                                </m:r>
                                <m:sSup>
                                  <m:sSupPr>
                                    <m:ctrlPr>
                                      <a:rPr lang="en-GB" sz="14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b="0" i="1" smtClean="0">
                                        <a:latin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400" b="0" i="1" smtClean="0">
                                        <a:latin typeface="Cambria Math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i="1" dirty="0"/>
                        </a:p>
                      </a:txBody>
                      <a:tcPr/>
                    </a:tc>
                  </a:tr>
                  <a:tr h="25223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Energy loss per ion per turn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[MeV]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1.12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0.01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969.1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5.8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25223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Synchrotron radiation</a:t>
                          </a: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 power per ring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[W]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83.9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0.7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53732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rgbClr val="179923"/>
                              </a:solidFill>
                            </a:rPr>
                            <a:t>26587</a:t>
                          </a:r>
                          <a:r>
                            <a:rPr lang="en-GB" sz="1400" b="0" dirty="0" smtClean="0">
                              <a:solidFill>
                                <a:srgbClr val="0427BC"/>
                              </a:solidFill>
                            </a:rPr>
                            <a:t>/323</a:t>
                          </a:r>
                          <a:endParaRPr lang="en-GB" sz="1400" b="0" dirty="0">
                            <a:solidFill>
                              <a:srgbClr val="0427BC"/>
                            </a:solidFill>
                          </a:endParaRPr>
                        </a:p>
                      </a:txBody>
                      <a:tcPr/>
                    </a:tc>
                  </a:tr>
                  <a:tr h="25223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Critical photon energy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[eV]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2.77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0.07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336.7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5376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25223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l-GR" sz="1400" dirty="0" smtClean="0">
                              <a:solidFill>
                                <a:schemeClr val="tx1"/>
                              </a:solidFill>
                            </a:rPr>
                            <a:t>β</a:t>
                          </a: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function at the IP 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[m]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0.5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1.1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1.1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25223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RMS beam size at IP 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[</a:t>
                          </a:r>
                          <a14:m>
                            <m:oMath xmlns:m="http://schemas.openxmlformats.org/officeDocument/2006/math">
                              <m:r>
                                <a:rPr lang="en-GB" sz="1400" smtClean="0">
                                  <a:latin typeface="Cambria Math"/>
                                </a:rPr>
                                <m:t>𝜇</m:t>
                              </m:r>
                              <m:r>
                                <m:rPr>
                                  <m:sty m:val="p"/>
                                </m:rPr>
                                <a:rPr lang="en-GB" sz="1400" smtClean="0">
                                  <a:latin typeface="Cambria Math"/>
                                </a:rPr>
                                <m:t>m</m:t>
                              </m:r>
                            </m:oMath>
                          </a14:m>
                          <a:r>
                            <a:rPr lang="en-GB" sz="1400" dirty="0" smtClean="0"/>
                            <a:t>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15.9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8.8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8.8 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25223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Initial luminosity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140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400">
                                      <a:latin typeface="Cambria Math"/>
                                    </a:rPr>
                                    <m:t>27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400">
                                      <a:latin typeface="Cambria Math"/>
                                    </a:rPr>
                                    <m:t>cm</m:t>
                                  </m:r>
                                </m:e>
                                <m:sup>
                                  <m:r>
                                    <a:rPr lang="en-GB" sz="1400">
                                      <a:latin typeface="Cambria Math"/>
                                    </a:rPr>
                                    <m:t>−2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400">
                                      <a:latin typeface="Cambria Math"/>
                                    </a:rPr>
                                    <m:t>s</m:t>
                                  </m:r>
                                </m:e>
                                <m:sup>
                                  <m:r>
                                    <a:rPr lang="en-GB" sz="140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400" dirty="0" smtClean="0"/>
                            <a:t>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-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3.2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rgbClr val="179923"/>
                              </a:solidFill>
                            </a:rPr>
                            <a:t>267</a:t>
                          </a:r>
                          <a:r>
                            <a:rPr lang="en-GB" sz="1400" dirty="0" smtClean="0">
                              <a:solidFill>
                                <a:srgbClr val="0427BC"/>
                              </a:solidFill>
                            </a:rPr>
                            <a:t>/3.2</a:t>
                          </a:r>
                          <a:endParaRPr lang="en-GB" sz="1400" dirty="0">
                            <a:solidFill>
                              <a:srgbClr val="0427BC"/>
                            </a:solidFill>
                          </a:endParaRPr>
                        </a:p>
                      </a:txBody>
                      <a:tcPr/>
                    </a:tc>
                  </a:tr>
                  <a:tr h="25223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Peak luminosity 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140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400">
                                      <a:latin typeface="Cambria Math"/>
                                    </a:rPr>
                                    <m:t>27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400">
                                      <a:latin typeface="Cambria Math"/>
                                    </a:rPr>
                                    <m:t>cm</m:t>
                                  </m:r>
                                </m:e>
                                <m:sup>
                                  <m:r>
                                    <a:rPr lang="en-GB" sz="1400">
                                      <a:latin typeface="Cambria Math"/>
                                    </a:rPr>
                                    <m:t>−2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400">
                                      <a:latin typeface="Cambria Math"/>
                                    </a:rPr>
                                    <m:t>s</m:t>
                                  </m:r>
                                </m:e>
                                <m:sup>
                                  <m:r>
                                    <a:rPr lang="en-GB" sz="140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400" dirty="0" smtClean="0"/>
                            <a:t>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-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12.7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rgbClr val="179923"/>
                              </a:solidFill>
                            </a:rPr>
                            <a:t>5477</a:t>
                          </a:r>
                          <a:r>
                            <a:rPr lang="en-GB" sz="1400" dirty="0" smtClean="0">
                              <a:solidFill>
                                <a:srgbClr val="0427BC"/>
                              </a:solidFill>
                            </a:rPr>
                            <a:t>/3356</a:t>
                          </a:r>
                          <a:endParaRPr lang="en-GB" sz="1400" dirty="0">
                            <a:solidFill>
                              <a:srgbClr val="0427BC"/>
                            </a:solidFill>
                          </a:endParaRPr>
                        </a:p>
                      </a:txBody>
                      <a:tcPr/>
                    </a:tc>
                  </a:tr>
                  <a:tr h="25223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Integrated luminosity</a:t>
                          </a:r>
                          <a:r>
                            <a:rPr lang="en-GB" sz="1400" baseline="0" dirty="0" smtClean="0"/>
                            <a:t> per fill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4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1400" b="0" i="1" smtClean="0">
                                      <a:latin typeface="Cambria Math"/>
                                    </a:rPr>
                                    <m:t>𝜇</m:t>
                                  </m:r>
                                  <m:r>
                                    <a:rPr lang="en-GB" sz="1400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GB" sz="1400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400" dirty="0" smtClean="0"/>
                            <a:t>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&lt;15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-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83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30240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25223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Beam-beam tune shift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140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400" b="0" i="0" smtClean="0">
                                      <a:latin typeface="Cambria Math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400" dirty="0" smtClean="0"/>
                            <a:t>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1.8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-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3.7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rgbClr val="179923"/>
                              </a:solidFill>
                            </a:rPr>
                            <a:t>3.7</a:t>
                          </a:r>
                          <a:r>
                            <a:rPr lang="en-GB" sz="1400" dirty="0" smtClean="0">
                              <a:solidFill>
                                <a:srgbClr val="0427BC"/>
                              </a:solidFill>
                            </a:rPr>
                            <a:t>/0.045</a:t>
                          </a:r>
                          <a:endParaRPr lang="en-GB" sz="1400" dirty="0">
                            <a:solidFill>
                              <a:srgbClr val="0427BC"/>
                            </a:solidFill>
                          </a:endParaRPr>
                        </a:p>
                      </a:txBody>
                      <a:tcPr/>
                    </a:tc>
                  </a:tr>
                  <a:tr h="25223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Total cross-section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[b]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515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-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597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2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25223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Peak BFPP beam power</a:t>
                          </a:r>
                          <a:r>
                            <a:rPr lang="en-GB" sz="1400" baseline="0" dirty="0" smtClean="0"/>
                            <a:t> 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[W]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26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-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2947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0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252231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Initial</a:t>
                          </a:r>
                          <a:r>
                            <a:rPr lang="en-GB" sz="1400" baseline="0" dirty="0" smtClean="0"/>
                            <a:t> b</a:t>
                          </a:r>
                          <a:r>
                            <a:rPr lang="en-GB" sz="1400" dirty="0" smtClean="0"/>
                            <a:t>eam current lifetime (1 exp.)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[h]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&lt;11.2 (2 exp.)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-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8.7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rgbClr val="179923"/>
                              </a:solidFill>
                            </a:rPr>
                            <a:t>24</a:t>
                          </a:r>
                          <a:r>
                            <a:rPr lang="en-GB" sz="1400" dirty="0" smtClean="0">
                              <a:solidFill>
                                <a:srgbClr val="0427BC"/>
                              </a:solidFill>
                            </a:rPr>
                            <a:t>/2583</a:t>
                          </a:r>
                          <a:endParaRPr lang="en-GB" sz="1400" dirty="0">
                            <a:solidFill>
                              <a:srgbClr val="0427BC"/>
                            </a:solidFill>
                          </a:endParaRPr>
                        </a:p>
                      </a:txBody>
                      <a:tcPr/>
                    </a:tc>
                  </a:tr>
                  <a:tr h="25223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Initial</a:t>
                          </a:r>
                          <a:r>
                            <a:rPr lang="en-GB" sz="1400" baseline="0" dirty="0" smtClean="0"/>
                            <a:t> l</a:t>
                          </a:r>
                          <a:r>
                            <a:rPr lang="en-GB" sz="1400" dirty="0" smtClean="0"/>
                            <a:t>uminosity</a:t>
                          </a:r>
                          <a:r>
                            <a:rPr lang="en-GB" sz="1400" baseline="0" dirty="0" smtClean="0"/>
                            <a:t> lifetime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[h]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&lt;5.6</a:t>
                          </a:r>
                          <a:r>
                            <a:rPr lang="en-GB" sz="1400" baseline="0" dirty="0" smtClean="0"/>
                            <a:t> (2 exp.)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-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3.7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rgbClr val="179923"/>
                              </a:solidFill>
                            </a:rPr>
                            <a:t>3.2</a:t>
                          </a:r>
                          <a:r>
                            <a:rPr lang="en-GB" sz="1400" dirty="0" smtClean="0">
                              <a:solidFill>
                                <a:srgbClr val="0427BC"/>
                              </a:solidFill>
                            </a:rPr>
                            <a:t>/10.6</a:t>
                          </a:r>
                          <a:endParaRPr lang="en-GB" sz="1400" dirty="0">
                            <a:solidFill>
                              <a:srgbClr val="0427BC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07564826"/>
                  </p:ext>
                </p:extLst>
              </p:nvPr>
            </p:nvGraphicFramePr>
            <p:xfrm>
              <a:off x="265242" y="789776"/>
              <a:ext cx="8627238" cy="509016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902712"/>
                    <a:gridCol w="1342517"/>
                    <a:gridCol w="1207326"/>
                    <a:gridCol w="1109028"/>
                    <a:gridCol w="1034415"/>
                    <a:gridCol w="1031240"/>
                  </a:tblGrid>
                  <a:tr h="51816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endParaRPr lang="en-GB" sz="1400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bg1"/>
                              </a:solidFill>
                            </a:rPr>
                            <a:t>Unit</a:t>
                          </a:r>
                          <a:endParaRPr lang="en-GB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LHC</a:t>
                          </a:r>
                          <a:r>
                            <a:rPr lang="en-GB" sz="1400" baseline="0" dirty="0" smtClean="0"/>
                            <a:t> </a:t>
                          </a:r>
                          <a:r>
                            <a:rPr lang="en-GB" sz="1400" dirty="0" smtClean="0"/>
                            <a:t>Design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VHE-LHC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Injection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VHE-LHC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Collision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VHE-LHC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Collision</a:t>
                          </a: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Operation mode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err="1" smtClean="0">
                              <a:solidFill>
                                <a:schemeClr val="tx1"/>
                              </a:solidFill>
                            </a:rPr>
                            <a:t>Pb-Pb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err="1" smtClean="0">
                              <a:solidFill>
                                <a:schemeClr val="tx1"/>
                              </a:solidFill>
                            </a:rPr>
                            <a:t>Pb</a:t>
                          </a:r>
                          <a:endParaRPr lang="en-GB" sz="1400" i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err="1" smtClean="0">
                              <a:solidFill>
                                <a:schemeClr val="tx1"/>
                              </a:solidFill>
                            </a:rPr>
                            <a:t>Pb-Pb</a:t>
                          </a:r>
                          <a:endParaRPr lang="en-GB" sz="1400" i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i="0" dirty="0" smtClean="0">
                              <a:solidFill>
                                <a:schemeClr val="tx1"/>
                              </a:solidFill>
                            </a:rPr>
                            <a:t>p-</a:t>
                          </a:r>
                          <a:r>
                            <a:rPr lang="en-GB" sz="1400" i="0" dirty="0" err="1" smtClean="0">
                              <a:solidFill>
                                <a:schemeClr val="tx1"/>
                              </a:solidFill>
                            </a:rPr>
                            <a:t>Pb</a:t>
                          </a:r>
                          <a:endParaRPr lang="en-GB" sz="1400" i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Power loss per ion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[W]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52020" t="-272000" r="-263131" b="-13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91758" t="-272000" r="-186264" b="-13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633529" t="-272000" r="-99412" b="-13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737870" t="-272000" b="-1320000"/>
                          </a:stretch>
                        </a:blipFill>
                      </a:tcPr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Energy loss per ion per turn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[MeV]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1.12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0.01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969.1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5.8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Synchrotron radiation</a:t>
                          </a: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 power per ring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[W]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83.9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0.7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53732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rgbClr val="179923"/>
                              </a:solidFill>
                            </a:rPr>
                            <a:t>26587</a:t>
                          </a:r>
                          <a:r>
                            <a:rPr lang="en-GB" sz="1400" b="0" dirty="0" smtClean="0">
                              <a:solidFill>
                                <a:srgbClr val="0427BC"/>
                              </a:solidFill>
                            </a:rPr>
                            <a:t>/323</a:t>
                          </a:r>
                          <a:endParaRPr lang="en-GB" sz="1400" b="0" dirty="0">
                            <a:solidFill>
                              <a:srgbClr val="0427BC"/>
                            </a:solidFill>
                          </a:endParaRP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Critical photon energy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[eV]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2.77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0.07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336.7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5376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l-GR" sz="1400" dirty="0" smtClean="0">
                              <a:solidFill>
                                <a:schemeClr val="tx1"/>
                              </a:solidFill>
                            </a:rPr>
                            <a:t>β</a:t>
                          </a: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function at the IP 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aseline="0" dirty="0" smtClean="0">
                              <a:solidFill>
                                <a:schemeClr val="tx1"/>
                              </a:solidFill>
                            </a:rPr>
                            <a:t>[m]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chemeClr val="tx1"/>
                              </a:solidFill>
                            </a:rPr>
                            <a:t>0.5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1.1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1.1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RMS beam size at IP 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16818" t="-772000" r="-326818" b="-8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15.9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-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8.8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0" dirty="0" smtClean="0">
                              <a:solidFill>
                                <a:schemeClr val="tx1"/>
                              </a:solidFill>
                            </a:rPr>
                            <a:t>8.8 </a:t>
                          </a:r>
                          <a:endParaRPr lang="en-GB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Initial luminosity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16818" t="-872000" r="-326818" b="-7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-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3.2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rgbClr val="179923"/>
                              </a:solidFill>
                            </a:rPr>
                            <a:t>267</a:t>
                          </a:r>
                          <a:r>
                            <a:rPr lang="en-GB" sz="1400" dirty="0" smtClean="0">
                              <a:solidFill>
                                <a:srgbClr val="0427BC"/>
                              </a:solidFill>
                            </a:rPr>
                            <a:t>/3.2</a:t>
                          </a:r>
                          <a:endParaRPr lang="en-GB" sz="1400" dirty="0">
                            <a:solidFill>
                              <a:srgbClr val="0427BC"/>
                            </a:solidFill>
                          </a:endParaRP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Peak luminosity 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16818" t="-972000" r="-326818" b="-6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-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12.7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rgbClr val="179923"/>
                              </a:solidFill>
                            </a:rPr>
                            <a:t>5477</a:t>
                          </a:r>
                          <a:r>
                            <a:rPr lang="en-GB" sz="1400" dirty="0" smtClean="0">
                              <a:solidFill>
                                <a:srgbClr val="0427BC"/>
                              </a:solidFill>
                            </a:rPr>
                            <a:t>/3356</a:t>
                          </a:r>
                          <a:endParaRPr lang="en-GB" sz="1400" dirty="0">
                            <a:solidFill>
                              <a:srgbClr val="0427BC"/>
                            </a:solidFill>
                          </a:endParaRP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Integrated luminosity</a:t>
                          </a:r>
                          <a:r>
                            <a:rPr lang="en-GB" sz="1400" baseline="0" dirty="0" smtClean="0"/>
                            <a:t> per fill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16818" t="-1072000" r="-326818" b="-5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&lt;15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-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83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30240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Beam-beam tune shift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16818" t="-1172000" r="-326818" b="-4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1.8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-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3.7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rgbClr val="179923"/>
                              </a:solidFill>
                            </a:rPr>
                            <a:t>3.7</a:t>
                          </a:r>
                          <a:r>
                            <a:rPr lang="en-GB" sz="1400" dirty="0" smtClean="0">
                              <a:solidFill>
                                <a:srgbClr val="0427BC"/>
                              </a:solidFill>
                            </a:rPr>
                            <a:t>/0.045</a:t>
                          </a:r>
                          <a:endParaRPr lang="en-GB" sz="1400" dirty="0">
                            <a:solidFill>
                              <a:srgbClr val="0427BC"/>
                            </a:solidFill>
                          </a:endParaRP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Total cross-section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[b]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515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-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597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2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Peak BFPP beam power</a:t>
                          </a:r>
                          <a:r>
                            <a:rPr lang="en-GB" sz="1400" baseline="0" dirty="0" smtClean="0"/>
                            <a:t> 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[W]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26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-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2947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0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Initial</a:t>
                          </a:r>
                          <a:r>
                            <a:rPr lang="en-GB" sz="1400" baseline="0" dirty="0" smtClean="0"/>
                            <a:t> b</a:t>
                          </a:r>
                          <a:r>
                            <a:rPr lang="en-GB" sz="1400" dirty="0" smtClean="0"/>
                            <a:t>eam current lifetime (1 exp.)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[h]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&lt;11.2 (2 exp.)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-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8.7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rgbClr val="179923"/>
                              </a:solidFill>
                            </a:rPr>
                            <a:t>24</a:t>
                          </a:r>
                          <a:r>
                            <a:rPr lang="en-GB" sz="1400" dirty="0" smtClean="0">
                              <a:solidFill>
                                <a:srgbClr val="0427BC"/>
                              </a:solidFill>
                            </a:rPr>
                            <a:t>/2583</a:t>
                          </a:r>
                          <a:endParaRPr lang="en-GB" sz="1400" dirty="0">
                            <a:solidFill>
                              <a:srgbClr val="0427BC"/>
                            </a:solidFill>
                          </a:endParaRPr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Initial</a:t>
                          </a:r>
                          <a:r>
                            <a:rPr lang="en-GB" sz="1400" baseline="0" dirty="0" smtClean="0"/>
                            <a:t> l</a:t>
                          </a:r>
                          <a:r>
                            <a:rPr lang="en-GB" sz="1400" dirty="0" smtClean="0"/>
                            <a:t>uminosity</a:t>
                          </a:r>
                          <a:r>
                            <a:rPr lang="en-GB" sz="1400" baseline="0" dirty="0" smtClean="0"/>
                            <a:t> lifetime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[h]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&lt;5.6</a:t>
                          </a:r>
                          <a:r>
                            <a:rPr lang="en-GB" sz="1400" baseline="0" dirty="0" smtClean="0"/>
                            <a:t> (2 exp.)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/>
                            <a:t>-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3.7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GB" sz="1400" dirty="0" smtClean="0">
                              <a:solidFill>
                                <a:srgbClr val="179923"/>
                              </a:solidFill>
                            </a:rPr>
                            <a:t>3.2</a:t>
                          </a:r>
                          <a:r>
                            <a:rPr lang="en-GB" sz="1400" dirty="0" smtClean="0">
                              <a:solidFill>
                                <a:srgbClr val="0427BC"/>
                              </a:solidFill>
                            </a:rPr>
                            <a:t>/10.6</a:t>
                          </a:r>
                          <a:endParaRPr lang="en-GB" sz="1400" dirty="0">
                            <a:solidFill>
                              <a:srgbClr val="0427BC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0402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Proton-Proton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23</a:t>
            </a:fld>
            <a:endParaRPr lang="en-GB"/>
          </a:p>
        </p:txBody>
      </p:sp>
      <p:pic>
        <p:nvPicPr>
          <p:cNvPr id="1026" name="Picture 2" descr="G:\Projects\ILHC\MS\VHE-LHC\Plots\Protons\LuminosityEvolutionInstantaneou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24363"/>
            <a:ext cx="3526762" cy="2468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Projects\ILHC\MS\VHE-LHC\Plots\Protons\LuminosityEvolutionIntegrate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45275"/>
            <a:ext cx="3528392" cy="2447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Projects\ILHC\MS\VHE-LHC\Plots\Protons\BunchLengthEvolutionCol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1198" y="4437112"/>
            <a:ext cx="2969986" cy="2060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Projects\ILHC\MS\VHE-LHC\Plots\Protons\EmittanceHorEvolutio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465030"/>
            <a:ext cx="2907592" cy="2071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:\Projects\ILHC\MS\VHE-LHC\Plots\Protons\IntensityEvolutio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37112"/>
            <a:ext cx="3038748" cy="2108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5576" y="548680"/>
            <a:ext cx="766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Application of same procedures and equations for p-p collisions in the VHE-LHC.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1054477"/>
            <a:ext cx="76295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Considering different beam parameters for the 3 spacing options of 5/25/50 ns.</a:t>
            </a:r>
          </a:p>
          <a:p>
            <a:pPr algn="ctr"/>
            <a:r>
              <a:rPr lang="en-GB" dirty="0" smtClean="0">
                <a:solidFill>
                  <a:srgbClr val="C00000"/>
                </a:solidFill>
              </a:rPr>
              <a:t>Natural beam evolution, without artificial blow-up!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57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Proton-Proton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24</a:t>
            </a:fld>
            <a:endParaRPr lang="en-GB"/>
          </a:p>
        </p:txBody>
      </p:sp>
      <p:pic>
        <p:nvPicPr>
          <p:cNvPr id="1028" name="Picture 4" descr="G:\Projects\ILHC\MS\VHE-LHC\Plots\Protons\BunchLengthEvolutionCol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1198" y="4437112"/>
            <a:ext cx="2969986" cy="2060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Projects\ILHC\MS\VHE-LHC\Plots\Protons\EmittanceHorEvoluti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465030"/>
            <a:ext cx="2907592" cy="2071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:\Projects\ILHC\MS\VHE-LHC\Plots\Protons\IntensityEvolutio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37112"/>
            <a:ext cx="3038748" cy="2108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5576" y="548680"/>
            <a:ext cx="766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Application of same procedures and equations for p-p collisions in the VHE-LHC.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1054477"/>
            <a:ext cx="76295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Considering different beam parameters for the 3 spacing options of 5/25/50 ns.</a:t>
            </a:r>
          </a:p>
          <a:p>
            <a:pPr algn="ctr"/>
            <a:r>
              <a:rPr lang="en-GB" dirty="0" smtClean="0"/>
              <a:t>Natural beam evolution, without artificial blow-up!</a:t>
            </a:r>
            <a:endParaRPr lang="en-GB" dirty="0"/>
          </a:p>
        </p:txBody>
      </p:sp>
      <p:pic>
        <p:nvPicPr>
          <p:cNvPr id="2050" name="Picture 2" descr="G:\Projects\ILHC\MS\VHE-LHC\Plots\Protons\TuneShiftEvolutio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580112" y="2372687"/>
                <a:ext cx="2849737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rgbClr val="C00000"/>
                    </a:solidFill>
                  </a:rPr>
                  <a:t>Total beam-beam tune shift up to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rgbClr val="C00000"/>
                        </a:solidFill>
                        <a:latin typeface="Cambria Math"/>
                      </a:rPr>
                      <m:t>~ </m:t>
                    </m:r>
                  </m:oMath>
                </a14:m>
                <a:r>
                  <a:rPr lang="en-GB" dirty="0" smtClean="0">
                    <a:solidFill>
                      <a:srgbClr val="C00000"/>
                    </a:solidFill>
                  </a:rPr>
                  <a:t>10 times higher than the conservative baseline for VHE-LHC without artificial blow-up.</a:t>
                </a:r>
                <a:endParaRPr lang="en-GB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2372687"/>
                <a:ext cx="2849737" cy="1477328"/>
              </a:xfrm>
              <a:prstGeom prst="rect">
                <a:avLst/>
              </a:prstGeom>
              <a:blipFill rotWithShape="1">
                <a:blip r:embed="rId6"/>
                <a:stretch>
                  <a:fillRect l="-1709" t="-2058" r="-214" b="-53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595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Conclusions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95536" y="709528"/>
                <a:ext cx="8539791" cy="62478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VHE-LHC will enter a different regime of operation.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Very strong radiation damping will lead to small </a:t>
                </a:r>
                <a:r>
                  <a:rPr lang="en-GB" sz="2000" dirty="0" err="1"/>
                  <a:t>emittances</a:t>
                </a:r>
                <a:r>
                  <a:rPr lang="en-GB" sz="2000" dirty="0"/>
                  <a:t> and thus effective intensity burn-off.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 absolute integrated luminosity maximum per fill (convert all particles into luminosity) comes into reach</a:t>
                </a:r>
                <a:r>
                  <a:rPr lang="en-GB" sz="2000" dirty="0" smtClean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The peak luminosity can get very high (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/>
                      </a:rPr>
                      <m:t>~12×</m:t>
                    </m:r>
                  </m:oMath>
                </a14:m>
                <a:r>
                  <a:rPr lang="en-GB" sz="2000" dirty="0" smtClean="0"/>
                  <a:t> nominal LHC) – levelling might have to be considered.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Turn around time of the pre-injector LHC is about as long as the expected time in collisions per fill:</a:t>
                </a:r>
              </a:p>
              <a:p>
                <a:pPr marL="541338" indent="-274638"/>
                <a:r>
                  <a:rPr lang="en-GB" sz="2000" dirty="0" smtClean="0"/>
                  <a:t>→ fill LHC in parallel to physics operation in VHE-LHC to maximise physics time.</a:t>
                </a:r>
                <a:endParaRPr lang="en-GB" sz="2000" dirty="0"/>
              </a:p>
              <a:p>
                <a:endParaRPr lang="en-GB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p-</a:t>
                </a:r>
                <a:r>
                  <a:rPr lang="en-GB" sz="2000" dirty="0" err="1" smtClean="0"/>
                  <a:t>Pb</a:t>
                </a:r>
                <a:r>
                  <a:rPr lang="en-GB" sz="2000" dirty="0" smtClean="0"/>
                  <a:t>: burn-off </a:t>
                </a:r>
                <a:r>
                  <a:rPr lang="en-GB" sz="2000" dirty="0"/>
                  <a:t>very fast - decrease the proton intensity compared to LHC operation, to lengthen the fill.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709528"/>
                <a:ext cx="8539791" cy="6247864"/>
              </a:xfrm>
              <a:prstGeom prst="rect">
                <a:avLst/>
              </a:prstGeom>
              <a:blipFill rotWithShape="1">
                <a:blip r:embed="rId2"/>
                <a:stretch>
                  <a:fillRect l="-642" t="-488" r="-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039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409071" y="2322746"/>
            <a:ext cx="661931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</a:rPr>
              <a:t>Thank you </a:t>
            </a:r>
          </a:p>
          <a:p>
            <a:pPr algn="ctr"/>
            <a:r>
              <a:rPr lang="en-US" sz="5400" b="1" cap="all" spc="0" dirty="0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</a:rPr>
              <a:t>for your attention</a:t>
            </a:r>
            <a:endParaRPr lang="en-US" sz="5400" b="1" cap="all" spc="0" dirty="0">
              <a:ln w="0"/>
              <a:solidFill>
                <a:srgbClr val="00B0F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26</a:t>
            </a:fld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01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Bunch-by-Bunch Differences after Injection in the LHC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427984" y="1052735"/>
                <a:ext cx="4494523" cy="563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Structure within a train </a:t>
                </a:r>
              </a:p>
              <a:p>
                <a:r>
                  <a:rPr lang="en-GB" sz="2000" dirty="0"/>
                  <a:t> </a:t>
                </a:r>
                <a:r>
                  <a:rPr lang="en-GB" sz="2000" dirty="0" smtClean="0"/>
                  <a:t>    (1</a:t>
                </a:r>
                <a:r>
                  <a:rPr lang="en-GB" sz="2000" baseline="30000" dirty="0" smtClean="0"/>
                  <a:t>st</a:t>
                </a:r>
                <a:r>
                  <a:rPr lang="en-GB" sz="2000" dirty="0" smtClean="0"/>
                  <a:t> to last bunch):</a:t>
                </a:r>
                <a:endParaRPr lang="en-GB" sz="2000" b="1" dirty="0" smtClean="0"/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GB" sz="2000" dirty="0"/>
                  <a:t>i</a:t>
                </a:r>
                <a:r>
                  <a:rPr lang="en-GB" sz="2000" dirty="0" smtClean="0"/>
                  <a:t>ncrease:  - intensity </a:t>
                </a:r>
              </a:p>
              <a:p>
                <a:pPr lvl="1"/>
                <a:r>
                  <a:rPr lang="en-GB" sz="2000" dirty="0"/>
                  <a:t>	 </a:t>
                </a:r>
                <a:r>
                  <a:rPr lang="en-GB" sz="2000" dirty="0" smtClean="0"/>
                  <a:t>              - bunch length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GB" sz="2000" dirty="0"/>
                  <a:t>d</a:t>
                </a:r>
                <a:r>
                  <a:rPr lang="en-GB" sz="2000" dirty="0" smtClean="0"/>
                  <a:t>ecrease: </a:t>
                </a:r>
                <a:r>
                  <a:rPr lang="en-GB" sz="2000" dirty="0" err="1" smtClean="0"/>
                  <a:t>emittance</a:t>
                </a:r>
                <a:r>
                  <a:rPr lang="en-GB" sz="2000" dirty="0" smtClean="0"/>
                  <a:t>.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endParaRPr lang="en-GB" sz="20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>
                    <a:solidFill>
                      <a:srgbClr val="C00000"/>
                    </a:solidFill>
                  </a:rPr>
                  <a:t>IBS, space charge, RF noise … </a:t>
                </a:r>
                <a:r>
                  <a:rPr lang="en-GB" sz="2000" dirty="0">
                    <a:solidFill>
                      <a:srgbClr val="C00000"/>
                    </a:solidFill>
                  </a:rPr>
                  <a:t>at the </a:t>
                </a:r>
                <a:r>
                  <a:rPr lang="en-GB" sz="2000" dirty="0" smtClean="0">
                    <a:solidFill>
                      <a:srgbClr val="C00000"/>
                    </a:solidFill>
                  </a:rPr>
                  <a:t>injection plateau of </a:t>
                </a:r>
                <a:r>
                  <a:rPr lang="en-GB" sz="2000" dirty="0">
                    <a:solidFill>
                      <a:srgbClr val="C00000"/>
                    </a:solidFill>
                  </a:rPr>
                  <a:t>the </a:t>
                </a:r>
                <a:r>
                  <a:rPr lang="en-GB" sz="2000" dirty="0" smtClean="0">
                    <a:solidFill>
                      <a:srgbClr val="C00000"/>
                    </a:solidFill>
                  </a:rPr>
                  <a:t>SPS</a:t>
                </a:r>
                <a:r>
                  <a:rPr lang="en-GB" sz="2000" dirty="0" smtClean="0"/>
                  <a:t>: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while </a:t>
                </a:r>
                <a:r>
                  <a:rPr lang="en-GB" sz="2000" dirty="0"/>
                  <a:t>waiting for the 12 injections </a:t>
                </a:r>
                <a:endParaRPr lang="en-GB" sz="2000" dirty="0" smtClean="0"/>
              </a:p>
              <a:p>
                <a:pPr lvl="1"/>
                <a:r>
                  <a:rPr lang="en-GB" sz="2000" dirty="0"/>
                  <a:t> </a:t>
                </a:r>
                <a:r>
                  <a:rPr lang="en-GB" sz="2000" dirty="0" smtClean="0"/>
                  <a:t>    from </a:t>
                </a:r>
                <a:r>
                  <a:rPr lang="en-GB" sz="2000" dirty="0"/>
                  <a:t>the PS to construct a LHC </a:t>
                </a:r>
                <a:endParaRPr lang="en-GB" sz="2000" dirty="0" smtClean="0"/>
              </a:p>
              <a:p>
                <a:pPr lvl="1"/>
                <a:r>
                  <a:rPr lang="en-GB" sz="2000" dirty="0"/>
                  <a:t> </a:t>
                </a:r>
                <a:r>
                  <a:rPr lang="en-GB" sz="2000" dirty="0" smtClean="0"/>
                  <a:t>    train.</a:t>
                </a:r>
              </a:p>
              <a:p>
                <a:pPr lvl="1"/>
                <a:endParaRPr lang="en-GB" sz="20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First injections sit longer </a:t>
                </a:r>
                <a:r>
                  <a:rPr lang="en-GB" sz="2000" dirty="0"/>
                  <a:t>at </a:t>
                </a:r>
                <a:r>
                  <a:rPr lang="en-GB" sz="2000" dirty="0">
                    <a:solidFill>
                      <a:srgbClr val="C00000"/>
                    </a:solidFill>
                  </a:rPr>
                  <a:t>low energy</a:t>
                </a:r>
                <a:r>
                  <a:rPr lang="en-GB" sz="2000" dirty="0"/>
                  <a:t> </a:t>
                </a:r>
              </a:p>
              <a:p>
                <a:r>
                  <a:rPr lang="en-GB" sz="2000" dirty="0">
                    <a:ea typeface="Cambria Math"/>
                  </a:rPr>
                  <a:t>    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GB" sz="2000" dirty="0"/>
                  <a:t> strong </a:t>
                </a:r>
                <a:r>
                  <a:rPr lang="en-GB" sz="2000" dirty="0" smtClean="0"/>
                  <a:t>IBS,</a:t>
                </a:r>
                <a:endParaRPr lang="en-GB" sz="2000" dirty="0"/>
              </a:p>
              <a:p>
                <a:r>
                  <a:rPr lang="en-GB" sz="2000" dirty="0">
                    <a:ea typeface="Cambria Math"/>
                  </a:rPr>
                  <a:t>    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GB" sz="2000" dirty="0"/>
                  <a:t> </a:t>
                </a:r>
                <a:r>
                  <a:rPr lang="en-GB" sz="2000" dirty="0" err="1"/>
                  <a:t>emittance</a:t>
                </a:r>
                <a:r>
                  <a:rPr lang="en-GB" sz="2000" dirty="0"/>
                  <a:t> </a:t>
                </a:r>
                <a:r>
                  <a:rPr lang="en-GB" sz="2000" dirty="0" smtClean="0"/>
                  <a:t>growth </a:t>
                </a:r>
                <a:r>
                  <a:rPr lang="en-GB" sz="2000" dirty="0"/>
                  <a:t>and </a:t>
                </a:r>
                <a:r>
                  <a:rPr lang="en-GB" sz="2000" dirty="0" smtClean="0"/>
                  <a:t>particle</a:t>
                </a:r>
              </a:p>
              <a:p>
                <a:r>
                  <a:rPr lang="en-GB" sz="2000" dirty="0"/>
                  <a:t> </a:t>
                </a:r>
                <a:r>
                  <a:rPr lang="en-GB" sz="2000" dirty="0" smtClean="0"/>
                  <a:t>         losses.</a:t>
                </a:r>
                <a:endParaRPr lang="en-GB" sz="2000" dirty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GB" sz="20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1052735"/>
                <a:ext cx="4494523" cy="5632311"/>
              </a:xfrm>
              <a:prstGeom prst="rect">
                <a:avLst/>
              </a:prstGeom>
              <a:blipFill rotWithShape="1">
                <a:blip r:embed="rId2"/>
                <a:stretch>
                  <a:fillRect l="-1084" t="-541" r="-10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/>
          <p:cNvGrpSpPr/>
          <p:nvPr/>
        </p:nvGrpSpPr>
        <p:grpSpPr>
          <a:xfrm>
            <a:off x="323528" y="864294"/>
            <a:ext cx="3810001" cy="2852738"/>
            <a:chOff x="467544" y="640877"/>
            <a:chExt cx="3810001" cy="2852738"/>
          </a:xfrm>
        </p:grpSpPr>
        <p:pic>
          <p:nvPicPr>
            <p:cNvPr id="1031" name="Picture 7" descr="G:\Workspaces\m\mschauma\IonsDataAnalysis2011\Plots\Injection\InjectedIntensity_Fill2319_B1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640877"/>
              <a:ext cx="3810001" cy="2852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2483768" y="2476211"/>
              <a:ext cx="9781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335D7"/>
                  </a:solidFill>
                </a:rPr>
                <a:t>Intensity</a:t>
              </a:r>
              <a:endParaRPr lang="en-GB" dirty="0">
                <a:solidFill>
                  <a:srgbClr val="0335D7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882252" y="2187022"/>
              <a:ext cx="3329708" cy="0"/>
            </a:xfrm>
            <a:prstGeom prst="line">
              <a:avLst/>
            </a:prstGeom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387307" y="2123564"/>
              <a:ext cx="7441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accent3">
                      <a:lumMod val="75000"/>
                    </a:schemeClr>
                  </a:solidFill>
                </a:rPr>
                <a:t>Design</a:t>
              </a:r>
              <a:endParaRPr lang="en-GB" sz="16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23528" y="3715002"/>
            <a:ext cx="3805400" cy="2858807"/>
            <a:chOff x="467544" y="3627386"/>
            <a:chExt cx="3805400" cy="2858807"/>
          </a:xfrm>
        </p:grpSpPr>
        <p:grpSp>
          <p:nvGrpSpPr>
            <p:cNvPr id="7" name="Group 6"/>
            <p:cNvGrpSpPr/>
            <p:nvPr/>
          </p:nvGrpSpPr>
          <p:grpSpPr>
            <a:xfrm>
              <a:off x="467544" y="3627386"/>
              <a:ext cx="3805400" cy="2858807"/>
              <a:chOff x="627184" y="3522521"/>
              <a:chExt cx="3805400" cy="2858807"/>
            </a:xfrm>
          </p:grpSpPr>
          <p:pic>
            <p:nvPicPr>
              <p:cNvPr id="1026" name="Picture 2" descr="G:\Workspaces\m\mschauma\p-Pb-firstFills\Plots\WS\EmittanceHor&amp;VerRunOverviewFirstTrain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7184" y="3522521"/>
                <a:ext cx="3805400" cy="28588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1026268" y="5166710"/>
                <a:ext cx="204960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Horizontal </a:t>
                </a:r>
                <a:r>
                  <a:rPr lang="en-GB" dirty="0" smtClean="0"/>
                  <a:t>/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dirty="0" smtClean="0"/>
                  <a:t>Vertical</a:t>
                </a:r>
              </a:p>
              <a:p>
                <a:r>
                  <a:rPr lang="en-GB" dirty="0" err="1" smtClean="0"/>
                  <a:t>Emittance</a:t>
                </a:r>
                <a:endParaRPr lang="en-GB" dirty="0"/>
              </a:p>
            </p:txBody>
          </p:sp>
        </p:grpSp>
        <p:cxnSp>
          <p:nvCxnSpPr>
            <p:cNvPr id="22" name="Straight Connector 21"/>
            <p:cNvCxnSpPr/>
            <p:nvPr/>
          </p:nvCxnSpPr>
          <p:spPr>
            <a:xfrm>
              <a:off x="882252" y="4653136"/>
              <a:ext cx="3329708" cy="0"/>
            </a:xfrm>
            <a:prstGeom prst="line">
              <a:avLst/>
            </a:prstGeom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491880" y="4314582"/>
              <a:ext cx="7441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accent3">
                      <a:lumMod val="75000"/>
                    </a:schemeClr>
                  </a:solidFill>
                </a:rPr>
                <a:t>Design</a:t>
              </a:r>
              <a:endParaRPr lang="en-GB" sz="16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sp>
        <p:nvSpPr>
          <p:cNvPr id="25" name="Content Placeholder 2"/>
          <p:cNvSpPr txBox="1">
            <a:spLocks/>
          </p:cNvSpPr>
          <p:nvPr/>
        </p:nvSpPr>
        <p:spPr>
          <a:xfrm>
            <a:off x="4985045" y="6093296"/>
            <a:ext cx="3744416" cy="32403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27</a:t>
            </a:fld>
            <a:endParaRPr lang="en-GB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316660" y="1052735"/>
            <a:ext cx="231004" cy="208823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547664" y="2699628"/>
            <a:ext cx="792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1 train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80312" y="580155"/>
            <a:ext cx="1614545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dirty="0" smtClean="0"/>
              <a:t>E = 450 Z </a:t>
            </a:r>
            <a:r>
              <a:rPr lang="en-GB" sz="2000" dirty="0" err="1"/>
              <a:t>G</a:t>
            </a:r>
            <a:r>
              <a:rPr lang="en-GB" sz="2000" dirty="0" err="1" smtClean="0"/>
              <a:t>eV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19410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Longitudinal Beam Parameters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28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25991464"/>
                  </p:ext>
                </p:extLst>
              </p:nvPr>
            </p:nvGraphicFramePr>
            <p:xfrm>
              <a:off x="899592" y="4293096"/>
              <a:ext cx="7331061" cy="1499489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628138"/>
                    <a:gridCol w="1733437"/>
                    <a:gridCol w="1484743"/>
                    <a:gridCol w="1484743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Synchrotron frequency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[Hz]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23.0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1.9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Momentum spread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−4</m:t>
                                  </m:r>
                                </m:sup>
                              </m:sSup>
                              <m:r>
                                <a:rPr lang="en-GB" b="0" i="1" smtClean="0">
                                  <a:latin typeface="Cambria Math"/>
                                </a:rPr>
                                <m:t>]</m:t>
                              </m:r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1.1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Longitudinal </a:t>
                          </a:r>
                          <a:r>
                            <a:rPr lang="en-GB" dirty="0" err="1" smtClean="0"/>
                            <a:t>emittance</a:t>
                          </a:r>
                          <a:r>
                            <a:rPr lang="en-GB" dirty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[eVs/charge]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23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33250724"/>
                  </p:ext>
                </p:extLst>
              </p:nvPr>
            </p:nvGraphicFramePr>
            <p:xfrm>
              <a:off x="899592" y="4293096"/>
              <a:ext cx="7331061" cy="1499489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628138"/>
                    <a:gridCol w="1733437"/>
                    <a:gridCol w="1484743"/>
                    <a:gridCol w="1484743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32" t="-108197" r="-179118" b="-2278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[Hz]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23.0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1.9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8696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32" t="-201587" r="-179118" b="-1206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52113" t="-201587" r="-171831" b="-1206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1.1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32" t="-311475" r="-179118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[eVs/charge]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23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901" y="1373605"/>
            <a:ext cx="3129075" cy="2165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3" y="1381740"/>
            <a:ext cx="2757389" cy="2267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508104" y="1340768"/>
            <a:ext cx="2829397" cy="23762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6217567"/>
            <a:ext cx="2982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chemeClr val="bg1">
                    <a:lumMod val="50000"/>
                  </a:schemeClr>
                </a:solidFill>
              </a:rPr>
              <a:t>S.Y.Lee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, Accelerator Physics, 3</a:t>
            </a:r>
            <a:r>
              <a:rPr lang="en-GB" sz="1400" baseline="30000" dirty="0" smtClean="0">
                <a:solidFill>
                  <a:schemeClr val="bg1">
                    <a:lumMod val="50000"/>
                  </a:schemeClr>
                </a:solidFill>
              </a:rPr>
              <a:t>rd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 edition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3923764"/>
            <a:ext cx="1437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at top energy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59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Circulating Beam Current and Stored Beam Energy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29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58029" y="980728"/>
            <a:ext cx="3353931" cy="1143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 smtClean="0"/>
              <a:t>Circulating beam current: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Stored beam energy: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Table 1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7253846"/>
                  </p:ext>
                </p:extLst>
              </p:nvPr>
            </p:nvGraphicFramePr>
            <p:xfrm>
              <a:off x="1497178" y="4509120"/>
              <a:ext cx="6096000" cy="138176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219200"/>
                    <a:gridCol w="1219200"/>
                    <a:gridCol w="1219200"/>
                    <a:gridCol w="1219200"/>
                    <a:gridCol w="12192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 injection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  <a:r>
                            <a:rPr lang="en-GB" baseline="0" dirty="0" smtClean="0"/>
                            <a:t> collision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𝑏𝑒𝑎𝑚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[mA]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6.12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2.98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2.98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𝑏𝑒𝑎𝑚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[MJ]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3.81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2.38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39.73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Table 1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03266939"/>
                  </p:ext>
                </p:extLst>
              </p:nvPr>
            </p:nvGraphicFramePr>
            <p:xfrm>
              <a:off x="1497178" y="4509120"/>
              <a:ext cx="6096000" cy="138176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219200"/>
                    <a:gridCol w="1219200"/>
                    <a:gridCol w="1219200"/>
                    <a:gridCol w="1219200"/>
                    <a:gridCol w="1219200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 injection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  <a:r>
                            <a:rPr lang="en-GB" baseline="0" dirty="0" smtClean="0"/>
                            <a:t> collision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00" t="-183333" r="-400000" b="-1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[mA]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6.12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2.98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2.98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00" t="-278689" r="-400000" b="-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[MJ]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3.81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2.38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39.73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grpSp>
        <p:nvGrpSpPr>
          <p:cNvPr id="14" name="Group 13"/>
          <p:cNvGrpSpPr/>
          <p:nvPr/>
        </p:nvGrpSpPr>
        <p:grpSpPr>
          <a:xfrm>
            <a:off x="844402" y="2636912"/>
            <a:ext cx="7472014" cy="1080119"/>
            <a:chOff x="323529" y="2708921"/>
            <a:chExt cx="7472014" cy="1080119"/>
          </a:xfrm>
        </p:grpSpPr>
        <p:sp>
          <p:nvSpPr>
            <p:cNvPr id="6" name="Rectangle 5"/>
            <p:cNvSpPr/>
            <p:nvPr/>
          </p:nvSpPr>
          <p:spPr>
            <a:xfrm>
              <a:off x="323529" y="2708921"/>
              <a:ext cx="7472014" cy="1080119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824556"/>
              <a:ext cx="3823888" cy="892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1167" y="2780928"/>
              <a:ext cx="3295550" cy="928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124744"/>
            <a:ext cx="3686922" cy="107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325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General VHE-LHC Parameters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47593192"/>
                  </p:ext>
                </p:extLst>
              </p:nvPr>
            </p:nvGraphicFramePr>
            <p:xfrm>
              <a:off x="981661" y="692696"/>
              <a:ext cx="7118731" cy="583184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546731"/>
                    <a:gridCol w="1524000"/>
                    <a:gridCol w="1524000"/>
                    <a:gridCol w="152400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Injection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Collision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Circumference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[km]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80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80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Main</a:t>
                          </a:r>
                          <a:r>
                            <a:rPr lang="en-GB" baseline="0" dirty="0" smtClean="0">
                              <a:solidFill>
                                <a:srgbClr val="179923"/>
                              </a:solidFill>
                            </a:rPr>
                            <a:t> dipole strength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[T]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1.2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20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Bending radius</a:t>
                          </a:r>
                          <a:r>
                            <a:rPr lang="en-GB" baseline="0" dirty="0" smtClean="0">
                              <a:solidFill>
                                <a:srgbClr val="179923"/>
                              </a:solidFill>
                            </a:rPr>
                            <a:t> 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[m]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u="none" strike="noStrike" kern="1200" dirty="0" smtClean="0">
                              <a:solidFill>
                                <a:srgbClr val="179923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8339.1</a:t>
                          </a:r>
                          <a:endParaRPr lang="en-GB" b="1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u="none" strike="noStrike" kern="1200" dirty="0" smtClean="0">
                              <a:solidFill>
                                <a:srgbClr val="179923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8339.1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Proton</a:t>
                          </a:r>
                          <a:r>
                            <a:rPr lang="en-GB" baseline="0" dirty="0" smtClean="0">
                              <a:solidFill>
                                <a:srgbClr val="179923"/>
                              </a:solidFill>
                            </a:rPr>
                            <a:t> equivalent energy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[</a:t>
                          </a:r>
                          <a:r>
                            <a:rPr lang="en-GB" dirty="0" err="1" smtClean="0">
                              <a:solidFill>
                                <a:srgbClr val="179923"/>
                              </a:solidFill>
                            </a:rPr>
                            <a:t>TeV</a:t>
                          </a:r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]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3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50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Lead ion energy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</a:t>
                          </a:r>
                          <a:r>
                            <a:rPr lang="en-GB" dirty="0" err="1" smtClean="0"/>
                            <a:t>TeV</a:t>
                          </a:r>
                          <a:r>
                            <a:rPr lang="en-GB" dirty="0" smtClean="0"/>
                            <a:t>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246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4100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Lead ion energy/nucleon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</a:t>
                          </a:r>
                          <a:r>
                            <a:rPr lang="en-GB" dirty="0" err="1" smtClean="0"/>
                            <a:t>TeV</a:t>
                          </a:r>
                          <a:r>
                            <a:rPr lang="en-GB" dirty="0" smtClean="0"/>
                            <a:t>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19.7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Relativistic </a:t>
                          </a:r>
                          <a14:m>
                            <m:oMath xmlns:m="http://schemas.openxmlformats.org/officeDocument/2006/math">
                              <m: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oMath>
                          </a14:m>
                          <a:r>
                            <a:rPr lang="en-GB" dirty="0" smtClean="0"/>
                            <a:t>-factor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u="none" strike="noStrike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1270.1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21168.2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C.M. energy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GB" smtClean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</m:rad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</a:t>
                          </a:r>
                          <a:r>
                            <a:rPr lang="en-GB" dirty="0" err="1" smtClean="0"/>
                            <a:t>TeV</a:t>
                          </a:r>
                          <a:r>
                            <a:rPr lang="en-GB" dirty="0" smtClean="0"/>
                            <a:t>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39.4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Peak RF voltage 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[MV]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11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22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RF frequency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[MHz]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400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Harmonic</a:t>
                          </a:r>
                          <a:r>
                            <a:rPr lang="en-GB" baseline="0" dirty="0" smtClean="0"/>
                            <a:t> Number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106740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106740</a:t>
                          </a: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GB" i="1" smtClean="0">
                                  <a:solidFill>
                                    <a:srgbClr val="179923"/>
                                  </a:solidFill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</m:oMath>
                          </a14:m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-function at IP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[m]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-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1.1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Geom. luminosity</a:t>
                          </a:r>
                          <a:r>
                            <a:rPr lang="en-GB" baseline="0" dirty="0" smtClean="0"/>
                            <a:t> reduction factor </a:t>
                          </a:r>
                          <a:r>
                            <a:rPr lang="en-GB" i="1" baseline="0" dirty="0" smtClean="0"/>
                            <a:t>F</a:t>
                          </a:r>
                          <a:endParaRPr lang="en-GB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47593192"/>
                  </p:ext>
                </p:extLst>
              </p:nvPr>
            </p:nvGraphicFramePr>
            <p:xfrm>
              <a:off x="981661" y="692696"/>
              <a:ext cx="7118731" cy="583184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546731"/>
                    <a:gridCol w="1524000"/>
                    <a:gridCol w="1524000"/>
                    <a:gridCol w="152400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Injection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Collision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Circumference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[km]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80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80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Main</a:t>
                          </a:r>
                          <a:r>
                            <a:rPr lang="en-GB" baseline="0" dirty="0" smtClean="0">
                              <a:solidFill>
                                <a:srgbClr val="179923"/>
                              </a:solidFill>
                            </a:rPr>
                            <a:t> dipole strength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[T]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1.2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20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Bending radius</a:t>
                          </a:r>
                          <a:r>
                            <a:rPr lang="en-GB" baseline="0" dirty="0" smtClean="0">
                              <a:solidFill>
                                <a:srgbClr val="179923"/>
                              </a:solidFill>
                            </a:rPr>
                            <a:t> 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[m]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u="none" strike="noStrike" kern="1200" dirty="0" smtClean="0">
                              <a:solidFill>
                                <a:srgbClr val="179923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8339.1</a:t>
                          </a:r>
                          <a:endParaRPr lang="en-GB" b="1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u="none" strike="noStrike" kern="1200" dirty="0" smtClean="0">
                              <a:solidFill>
                                <a:srgbClr val="179923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8339.1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Proton</a:t>
                          </a:r>
                          <a:r>
                            <a:rPr lang="en-GB" baseline="0" dirty="0" smtClean="0">
                              <a:solidFill>
                                <a:srgbClr val="179923"/>
                              </a:solidFill>
                            </a:rPr>
                            <a:t> equivalent energy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[</a:t>
                          </a:r>
                          <a:r>
                            <a:rPr lang="en-GB" dirty="0" err="1" smtClean="0">
                              <a:solidFill>
                                <a:srgbClr val="179923"/>
                              </a:solidFill>
                            </a:rPr>
                            <a:t>TeV</a:t>
                          </a:r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]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3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50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Lead ion energy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</a:t>
                          </a:r>
                          <a:r>
                            <a:rPr lang="en-GB" dirty="0" err="1" smtClean="0"/>
                            <a:t>TeV</a:t>
                          </a:r>
                          <a:r>
                            <a:rPr lang="en-GB" dirty="0" smtClean="0"/>
                            <a:t>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246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4100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Lead ion energy/nucleon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</a:t>
                          </a:r>
                          <a:r>
                            <a:rPr lang="en-GB" dirty="0" err="1" smtClean="0"/>
                            <a:t>TeV</a:t>
                          </a:r>
                          <a:r>
                            <a:rPr lang="en-GB" dirty="0" smtClean="0"/>
                            <a:t>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19.7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718333" r="-179426" b="-8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u="none" strike="noStrike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1270.1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21168.2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804918" r="-179426" b="-6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</a:t>
                          </a:r>
                          <a:r>
                            <a:rPr lang="en-GB" dirty="0" err="1" smtClean="0"/>
                            <a:t>TeV</a:t>
                          </a:r>
                          <a:r>
                            <a:rPr lang="en-GB" dirty="0" smtClean="0"/>
                            <a:t>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39.4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Peak RF voltage 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[MV]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11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22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RF frequency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[MHz]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400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Harmonic</a:t>
                          </a:r>
                          <a:r>
                            <a:rPr lang="en-GB" baseline="0" dirty="0" smtClean="0"/>
                            <a:t> Number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106740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106740</a:t>
                          </a: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1303279" r="-179426" b="-1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[m]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-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179923"/>
                              </a:solidFill>
                            </a:rPr>
                            <a:t>1.1</a:t>
                          </a:r>
                          <a:endParaRPr lang="en-GB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Geom. luminosity</a:t>
                          </a:r>
                          <a:r>
                            <a:rPr lang="en-GB" baseline="0" dirty="0" smtClean="0"/>
                            <a:t> reduction factor </a:t>
                          </a:r>
                          <a:r>
                            <a:rPr lang="en-GB" i="1" baseline="0" dirty="0" smtClean="0"/>
                            <a:t>F</a:t>
                          </a:r>
                          <a:endParaRPr lang="en-GB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7574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Energy Loss per Turn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30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764704"/>
            <a:ext cx="4620130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568" y="1012666"/>
            <a:ext cx="27571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Radiated power per ion: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687910" y="1700808"/>
            <a:ext cx="3019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Radiated power per beam: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652453" y="2348880"/>
            <a:ext cx="31274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Energy loss per ion per turn: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72601388"/>
                  </p:ext>
                </p:extLst>
              </p:nvPr>
            </p:nvGraphicFramePr>
            <p:xfrm>
              <a:off x="1403648" y="3789040"/>
              <a:ext cx="6385751" cy="240665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219200"/>
                    <a:gridCol w="1219200"/>
                    <a:gridCol w="1284605"/>
                    <a:gridCol w="1379792"/>
                    <a:gridCol w="1282954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Damping Times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 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injection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  <a:r>
                            <a:rPr lang="en-GB" baseline="0" dirty="0" smtClean="0"/>
                            <a:t> </a:t>
                          </a:r>
                        </a:p>
                        <a:p>
                          <a:pPr algn="ctr"/>
                          <a:r>
                            <a:rPr lang="en-GB" baseline="0" dirty="0" smtClean="0"/>
                            <a:t>collision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𝑟𝑎𝑑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𝑖𝑜𝑛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[W]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2.0×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1.5×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−11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i="1" dirty="0"/>
                        </a:p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8.8×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−7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i="1" dirty="0"/>
                        </a:p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</a:rPr>
                                      <m:t>Δ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𝑟𝑎𝑑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𝑖𝑜𝑛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[MeV]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1.12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0.01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969.1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𝑟𝑎𝑑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𝑏𝑒𝑎𝑚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[W]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83.9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53732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𝑐𝑟𝑖𝑡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[eV]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2.77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0.07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336.7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1886922"/>
                  </p:ext>
                </p:extLst>
              </p:nvPr>
            </p:nvGraphicFramePr>
            <p:xfrm>
              <a:off x="1403648" y="3789040"/>
              <a:ext cx="6385751" cy="240665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219200"/>
                    <a:gridCol w="1219200"/>
                    <a:gridCol w="1284605"/>
                    <a:gridCol w="1379792"/>
                    <a:gridCol w="1282954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Damping Times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 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injection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  <a:r>
                            <a:rPr lang="en-GB" baseline="0" dirty="0" smtClean="0"/>
                            <a:t> </a:t>
                          </a:r>
                        </a:p>
                        <a:p>
                          <a:pPr algn="ctr"/>
                          <a:r>
                            <a:rPr lang="en-GB" baseline="0" dirty="0" smtClean="0"/>
                            <a:t>collision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04762" r="-424000" b="-1904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[W]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89573" t="-104762" r="-207109" b="-1904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70354" t="-104762" r="-93363" b="-1904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96682" t="-104762" b="-190476"/>
                          </a:stretch>
                        </a:blipFill>
                      </a:tcPr>
                    </a:tc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352459" r="-424000" b="-2278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[MeV]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1.12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0.01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969.1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445161" r="-424000" b="-1241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[W]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83.9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53732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554098" r="-424000" b="-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[eV]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2.77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0.07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336.7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9" name="Rectangle 8"/>
          <p:cNvSpPr/>
          <p:nvPr/>
        </p:nvSpPr>
        <p:spPr>
          <a:xfrm>
            <a:off x="3779912" y="1628800"/>
            <a:ext cx="432048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762156" y="1772816"/>
            <a:ext cx="432048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429" y="2924944"/>
            <a:ext cx="2384103" cy="8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83568" y="3068960"/>
            <a:ext cx="2560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Critical photon energy:</a:t>
            </a:r>
            <a:endParaRPr lang="en-GB" sz="2000" dirty="0"/>
          </a:p>
        </p:txBody>
      </p:sp>
      <p:sp>
        <p:nvSpPr>
          <p:cNvPr id="13" name="Rectangle 12"/>
          <p:cNvSpPr/>
          <p:nvPr/>
        </p:nvSpPr>
        <p:spPr>
          <a:xfrm>
            <a:off x="107504" y="6300028"/>
            <a:ext cx="80648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Handbook of Accelerator Physics and Engineering,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GB" sz="1400" baseline="30000" dirty="0" smtClean="0">
                <a:solidFill>
                  <a:schemeClr val="bg1">
                    <a:lumMod val="50000"/>
                  </a:schemeClr>
                </a:solidFill>
              </a:rPr>
              <a:t>nd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Edition,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pp. 215 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64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Initial Beam Current Lifetime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31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940" y="2492896"/>
            <a:ext cx="3744416" cy="1118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627784" y="591071"/>
            <a:ext cx="3881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C00000"/>
                </a:solidFill>
              </a:rPr>
              <a:t>Lifetime due to burn-off only!</a:t>
            </a:r>
            <a:endParaRPr lang="en-GB" sz="24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67001338"/>
                  </p:ext>
                </p:extLst>
              </p:nvPr>
            </p:nvGraphicFramePr>
            <p:xfrm>
              <a:off x="1063667" y="5226392"/>
              <a:ext cx="6964717" cy="101092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238413"/>
                    <a:gridCol w="641668"/>
                    <a:gridCol w="1725041"/>
                    <a:gridCol w="1634554"/>
                    <a:gridCol w="1725041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(2 experiments)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 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(1 experiment)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(2 experiments)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𝑁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11.2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8.7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4.3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91688528"/>
                  </p:ext>
                </p:extLst>
              </p:nvPr>
            </p:nvGraphicFramePr>
            <p:xfrm>
              <a:off x="1063667" y="5226392"/>
              <a:ext cx="6964717" cy="101092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238413"/>
                    <a:gridCol w="641668"/>
                    <a:gridCol w="1725041"/>
                    <a:gridCol w="1634554"/>
                    <a:gridCol w="1725041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(2 experiments)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 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(1 experiment)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(2 experiments)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80328" r="-463054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11.2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8.7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4.3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052736"/>
            <a:ext cx="5061164" cy="852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hevron 10"/>
          <p:cNvSpPr/>
          <p:nvPr/>
        </p:nvSpPr>
        <p:spPr>
          <a:xfrm rot="5400000">
            <a:off x="4406132" y="1578644"/>
            <a:ext cx="288032" cy="1396456"/>
          </a:xfrm>
          <a:prstGeom prst="chevron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949796" y="3933056"/>
            <a:ext cx="3960440" cy="1152128"/>
            <a:chOff x="4949796" y="3789040"/>
            <a:chExt cx="3960440" cy="1152128"/>
          </a:xfrm>
        </p:grpSpPr>
        <p:sp>
          <p:nvSpPr>
            <p:cNvPr id="7" name="Rectangle 6"/>
            <p:cNvSpPr/>
            <p:nvPr/>
          </p:nvSpPr>
          <p:spPr>
            <a:xfrm>
              <a:off x="4949796" y="3789040"/>
              <a:ext cx="3960440" cy="115212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1804" y="3861048"/>
              <a:ext cx="3816424" cy="1035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139906"/>
            <a:ext cx="4645469" cy="729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51520" y="3501008"/>
            <a:ext cx="33055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T</a:t>
            </a:r>
            <a:r>
              <a:rPr lang="en-GB" sz="2000" dirty="0" smtClean="0"/>
              <a:t>otal cross-section at 50Z </a:t>
            </a:r>
            <a:r>
              <a:rPr lang="en-GB" sz="2000" dirty="0" err="1" smtClean="0"/>
              <a:t>TeV</a:t>
            </a:r>
            <a:r>
              <a:rPr lang="en-GB" sz="2000" dirty="0" smtClean="0"/>
              <a:t>:</a:t>
            </a:r>
            <a:endParaRPr lang="en-GB" sz="2000" dirty="0"/>
          </a:p>
        </p:txBody>
      </p:sp>
      <p:sp>
        <p:nvSpPr>
          <p:cNvPr id="8" name="Rectangle 7"/>
          <p:cNvSpPr/>
          <p:nvPr/>
        </p:nvSpPr>
        <p:spPr>
          <a:xfrm>
            <a:off x="251520" y="3789040"/>
            <a:ext cx="41527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H. Meier et al,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Phys. Rev.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A,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vol.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63,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032713. 02/2011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80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Initial Luminosity Lifetime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32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899592" y="813523"/>
            <a:ext cx="73302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Time at which the luminosity has decreased to 1/e of its initial value.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05963760"/>
                  </p:ext>
                </p:extLst>
              </p:nvPr>
            </p:nvGraphicFramePr>
            <p:xfrm>
              <a:off x="1120293" y="1412776"/>
              <a:ext cx="7660704" cy="192532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208149"/>
                    <a:gridCol w="641668"/>
                    <a:gridCol w="1284605"/>
                    <a:gridCol w="1109980"/>
                    <a:gridCol w="1358710"/>
                    <a:gridCol w="1057592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(2 exp.)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 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(1 exp.)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(1 exp.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 simulation)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(2 exp.)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/>
                                </a:rPr>
                                <m:t> </m:t>
                              </m:r>
                            </m:oMath>
                          </a14:m>
                          <a:r>
                            <a:rPr lang="en-GB" dirty="0" smtClean="0"/>
                            <a:t>(beam-beam only)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5.6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2.8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/>
                                </a:rPr>
                                <m:t> </m:t>
                              </m:r>
                            </m:oMath>
                          </a14:m>
                          <a:r>
                            <a:rPr lang="en-GB" dirty="0" smtClean="0"/>
                            <a:t>(beam-beam, rad.</a:t>
                          </a:r>
                          <a:r>
                            <a:rPr lang="en-GB" baseline="0" dirty="0" smtClean="0"/>
                            <a:t> damping, IBS</a:t>
                          </a:r>
                          <a:r>
                            <a:rPr lang="en-GB" dirty="0" smtClean="0"/>
                            <a:t>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&lt; 5.6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2.0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24876055"/>
                  </p:ext>
                </p:extLst>
              </p:nvPr>
            </p:nvGraphicFramePr>
            <p:xfrm>
              <a:off x="1120293" y="1412776"/>
              <a:ext cx="7660704" cy="192532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208149"/>
                    <a:gridCol w="641668"/>
                    <a:gridCol w="1284605"/>
                    <a:gridCol w="1109980"/>
                    <a:gridCol w="1358710"/>
                    <a:gridCol w="1057592"/>
                  </a:tblGrid>
                  <a:tr h="91440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(2 exp.)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 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(1 exp.)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(1 exp.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 simulation)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(2 exp.)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76" t="-254098" r="-247238" b="-1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5.6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2.8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76" t="-205714" r="-247238" b="-1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&lt; 5.6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2.0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TextBox 7"/>
          <p:cNvSpPr txBox="1"/>
          <p:nvPr/>
        </p:nvSpPr>
        <p:spPr>
          <a:xfrm>
            <a:off x="179512" y="2382457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179923"/>
                </a:solidFill>
              </a:rPr>
              <a:t>Case 1</a:t>
            </a:r>
            <a:endParaRPr lang="en-GB" dirty="0">
              <a:solidFill>
                <a:srgbClr val="17992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2769829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179923"/>
                </a:solidFill>
              </a:rPr>
              <a:t>Case 2</a:t>
            </a:r>
            <a:endParaRPr lang="en-GB" dirty="0">
              <a:solidFill>
                <a:srgbClr val="179923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87624" y="3789040"/>
            <a:ext cx="70567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Things still to be studied: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Bunch </a:t>
            </a:r>
            <a:r>
              <a:rPr lang="en-GB" dirty="0"/>
              <a:t>length damps 2x fast than transverse </a:t>
            </a:r>
            <a:r>
              <a:rPr lang="en-GB" dirty="0" smtClean="0"/>
              <a:t>plane. </a:t>
            </a:r>
          </a:p>
          <a:p>
            <a:pPr indent="265113"/>
            <a:r>
              <a:rPr lang="en-GB" dirty="0" smtClean="0"/>
              <a:t>→ Longitudinal instabilities could become a problem.</a:t>
            </a:r>
          </a:p>
          <a:p>
            <a:pPr indent="265113"/>
            <a:r>
              <a:rPr lang="en-GB" dirty="0" smtClean="0"/>
              <a:t>→ Longitudinal blow-up might be necessary.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For too small transverse </a:t>
            </a:r>
            <a:r>
              <a:rPr lang="en-GB" dirty="0" err="1" smtClean="0"/>
              <a:t>emittances</a:t>
            </a:r>
            <a:r>
              <a:rPr lang="en-GB" dirty="0" smtClean="0"/>
              <a:t> (</a:t>
            </a:r>
            <a:r>
              <a:rPr lang="el-GR" dirty="0" smtClean="0"/>
              <a:t>ϵ</a:t>
            </a:r>
            <a:r>
              <a:rPr lang="en-GB" dirty="0" smtClean="0"/>
              <a:t> = 0.1</a:t>
            </a:r>
            <a:r>
              <a:rPr lang="el-GR" dirty="0" smtClean="0"/>
              <a:t>μ</a:t>
            </a:r>
            <a:r>
              <a:rPr lang="en-GB" dirty="0" smtClean="0"/>
              <a:t>m → </a:t>
            </a:r>
            <a:r>
              <a:rPr lang="el-GR" dirty="0" smtClean="0"/>
              <a:t>σ</a:t>
            </a:r>
            <a:r>
              <a:rPr lang="en-GB" dirty="0" smtClean="0"/>
              <a:t>* &lt; 1</a:t>
            </a:r>
            <a:r>
              <a:rPr lang="el-GR" dirty="0" smtClean="0"/>
              <a:t>μ</a:t>
            </a:r>
            <a:r>
              <a:rPr lang="en-GB" dirty="0" smtClean="0"/>
              <a:t>m)</a:t>
            </a:r>
          </a:p>
          <a:p>
            <a:pPr indent="265113"/>
            <a:r>
              <a:rPr lang="en-GB" dirty="0" smtClean="0"/>
              <a:t>→ Orbit stability?</a:t>
            </a:r>
          </a:p>
          <a:p>
            <a:pPr indent="265113"/>
            <a:r>
              <a:rPr lang="en-GB" dirty="0" smtClean="0"/>
              <a:t>→ Finding collisions.</a:t>
            </a:r>
          </a:p>
          <a:p>
            <a:pPr indent="265113"/>
            <a:r>
              <a:rPr lang="en-GB" dirty="0" smtClean="0"/>
              <a:t>→ Transverse blow up might become necessary – method of levelling.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971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G:\Projects\ILHC\MS\VHE-LHC\Plots\IBS_L_scanBeta_collision_80k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238" y="1196752"/>
            <a:ext cx="381977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G:\Projects\ILHC\MS\VHE-LHC\Plots\IBS_X_scanBeta_collision_80k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981" y="1222932"/>
            <a:ext cx="3885483" cy="2710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Intra-Beam Scattering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33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2405264"/>
                  </p:ext>
                </p:extLst>
              </p:nvPr>
            </p:nvGraphicFramePr>
            <p:xfrm>
              <a:off x="1497178" y="4653136"/>
              <a:ext cx="6210554" cy="1786763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219200"/>
                    <a:gridCol w="1219200"/>
                    <a:gridCol w="1219200"/>
                    <a:gridCol w="1219200"/>
                    <a:gridCol w="1333754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Damping Times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 injection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  <a:r>
                            <a:rPr lang="en-GB" baseline="0" dirty="0" smtClean="0"/>
                            <a:t> </a:t>
                          </a:r>
                        </a:p>
                        <a:p>
                          <a:pPr algn="ctr"/>
                          <a:r>
                            <a:rPr lang="en-GB" baseline="0" dirty="0" smtClean="0"/>
                            <a:t>collision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1/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</a:rPr>
                                      <m:t>IBS</m:t>
                                    </m:r>
                                    <m:r>
                                      <a:rPr lang="en-GB" b="0" i="0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</a:rPr>
                                      <m:t>s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7.7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11.3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84.3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1/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  <a:ea typeface="Cambria Math"/>
                                      </a:rPr>
                                      <m:t>IBS</m:t>
                                    </m:r>
                                    <m:r>
                                      <a:rPr lang="en-GB" b="0" i="0" smtClean="0">
                                        <a:latin typeface="Cambria Math"/>
                                        <a:ea typeface="Cambria Math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  <a:ea typeface="Cambria Math"/>
                                      </a:rPr>
                                      <m:t>x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4.8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23.3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1/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  <a:ea typeface="Cambria Math"/>
                                      </a:rPr>
                                      <m:t>IBS</m:t>
                                    </m:r>
                                    <m:r>
                                      <a:rPr lang="en-GB" b="0" i="0" smtClean="0">
                                        <a:latin typeface="Cambria Math"/>
                                        <a:ea typeface="Cambria Math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  <a:ea typeface="Cambria Math"/>
                                      </a:rPr>
                                      <m:t>y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-75000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-11000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−9×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i="1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2405264"/>
                  </p:ext>
                </p:extLst>
              </p:nvPr>
            </p:nvGraphicFramePr>
            <p:xfrm>
              <a:off x="1497178" y="4653136"/>
              <a:ext cx="6210554" cy="1786763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219200"/>
                    <a:gridCol w="1219200"/>
                    <a:gridCol w="1219200"/>
                    <a:gridCol w="1219200"/>
                    <a:gridCol w="1333754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Damping Times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 injection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  <a:r>
                            <a:rPr lang="en-GB" baseline="0" dirty="0" smtClean="0"/>
                            <a:t> </a:t>
                          </a:r>
                        </a:p>
                        <a:p>
                          <a:pPr algn="ctr"/>
                          <a:r>
                            <a:rPr lang="en-GB" baseline="0" dirty="0" smtClean="0"/>
                            <a:t>collision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500" t="-177419" r="-409500" b="-22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7.7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11.3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84.3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500" t="-277419" r="-409500" b="-12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4.8</a:t>
                          </a:r>
                          <a:endParaRPr lang="en-GB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23.3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9103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500" t="-365625" r="-409500" b="-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-75000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-11000</a:t>
                          </a:r>
                          <a:endParaRPr lang="en-GB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65297" t="-365625" r="-457" b="-1875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TextBox 6"/>
          <p:cNvSpPr txBox="1"/>
          <p:nvPr/>
        </p:nvSpPr>
        <p:spPr>
          <a:xfrm>
            <a:off x="1331640" y="620688"/>
            <a:ext cx="6497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Evolution of IBS growth times with </a:t>
            </a:r>
            <a:r>
              <a:rPr lang="el-GR" sz="2000" dirty="0" smtClean="0"/>
              <a:t>β</a:t>
            </a:r>
            <a:r>
              <a:rPr lang="en-GB" sz="2000" dirty="0" smtClean="0"/>
              <a:t>-function and dispersion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516074" y="2204864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Longitudinal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64288" y="2483604"/>
            <a:ext cx="1149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Horizontal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99592" y="3933056"/>
            <a:ext cx="7336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179923"/>
                </a:solidFill>
              </a:rPr>
              <a:t>Effect of IBS decreases with increasing </a:t>
            </a:r>
            <a:r>
              <a:rPr lang="el-GR" dirty="0" smtClean="0">
                <a:solidFill>
                  <a:srgbClr val="179923"/>
                </a:solidFill>
              </a:rPr>
              <a:t>β</a:t>
            </a:r>
            <a:r>
              <a:rPr lang="en-GB" dirty="0" smtClean="0">
                <a:solidFill>
                  <a:srgbClr val="179923"/>
                </a:solidFill>
              </a:rPr>
              <a:t>-function.</a:t>
            </a:r>
          </a:p>
          <a:p>
            <a:r>
              <a:rPr lang="en-GB" dirty="0" smtClean="0">
                <a:solidFill>
                  <a:srgbClr val="179923"/>
                </a:solidFill>
              </a:rPr>
              <a:t>At collision energy, IBS growth almost negligible for initial beam parameters.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9512" y="815008"/>
            <a:ext cx="917559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50Z </a:t>
            </a:r>
            <a:r>
              <a:rPr lang="en-GB" dirty="0" err="1" smtClean="0"/>
              <a:t>TeV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914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Beam Evolution Simulations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34</a:t>
            </a:fld>
            <a:endParaRPr lang="en-GB"/>
          </a:p>
        </p:txBody>
      </p:sp>
      <p:pic>
        <p:nvPicPr>
          <p:cNvPr id="8194" name="Picture 2" descr="G:\Projects\ILHC\MS\VHE-LHC\Plots\BunchLengthEvolutionCol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709" y="4508646"/>
            <a:ext cx="3005332" cy="2088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G:\Projects\ILHC\MS\VHE-LHC\Plots\EmittanceHorEvolutionCol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55411"/>
            <a:ext cx="2925700" cy="206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G:\Projects\ILHC\MS\VHE-LHC\Plots\EmittanceVerEvolutionCol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464" y="4508646"/>
            <a:ext cx="2962704" cy="2088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G:\Projects\ILHC\MS\VHE-LHC\Plots\IntensityEvolutionCol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928" y="1550893"/>
            <a:ext cx="4050833" cy="2886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G:\Projects\ILHC\MS\VHE-LHC\Plots\LuminosityEvolutionColl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4379"/>
            <a:ext cx="4351296" cy="288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3528" y="868650"/>
            <a:ext cx="49666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Evolution of 3 typical </a:t>
            </a:r>
            <a:r>
              <a:rPr lang="en-GB" sz="2000" dirty="0" err="1" smtClean="0"/>
              <a:t>Pb</a:t>
            </a:r>
            <a:r>
              <a:rPr lang="en-GB" sz="2000" dirty="0" smtClean="0"/>
              <a:t>-bunches in collisions.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592604" y="2073622"/>
            <a:ext cx="676788" cy="92333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Head</a:t>
            </a:r>
          </a:p>
          <a:p>
            <a:r>
              <a:rPr lang="en-GB" dirty="0" smtClean="0"/>
              <a:t>Core</a:t>
            </a:r>
          </a:p>
          <a:p>
            <a:r>
              <a:rPr lang="en-GB" dirty="0" smtClean="0">
                <a:solidFill>
                  <a:srgbClr val="179923"/>
                </a:solidFill>
              </a:rPr>
              <a:t>Tail</a:t>
            </a:r>
            <a:endParaRPr lang="en-GB" dirty="0">
              <a:solidFill>
                <a:srgbClr val="179923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48597" y="766445"/>
            <a:ext cx="3076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Dashed lines: without coupling</a:t>
            </a:r>
          </a:p>
          <a:p>
            <a:r>
              <a:rPr lang="en-GB" dirty="0" smtClean="0"/>
              <a:t>Solid lines:      with coupling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462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Pb-Pb</a:t>
            </a:r>
            <a:r>
              <a:rPr lang="en-GB" dirty="0" smtClean="0"/>
              <a:t> Luminosity for varying </a:t>
            </a:r>
            <a:r>
              <a:rPr lang="el-GR" dirty="0" smtClean="0"/>
              <a:t>β</a:t>
            </a:r>
            <a:r>
              <a:rPr lang="en-GB" dirty="0" smtClean="0"/>
              <a:t>*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35</a:t>
            </a:fld>
            <a:endParaRPr lang="en-GB"/>
          </a:p>
        </p:txBody>
      </p:sp>
      <p:pic>
        <p:nvPicPr>
          <p:cNvPr id="5122" name="Picture 2" descr="G:\Projects\ILHC\MS\VHE-LHC\Plots\LuminosityEvolutionInstantaneous_HigherBetaSt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945" y="908720"/>
            <a:ext cx="418028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Projects\ILHC\MS\VHE-LHC\Plots\IntensityEvolution_HigherBetaSta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07" y="4118169"/>
            <a:ext cx="2813508" cy="196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G:\Projects\ILHC\MS\VHE-LHC\Plots\EmittanceHorEvolution_HigherBetaSta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723" y="4143769"/>
            <a:ext cx="2833429" cy="1979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G:\Projects\ILHC\MS\VHE-LHC\Plots\BunchLengthEvolution_HigherBetaStar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143770"/>
            <a:ext cx="2952974" cy="2030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51452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Bunch Luminosity for p-p Operation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36</a:t>
            </a:fld>
            <a:endParaRPr lang="en-GB"/>
          </a:p>
        </p:txBody>
      </p:sp>
      <p:pic>
        <p:nvPicPr>
          <p:cNvPr id="4098" name="Picture 2" descr="G:\Projects\ILHC\MS\VHE-LHC\Plots\Protons\LuminosityEvolutionInstantaneousBunc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3972446" cy="283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Projects\ILHC\MS\VHE-LHC\Plots\Protons\LuminosityEvolutionInstantaneou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6992"/>
            <a:ext cx="4357638" cy="3050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87396" y="1052736"/>
            <a:ext cx="1260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 1 bunch</a:t>
            </a:r>
            <a:endParaRPr lang="en-GB" dirty="0"/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>
            <a:off x="4499992" y="1237402"/>
            <a:ext cx="987404" cy="31939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404921" y="2204864"/>
            <a:ext cx="2034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 the whole beam</a:t>
            </a:r>
            <a:endParaRPr lang="en-GB" dirty="0"/>
          </a:p>
        </p:txBody>
      </p:sp>
      <p:cxnSp>
        <p:nvCxnSpPr>
          <p:cNvPr id="12" name="Straight Arrow Connector 11"/>
          <p:cNvCxnSpPr>
            <a:stCxn id="11" idx="1"/>
          </p:cNvCxnSpPr>
          <p:nvPr/>
        </p:nvCxnSpPr>
        <p:spPr>
          <a:xfrm flipH="1">
            <a:off x="5911219" y="2389530"/>
            <a:ext cx="493702" cy="89545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2106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Initial IBS for p-p Operation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37</a:t>
            </a:fld>
            <a:endParaRPr lang="en-GB"/>
          </a:p>
        </p:txBody>
      </p:sp>
      <p:pic>
        <p:nvPicPr>
          <p:cNvPr id="3074" name="Picture 2" descr="G:\Projects\ILHC\MS\VHE-LHC\Plots\Protons\IBS_L_scanBeta_collision_80k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80" y="3717032"/>
            <a:ext cx="4075803" cy="284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Projects\ILHC\MS\VHE-LHC\Plots\Protons\IBS_X_scanBeta_injection_80k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557" y="716819"/>
            <a:ext cx="4094907" cy="2856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:\Projects\ILHC\MS\VHE-LHC\Plots\Protons\IBS_L_scanBeta_injection_80k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25" y="692696"/>
            <a:ext cx="4022812" cy="2856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G:\Projects\ILHC\MS\VHE-LHC\Plots\Protons\IBS_X_scanBeta_collision_80k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17032"/>
            <a:ext cx="4161613" cy="285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0190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mediastream.cern.ch/MediaArchive/Photo/Public/2001/0109035/0109035/0109035-A4-at-144-d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32" y="692696"/>
            <a:ext cx="828764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23528" y="739552"/>
            <a:ext cx="828092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LH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Heavy Ion Pre-Accelerator Chain</a:t>
            </a:r>
            <a:endParaRPr lang="en-GB" b="1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563888" y="6597352"/>
            <a:ext cx="2016224" cy="219379"/>
          </a:xfrm>
        </p:spPr>
        <p:txBody>
          <a:bodyPr/>
          <a:lstStyle/>
          <a:p>
            <a:r>
              <a:rPr lang="en-GB" smtClean="0"/>
              <a:t>M. Schaumann,VHE-LHC Ions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08412" y="6597352"/>
            <a:ext cx="2133600" cy="216024"/>
          </a:xfrm>
        </p:spPr>
        <p:txBody>
          <a:bodyPr/>
          <a:lstStyle/>
          <a:p>
            <a:fld id="{323EE74B-AA29-428B-826F-5CD1FF8C5BA0}" type="slidenum">
              <a:rPr lang="en-GB" smtClean="0"/>
              <a:t>4</a:t>
            </a:fld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-16663" y="6597352"/>
            <a:ext cx="2788464" cy="239475"/>
          </a:xfrm>
        </p:spPr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5076056" y="5517232"/>
            <a:ext cx="864096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5833854" y="5494372"/>
            <a:ext cx="576064" cy="432048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347864" y="4702284"/>
            <a:ext cx="1872208" cy="576064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Curved Connector 12"/>
          <p:cNvCxnSpPr>
            <a:endCxn id="12" idx="5"/>
          </p:cNvCxnSpPr>
          <p:nvPr/>
        </p:nvCxnSpPr>
        <p:spPr>
          <a:xfrm rot="16200000" flipV="1">
            <a:off x="5250226" y="4889653"/>
            <a:ext cx="363659" cy="972324"/>
          </a:xfrm>
          <a:prstGeom prst="curvedConnector3">
            <a:avLst>
              <a:gd name="adj1" fmla="val 72000"/>
            </a:avLst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3116982" y="2780928"/>
            <a:ext cx="3600400" cy="1080120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3116982" y="3429000"/>
            <a:ext cx="230882" cy="1561316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1187624" y="1484784"/>
            <a:ext cx="6696744" cy="2088232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-1260648" y="-1287524"/>
            <a:ext cx="11737304" cy="3564396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683319" y="1412776"/>
            <a:ext cx="100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VHE-LHC</a:t>
            </a:r>
            <a:endParaRPr lang="en-GB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827635" y="620688"/>
            <a:ext cx="7488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LHC, as it is today, is assumed to be the last pre-accelerator before VHE-LHC.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76318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Beam Parameter 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Table 1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39269394"/>
                  </p:ext>
                </p:extLst>
              </p:nvPr>
            </p:nvGraphicFramePr>
            <p:xfrm>
              <a:off x="467544" y="2132856"/>
              <a:ext cx="8103714" cy="367348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3457829"/>
                    <a:gridCol w="943292"/>
                    <a:gridCol w="1230440"/>
                    <a:gridCol w="1355280"/>
                    <a:gridCol w="1116873"/>
                  </a:tblGrid>
                  <a:tr h="706760">
                    <a:tc>
                      <a:txBody>
                        <a:bodyPr/>
                        <a:lstStyle/>
                        <a:p>
                          <a:endParaRPr lang="en-GB" sz="1600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LHC</a:t>
                          </a:r>
                        </a:p>
                        <a:p>
                          <a:pPr algn="ctr"/>
                          <a:r>
                            <a:rPr lang="en-GB" sz="1600" dirty="0" smtClean="0"/>
                            <a:t>Design</a:t>
                          </a:r>
                          <a:endParaRPr lang="en-GB" sz="16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LHC</a:t>
                          </a:r>
                          <a:r>
                            <a:rPr lang="en-GB" sz="1600" baseline="0" dirty="0" smtClean="0"/>
                            <a:t> </a:t>
                          </a:r>
                        </a:p>
                        <a:p>
                          <a:pPr algn="ctr"/>
                          <a:r>
                            <a:rPr lang="en-GB" sz="1600" baseline="0" dirty="0" smtClean="0"/>
                            <a:t>2011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LHC</a:t>
                          </a:r>
                        </a:p>
                        <a:p>
                          <a:pPr algn="ctr"/>
                          <a:r>
                            <a:rPr lang="en-GB" sz="1600" dirty="0" smtClean="0"/>
                            <a:t> 2013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VHE-LHC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Beam</a:t>
                          </a:r>
                          <a:r>
                            <a:rPr lang="en-GB" sz="1600" baseline="0" dirty="0" smtClean="0">
                              <a:solidFill>
                                <a:srgbClr val="179923"/>
                              </a:solidFill>
                            </a:rPr>
                            <a:t> Energy [Z </a:t>
                          </a:r>
                          <a:r>
                            <a:rPr lang="en-GB" sz="1600" baseline="0" dirty="0" err="1" smtClean="0">
                              <a:solidFill>
                                <a:srgbClr val="179923"/>
                              </a:solidFill>
                            </a:rPr>
                            <a:t>TeV</a:t>
                          </a:r>
                          <a:r>
                            <a:rPr lang="en-GB" sz="1600" baseline="0" dirty="0" smtClean="0">
                              <a:solidFill>
                                <a:srgbClr val="179923"/>
                              </a:solidFill>
                            </a:rPr>
                            <a:t>]</a:t>
                          </a:r>
                          <a:endParaRPr lang="en-GB" sz="160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7</a:t>
                          </a:r>
                          <a:endParaRPr lang="en-GB" sz="160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3.5</a:t>
                          </a:r>
                          <a:endParaRPr lang="en-GB" sz="1600" i="1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4</a:t>
                          </a:r>
                          <a:endParaRPr lang="en-GB" sz="1600" i="1" dirty="0" smtClean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i="0" dirty="0" smtClean="0">
                              <a:solidFill>
                                <a:srgbClr val="179923"/>
                              </a:solidFill>
                            </a:rPr>
                            <a:t>50</a:t>
                          </a: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l-GR" sz="1600" dirty="0" smtClean="0">
                              <a:solidFill>
                                <a:srgbClr val="179923"/>
                              </a:solidFill>
                            </a:rPr>
                            <a:t>β</a:t>
                          </a:r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-</a:t>
                          </a:r>
                          <a:r>
                            <a:rPr lang="en-GB" sz="1600" baseline="0" dirty="0" smtClean="0">
                              <a:solidFill>
                                <a:srgbClr val="179923"/>
                              </a:solidFill>
                            </a:rPr>
                            <a:t>function at the IP [m]</a:t>
                          </a:r>
                          <a:endParaRPr lang="en-GB" sz="160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0.5</a:t>
                          </a:r>
                          <a:endParaRPr lang="en-GB" sz="160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1.0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dirty="0" smtClean="0">
                              <a:solidFill>
                                <a:srgbClr val="179923"/>
                              </a:solidFill>
                            </a:rPr>
                            <a:t>0.8</a:t>
                          </a:r>
                          <a:endParaRPr lang="en-GB" sz="1600" b="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dirty="0" smtClean="0">
                              <a:solidFill>
                                <a:srgbClr val="179923"/>
                              </a:solidFill>
                            </a:rPr>
                            <a:t>1.1</a:t>
                          </a:r>
                          <a:endParaRPr lang="en-GB" sz="1600" b="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600" dirty="0" smtClean="0"/>
                            <a:t>No. Ions per bunch 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600">
                                      <a:latin typeface="Cambria Math"/>
                                    </a:rPr>
                                    <m:t>8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600" dirty="0" smtClean="0"/>
                            <a:t>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0.7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smtClean="0">
                                    <a:latin typeface="Cambria Math"/>
                                  </a:rPr>
                                  <m:t>1.20±0.25</m:t>
                                </m:r>
                              </m:oMath>
                            </m:oMathPara>
                          </a14:m>
                          <a:endParaRPr lang="en-GB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GB" sz="1600" b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GB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40</m:t>
                                </m:r>
                                <m:r>
                                  <a:rPr lang="en-GB" sz="1600" b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±</m:t>
                                </m:r>
                                <m:r>
                                  <a:rPr lang="en-GB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  <m:r>
                                  <a:rPr lang="en-GB" sz="1600" b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GB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27</m:t>
                                </m:r>
                              </m:oMath>
                            </m:oMathPara>
                          </a14:m>
                          <a:endParaRPr lang="en-GB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dirty="0" smtClean="0">
                              <a:solidFill>
                                <a:schemeClr val="tx1"/>
                              </a:solidFill>
                            </a:rPr>
                            <a:t>1.4</a:t>
                          </a:r>
                          <a:endParaRPr lang="en-GB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600" dirty="0" err="1" smtClean="0"/>
                            <a:t>Transv</a:t>
                          </a:r>
                          <a:r>
                            <a:rPr lang="en-GB" sz="1600" dirty="0" smtClean="0"/>
                            <a:t>. normalised </a:t>
                          </a:r>
                          <a:r>
                            <a:rPr lang="en-GB" sz="1600" dirty="0" err="1" smtClean="0"/>
                            <a:t>emittance</a:t>
                          </a:r>
                          <a:r>
                            <a:rPr lang="en-GB" sz="1600" dirty="0" smtClean="0"/>
                            <a:t> [</a:t>
                          </a:r>
                          <a14:m>
                            <m:oMath xmlns:m="http://schemas.openxmlformats.org/officeDocument/2006/math">
                              <m:r>
                                <a:rPr lang="en-GB" sz="1600">
                                  <a:latin typeface="Cambria Math"/>
                                </a:rPr>
                                <m:t>𝜇</m:t>
                              </m:r>
                              <m:r>
                                <m:rPr>
                                  <m:sty m:val="p"/>
                                </m:rPr>
                                <a:rPr lang="en-GB" sz="1600">
                                  <a:latin typeface="Cambria Math"/>
                                </a:rPr>
                                <m:t>m</m:t>
                              </m:r>
                              <m:r>
                                <a:rPr lang="en-GB" sz="1600">
                                  <a:latin typeface="Cambria Math"/>
                                </a:rPr>
                                <m:t>.</m:t>
                              </m:r>
                              <m:r>
                                <m:rPr>
                                  <m:sty m:val="p"/>
                                </m:rPr>
                                <a:rPr lang="en-GB" sz="1600">
                                  <a:latin typeface="Cambria Math"/>
                                </a:rPr>
                                <m:t>rad</m:t>
                              </m:r>
                            </m:oMath>
                          </a14:m>
                          <a:r>
                            <a:rPr lang="en-GB" sz="1600" dirty="0" smtClean="0"/>
                            <a:t>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1.5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>
                                    <a:latin typeface="Cambria Math"/>
                                  </a:rPr>
                                  <m:t>1.</m:t>
                                </m:r>
                                <m:r>
                                  <a:rPr lang="en-GB" sz="1600" smtClean="0">
                                    <a:latin typeface="Cambria Math"/>
                                  </a:rPr>
                                  <m:t>7±0.2 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~</m:t>
                                </m:r>
                                <m:r>
                                  <a:rPr lang="en-GB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GB" sz="1600" b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. </m:t>
                                </m:r>
                                <m:r>
                                  <a:rPr lang="en-GB" sz="1600" b="0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GB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GB" sz="1600" b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. </m:t>
                                </m:r>
                                <m:r>
                                  <a:rPr lang="en-GB" sz="1600" b="0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GB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600" dirty="0" smtClean="0"/>
                            <a:t>RMS Beam Size at IP [</a:t>
                          </a:r>
                          <a14:m>
                            <m:oMath xmlns:m="http://schemas.openxmlformats.org/officeDocument/2006/math">
                              <m:r>
                                <a:rPr lang="en-GB" sz="1600" smtClean="0">
                                  <a:latin typeface="Cambria Math"/>
                                </a:rPr>
                                <m:t>𝜇</m:t>
                              </m:r>
                              <m:r>
                                <m:rPr>
                                  <m:sty m:val="p"/>
                                </m:rPr>
                                <a:rPr lang="en-GB" sz="1600" smtClean="0">
                                  <a:latin typeface="Cambria Math"/>
                                </a:rPr>
                                <m:t>m</m:t>
                              </m:r>
                            </m:oMath>
                          </a14:m>
                          <a:r>
                            <a:rPr lang="en-GB" sz="1600" dirty="0" smtClean="0"/>
                            <a:t>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15.9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33.9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dirty="0" smtClean="0">
                              <a:solidFill>
                                <a:schemeClr val="tx1"/>
                              </a:solidFill>
                            </a:rPr>
                            <a:t>26.6</a:t>
                          </a:r>
                          <a:endParaRPr lang="en-GB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0" dirty="0" smtClean="0">
                              <a:solidFill>
                                <a:schemeClr val="tx1"/>
                              </a:solidFill>
                            </a:rPr>
                            <a:t>8.8</a:t>
                          </a:r>
                          <a:endParaRPr lang="en-GB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600" dirty="0" smtClean="0"/>
                            <a:t>RMS bunch length [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sz="1600">
                                  <a:latin typeface="Cambria Math"/>
                                </a:rPr>
                                <m:t>cm</m:t>
                              </m:r>
                            </m:oMath>
                          </a14:m>
                          <a:r>
                            <a:rPr lang="en-GB" sz="1600" dirty="0" smtClean="0"/>
                            <a:t>] 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7.94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smtClean="0">
                                    <a:latin typeface="Cambria Math"/>
                                  </a:rPr>
                                  <m:t>9.8±0.7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smtClean="0">
                                    <a:latin typeface="Cambria Math"/>
                                  </a:rPr>
                                  <m:t>9.8±0.1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10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600" dirty="0" smtClean="0"/>
                            <a:t>Number</a:t>
                          </a:r>
                          <a:r>
                            <a:rPr lang="en-GB" sz="1600" baseline="0" dirty="0" smtClean="0"/>
                            <a:t> of bunches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592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i="0" dirty="0" smtClean="0">
                              <a:solidFill>
                                <a:schemeClr val="tx1"/>
                              </a:solidFill>
                            </a:rPr>
                            <a:t>358</a:t>
                          </a:r>
                          <a:endParaRPr lang="en-GB" sz="1600" b="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358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432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600" dirty="0" smtClean="0"/>
                            <a:t>Peak Luminosity 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600">
                                      <a:latin typeface="Cambria Math"/>
                                    </a:rPr>
                                    <m:t>27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>
                                      <a:latin typeface="Cambria Math"/>
                                    </a:rPr>
                                    <m:t>cm</m:t>
                                  </m:r>
                                </m:e>
                                <m:sup>
                                  <m:r>
                                    <a:rPr lang="en-GB" sz="1600">
                                      <a:latin typeface="Cambria Math"/>
                                    </a:rPr>
                                    <m:t>−2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>
                                      <a:latin typeface="Cambria Math"/>
                                    </a:rPr>
                                    <m:t>s</m:t>
                                  </m:r>
                                </m:e>
                                <m:sup>
                                  <m:r>
                                    <a:rPr lang="en-GB" sz="160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600" dirty="0" smtClean="0"/>
                            <a:t>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0.4±0.1</m:t>
                                </m:r>
                              </m:oMath>
                            </m:oMathPara>
                          </a14:m>
                          <a:endParaRPr lang="en-GB" sz="1600" b="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p-</a:t>
                          </a:r>
                          <a:r>
                            <a:rPr lang="en-GB" sz="1600" dirty="0" err="1" smtClean="0"/>
                            <a:t>Pb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err="1" smtClean="0"/>
                            <a:t>Pb-Pb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Table 1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39269394"/>
                  </p:ext>
                </p:extLst>
              </p:nvPr>
            </p:nvGraphicFramePr>
            <p:xfrm>
              <a:off x="467544" y="2132856"/>
              <a:ext cx="8103714" cy="367348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3457829"/>
                    <a:gridCol w="943292"/>
                    <a:gridCol w="1230440"/>
                    <a:gridCol w="1355280"/>
                    <a:gridCol w="1116873"/>
                  </a:tblGrid>
                  <a:tr h="706760">
                    <a:tc>
                      <a:txBody>
                        <a:bodyPr/>
                        <a:lstStyle/>
                        <a:p>
                          <a:endParaRPr lang="en-GB" sz="1600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LHC</a:t>
                          </a:r>
                        </a:p>
                        <a:p>
                          <a:pPr algn="ctr"/>
                          <a:r>
                            <a:rPr lang="en-GB" sz="1600" dirty="0" smtClean="0"/>
                            <a:t>Design</a:t>
                          </a:r>
                          <a:endParaRPr lang="en-GB" sz="16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LHC</a:t>
                          </a:r>
                          <a:r>
                            <a:rPr lang="en-GB" sz="1600" baseline="0" dirty="0" smtClean="0"/>
                            <a:t> </a:t>
                          </a:r>
                        </a:p>
                        <a:p>
                          <a:pPr algn="ctr"/>
                          <a:r>
                            <a:rPr lang="en-GB" sz="1600" baseline="0" dirty="0" smtClean="0"/>
                            <a:t>2011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LHC</a:t>
                          </a:r>
                        </a:p>
                        <a:p>
                          <a:pPr algn="ctr"/>
                          <a:r>
                            <a:rPr lang="en-GB" sz="1600" dirty="0" smtClean="0"/>
                            <a:t> 2013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VHE-LHC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Beam</a:t>
                          </a:r>
                          <a:r>
                            <a:rPr lang="en-GB" sz="1600" baseline="0" dirty="0" smtClean="0">
                              <a:solidFill>
                                <a:srgbClr val="179923"/>
                              </a:solidFill>
                            </a:rPr>
                            <a:t> Energy [Z </a:t>
                          </a:r>
                          <a:r>
                            <a:rPr lang="en-GB" sz="1600" baseline="0" dirty="0" err="1" smtClean="0">
                              <a:solidFill>
                                <a:srgbClr val="179923"/>
                              </a:solidFill>
                            </a:rPr>
                            <a:t>TeV</a:t>
                          </a:r>
                          <a:r>
                            <a:rPr lang="en-GB" sz="1600" baseline="0" dirty="0" smtClean="0">
                              <a:solidFill>
                                <a:srgbClr val="179923"/>
                              </a:solidFill>
                            </a:rPr>
                            <a:t>]</a:t>
                          </a:r>
                          <a:endParaRPr lang="en-GB" sz="160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7</a:t>
                          </a:r>
                          <a:endParaRPr lang="en-GB" sz="160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3.5</a:t>
                          </a:r>
                          <a:endParaRPr lang="en-GB" sz="1600" i="1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4</a:t>
                          </a:r>
                          <a:endParaRPr lang="en-GB" sz="1600" i="1" dirty="0" smtClean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i="0" dirty="0" smtClean="0">
                              <a:solidFill>
                                <a:srgbClr val="179923"/>
                              </a:solidFill>
                            </a:rPr>
                            <a:t>50</a:t>
                          </a: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l-GR" sz="1600" dirty="0" smtClean="0">
                              <a:solidFill>
                                <a:srgbClr val="179923"/>
                              </a:solidFill>
                            </a:rPr>
                            <a:t>β</a:t>
                          </a:r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-</a:t>
                          </a:r>
                          <a:r>
                            <a:rPr lang="en-GB" sz="1600" baseline="0" dirty="0" smtClean="0">
                              <a:solidFill>
                                <a:srgbClr val="179923"/>
                              </a:solidFill>
                            </a:rPr>
                            <a:t>function at the IP [m]</a:t>
                          </a:r>
                          <a:endParaRPr lang="en-GB" sz="160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0.5</a:t>
                          </a:r>
                          <a:endParaRPr lang="en-GB" sz="160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1.0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dirty="0" smtClean="0">
                              <a:solidFill>
                                <a:srgbClr val="179923"/>
                              </a:solidFill>
                            </a:rPr>
                            <a:t>0.8</a:t>
                          </a:r>
                          <a:endParaRPr lang="en-GB" sz="1600" b="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dirty="0" smtClean="0">
                              <a:solidFill>
                                <a:srgbClr val="179923"/>
                              </a:solidFill>
                            </a:rPr>
                            <a:t>1.1</a:t>
                          </a:r>
                          <a:endParaRPr lang="en-GB" sz="1600" b="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6" t="-393443" r="-134568" b="-5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0.7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57921" t="-393443" r="-200990" b="-5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16667" t="-393443" r="-82883" b="-5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dirty="0" smtClean="0">
                              <a:solidFill>
                                <a:schemeClr val="tx1"/>
                              </a:solidFill>
                            </a:rPr>
                            <a:t>1.4</a:t>
                          </a:r>
                          <a:endParaRPr lang="en-GB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6" t="-493443" r="-134568" b="-4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1.5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57921" t="-493443" r="-200990" b="-4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16667" t="-493443" r="-82883" b="-4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626776" t="-493443" r="-546" b="-411475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6" t="-593443" r="-134568" b="-3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15.9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33.9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dirty="0" smtClean="0">
                              <a:solidFill>
                                <a:schemeClr val="tx1"/>
                              </a:solidFill>
                            </a:rPr>
                            <a:t>26.6</a:t>
                          </a:r>
                          <a:endParaRPr lang="en-GB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0" dirty="0" smtClean="0">
                              <a:solidFill>
                                <a:schemeClr val="tx1"/>
                              </a:solidFill>
                            </a:rPr>
                            <a:t>8.8</a:t>
                          </a:r>
                          <a:endParaRPr lang="en-GB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6" t="-705000" r="-134568" b="-2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7.94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57921" t="-705000" r="-200990" b="-2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16667" t="-705000" r="-82883" b="-2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10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600" dirty="0" smtClean="0"/>
                            <a:t>Number</a:t>
                          </a:r>
                          <a:r>
                            <a:rPr lang="en-GB" sz="1600" baseline="0" dirty="0" smtClean="0"/>
                            <a:t> of bunches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592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i="0" dirty="0" smtClean="0">
                              <a:solidFill>
                                <a:schemeClr val="tx1"/>
                              </a:solidFill>
                            </a:rPr>
                            <a:t>358</a:t>
                          </a:r>
                          <a:endParaRPr lang="en-GB" sz="1600" b="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358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432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6" t="-891803" r="-134568" b="-13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57921" t="-891803" r="-200990" b="-13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p-</a:t>
                          </a:r>
                          <a:r>
                            <a:rPr lang="en-GB" sz="1600" dirty="0" err="1" smtClean="0"/>
                            <a:t>Pb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err="1" smtClean="0"/>
                            <a:t>Pb-Pb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5</a:t>
            </a:fld>
            <a:endParaRPr lang="en-GB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7472710" y="2132856"/>
            <a:ext cx="1080120" cy="36724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225559" y="865554"/>
            <a:ext cx="67308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In the following the bunch-by-bunch differences are neglected.</a:t>
            </a:r>
          </a:p>
          <a:p>
            <a:r>
              <a:rPr lang="en-GB" sz="2000" dirty="0" smtClean="0"/>
              <a:t>→ All bunches are assumed to be average.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0798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Smooth Lattice Approximation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6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74498" y="476672"/>
            <a:ext cx="7582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C00000"/>
                </a:solidFill>
              </a:rPr>
              <a:t>A lattice design does not yet exist!</a:t>
            </a:r>
          </a:p>
          <a:p>
            <a:pPr algn="ctr"/>
            <a:r>
              <a:rPr lang="en-GB" sz="2000" dirty="0" smtClean="0">
                <a:solidFill>
                  <a:srgbClr val="C00000"/>
                </a:solidFill>
              </a:rPr>
              <a:t>Approximations for smooth lattice functions are used where necessary.</a:t>
            </a:r>
            <a:endParaRPr lang="en-GB" sz="2000" dirty="0">
              <a:solidFill>
                <a:srgbClr val="C00000"/>
              </a:solidFill>
            </a:endParaRPr>
          </a:p>
        </p:txBody>
      </p:sp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5877272"/>
            <a:ext cx="3646695" cy="621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79512" y="6299447"/>
            <a:ext cx="33675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K. </a:t>
            </a:r>
            <a:r>
              <a:rPr lang="en-GB" sz="1400" dirty="0" err="1" smtClean="0">
                <a:solidFill>
                  <a:schemeClr val="bg1">
                    <a:lumMod val="50000"/>
                  </a:schemeClr>
                </a:solidFill>
              </a:rPr>
              <a:t>Wille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, The physics of particle accelerators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1268760"/>
            <a:ext cx="3734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Cell Length from </a:t>
            </a:r>
            <a:r>
              <a:rPr lang="en-GB" dirty="0"/>
              <a:t>aperture constraints</a:t>
            </a:r>
            <a:r>
              <a:rPr lang="en-GB" dirty="0" smtClean="0"/>
              <a:t>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24944"/>
            <a:ext cx="3545781" cy="1026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87482" y="2625112"/>
            <a:ext cx="1664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Number of cells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45" y="1700808"/>
            <a:ext cx="2452919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414" y="1602707"/>
            <a:ext cx="2704454" cy="2546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215406" y="1259468"/>
            <a:ext cx="1169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Dispersion</a:t>
            </a:r>
            <a:endParaRPr lang="en-GB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662" y="3307413"/>
            <a:ext cx="1372818" cy="265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121" y="3916083"/>
            <a:ext cx="1260685" cy="232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4" name="Table 2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56663984"/>
                  </p:ext>
                </p:extLst>
              </p:nvPr>
            </p:nvGraphicFramePr>
            <p:xfrm>
              <a:off x="913347" y="4365104"/>
              <a:ext cx="7331061" cy="148336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628138"/>
                    <a:gridCol w="1733437"/>
                    <a:gridCol w="1484743"/>
                    <a:gridCol w="1484743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Average</a:t>
                          </a:r>
                          <a:r>
                            <a:rPr lang="en-GB" baseline="0" dirty="0" smtClean="0"/>
                            <a:t> </a:t>
                          </a:r>
                          <a:r>
                            <a:rPr lang="el-GR" baseline="0" dirty="0" smtClean="0"/>
                            <a:t>β</a:t>
                          </a:r>
                          <a:r>
                            <a:rPr lang="en-GB" baseline="0" dirty="0" smtClean="0"/>
                            <a:t>-function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[66, 71]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[66, 141]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Average Dispersion (hor.)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[0.4, 1.8]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baseline="0" dirty="0" smtClean="0"/>
                            <a:t>Gamma Transition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baseline="0" smtClean="0"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GB" b="0" i="1" baseline="0" smtClean="0">
                                      <a:latin typeface="Cambria Math"/>
                                    </a:rPr>
                                    <m:t>𝑇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baseline="0" dirty="0" smtClean="0"/>
                            <a:t>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55.7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[83,</a:t>
                          </a:r>
                          <a:r>
                            <a:rPr lang="en-GB" baseline="0" dirty="0" smtClean="0"/>
                            <a:t> 167</a:t>
                          </a:r>
                          <a:r>
                            <a:rPr lang="en-GB" dirty="0" smtClean="0"/>
                            <a:t>]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4" name="Table 2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56663984"/>
                  </p:ext>
                </p:extLst>
              </p:nvPr>
            </p:nvGraphicFramePr>
            <p:xfrm>
              <a:off x="913347" y="4365104"/>
              <a:ext cx="7331061" cy="148336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628138"/>
                    <a:gridCol w="1733437"/>
                    <a:gridCol w="1484743"/>
                    <a:gridCol w="1484743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Average</a:t>
                          </a:r>
                          <a:r>
                            <a:rPr lang="en-GB" baseline="0" dirty="0" smtClean="0"/>
                            <a:t> </a:t>
                          </a:r>
                          <a:r>
                            <a:rPr lang="el-GR" baseline="0" dirty="0" smtClean="0"/>
                            <a:t>β</a:t>
                          </a:r>
                          <a:r>
                            <a:rPr lang="en-GB" baseline="0" dirty="0" smtClean="0"/>
                            <a:t>-function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[66, 71]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[66, 141]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Average Dispersion (hor.)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[0.4, 1.8]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8"/>
                          <a:stretch>
                            <a:fillRect l="-232" t="-306557" r="-179118" b="-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55.7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[83,</a:t>
                          </a:r>
                          <a:r>
                            <a:rPr lang="en-GB" baseline="0" dirty="0" smtClean="0"/>
                            <a:t> 167</a:t>
                          </a:r>
                          <a:r>
                            <a:rPr lang="en-GB" dirty="0" smtClean="0"/>
                            <a:t>]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8600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Intra-Beam Scattering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08412" y="6669360"/>
            <a:ext cx="2133600" cy="216024"/>
          </a:xfrm>
        </p:spPr>
        <p:txBody>
          <a:bodyPr/>
          <a:lstStyle/>
          <a:p>
            <a:fld id="{323EE74B-AA29-428B-826F-5CD1FF8C5BA0}" type="slidenum">
              <a:rPr lang="en-GB" smtClean="0"/>
              <a:t>7</a:t>
            </a:fld>
            <a:endParaRPr lang="en-GB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8" y="5341050"/>
            <a:ext cx="4937310" cy="68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656" y="5589240"/>
            <a:ext cx="2128648" cy="6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3616" y="6330806"/>
            <a:ext cx="5949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Handbook of Accelerator Physics and Engineering, 1</a:t>
            </a:r>
            <a:r>
              <a:rPr lang="en-GB" sz="1400" baseline="30000" dirty="0" smtClean="0">
                <a:solidFill>
                  <a:schemeClr val="bg1">
                    <a:lumMod val="50000"/>
                  </a:schemeClr>
                </a:solidFill>
              </a:rPr>
              <a:t>st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 Edition, 3</a:t>
            </a:r>
            <a:r>
              <a:rPr lang="en-GB" sz="1400" baseline="30000" dirty="0" smtClean="0">
                <a:solidFill>
                  <a:schemeClr val="bg1">
                    <a:lumMod val="50000"/>
                  </a:schemeClr>
                </a:solidFill>
              </a:rPr>
              <a:t>rd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 Print, pp. 141 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9512" y="692696"/>
            <a:ext cx="46939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A. </a:t>
            </a:r>
            <a:r>
              <a:rPr lang="en-GB" sz="2000" dirty="0" err="1"/>
              <a:t>Piwinski</a:t>
            </a:r>
            <a:r>
              <a:rPr lang="en-GB" sz="2000" dirty="0"/>
              <a:t> </a:t>
            </a:r>
            <a:r>
              <a:rPr lang="en-GB" sz="2000" dirty="0" smtClean="0"/>
              <a:t>Formalism for IBS </a:t>
            </a:r>
            <a:r>
              <a:rPr lang="en-GB" sz="2000" b="1" dirty="0" smtClean="0"/>
              <a:t>growth rates</a:t>
            </a:r>
            <a:r>
              <a:rPr lang="en-GB" sz="2000" dirty="0" smtClean="0"/>
              <a:t>: </a:t>
            </a:r>
            <a:endParaRPr lang="en-GB" sz="2000" dirty="0"/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789" y="1238573"/>
            <a:ext cx="4001715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57192"/>
            <a:ext cx="1152128" cy="54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733256"/>
            <a:ext cx="1152128" cy="542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917" y="5085184"/>
            <a:ext cx="1321177" cy="51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Brace 7"/>
          <p:cNvSpPr/>
          <p:nvPr/>
        </p:nvSpPr>
        <p:spPr>
          <a:xfrm>
            <a:off x="4972806" y="5135706"/>
            <a:ext cx="201979" cy="1173614"/>
          </a:xfrm>
          <a:prstGeom prst="rightBrace">
            <a:avLst>
              <a:gd name="adj1" fmla="val 41217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Brace 18"/>
          <p:cNvSpPr/>
          <p:nvPr/>
        </p:nvSpPr>
        <p:spPr>
          <a:xfrm>
            <a:off x="7337090" y="5157192"/>
            <a:ext cx="201979" cy="1173614"/>
          </a:xfrm>
          <a:prstGeom prst="rightBrace">
            <a:avLst>
              <a:gd name="adj1" fmla="val 41217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55723"/>
            <a:ext cx="4983254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164615" y="1383715"/>
            <a:ext cx="4964349" cy="23762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96" y="4702706"/>
            <a:ext cx="2452575" cy="670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7146532" y="1308154"/>
            <a:ext cx="375406" cy="423170"/>
          </a:xfrm>
          <a:prstGeom prst="rect">
            <a:avLst/>
          </a:prstGeom>
          <a:noFill/>
          <a:ln>
            <a:solidFill>
              <a:srgbClr val="042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694978" y="1209512"/>
            <a:ext cx="1224136" cy="100811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337090" y="1749080"/>
            <a:ext cx="357888" cy="4685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113071" y="836712"/>
            <a:ext cx="138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427BC"/>
                </a:solidFill>
              </a:rPr>
              <a:t>Particle Type</a:t>
            </a:r>
            <a:endParaRPr lang="en-GB" dirty="0">
              <a:solidFill>
                <a:srgbClr val="0427B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70650" y="2356123"/>
            <a:ext cx="82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Energy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40352" y="2217624"/>
            <a:ext cx="1157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Beam 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properties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04532" y="1527731"/>
            <a:ext cx="3001248" cy="212472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603082" y="1527731"/>
            <a:ext cx="183693" cy="21160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267744" y="3851756"/>
            <a:ext cx="228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179923"/>
                </a:solidFill>
              </a:rPr>
              <a:t>Lattice and beam sizes</a:t>
            </a:r>
            <a:endParaRPr lang="en-GB" dirty="0">
              <a:solidFill>
                <a:srgbClr val="179923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2080" y="3646765"/>
            <a:ext cx="37443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higher </a:t>
            </a:r>
            <a:r>
              <a:rPr lang="en-GB" dirty="0" smtClean="0">
                <a:solidFill>
                  <a:srgbClr val="FFC000"/>
                </a:solidFill>
              </a:rPr>
              <a:t>the brightness of the bunch</a:t>
            </a:r>
            <a:r>
              <a:rPr lang="en-GB" dirty="0" smtClean="0"/>
              <a:t>, the higher the IBS growth rates.</a:t>
            </a:r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4653136"/>
            <a:ext cx="914400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292080" y="2998693"/>
            <a:ext cx="3305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higher </a:t>
            </a:r>
            <a:r>
              <a:rPr lang="en-GB" dirty="0" smtClean="0">
                <a:solidFill>
                  <a:srgbClr val="FF0000"/>
                </a:solidFill>
              </a:rPr>
              <a:t>the energy </a:t>
            </a:r>
            <a:r>
              <a:rPr lang="en-GB" dirty="0" smtClean="0"/>
              <a:t>the lower the IBS growth rates.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9826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 animBg="1"/>
      <p:bldP spid="9" grpId="0" animBg="1"/>
      <p:bldP spid="17" grpId="0"/>
      <p:bldP spid="18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G:\Projects\ILHC\MS\VHE-LHC\Plots\IBS_L_scanBeta_injection_80k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38" y="1124744"/>
            <a:ext cx="3773421" cy="267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G:\Projects\ILHC\MS\VHE-LHC\Plots\IBS_X_scanBeta_injection_80k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54702"/>
            <a:ext cx="3816424" cy="2661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Intra-Beam Scattering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8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363753"/>
                  </p:ext>
                </p:extLst>
              </p:nvPr>
            </p:nvGraphicFramePr>
            <p:xfrm>
              <a:off x="1497178" y="4653136"/>
              <a:ext cx="6210554" cy="1786763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219200"/>
                    <a:gridCol w="1219200"/>
                    <a:gridCol w="1219200"/>
                    <a:gridCol w="1219200"/>
                    <a:gridCol w="1333754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Damping Times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 injection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  <a:r>
                            <a:rPr lang="en-GB" baseline="0" dirty="0" smtClean="0"/>
                            <a:t> </a:t>
                          </a:r>
                        </a:p>
                        <a:p>
                          <a:pPr algn="ctr"/>
                          <a:r>
                            <a:rPr lang="en-GB" baseline="0" dirty="0" smtClean="0"/>
                            <a:t>collision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1/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</a:rPr>
                                      <m:t>IBS</m:t>
                                    </m:r>
                                    <m:r>
                                      <a:rPr lang="en-GB" b="0" i="0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</a:rPr>
                                      <m:t>s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7.7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11.3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84.3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1/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  <a:ea typeface="Cambria Math"/>
                                      </a:rPr>
                                      <m:t>IBS</m:t>
                                    </m:r>
                                    <m:r>
                                      <a:rPr lang="en-GB" b="0" i="0" smtClean="0">
                                        <a:latin typeface="Cambria Math"/>
                                        <a:ea typeface="Cambria Math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  <a:ea typeface="Cambria Math"/>
                                      </a:rPr>
                                      <m:t>x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4.8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23.3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1/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  <a:ea typeface="Cambria Math"/>
                                      </a:rPr>
                                      <m:t>IBS</m:t>
                                    </m:r>
                                    <m:r>
                                      <a:rPr lang="en-GB" b="0" i="0" smtClean="0">
                                        <a:latin typeface="Cambria Math"/>
                                        <a:ea typeface="Cambria Math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  <a:ea typeface="Cambria Math"/>
                                      </a:rPr>
                                      <m:t>y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-75000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-11000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−9×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i="1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363753"/>
                  </p:ext>
                </p:extLst>
              </p:nvPr>
            </p:nvGraphicFramePr>
            <p:xfrm>
              <a:off x="1497178" y="4653136"/>
              <a:ext cx="6210554" cy="1786763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219200"/>
                    <a:gridCol w="1219200"/>
                    <a:gridCol w="1219200"/>
                    <a:gridCol w="1219200"/>
                    <a:gridCol w="1333754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Damping Times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 injection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VHE-LHC</a:t>
                          </a:r>
                          <a:r>
                            <a:rPr lang="en-GB" baseline="0" dirty="0" smtClean="0"/>
                            <a:t> </a:t>
                          </a:r>
                        </a:p>
                        <a:p>
                          <a:pPr algn="ctr"/>
                          <a:r>
                            <a:rPr lang="en-GB" baseline="0" dirty="0" smtClean="0"/>
                            <a:t>collision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500" t="-177419" r="-409500" b="-22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7.7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11.3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84.3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500" t="-277419" r="-409500" b="-12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4.8</a:t>
                          </a:r>
                          <a:endParaRPr lang="en-GB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23.3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9103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500" t="-365625" r="-409500" b="-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-75000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-11000</a:t>
                          </a:r>
                          <a:endParaRPr lang="en-GB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65297" t="-365625" r="-457" b="-1875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TextBox 6"/>
          <p:cNvSpPr txBox="1"/>
          <p:nvPr/>
        </p:nvSpPr>
        <p:spPr>
          <a:xfrm>
            <a:off x="1331640" y="620688"/>
            <a:ext cx="6497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Evolution of IBS growth times with </a:t>
            </a:r>
            <a:r>
              <a:rPr lang="el-GR" sz="2000" dirty="0" smtClean="0"/>
              <a:t>β</a:t>
            </a:r>
            <a:r>
              <a:rPr lang="en-GB" sz="2000" dirty="0" smtClean="0"/>
              <a:t>-function and dispersion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185653" y="2716811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Longitudinal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64288" y="2483604"/>
            <a:ext cx="1149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Horizontal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745693" y="3933056"/>
            <a:ext cx="5634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179923"/>
                </a:solidFill>
              </a:rPr>
              <a:t>Effect of IBS decreases with increasing </a:t>
            </a:r>
            <a:r>
              <a:rPr lang="el-GR" dirty="0" smtClean="0">
                <a:solidFill>
                  <a:srgbClr val="179923"/>
                </a:solidFill>
              </a:rPr>
              <a:t>β</a:t>
            </a:r>
            <a:r>
              <a:rPr lang="en-GB" dirty="0" smtClean="0">
                <a:solidFill>
                  <a:srgbClr val="179923"/>
                </a:solidFill>
              </a:rPr>
              <a:t>-function.</a:t>
            </a:r>
          </a:p>
          <a:p>
            <a:r>
              <a:rPr lang="en-GB" dirty="0" smtClean="0">
                <a:solidFill>
                  <a:srgbClr val="179923"/>
                </a:solidFill>
              </a:rPr>
              <a:t>At collision energy, IBS is weak for initial beam parameters.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9512" y="815008"/>
            <a:ext cx="800540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  <a:r>
              <a:rPr lang="en-GB" dirty="0" smtClean="0"/>
              <a:t>Z </a:t>
            </a:r>
            <a:r>
              <a:rPr lang="en-GB" dirty="0" err="1" smtClean="0"/>
              <a:t>TeV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642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562" y="801200"/>
            <a:ext cx="5593872" cy="2354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77272"/>
            <a:ext cx="3590062" cy="642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Radiation Damping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2014/01/30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Schaumann,VHE-LHC 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9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085184"/>
            <a:ext cx="3417107" cy="730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403" y="3791468"/>
            <a:ext cx="1825413" cy="71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763458"/>
            <a:ext cx="2448272" cy="1761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537802" y="652626"/>
            <a:ext cx="6059171" cy="29923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175246" y="801200"/>
            <a:ext cx="395552" cy="23181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597432" y="801200"/>
            <a:ext cx="379764" cy="2318142"/>
          </a:xfrm>
          <a:prstGeom prst="rect">
            <a:avLst/>
          </a:prstGeom>
          <a:noFill/>
          <a:ln>
            <a:solidFill>
              <a:srgbClr val="042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007284" y="793802"/>
            <a:ext cx="3219150" cy="231814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51520" y="3791468"/>
            <a:ext cx="8712968" cy="717652"/>
          </a:xfrm>
          <a:prstGeom prst="rect">
            <a:avLst/>
          </a:prstGeom>
          <a:noFill/>
          <a:ln>
            <a:solidFill>
              <a:srgbClr val="042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51520" y="4619442"/>
            <a:ext cx="8712968" cy="197791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75195" y="4630447"/>
            <a:ext cx="21323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Radiation Integrals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2545914" y="3212976"/>
            <a:ext cx="89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Energy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97015" y="3212976"/>
            <a:ext cx="15172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427BC"/>
                </a:solidFill>
              </a:rPr>
              <a:t>Particle Type</a:t>
            </a:r>
            <a:endParaRPr lang="en-GB" sz="2000" dirty="0">
              <a:solidFill>
                <a:srgbClr val="0427B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59926" y="3212976"/>
            <a:ext cx="63831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179923"/>
                </a:solidFill>
              </a:rPr>
              <a:t>Ring</a:t>
            </a:r>
            <a:endParaRPr lang="en-GB" sz="2000" dirty="0">
              <a:solidFill>
                <a:srgbClr val="179923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75856" y="3995772"/>
            <a:ext cx="4883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Constant depending on particle’s mass and charge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4248343" y="5081273"/>
                <a:ext cx="1835825" cy="12222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/>
                  <a:t>Isomagnetic ring with separated function magnets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=0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8343" y="5081273"/>
                <a:ext cx="1835825" cy="1222258"/>
              </a:xfrm>
              <a:prstGeom prst="rect">
                <a:avLst/>
              </a:prstGeom>
              <a:blipFill rotWithShape="1">
                <a:blip r:embed="rId7"/>
                <a:stretch>
                  <a:fillRect l="-2658" t="-2500" r="-4651" b="-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hevron 19"/>
          <p:cNvSpPr/>
          <p:nvPr/>
        </p:nvSpPr>
        <p:spPr>
          <a:xfrm>
            <a:off x="6048164" y="4924320"/>
            <a:ext cx="396044" cy="1440160"/>
          </a:xfrm>
          <a:prstGeom prst="chevron">
            <a:avLst/>
          </a:prstGeom>
          <a:solidFill>
            <a:srgbClr val="92D050"/>
          </a:solidFill>
          <a:ln>
            <a:solidFill>
              <a:srgbClr val="1799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Chevron 28"/>
          <p:cNvSpPr/>
          <p:nvPr/>
        </p:nvSpPr>
        <p:spPr>
          <a:xfrm>
            <a:off x="3884651" y="4924321"/>
            <a:ext cx="396044" cy="1440160"/>
          </a:xfrm>
          <a:prstGeom prst="chevron">
            <a:avLst/>
          </a:prstGeom>
          <a:solidFill>
            <a:srgbClr val="92D050"/>
          </a:solidFill>
          <a:ln>
            <a:solidFill>
              <a:srgbClr val="1799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4500" y="771847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Damping Rates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604302" y="638444"/>
            <a:ext cx="145093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Handbook of Accelerator Physics and Engineering, 1</a:t>
            </a:r>
            <a:r>
              <a:rPr lang="en-GB" sz="1400" baseline="30000" dirty="0">
                <a:solidFill>
                  <a:schemeClr val="bg1">
                    <a:lumMod val="50000"/>
                  </a:schemeClr>
                </a:solidFill>
              </a:rPr>
              <a:t>st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Edition, 3</a:t>
            </a:r>
            <a:r>
              <a:rPr lang="en-GB" sz="1400" baseline="30000" dirty="0">
                <a:solidFill>
                  <a:schemeClr val="bg1">
                    <a:lumMod val="50000"/>
                  </a:schemeClr>
                </a:solidFill>
              </a:rPr>
              <a:t>rd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Print, </a:t>
            </a:r>
            <a:endParaRPr lang="en-GB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pp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210 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77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17" grpId="0" animBg="1"/>
      <p:bldP spid="9" grpId="0" animBg="1"/>
      <p:bldP spid="11" grpId="0" animBg="1"/>
      <p:bldP spid="12" grpId="0"/>
      <p:bldP spid="13" grpId="0"/>
      <p:bldP spid="14" grpId="0"/>
      <p:bldP spid="15" grpId="0"/>
      <p:bldP spid="18" grpId="0"/>
      <p:bldP spid="19" grpId="0"/>
      <p:bldP spid="20" grpId="0" animBg="1"/>
      <p:bldP spid="29" grpId="0" animBg="1"/>
    </p:bldLst>
  </p:timing>
</p:sld>
</file>

<file path=ppt/theme/theme1.xml><?xml version="1.0" encoding="utf-8"?>
<a:theme xmlns:a="http://schemas.openxmlformats.org/drawingml/2006/main" name="JMJ plain">
  <a:themeElements>
    <a:clrScheme name="Michaela">
      <a:dk1>
        <a:srgbClr val="000000"/>
      </a:dk1>
      <a:lt1>
        <a:srgbClr val="FFFFFF"/>
      </a:lt1>
      <a:dk2>
        <a:srgbClr val="000000"/>
      </a:dk2>
      <a:lt2>
        <a:srgbClr val="B7DDFF"/>
      </a:lt2>
      <a:accent1>
        <a:srgbClr val="FEE29C"/>
      </a:accent1>
      <a:accent2>
        <a:srgbClr val="FF0000"/>
      </a:accent2>
      <a:accent3>
        <a:srgbClr val="7FD13B"/>
      </a:accent3>
      <a:accent4>
        <a:srgbClr val="007DEA"/>
      </a:accent4>
      <a:accent5>
        <a:srgbClr val="00ADDC"/>
      </a:accent5>
      <a:accent6>
        <a:srgbClr val="D6ECFF"/>
      </a:accent6>
      <a:hlink>
        <a:srgbClr val="00B050"/>
      </a:hlink>
      <a:folHlink>
        <a:srgbClr val="92D05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JMJ plain</Template>
  <TotalTime>36286</TotalTime>
  <Words>2998</Words>
  <Application>Microsoft Office PowerPoint</Application>
  <PresentationFormat>On-screen Show (4:3)</PresentationFormat>
  <Paragraphs>917</Paragraphs>
  <Slides>37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JMJ plain</vt:lpstr>
      <vt:lpstr>A First Look  at Heavy Ion Operation of VHE-LHC</vt:lpstr>
      <vt:lpstr>Outline</vt:lpstr>
      <vt:lpstr>General VHE-LHC Parameters</vt:lpstr>
      <vt:lpstr>Heavy Ion Pre-Accelerator Chain</vt:lpstr>
      <vt:lpstr>Beam Parameter </vt:lpstr>
      <vt:lpstr>Smooth Lattice Approximation</vt:lpstr>
      <vt:lpstr>Intra-Beam Scattering</vt:lpstr>
      <vt:lpstr>Intra-Beam Scattering</vt:lpstr>
      <vt:lpstr>Radiation Damping</vt:lpstr>
      <vt:lpstr>Radiation Damping</vt:lpstr>
      <vt:lpstr>Initial Luminosity</vt:lpstr>
      <vt:lpstr>Luminosity Evolution</vt:lpstr>
      <vt:lpstr>Luminosity Evolution</vt:lpstr>
      <vt:lpstr>Luminosity Evolution</vt:lpstr>
      <vt:lpstr>Beam Evolution</vt:lpstr>
      <vt:lpstr>Beam-Beam Tune Shift</vt:lpstr>
      <vt:lpstr>Things to be studied…</vt:lpstr>
      <vt:lpstr>p-Pb Luminosity Evolution</vt:lpstr>
      <vt:lpstr>BFPP Beam Power</vt:lpstr>
      <vt:lpstr>Cycle Optimisation</vt:lpstr>
      <vt:lpstr>Summary Table (1)</vt:lpstr>
      <vt:lpstr>Summary Table (2)</vt:lpstr>
      <vt:lpstr>Proton-Proton</vt:lpstr>
      <vt:lpstr>Proton-Proton</vt:lpstr>
      <vt:lpstr>Conclusions</vt:lpstr>
      <vt:lpstr>PowerPoint Presentation</vt:lpstr>
      <vt:lpstr>Bunch-by-Bunch Differences after Injection in the LHC</vt:lpstr>
      <vt:lpstr>Longitudinal Beam Parameters</vt:lpstr>
      <vt:lpstr>Circulating Beam Current and Stored Beam Energy</vt:lpstr>
      <vt:lpstr>Energy Loss per Turn</vt:lpstr>
      <vt:lpstr>Initial Beam Current Lifetime</vt:lpstr>
      <vt:lpstr>Initial Luminosity Lifetime</vt:lpstr>
      <vt:lpstr>Intra-Beam Scattering</vt:lpstr>
      <vt:lpstr>Beam Evolution Simulations</vt:lpstr>
      <vt:lpstr>Pb-Pb Luminosity for varying β* </vt:lpstr>
      <vt:lpstr>Bunch Luminosity for p-p Operation</vt:lpstr>
      <vt:lpstr>Initial IBS for p-p Operation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Initial thoughts  on 2012 p-Pb run</dc:title>
  <dc:creator>John M. Jowett</dc:creator>
  <cp:lastModifiedBy>Michaela Schaumann</cp:lastModifiedBy>
  <cp:revision>831</cp:revision>
  <cp:lastPrinted>2013-05-03T13:55:28Z</cp:lastPrinted>
  <dcterms:created xsi:type="dcterms:W3CDTF">2012-06-25T08:47:04Z</dcterms:created>
  <dcterms:modified xsi:type="dcterms:W3CDTF">2014-01-30T10:03:48Z</dcterms:modified>
</cp:coreProperties>
</file>