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65" r:id="rId3"/>
    <p:sldId id="258" r:id="rId4"/>
    <p:sldId id="257" r:id="rId5"/>
    <p:sldId id="264" r:id="rId6"/>
    <p:sldId id="259" r:id="rId7"/>
    <p:sldId id="260" r:id="rId8"/>
    <p:sldId id="261" r:id="rId9"/>
    <p:sldId id="262" r:id="rId10"/>
    <p:sldId id="263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8" d="100"/>
          <a:sy n="68" d="100"/>
        </p:scale>
        <p:origin x="-360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C69FA-4EB4-7948-94EF-05090BE6833D}" type="datetimeFigureOut">
              <a:rPr lang="en-US" smtClean="0"/>
              <a:t>3/12/14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6F40E-21E4-A04C-AC5A-BC9C7C5E6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81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6F40E-21E4-A04C-AC5A-BC9C7C5E6D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42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C27042C-DA42-EB4D-97AE-E25186CAAF51}" type="datetimeFigureOut">
              <a:rPr lang="en-US" smtClean="0"/>
              <a:t>3/12/14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5A0DE73-15A5-D243-963F-9F8EEC6B9F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image" Target="../media/image29.jpg"/><Relationship Id="rId5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radiation </a:t>
            </a:r>
            <a:r>
              <a:rPr lang="en-US" dirty="0"/>
              <a:t>d</a:t>
            </a:r>
            <a:r>
              <a:rPr lang="en-US" dirty="0" smtClean="0"/>
              <a:t>amage simulations for </a:t>
            </a:r>
            <a:r>
              <a:rPr lang="en-US" dirty="0" err="1" smtClean="0"/>
              <a:t>endcap</a:t>
            </a:r>
            <a:r>
              <a:rPr lang="en-US" dirty="0" smtClean="0"/>
              <a:t> upgrades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536" y="1850064"/>
            <a:ext cx="7600664" cy="1752600"/>
          </a:xfrm>
        </p:spPr>
        <p:txBody>
          <a:bodyPr/>
          <a:lstStyle/>
          <a:p>
            <a:r>
              <a:rPr lang="en-US" dirty="0" smtClean="0"/>
              <a:t>Alexander </a:t>
            </a:r>
            <a:r>
              <a:rPr lang="en-US" dirty="0" err="1" smtClean="0"/>
              <a:t>Ledovskoy</a:t>
            </a:r>
            <a:r>
              <a:rPr lang="en-US" dirty="0" smtClean="0"/>
              <a:t> and Laura Bergsten, March 2014</a:t>
            </a:r>
            <a:endParaRPr lang="en-US" dirty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5227638"/>
            <a:ext cx="1460500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1875" y="5226050"/>
            <a:ext cx="14573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773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65" y="274638"/>
            <a:ext cx="7668007" cy="493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 of arrival </a:t>
            </a:r>
            <a:r>
              <a:rPr lang="en-US" dirty="0"/>
              <a:t>o</a:t>
            </a:r>
            <a:r>
              <a:rPr lang="en-US" dirty="0" smtClean="0"/>
              <a:t>verlays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22233" y="848337"/>
            <a:ext cx="1319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Electrons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208487" y="848337"/>
            <a:ext cx="1319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Pions</a:t>
            </a:r>
            <a:endParaRPr lang="en-US" sz="2000" dirty="0"/>
          </a:p>
        </p:txBody>
      </p:sp>
      <p:pic>
        <p:nvPicPr>
          <p:cNvPr id="3" name="Picture 2" descr="ttpropoverlaypion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69353" y="1198881"/>
            <a:ext cx="2711309" cy="2810442"/>
          </a:xfrm>
          <a:prstGeom prst="rect">
            <a:avLst/>
          </a:prstGeom>
        </p:spPr>
      </p:pic>
      <p:pic>
        <p:nvPicPr>
          <p:cNvPr id="8" name="Picture 7" descr="ttpropoverlayelectron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71229" y="1198815"/>
            <a:ext cx="2714890" cy="2814154"/>
          </a:xfrm>
          <a:prstGeom prst="rect">
            <a:avLst/>
          </a:prstGeom>
        </p:spPr>
      </p:pic>
      <p:pic>
        <p:nvPicPr>
          <p:cNvPr id="9" name="Picture 8" descr="ttpropoverlayelectrons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71228" y="4073344"/>
            <a:ext cx="2714890" cy="2814155"/>
          </a:xfrm>
          <a:prstGeom prst="rect">
            <a:avLst/>
          </a:prstGeom>
        </p:spPr>
      </p:pic>
      <p:pic>
        <p:nvPicPr>
          <p:cNvPr id="10" name="Picture 9" descr="ttpropoverlaypions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72338" y="3910787"/>
            <a:ext cx="2874529" cy="297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71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Longitudinal movement</a:t>
            </a:r>
            <a:endParaRPr lang="en-US" dirty="0"/>
          </a:p>
        </p:txBody>
      </p:sp>
      <p:pic>
        <p:nvPicPr>
          <p:cNvPr id="4" name="Picture 3" descr="depthoverlaydoses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81279" y="1458792"/>
            <a:ext cx="3808089" cy="4096728"/>
          </a:xfrm>
          <a:prstGeom prst="rect">
            <a:avLst/>
          </a:prstGeom>
        </p:spPr>
      </p:pic>
      <p:pic>
        <p:nvPicPr>
          <p:cNvPr id="5" name="Picture 4" descr="depthoverlaydoses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3503" y="1533493"/>
            <a:ext cx="3808093" cy="39473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2056" y="5564830"/>
            <a:ext cx="3865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shows how radiation damage affects the longitudinal movement of electrons and </a:t>
            </a:r>
            <a:r>
              <a:rPr lang="en-US" dirty="0" err="1" smtClean="0"/>
              <a:t>pions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44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794726_10152051050792108_1272042307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772" y="3333580"/>
            <a:ext cx="4699227" cy="3524420"/>
          </a:xfrm>
          <a:prstGeom prst="rect">
            <a:avLst/>
          </a:prstGeom>
        </p:spPr>
      </p:pic>
      <p:pic>
        <p:nvPicPr>
          <p:cNvPr id="3" name="Picture 2" descr="1511104_10152051068047108_1425591954_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24420"/>
            <a:ext cx="4444773" cy="3333580"/>
          </a:xfrm>
          <a:prstGeom prst="rect">
            <a:avLst/>
          </a:prstGeom>
        </p:spPr>
      </p:pic>
      <p:pic>
        <p:nvPicPr>
          <p:cNvPr id="2" name="Picture 1" descr="1236618_10152073454012108_2089522291_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7637" y="0"/>
            <a:ext cx="4986363" cy="3739772"/>
          </a:xfrm>
          <a:prstGeom prst="rect">
            <a:avLst/>
          </a:prstGeom>
        </p:spPr>
      </p:pic>
      <p:sp>
        <p:nvSpPr>
          <p:cNvPr id="26629" name="Content Placeholder 2"/>
          <p:cNvSpPr>
            <a:spLocks noGrp="1"/>
          </p:cNvSpPr>
          <p:nvPr>
            <p:ph idx="1"/>
          </p:nvPr>
        </p:nvSpPr>
        <p:spPr>
          <a:xfrm>
            <a:off x="457200" y="4746625"/>
            <a:ext cx="8229600" cy="4525963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  <a:latin typeface="Gill Sans MT" charset="0"/>
              </a:rPr>
              <a:t>Thanks to Dr. Alexander Ledovoskoy for all his guidance and help, to University of Michigan for this opportunity, and to the Texas Tech group for letting me join their group!</a:t>
            </a:r>
          </a:p>
        </p:txBody>
      </p:sp>
      <p:pic>
        <p:nvPicPr>
          <p:cNvPr id="5" name="Picture 4" descr="1964806_10152068914157108_589277658_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99226" cy="352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38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Data Files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Numerous depth tests showed that the old files contained an error in the depth variable- this has been pointed out and will be corrected.</a:t>
            </a:r>
          </a:p>
          <a:p>
            <a:r>
              <a:rPr lang="en-US" dirty="0" smtClean="0"/>
              <a:t>New data files with tungsten and brass do not have this problem.</a:t>
            </a:r>
          </a:p>
          <a:p>
            <a:r>
              <a:rPr lang="en-US" dirty="0" smtClean="0"/>
              <a:t>Use new code to show radiation damage in terms of dose/</a:t>
            </a:r>
            <a:r>
              <a:rPr lang="en-US" dirty="0" smtClean="0"/>
              <a:t>factor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554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particle movement</a:t>
            </a:r>
            <a:endParaRPr lang="en-US" dirty="0"/>
          </a:p>
        </p:txBody>
      </p:sp>
      <p:pic>
        <p:nvPicPr>
          <p:cNvPr id="4" name="Picture 3" descr="depthoverlaybras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71173" y="224232"/>
            <a:ext cx="2996266" cy="4938612"/>
          </a:xfrm>
          <a:prstGeom prst="rect">
            <a:avLst/>
          </a:prstGeom>
        </p:spPr>
      </p:pic>
      <p:pic>
        <p:nvPicPr>
          <p:cNvPr id="5" name="Picture 4" descr="depthoverlaybrass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55064" y="3080750"/>
            <a:ext cx="2861458" cy="47164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2910" y="4756706"/>
            <a:ext cx="4144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depth overlay plots for electrons (red) and </a:t>
            </a:r>
            <a:r>
              <a:rPr lang="en-US" dirty="0" err="1" smtClean="0"/>
              <a:t>pions</a:t>
            </a:r>
            <a:r>
              <a:rPr lang="en-US" dirty="0" smtClean="0"/>
              <a:t> (blue) show that this new file begins its depth at 0, and ends at 2000mm. The </a:t>
            </a:r>
            <a:r>
              <a:rPr lang="en-US" dirty="0" err="1" smtClean="0"/>
              <a:t>pions</a:t>
            </a:r>
            <a:r>
              <a:rPr lang="en-US" dirty="0" smtClean="0"/>
              <a:t> penetrate deeper than electrons.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487184" y="1662070"/>
            <a:ext cx="29944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tested files contain 100 </a:t>
            </a:r>
            <a:r>
              <a:rPr lang="en-US" dirty="0" err="1" smtClean="0"/>
              <a:t>GeV</a:t>
            </a:r>
            <a:r>
              <a:rPr lang="en-US" dirty="0" smtClean="0"/>
              <a:t> energy </a:t>
            </a:r>
            <a:r>
              <a:rPr lang="en-US" dirty="0" err="1" smtClean="0"/>
              <a:t>pions</a:t>
            </a:r>
            <a:r>
              <a:rPr lang="en-US" dirty="0" smtClean="0"/>
              <a:t> and electrons interacting with the </a:t>
            </a:r>
            <a:r>
              <a:rPr lang="en-US" dirty="0" err="1" smtClean="0"/>
              <a:t>scincillating</a:t>
            </a:r>
            <a:r>
              <a:rPr lang="en-US" dirty="0" smtClean="0"/>
              <a:t> and </a:t>
            </a:r>
            <a:r>
              <a:rPr lang="en-US" dirty="0" err="1" smtClean="0"/>
              <a:t>cerenkov</a:t>
            </a:r>
            <a:r>
              <a:rPr lang="en-US" dirty="0" smtClean="0"/>
              <a:t> fibers.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884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543"/>
            <a:ext cx="8229600" cy="1143000"/>
          </a:xfrm>
        </p:spPr>
        <p:txBody>
          <a:bodyPr/>
          <a:lstStyle/>
          <a:p>
            <a:r>
              <a:rPr lang="en-US" dirty="0" smtClean="0"/>
              <a:t>Transverse particle movement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866201"/>
              </p:ext>
            </p:extLst>
          </p:nvPr>
        </p:nvGraphicFramePr>
        <p:xfrm>
          <a:off x="4058467" y="5089298"/>
          <a:ext cx="4873440" cy="1588942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1624480"/>
                <a:gridCol w="1624480"/>
                <a:gridCol w="1624480"/>
              </a:tblGrid>
              <a:tr h="604052">
                <a:tc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Scincillating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Cerenkov</a:t>
                      </a:r>
                      <a:r>
                        <a:rPr lang="en-US" sz="2000" dirty="0" smtClean="0"/>
                        <a:t> </a:t>
                      </a:r>
                      <a:endParaRPr lang="en-US" sz="2000" b="1" dirty="0"/>
                    </a:p>
                  </a:txBody>
                  <a:tcPr/>
                </a:tc>
              </a:tr>
              <a:tr h="49244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Tungsten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18 mm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14.4 mm</a:t>
                      </a:r>
                      <a:endParaRPr lang="en-US" sz="2000" b="1" dirty="0"/>
                    </a:p>
                  </a:txBody>
                  <a:tcPr/>
                </a:tc>
              </a:tr>
              <a:tr h="49244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Brass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30.8 mm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25.9 mm</a:t>
                      </a:r>
                      <a:endParaRPr lang="en-US" sz="20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96904" y="973148"/>
            <a:ext cx="20350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angle of  </a:t>
            </a:r>
            <a:r>
              <a:rPr lang="en-US" dirty="0" err="1" smtClean="0"/>
              <a:t>xy</a:t>
            </a:r>
            <a:r>
              <a:rPr lang="en-US" dirty="0" smtClean="0"/>
              <a:t> slice, then turn all points and project on the new y-axis. Find the diameter which 95% of data lie between to find 1D </a:t>
            </a:r>
            <a:r>
              <a:rPr lang="en-US" dirty="0" err="1" smtClean="0"/>
              <a:t>moliere</a:t>
            </a:r>
            <a:r>
              <a:rPr lang="en-US" dirty="0" smtClean="0"/>
              <a:t> radius. The radii make sense for tungsten and brass material, showing correct calculations.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269058"/>
            <a:ext cx="360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Brass </a:t>
            </a:r>
            <a:r>
              <a:rPr lang="en-US" dirty="0" err="1" smtClean="0"/>
              <a:t>moliere</a:t>
            </a:r>
            <a:r>
              <a:rPr lang="en-US" dirty="0" smtClean="0"/>
              <a:t> radii calculations are shown above</a:t>
            </a:r>
            <a:endParaRPr lang="en-US" dirty="0"/>
          </a:p>
        </p:txBody>
      </p:sp>
      <p:pic>
        <p:nvPicPr>
          <p:cNvPr id="3" name="Picture 2" descr="moliereelectr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430" y="767892"/>
            <a:ext cx="6726474" cy="432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5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energy changes with radiation dose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96488" y="2163828"/>
            <a:ext cx="211648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 energy plots formed, each with a different value for dose- ranging from 1 to 1000 </a:t>
            </a:r>
            <a:r>
              <a:rPr lang="en-US" dirty="0" err="1" smtClean="0"/>
              <a:t>MRads</a:t>
            </a:r>
            <a:r>
              <a:rPr lang="en-US" dirty="0" smtClean="0"/>
              <a:t>, divided over energy with 0 dose.</a:t>
            </a:r>
          </a:p>
          <a:p>
            <a:endParaRPr lang="en-US" dirty="0"/>
          </a:p>
          <a:p>
            <a:r>
              <a:rPr lang="en-US" dirty="0" smtClean="0"/>
              <a:t>To see how energy changes as dose increases, we plot the mean and resolution of each plot, then experiment with changing factor.</a:t>
            </a:r>
            <a:endParaRPr lang="en-US" dirty="0"/>
          </a:p>
        </p:txBody>
      </p:sp>
      <p:pic>
        <p:nvPicPr>
          <p:cNvPr id="5" name="Picture 4" descr="energy plot examp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77685" y="791064"/>
            <a:ext cx="3755793" cy="62818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2272" y="5625198"/>
            <a:ext cx="459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Energy Ratio for dose of 2 </a:t>
            </a:r>
            <a:r>
              <a:rPr lang="en-US" dirty="0" err="1" smtClean="0"/>
              <a:t>MRads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42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eanE3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22385" y="1366150"/>
            <a:ext cx="2702173" cy="2800973"/>
          </a:xfrm>
          <a:prstGeom prst="rect">
            <a:avLst/>
          </a:prstGeom>
        </p:spPr>
      </p:pic>
      <p:pic>
        <p:nvPicPr>
          <p:cNvPr id="4" name="Picture 3" descr="meanE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72203" y="1266927"/>
            <a:ext cx="2702175" cy="28009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173" y="-19572"/>
            <a:ext cx="8229600" cy="1669647"/>
          </a:xfrm>
        </p:spPr>
        <p:txBody>
          <a:bodyPr>
            <a:noAutofit/>
          </a:bodyPr>
          <a:lstStyle/>
          <a:p>
            <a:r>
              <a:rPr lang="en-US" sz="4000" dirty="0" smtClean="0"/>
              <a:t>Electrons: mean/res by dose/factor</a:t>
            </a:r>
            <a:endParaRPr lang="en-US" sz="4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48986" y="1195403"/>
            <a:ext cx="7082446" cy="4333827"/>
            <a:chOff x="248986" y="1417638"/>
            <a:chExt cx="6861810" cy="4159651"/>
          </a:xfrm>
        </p:grpSpPr>
        <p:sp>
          <p:nvSpPr>
            <p:cNvPr id="11" name="TextBox 10"/>
            <p:cNvSpPr txBox="1"/>
            <p:nvPr/>
          </p:nvSpPr>
          <p:spPr>
            <a:xfrm>
              <a:off x="541038" y="2735233"/>
              <a:ext cx="127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Mean Plots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8986" y="5207957"/>
              <a:ext cx="1829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Resolution Plots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92867" y="1417638"/>
              <a:ext cx="127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Factor: 1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32284" y="1417638"/>
              <a:ext cx="127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Factor: 30</a:t>
              </a:r>
              <a:endParaRPr lang="en-US" dirty="0"/>
            </a:p>
          </p:txBody>
        </p:sp>
      </p:grpSp>
      <p:pic>
        <p:nvPicPr>
          <p:cNvPr id="7" name="Picture 6" descr="resE3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22384" y="3969103"/>
            <a:ext cx="2702175" cy="2800975"/>
          </a:xfrm>
          <a:prstGeom prst="rect">
            <a:avLst/>
          </a:prstGeom>
        </p:spPr>
      </p:pic>
      <p:pic>
        <p:nvPicPr>
          <p:cNvPr id="8" name="Picture 7" descr="resE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72202" y="3969103"/>
            <a:ext cx="2702175" cy="280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358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68689" y="191936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Pions</a:t>
            </a:r>
            <a:r>
              <a:rPr lang="en-US" sz="4000" dirty="0" smtClean="0"/>
              <a:t>: mean/res by dose/factor</a:t>
            </a:r>
            <a:endParaRPr lang="en-US" sz="4000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1119341"/>
            <a:ext cx="7341709" cy="4405934"/>
            <a:chOff x="163875" y="1417638"/>
            <a:chExt cx="6946921" cy="4137117"/>
          </a:xfrm>
        </p:grpSpPr>
        <p:sp>
          <p:nvSpPr>
            <p:cNvPr id="7" name="TextBox 6"/>
            <p:cNvSpPr txBox="1"/>
            <p:nvPr/>
          </p:nvSpPr>
          <p:spPr>
            <a:xfrm>
              <a:off x="647364" y="2735233"/>
              <a:ext cx="127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Mean Plots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3875" y="5207957"/>
              <a:ext cx="1676890" cy="346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Resolution Plots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32284" y="1417638"/>
              <a:ext cx="127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Factor: 30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92867" y="1417638"/>
              <a:ext cx="127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Factor: 1</a:t>
              </a:r>
              <a:endParaRPr lang="en-US" dirty="0"/>
            </a:p>
          </p:txBody>
        </p:sp>
      </p:grpSp>
      <p:pic>
        <p:nvPicPr>
          <p:cNvPr id="12" name="Picture 11" descr="meanP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10030" y="1464776"/>
            <a:ext cx="2619923" cy="2715715"/>
          </a:xfrm>
          <a:prstGeom prst="rect">
            <a:avLst/>
          </a:prstGeom>
        </p:spPr>
      </p:pic>
      <p:pic>
        <p:nvPicPr>
          <p:cNvPr id="14" name="Picture 13" descr="meanP3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81873" y="1464776"/>
            <a:ext cx="2619923" cy="2715715"/>
          </a:xfrm>
          <a:prstGeom prst="rect">
            <a:avLst/>
          </a:prstGeom>
        </p:spPr>
      </p:pic>
      <p:pic>
        <p:nvPicPr>
          <p:cNvPr id="15" name="Picture 14" descr="resP3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500135" y="-1966570"/>
            <a:ext cx="2670105" cy="2767732"/>
          </a:xfrm>
          <a:prstGeom prst="rect">
            <a:avLst/>
          </a:prstGeom>
        </p:spPr>
      </p:pic>
      <p:pic>
        <p:nvPicPr>
          <p:cNvPr id="16" name="Picture 15" descr="resP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58929" y="4083781"/>
            <a:ext cx="2670106" cy="2767734"/>
          </a:xfrm>
          <a:prstGeom prst="rect">
            <a:avLst/>
          </a:prstGeom>
        </p:spPr>
      </p:pic>
      <p:pic>
        <p:nvPicPr>
          <p:cNvPr id="2" name="Picture 1" descr="resP30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16513" y="4134152"/>
            <a:ext cx="2684109" cy="278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033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Electron/</a:t>
            </a:r>
            <a:r>
              <a:rPr lang="en-US" dirty="0"/>
              <a:t>p</a:t>
            </a:r>
            <a:r>
              <a:rPr lang="en-US" dirty="0" smtClean="0"/>
              <a:t>ion overlay: mean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09464" y="1448026"/>
            <a:ext cx="5980648" cy="528471"/>
            <a:chOff x="1967451" y="1803440"/>
            <a:chExt cx="5604724" cy="502703"/>
          </a:xfrm>
        </p:grpSpPr>
        <p:sp>
          <p:nvSpPr>
            <p:cNvPr id="5" name="TextBox 4"/>
            <p:cNvSpPr txBox="1"/>
            <p:nvPr/>
          </p:nvSpPr>
          <p:spPr>
            <a:xfrm>
              <a:off x="1967451" y="1803440"/>
              <a:ext cx="15183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Factor: 1</a:t>
              </a:r>
              <a:endParaRPr lang="en-US" sz="2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53826" y="1906033"/>
              <a:ext cx="15183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Factor: 30</a:t>
              </a:r>
              <a:endParaRPr lang="en-US" sz="2000" dirty="0"/>
            </a:p>
          </p:txBody>
        </p:sp>
      </p:grpSp>
      <p:pic>
        <p:nvPicPr>
          <p:cNvPr id="4" name="Picture 3" descr="meanCOMP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1309" y="1797759"/>
            <a:ext cx="3877484" cy="4019257"/>
          </a:xfrm>
          <a:prstGeom prst="rect">
            <a:avLst/>
          </a:prstGeom>
        </p:spPr>
      </p:pic>
      <p:pic>
        <p:nvPicPr>
          <p:cNvPr id="6" name="Picture 5" descr="meanCOMP3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31693" y="1796204"/>
            <a:ext cx="3879011" cy="402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655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esEOverla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65363" y="1533686"/>
            <a:ext cx="4320304" cy="4478268"/>
          </a:xfrm>
          <a:prstGeom prst="rect">
            <a:avLst/>
          </a:prstGeom>
        </p:spPr>
      </p:pic>
      <p:pic>
        <p:nvPicPr>
          <p:cNvPr id="10" name="Picture 9" descr="meanEOverla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7402" y="1583992"/>
            <a:ext cx="4270900" cy="44270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 </a:t>
            </a:r>
            <a:r>
              <a:rPr lang="en-US" dirty="0" err="1"/>
              <a:t>s</a:t>
            </a:r>
            <a:r>
              <a:rPr lang="en-US" dirty="0" err="1" smtClean="0"/>
              <a:t>cincillating</a:t>
            </a:r>
            <a:r>
              <a:rPr lang="en-US" dirty="0" smtClean="0"/>
              <a:t> fibers: factor </a:t>
            </a:r>
            <a:r>
              <a:rPr lang="en-US" dirty="0"/>
              <a:t>o</a:t>
            </a:r>
            <a:r>
              <a:rPr lang="en-US" dirty="0" smtClean="0"/>
              <a:t>verlay 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779356" y="1437450"/>
            <a:ext cx="5745754" cy="438302"/>
            <a:chOff x="1969527" y="1845862"/>
            <a:chExt cx="5665250" cy="400110"/>
          </a:xfrm>
        </p:grpSpPr>
        <p:sp>
          <p:nvSpPr>
            <p:cNvPr id="7" name="TextBox 6"/>
            <p:cNvSpPr txBox="1"/>
            <p:nvPr/>
          </p:nvSpPr>
          <p:spPr>
            <a:xfrm>
              <a:off x="1969527" y="1845862"/>
              <a:ext cx="13196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Mean </a:t>
              </a:r>
              <a:endParaRPr lang="en-US" sz="2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15156" y="1845862"/>
              <a:ext cx="13196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Resolution 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16647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860</TotalTime>
  <Words>381</Words>
  <Application>Microsoft Macintosh PowerPoint</Application>
  <PresentationFormat>On-screen Show (4:3)</PresentationFormat>
  <Paragraphs>48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Solstice</vt:lpstr>
      <vt:lpstr>Update on radiation damage simulations for endcap upgrades</vt:lpstr>
      <vt:lpstr>New Data Files </vt:lpstr>
      <vt:lpstr>Longitudinal particle movement</vt:lpstr>
      <vt:lpstr>Transverse particle movement</vt:lpstr>
      <vt:lpstr>Finding energy changes with radiation dose</vt:lpstr>
      <vt:lpstr>Electrons: mean/res by dose/factor</vt:lpstr>
      <vt:lpstr>Pions: mean/res by dose/factor</vt:lpstr>
      <vt:lpstr>Electron/pion overlay: mean</vt:lpstr>
      <vt:lpstr>Electron scincillating fibers: factor overlay </vt:lpstr>
      <vt:lpstr>Time of arrival overlays</vt:lpstr>
      <vt:lpstr>Longitudinal movement</vt:lpstr>
      <vt:lpstr>PowerPoint Presentation</vt:lpstr>
    </vt:vector>
  </TitlesOfParts>
  <Company>Dartmouth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Bergsten</dc:creator>
  <cp:lastModifiedBy>Laura Bergsten</cp:lastModifiedBy>
  <cp:revision>22</cp:revision>
  <dcterms:created xsi:type="dcterms:W3CDTF">2014-03-07T11:46:21Z</dcterms:created>
  <dcterms:modified xsi:type="dcterms:W3CDTF">2014-03-12T11:50:26Z</dcterms:modified>
</cp:coreProperties>
</file>