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62" r:id="rId3"/>
    <p:sldId id="260" r:id="rId4"/>
    <p:sldId id="259" r:id="rId5"/>
    <p:sldId id="263" r:id="rId6"/>
    <p:sldId id="258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CADE8F-2BBB-4EBE-AB1A-75B60C9BC8E0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4910505-7BD2-4DAC-9E2F-27F159D84AFE}">
      <dgm:prSet phldrT="[Testo]"/>
      <dgm:spPr/>
      <dgm:t>
        <a:bodyPr/>
        <a:lstStyle/>
        <a:p>
          <a:r>
            <a:rPr lang="en-US" dirty="0" smtClean="0"/>
            <a:t>Input preparation</a:t>
          </a:r>
          <a:endParaRPr lang="en-US" dirty="0"/>
        </a:p>
      </dgm:t>
    </dgm:pt>
    <dgm:pt modelId="{13D94FEF-F91D-4821-B828-D67BF6585F90}" type="parTrans" cxnId="{A57E88D1-BD47-4F02-9CD5-29C84B31895E}">
      <dgm:prSet/>
      <dgm:spPr/>
      <dgm:t>
        <a:bodyPr/>
        <a:lstStyle/>
        <a:p>
          <a:endParaRPr lang="en-US"/>
        </a:p>
      </dgm:t>
    </dgm:pt>
    <dgm:pt modelId="{7776465F-309B-4C31-813D-CE67E5B211BD}" type="sibTrans" cxnId="{A57E88D1-BD47-4F02-9CD5-29C84B31895E}">
      <dgm:prSet/>
      <dgm:spPr/>
      <dgm:t>
        <a:bodyPr/>
        <a:lstStyle/>
        <a:p>
          <a:endParaRPr lang="en-US"/>
        </a:p>
      </dgm:t>
    </dgm:pt>
    <dgm:pt modelId="{A17FBAEE-D772-4D2B-AE3E-3C7D2924070E}">
      <dgm:prSet phldrT="[Testo]"/>
      <dgm:spPr/>
      <dgm:t>
        <a:bodyPr/>
        <a:lstStyle/>
        <a:p>
          <a:r>
            <a:rPr lang="en-US" dirty="0" smtClean="0"/>
            <a:t>Road finding</a:t>
          </a:r>
          <a:endParaRPr lang="en-US" dirty="0"/>
        </a:p>
      </dgm:t>
    </dgm:pt>
    <dgm:pt modelId="{1D6E232D-701E-43F8-B3E5-B087F2E39768}" type="parTrans" cxnId="{1ECFF5BD-2051-4CEA-9DC1-556F7AD9CDA6}">
      <dgm:prSet/>
      <dgm:spPr/>
      <dgm:t>
        <a:bodyPr/>
        <a:lstStyle/>
        <a:p>
          <a:endParaRPr lang="en-US"/>
        </a:p>
      </dgm:t>
    </dgm:pt>
    <dgm:pt modelId="{9014C148-FF38-4522-8CB8-3B035B117EFA}" type="sibTrans" cxnId="{1ECFF5BD-2051-4CEA-9DC1-556F7AD9CDA6}">
      <dgm:prSet/>
      <dgm:spPr/>
      <dgm:t>
        <a:bodyPr/>
        <a:lstStyle/>
        <a:p>
          <a:endParaRPr lang="en-US"/>
        </a:p>
      </dgm:t>
    </dgm:pt>
    <dgm:pt modelId="{3299C5C1-9EDB-411D-AD8E-69B0F4A6D7F9}">
      <dgm:prSet phldrT="[Testo]"/>
      <dgm:spPr/>
      <dgm:t>
        <a:bodyPr/>
        <a:lstStyle/>
        <a:p>
          <a:r>
            <a:rPr lang="en-US" dirty="0" smtClean="0"/>
            <a:t>Track fitting</a:t>
          </a:r>
          <a:endParaRPr lang="en-US" dirty="0"/>
        </a:p>
      </dgm:t>
    </dgm:pt>
    <dgm:pt modelId="{E6B48B2A-883E-4036-8050-F203376AC387}" type="parTrans" cxnId="{592A5D17-66DD-4F4D-B721-5116D46BC932}">
      <dgm:prSet/>
      <dgm:spPr/>
      <dgm:t>
        <a:bodyPr/>
        <a:lstStyle/>
        <a:p>
          <a:endParaRPr lang="en-US"/>
        </a:p>
      </dgm:t>
    </dgm:pt>
    <dgm:pt modelId="{03ED4BA3-1DCF-43C8-8F18-D1818E5378B5}" type="sibTrans" cxnId="{592A5D17-66DD-4F4D-B721-5116D46BC932}">
      <dgm:prSet/>
      <dgm:spPr/>
      <dgm:t>
        <a:bodyPr/>
        <a:lstStyle/>
        <a:p>
          <a:endParaRPr lang="en-US"/>
        </a:p>
      </dgm:t>
    </dgm:pt>
    <dgm:pt modelId="{C31C6BD6-108A-4DA8-95CA-FF95A53726F2}">
      <dgm:prSet/>
      <dgm:spPr/>
      <dgm:t>
        <a:bodyPr/>
        <a:lstStyle/>
        <a:p>
          <a:r>
            <a:rPr lang="en-US" dirty="0" smtClean="0"/>
            <a:t>ID RDO data are prepared for the FTK emulation</a:t>
          </a:r>
          <a:endParaRPr lang="en-US" dirty="0"/>
        </a:p>
      </dgm:t>
    </dgm:pt>
    <dgm:pt modelId="{74F127F1-B88D-431A-94D1-B2B1426C080C}" type="parTrans" cxnId="{9A3C1C63-97F6-46F9-B5E7-D9F9D208B054}">
      <dgm:prSet/>
      <dgm:spPr/>
      <dgm:t>
        <a:bodyPr/>
        <a:lstStyle/>
        <a:p>
          <a:endParaRPr lang="en-US"/>
        </a:p>
      </dgm:t>
    </dgm:pt>
    <dgm:pt modelId="{23854465-3F48-49F1-A9F7-858354D50DFA}" type="sibTrans" cxnId="{9A3C1C63-97F6-46F9-B5E7-D9F9D208B054}">
      <dgm:prSet/>
      <dgm:spPr/>
      <dgm:t>
        <a:bodyPr/>
        <a:lstStyle/>
        <a:p>
          <a:endParaRPr lang="en-US"/>
        </a:p>
      </dgm:t>
    </dgm:pt>
    <dgm:pt modelId="{B41E7536-77D6-424E-84B7-B2E1B50F9AD1}">
      <dgm:prSet/>
      <dgm:spPr/>
      <dgm:t>
        <a:bodyPr/>
        <a:lstStyle/>
        <a:p>
          <a:r>
            <a:rPr lang="en-US" dirty="0" smtClean="0"/>
            <a:t>Tower segmentation can be applied</a:t>
          </a:r>
          <a:endParaRPr lang="en-US" dirty="0"/>
        </a:p>
      </dgm:t>
    </dgm:pt>
    <dgm:pt modelId="{34FC3CE9-1F00-454F-8412-5D466C9BB4EB}" type="parTrans" cxnId="{E18C8103-4F8B-4AA8-BC54-EA8F06B8B6B4}">
      <dgm:prSet/>
      <dgm:spPr/>
      <dgm:t>
        <a:bodyPr/>
        <a:lstStyle/>
        <a:p>
          <a:endParaRPr lang="en-US"/>
        </a:p>
      </dgm:t>
    </dgm:pt>
    <dgm:pt modelId="{AC4AED7A-BA6D-41D7-BB96-8312AC99A16B}" type="sibTrans" cxnId="{E18C8103-4F8B-4AA8-BC54-EA8F06B8B6B4}">
      <dgm:prSet/>
      <dgm:spPr/>
      <dgm:t>
        <a:bodyPr/>
        <a:lstStyle/>
        <a:p>
          <a:endParaRPr lang="en-US"/>
        </a:p>
      </dgm:t>
    </dgm:pt>
    <dgm:pt modelId="{7B4B6FEB-79C6-41FC-B862-122F2A74C391}">
      <dgm:prSet/>
      <dgm:spPr/>
      <dgm:t>
        <a:bodyPr/>
        <a:lstStyle/>
        <a:p>
          <a:r>
            <a:rPr lang="en-US" dirty="0" smtClean="0"/>
            <a:t>Clustering can also be added (not done at the moment)</a:t>
          </a:r>
          <a:endParaRPr lang="en-US" dirty="0"/>
        </a:p>
      </dgm:t>
    </dgm:pt>
    <dgm:pt modelId="{BB8109C1-94E0-41F0-96F9-3ED29A3D6F50}" type="parTrans" cxnId="{A21A4FAF-C547-4275-9ABB-289F65F35FB9}">
      <dgm:prSet/>
      <dgm:spPr/>
      <dgm:t>
        <a:bodyPr/>
        <a:lstStyle/>
        <a:p>
          <a:endParaRPr lang="en-US"/>
        </a:p>
      </dgm:t>
    </dgm:pt>
    <dgm:pt modelId="{239066A5-4059-42D7-B94D-DABA74ADFEFE}" type="sibTrans" cxnId="{A21A4FAF-C547-4275-9ABB-289F65F35FB9}">
      <dgm:prSet/>
      <dgm:spPr/>
      <dgm:t>
        <a:bodyPr/>
        <a:lstStyle/>
        <a:p>
          <a:endParaRPr lang="en-US"/>
        </a:p>
      </dgm:t>
    </dgm:pt>
    <dgm:pt modelId="{1EB15646-1012-4A9E-9F2F-7383C92C4061}">
      <dgm:prSet/>
      <dgm:spPr/>
      <dgm:t>
        <a:bodyPr/>
        <a:lstStyle/>
        <a:p>
          <a:r>
            <a:rPr lang="en-US" dirty="0" smtClean="0"/>
            <a:t>Hits are routed in the layers used by the RF stage</a:t>
          </a:r>
          <a:endParaRPr lang="en-US" dirty="0"/>
        </a:p>
      </dgm:t>
    </dgm:pt>
    <dgm:pt modelId="{F69C0478-DFD8-4C12-8441-4A7F56127D6A}" type="parTrans" cxnId="{6CEC9197-3721-432E-95D2-865360CD8484}">
      <dgm:prSet/>
      <dgm:spPr/>
      <dgm:t>
        <a:bodyPr/>
        <a:lstStyle/>
        <a:p>
          <a:endParaRPr lang="en-US"/>
        </a:p>
      </dgm:t>
    </dgm:pt>
    <dgm:pt modelId="{D62B5ECA-706A-4BF5-9731-8CAD61604DC6}" type="sibTrans" cxnId="{6CEC9197-3721-432E-95D2-865360CD8484}">
      <dgm:prSet/>
      <dgm:spPr/>
      <dgm:t>
        <a:bodyPr/>
        <a:lstStyle/>
        <a:p>
          <a:endParaRPr lang="en-US"/>
        </a:p>
      </dgm:t>
    </dgm:pt>
    <dgm:pt modelId="{579308E7-F1AB-4983-ABA8-3DE262FD4834}">
      <dgm:prSet/>
      <dgm:spPr/>
      <dgm:t>
        <a:bodyPr/>
        <a:lstStyle/>
        <a:p>
          <a:r>
            <a:rPr lang="en-US" dirty="0" smtClean="0"/>
            <a:t>Comparison with the pattern bank is performed</a:t>
          </a:r>
          <a:endParaRPr lang="en-US" dirty="0"/>
        </a:p>
      </dgm:t>
    </dgm:pt>
    <dgm:pt modelId="{8D73A65E-E7A9-45CE-85C3-B5E24C66C0DF}" type="parTrans" cxnId="{2DEA9378-68F3-4AAD-A6BC-D6D6F2C4186D}">
      <dgm:prSet/>
      <dgm:spPr/>
      <dgm:t>
        <a:bodyPr/>
        <a:lstStyle/>
        <a:p>
          <a:endParaRPr lang="en-US"/>
        </a:p>
      </dgm:t>
    </dgm:pt>
    <dgm:pt modelId="{7E780273-CB0E-40D0-BE08-CBEA966773B7}" type="sibTrans" cxnId="{2DEA9378-68F3-4AAD-A6BC-D6D6F2C4186D}">
      <dgm:prSet/>
      <dgm:spPr/>
      <dgm:t>
        <a:bodyPr/>
        <a:lstStyle/>
        <a:p>
          <a:endParaRPr lang="en-US"/>
        </a:p>
      </dgm:t>
    </dgm:pt>
    <dgm:pt modelId="{5E4AC054-88D1-4688-8C57-2F431CFBF4F2}">
      <dgm:prSet/>
      <dgm:spPr/>
      <dgm:t>
        <a:bodyPr/>
        <a:lstStyle/>
        <a:p>
          <a:r>
            <a:rPr lang="en-US" dirty="0" smtClean="0"/>
            <a:t>Found road can be written on disk or passed to the track fitter</a:t>
          </a:r>
          <a:endParaRPr lang="en-US" dirty="0"/>
        </a:p>
      </dgm:t>
    </dgm:pt>
    <dgm:pt modelId="{92E0BDE8-B62A-4E1C-8902-E3C7D005FA4F}" type="parTrans" cxnId="{DDC5A4BD-18A7-4457-AE33-500A60B32324}">
      <dgm:prSet/>
      <dgm:spPr/>
      <dgm:t>
        <a:bodyPr/>
        <a:lstStyle/>
        <a:p>
          <a:endParaRPr lang="en-US"/>
        </a:p>
      </dgm:t>
    </dgm:pt>
    <dgm:pt modelId="{B4208CDD-8A15-44F7-9B2D-984E32E194C3}" type="sibTrans" cxnId="{DDC5A4BD-18A7-4457-AE33-500A60B32324}">
      <dgm:prSet/>
      <dgm:spPr/>
      <dgm:t>
        <a:bodyPr/>
        <a:lstStyle/>
        <a:p>
          <a:endParaRPr lang="en-US"/>
        </a:p>
      </dgm:t>
    </dgm:pt>
    <dgm:pt modelId="{ED1CC281-F786-4E68-ABB6-0171CF66D0B4}">
      <dgm:prSet phldrT="[Testo]"/>
      <dgm:spPr/>
      <dgm:t>
        <a:bodyPr/>
        <a:lstStyle/>
        <a:p>
          <a:r>
            <a:rPr lang="en-US" dirty="0" smtClean="0"/>
            <a:t>Possible combinations are fitted</a:t>
          </a:r>
          <a:endParaRPr lang="en-US" dirty="0"/>
        </a:p>
      </dgm:t>
    </dgm:pt>
    <dgm:pt modelId="{9E2961F5-FACA-4827-851B-EEF9B01B339F}" type="parTrans" cxnId="{A109D859-9EA0-4278-B5D7-C075331EFB00}">
      <dgm:prSet/>
      <dgm:spPr/>
      <dgm:t>
        <a:bodyPr/>
        <a:lstStyle/>
        <a:p>
          <a:endParaRPr lang="en-US"/>
        </a:p>
      </dgm:t>
    </dgm:pt>
    <dgm:pt modelId="{2DEA62B9-E96F-4F94-99A2-E71F843B36B3}" type="sibTrans" cxnId="{A109D859-9EA0-4278-B5D7-C075331EFB00}">
      <dgm:prSet/>
      <dgm:spPr/>
      <dgm:t>
        <a:bodyPr/>
        <a:lstStyle/>
        <a:p>
          <a:endParaRPr lang="en-US"/>
        </a:p>
      </dgm:t>
    </dgm:pt>
    <dgm:pt modelId="{A5743CF9-0B5B-4F99-821D-26F0A10450F4}">
      <dgm:prSet phldrT="[Testo]"/>
      <dgm:spPr/>
      <dgm:t>
        <a:bodyPr/>
        <a:lstStyle/>
        <a:p>
          <a:r>
            <a:rPr lang="en-US" dirty="0" smtClean="0"/>
            <a:t>Good tracks are passed to 2</a:t>
          </a:r>
          <a:r>
            <a:rPr lang="en-US" baseline="30000" dirty="0" smtClean="0"/>
            <a:t>nd</a:t>
          </a:r>
          <a:r>
            <a:rPr lang="en-US" dirty="0" smtClean="0"/>
            <a:t> stage</a:t>
          </a:r>
          <a:endParaRPr lang="en-US" dirty="0"/>
        </a:p>
      </dgm:t>
    </dgm:pt>
    <dgm:pt modelId="{2D7B42F2-FAC6-45B8-976C-346C928E150E}" type="parTrans" cxnId="{2538B6D3-B630-4442-825B-F846262C5534}">
      <dgm:prSet/>
      <dgm:spPr/>
      <dgm:t>
        <a:bodyPr/>
        <a:lstStyle/>
        <a:p>
          <a:endParaRPr lang="en-US"/>
        </a:p>
      </dgm:t>
    </dgm:pt>
    <dgm:pt modelId="{0E8762DA-6506-4082-843C-97E6838B49FC}" type="sibTrans" cxnId="{2538B6D3-B630-4442-825B-F846262C5534}">
      <dgm:prSet/>
      <dgm:spPr/>
      <dgm:t>
        <a:bodyPr/>
        <a:lstStyle/>
        <a:p>
          <a:endParaRPr lang="en-US"/>
        </a:p>
      </dgm:t>
    </dgm:pt>
    <dgm:pt modelId="{C7D1BBDA-810E-4E35-B5A7-554CB88E8157}">
      <dgm:prSet phldrT="[Testo]"/>
      <dgm:spPr/>
      <dgm:t>
        <a:bodyPr/>
        <a:lstStyle/>
        <a:p>
          <a:r>
            <a:rPr lang="en-US" dirty="0" smtClean="0"/>
            <a:t>The list of tracks in each tower is built</a:t>
          </a:r>
          <a:endParaRPr lang="en-US" dirty="0"/>
        </a:p>
      </dgm:t>
    </dgm:pt>
    <dgm:pt modelId="{5D2CEE71-792B-49BA-8F6E-85DA5FD9CC0D}" type="parTrans" cxnId="{7422BAC1-07A0-481D-9C38-31A67A37CFF9}">
      <dgm:prSet/>
      <dgm:spPr/>
      <dgm:t>
        <a:bodyPr/>
        <a:lstStyle/>
        <a:p>
          <a:endParaRPr lang="en-US"/>
        </a:p>
      </dgm:t>
    </dgm:pt>
    <dgm:pt modelId="{5687FD2D-CCEA-4627-8B47-1D9139774EE4}" type="sibTrans" cxnId="{7422BAC1-07A0-481D-9C38-31A67A37CFF9}">
      <dgm:prSet/>
      <dgm:spPr/>
      <dgm:t>
        <a:bodyPr/>
        <a:lstStyle/>
        <a:p>
          <a:endParaRPr lang="en-US"/>
        </a:p>
      </dgm:t>
    </dgm:pt>
    <dgm:pt modelId="{B0522AB1-0E7D-43FF-822D-3AA566FDC84D}">
      <dgm:prSet phldrT="[Testo]"/>
      <dgm:spPr/>
      <dgm:t>
        <a:bodyPr/>
        <a:lstStyle/>
        <a:p>
          <a:r>
            <a:rPr lang="en-US" dirty="0" smtClean="0"/>
            <a:t>Track merging</a:t>
          </a:r>
          <a:endParaRPr lang="en-US" dirty="0"/>
        </a:p>
      </dgm:t>
    </dgm:pt>
    <dgm:pt modelId="{993BF893-3621-4049-B969-B9515A89AE7C}" type="parTrans" cxnId="{0FBB31A2-B6BF-4232-838D-7275EF805C00}">
      <dgm:prSet/>
      <dgm:spPr/>
      <dgm:t>
        <a:bodyPr/>
        <a:lstStyle/>
        <a:p>
          <a:endParaRPr lang="en-US"/>
        </a:p>
      </dgm:t>
    </dgm:pt>
    <dgm:pt modelId="{D9493CED-4095-4604-8C5B-05B2035EE576}" type="sibTrans" cxnId="{0FBB31A2-B6BF-4232-838D-7275EF805C00}">
      <dgm:prSet/>
      <dgm:spPr/>
      <dgm:t>
        <a:bodyPr/>
        <a:lstStyle/>
        <a:p>
          <a:endParaRPr lang="en-US"/>
        </a:p>
      </dgm:t>
    </dgm:pt>
    <dgm:pt modelId="{9C26C7D2-A390-4D2F-8B0A-5EDF8E71DC94}">
      <dgm:prSet phldrT="[Testo]"/>
      <dgm:spPr/>
      <dgm:t>
        <a:bodyPr/>
        <a:lstStyle/>
        <a:p>
          <a:r>
            <a:rPr lang="en-US" dirty="0" smtClean="0"/>
            <a:t>Track from all towers are collected</a:t>
          </a:r>
          <a:endParaRPr lang="en-US" dirty="0"/>
        </a:p>
      </dgm:t>
    </dgm:pt>
    <dgm:pt modelId="{113BFA9C-38CF-453D-8A96-1183143B1A26}" type="parTrans" cxnId="{023B0905-B1E6-48E8-853C-7E7515E4BD14}">
      <dgm:prSet/>
      <dgm:spPr/>
      <dgm:t>
        <a:bodyPr/>
        <a:lstStyle/>
        <a:p>
          <a:endParaRPr lang="en-US"/>
        </a:p>
      </dgm:t>
    </dgm:pt>
    <dgm:pt modelId="{907EA6EA-3055-45BE-95F4-3BDA1DF3EC43}" type="sibTrans" cxnId="{023B0905-B1E6-48E8-853C-7E7515E4BD14}">
      <dgm:prSet/>
      <dgm:spPr/>
      <dgm:t>
        <a:bodyPr/>
        <a:lstStyle/>
        <a:p>
          <a:endParaRPr lang="en-US"/>
        </a:p>
      </dgm:t>
    </dgm:pt>
    <dgm:pt modelId="{A2070DCE-62F2-4C41-A415-194A751DDC1A}">
      <dgm:prSet phldrT="[Testo]"/>
      <dgm:spPr/>
      <dgm:t>
        <a:bodyPr/>
        <a:lstStyle/>
        <a:p>
          <a:r>
            <a:rPr lang="en-US" dirty="0" smtClean="0"/>
            <a:t>Duplicated tracks are removed</a:t>
          </a:r>
          <a:endParaRPr lang="en-US" dirty="0"/>
        </a:p>
      </dgm:t>
    </dgm:pt>
    <dgm:pt modelId="{70AD4513-3A32-4353-AAC9-E15C9FC57FCA}" type="parTrans" cxnId="{3A5D1E45-122C-4528-A985-821DE63229C7}">
      <dgm:prSet/>
      <dgm:spPr/>
      <dgm:t>
        <a:bodyPr/>
        <a:lstStyle/>
        <a:p>
          <a:endParaRPr lang="en-US"/>
        </a:p>
      </dgm:t>
    </dgm:pt>
    <dgm:pt modelId="{303D92C9-066A-43AA-9563-22E1E4276B67}" type="sibTrans" cxnId="{3A5D1E45-122C-4528-A985-821DE63229C7}">
      <dgm:prSet/>
      <dgm:spPr/>
      <dgm:t>
        <a:bodyPr/>
        <a:lstStyle/>
        <a:p>
          <a:endParaRPr lang="en-US"/>
        </a:p>
      </dgm:t>
    </dgm:pt>
    <dgm:pt modelId="{D269A7B4-72F2-486D-856D-8EF37E3A810B}" type="pres">
      <dgm:prSet presAssocID="{E2CADE8F-2BBB-4EBE-AB1A-75B60C9BC8E0}" presName="outerComposite" presStyleCnt="0">
        <dgm:presLayoutVars>
          <dgm:chMax val="5"/>
          <dgm:dir/>
          <dgm:resizeHandles val="exact"/>
        </dgm:presLayoutVars>
      </dgm:prSet>
      <dgm:spPr/>
    </dgm:pt>
    <dgm:pt modelId="{14D7D4AE-832F-46C2-A395-E087F0602D58}" type="pres">
      <dgm:prSet presAssocID="{E2CADE8F-2BBB-4EBE-AB1A-75B60C9BC8E0}" presName="dummyMaxCanvas" presStyleCnt="0">
        <dgm:presLayoutVars/>
      </dgm:prSet>
      <dgm:spPr/>
    </dgm:pt>
    <dgm:pt modelId="{520721B3-0F02-4D4D-8BDB-A72D59EBA112}" type="pres">
      <dgm:prSet presAssocID="{E2CADE8F-2BBB-4EBE-AB1A-75B60C9BC8E0}" presName="FourNodes_1" presStyleLbl="node1" presStyleIdx="0" presStyleCnt="4">
        <dgm:presLayoutVars>
          <dgm:bulletEnabled val="1"/>
        </dgm:presLayoutVars>
      </dgm:prSet>
      <dgm:spPr/>
    </dgm:pt>
    <dgm:pt modelId="{C0567CB0-392D-4DD6-8981-97C546D5312F}" type="pres">
      <dgm:prSet presAssocID="{E2CADE8F-2BBB-4EBE-AB1A-75B60C9BC8E0}" presName="FourNodes_2" presStyleLbl="node1" presStyleIdx="1" presStyleCnt="4">
        <dgm:presLayoutVars>
          <dgm:bulletEnabled val="1"/>
        </dgm:presLayoutVars>
      </dgm:prSet>
      <dgm:spPr/>
    </dgm:pt>
    <dgm:pt modelId="{3D8FFC08-B773-4F16-BFD2-31E60791FF46}" type="pres">
      <dgm:prSet presAssocID="{E2CADE8F-2BBB-4EBE-AB1A-75B60C9BC8E0}" presName="FourNodes_3" presStyleLbl="node1" presStyleIdx="2" presStyleCnt="4">
        <dgm:presLayoutVars>
          <dgm:bulletEnabled val="1"/>
        </dgm:presLayoutVars>
      </dgm:prSet>
      <dgm:spPr/>
    </dgm:pt>
    <dgm:pt modelId="{9932A779-3219-4339-B9FA-6A4A061BC41A}" type="pres">
      <dgm:prSet presAssocID="{E2CADE8F-2BBB-4EBE-AB1A-75B60C9BC8E0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08D749-B16A-49F5-8625-84038B3CD63B}" type="pres">
      <dgm:prSet presAssocID="{E2CADE8F-2BBB-4EBE-AB1A-75B60C9BC8E0}" presName="FourConn_1-2" presStyleLbl="fgAccFollowNode1" presStyleIdx="0" presStyleCnt="3">
        <dgm:presLayoutVars>
          <dgm:bulletEnabled val="1"/>
        </dgm:presLayoutVars>
      </dgm:prSet>
      <dgm:spPr/>
    </dgm:pt>
    <dgm:pt modelId="{064544B4-AF0A-4091-95C6-53167475CEC8}" type="pres">
      <dgm:prSet presAssocID="{E2CADE8F-2BBB-4EBE-AB1A-75B60C9BC8E0}" presName="FourConn_2-3" presStyleLbl="fgAccFollowNode1" presStyleIdx="1" presStyleCnt="3">
        <dgm:presLayoutVars>
          <dgm:bulletEnabled val="1"/>
        </dgm:presLayoutVars>
      </dgm:prSet>
      <dgm:spPr/>
    </dgm:pt>
    <dgm:pt modelId="{5F61D3B3-A411-4A27-9684-BD61148EED70}" type="pres">
      <dgm:prSet presAssocID="{E2CADE8F-2BBB-4EBE-AB1A-75B60C9BC8E0}" presName="FourConn_3-4" presStyleLbl="fgAccFollowNode1" presStyleIdx="2" presStyleCnt="3">
        <dgm:presLayoutVars>
          <dgm:bulletEnabled val="1"/>
        </dgm:presLayoutVars>
      </dgm:prSet>
      <dgm:spPr/>
    </dgm:pt>
    <dgm:pt modelId="{1B8D5000-1118-4D21-ADB2-A1CEE9124785}" type="pres">
      <dgm:prSet presAssocID="{E2CADE8F-2BBB-4EBE-AB1A-75B60C9BC8E0}" presName="FourNodes_1_text" presStyleLbl="node1" presStyleIdx="3" presStyleCnt="4">
        <dgm:presLayoutVars>
          <dgm:bulletEnabled val="1"/>
        </dgm:presLayoutVars>
      </dgm:prSet>
      <dgm:spPr/>
    </dgm:pt>
    <dgm:pt modelId="{EB3B6F46-EF34-4D66-8E00-C43191E37313}" type="pres">
      <dgm:prSet presAssocID="{E2CADE8F-2BBB-4EBE-AB1A-75B60C9BC8E0}" presName="FourNodes_2_text" presStyleLbl="node1" presStyleIdx="3" presStyleCnt="4">
        <dgm:presLayoutVars>
          <dgm:bulletEnabled val="1"/>
        </dgm:presLayoutVars>
      </dgm:prSet>
      <dgm:spPr/>
    </dgm:pt>
    <dgm:pt modelId="{1FEFBB99-ED43-4390-8F4C-FBD8B5AE1142}" type="pres">
      <dgm:prSet presAssocID="{E2CADE8F-2BBB-4EBE-AB1A-75B60C9BC8E0}" presName="FourNodes_3_text" presStyleLbl="node1" presStyleIdx="3" presStyleCnt="4">
        <dgm:presLayoutVars>
          <dgm:bulletEnabled val="1"/>
        </dgm:presLayoutVars>
      </dgm:prSet>
      <dgm:spPr/>
    </dgm:pt>
    <dgm:pt modelId="{0E545B10-9C4E-43F0-B343-E3118E106F13}" type="pres">
      <dgm:prSet presAssocID="{E2CADE8F-2BBB-4EBE-AB1A-75B60C9BC8E0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369288-B678-4126-B4C3-9A6C93DEE910}" type="presOf" srcId="{A5743CF9-0B5B-4F99-821D-26F0A10450F4}" destId="{3D8FFC08-B773-4F16-BFD2-31E60791FF46}" srcOrd="0" destOrd="2" presId="urn:microsoft.com/office/officeart/2005/8/layout/vProcess5"/>
    <dgm:cxn modelId="{6CEC9197-3721-432E-95D2-865360CD8484}" srcId="{A17FBAEE-D772-4D2B-AE3E-3C7D2924070E}" destId="{1EB15646-1012-4A9E-9F2F-7383C92C4061}" srcOrd="0" destOrd="0" parTransId="{F69C0478-DFD8-4C12-8441-4A7F56127D6A}" sibTransId="{D62B5ECA-706A-4BF5-9731-8CAD61604DC6}"/>
    <dgm:cxn modelId="{E93D0FA1-B210-49E1-9B33-00F8C8663977}" type="presOf" srcId="{9C26C7D2-A390-4D2F-8B0A-5EDF8E71DC94}" destId="{9932A779-3219-4339-B9FA-6A4A061BC41A}" srcOrd="0" destOrd="1" presId="urn:microsoft.com/office/officeart/2005/8/layout/vProcess5"/>
    <dgm:cxn modelId="{476C0324-2070-41AF-A588-37517E4A96AA}" type="presOf" srcId="{A5743CF9-0B5B-4F99-821D-26F0A10450F4}" destId="{1FEFBB99-ED43-4390-8F4C-FBD8B5AE1142}" srcOrd="1" destOrd="2" presId="urn:microsoft.com/office/officeart/2005/8/layout/vProcess5"/>
    <dgm:cxn modelId="{8041D03C-9145-4290-873B-B52CB3D1035D}" type="presOf" srcId="{44910505-7BD2-4DAC-9E2F-27F159D84AFE}" destId="{520721B3-0F02-4D4D-8BDB-A72D59EBA112}" srcOrd="0" destOrd="0" presId="urn:microsoft.com/office/officeart/2005/8/layout/vProcess5"/>
    <dgm:cxn modelId="{8A3F0E1A-91F7-4B0E-B9D6-A3B4EB6B5261}" type="presOf" srcId="{1EB15646-1012-4A9E-9F2F-7383C92C4061}" destId="{C0567CB0-392D-4DD6-8981-97C546D5312F}" srcOrd="0" destOrd="1" presId="urn:microsoft.com/office/officeart/2005/8/layout/vProcess5"/>
    <dgm:cxn modelId="{4FC4A0A0-8C44-4C91-A7D9-D695F6663BB2}" type="presOf" srcId="{ED1CC281-F786-4E68-ABB6-0171CF66D0B4}" destId="{1FEFBB99-ED43-4390-8F4C-FBD8B5AE1142}" srcOrd="1" destOrd="1" presId="urn:microsoft.com/office/officeart/2005/8/layout/vProcess5"/>
    <dgm:cxn modelId="{C425F057-6C5C-4460-9326-882F728D79E5}" type="presOf" srcId="{A17FBAEE-D772-4D2B-AE3E-3C7D2924070E}" destId="{C0567CB0-392D-4DD6-8981-97C546D5312F}" srcOrd="0" destOrd="0" presId="urn:microsoft.com/office/officeart/2005/8/layout/vProcess5"/>
    <dgm:cxn modelId="{2DEA9378-68F3-4AAD-A6BC-D6D6F2C4186D}" srcId="{A17FBAEE-D772-4D2B-AE3E-3C7D2924070E}" destId="{579308E7-F1AB-4983-ABA8-3DE262FD4834}" srcOrd="1" destOrd="0" parTransId="{8D73A65E-E7A9-45CE-85C3-B5E24C66C0DF}" sibTransId="{7E780273-CB0E-40D0-BE08-CBEA966773B7}"/>
    <dgm:cxn modelId="{566FF165-B977-4A76-8585-6B228367330C}" type="presOf" srcId="{C31C6BD6-108A-4DA8-95CA-FF95A53726F2}" destId="{520721B3-0F02-4D4D-8BDB-A72D59EBA112}" srcOrd="0" destOrd="1" presId="urn:microsoft.com/office/officeart/2005/8/layout/vProcess5"/>
    <dgm:cxn modelId="{F75290D2-13C0-4EC0-9400-8150B83A2759}" type="presOf" srcId="{579308E7-F1AB-4983-ABA8-3DE262FD4834}" destId="{C0567CB0-392D-4DD6-8981-97C546D5312F}" srcOrd="0" destOrd="2" presId="urn:microsoft.com/office/officeart/2005/8/layout/vProcess5"/>
    <dgm:cxn modelId="{C3585964-8709-490A-BFEC-0F300C9F2B7A}" type="presOf" srcId="{A17FBAEE-D772-4D2B-AE3E-3C7D2924070E}" destId="{EB3B6F46-EF34-4D66-8E00-C43191E37313}" srcOrd="1" destOrd="0" presId="urn:microsoft.com/office/officeart/2005/8/layout/vProcess5"/>
    <dgm:cxn modelId="{84406EDC-225B-49FC-9988-3D618F7F126E}" type="presOf" srcId="{ED1CC281-F786-4E68-ABB6-0171CF66D0B4}" destId="{3D8FFC08-B773-4F16-BFD2-31E60791FF46}" srcOrd="0" destOrd="1" presId="urn:microsoft.com/office/officeart/2005/8/layout/vProcess5"/>
    <dgm:cxn modelId="{A21A4FAF-C547-4275-9ABB-289F65F35FB9}" srcId="{44910505-7BD2-4DAC-9E2F-27F159D84AFE}" destId="{7B4B6FEB-79C6-41FC-B862-122F2A74C391}" srcOrd="2" destOrd="0" parTransId="{BB8109C1-94E0-41F0-96F9-3ED29A3D6F50}" sibTransId="{239066A5-4059-42D7-B94D-DABA74ADFEFE}"/>
    <dgm:cxn modelId="{A021BAFB-1B52-4595-86BE-2C8A54780016}" type="presOf" srcId="{B0522AB1-0E7D-43FF-822D-3AA566FDC84D}" destId="{9932A779-3219-4339-B9FA-6A4A061BC41A}" srcOrd="0" destOrd="0" presId="urn:microsoft.com/office/officeart/2005/8/layout/vProcess5"/>
    <dgm:cxn modelId="{098CE156-86A7-429F-B64C-9F149F17D5DB}" type="presOf" srcId="{C7D1BBDA-810E-4E35-B5A7-554CB88E8157}" destId="{1FEFBB99-ED43-4390-8F4C-FBD8B5AE1142}" srcOrd="1" destOrd="3" presId="urn:microsoft.com/office/officeart/2005/8/layout/vProcess5"/>
    <dgm:cxn modelId="{235E727F-F33C-44AC-B5A5-3BB04DEC1C4A}" type="presOf" srcId="{E2CADE8F-2BBB-4EBE-AB1A-75B60C9BC8E0}" destId="{D269A7B4-72F2-486D-856D-8EF37E3A810B}" srcOrd="0" destOrd="0" presId="urn:microsoft.com/office/officeart/2005/8/layout/vProcess5"/>
    <dgm:cxn modelId="{44330510-1863-4C4F-B5A4-1F844C88960A}" type="presOf" srcId="{9014C148-FF38-4522-8CB8-3B035B117EFA}" destId="{064544B4-AF0A-4091-95C6-53167475CEC8}" srcOrd="0" destOrd="0" presId="urn:microsoft.com/office/officeart/2005/8/layout/vProcess5"/>
    <dgm:cxn modelId="{2D027D5E-6250-4FF2-BFBA-DCE9A0AD5A18}" type="presOf" srcId="{C31C6BD6-108A-4DA8-95CA-FF95A53726F2}" destId="{1B8D5000-1118-4D21-ADB2-A1CEE9124785}" srcOrd="1" destOrd="1" presId="urn:microsoft.com/office/officeart/2005/8/layout/vProcess5"/>
    <dgm:cxn modelId="{023B0905-B1E6-48E8-853C-7E7515E4BD14}" srcId="{B0522AB1-0E7D-43FF-822D-3AA566FDC84D}" destId="{9C26C7D2-A390-4D2F-8B0A-5EDF8E71DC94}" srcOrd="0" destOrd="0" parTransId="{113BFA9C-38CF-453D-8A96-1183143B1A26}" sibTransId="{907EA6EA-3055-45BE-95F4-3BDA1DF3EC43}"/>
    <dgm:cxn modelId="{7636CE57-C068-4E2C-AAD5-78DEB171F199}" type="presOf" srcId="{B41E7536-77D6-424E-84B7-B2E1B50F9AD1}" destId="{520721B3-0F02-4D4D-8BDB-A72D59EBA112}" srcOrd="0" destOrd="2" presId="urn:microsoft.com/office/officeart/2005/8/layout/vProcess5"/>
    <dgm:cxn modelId="{12D2D80A-72C9-488F-92CE-110F05042E9F}" type="presOf" srcId="{7B4B6FEB-79C6-41FC-B862-122F2A74C391}" destId="{1B8D5000-1118-4D21-ADB2-A1CEE9124785}" srcOrd="1" destOrd="3" presId="urn:microsoft.com/office/officeart/2005/8/layout/vProcess5"/>
    <dgm:cxn modelId="{14E0BC19-3A15-442F-A482-61F826ED7477}" type="presOf" srcId="{5E4AC054-88D1-4688-8C57-2F431CFBF4F2}" destId="{EB3B6F46-EF34-4D66-8E00-C43191E37313}" srcOrd="1" destOrd="3" presId="urn:microsoft.com/office/officeart/2005/8/layout/vProcess5"/>
    <dgm:cxn modelId="{C7BE49F3-B955-4035-B440-290408262B5E}" type="presOf" srcId="{B0522AB1-0E7D-43FF-822D-3AA566FDC84D}" destId="{0E545B10-9C4E-43F0-B343-E3118E106F13}" srcOrd="1" destOrd="0" presId="urn:microsoft.com/office/officeart/2005/8/layout/vProcess5"/>
    <dgm:cxn modelId="{1D2051A2-43C1-490F-BFDE-0A65A83AC171}" type="presOf" srcId="{1EB15646-1012-4A9E-9F2F-7383C92C4061}" destId="{EB3B6F46-EF34-4D66-8E00-C43191E37313}" srcOrd="1" destOrd="1" presId="urn:microsoft.com/office/officeart/2005/8/layout/vProcess5"/>
    <dgm:cxn modelId="{44843225-B1CF-46EF-B889-9D0CD060465E}" type="presOf" srcId="{9C26C7D2-A390-4D2F-8B0A-5EDF8E71DC94}" destId="{0E545B10-9C4E-43F0-B343-E3118E106F13}" srcOrd="1" destOrd="1" presId="urn:microsoft.com/office/officeart/2005/8/layout/vProcess5"/>
    <dgm:cxn modelId="{E8C59F68-F5B9-472D-9B66-E4F99595F6C5}" type="presOf" srcId="{03ED4BA3-1DCF-43C8-8F18-D1818E5378B5}" destId="{5F61D3B3-A411-4A27-9684-BD61148EED70}" srcOrd="0" destOrd="0" presId="urn:microsoft.com/office/officeart/2005/8/layout/vProcess5"/>
    <dgm:cxn modelId="{8B6B4A7A-32BD-4FBE-AF4E-9780DA8E7599}" type="presOf" srcId="{B41E7536-77D6-424E-84B7-B2E1B50F9AD1}" destId="{1B8D5000-1118-4D21-ADB2-A1CEE9124785}" srcOrd="1" destOrd="2" presId="urn:microsoft.com/office/officeart/2005/8/layout/vProcess5"/>
    <dgm:cxn modelId="{A109D859-9EA0-4278-B5D7-C075331EFB00}" srcId="{3299C5C1-9EDB-411D-AD8E-69B0F4A6D7F9}" destId="{ED1CC281-F786-4E68-ABB6-0171CF66D0B4}" srcOrd="0" destOrd="0" parTransId="{9E2961F5-FACA-4827-851B-EEF9B01B339F}" sibTransId="{2DEA62B9-E96F-4F94-99A2-E71F843B36B3}"/>
    <dgm:cxn modelId="{0FBB31A2-B6BF-4232-838D-7275EF805C00}" srcId="{E2CADE8F-2BBB-4EBE-AB1A-75B60C9BC8E0}" destId="{B0522AB1-0E7D-43FF-822D-3AA566FDC84D}" srcOrd="3" destOrd="0" parTransId="{993BF893-3621-4049-B969-B9515A89AE7C}" sibTransId="{D9493CED-4095-4604-8C5B-05B2035EE576}"/>
    <dgm:cxn modelId="{4244ED34-05F2-43E0-96EA-148CD882D31E}" type="presOf" srcId="{A2070DCE-62F2-4C41-A415-194A751DDC1A}" destId="{0E545B10-9C4E-43F0-B343-E3118E106F13}" srcOrd="1" destOrd="2" presId="urn:microsoft.com/office/officeart/2005/8/layout/vProcess5"/>
    <dgm:cxn modelId="{3395D66E-04B0-4F22-8CEF-92ADED3F07F0}" type="presOf" srcId="{44910505-7BD2-4DAC-9E2F-27F159D84AFE}" destId="{1B8D5000-1118-4D21-ADB2-A1CEE9124785}" srcOrd="1" destOrd="0" presId="urn:microsoft.com/office/officeart/2005/8/layout/vProcess5"/>
    <dgm:cxn modelId="{4D715354-C8A2-4195-8BC5-07E5B346EF9F}" type="presOf" srcId="{5E4AC054-88D1-4688-8C57-2F431CFBF4F2}" destId="{C0567CB0-392D-4DD6-8981-97C546D5312F}" srcOrd="0" destOrd="3" presId="urn:microsoft.com/office/officeart/2005/8/layout/vProcess5"/>
    <dgm:cxn modelId="{D594E069-11B2-4562-8504-9AB4A34725E5}" type="presOf" srcId="{579308E7-F1AB-4983-ABA8-3DE262FD4834}" destId="{EB3B6F46-EF34-4D66-8E00-C43191E37313}" srcOrd="1" destOrd="2" presId="urn:microsoft.com/office/officeart/2005/8/layout/vProcess5"/>
    <dgm:cxn modelId="{2538B6D3-B630-4442-825B-F846262C5534}" srcId="{3299C5C1-9EDB-411D-AD8E-69B0F4A6D7F9}" destId="{A5743CF9-0B5B-4F99-821D-26F0A10450F4}" srcOrd="1" destOrd="0" parTransId="{2D7B42F2-FAC6-45B8-976C-346C928E150E}" sibTransId="{0E8762DA-6506-4082-843C-97E6838B49FC}"/>
    <dgm:cxn modelId="{3A5D1E45-122C-4528-A985-821DE63229C7}" srcId="{B0522AB1-0E7D-43FF-822D-3AA566FDC84D}" destId="{A2070DCE-62F2-4C41-A415-194A751DDC1A}" srcOrd="1" destOrd="0" parTransId="{70AD4513-3A32-4353-AAC9-E15C9FC57FCA}" sibTransId="{303D92C9-066A-43AA-9563-22E1E4276B67}"/>
    <dgm:cxn modelId="{055BDFFE-19D2-4C59-9DEA-2D7D89DDFE3D}" type="presOf" srcId="{3299C5C1-9EDB-411D-AD8E-69B0F4A6D7F9}" destId="{3D8FFC08-B773-4F16-BFD2-31E60791FF46}" srcOrd="0" destOrd="0" presId="urn:microsoft.com/office/officeart/2005/8/layout/vProcess5"/>
    <dgm:cxn modelId="{A6B74432-4CFA-4E71-AB14-4C0960EA3E32}" type="presOf" srcId="{C7D1BBDA-810E-4E35-B5A7-554CB88E8157}" destId="{3D8FFC08-B773-4F16-BFD2-31E60791FF46}" srcOrd="0" destOrd="3" presId="urn:microsoft.com/office/officeart/2005/8/layout/vProcess5"/>
    <dgm:cxn modelId="{9B663C3B-4181-40A1-BDFB-2DCBC0979F07}" type="presOf" srcId="{A2070DCE-62F2-4C41-A415-194A751DDC1A}" destId="{9932A779-3219-4339-B9FA-6A4A061BC41A}" srcOrd="0" destOrd="2" presId="urn:microsoft.com/office/officeart/2005/8/layout/vProcess5"/>
    <dgm:cxn modelId="{ED3FDB63-E6B3-4119-AA47-0C79C8D57169}" type="presOf" srcId="{3299C5C1-9EDB-411D-AD8E-69B0F4A6D7F9}" destId="{1FEFBB99-ED43-4390-8F4C-FBD8B5AE1142}" srcOrd="1" destOrd="0" presId="urn:microsoft.com/office/officeart/2005/8/layout/vProcess5"/>
    <dgm:cxn modelId="{592A5D17-66DD-4F4D-B721-5116D46BC932}" srcId="{E2CADE8F-2BBB-4EBE-AB1A-75B60C9BC8E0}" destId="{3299C5C1-9EDB-411D-AD8E-69B0F4A6D7F9}" srcOrd="2" destOrd="0" parTransId="{E6B48B2A-883E-4036-8050-F203376AC387}" sibTransId="{03ED4BA3-1DCF-43C8-8F18-D1818E5378B5}"/>
    <dgm:cxn modelId="{9A3C1C63-97F6-46F9-B5E7-D9F9D208B054}" srcId="{44910505-7BD2-4DAC-9E2F-27F159D84AFE}" destId="{C31C6BD6-108A-4DA8-95CA-FF95A53726F2}" srcOrd="0" destOrd="0" parTransId="{74F127F1-B88D-431A-94D1-B2B1426C080C}" sibTransId="{23854465-3F48-49F1-A9F7-858354D50DFA}"/>
    <dgm:cxn modelId="{A57E88D1-BD47-4F02-9CD5-29C84B31895E}" srcId="{E2CADE8F-2BBB-4EBE-AB1A-75B60C9BC8E0}" destId="{44910505-7BD2-4DAC-9E2F-27F159D84AFE}" srcOrd="0" destOrd="0" parTransId="{13D94FEF-F91D-4821-B828-D67BF6585F90}" sibTransId="{7776465F-309B-4C31-813D-CE67E5B211BD}"/>
    <dgm:cxn modelId="{DDC5A4BD-18A7-4457-AE33-500A60B32324}" srcId="{A17FBAEE-D772-4D2B-AE3E-3C7D2924070E}" destId="{5E4AC054-88D1-4688-8C57-2F431CFBF4F2}" srcOrd="2" destOrd="0" parTransId="{92E0BDE8-B62A-4E1C-8902-E3C7D005FA4F}" sibTransId="{B4208CDD-8A15-44F7-9B2D-984E32E194C3}"/>
    <dgm:cxn modelId="{1ECFF5BD-2051-4CEA-9DC1-556F7AD9CDA6}" srcId="{E2CADE8F-2BBB-4EBE-AB1A-75B60C9BC8E0}" destId="{A17FBAEE-D772-4D2B-AE3E-3C7D2924070E}" srcOrd="1" destOrd="0" parTransId="{1D6E232D-701E-43F8-B3E5-B087F2E39768}" sibTransId="{9014C148-FF38-4522-8CB8-3B035B117EFA}"/>
    <dgm:cxn modelId="{E18C8103-4F8B-4AA8-BC54-EA8F06B8B6B4}" srcId="{44910505-7BD2-4DAC-9E2F-27F159D84AFE}" destId="{B41E7536-77D6-424E-84B7-B2E1B50F9AD1}" srcOrd="1" destOrd="0" parTransId="{34FC3CE9-1F00-454F-8412-5D466C9BB4EB}" sibTransId="{AC4AED7A-BA6D-41D7-BB96-8312AC99A16B}"/>
    <dgm:cxn modelId="{36B0E69B-3895-45BC-B1B5-B6A8A15E575A}" type="presOf" srcId="{7776465F-309B-4C31-813D-CE67E5B211BD}" destId="{FF08D749-B16A-49F5-8625-84038B3CD63B}" srcOrd="0" destOrd="0" presId="urn:microsoft.com/office/officeart/2005/8/layout/vProcess5"/>
    <dgm:cxn modelId="{F495FB9C-3B18-4123-A53B-2901E8501CCD}" type="presOf" srcId="{7B4B6FEB-79C6-41FC-B862-122F2A74C391}" destId="{520721B3-0F02-4D4D-8BDB-A72D59EBA112}" srcOrd="0" destOrd="3" presId="urn:microsoft.com/office/officeart/2005/8/layout/vProcess5"/>
    <dgm:cxn modelId="{7422BAC1-07A0-481D-9C38-31A67A37CFF9}" srcId="{3299C5C1-9EDB-411D-AD8E-69B0F4A6D7F9}" destId="{C7D1BBDA-810E-4E35-B5A7-554CB88E8157}" srcOrd="2" destOrd="0" parTransId="{5D2CEE71-792B-49BA-8F6E-85DA5FD9CC0D}" sibTransId="{5687FD2D-CCEA-4627-8B47-1D9139774EE4}"/>
    <dgm:cxn modelId="{E379DEF3-3BFB-449A-BFC7-6E94DC17E55B}" type="presParOf" srcId="{D269A7B4-72F2-486D-856D-8EF37E3A810B}" destId="{14D7D4AE-832F-46C2-A395-E087F0602D58}" srcOrd="0" destOrd="0" presId="urn:microsoft.com/office/officeart/2005/8/layout/vProcess5"/>
    <dgm:cxn modelId="{A6FBF975-FEC9-4839-867B-F189FE4E439A}" type="presParOf" srcId="{D269A7B4-72F2-486D-856D-8EF37E3A810B}" destId="{520721B3-0F02-4D4D-8BDB-A72D59EBA112}" srcOrd="1" destOrd="0" presId="urn:microsoft.com/office/officeart/2005/8/layout/vProcess5"/>
    <dgm:cxn modelId="{AE2DD5D3-4694-4FAD-B00C-A40638617C74}" type="presParOf" srcId="{D269A7B4-72F2-486D-856D-8EF37E3A810B}" destId="{C0567CB0-392D-4DD6-8981-97C546D5312F}" srcOrd="2" destOrd="0" presId="urn:microsoft.com/office/officeart/2005/8/layout/vProcess5"/>
    <dgm:cxn modelId="{FAE6A1E8-7689-4B83-82EB-DBB1F1FFF7DF}" type="presParOf" srcId="{D269A7B4-72F2-486D-856D-8EF37E3A810B}" destId="{3D8FFC08-B773-4F16-BFD2-31E60791FF46}" srcOrd="3" destOrd="0" presId="urn:microsoft.com/office/officeart/2005/8/layout/vProcess5"/>
    <dgm:cxn modelId="{4E8B66ED-9B57-4B1D-80F1-3A0231ECAC07}" type="presParOf" srcId="{D269A7B4-72F2-486D-856D-8EF37E3A810B}" destId="{9932A779-3219-4339-B9FA-6A4A061BC41A}" srcOrd="4" destOrd="0" presId="urn:microsoft.com/office/officeart/2005/8/layout/vProcess5"/>
    <dgm:cxn modelId="{F0C9C815-810B-499E-9EDD-E2617A2DF6DA}" type="presParOf" srcId="{D269A7B4-72F2-486D-856D-8EF37E3A810B}" destId="{FF08D749-B16A-49F5-8625-84038B3CD63B}" srcOrd="5" destOrd="0" presId="urn:microsoft.com/office/officeart/2005/8/layout/vProcess5"/>
    <dgm:cxn modelId="{3C097603-FB4F-4933-92BE-B3147E99F73F}" type="presParOf" srcId="{D269A7B4-72F2-486D-856D-8EF37E3A810B}" destId="{064544B4-AF0A-4091-95C6-53167475CEC8}" srcOrd="6" destOrd="0" presId="urn:microsoft.com/office/officeart/2005/8/layout/vProcess5"/>
    <dgm:cxn modelId="{57BE1B9E-320A-4330-AB83-087744AB996E}" type="presParOf" srcId="{D269A7B4-72F2-486D-856D-8EF37E3A810B}" destId="{5F61D3B3-A411-4A27-9684-BD61148EED70}" srcOrd="7" destOrd="0" presId="urn:microsoft.com/office/officeart/2005/8/layout/vProcess5"/>
    <dgm:cxn modelId="{44569E36-6FC2-40D6-9528-B808F5285A4D}" type="presParOf" srcId="{D269A7B4-72F2-486D-856D-8EF37E3A810B}" destId="{1B8D5000-1118-4D21-ADB2-A1CEE9124785}" srcOrd="8" destOrd="0" presId="urn:microsoft.com/office/officeart/2005/8/layout/vProcess5"/>
    <dgm:cxn modelId="{1C9092A9-C55F-4261-9194-AB4A4D9B992B}" type="presParOf" srcId="{D269A7B4-72F2-486D-856D-8EF37E3A810B}" destId="{EB3B6F46-EF34-4D66-8E00-C43191E37313}" srcOrd="9" destOrd="0" presId="urn:microsoft.com/office/officeart/2005/8/layout/vProcess5"/>
    <dgm:cxn modelId="{044B5256-5DE8-4905-A73E-24C599960648}" type="presParOf" srcId="{D269A7B4-72F2-486D-856D-8EF37E3A810B}" destId="{1FEFBB99-ED43-4390-8F4C-FBD8B5AE1142}" srcOrd="10" destOrd="0" presId="urn:microsoft.com/office/officeart/2005/8/layout/vProcess5"/>
    <dgm:cxn modelId="{D5F46603-CDA2-468A-AAC0-19073492D775}" type="presParOf" srcId="{D269A7B4-72F2-486D-856D-8EF37E3A810B}" destId="{0E545B10-9C4E-43F0-B343-E3118E106F13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721B3-0F02-4D4D-8BDB-A72D59EBA112}">
      <dsp:nvSpPr>
        <dsp:cNvPr id="0" name=""/>
        <dsp:cNvSpPr/>
      </dsp:nvSpPr>
      <dsp:spPr>
        <a:xfrm>
          <a:off x="0" y="0"/>
          <a:ext cx="3230880" cy="10379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Input preparation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ID RDO data are prepared for the FTK emulation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Tower segmentation can be applied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Clustering can also be added (not done at the moment)</a:t>
          </a:r>
          <a:endParaRPr lang="en-US" sz="900" kern="1200" dirty="0"/>
        </a:p>
      </dsp:txBody>
      <dsp:txXfrm>
        <a:off x="30401" y="30401"/>
        <a:ext cx="2023120" cy="977169"/>
      </dsp:txXfrm>
    </dsp:sp>
    <dsp:sp modelId="{C0567CB0-392D-4DD6-8981-97C546D5312F}">
      <dsp:nvSpPr>
        <dsp:cNvPr id="0" name=""/>
        <dsp:cNvSpPr/>
      </dsp:nvSpPr>
      <dsp:spPr>
        <a:xfrm>
          <a:off x="270586" y="1226693"/>
          <a:ext cx="3230880" cy="1037971"/>
        </a:xfrm>
        <a:prstGeom prst="roundRect">
          <a:avLst>
            <a:gd name="adj" fmla="val 10000"/>
          </a:avLst>
        </a:prstGeom>
        <a:solidFill>
          <a:schemeClr val="accent5">
            <a:hueOff val="-279955"/>
            <a:satOff val="15216"/>
            <a:lumOff val="-28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Road finding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Hits are routed in the layers used by the RF stage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Comparison with the pattern bank is performed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Found road can be written on disk or passed to the track fitter</a:t>
          </a:r>
          <a:endParaRPr lang="en-US" sz="900" kern="1200" dirty="0"/>
        </a:p>
      </dsp:txBody>
      <dsp:txXfrm>
        <a:off x="300987" y="1257094"/>
        <a:ext cx="2224810" cy="977169"/>
      </dsp:txXfrm>
    </dsp:sp>
    <dsp:sp modelId="{3D8FFC08-B773-4F16-BFD2-31E60791FF46}">
      <dsp:nvSpPr>
        <dsp:cNvPr id="0" name=""/>
        <dsp:cNvSpPr/>
      </dsp:nvSpPr>
      <dsp:spPr>
        <a:xfrm>
          <a:off x="537133" y="2453386"/>
          <a:ext cx="3230880" cy="1037971"/>
        </a:xfrm>
        <a:prstGeom prst="roundRect">
          <a:avLst>
            <a:gd name="adj" fmla="val 10000"/>
          </a:avLst>
        </a:prstGeom>
        <a:solidFill>
          <a:schemeClr val="accent5">
            <a:hueOff val="-559910"/>
            <a:satOff val="30431"/>
            <a:lumOff val="-56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Track fitting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Possible combinations are fitted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Good tracks are passed to 2</a:t>
          </a:r>
          <a:r>
            <a:rPr lang="en-US" sz="900" kern="1200" baseline="30000" dirty="0" smtClean="0"/>
            <a:t>nd</a:t>
          </a:r>
          <a:r>
            <a:rPr lang="en-US" sz="900" kern="1200" dirty="0" smtClean="0"/>
            <a:t> stage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The list of tracks in each tower is built</a:t>
          </a:r>
          <a:endParaRPr lang="en-US" sz="900" kern="1200" dirty="0"/>
        </a:p>
      </dsp:txBody>
      <dsp:txXfrm>
        <a:off x="567534" y="2483787"/>
        <a:ext cx="2228849" cy="977169"/>
      </dsp:txXfrm>
    </dsp:sp>
    <dsp:sp modelId="{9932A779-3219-4339-B9FA-6A4A061BC41A}">
      <dsp:nvSpPr>
        <dsp:cNvPr id="0" name=""/>
        <dsp:cNvSpPr/>
      </dsp:nvSpPr>
      <dsp:spPr>
        <a:xfrm>
          <a:off x="807720" y="3680078"/>
          <a:ext cx="3230880" cy="1037971"/>
        </a:xfrm>
        <a:prstGeom prst="roundRect">
          <a:avLst>
            <a:gd name="adj" fmla="val 10000"/>
          </a:avLst>
        </a:prstGeom>
        <a:solidFill>
          <a:schemeClr val="accent5">
            <a:hueOff val="-839865"/>
            <a:satOff val="45647"/>
            <a:lumOff val="-84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Track merging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Track from all towers are collected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Duplicated tracks are removed</a:t>
          </a:r>
          <a:endParaRPr lang="en-US" sz="900" kern="1200" dirty="0"/>
        </a:p>
      </dsp:txBody>
      <dsp:txXfrm>
        <a:off x="838121" y="3710479"/>
        <a:ext cx="2224810" cy="977169"/>
      </dsp:txXfrm>
    </dsp:sp>
    <dsp:sp modelId="{FF08D749-B16A-49F5-8625-84038B3CD63B}">
      <dsp:nvSpPr>
        <dsp:cNvPr id="0" name=""/>
        <dsp:cNvSpPr/>
      </dsp:nvSpPr>
      <dsp:spPr>
        <a:xfrm>
          <a:off x="2556198" y="794991"/>
          <a:ext cx="674681" cy="674681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>
        <a:off x="2708001" y="794991"/>
        <a:ext cx="371075" cy="507697"/>
      </dsp:txXfrm>
    </dsp:sp>
    <dsp:sp modelId="{064544B4-AF0A-4091-95C6-53167475CEC8}">
      <dsp:nvSpPr>
        <dsp:cNvPr id="0" name=""/>
        <dsp:cNvSpPr/>
      </dsp:nvSpPr>
      <dsp:spPr>
        <a:xfrm>
          <a:off x="2826785" y="2021684"/>
          <a:ext cx="674681" cy="674681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676745"/>
            <a:satOff val="12497"/>
            <a:lumOff val="3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>
        <a:off x="2978588" y="2021684"/>
        <a:ext cx="371075" cy="507697"/>
      </dsp:txXfrm>
    </dsp:sp>
    <dsp:sp modelId="{5F61D3B3-A411-4A27-9684-BD61148EED70}">
      <dsp:nvSpPr>
        <dsp:cNvPr id="0" name=""/>
        <dsp:cNvSpPr/>
      </dsp:nvSpPr>
      <dsp:spPr>
        <a:xfrm>
          <a:off x="3093332" y="3248377"/>
          <a:ext cx="674681" cy="674681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353490"/>
            <a:satOff val="24994"/>
            <a:lumOff val="61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>
        <a:off x="3245135" y="3248377"/>
        <a:ext cx="371075" cy="5076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1ACFD-AC7E-47AA-8A5D-B74E7CCEDC6D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249E0-045A-43AA-B965-5DD8D105E36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80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249E0-045A-43AA-B965-5DD8D105E3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89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8" t="12682" r="71980" b="12682"/>
          <a:stretch>
            <a:fillRect/>
          </a:stretch>
        </p:blipFill>
        <p:spPr bwMode="auto">
          <a:xfrm>
            <a:off x="6875984" y="4509120"/>
            <a:ext cx="1656184" cy="1891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jda2013.spin.cnr.it/loghi/logo_inf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875431"/>
            <a:ext cx="1353844" cy="135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258344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3568" y="3151664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3068D-EC49-49AC-B239-F3C9F01B77FD}" type="datetime1">
              <a:rPr lang="en-US" smtClean="0"/>
              <a:t>2/11/2014</a:t>
            </a:fld>
            <a:endParaRPr lang="en-US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97E0-835E-46AB-ADA5-8A861949FFBD}" type="datetime1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38DB-4CDE-421B-BFF2-A3C98851792B}" type="datetime1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9A0A-8DAA-4D67-A778-A3E1EE15C78E}" type="datetime1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57C5-D30B-414F-858E-7E0654B2C949}" type="datetime1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64DE-96A7-4F53-A218-A89C9F82E0EE}" type="datetime1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6F58-697E-4AFE-BDD5-2EDBB7371D21}" type="datetime1">
              <a:rPr lang="en-US" smtClean="0"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936C-9F63-4E12-86BF-48506CDBB681}" type="datetime1">
              <a:rPr lang="en-US" smtClean="0"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5967-FCA5-413A-A384-73F362B0F113}" type="datetime1">
              <a:rPr lang="en-US" smtClean="0"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3EB6-F7E1-4CB0-9A4C-78D6F5AECB40}" type="datetime1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3A18-0285-4B1E-8E5F-120DF93F40C6}" type="datetime1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BC97D7C-333E-460B-B324-1B4E225C3855}" type="datetime1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A5ADDA4-0CFE-48CF-82DC-E0526EA9ADA4}" type="slidenum">
              <a:rPr lang="en-US" smtClean="0"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AMB HW low level simulation vs HW output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Volpi, INFN Pisa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49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FTK emulation reminder</a:t>
            </a:r>
            <a:endParaRPr lang="en-US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FTK emulation developed to:</a:t>
            </a:r>
          </a:p>
          <a:p>
            <a:pPr lvl="1"/>
            <a:r>
              <a:rPr lang="en-US" dirty="0" smtClean="0"/>
              <a:t>Study the system performance </a:t>
            </a:r>
          </a:p>
          <a:p>
            <a:pPr lvl="1"/>
            <a:r>
              <a:rPr lang="en-US" dirty="0" smtClean="0"/>
              <a:t>Tune existing algorithms</a:t>
            </a:r>
          </a:p>
          <a:p>
            <a:pPr lvl="1"/>
            <a:r>
              <a:rPr lang="en-US" dirty="0" smtClean="0"/>
              <a:t>Add or remove new features</a:t>
            </a:r>
          </a:p>
          <a:p>
            <a:r>
              <a:rPr lang="en-US" dirty="0" smtClean="0"/>
              <a:t>Started as standalone program and evolved as Athena integrated package</a:t>
            </a:r>
          </a:p>
          <a:p>
            <a:pPr lvl="1"/>
            <a:r>
              <a:rPr lang="en-US" dirty="0" smtClean="0"/>
              <a:t>The core code is common among the two versions</a:t>
            </a:r>
          </a:p>
          <a:p>
            <a:pPr lvl="1"/>
            <a:r>
              <a:rPr lang="en-US" dirty="0" smtClean="0"/>
              <a:t>Most features and formats are in common</a:t>
            </a:r>
            <a:endParaRPr lang="en-US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44654276"/>
              </p:ext>
            </p:extLst>
          </p:nvPr>
        </p:nvGraphicFramePr>
        <p:xfrm>
          <a:off x="4648200" y="1673225"/>
          <a:ext cx="4038600" cy="4718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7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Emulation of the AM features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Goal: read raw silicon hits and control the clustering, distribute in towers, find the roads, make them available for the track fitter</a:t>
            </a:r>
          </a:p>
          <a:p>
            <a:r>
              <a:rPr lang="en-US" dirty="0" smtClean="0"/>
              <a:t>The offline FTK emulation (</a:t>
            </a:r>
            <a:r>
              <a:rPr lang="en-US" dirty="0" err="1" smtClean="0"/>
              <a:t>TrigFTKSim</a:t>
            </a:r>
            <a:r>
              <a:rPr lang="en-US" dirty="0" smtClean="0"/>
              <a:t>) has a complete implementation of the Associative Memory working principle</a:t>
            </a:r>
          </a:p>
          <a:p>
            <a:pPr lvl="1"/>
            <a:r>
              <a:rPr lang="en-US" dirty="0" smtClean="0"/>
              <a:t>The emulation was used to develop use of “don’t care” features, new for FTK, and the “tree search processor” (TSP), not implemented for FTK</a:t>
            </a:r>
            <a:endParaRPr lang="en-US" dirty="0"/>
          </a:p>
          <a:p>
            <a:pPr lvl="2"/>
            <a:r>
              <a:rPr lang="en-US" dirty="0" smtClean="0"/>
              <a:t>Can be used to emulate old models of AM chip (SVT-like chip, &lt;AM04), the current models with DC-bits or not existing model 2 levels of patterns (TSP)</a:t>
            </a:r>
          </a:p>
          <a:p>
            <a:r>
              <a:rPr lang="en-US" dirty="0" smtClean="0"/>
              <a:t>The AM emulation is controlled by a core code that combines the AM+AUX system, stopping before the fitter</a:t>
            </a:r>
          </a:p>
          <a:p>
            <a:r>
              <a:rPr lang="en-US" dirty="0" smtClean="0"/>
              <a:t>The emulation code is mostly controlled by a single C++ class (</a:t>
            </a:r>
            <a:r>
              <a:rPr lang="en-US" dirty="0" err="1" smtClean="0"/>
              <a:t>FTK_AMBank</a:t>
            </a:r>
            <a:r>
              <a:rPr lang="en-US" dirty="0" smtClean="0"/>
              <a:t>) or derived (</a:t>
            </a:r>
            <a:r>
              <a:rPr lang="en-US" dirty="0" err="1" smtClean="0"/>
              <a:t>FTKTSPBank</a:t>
            </a:r>
            <a:r>
              <a:rPr lang="en-US" dirty="0" smtClean="0"/>
              <a:t>, DC and TSP features)</a:t>
            </a:r>
          </a:p>
          <a:p>
            <a:pPr lvl="1"/>
            <a:r>
              <a:rPr lang="en-US" dirty="0" smtClean="0"/>
              <a:t>The code is still usable as standalone program or Athena algorithm</a:t>
            </a:r>
          </a:p>
          <a:p>
            <a:pPr lvl="2"/>
            <a:r>
              <a:rPr lang="en-US" dirty="0" smtClean="0"/>
              <a:t>Each version as a specific interface program to be called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00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 emulation relation with the HW</a:t>
            </a:r>
            <a:endParaRPr lang="en-US" dirty="0"/>
          </a:p>
        </p:txBody>
      </p:sp>
      <p:sp>
        <p:nvSpPr>
          <p:cNvPr id="10" name="Segnaposto testo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AM emulation control the whole initial stage of the HW: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 the hits and control the clustering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Distribute the clusters to the proper towers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Convert the clusters in SS and make the match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Store the input to be read by the TF</a:t>
            </a:r>
          </a:p>
          <a:p>
            <a:r>
              <a:rPr lang="en-US" dirty="0" smtClean="0"/>
              <a:t>This code embeds the features of different boards/cards.</a:t>
            </a:r>
          </a:p>
          <a:p>
            <a:r>
              <a:rPr lang="en-US" dirty="0" smtClean="0"/>
              <a:t>A more HW-like code organization can be achieved or the difference between boards and hi-level code has to be </a:t>
            </a:r>
            <a:r>
              <a:rPr lang="en-US" dirty="0" err="1" smtClean="0"/>
              <a:t>consedered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589890"/>
            <a:ext cx="5715000" cy="398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igura a mano libera 14"/>
          <p:cNvSpPr/>
          <p:nvPr/>
        </p:nvSpPr>
        <p:spPr>
          <a:xfrm>
            <a:off x="4092604" y="1740023"/>
            <a:ext cx="2370340" cy="1792238"/>
          </a:xfrm>
          <a:custGeom>
            <a:avLst/>
            <a:gdLst>
              <a:gd name="connsiteX0" fmla="*/ 328476 w 2370340"/>
              <a:gd name="connsiteY0" fmla="*/ 62144 h 1792238"/>
              <a:gd name="connsiteX1" fmla="*/ 239699 w 2370340"/>
              <a:gd name="connsiteY1" fmla="*/ 71022 h 1792238"/>
              <a:gd name="connsiteX2" fmla="*/ 204188 w 2370340"/>
              <a:gd name="connsiteY2" fmla="*/ 79899 h 1792238"/>
              <a:gd name="connsiteX3" fmla="*/ 177555 w 2370340"/>
              <a:gd name="connsiteY3" fmla="*/ 106532 h 1792238"/>
              <a:gd name="connsiteX4" fmla="*/ 133167 w 2370340"/>
              <a:gd name="connsiteY4" fmla="*/ 177554 h 1792238"/>
              <a:gd name="connsiteX5" fmla="*/ 124289 w 2370340"/>
              <a:gd name="connsiteY5" fmla="*/ 204187 h 1792238"/>
              <a:gd name="connsiteX6" fmla="*/ 106534 w 2370340"/>
              <a:gd name="connsiteY6" fmla="*/ 319596 h 1792238"/>
              <a:gd name="connsiteX7" fmla="*/ 97656 w 2370340"/>
              <a:gd name="connsiteY7" fmla="*/ 346229 h 1792238"/>
              <a:gd name="connsiteX8" fmla="*/ 62146 w 2370340"/>
              <a:gd name="connsiteY8" fmla="*/ 390618 h 1792238"/>
              <a:gd name="connsiteX9" fmla="*/ 44390 w 2370340"/>
              <a:gd name="connsiteY9" fmla="*/ 443884 h 1792238"/>
              <a:gd name="connsiteX10" fmla="*/ 35513 w 2370340"/>
              <a:gd name="connsiteY10" fmla="*/ 470517 h 1792238"/>
              <a:gd name="connsiteX11" fmla="*/ 8879 w 2370340"/>
              <a:gd name="connsiteY11" fmla="*/ 488272 h 1792238"/>
              <a:gd name="connsiteX12" fmla="*/ 8879 w 2370340"/>
              <a:gd name="connsiteY12" fmla="*/ 825624 h 1792238"/>
              <a:gd name="connsiteX13" fmla="*/ 26635 w 2370340"/>
              <a:gd name="connsiteY13" fmla="*/ 861134 h 1792238"/>
              <a:gd name="connsiteX14" fmla="*/ 44390 w 2370340"/>
              <a:gd name="connsiteY14" fmla="*/ 949911 h 1792238"/>
              <a:gd name="connsiteX15" fmla="*/ 53268 w 2370340"/>
              <a:gd name="connsiteY15" fmla="*/ 985422 h 1792238"/>
              <a:gd name="connsiteX16" fmla="*/ 71023 w 2370340"/>
              <a:gd name="connsiteY16" fmla="*/ 1012055 h 1792238"/>
              <a:gd name="connsiteX17" fmla="*/ 79901 w 2370340"/>
              <a:gd name="connsiteY17" fmla="*/ 1056443 h 1792238"/>
              <a:gd name="connsiteX18" fmla="*/ 115412 w 2370340"/>
              <a:gd name="connsiteY18" fmla="*/ 1109709 h 1792238"/>
              <a:gd name="connsiteX19" fmla="*/ 133167 w 2370340"/>
              <a:gd name="connsiteY19" fmla="*/ 1136342 h 1792238"/>
              <a:gd name="connsiteX20" fmla="*/ 150922 w 2370340"/>
              <a:gd name="connsiteY20" fmla="*/ 1198486 h 1792238"/>
              <a:gd name="connsiteX21" fmla="*/ 177555 w 2370340"/>
              <a:gd name="connsiteY21" fmla="*/ 1216241 h 1792238"/>
              <a:gd name="connsiteX22" fmla="*/ 204188 w 2370340"/>
              <a:gd name="connsiteY22" fmla="*/ 1269507 h 1792238"/>
              <a:gd name="connsiteX23" fmla="*/ 213066 w 2370340"/>
              <a:gd name="connsiteY23" fmla="*/ 1296140 h 1792238"/>
              <a:gd name="connsiteX24" fmla="*/ 292965 w 2370340"/>
              <a:gd name="connsiteY24" fmla="*/ 1367161 h 1792238"/>
              <a:gd name="connsiteX25" fmla="*/ 328476 w 2370340"/>
              <a:gd name="connsiteY25" fmla="*/ 1402672 h 1792238"/>
              <a:gd name="connsiteX26" fmla="*/ 390619 w 2370340"/>
              <a:gd name="connsiteY26" fmla="*/ 1429305 h 1792238"/>
              <a:gd name="connsiteX27" fmla="*/ 417252 w 2370340"/>
              <a:gd name="connsiteY27" fmla="*/ 1447060 h 1792238"/>
              <a:gd name="connsiteX28" fmla="*/ 479396 w 2370340"/>
              <a:gd name="connsiteY28" fmla="*/ 1464816 h 1792238"/>
              <a:gd name="connsiteX29" fmla="*/ 506029 w 2370340"/>
              <a:gd name="connsiteY29" fmla="*/ 1482571 h 1792238"/>
              <a:gd name="connsiteX30" fmla="*/ 621439 w 2370340"/>
              <a:gd name="connsiteY30" fmla="*/ 1526960 h 1792238"/>
              <a:gd name="connsiteX31" fmla="*/ 719093 w 2370340"/>
              <a:gd name="connsiteY31" fmla="*/ 1553593 h 1792238"/>
              <a:gd name="connsiteX32" fmla="*/ 772359 w 2370340"/>
              <a:gd name="connsiteY32" fmla="*/ 1571348 h 1792238"/>
              <a:gd name="connsiteX33" fmla="*/ 994301 w 2370340"/>
              <a:gd name="connsiteY33" fmla="*/ 1562470 h 1792238"/>
              <a:gd name="connsiteX34" fmla="*/ 1127466 w 2370340"/>
              <a:gd name="connsiteY34" fmla="*/ 1553593 h 1792238"/>
              <a:gd name="connsiteX35" fmla="*/ 1313897 w 2370340"/>
              <a:gd name="connsiteY35" fmla="*/ 1562470 h 1792238"/>
              <a:gd name="connsiteX36" fmla="*/ 1367163 w 2370340"/>
              <a:gd name="connsiteY36" fmla="*/ 1589103 h 1792238"/>
              <a:gd name="connsiteX37" fmla="*/ 1393796 w 2370340"/>
              <a:gd name="connsiteY37" fmla="*/ 1597981 h 1792238"/>
              <a:gd name="connsiteX38" fmla="*/ 1420429 w 2370340"/>
              <a:gd name="connsiteY38" fmla="*/ 1624614 h 1792238"/>
              <a:gd name="connsiteX39" fmla="*/ 1447062 w 2370340"/>
              <a:gd name="connsiteY39" fmla="*/ 1633492 h 1792238"/>
              <a:gd name="connsiteX40" fmla="*/ 1473695 w 2370340"/>
              <a:gd name="connsiteY40" fmla="*/ 1651247 h 1792238"/>
              <a:gd name="connsiteX41" fmla="*/ 1509206 w 2370340"/>
              <a:gd name="connsiteY41" fmla="*/ 1695635 h 1792238"/>
              <a:gd name="connsiteX42" fmla="*/ 1526961 w 2370340"/>
              <a:gd name="connsiteY42" fmla="*/ 1722268 h 1792238"/>
              <a:gd name="connsiteX43" fmla="*/ 1580227 w 2370340"/>
              <a:gd name="connsiteY43" fmla="*/ 1740024 h 1792238"/>
              <a:gd name="connsiteX44" fmla="*/ 1606860 w 2370340"/>
              <a:gd name="connsiteY44" fmla="*/ 1757779 h 1792238"/>
              <a:gd name="connsiteX45" fmla="*/ 1811046 w 2370340"/>
              <a:gd name="connsiteY45" fmla="*/ 1766657 h 1792238"/>
              <a:gd name="connsiteX46" fmla="*/ 2290441 w 2370340"/>
              <a:gd name="connsiteY46" fmla="*/ 1766657 h 1792238"/>
              <a:gd name="connsiteX47" fmla="*/ 2308196 w 2370340"/>
              <a:gd name="connsiteY47" fmla="*/ 1748901 h 1792238"/>
              <a:gd name="connsiteX48" fmla="*/ 2343707 w 2370340"/>
              <a:gd name="connsiteY48" fmla="*/ 1704513 h 1792238"/>
              <a:gd name="connsiteX49" fmla="*/ 2370340 w 2370340"/>
              <a:gd name="connsiteY49" fmla="*/ 1518082 h 1792238"/>
              <a:gd name="connsiteX50" fmla="*/ 2361462 w 2370340"/>
              <a:gd name="connsiteY50" fmla="*/ 1145220 h 1792238"/>
              <a:gd name="connsiteX51" fmla="*/ 2352584 w 2370340"/>
              <a:gd name="connsiteY51" fmla="*/ 1083076 h 1792238"/>
              <a:gd name="connsiteX52" fmla="*/ 2334829 w 2370340"/>
              <a:gd name="connsiteY52" fmla="*/ 1029810 h 1792238"/>
              <a:gd name="connsiteX53" fmla="*/ 2325951 w 2370340"/>
              <a:gd name="connsiteY53" fmla="*/ 994299 h 1792238"/>
              <a:gd name="connsiteX54" fmla="*/ 2299318 w 2370340"/>
              <a:gd name="connsiteY54" fmla="*/ 958789 h 1792238"/>
              <a:gd name="connsiteX55" fmla="*/ 2246052 w 2370340"/>
              <a:gd name="connsiteY55" fmla="*/ 878890 h 1792238"/>
              <a:gd name="connsiteX56" fmla="*/ 2228297 w 2370340"/>
              <a:gd name="connsiteY56" fmla="*/ 852257 h 1792238"/>
              <a:gd name="connsiteX57" fmla="*/ 2201664 w 2370340"/>
              <a:gd name="connsiteY57" fmla="*/ 807868 h 1792238"/>
              <a:gd name="connsiteX58" fmla="*/ 2148398 w 2370340"/>
              <a:gd name="connsiteY58" fmla="*/ 772358 h 1792238"/>
              <a:gd name="connsiteX59" fmla="*/ 2112887 w 2370340"/>
              <a:gd name="connsiteY59" fmla="*/ 719092 h 1792238"/>
              <a:gd name="connsiteX60" fmla="*/ 2086254 w 2370340"/>
              <a:gd name="connsiteY60" fmla="*/ 683581 h 1792238"/>
              <a:gd name="connsiteX61" fmla="*/ 2059621 w 2370340"/>
              <a:gd name="connsiteY61" fmla="*/ 665826 h 1792238"/>
              <a:gd name="connsiteX62" fmla="*/ 2015233 w 2370340"/>
              <a:gd name="connsiteY62" fmla="*/ 612560 h 1792238"/>
              <a:gd name="connsiteX63" fmla="*/ 1979722 w 2370340"/>
              <a:gd name="connsiteY63" fmla="*/ 585927 h 1792238"/>
              <a:gd name="connsiteX64" fmla="*/ 1961967 w 2370340"/>
              <a:gd name="connsiteY64" fmla="*/ 568171 h 1792238"/>
              <a:gd name="connsiteX65" fmla="*/ 1917579 w 2370340"/>
              <a:gd name="connsiteY65" fmla="*/ 514905 h 1792238"/>
              <a:gd name="connsiteX66" fmla="*/ 1882068 w 2370340"/>
              <a:gd name="connsiteY66" fmla="*/ 479394 h 1792238"/>
              <a:gd name="connsiteX67" fmla="*/ 1819924 w 2370340"/>
              <a:gd name="connsiteY67" fmla="*/ 452761 h 1792238"/>
              <a:gd name="connsiteX68" fmla="*/ 1731147 w 2370340"/>
              <a:gd name="connsiteY68" fmla="*/ 372862 h 1792238"/>
              <a:gd name="connsiteX69" fmla="*/ 1704514 w 2370340"/>
              <a:gd name="connsiteY69" fmla="*/ 363985 h 1792238"/>
              <a:gd name="connsiteX70" fmla="*/ 1686759 w 2370340"/>
              <a:gd name="connsiteY70" fmla="*/ 346229 h 1792238"/>
              <a:gd name="connsiteX71" fmla="*/ 1589105 w 2370340"/>
              <a:gd name="connsiteY71" fmla="*/ 275208 h 1792238"/>
              <a:gd name="connsiteX72" fmla="*/ 1535839 w 2370340"/>
              <a:gd name="connsiteY72" fmla="*/ 221942 h 1792238"/>
              <a:gd name="connsiteX73" fmla="*/ 1491450 w 2370340"/>
              <a:gd name="connsiteY73" fmla="*/ 213064 h 1792238"/>
              <a:gd name="connsiteX74" fmla="*/ 1464817 w 2370340"/>
              <a:gd name="connsiteY74" fmla="*/ 168676 h 1792238"/>
              <a:gd name="connsiteX75" fmla="*/ 1438184 w 2370340"/>
              <a:gd name="connsiteY75" fmla="*/ 150921 h 1792238"/>
              <a:gd name="connsiteX76" fmla="*/ 1376041 w 2370340"/>
              <a:gd name="connsiteY76" fmla="*/ 124288 h 1792238"/>
              <a:gd name="connsiteX77" fmla="*/ 1322775 w 2370340"/>
              <a:gd name="connsiteY77" fmla="*/ 79899 h 1792238"/>
              <a:gd name="connsiteX78" fmla="*/ 1296142 w 2370340"/>
              <a:gd name="connsiteY78" fmla="*/ 71022 h 1792238"/>
              <a:gd name="connsiteX79" fmla="*/ 1162977 w 2370340"/>
              <a:gd name="connsiteY79" fmla="*/ 35511 h 1792238"/>
              <a:gd name="connsiteX80" fmla="*/ 1136344 w 2370340"/>
              <a:gd name="connsiteY80" fmla="*/ 17756 h 1792238"/>
              <a:gd name="connsiteX81" fmla="*/ 1109711 w 2370340"/>
              <a:gd name="connsiteY81" fmla="*/ 8878 h 1792238"/>
              <a:gd name="connsiteX82" fmla="*/ 1012056 w 2370340"/>
              <a:gd name="connsiteY82" fmla="*/ 0 h 1792238"/>
              <a:gd name="connsiteX83" fmla="*/ 488274 w 2370340"/>
              <a:gd name="connsiteY83" fmla="*/ 8878 h 1792238"/>
              <a:gd name="connsiteX84" fmla="*/ 452763 w 2370340"/>
              <a:gd name="connsiteY84" fmla="*/ 17756 h 1792238"/>
              <a:gd name="connsiteX85" fmla="*/ 390619 w 2370340"/>
              <a:gd name="connsiteY85" fmla="*/ 26633 h 1792238"/>
              <a:gd name="connsiteX86" fmla="*/ 363986 w 2370340"/>
              <a:gd name="connsiteY86" fmla="*/ 35511 h 1792238"/>
              <a:gd name="connsiteX87" fmla="*/ 319598 w 2370340"/>
              <a:gd name="connsiteY87" fmla="*/ 79899 h 1792238"/>
              <a:gd name="connsiteX88" fmla="*/ 257454 w 2370340"/>
              <a:gd name="connsiteY88" fmla="*/ 79899 h 1792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2370340" h="1792238">
                <a:moveTo>
                  <a:pt x="328476" y="62144"/>
                </a:moveTo>
                <a:cubicBezTo>
                  <a:pt x="298884" y="65103"/>
                  <a:pt x="269140" y="66816"/>
                  <a:pt x="239699" y="71022"/>
                </a:cubicBezTo>
                <a:cubicBezTo>
                  <a:pt x="227620" y="72747"/>
                  <a:pt x="214782" y="73846"/>
                  <a:pt x="204188" y="79899"/>
                </a:cubicBezTo>
                <a:cubicBezTo>
                  <a:pt x="193287" y="86128"/>
                  <a:pt x="185726" y="97000"/>
                  <a:pt x="177555" y="106532"/>
                </a:cubicBezTo>
                <a:cubicBezTo>
                  <a:pt x="155705" y="132024"/>
                  <a:pt x="146159" y="147240"/>
                  <a:pt x="133167" y="177554"/>
                </a:cubicBezTo>
                <a:cubicBezTo>
                  <a:pt x="129481" y="186155"/>
                  <a:pt x="127248" y="195309"/>
                  <a:pt x="124289" y="204187"/>
                </a:cubicBezTo>
                <a:cubicBezTo>
                  <a:pt x="117134" y="268585"/>
                  <a:pt x="120514" y="270669"/>
                  <a:pt x="106534" y="319596"/>
                </a:cubicBezTo>
                <a:cubicBezTo>
                  <a:pt x="103963" y="328594"/>
                  <a:pt x="102471" y="338205"/>
                  <a:pt x="97656" y="346229"/>
                </a:cubicBezTo>
                <a:cubicBezTo>
                  <a:pt x="66033" y="398934"/>
                  <a:pt x="92604" y="322087"/>
                  <a:pt x="62146" y="390618"/>
                </a:cubicBezTo>
                <a:cubicBezTo>
                  <a:pt x="54545" y="407721"/>
                  <a:pt x="50308" y="426129"/>
                  <a:pt x="44390" y="443884"/>
                </a:cubicBezTo>
                <a:cubicBezTo>
                  <a:pt x="41431" y="452762"/>
                  <a:pt x="43299" y="465326"/>
                  <a:pt x="35513" y="470517"/>
                </a:cubicBezTo>
                <a:lnTo>
                  <a:pt x="8879" y="488272"/>
                </a:lnTo>
                <a:cubicBezTo>
                  <a:pt x="4636" y="590115"/>
                  <a:pt x="-8780" y="719670"/>
                  <a:pt x="8879" y="825624"/>
                </a:cubicBezTo>
                <a:cubicBezTo>
                  <a:pt x="11055" y="838678"/>
                  <a:pt x="20716" y="849297"/>
                  <a:pt x="26635" y="861134"/>
                </a:cubicBezTo>
                <a:cubicBezTo>
                  <a:pt x="47256" y="943617"/>
                  <a:pt x="22623" y="841075"/>
                  <a:pt x="44390" y="949911"/>
                </a:cubicBezTo>
                <a:cubicBezTo>
                  <a:pt x="46783" y="961875"/>
                  <a:pt x="48462" y="974207"/>
                  <a:pt x="53268" y="985422"/>
                </a:cubicBezTo>
                <a:cubicBezTo>
                  <a:pt x="57471" y="995229"/>
                  <a:pt x="65105" y="1003177"/>
                  <a:pt x="71023" y="1012055"/>
                </a:cubicBezTo>
                <a:cubicBezTo>
                  <a:pt x="73982" y="1026851"/>
                  <a:pt x="75129" y="1042128"/>
                  <a:pt x="79901" y="1056443"/>
                </a:cubicBezTo>
                <a:cubicBezTo>
                  <a:pt x="95241" y="1102462"/>
                  <a:pt x="92193" y="1080686"/>
                  <a:pt x="115412" y="1109709"/>
                </a:cubicBezTo>
                <a:cubicBezTo>
                  <a:pt x="122077" y="1118040"/>
                  <a:pt x="127249" y="1127464"/>
                  <a:pt x="133167" y="1136342"/>
                </a:cubicBezTo>
                <a:cubicBezTo>
                  <a:pt x="133746" y="1138659"/>
                  <a:pt x="146292" y="1192699"/>
                  <a:pt x="150922" y="1198486"/>
                </a:cubicBezTo>
                <a:cubicBezTo>
                  <a:pt x="157587" y="1206818"/>
                  <a:pt x="168677" y="1210323"/>
                  <a:pt x="177555" y="1216241"/>
                </a:cubicBezTo>
                <a:cubicBezTo>
                  <a:pt x="199870" y="1283184"/>
                  <a:pt x="169769" y="1200668"/>
                  <a:pt x="204188" y="1269507"/>
                </a:cubicBezTo>
                <a:cubicBezTo>
                  <a:pt x="208373" y="1277877"/>
                  <a:pt x="207321" y="1288753"/>
                  <a:pt x="213066" y="1296140"/>
                </a:cubicBezTo>
                <a:cubicBezTo>
                  <a:pt x="283049" y="1386118"/>
                  <a:pt x="241542" y="1323084"/>
                  <a:pt x="292965" y="1367161"/>
                </a:cubicBezTo>
                <a:cubicBezTo>
                  <a:pt x="305675" y="1378055"/>
                  <a:pt x="312595" y="1397378"/>
                  <a:pt x="328476" y="1402672"/>
                </a:cubicBezTo>
                <a:cubicBezTo>
                  <a:pt x="358355" y="1412632"/>
                  <a:pt x="359903" y="1411753"/>
                  <a:pt x="390619" y="1429305"/>
                </a:cubicBezTo>
                <a:cubicBezTo>
                  <a:pt x="399883" y="1434599"/>
                  <a:pt x="407709" y="1442288"/>
                  <a:pt x="417252" y="1447060"/>
                </a:cubicBezTo>
                <a:cubicBezTo>
                  <a:pt x="429989" y="1453429"/>
                  <a:pt x="468017" y="1461971"/>
                  <a:pt x="479396" y="1464816"/>
                </a:cubicBezTo>
                <a:cubicBezTo>
                  <a:pt x="488274" y="1470734"/>
                  <a:pt x="497928" y="1475627"/>
                  <a:pt x="506029" y="1482571"/>
                </a:cubicBezTo>
                <a:cubicBezTo>
                  <a:pt x="570917" y="1538189"/>
                  <a:pt x="508208" y="1514378"/>
                  <a:pt x="621439" y="1526960"/>
                </a:cubicBezTo>
                <a:cubicBezTo>
                  <a:pt x="675126" y="1562751"/>
                  <a:pt x="621378" y="1532654"/>
                  <a:pt x="719093" y="1553593"/>
                </a:cubicBezTo>
                <a:cubicBezTo>
                  <a:pt x="737393" y="1557514"/>
                  <a:pt x="772359" y="1571348"/>
                  <a:pt x="772359" y="1571348"/>
                </a:cubicBezTo>
                <a:lnTo>
                  <a:pt x="994301" y="1562470"/>
                </a:lnTo>
                <a:cubicBezTo>
                  <a:pt x="1038732" y="1560248"/>
                  <a:pt x="1082979" y="1553593"/>
                  <a:pt x="1127466" y="1553593"/>
                </a:cubicBezTo>
                <a:cubicBezTo>
                  <a:pt x="1189680" y="1553593"/>
                  <a:pt x="1251753" y="1559511"/>
                  <a:pt x="1313897" y="1562470"/>
                </a:cubicBezTo>
                <a:cubicBezTo>
                  <a:pt x="1380840" y="1584785"/>
                  <a:pt x="1298324" y="1554684"/>
                  <a:pt x="1367163" y="1589103"/>
                </a:cubicBezTo>
                <a:cubicBezTo>
                  <a:pt x="1375533" y="1593288"/>
                  <a:pt x="1384918" y="1595022"/>
                  <a:pt x="1393796" y="1597981"/>
                </a:cubicBezTo>
                <a:cubicBezTo>
                  <a:pt x="1402674" y="1606859"/>
                  <a:pt x="1409983" y="1617650"/>
                  <a:pt x="1420429" y="1624614"/>
                </a:cubicBezTo>
                <a:cubicBezTo>
                  <a:pt x="1428215" y="1629805"/>
                  <a:pt x="1438692" y="1629307"/>
                  <a:pt x="1447062" y="1633492"/>
                </a:cubicBezTo>
                <a:cubicBezTo>
                  <a:pt x="1456605" y="1638264"/>
                  <a:pt x="1464817" y="1645329"/>
                  <a:pt x="1473695" y="1651247"/>
                </a:cubicBezTo>
                <a:cubicBezTo>
                  <a:pt x="1490979" y="1703097"/>
                  <a:pt x="1469050" y="1655479"/>
                  <a:pt x="1509206" y="1695635"/>
                </a:cubicBezTo>
                <a:cubicBezTo>
                  <a:pt x="1516751" y="1703180"/>
                  <a:pt x="1517913" y="1716613"/>
                  <a:pt x="1526961" y="1722268"/>
                </a:cubicBezTo>
                <a:cubicBezTo>
                  <a:pt x="1542832" y="1732188"/>
                  <a:pt x="1564654" y="1729642"/>
                  <a:pt x="1580227" y="1740024"/>
                </a:cubicBezTo>
                <a:cubicBezTo>
                  <a:pt x="1589105" y="1745942"/>
                  <a:pt x="1596261" y="1756556"/>
                  <a:pt x="1606860" y="1757779"/>
                </a:cubicBezTo>
                <a:cubicBezTo>
                  <a:pt x="1674537" y="1765588"/>
                  <a:pt x="1742984" y="1763698"/>
                  <a:pt x="1811046" y="1766657"/>
                </a:cubicBezTo>
                <a:cubicBezTo>
                  <a:pt x="1985523" y="1810273"/>
                  <a:pt x="1890234" y="1789746"/>
                  <a:pt x="2290441" y="1766657"/>
                </a:cubicBezTo>
                <a:cubicBezTo>
                  <a:pt x="2298797" y="1766175"/>
                  <a:pt x="2302967" y="1755437"/>
                  <a:pt x="2308196" y="1748901"/>
                </a:cubicBezTo>
                <a:cubicBezTo>
                  <a:pt x="2352981" y="1692917"/>
                  <a:pt x="2300844" y="1747374"/>
                  <a:pt x="2343707" y="1704513"/>
                </a:cubicBezTo>
                <a:cubicBezTo>
                  <a:pt x="2375530" y="1609043"/>
                  <a:pt x="2360217" y="1669921"/>
                  <a:pt x="2370340" y="1518082"/>
                </a:cubicBezTo>
                <a:cubicBezTo>
                  <a:pt x="2367381" y="1393795"/>
                  <a:pt x="2366532" y="1269439"/>
                  <a:pt x="2361462" y="1145220"/>
                </a:cubicBezTo>
                <a:cubicBezTo>
                  <a:pt x="2360609" y="1124312"/>
                  <a:pt x="2357289" y="1103465"/>
                  <a:pt x="2352584" y="1083076"/>
                </a:cubicBezTo>
                <a:cubicBezTo>
                  <a:pt x="2348376" y="1064840"/>
                  <a:pt x="2339368" y="1047967"/>
                  <a:pt x="2334829" y="1029810"/>
                </a:cubicBezTo>
                <a:cubicBezTo>
                  <a:pt x="2331870" y="1017973"/>
                  <a:pt x="2331408" y="1005212"/>
                  <a:pt x="2325951" y="994299"/>
                </a:cubicBezTo>
                <a:cubicBezTo>
                  <a:pt x="2319334" y="981065"/>
                  <a:pt x="2307525" y="971100"/>
                  <a:pt x="2299318" y="958789"/>
                </a:cubicBezTo>
                <a:cubicBezTo>
                  <a:pt x="2179227" y="778653"/>
                  <a:pt x="2356648" y="1033724"/>
                  <a:pt x="2246052" y="878890"/>
                </a:cubicBezTo>
                <a:cubicBezTo>
                  <a:pt x="2239850" y="870208"/>
                  <a:pt x="2233952" y="861305"/>
                  <a:pt x="2228297" y="852257"/>
                </a:cubicBezTo>
                <a:cubicBezTo>
                  <a:pt x="2219152" y="837624"/>
                  <a:pt x="2213865" y="820069"/>
                  <a:pt x="2201664" y="807868"/>
                </a:cubicBezTo>
                <a:cubicBezTo>
                  <a:pt x="2186575" y="792779"/>
                  <a:pt x="2148398" y="772358"/>
                  <a:pt x="2148398" y="772358"/>
                </a:cubicBezTo>
                <a:cubicBezTo>
                  <a:pt x="2133296" y="727055"/>
                  <a:pt x="2149160" y="761411"/>
                  <a:pt x="2112887" y="719092"/>
                </a:cubicBezTo>
                <a:cubicBezTo>
                  <a:pt x="2103258" y="707858"/>
                  <a:pt x="2096716" y="694043"/>
                  <a:pt x="2086254" y="683581"/>
                </a:cubicBezTo>
                <a:cubicBezTo>
                  <a:pt x="2078709" y="676036"/>
                  <a:pt x="2067952" y="672491"/>
                  <a:pt x="2059621" y="665826"/>
                </a:cubicBezTo>
                <a:cubicBezTo>
                  <a:pt x="2029782" y="641955"/>
                  <a:pt x="2049755" y="647081"/>
                  <a:pt x="2015233" y="612560"/>
                </a:cubicBezTo>
                <a:cubicBezTo>
                  <a:pt x="2004770" y="602098"/>
                  <a:pt x="1991089" y="595399"/>
                  <a:pt x="1979722" y="585927"/>
                </a:cubicBezTo>
                <a:cubicBezTo>
                  <a:pt x="1973292" y="580569"/>
                  <a:pt x="1967885" y="574090"/>
                  <a:pt x="1961967" y="568171"/>
                </a:cubicBezTo>
                <a:cubicBezTo>
                  <a:pt x="1946810" y="522703"/>
                  <a:pt x="1963105" y="554740"/>
                  <a:pt x="1917579" y="514905"/>
                </a:cubicBezTo>
                <a:cubicBezTo>
                  <a:pt x="1904981" y="503882"/>
                  <a:pt x="1895460" y="489438"/>
                  <a:pt x="1882068" y="479394"/>
                </a:cubicBezTo>
                <a:cubicBezTo>
                  <a:pt x="1864518" y="466231"/>
                  <a:pt x="1840493" y="459618"/>
                  <a:pt x="1819924" y="452761"/>
                </a:cubicBezTo>
                <a:cubicBezTo>
                  <a:pt x="1796926" y="429763"/>
                  <a:pt x="1765149" y="389863"/>
                  <a:pt x="1731147" y="372862"/>
                </a:cubicBezTo>
                <a:cubicBezTo>
                  <a:pt x="1722777" y="368677"/>
                  <a:pt x="1713392" y="366944"/>
                  <a:pt x="1704514" y="363985"/>
                </a:cubicBezTo>
                <a:cubicBezTo>
                  <a:pt x="1698596" y="358066"/>
                  <a:pt x="1693295" y="351458"/>
                  <a:pt x="1686759" y="346229"/>
                </a:cubicBezTo>
                <a:cubicBezTo>
                  <a:pt x="1637036" y="306450"/>
                  <a:pt x="1629604" y="302207"/>
                  <a:pt x="1589105" y="275208"/>
                </a:cubicBezTo>
                <a:cubicBezTo>
                  <a:pt x="1572337" y="250057"/>
                  <a:pt x="1567134" y="235851"/>
                  <a:pt x="1535839" y="221942"/>
                </a:cubicBezTo>
                <a:cubicBezTo>
                  <a:pt x="1522050" y="215814"/>
                  <a:pt x="1506246" y="216023"/>
                  <a:pt x="1491450" y="213064"/>
                </a:cubicBezTo>
                <a:cubicBezTo>
                  <a:pt x="1482572" y="198268"/>
                  <a:pt x="1476046" y="181777"/>
                  <a:pt x="1464817" y="168676"/>
                </a:cubicBezTo>
                <a:cubicBezTo>
                  <a:pt x="1457873" y="160575"/>
                  <a:pt x="1447448" y="156215"/>
                  <a:pt x="1438184" y="150921"/>
                </a:cubicBezTo>
                <a:cubicBezTo>
                  <a:pt x="1407463" y="133366"/>
                  <a:pt x="1405924" y="134248"/>
                  <a:pt x="1376041" y="124288"/>
                </a:cubicBezTo>
                <a:cubicBezTo>
                  <a:pt x="1357772" y="106019"/>
                  <a:pt x="1347394" y="93967"/>
                  <a:pt x="1322775" y="79899"/>
                </a:cubicBezTo>
                <a:cubicBezTo>
                  <a:pt x="1314650" y="75256"/>
                  <a:pt x="1305020" y="73981"/>
                  <a:pt x="1296142" y="71022"/>
                </a:cubicBezTo>
                <a:cubicBezTo>
                  <a:pt x="1238196" y="13076"/>
                  <a:pt x="1299381" y="62792"/>
                  <a:pt x="1162977" y="35511"/>
                </a:cubicBezTo>
                <a:cubicBezTo>
                  <a:pt x="1152515" y="33419"/>
                  <a:pt x="1145887" y="22528"/>
                  <a:pt x="1136344" y="17756"/>
                </a:cubicBezTo>
                <a:cubicBezTo>
                  <a:pt x="1127974" y="13571"/>
                  <a:pt x="1118975" y="10201"/>
                  <a:pt x="1109711" y="8878"/>
                </a:cubicBezTo>
                <a:cubicBezTo>
                  <a:pt x="1077354" y="4255"/>
                  <a:pt x="1044608" y="2959"/>
                  <a:pt x="1012056" y="0"/>
                </a:cubicBezTo>
                <a:lnTo>
                  <a:pt x="488274" y="8878"/>
                </a:lnTo>
                <a:cubicBezTo>
                  <a:pt x="476079" y="9265"/>
                  <a:pt x="464768" y="15573"/>
                  <a:pt x="452763" y="17756"/>
                </a:cubicBezTo>
                <a:cubicBezTo>
                  <a:pt x="432176" y="21499"/>
                  <a:pt x="411334" y="23674"/>
                  <a:pt x="390619" y="26633"/>
                </a:cubicBezTo>
                <a:cubicBezTo>
                  <a:pt x="381741" y="29592"/>
                  <a:pt x="371293" y="29665"/>
                  <a:pt x="363986" y="35511"/>
                </a:cubicBezTo>
                <a:cubicBezTo>
                  <a:pt x="340312" y="54450"/>
                  <a:pt x="355109" y="72797"/>
                  <a:pt x="319598" y="79899"/>
                </a:cubicBezTo>
                <a:cubicBezTo>
                  <a:pt x="299286" y="83961"/>
                  <a:pt x="278169" y="79899"/>
                  <a:pt x="257454" y="7989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ttore 2 16"/>
          <p:cNvCxnSpPr/>
          <p:nvPr/>
        </p:nvCxnSpPr>
        <p:spPr>
          <a:xfrm flipH="1">
            <a:off x="5508104" y="1484784"/>
            <a:ext cx="288032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5436096" y="1115452"/>
            <a:ext cx="29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AM Emulation controlled features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3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bank </a:t>
            </a:r>
            <a:r>
              <a:rPr lang="en-US" dirty="0" err="1" smtClean="0"/>
              <a:t>fromat</a:t>
            </a:r>
            <a:r>
              <a:rPr lang="en-US" dirty="0" smtClean="0"/>
              <a:t> and AM emulation logic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87512" y="1563638"/>
            <a:ext cx="6813661" cy="413019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pattern bank preparation is divided among several programs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A pattern bank at the best precision is made (a.k.a. TSP bank), no DC bits are set: allow to have a first evaluation of efficiency and board load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The TSP patterns are clustered in courser resolution patterns (AM patterns)</a:t>
            </a:r>
          </a:p>
          <a:p>
            <a:pPr lvl="2"/>
            <a:r>
              <a:rPr lang="en-US" dirty="0" smtClean="0"/>
              <a:t>Preliminary step to prepare the AM</a:t>
            </a:r>
            <a:r>
              <a:rPr lang="en-US" dirty="0" smtClean="0">
                <a:sym typeface="Wingdings" panose="05000000000000000000" pitchFamily="2" charset="2"/>
              </a:rPr>
              <a:t>TSPs relation</a:t>
            </a:r>
            <a:endParaRPr lang="en-US" dirty="0" smtClean="0"/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DC bank: reading only a fraction of the TSPs the related AM patterns are enabled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For each AM pattern only a few TSP pattern are loaded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Comparing the TSP distributions the DC—bits can be enabled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Final bank prepared dynamically during the emulation, allowing studies for the optimal working points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 pattern bank, with the DC configuration, can be saved as “cached” bank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DC-bits used to filter the roads in 2 steps process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Pattern representation is not like in the HW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Conversion has to be made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Patterns are distributed in file according memory usage constraints and don’t map the HW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 better organization can be achieved</a:t>
            </a:r>
          </a:p>
        </p:txBody>
      </p:sp>
      <p:grpSp>
        <p:nvGrpSpPr>
          <p:cNvPr id="7" name="Gruppo 6"/>
          <p:cNvGrpSpPr/>
          <p:nvPr/>
        </p:nvGrpSpPr>
        <p:grpSpPr>
          <a:xfrm>
            <a:off x="6804208" y="3717032"/>
            <a:ext cx="2376264" cy="1728192"/>
            <a:chOff x="5940152" y="699542"/>
            <a:chExt cx="2376264" cy="1728192"/>
          </a:xfrm>
        </p:grpSpPr>
        <p:grpSp>
          <p:nvGrpSpPr>
            <p:cNvPr id="8" name="Gruppo 52"/>
            <p:cNvGrpSpPr/>
            <p:nvPr/>
          </p:nvGrpSpPr>
          <p:grpSpPr>
            <a:xfrm>
              <a:off x="6605506" y="699542"/>
              <a:ext cx="950506" cy="760404"/>
              <a:chOff x="7452320" y="1203598"/>
              <a:chExt cx="720080" cy="792088"/>
            </a:xfrm>
          </p:grpSpPr>
          <p:sp>
            <p:nvSpPr>
              <p:cNvPr id="27" name="Ovale 26"/>
              <p:cNvSpPr/>
              <p:nvPr/>
            </p:nvSpPr>
            <p:spPr>
              <a:xfrm>
                <a:off x="7452320" y="1203598"/>
                <a:ext cx="720080" cy="79208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ttangolo 27"/>
              <p:cNvSpPr/>
              <p:nvPr/>
            </p:nvSpPr>
            <p:spPr>
              <a:xfrm>
                <a:off x="7524328" y="1711084"/>
                <a:ext cx="288032" cy="75437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ttangolo 28"/>
              <p:cNvSpPr/>
              <p:nvPr/>
            </p:nvSpPr>
            <p:spPr>
              <a:xfrm>
                <a:off x="7524328" y="1567068"/>
                <a:ext cx="288032" cy="75437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ttangolo 29"/>
              <p:cNvSpPr/>
              <p:nvPr/>
            </p:nvSpPr>
            <p:spPr>
              <a:xfrm>
                <a:off x="7812360" y="1419623"/>
                <a:ext cx="252028" cy="75437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uppo 48"/>
            <p:cNvGrpSpPr/>
            <p:nvPr/>
          </p:nvGrpSpPr>
          <p:grpSpPr>
            <a:xfrm>
              <a:off x="5940152" y="1667330"/>
              <a:ext cx="950506" cy="760404"/>
              <a:chOff x="5436096" y="2931790"/>
              <a:chExt cx="1440160" cy="1512168"/>
            </a:xfrm>
          </p:grpSpPr>
          <p:sp>
            <p:nvSpPr>
              <p:cNvPr id="20" name="Ovale 19"/>
              <p:cNvSpPr/>
              <p:nvPr/>
            </p:nvSpPr>
            <p:spPr>
              <a:xfrm>
                <a:off x="5436096" y="2931790"/>
                <a:ext cx="1440160" cy="151216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ttangolo 20"/>
              <p:cNvSpPr/>
              <p:nvPr/>
            </p:nvSpPr>
            <p:spPr>
              <a:xfrm>
                <a:off x="5580112" y="3939902"/>
                <a:ext cx="576064" cy="14401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ttangolo 21"/>
              <p:cNvSpPr/>
              <p:nvPr/>
            </p:nvSpPr>
            <p:spPr>
              <a:xfrm>
                <a:off x="5580112" y="3651870"/>
                <a:ext cx="576064" cy="14401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ttangolo 22"/>
              <p:cNvSpPr/>
              <p:nvPr/>
            </p:nvSpPr>
            <p:spPr>
              <a:xfrm>
                <a:off x="6156176" y="3363838"/>
                <a:ext cx="576064" cy="14401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ttangolo 23"/>
              <p:cNvSpPr/>
              <p:nvPr/>
            </p:nvSpPr>
            <p:spPr>
              <a:xfrm>
                <a:off x="5545199" y="3939902"/>
                <a:ext cx="288032" cy="144015"/>
              </a:xfrm>
              <a:prstGeom prst="rect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ttangolo 24"/>
              <p:cNvSpPr/>
              <p:nvPr/>
            </p:nvSpPr>
            <p:spPr>
              <a:xfrm>
                <a:off x="5884076" y="3651870"/>
                <a:ext cx="288032" cy="144015"/>
              </a:xfrm>
              <a:prstGeom prst="rect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ttangolo 25"/>
              <p:cNvSpPr/>
              <p:nvPr/>
            </p:nvSpPr>
            <p:spPr>
              <a:xfrm>
                <a:off x="6156176" y="3363838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uppo 49"/>
            <p:cNvGrpSpPr/>
            <p:nvPr/>
          </p:nvGrpSpPr>
          <p:grpSpPr>
            <a:xfrm>
              <a:off x="7365910" y="1667330"/>
              <a:ext cx="950506" cy="760404"/>
              <a:chOff x="7236296" y="2931790"/>
              <a:chExt cx="1440160" cy="1512168"/>
            </a:xfrm>
          </p:grpSpPr>
          <p:sp>
            <p:nvSpPr>
              <p:cNvPr id="13" name="Ovale 12"/>
              <p:cNvSpPr/>
              <p:nvPr/>
            </p:nvSpPr>
            <p:spPr>
              <a:xfrm>
                <a:off x="7236296" y="2931790"/>
                <a:ext cx="1440160" cy="151216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ttangolo 13"/>
              <p:cNvSpPr/>
              <p:nvPr/>
            </p:nvSpPr>
            <p:spPr>
              <a:xfrm>
                <a:off x="7445775" y="3867893"/>
                <a:ext cx="576063" cy="144015"/>
              </a:xfrm>
              <a:prstGeom prst="rect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ttangolo 14"/>
              <p:cNvSpPr/>
              <p:nvPr/>
            </p:nvSpPr>
            <p:spPr>
              <a:xfrm>
                <a:off x="7380312" y="3579862"/>
                <a:ext cx="576064" cy="14401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ttangolo 15"/>
              <p:cNvSpPr/>
              <p:nvPr/>
            </p:nvSpPr>
            <p:spPr>
              <a:xfrm>
                <a:off x="7956376" y="3291830"/>
                <a:ext cx="576064" cy="14401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ttangolo 16"/>
              <p:cNvSpPr/>
              <p:nvPr/>
            </p:nvSpPr>
            <p:spPr>
              <a:xfrm>
                <a:off x="7462469" y="3867893"/>
                <a:ext cx="288032" cy="14401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ttangolo 17"/>
              <p:cNvSpPr/>
              <p:nvPr/>
            </p:nvSpPr>
            <p:spPr>
              <a:xfrm>
                <a:off x="7694529" y="3579861"/>
                <a:ext cx="288032" cy="144015"/>
              </a:xfrm>
              <a:prstGeom prst="rect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ttangolo 18"/>
              <p:cNvSpPr/>
              <p:nvPr/>
            </p:nvSpPr>
            <p:spPr>
              <a:xfrm>
                <a:off x="7952012" y="3291831"/>
                <a:ext cx="288032" cy="144015"/>
              </a:xfrm>
              <a:prstGeom prst="rect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1" name="Connettore 2 10"/>
            <p:cNvCxnSpPr>
              <a:stCxn id="27" idx="4"/>
            </p:cNvCxnSpPr>
            <p:nvPr/>
          </p:nvCxnSpPr>
          <p:spPr>
            <a:xfrm rot="5400000">
              <a:off x="6756741" y="1454669"/>
              <a:ext cx="318742" cy="32929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2 11"/>
            <p:cNvCxnSpPr>
              <a:stCxn id="27" idx="4"/>
            </p:cNvCxnSpPr>
            <p:nvPr/>
          </p:nvCxnSpPr>
          <p:spPr>
            <a:xfrm rot="16200000" flipH="1">
              <a:off x="7133564" y="1407143"/>
              <a:ext cx="318742" cy="42435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ttangolo 30"/>
          <p:cNvSpPr/>
          <p:nvPr/>
        </p:nvSpPr>
        <p:spPr>
          <a:xfrm>
            <a:off x="4644008" y="5654402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ttangolo 31"/>
          <p:cNvSpPr/>
          <p:nvPr/>
        </p:nvSpPr>
        <p:spPr>
          <a:xfrm>
            <a:off x="4644008" y="5798418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ttangolo 32"/>
          <p:cNvSpPr/>
          <p:nvPr/>
        </p:nvSpPr>
        <p:spPr>
          <a:xfrm>
            <a:off x="4644008" y="5942434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ttangolo 33"/>
          <p:cNvSpPr/>
          <p:nvPr/>
        </p:nvSpPr>
        <p:spPr>
          <a:xfrm>
            <a:off x="4644008" y="6086450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ttangolo 34"/>
          <p:cNvSpPr/>
          <p:nvPr/>
        </p:nvSpPr>
        <p:spPr>
          <a:xfrm>
            <a:off x="4644008" y="6230466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ttangolo 35"/>
          <p:cNvSpPr/>
          <p:nvPr/>
        </p:nvSpPr>
        <p:spPr>
          <a:xfrm>
            <a:off x="4644008" y="6374482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ttangolo 36"/>
          <p:cNvSpPr/>
          <p:nvPr/>
        </p:nvSpPr>
        <p:spPr>
          <a:xfrm>
            <a:off x="4644008" y="6518498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ttangolo 37"/>
          <p:cNvSpPr/>
          <p:nvPr/>
        </p:nvSpPr>
        <p:spPr>
          <a:xfrm>
            <a:off x="5364088" y="5654402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ttangolo 38"/>
          <p:cNvSpPr/>
          <p:nvPr/>
        </p:nvSpPr>
        <p:spPr>
          <a:xfrm>
            <a:off x="5364088" y="5798418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ttangolo 39"/>
          <p:cNvSpPr/>
          <p:nvPr/>
        </p:nvSpPr>
        <p:spPr>
          <a:xfrm>
            <a:off x="5364088" y="5942434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ttangolo 40"/>
          <p:cNvSpPr/>
          <p:nvPr/>
        </p:nvSpPr>
        <p:spPr>
          <a:xfrm>
            <a:off x="5364088" y="6086450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ttangolo 41"/>
          <p:cNvSpPr/>
          <p:nvPr/>
        </p:nvSpPr>
        <p:spPr>
          <a:xfrm>
            <a:off x="5364088" y="6230466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ttangolo 42"/>
          <p:cNvSpPr/>
          <p:nvPr/>
        </p:nvSpPr>
        <p:spPr>
          <a:xfrm>
            <a:off x="5364088" y="6374482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ttangolo 43"/>
          <p:cNvSpPr/>
          <p:nvPr/>
        </p:nvSpPr>
        <p:spPr>
          <a:xfrm>
            <a:off x="5364088" y="6518498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ttangolo 44"/>
          <p:cNvSpPr/>
          <p:nvPr/>
        </p:nvSpPr>
        <p:spPr>
          <a:xfrm>
            <a:off x="6084168" y="5654402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ttangolo 45"/>
          <p:cNvSpPr/>
          <p:nvPr/>
        </p:nvSpPr>
        <p:spPr>
          <a:xfrm>
            <a:off x="6084168" y="5798418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ttangolo 46"/>
          <p:cNvSpPr/>
          <p:nvPr/>
        </p:nvSpPr>
        <p:spPr>
          <a:xfrm>
            <a:off x="6084168" y="5942434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ttangolo 47"/>
          <p:cNvSpPr/>
          <p:nvPr/>
        </p:nvSpPr>
        <p:spPr>
          <a:xfrm>
            <a:off x="6084168" y="6086450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ttangolo 48"/>
          <p:cNvSpPr/>
          <p:nvPr/>
        </p:nvSpPr>
        <p:spPr>
          <a:xfrm>
            <a:off x="6084168" y="6230466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ttangolo 49"/>
          <p:cNvSpPr/>
          <p:nvPr/>
        </p:nvSpPr>
        <p:spPr>
          <a:xfrm>
            <a:off x="6084168" y="6374482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ttangolo 50"/>
          <p:cNvSpPr/>
          <p:nvPr/>
        </p:nvSpPr>
        <p:spPr>
          <a:xfrm>
            <a:off x="6084168" y="6518498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ttangolo 51"/>
          <p:cNvSpPr/>
          <p:nvPr/>
        </p:nvSpPr>
        <p:spPr>
          <a:xfrm>
            <a:off x="6804248" y="5654402"/>
            <a:ext cx="360000" cy="788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ttangolo 52"/>
          <p:cNvSpPr/>
          <p:nvPr/>
        </p:nvSpPr>
        <p:spPr>
          <a:xfrm>
            <a:off x="6804248" y="5798418"/>
            <a:ext cx="360000" cy="788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ttangolo 53"/>
          <p:cNvSpPr/>
          <p:nvPr/>
        </p:nvSpPr>
        <p:spPr>
          <a:xfrm>
            <a:off x="6804248" y="5942434"/>
            <a:ext cx="360000" cy="788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ttangolo 54"/>
          <p:cNvSpPr/>
          <p:nvPr/>
        </p:nvSpPr>
        <p:spPr>
          <a:xfrm>
            <a:off x="6804248" y="6086450"/>
            <a:ext cx="360000" cy="788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ttangolo 55"/>
          <p:cNvSpPr/>
          <p:nvPr/>
        </p:nvSpPr>
        <p:spPr>
          <a:xfrm>
            <a:off x="6804248" y="6230466"/>
            <a:ext cx="360000" cy="788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ttangolo 56"/>
          <p:cNvSpPr/>
          <p:nvPr/>
        </p:nvSpPr>
        <p:spPr>
          <a:xfrm>
            <a:off x="6804248" y="6374482"/>
            <a:ext cx="360000" cy="788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ttangolo 57"/>
          <p:cNvSpPr/>
          <p:nvPr/>
        </p:nvSpPr>
        <p:spPr>
          <a:xfrm>
            <a:off x="6804248" y="6518498"/>
            <a:ext cx="360000" cy="788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ttangolo 58"/>
          <p:cNvSpPr/>
          <p:nvPr/>
        </p:nvSpPr>
        <p:spPr>
          <a:xfrm>
            <a:off x="7524328" y="5654402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ttangolo 59"/>
          <p:cNvSpPr/>
          <p:nvPr/>
        </p:nvSpPr>
        <p:spPr>
          <a:xfrm>
            <a:off x="7524328" y="5798418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ttangolo 60"/>
          <p:cNvSpPr/>
          <p:nvPr/>
        </p:nvSpPr>
        <p:spPr>
          <a:xfrm>
            <a:off x="7524328" y="5942434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ttangolo 61"/>
          <p:cNvSpPr/>
          <p:nvPr/>
        </p:nvSpPr>
        <p:spPr>
          <a:xfrm>
            <a:off x="7524328" y="6086450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ttangolo 62"/>
          <p:cNvSpPr/>
          <p:nvPr/>
        </p:nvSpPr>
        <p:spPr>
          <a:xfrm>
            <a:off x="7524328" y="6230466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ttangolo 63"/>
          <p:cNvSpPr/>
          <p:nvPr/>
        </p:nvSpPr>
        <p:spPr>
          <a:xfrm>
            <a:off x="7524328" y="6374482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ttangolo 64"/>
          <p:cNvSpPr/>
          <p:nvPr/>
        </p:nvSpPr>
        <p:spPr>
          <a:xfrm>
            <a:off x="7524328" y="6518498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ttangolo 65"/>
          <p:cNvSpPr/>
          <p:nvPr/>
        </p:nvSpPr>
        <p:spPr>
          <a:xfrm>
            <a:off x="8244408" y="5654402"/>
            <a:ext cx="360000" cy="788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ttangolo 66"/>
          <p:cNvSpPr/>
          <p:nvPr/>
        </p:nvSpPr>
        <p:spPr>
          <a:xfrm>
            <a:off x="8244408" y="5798418"/>
            <a:ext cx="360000" cy="788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ttangolo 67"/>
          <p:cNvSpPr/>
          <p:nvPr/>
        </p:nvSpPr>
        <p:spPr>
          <a:xfrm>
            <a:off x="8244408" y="5942434"/>
            <a:ext cx="360000" cy="788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ttangolo 68"/>
          <p:cNvSpPr/>
          <p:nvPr/>
        </p:nvSpPr>
        <p:spPr>
          <a:xfrm>
            <a:off x="8244408" y="6086450"/>
            <a:ext cx="360000" cy="788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ttangolo 69"/>
          <p:cNvSpPr/>
          <p:nvPr/>
        </p:nvSpPr>
        <p:spPr>
          <a:xfrm>
            <a:off x="8244408" y="6230466"/>
            <a:ext cx="360000" cy="788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ttangolo 70"/>
          <p:cNvSpPr/>
          <p:nvPr/>
        </p:nvSpPr>
        <p:spPr>
          <a:xfrm>
            <a:off x="8244408" y="6374482"/>
            <a:ext cx="360000" cy="788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ttangolo 71"/>
          <p:cNvSpPr/>
          <p:nvPr/>
        </p:nvSpPr>
        <p:spPr>
          <a:xfrm>
            <a:off x="8244408" y="6518498"/>
            <a:ext cx="360000" cy="788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ttangolo 72"/>
          <p:cNvSpPr/>
          <p:nvPr/>
        </p:nvSpPr>
        <p:spPr>
          <a:xfrm>
            <a:off x="5004048" y="5654402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ttangolo 73"/>
          <p:cNvSpPr/>
          <p:nvPr/>
        </p:nvSpPr>
        <p:spPr>
          <a:xfrm>
            <a:off x="5004048" y="5798418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ttangolo 74"/>
          <p:cNvSpPr/>
          <p:nvPr/>
        </p:nvSpPr>
        <p:spPr>
          <a:xfrm>
            <a:off x="5004048" y="5942434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ttangolo 75"/>
          <p:cNvSpPr/>
          <p:nvPr/>
        </p:nvSpPr>
        <p:spPr>
          <a:xfrm>
            <a:off x="5004048" y="6086450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ttangolo 76"/>
          <p:cNvSpPr/>
          <p:nvPr/>
        </p:nvSpPr>
        <p:spPr>
          <a:xfrm>
            <a:off x="5004048" y="6230466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ttangolo 77"/>
          <p:cNvSpPr/>
          <p:nvPr/>
        </p:nvSpPr>
        <p:spPr>
          <a:xfrm>
            <a:off x="5004048" y="6374482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ttangolo 78"/>
          <p:cNvSpPr/>
          <p:nvPr/>
        </p:nvSpPr>
        <p:spPr>
          <a:xfrm>
            <a:off x="5004048" y="6518498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ttangolo 79"/>
          <p:cNvSpPr/>
          <p:nvPr/>
        </p:nvSpPr>
        <p:spPr>
          <a:xfrm>
            <a:off x="5724128" y="5654402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ttangolo 80"/>
          <p:cNvSpPr/>
          <p:nvPr/>
        </p:nvSpPr>
        <p:spPr>
          <a:xfrm>
            <a:off x="5724128" y="5798418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ttangolo 81"/>
          <p:cNvSpPr/>
          <p:nvPr/>
        </p:nvSpPr>
        <p:spPr>
          <a:xfrm>
            <a:off x="5724128" y="5942434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ttangolo 82"/>
          <p:cNvSpPr/>
          <p:nvPr/>
        </p:nvSpPr>
        <p:spPr>
          <a:xfrm>
            <a:off x="5724128" y="6086450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ttangolo 83"/>
          <p:cNvSpPr/>
          <p:nvPr/>
        </p:nvSpPr>
        <p:spPr>
          <a:xfrm>
            <a:off x="5724128" y="6230466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ttangolo 84"/>
          <p:cNvSpPr/>
          <p:nvPr/>
        </p:nvSpPr>
        <p:spPr>
          <a:xfrm>
            <a:off x="5724128" y="6374482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ttangolo 85"/>
          <p:cNvSpPr/>
          <p:nvPr/>
        </p:nvSpPr>
        <p:spPr>
          <a:xfrm>
            <a:off x="5724128" y="6518498"/>
            <a:ext cx="360000" cy="78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ttangolo 86"/>
          <p:cNvSpPr/>
          <p:nvPr/>
        </p:nvSpPr>
        <p:spPr>
          <a:xfrm>
            <a:off x="6444208" y="5654402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ttangolo 87"/>
          <p:cNvSpPr/>
          <p:nvPr/>
        </p:nvSpPr>
        <p:spPr>
          <a:xfrm>
            <a:off x="6444208" y="5798418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ttangolo 88"/>
          <p:cNvSpPr/>
          <p:nvPr/>
        </p:nvSpPr>
        <p:spPr>
          <a:xfrm>
            <a:off x="6444208" y="5942434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ttangolo 89"/>
          <p:cNvSpPr/>
          <p:nvPr/>
        </p:nvSpPr>
        <p:spPr>
          <a:xfrm>
            <a:off x="6444208" y="6086450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ttangolo 90"/>
          <p:cNvSpPr/>
          <p:nvPr/>
        </p:nvSpPr>
        <p:spPr>
          <a:xfrm>
            <a:off x="6444208" y="6230466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ttangolo 91"/>
          <p:cNvSpPr/>
          <p:nvPr/>
        </p:nvSpPr>
        <p:spPr>
          <a:xfrm>
            <a:off x="6444208" y="6374482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ttangolo 92"/>
          <p:cNvSpPr/>
          <p:nvPr/>
        </p:nvSpPr>
        <p:spPr>
          <a:xfrm>
            <a:off x="6444208" y="6518498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ttangolo 93"/>
          <p:cNvSpPr/>
          <p:nvPr/>
        </p:nvSpPr>
        <p:spPr>
          <a:xfrm>
            <a:off x="7164288" y="5654402"/>
            <a:ext cx="360000" cy="788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ttangolo 94"/>
          <p:cNvSpPr/>
          <p:nvPr/>
        </p:nvSpPr>
        <p:spPr>
          <a:xfrm>
            <a:off x="7164288" y="5798418"/>
            <a:ext cx="360000" cy="788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ttangolo 95"/>
          <p:cNvSpPr/>
          <p:nvPr/>
        </p:nvSpPr>
        <p:spPr>
          <a:xfrm>
            <a:off x="7164288" y="5942434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ttangolo 96"/>
          <p:cNvSpPr/>
          <p:nvPr/>
        </p:nvSpPr>
        <p:spPr>
          <a:xfrm>
            <a:off x="7164288" y="6086450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ttangolo 97"/>
          <p:cNvSpPr/>
          <p:nvPr/>
        </p:nvSpPr>
        <p:spPr>
          <a:xfrm>
            <a:off x="7164288" y="6230466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ttangolo 98"/>
          <p:cNvSpPr/>
          <p:nvPr/>
        </p:nvSpPr>
        <p:spPr>
          <a:xfrm>
            <a:off x="7164288" y="6374482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ttangolo 99"/>
          <p:cNvSpPr/>
          <p:nvPr/>
        </p:nvSpPr>
        <p:spPr>
          <a:xfrm>
            <a:off x="7164288" y="6518498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ttangolo 100"/>
          <p:cNvSpPr/>
          <p:nvPr/>
        </p:nvSpPr>
        <p:spPr>
          <a:xfrm>
            <a:off x="7884368" y="5654402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ttangolo 101"/>
          <p:cNvSpPr/>
          <p:nvPr/>
        </p:nvSpPr>
        <p:spPr>
          <a:xfrm>
            <a:off x="7884368" y="5798418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ttangolo 102"/>
          <p:cNvSpPr/>
          <p:nvPr/>
        </p:nvSpPr>
        <p:spPr>
          <a:xfrm>
            <a:off x="7884368" y="5942434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ttangolo 103"/>
          <p:cNvSpPr/>
          <p:nvPr/>
        </p:nvSpPr>
        <p:spPr>
          <a:xfrm>
            <a:off x="7884368" y="6086450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ttangolo 104"/>
          <p:cNvSpPr/>
          <p:nvPr/>
        </p:nvSpPr>
        <p:spPr>
          <a:xfrm>
            <a:off x="7884368" y="6230466"/>
            <a:ext cx="360000" cy="788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ttangolo 105"/>
          <p:cNvSpPr/>
          <p:nvPr/>
        </p:nvSpPr>
        <p:spPr>
          <a:xfrm>
            <a:off x="7884368" y="6374482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ttangolo 106"/>
          <p:cNvSpPr/>
          <p:nvPr/>
        </p:nvSpPr>
        <p:spPr>
          <a:xfrm>
            <a:off x="7884368" y="6518498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ttangolo 107"/>
          <p:cNvSpPr/>
          <p:nvPr/>
        </p:nvSpPr>
        <p:spPr>
          <a:xfrm>
            <a:off x="8604448" y="5654402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ttangolo 108"/>
          <p:cNvSpPr/>
          <p:nvPr/>
        </p:nvSpPr>
        <p:spPr>
          <a:xfrm>
            <a:off x="8604448" y="5798418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ttangolo 109"/>
          <p:cNvSpPr/>
          <p:nvPr/>
        </p:nvSpPr>
        <p:spPr>
          <a:xfrm>
            <a:off x="8604448" y="5942434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ttangolo 110"/>
          <p:cNvSpPr/>
          <p:nvPr/>
        </p:nvSpPr>
        <p:spPr>
          <a:xfrm>
            <a:off x="8604448" y="6086450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ttangolo 111"/>
          <p:cNvSpPr/>
          <p:nvPr/>
        </p:nvSpPr>
        <p:spPr>
          <a:xfrm>
            <a:off x="8604448" y="6230466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ttangolo 112"/>
          <p:cNvSpPr/>
          <p:nvPr/>
        </p:nvSpPr>
        <p:spPr>
          <a:xfrm>
            <a:off x="8604448" y="6374482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ttangolo 113"/>
          <p:cNvSpPr/>
          <p:nvPr/>
        </p:nvSpPr>
        <p:spPr>
          <a:xfrm>
            <a:off x="8604448" y="6518498"/>
            <a:ext cx="360000" cy="78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egnaposto numero diapositiva 1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0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Emulation output and HW comparison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Despite the difference the FTK emulation can still be a useful HW debugging tool</a:t>
            </a:r>
          </a:p>
          <a:p>
            <a:r>
              <a:rPr lang="en-US" dirty="0"/>
              <a:t>The AM </a:t>
            </a:r>
            <a:r>
              <a:rPr lang="en-US" dirty="0" smtClean="0"/>
              <a:t>emulation </a:t>
            </a:r>
            <a:r>
              <a:rPr lang="en-US" dirty="0"/>
              <a:t>output is equivalent to the </a:t>
            </a:r>
            <a:r>
              <a:rPr lang="en-US" dirty="0" smtClean="0"/>
              <a:t>TF input</a:t>
            </a:r>
          </a:p>
          <a:p>
            <a:pPr lvl="1"/>
            <a:r>
              <a:rPr lang="en-US" dirty="0" smtClean="0"/>
              <a:t>A list of roads and a table of SS with hits</a:t>
            </a:r>
          </a:p>
          <a:p>
            <a:pPr lvl="2"/>
            <a:r>
              <a:rPr lang="en-US" dirty="0" smtClean="0"/>
              <a:t>Using the many features the output can be very detailed and predict HW response at different levels</a:t>
            </a:r>
          </a:p>
          <a:p>
            <a:pPr lvl="1"/>
            <a:r>
              <a:rPr lang="en-US" dirty="0" smtClean="0"/>
              <a:t>The hits can be attached to the roads respecting the DC bits content</a:t>
            </a:r>
          </a:p>
          <a:p>
            <a:pPr lvl="1"/>
            <a:r>
              <a:rPr lang="en-US" dirty="0" smtClean="0"/>
              <a:t>Hits not associated to any good roads can be also saved</a:t>
            </a:r>
          </a:p>
          <a:p>
            <a:r>
              <a:rPr lang="en-US" dirty="0" smtClean="0"/>
              <a:t>Loading the patterns in a known order can allow to match the roads using the pattern ID</a:t>
            </a:r>
          </a:p>
          <a:p>
            <a:pPr lvl="1"/>
            <a:r>
              <a:rPr lang="en-US" dirty="0" smtClean="0"/>
              <a:t>Pattern bank preparation tool for the HW is required, with simple rules a match is possible</a:t>
            </a:r>
          </a:p>
          <a:p>
            <a:r>
              <a:rPr lang="en-US" dirty="0" smtClean="0"/>
              <a:t>Processing the outputs the output can be directly compared with the HW</a:t>
            </a:r>
          </a:p>
          <a:p>
            <a:r>
              <a:rPr lang="en-US" dirty="0" smtClean="0"/>
              <a:t>Internal and external data types can be changed to simplify the HW debugging</a:t>
            </a:r>
          </a:p>
          <a:p>
            <a:pPr lvl="1"/>
            <a:r>
              <a:rPr lang="en-US" dirty="0" smtClean="0"/>
              <a:t>Some care is required because the emulation is also used for large production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AM emulation code is quite stable and mature</a:t>
            </a:r>
          </a:p>
          <a:p>
            <a:pPr lvl="1"/>
            <a:r>
              <a:rPr lang="en-US" dirty="0" smtClean="0"/>
              <a:t>It allows to test all the logic features of the system and check the impact on the system load or the trigger performance</a:t>
            </a:r>
          </a:p>
          <a:p>
            <a:pPr lvl="1"/>
            <a:r>
              <a:rPr lang="en-US" dirty="0" smtClean="0"/>
              <a:t>It was tested against in the Vertical Slice and verified reliable as HW emulation</a:t>
            </a:r>
          </a:p>
          <a:p>
            <a:r>
              <a:rPr lang="en-US" dirty="0" smtClean="0"/>
              <a:t>Data are internally represented not satisfying the HW </a:t>
            </a:r>
            <a:r>
              <a:rPr lang="en-US" dirty="0" err="1" smtClean="0"/>
              <a:t>constaints</a:t>
            </a:r>
            <a:endParaRPr lang="en-US" dirty="0" smtClean="0"/>
          </a:p>
          <a:p>
            <a:pPr lvl="1"/>
            <a:r>
              <a:rPr lang="en-US" dirty="0" smtClean="0"/>
              <a:t>The patterns are stored as big 32 bits integers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DC-bits are used to reject roads</a:t>
            </a:r>
          </a:p>
          <a:p>
            <a:r>
              <a:rPr lang="en-US" dirty="0" smtClean="0"/>
              <a:t>Internal workflow doesn’t completely map the HW</a:t>
            </a:r>
          </a:p>
          <a:p>
            <a:r>
              <a:rPr lang="en-US" dirty="0" smtClean="0"/>
              <a:t>More HW data type can be introduced</a:t>
            </a:r>
          </a:p>
          <a:p>
            <a:r>
              <a:rPr lang="en-US" dirty="0" smtClean="0"/>
              <a:t>Post processing can allow to match emulation to HW objects</a:t>
            </a:r>
          </a:p>
          <a:p>
            <a:r>
              <a:rPr lang="en-US" dirty="0" smtClean="0"/>
              <a:t>Emulation also used for large production:</a:t>
            </a:r>
          </a:p>
          <a:p>
            <a:pPr lvl="1"/>
            <a:r>
              <a:rPr lang="en-US" dirty="0" smtClean="0"/>
              <a:t>Any change in the core part of the simulation has to be carefully tested and validated</a:t>
            </a:r>
          </a:p>
          <a:p>
            <a:pPr lvl="1"/>
            <a:r>
              <a:rPr lang="en-US" dirty="0" smtClean="0"/>
              <a:t>Performance has to remain unchanged or improve or HW feature have to remain optional</a:t>
            </a:r>
            <a:endParaRPr lang="en-US" dirty="0"/>
          </a:p>
        </p:txBody>
      </p:sp>
      <p:sp>
        <p:nvSpPr>
          <p:cNvPr id="88" name="Segnaposto numero diapositiva 8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DDA4-0CFE-48CF-82DC-E0526EA9AD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o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riz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1103</TotalTime>
  <Words>891</Words>
  <Application>Microsoft Office PowerPoint</Application>
  <PresentationFormat>Presentazione su schermo (4:3)</PresentationFormat>
  <Paragraphs>90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Chiaro</vt:lpstr>
      <vt:lpstr>AMB HW low level simulation vs HW output</vt:lpstr>
      <vt:lpstr>FTK emulation reminder</vt:lpstr>
      <vt:lpstr>Emulation of the AM features</vt:lpstr>
      <vt:lpstr>AM emulation relation with the HW</vt:lpstr>
      <vt:lpstr>Pattern bank fromat and AM emulation logic</vt:lpstr>
      <vt:lpstr>Emulation output and HW comparison</vt:lpstr>
      <vt:lpstr>Conclusions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Guido Volpi</dc:creator>
  <cp:lastModifiedBy>Guido Volpi</cp:lastModifiedBy>
  <cp:revision>10</cp:revision>
  <dcterms:created xsi:type="dcterms:W3CDTF">2014-02-10T18:46:30Z</dcterms:created>
  <dcterms:modified xsi:type="dcterms:W3CDTF">2014-02-11T13:10:20Z</dcterms:modified>
</cp:coreProperties>
</file>