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10.xml" ContentType="application/vnd.openxmlformats-officedocument.theme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11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2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3.xml" ContentType="application/vnd.openxmlformats-officedocument.theme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theme/theme14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5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theme/theme16.xml" ContentType="application/vnd.openxmlformats-officedocument.theme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theme/theme17.xml" ContentType="application/vnd.openxmlformats-officedocument.theme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theme/theme18.xml" ContentType="application/vnd.openxmlformats-officedocument.theme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theme/theme19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theme/theme20.xml" ContentType="application/vnd.openxmlformats-officedocument.theme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theme/theme21.xml" ContentType="application/vnd.openxmlformats-officedocument.theme+xml"/>
  <Override PartName="/ppt/slideLayouts/slideLayout235.xml" ContentType="application/vnd.openxmlformats-officedocument.presentationml.slideLayout+xml"/>
  <Override PartName="/ppt/theme/theme22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865" r:id="rId2"/>
    <p:sldMasterId id="2147483891" r:id="rId3"/>
    <p:sldMasterId id="2147483853" r:id="rId4"/>
    <p:sldMasterId id="2147483879" r:id="rId5"/>
    <p:sldMasterId id="2147483828" r:id="rId6"/>
    <p:sldMasterId id="2147483841" r:id="rId7"/>
    <p:sldMasterId id="2147483816" r:id="rId8"/>
    <p:sldMasterId id="2147483804" r:id="rId9"/>
    <p:sldMasterId id="2147483792" r:id="rId10"/>
    <p:sldMasterId id="2147483780" r:id="rId11"/>
    <p:sldMasterId id="2147483756" r:id="rId12"/>
    <p:sldMasterId id="2147483732" r:id="rId13"/>
    <p:sldMasterId id="2147483768" r:id="rId14"/>
    <p:sldMasterId id="2147483744" r:id="rId15"/>
    <p:sldMasterId id="2147483720" r:id="rId16"/>
    <p:sldMasterId id="2147483708" r:id="rId17"/>
    <p:sldMasterId id="2147483696" r:id="rId18"/>
    <p:sldMasterId id="2147483903" r:id="rId19"/>
    <p:sldMasterId id="2147483684" r:id="rId20"/>
    <p:sldMasterId id="2147483941" r:id="rId21"/>
    <p:sldMasterId id="2147483939" r:id="rId22"/>
    <p:sldMasterId id="2147483915" r:id="rId23"/>
  </p:sldMasterIdLst>
  <p:notesMasterIdLst>
    <p:notesMasterId r:id="rId58"/>
  </p:notesMasterIdLst>
  <p:handoutMasterIdLst>
    <p:handoutMasterId r:id="rId59"/>
  </p:handoutMasterIdLst>
  <p:sldIdLst>
    <p:sldId id="281" r:id="rId24"/>
    <p:sldId id="291" r:id="rId25"/>
    <p:sldId id="417" r:id="rId26"/>
    <p:sldId id="418" r:id="rId27"/>
    <p:sldId id="416" r:id="rId28"/>
    <p:sldId id="401" r:id="rId29"/>
    <p:sldId id="295" r:id="rId30"/>
    <p:sldId id="292" r:id="rId31"/>
    <p:sldId id="338" r:id="rId32"/>
    <p:sldId id="378" r:id="rId33"/>
    <p:sldId id="427" r:id="rId34"/>
    <p:sldId id="428" r:id="rId35"/>
    <p:sldId id="433" r:id="rId36"/>
    <p:sldId id="398" r:id="rId37"/>
    <p:sldId id="438" r:id="rId38"/>
    <p:sldId id="392" r:id="rId39"/>
    <p:sldId id="393" r:id="rId40"/>
    <p:sldId id="434" r:id="rId41"/>
    <p:sldId id="424" r:id="rId42"/>
    <p:sldId id="396" r:id="rId43"/>
    <p:sldId id="426" r:id="rId44"/>
    <p:sldId id="440" r:id="rId45"/>
    <p:sldId id="407" r:id="rId46"/>
    <p:sldId id="384" r:id="rId47"/>
    <p:sldId id="436" r:id="rId48"/>
    <p:sldId id="385" r:id="rId49"/>
    <p:sldId id="429" r:id="rId50"/>
    <p:sldId id="413" r:id="rId51"/>
    <p:sldId id="390" r:id="rId52"/>
    <p:sldId id="386" r:id="rId53"/>
    <p:sldId id="411" r:id="rId54"/>
    <p:sldId id="412" r:id="rId55"/>
    <p:sldId id="443" r:id="rId56"/>
    <p:sldId id="444" r:id="rId57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OLLEDANI Claude" initials="C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6B0A"/>
    <a:srgbClr val="FF750B"/>
    <a:srgbClr val="F5750B"/>
    <a:srgbClr val="66CCFF"/>
    <a:srgbClr val="33CCFF"/>
    <a:srgbClr val="00CCFF"/>
    <a:srgbClr val="FFFF99"/>
    <a:srgbClr val="37609C"/>
    <a:srgbClr val="99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2" autoAdjust="0"/>
    <p:restoredTop sz="94784" autoAdjust="0"/>
  </p:normalViewPr>
  <p:slideViewPr>
    <p:cSldViewPr snapToGrid="0">
      <p:cViewPr varScale="1">
        <p:scale>
          <a:sx n="83" d="100"/>
          <a:sy n="83" d="100"/>
        </p:scale>
        <p:origin x="-1656" y="-78"/>
      </p:cViewPr>
      <p:guideLst>
        <p:guide orient="horz" pos="2905"/>
        <p:guide pos="2880"/>
      </p:guideLst>
    </p:cSldViewPr>
  </p:slideViewPr>
  <p:outlineViewPr>
    <p:cViewPr>
      <p:scale>
        <a:sx n="33" d="100"/>
        <a:sy n="33" d="100"/>
      </p:scale>
      <p:origin x="0" y="7356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3342" y="-9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3.xml"/><Relationship Id="rId39" Type="http://schemas.openxmlformats.org/officeDocument/2006/relationships/slide" Target="slides/slide16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1.xml"/><Relationship Id="rId42" Type="http://schemas.openxmlformats.org/officeDocument/2006/relationships/slide" Target="slides/slide19.xml"/><Relationship Id="rId47" Type="http://schemas.openxmlformats.org/officeDocument/2006/relationships/slide" Target="slides/slide24.xml"/><Relationship Id="rId50" Type="http://schemas.openxmlformats.org/officeDocument/2006/relationships/slide" Target="slides/slide27.xml"/><Relationship Id="rId55" Type="http://schemas.openxmlformats.org/officeDocument/2006/relationships/slide" Target="slides/slide32.xml"/><Relationship Id="rId63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6.xml"/><Relationship Id="rId41" Type="http://schemas.openxmlformats.org/officeDocument/2006/relationships/slide" Target="slides/slide18.xml"/><Relationship Id="rId54" Type="http://schemas.openxmlformats.org/officeDocument/2006/relationships/slide" Target="slides/slide31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.xml"/><Relationship Id="rId32" Type="http://schemas.openxmlformats.org/officeDocument/2006/relationships/slide" Target="slides/slide9.xml"/><Relationship Id="rId37" Type="http://schemas.openxmlformats.org/officeDocument/2006/relationships/slide" Target="slides/slide14.xml"/><Relationship Id="rId40" Type="http://schemas.openxmlformats.org/officeDocument/2006/relationships/slide" Target="slides/slide17.xml"/><Relationship Id="rId45" Type="http://schemas.openxmlformats.org/officeDocument/2006/relationships/slide" Target="slides/slide22.xml"/><Relationship Id="rId53" Type="http://schemas.openxmlformats.org/officeDocument/2006/relationships/slide" Target="slides/slide30.xml"/><Relationship Id="rId58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5.xml"/><Relationship Id="rId36" Type="http://schemas.openxmlformats.org/officeDocument/2006/relationships/slide" Target="slides/slide13.xml"/><Relationship Id="rId49" Type="http://schemas.openxmlformats.org/officeDocument/2006/relationships/slide" Target="slides/slide26.xml"/><Relationship Id="rId57" Type="http://schemas.openxmlformats.org/officeDocument/2006/relationships/slide" Target="slides/slide34.xml"/><Relationship Id="rId61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8.xml"/><Relationship Id="rId44" Type="http://schemas.openxmlformats.org/officeDocument/2006/relationships/slide" Target="slides/slide21.xml"/><Relationship Id="rId52" Type="http://schemas.openxmlformats.org/officeDocument/2006/relationships/slide" Target="slides/slide29.xml"/><Relationship Id="rId60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4.xml"/><Relationship Id="rId30" Type="http://schemas.openxmlformats.org/officeDocument/2006/relationships/slide" Target="slides/slide7.xml"/><Relationship Id="rId35" Type="http://schemas.openxmlformats.org/officeDocument/2006/relationships/slide" Target="slides/slide12.xml"/><Relationship Id="rId43" Type="http://schemas.openxmlformats.org/officeDocument/2006/relationships/slide" Target="slides/slide20.xml"/><Relationship Id="rId48" Type="http://schemas.openxmlformats.org/officeDocument/2006/relationships/slide" Target="slides/slide25.xml"/><Relationship Id="rId56" Type="http://schemas.openxmlformats.org/officeDocument/2006/relationships/slide" Target="slides/slide33.xml"/><Relationship Id="rId64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2.xml"/><Relationship Id="rId33" Type="http://schemas.openxmlformats.org/officeDocument/2006/relationships/slide" Target="slides/slide10.xml"/><Relationship Id="rId38" Type="http://schemas.openxmlformats.org/officeDocument/2006/relationships/slide" Target="slides/slide15.xml"/><Relationship Id="rId46" Type="http://schemas.openxmlformats.org/officeDocument/2006/relationships/slide" Target="slides/slide23.xml"/><Relationship Id="rId5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travail\direction\Dialog\Copie%20de%20Stats%20effectifs%20in2p3%20311213%20CC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200"/>
      <c:depthPercent val="6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9498167863491398E-2"/>
          <c:y val="0.14197624774709949"/>
          <c:w val="0.85730332608179483"/>
          <c:h val="0.8580237522529005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92D050"/>
              </a:solidFill>
            </c:spPr>
          </c:dPt>
          <c:dPt>
            <c:idx val="1"/>
            <c:bubble3D val="0"/>
            <c:spPr>
              <a:solidFill>
                <a:srgbClr val="E02847"/>
              </a:solidFill>
            </c:spPr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3"/>
            <c:bubble3D val="0"/>
            <c:spPr>
              <a:solidFill>
                <a:srgbClr val="8166A2"/>
              </a:solidFill>
            </c:spPr>
          </c:dPt>
          <c:dPt>
            <c:idx val="4"/>
            <c:bubble3D val="0"/>
            <c:spPr>
              <a:solidFill>
                <a:schemeClr val="accent5"/>
              </a:solidFill>
            </c:spPr>
          </c:dPt>
          <c:dPt>
            <c:idx val="5"/>
            <c:bubble3D val="0"/>
            <c:spPr>
              <a:solidFill>
                <a:schemeClr val="accent6"/>
              </a:solidFill>
            </c:spPr>
          </c:dPt>
          <c:dPt>
            <c:idx val="6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Lbls>
            <c:delete val="1"/>
          </c:dLbls>
          <c:cat>
            <c:strRef>
              <c:f>Feuil1!$A$22:$A$26</c:f>
              <c:strCache>
                <c:ptCount val="5"/>
                <c:pt idx="0">
                  <c:v>Assurance qualité instrumentation</c:v>
                </c:pt>
                <c:pt idx="1">
                  <c:v>Instrumentation et expérimentation</c:v>
                </c:pt>
                <c:pt idx="2">
                  <c:v>Contrôle-commande en instrumentation </c:v>
                </c:pt>
                <c:pt idx="3">
                  <c:v>Electronique, Electrotechnique</c:v>
                </c:pt>
                <c:pt idx="4">
                  <c:v>Bureau d'études Fabrication mécanique chaudronnerie</c:v>
                </c:pt>
              </c:strCache>
            </c:strRef>
          </c:cat>
          <c:val>
            <c:numRef>
              <c:f>Feuil1!$B$22:$B$26</c:f>
              <c:numCache>
                <c:formatCode>General</c:formatCode>
                <c:ptCount val="5"/>
                <c:pt idx="0">
                  <c:v>9</c:v>
                </c:pt>
                <c:pt idx="1">
                  <c:v>250</c:v>
                </c:pt>
                <c:pt idx="2">
                  <c:v>6</c:v>
                </c:pt>
                <c:pt idx="3">
                  <c:v>271</c:v>
                </c:pt>
                <c:pt idx="4">
                  <c:v>187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 b="1">
          <a:latin typeface="+mn-lt"/>
        </a:defRPr>
      </a:pPr>
      <a:endParaRPr lang="en-US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0.42334</cdr:x>
      <cdr:y>0.64163</cdr:y>
    </cdr:from>
    <cdr:to>
      <cdr:x>0.83367</cdr:x>
      <cdr:y>0.80727</cdr:y>
    </cdr:to>
    <cdr:sp macro="" textlink="">
      <cdr:nvSpPr>
        <cdr:cNvPr id="3" name="ZoneTexte 1"/>
        <cdr:cNvSpPr txBox="1"/>
      </cdr:nvSpPr>
      <cdr:spPr>
        <a:xfrm xmlns:a="http://schemas.openxmlformats.org/drawingml/2006/main">
          <a:off x="943396" y="1345737"/>
          <a:ext cx="914400" cy="3474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noProof="0" dirty="0" smtClean="0"/>
            <a:t>Mechanics</a:t>
          </a:r>
        </a:p>
        <a:p xmlns:a="http://schemas.openxmlformats.org/drawingml/2006/main">
          <a:pPr algn="ctr"/>
          <a:r>
            <a:rPr lang="en-US" sz="1400" noProof="0" dirty="0" smtClean="0"/>
            <a:t>26%</a:t>
          </a:r>
          <a:endParaRPr lang="en-US" sz="1400" noProof="0" dirty="0"/>
        </a:p>
      </cdr:txBody>
    </cdr:sp>
  </cdr:relSizeAnchor>
  <cdr:relSizeAnchor xmlns:cdr="http://schemas.openxmlformats.org/drawingml/2006/chartDrawing">
    <cdr:from>
      <cdr:x>0.10391</cdr:x>
      <cdr:y>0.44616</cdr:y>
    </cdr:from>
    <cdr:to>
      <cdr:x>0.51424</cdr:x>
      <cdr:y>0.87237</cdr:y>
    </cdr:to>
    <cdr:sp macro="" textlink="">
      <cdr:nvSpPr>
        <cdr:cNvPr id="4" name="ZoneTexte 1"/>
        <cdr:cNvSpPr txBox="1"/>
      </cdr:nvSpPr>
      <cdr:spPr>
        <a:xfrm xmlns:a="http://schemas.openxmlformats.org/drawingml/2006/main">
          <a:off x="252739" y="980030"/>
          <a:ext cx="998013" cy="9362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noProof="0" dirty="0" err="1" smtClean="0"/>
            <a:t>Experimen</a:t>
          </a:r>
          <a:r>
            <a:rPr lang="en-US" sz="1400" noProof="0" dirty="0" smtClean="0"/>
            <a:t>-</a:t>
          </a:r>
          <a:br>
            <a:rPr lang="en-US" sz="1400" noProof="0" dirty="0" smtClean="0"/>
          </a:br>
          <a:r>
            <a:rPr lang="en-US" sz="1400" noProof="0" dirty="0" err="1" smtClean="0"/>
            <a:t>tation</a:t>
          </a:r>
          <a:endParaRPr lang="en-US" sz="1400" noProof="0" dirty="0" smtClean="0"/>
        </a:p>
        <a:p xmlns:a="http://schemas.openxmlformats.org/drawingml/2006/main">
          <a:pPr algn="ctr"/>
          <a:r>
            <a:rPr lang="en-US" sz="1400" noProof="0" dirty="0" smtClean="0"/>
            <a:t>35%</a:t>
          </a:r>
          <a:endParaRPr lang="en-US" sz="1400" noProof="0" dirty="0"/>
        </a:p>
      </cdr:txBody>
    </cdr:sp>
  </cdr:relSizeAnchor>
  <cdr:relSizeAnchor xmlns:cdr="http://schemas.openxmlformats.org/drawingml/2006/chartDrawing">
    <cdr:from>
      <cdr:x>0.42135</cdr:x>
      <cdr:y>0.24941</cdr:y>
    </cdr:from>
    <cdr:to>
      <cdr:x>0.83168</cdr:x>
      <cdr:y>0.49904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1024814" y="547857"/>
          <a:ext cx="998014" cy="5483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lIns="0" tIns="0" rIns="0" bIns="0" rtlCol="0"/>
        <a:lstStyle xmlns:a="http://schemas.openxmlformats.org/drawingml/2006/main"/>
        <a:p xmlns:a="http://schemas.openxmlformats.org/drawingml/2006/main">
          <a:pPr algn="ctr"/>
          <a:r>
            <a:rPr lang="en-US" sz="1400" noProof="0" dirty="0" smtClean="0"/>
            <a:t>Electronics</a:t>
          </a:r>
        </a:p>
        <a:p xmlns:a="http://schemas.openxmlformats.org/drawingml/2006/main">
          <a:pPr algn="ctr"/>
          <a:r>
            <a:rPr lang="en-US" sz="1400" noProof="0" dirty="0" smtClean="0"/>
            <a:t>Electrical </a:t>
          </a:r>
          <a:br>
            <a:rPr lang="en-US" sz="1400" noProof="0" dirty="0" smtClean="0"/>
          </a:br>
          <a:r>
            <a:rPr lang="en-US" sz="1400" noProof="0" dirty="0" smtClean="0"/>
            <a:t>Eng.</a:t>
          </a:r>
        </a:p>
        <a:p xmlns:a="http://schemas.openxmlformats.org/drawingml/2006/main">
          <a:pPr algn="ctr"/>
          <a:r>
            <a:rPr lang="en-US" sz="1400" noProof="0" dirty="0" smtClean="0"/>
            <a:t>37%</a:t>
          </a:r>
          <a:endParaRPr lang="en-US" sz="1400" noProof="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D57DB8D2-6898-4668-8234-4F6A8391CB56}" type="datetimeFigureOut">
              <a:rPr lang="fr-FR" smtClean="0"/>
              <a:t>22/09/2014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BEBB956-700F-410A-86C1-A0FC3C3694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54852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F679739-928E-4DD1-87DD-25ABEE783821}" type="datetimeFigureOut">
              <a:rPr lang="fr-FR" smtClean="0"/>
              <a:t>22/09/2014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0C7225D8-577E-4217-B82C-50633FFF7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147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8578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1179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54698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2011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20150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44929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8623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84890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1482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76995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defTabSz="990478">
              <a:defRPr/>
            </a:pP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0337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709930" y="4733104"/>
            <a:ext cx="5679440" cy="460557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4729A-0ECC-4A7F-B86C-55E839D56DB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1425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8391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09436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3588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09436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34494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54575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defTabSz="990478">
              <a:defRPr/>
            </a:pPr>
            <a:endParaRPr lang="en-US" sz="1900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1" defTabSz="990478">
              <a:defRPr/>
            </a:pPr>
            <a:endParaRPr lang="en-US" sz="19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3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13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51598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42655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95153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3085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4729A-0ECC-4A7F-B86C-55E839D56DB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1425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175952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064549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3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13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b="0" dirty="0" smtClean="0"/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618266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en-GB" sz="15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38734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5715" indent="-185715">
              <a:buFontTx/>
              <a:buChar char="-"/>
            </a:pP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4729A-0ECC-4A7F-B86C-55E839D56DB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142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4729A-0ECC-4A7F-B86C-55E839D56DB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1425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4729A-0ECC-4A7F-B86C-55E839D56DB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1425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en-US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2201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94190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6321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2.xml"/><Relationship Id="rId4" Type="http://schemas.openxmlformats.org/officeDocument/2006/relationships/image" Target="../media/image1.jpg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-4921" y="6309324"/>
            <a:ext cx="2895600" cy="365125"/>
          </a:xfrm>
        </p:spPr>
        <p:txBody>
          <a:bodyPr/>
          <a:lstStyle>
            <a:lvl1pPr algn="ctr">
              <a:defRPr sz="140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fr-FR" smtClean="0"/>
              <a:t>TWEPP 2014, Aix-en-Provence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CC6206-EEF0-478F-AE0C-0D88022746A3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152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71B8B8-E7E0-4249-94AE-DA8D432CA8A0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899048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E101-DD49-4626-A749-E552D4F3E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257075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E101-DD49-4626-A749-E552D4F3E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499825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E101-DD49-4626-A749-E552D4F3E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972204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FDE1-9B1C-4726-AF16-AB083ADFD1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208952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FDE1-9B1C-4726-AF16-AB083ADFD1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410843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FDE1-9B1C-4726-AF16-AB083ADFD1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766346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FDE1-9B1C-4726-AF16-AB083ADFD1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974722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FDE1-9B1C-4726-AF16-AB083ADFD1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503419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FDE1-9B1C-4726-AF16-AB083ADFD1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365647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FDE1-9B1C-4726-AF16-AB083ADFD1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168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3598CD-E594-464B-BFAE-25F837B89FA8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22446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FDE1-9B1C-4726-AF16-AB083ADFD1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541887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FDE1-9B1C-4726-AF16-AB083ADFD1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582700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FDE1-9B1C-4726-AF16-AB083ADFD1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241429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FDE1-9B1C-4726-AF16-AB083ADFD1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718125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D98D5-DD2A-4B02-BF2D-5220CEDF5F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53709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D98D5-DD2A-4B02-BF2D-5220CEDF5F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61391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D98D5-DD2A-4B02-BF2D-5220CEDF5F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39268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D98D5-DD2A-4B02-BF2D-5220CEDF5F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687362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D98D5-DD2A-4B02-BF2D-5220CEDF5F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52825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D98D5-DD2A-4B02-BF2D-5220CEDF5F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111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-4921" y="6309324"/>
            <a:ext cx="2895600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r>
              <a:rPr lang="fr-FR" smtClean="0"/>
              <a:t>TWEPP 2014, Aix-en-Provence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CC6206-EEF0-478F-AE0C-0D88022746A3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919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D98D5-DD2A-4B02-BF2D-5220CEDF5F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926451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D98D5-DD2A-4B02-BF2D-5220CEDF5F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854952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D98D5-DD2A-4B02-BF2D-5220CEDF5F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5308570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D98D5-DD2A-4B02-BF2D-5220CEDF5F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39819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D98D5-DD2A-4B02-BF2D-5220CEDF5F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526904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581F1-E021-43EB-AE02-151FC9A77D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664269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581F1-E021-43EB-AE02-151FC9A77D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048822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581F1-E021-43EB-AE02-151FC9A77D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45306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581F1-E021-43EB-AE02-151FC9A77D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883552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581F1-E021-43EB-AE02-151FC9A77D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6020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39BAA-AC4F-463A-B02C-45FECD55F6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2094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581F1-E021-43EB-AE02-151FC9A77D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502404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581F1-E021-43EB-AE02-151FC9A77D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15969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581F1-E021-43EB-AE02-151FC9A77D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3359571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581F1-E021-43EB-AE02-151FC9A77D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08832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581F1-E021-43EB-AE02-151FC9A77D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635986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581F1-E021-43EB-AE02-151FC9A77D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99523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989CE-F18F-4A51-B611-FE43BFD006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6233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989CE-F18F-4A51-B611-FE43BFD006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3078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989CE-F18F-4A51-B611-FE43BFD006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1438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989CE-F18F-4A51-B611-FE43BFD006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74213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39BAA-AC4F-463A-B02C-45FECD55F6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708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989CE-F18F-4A51-B611-FE43BFD006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4764694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989CE-F18F-4A51-B611-FE43BFD006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86363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989CE-F18F-4A51-B611-FE43BFD006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268508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989CE-F18F-4A51-B611-FE43BFD006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968917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989CE-F18F-4A51-B611-FE43BFD006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727984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989CE-F18F-4A51-B611-FE43BFD006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7538605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989CE-F18F-4A51-B611-FE43BFD006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333514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B3F7-D128-4BD1-AF15-8EB9C4A0CB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0184033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B3F7-D128-4BD1-AF15-8EB9C4A0CB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5748537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B3F7-D128-4BD1-AF15-8EB9C4A0CB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2073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39BAA-AC4F-463A-B02C-45FECD55F6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809332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B3F7-D128-4BD1-AF15-8EB9C4A0CB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8184850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B3F7-D128-4BD1-AF15-8EB9C4A0CB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9721181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B3F7-D128-4BD1-AF15-8EB9C4A0CB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81445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B3F7-D128-4BD1-AF15-8EB9C4A0CB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0491354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B3F7-D128-4BD1-AF15-8EB9C4A0CB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1468676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B3F7-D128-4BD1-AF15-8EB9C4A0CB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2697853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B3F7-D128-4BD1-AF15-8EB9C4A0CB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574851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B3F7-D128-4BD1-AF15-8EB9C4A0CB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843656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D098-3F3F-4D1D-A0C6-B400DB102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965753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D098-3F3F-4D1D-A0C6-B400DB102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7038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39BAA-AC4F-463A-B02C-45FECD55F6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6489874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D098-3F3F-4D1D-A0C6-B400DB102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182608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D098-3F3F-4D1D-A0C6-B400DB102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856019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D098-3F3F-4D1D-A0C6-B400DB102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409379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D098-3F3F-4D1D-A0C6-B400DB102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70742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D098-3F3F-4D1D-A0C6-B400DB102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7639713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D098-3F3F-4D1D-A0C6-B400DB102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3310036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D098-3F3F-4D1D-A0C6-B400DB102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153309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D098-3F3F-4D1D-A0C6-B400DB102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4637926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D098-3F3F-4D1D-A0C6-B400DB102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6001327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A4515-5C0F-4FE9-A90B-BFA7736E66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1853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39BAA-AC4F-463A-B02C-45FECD55F6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2398782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A4515-5C0F-4FE9-A90B-BFA7736E66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4360565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A4515-5C0F-4FE9-A90B-BFA7736E66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1705742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A4515-5C0F-4FE9-A90B-BFA7736E66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4881204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A4515-5C0F-4FE9-A90B-BFA7736E66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4852422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A4515-5C0F-4FE9-A90B-BFA7736E66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783077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A4515-5C0F-4FE9-A90B-BFA7736E66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6700193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A4515-5C0F-4FE9-A90B-BFA7736E66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1335481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A4515-5C0F-4FE9-A90B-BFA7736E66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493746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A4515-5C0F-4FE9-A90B-BFA7736E66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4847090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A4515-5C0F-4FE9-A90B-BFA7736E66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3007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39BAA-AC4F-463A-B02C-45FECD55F6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0612267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92F6-5D21-46B2-98A3-8F8BAF83A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9535992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92F6-5D21-46B2-98A3-8F8BAF83A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1486538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92F6-5D21-46B2-98A3-8F8BAF83A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0019636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92F6-5D21-46B2-98A3-8F8BAF83A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4998017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92F6-5D21-46B2-98A3-8F8BAF83A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040462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92F6-5D21-46B2-98A3-8F8BAF83A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8624871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92F6-5D21-46B2-98A3-8F8BAF83A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2322231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92F6-5D21-46B2-98A3-8F8BAF83A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67314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92F6-5D21-46B2-98A3-8F8BAF83A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158681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92F6-5D21-46B2-98A3-8F8BAF83A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08880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39BAA-AC4F-463A-B02C-45FECD55F6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6997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92F6-5D21-46B2-98A3-8F8BAF83A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6577295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A6CD1-2DAC-4093-A73F-A51273FADD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4014217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A6CD1-2DAC-4093-A73F-A51273FADD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838511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A6CD1-2DAC-4093-A73F-A51273FADD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222936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A6CD1-2DAC-4093-A73F-A51273FADD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9401183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A6CD1-2DAC-4093-A73F-A51273FADD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7463265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A6CD1-2DAC-4093-A73F-A51273FADD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3307023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A6CD1-2DAC-4093-A73F-A51273FADD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072726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A6CD1-2DAC-4093-A73F-A51273FADD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4971325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A6CD1-2DAC-4093-A73F-A51273FADD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9172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10315-3185-4901-82A5-1E1EEEE40FEA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210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39BAA-AC4F-463A-B02C-45FECD55F6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118316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A6CD1-2DAC-4093-A73F-A51273FADD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8993775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A6CD1-2DAC-4093-A73F-A51273FADD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602916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1C1F3-6428-4CDA-BF9E-7A515FEDF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5503315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1C1F3-6428-4CDA-BF9E-7A515FEDF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6786240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1C1F3-6428-4CDA-BF9E-7A515FEDF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5014494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1C1F3-6428-4CDA-BF9E-7A515FEDF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7328674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1C1F3-6428-4CDA-BF9E-7A515FEDF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1435276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1C1F3-6428-4CDA-BF9E-7A515FEDF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7646628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1C1F3-6428-4CDA-BF9E-7A515FEDF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004243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1C1F3-6428-4CDA-BF9E-7A515FEDF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6834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39BAA-AC4F-463A-B02C-45FECD55F6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759601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1C1F3-6428-4CDA-BF9E-7A515FEDF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9821322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1C1F3-6428-4CDA-BF9E-7A515FEDF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6186986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1C1F3-6428-4CDA-BF9E-7A515FEDF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129278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1520" y="6309324"/>
            <a:ext cx="2895600" cy="365125"/>
          </a:xfrm>
        </p:spPr>
        <p:txBody>
          <a:bodyPr/>
          <a:lstStyle>
            <a:lvl1pPr algn="ctr">
              <a:defRPr sz="140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fr-FR" smtClean="0"/>
              <a:t>TWEPP 2014, Aix-en-Provence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84C1F1-B42B-49E6-A449-89F419825AA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1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3243"/>
            <a:ext cx="8229600" cy="749490"/>
          </a:xfrm>
        </p:spPr>
        <p:txBody>
          <a:bodyPr/>
          <a:lstStyle>
            <a:lvl1pPr>
              <a:defRPr sz="32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Claude Colledani - IN2P3 -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TWEPP 2014, Aix-en-Provence</a:t>
            </a:r>
            <a:endParaRPr lang="fr-FR" dirty="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1979712" y="836613"/>
            <a:ext cx="7164288" cy="0"/>
          </a:xfrm>
          <a:prstGeom prst="line">
            <a:avLst/>
          </a:prstGeom>
          <a:ln w="25400">
            <a:solidFill>
              <a:srgbClr val="FF750B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48" y="95307"/>
            <a:ext cx="1296144" cy="720080"/>
          </a:xfrm>
          <a:prstGeom prst="rect">
            <a:avLst/>
          </a:prstGeom>
        </p:spPr>
      </p:pic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107D93B-C947-4B41-8558-A532C1867C9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8754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7D93B-C947-4B41-8558-A532C1867C9C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4735352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3A130-4F42-425B-ADD4-BDDEFC2C2532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2716273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1EA76-1DFF-4F20-BD5F-61BEC161DD7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8750027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3A71B1-98FB-4A2B-964B-D9CBAD4D4F08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3703060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Claude Colledani - IN2P3 -</a:t>
            </a:r>
            <a:endParaRPr lang="fr-FR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mtClean="0"/>
              <a:t>TWEPP 2014, Aix-en-Provence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3B4C30C-DDB5-4B22-AF17-CD4F65867016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2557236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39BAA-AC4F-463A-B02C-45FECD55F6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1816621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7554A-020F-4252-B0A4-8B48565631CD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1179895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9A1F7-05F9-4214-AF82-0BBD2DBCF6B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1161344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9BA016-69D4-4F2E-9C0B-7EF02C349C8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5436015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58906-73DB-44C7-A018-E2C0B4A1BF88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08426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EEC84-F7B6-4A8D-A163-2CC133F412F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0ED7-5C07-4F07-B3B7-CAEA3F77D7C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884771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EEC84-F7B6-4A8D-A163-2CC133F412F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0ED7-5C07-4F07-B3B7-CAEA3F77D7C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282741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EEC84-F7B6-4A8D-A163-2CC133F412F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0ED7-5C07-4F07-B3B7-CAEA3F77D7C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122360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EEC84-F7B6-4A8D-A163-2CC133F412F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0ED7-5C07-4F07-B3B7-CAEA3F77D7C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500904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EEC84-F7B6-4A8D-A163-2CC133F412F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0ED7-5C07-4F07-B3B7-CAEA3F77D7C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432626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EEC84-F7B6-4A8D-A163-2CC133F412F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0ED7-5C07-4F07-B3B7-CAEA3F77D7C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1085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39BAA-AC4F-463A-B02C-45FECD55F6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3403071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EEC84-F7B6-4A8D-A163-2CC133F412F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0ED7-5C07-4F07-B3B7-CAEA3F77D7C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753285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EEC84-F7B6-4A8D-A163-2CC133F412F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0ED7-5C07-4F07-B3B7-CAEA3F77D7C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486603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EEC84-F7B6-4A8D-A163-2CC133F412F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0ED7-5C07-4F07-B3B7-CAEA3F77D7C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336935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EEC84-F7B6-4A8D-A163-2CC133F412F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0ED7-5C07-4F07-B3B7-CAEA3F77D7C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488329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EEC84-F7B6-4A8D-A163-2CC133F412F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0ED7-5C07-4F07-B3B7-CAEA3F77D7C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50641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3243"/>
            <a:ext cx="8229600" cy="749490"/>
          </a:xfrm>
        </p:spPr>
        <p:txBody>
          <a:bodyPr/>
          <a:lstStyle>
            <a:lvl1pPr>
              <a:defRPr sz="32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F0D88-7B57-433C-99E0-9B3F1E29CA48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650"/>
                    </a14:imgEffect>
                    <a14:imgEffect>
                      <a14:saturation sat="8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98" y="6146912"/>
            <a:ext cx="9144000" cy="712078"/>
          </a:xfrm>
          <a:prstGeom prst="rect">
            <a:avLst/>
          </a:prstGeom>
        </p:spPr>
      </p:pic>
      <p:cxnSp>
        <p:nvCxnSpPr>
          <p:cNvPr id="8" name="Connecteur droit 7"/>
          <p:cNvCxnSpPr/>
          <p:nvPr userDrawn="1"/>
        </p:nvCxnSpPr>
        <p:spPr>
          <a:xfrm>
            <a:off x="1979712" y="836613"/>
            <a:ext cx="7164288" cy="0"/>
          </a:xfrm>
          <a:prstGeom prst="line">
            <a:avLst/>
          </a:prstGeom>
          <a:ln w="25400">
            <a:solidFill>
              <a:srgbClr val="FF750B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Imag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48" y="95307"/>
            <a:ext cx="1296144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543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2264-7BD7-4210-AB3F-B1EE205D2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6041372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2264-7BD7-4210-AB3F-B1EE205D2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4119171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2264-7BD7-4210-AB3F-B1EE205D2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5186099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2264-7BD7-4210-AB3F-B1EE205D2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14128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5DB94-0B50-4090-982B-C38CD5131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2018010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2264-7BD7-4210-AB3F-B1EE205D2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2247480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2264-7BD7-4210-AB3F-B1EE205D2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035556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2264-7BD7-4210-AB3F-B1EE205D2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891681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2264-7BD7-4210-AB3F-B1EE205D2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0062115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2264-7BD7-4210-AB3F-B1EE205D2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3872078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2264-7BD7-4210-AB3F-B1EE205D2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8405749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2264-7BD7-4210-AB3F-B1EE205D2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84440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5DB94-0B50-4090-982B-C38CD5131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9323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5DB94-0B50-4090-982B-C38CD5131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76546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5DB94-0B50-4090-982B-C38CD5131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78629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5DB94-0B50-4090-982B-C38CD5131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93229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5DB94-0B50-4090-982B-C38CD5131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8223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528FA-EC99-4E9A-9B02-2A7181B1EAB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04257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5DB94-0B50-4090-982B-C38CD5131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03751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5DB94-0B50-4090-982B-C38CD5131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27032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5DB94-0B50-4090-982B-C38CD5131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13814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5DB94-0B50-4090-982B-C38CD5131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8302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5DB94-0B50-4090-982B-C38CD5131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00621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-4921" y="6309324"/>
            <a:ext cx="2895600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r>
              <a:rPr lang="fr-FR" smtClean="0"/>
              <a:t>TWEPP 2014, Aix-en-Provence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CC6206-EEF0-478F-AE0C-0D88022746A3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919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65E1-F32E-4749-9E70-27511BDF80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40840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65E1-F32E-4749-9E70-27511BDF80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54794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65E1-F32E-4749-9E70-27511BDF80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28644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65E1-F32E-4749-9E70-27511BDF80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885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CFDD5C-B4A3-44A3-9FDA-9A50E2CBC413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258967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65E1-F32E-4749-9E70-27511BDF80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954478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65E1-F32E-4749-9E70-27511BDF80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51911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65E1-F32E-4749-9E70-27511BDF80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620735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65E1-F32E-4749-9E70-27511BDF80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70224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65E1-F32E-4749-9E70-27511BDF80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561860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65E1-F32E-4749-9E70-27511BDF80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988543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65E1-F32E-4749-9E70-27511BDF80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44713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C016-6729-43C3-A545-7882B20FD8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838086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C016-6729-43C3-A545-7882B20FD8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53540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C016-6729-43C3-A545-7882B20FD8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673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114C69-EA0F-46A2-A108-A76A8F8D5E9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210253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C016-6729-43C3-A545-7882B20FD8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32768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C016-6729-43C3-A545-7882B20FD8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04970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C016-6729-43C3-A545-7882B20FD8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95412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C016-6729-43C3-A545-7882B20FD8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115900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C016-6729-43C3-A545-7882B20FD8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06433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C016-6729-43C3-A545-7882B20FD8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709428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C016-6729-43C3-A545-7882B20FD8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949028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C016-6729-43C3-A545-7882B20FD8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3403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1520" y="6309324"/>
            <a:ext cx="2895600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r>
              <a:rPr lang="fr-FR" smtClean="0"/>
              <a:t>TWEPP 2014, Aix-en-Provence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CC6206-EEF0-478F-AE0C-0D88022746A3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233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E5D6-31A8-469F-8A23-06742A961A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9364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2B197-2451-4C02-ABD1-1B12E2DE1C3A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8288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E5D6-31A8-469F-8A23-06742A961A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267064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E5D6-31A8-469F-8A23-06742A961A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05132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E5D6-31A8-469F-8A23-06742A961A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27166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E5D6-31A8-469F-8A23-06742A961A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12652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E5D6-31A8-469F-8A23-06742A961A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47055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E5D6-31A8-469F-8A23-06742A961A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8243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E5D6-31A8-469F-8A23-06742A961A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561769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E5D6-31A8-469F-8A23-06742A961A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023020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E5D6-31A8-469F-8A23-06742A961A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891408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E5D6-31A8-469F-8A23-06742A961A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7725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23528" y="6309324"/>
            <a:ext cx="2895600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r>
              <a:rPr lang="fr-FR" smtClean="0"/>
              <a:t>TWEPP 2014, Aix-en-Provence</a:t>
            </a:r>
            <a:endParaRPr lang="fr-FR" dirty="0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8841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A4BA6-0B2D-4340-8554-94FBA705C0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80224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A4BA6-0B2D-4340-8554-94FBA705C0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113714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A4BA6-0B2D-4340-8554-94FBA705C0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907843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A4BA6-0B2D-4340-8554-94FBA705C0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05561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A4BA6-0B2D-4340-8554-94FBA705C0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062783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A4BA6-0B2D-4340-8554-94FBA705C0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380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A4BA6-0B2D-4340-8554-94FBA705C0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1807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A4BA6-0B2D-4340-8554-94FBA705C0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080166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A4BA6-0B2D-4340-8554-94FBA705C0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316648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A4BA6-0B2D-4340-8554-94FBA705C0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6044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91F5F-669B-41B4-AE08-9DA357AAECB0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05376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A4BA6-0B2D-4340-8554-94FBA705C0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621331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0B82-93F8-46DE-A4A8-105737513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87283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0B82-93F8-46DE-A4A8-105737513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524151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0B82-93F8-46DE-A4A8-105737513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82435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0B82-93F8-46DE-A4A8-105737513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919450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0B82-93F8-46DE-A4A8-105737513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381768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0B82-93F8-46DE-A4A8-105737513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879180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0B82-93F8-46DE-A4A8-105737513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989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0B82-93F8-46DE-A4A8-105737513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58379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0B82-93F8-46DE-A4A8-105737513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7462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93B49D-54D2-449A-9B5E-8F5BA64DD2F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210146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0B82-93F8-46DE-A4A8-105737513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18865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0B82-93F8-46DE-A4A8-105737513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932200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E101-DD49-4626-A749-E552D4F3E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239789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E101-DD49-4626-A749-E552D4F3E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770090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E101-DD49-4626-A749-E552D4F3E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252104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E101-DD49-4626-A749-E552D4F3E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466743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E101-DD49-4626-A749-E552D4F3E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21399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E101-DD49-4626-A749-E552D4F3E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007706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E101-DD49-4626-A749-E552D4F3E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7504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E101-DD49-4626-A749-E552D4F3E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3044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20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5.xml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4.xml"/><Relationship Id="rId3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3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8.xml"/><Relationship Id="rId1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52.xml"/><Relationship Id="rId11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5.xml"/><Relationship Id="rId3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4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9.xml"/><Relationship Id="rId1" Type="http://schemas.openxmlformats.org/officeDocument/2006/relationships/slideLayout" Target="../slideLayouts/slideLayout158.xml"/><Relationship Id="rId6" Type="http://schemas.openxmlformats.org/officeDocument/2006/relationships/slideLayout" Target="../slideLayouts/slideLayout163.xml"/><Relationship Id="rId11" Type="http://schemas.openxmlformats.org/officeDocument/2006/relationships/slideLayout" Target="../slideLayouts/slideLayout168.xml"/><Relationship Id="rId5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67.xml"/><Relationship Id="rId4" Type="http://schemas.openxmlformats.org/officeDocument/2006/relationships/slideLayout" Target="../slideLayouts/slideLayout161.xml"/><Relationship Id="rId9" Type="http://schemas.openxmlformats.org/officeDocument/2006/relationships/slideLayout" Target="../slideLayouts/slideLayout166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7.xml"/><Relationship Id="rId3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6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81.xml"/><Relationship Id="rId1" Type="http://schemas.openxmlformats.org/officeDocument/2006/relationships/slideLayout" Target="../slideLayouts/slideLayout180.xml"/><Relationship Id="rId6" Type="http://schemas.openxmlformats.org/officeDocument/2006/relationships/slideLayout" Target="../slideLayouts/slideLayout185.xml"/><Relationship Id="rId11" Type="http://schemas.openxmlformats.org/officeDocument/2006/relationships/slideLayout" Target="../slideLayouts/slideLayout190.xml"/><Relationship Id="rId5" Type="http://schemas.openxmlformats.org/officeDocument/2006/relationships/slideLayout" Target="../slideLayouts/slideLayout184.xml"/><Relationship Id="rId10" Type="http://schemas.openxmlformats.org/officeDocument/2006/relationships/slideLayout" Target="../slideLayouts/slideLayout189.xml"/><Relationship Id="rId4" Type="http://schemas.openxmlformats.org/officeDocument/2006/relationships/slideLayout" Target="../slideLayouts/slideLayout183.xml"/><Relationship Id="rId9" Type="http://schemas.openxmlformats.org/officeDocument/2006/relationships/slideLayout" Target="../slideLayouts/slideLayout188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8.xml"/><Relationship Id="rId3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97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92.xml"/><Relationship Id="rId1" Type="http://schemas.openxmlformats.org/officeDocument/2006/relationships/slideLayout" Target="../slideLayouts/slideLayout191.xml"/><Relationship Id="rId6" Type="http://schemas.openxmlformats.org/officeDocument/2006/relationships/slideLayout" Target="../slideLayouts/slideLayout196.xml"/><Relationship Id="rId11" Type="http://schemas.openxmlformats.org/officeDocument/2006/relationships/slideLayout" Target="../slideLayouts/slideLayout201.xml"/><Relationship Id="rId5" Type="http://schemas.openxmlformats.org/officeDocument/2006/relationships/slideLayout" Target="../slideLayouts/slideLayout195.xml"/><Relationship Id="rId10" Type="http://schemas.openxmlformats.org/officeDocument/2006/relationships/slideLayout" Target="../slideLayouts/slideLayout200.xml"/><Relationship Id="rId4" Type="http://schemas.openxmlformats.org/officeDocument/2006/relationships/slideLayout" Target="../slideLayouts/slideLayout194.xml"/><Relationship Id="rId9" Type="http://schemas.openxmlformats.org/officeDocument/2006/relationships/slideLayout" Target="../slideLayouts/slideLayout199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9.xml"/><Relationship Id="rId3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208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3.xml"/><Relationship Id="rId1" Type="http://schemas.openxmlformats.org/officeDocument/2006/relationships/slideLayout" Target="../slideLayouts/slideLayout202.xml"/><Relationship Id="rId6" Type="http://schemas.openxmlformats.org/officeDocument/2006/relationships/slideLayout" Target="../slideLayouts/slideLayout207.xml"/><Relationship Id="rId11" Type="http://schemas.openxmlformats.org/officeDocument/2006/relationships/slideLayout" Target="../slideLayouts/slideLayout212.xml"/><Relationship Id="rId5" Type="http://schemas.openxmlformats.org/officeDocument/2006/relationships/slideLayout" Target="../slideLayouts/slideLayout206.xml"/><Relationship Id="rId10" Type="http://schemas.openxmlformats.org/officeDocument/2006/relationships/slideLayout" Target="../slideLayouts/slideLayout211.xml"/><Relationship Id="rId4" Type="http://schemas.openxmlformats.org/officeDocument/2006/relationships/slideLayout" Target="../slideLayouts/slideLayout205.xml"/><Relationship Id="rId9" Type="http://schemas.openxmlformats.org/officeDocument/2006/relationships/slideLayout" Target="../slideLayouts/slideLayout21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0.xml"/><Relationship Id="rId3" Type="http://schemas.openxmlformats.org/officeDocument/2006/relationships/slideLayout" Target="../slideLayouts/slideLayout215.xml"/><Relationship Id="rId7" Type="http://schemas.openxmlformats.org/officeDocument/2006/relationships/slideLayout" Target="../slideLayouts/slideLayout219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4.xml"/><Relationship Id="rId1" Type="http://schemas.openxmlformats.org/officeDocument/2006/relationships/slideLayout" Target="../slideLayouts/slideLayout213.xml"/><Relationship Id="rId6" Type="http://schemas.openxmlformats.org/officeDocument/2006/relationships/slideLayout" Target="../slideLayouts/slideLayout218.xml"/><Relationship Id="rId11" Type="http://schemas.openxmlformats.org/officeDocument/2006/relationships/slideLayout" Target="../slideLayouts/slideLayout223.xml"/><Relationship Id="rId5" Type="http://schemas.openxmlformats.org/officeDocument/2006/relationships/slideLayout" Target="../slideLayouts/slideLayout217.xml"/><Relationship Id="rId10" Type="http://schemas.openxmlformats.org/officeDocument/2006/relationships/slideLayout" Target="../slideLayouts/slideLayout222.xml"/><Relationship Id="rId4" Type="http://schemas.openxmlformats.org/officeDocument/2006/relationships/slideLayout" Target="../slideLayouts/slideLayout216.xml"/><Relationship Id="rId9" Type="http://schemas.openxmlformats.org/officeDocument/2006/relationships/slideLayout" Target="../slideLayouts/slideLayout221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1.xml"/><Relationship Id="rId3" Type="http://schemas.openxmlformats.org/officeDocument/2006/relationships/slideLayout" Target="../slideLayouts/slideLayout226.xml"/><Relationship Id="rId7" Type="http://schemas.openxmlformats.org/officeDocument/2006/relationships/slideLayout" Target="../slideLayouts/slideLayout230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5.xml"/><Relationship Id="rId1" Type="http://schemas.openxmlformats.org/officeDocument/2006/relationships/slideLayout" Target="../slideLayouts/slideLayout224.xml"/><Relationship Id="rId6" Type="http://schemas.openxmlformats.org/officeDocument/2006/relationships/slideLayout" Target="../slideLayouts/slideLayout229.xml"/><Relationship Id="rId11" Type="http://schemas.openxmlformats.org/officeDocument/2006/relationships/slideLayout" Target="../slideLayouts/slideLayout234.xml"/><Relationship Id="rId5" Type="http://schemas.openxmlformats.org/officeDocument/2006/relationships/slideLayout" Target="../slideLayouts/slideLayout228.xml"/><Relationship Id="rId10" Type="http://schemas.openxmlformats.org/officeDocument/2006/relationships/slideLayout" Target="../slideLayouts/slideLayout233.xml"/><Relationship Id="rId4" Type="http://schemas.openxmlformats.org/officeDocument/2006/relationships/slideLayout" Target="../slideLayouts/slideLayout227.xml"/><Relationship Id="rId9" Type="http://schemas.openxmlformats.org/officeDocument/2006/relationships/slideLayout" Target="../slideLayouts/slideLayout232.xml"/></Relationships>
</file>

<file path=ppt/slideMasters/_rels/slideMaster2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2.xml"/><Relationship Id="rId1" Type="http://schemas.openxmlformats.org/officeDocument/2006/relationships/slideLayout" Target="../slideLayouts/slideLayout235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11" Type="http://schemas.openxmlformats.org/officeDocument/2006/relationships/slideLayout" Target="../slideLayouts/slideLayout246.xml"/><Relationship Id="rId5" Type="http://schemas.openxmlformats.org/officeDocument/2006/relationships/slideLayout" Target="../slideLayouts/slideLayout240.xml"/><Relationship Id="rId10" Type="http://schemas.openxmlformats.org/officeDocument/2006/relationships/slideLayout" Target="../slideLayouts/slideLayout24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Claude Colledani - IN2P3 -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7A8A740-1C80-4483-8F7E-FA4719B074FB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702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9" charset="-128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AFDE1-9B1C-4726-AF16-AB083ADFD1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399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D98D5-DD2A-4B02-BF2D-5220CEDF5F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417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581F1-E021-43EB-AE02-151FC9A77D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1121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11560" y="630932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r>
              <a:rPr lang="fr-FR" smtClean="0">
                <a:solidFill>
                  <a:schemeClr val="tx1"/>
                </a:solidFill>
              </a:rPr>
              <a:t>TWEPP 2014, Aix-en-Provence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989CE-F18F-4A51-B611-FE43BFD006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169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7B3F7-D128-4BD1-AF15-8EB9C4A0CB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4823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DD098-3F3F-4D1D-A0C6-B400DB102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128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r>
              <a:rPr lang="fr-FR" smtClean="0"/>
              <a:t>TWEPP 2014, Aix-en-Provence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A4515-5C0F-4FE9-A90B-BFA7736E66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379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39552" y="638133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TWEPP 2014, Aix-en-Provence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892F6-5D21-46B2-98A3-8F8BAF83A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334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TWEPP 2014, Aix-en-Provence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A6CD1-2DAC-4093-A73F-A51273FADD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564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1C1F3-6428-4CDA-BF9E-7A515FEDF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955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39BAA-AC4F-463A-B02C-45FECD55F6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5081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Claude Colledani - IN2P3 -</a:t>
            </a:r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mtClean="0"/>
              <a:t>TWEPP 2014, Aix-en-Provence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B4C30C-DDB5-4B22-AF17-CD4F65867016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733849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9" charset="-128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EEC84-F7B6-4A8D-A163-2CC133F412F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00ED7-5C07-4F07-B3B7-CAEA3F77D7C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812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Claude Colledani - IN2P3 -</a:t>
            </a:r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mtClean="0"/>
              <a:t>TWEPP 2014, Aix-en-Provence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B4C30C-DDB5-4B22-AF17-CD4F65867016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731550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9" charset="-128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9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D2264-7BD7-4210-AB3F-B1EE205D2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0061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5DB94-0B50-4090-982B-C38CD5131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9531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565E1-F32E-4749-9E70-27511BDF80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435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7C016-6729-43C3-A545-7882B20FD8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3987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BE5D6-31A8-469F-8A23-06742A961A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990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A4BA6-0B2D-4340-8554-94FBA705C0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1864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80B82-93F8-46DE-A4A8-105737513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074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Claude Colledani - IN2P3 -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TWEPP 2014, Aix-en-Provence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CE101-DD49-4626-A749-E552D4F3E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9817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4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4.xml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4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4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14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4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4.xml"/><Relationship Id="rId6" Type="http://schemas.openxmlformats.org/officeDocument/2006/relationships/image" Target="../media/image64.jpe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12" Type="http://schemas.openxmlformats.org/officeDocument/2006/relationships/image" Target="../media/image7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14.xml"/><Relationship Id="rId6" Type="http://schemas.openxmlformats.org/officeDocument/2006/relationships/image" Target="../media/image68.jpeg"/><Relationship Id="rId11" Type="http://schemas.openxmlformats.org/officeDocument/2006/relationships/image" Target="../media/image73.png"/><Relationship Id="rId5" Type="http://schemas.openxmlformats.org/officeDocument/2006/relationships/image" Target="../media/image67.jpe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notesSlide" Target="../notesSlides/notesSlide18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1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8.jpeg"/><Relationship Id="rId11" Type="http://schemas.openxmlformats.org/officeDocument/2006/relationships/image" Target="../media/image81.jpeg"/><Relationship Id="rId5" Type="http://schemas.openxmlformats.org/officeDocument/2006/relationships/image" Target="../media/image77.jpeg"/><Relationship Id="rId10" Type="http://schemas.openxmlformats.org/officeDocument/2006/relationships/image" Target="../media/image80.jpeg"/><Relationship Id="rId4" Type="http://schemas.openxmlformats.org/officeDocument/2006/relationships/image" Target="../media/image76.png"/><Relationship Id="rId9" Type="http://schemas.openxmlformats.org/officeDocument/2006/relationships/image" Target="../media/image7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jpeg"/><Relationship Id="rId13" Type="http://schemas.openxmlformats.org/officeDocument/2006/relationships/image" Target="../media/image92.png"/><Relationship Id="rId18" Type="http://schemas.openxmlformats.org/officeDocument/2006/relationships/image" Target="../media/image97.png"/><Relationship Id="rId3" Type="http://schemas.openxmlformats.org/officeDocument/2006/relationships/image" Target="../media/image82.png"/><Relationship Id="rId21" Type="http://schemas.openxmlformats.org/officeDocument/2006/relationships/image" Target="../media/image100.png"/><Relationship Id="rId7" Type="http://schemas.openxmlformats.org/officeDocument/2006/relationships/image" Target="../media/image86.png"/><Relationship Id="rId12" Type="http://schemas.openxmlformats.org/officeDocument/2006/relationships/image" Target="../media/image91.png"/><Relationship Id="rId17" Type="http://schemas.openxmlformats.org/officeDocument/2006/relationships/image" Target="../media/image96.pn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95.png"/><Relationship Id="rId20" Type="http://schemas.openxmlformats.org/officeDocument/2006/relationships/image" Target="../media/image99.png"/><Relationship Id="rId1" Type="http://schemas.openxmlformats.org/officeDocument/2006/relationships/slideLayout" Target="../slideLayouts/slideLayout214.xml"/><Relationship Id="rId6" Type="http://schemas.openxmlformats.org/officeDocument/2006/relationships/image" Target="../media/image85.png"/><Relationship Id="rId11" Type="http://schemas.openxmlformats.org/officeDocument/2006/relationships/image" Target="../media/image90.png"/><Relationship Id="rId24" Type="http://schemas.openxmlformats.org/officeDocument/2006/relationships/image" Target="../media/image103.png"/><Relationship Id="rId5" Type="http://schemas.openxmlformats.org/officeDocument/2006/relationships/image" Target="../media/image84.png"/><Relationship Id="rId15" Type="http://schemas.openxmlformats.org/officeDocument/2006/relationships/image" Target="../media/image94.png"/><Relationship Id="rId23" Type="http://schemas.openxmlformats.org/officeDocument/2006/relationships/image" Target="../media/image102.png"/><Relationship Id="rId10" Type="http://schemas.openxmlformats.org/officeDocument/2006/relationships/image" Target="../media/image89.png"/><Relationship Id="rId19" Type="http://schemas.openxmlformats.org/officeDocument/2006/relationships/image" Target="../media/image98.png"/><Relationship Id="rId4" Type="http://schemas.openxmlformats.org/officeDocument/2006/relationships/image" Target="../media/image83.jpeg"/><Relationship Id="rId9" Type="http://schemas.openxmlformats.org/officeDocument/2006/relationships/image" Target="../media/image88.jpeg"/><Relationship Id="rId14" Type="http://schemas.openxmlformats.org/officeDocument/2006/relationships/image" Target="../media/image93.png"/><Relationship Id="rId22" Type="http://schemas.openxmlformats.org/officeDocument/2006/relationships/image" Target="../media/image10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jpeg"/><Relationship Id="rId13" Type="http://schemas.openxmlformats.org/officeDocument/2006/relationships/image" Target="../media/image113.png"/><Relationship Id="rId18" Type="http://schemas.openxmlformats.org/officeDocument/2006/relationships/image" Target="../media/image116.jpeg"/><Relationship Id="rId3" Type="http://schemas.openxmlformats.org/officeDocument/2006/relationships/image" Target="../media/image104.jpeg"/><Relationship Id="rId7" Type="http://schemas.openxmlformats.org/officeDocument/2006/relationships/image" Target="../media/image107.jpeg"/><Relationship Id="rId12" Type="http://schemas.openxmlformats.org/officeDocument/2006/relationships/image" Target="../media/image112.png"/><Relationship Id="rId17" Type="http://schemas.openxmlformats.org/officeDocument/2006/relationships/image" Target="../media/image84.png"/><Relationship Id="rId2" Type="http://schemas.openxmlformats.org/officeDocument/2006/relationships/notesSlide" Target="../notesSlides/notesSlide20.xml"/><Relationship Id="rId16" Type="http://schemas.microsoft.com/office/2007/relationships/hdphoto" Target="../media/hdphoto2.wdp"/><Relationship Id="rId1" Type="http://schemas.openxmlformats.org/officeDocument/2006/relationships/slideLayout" Target="../slideLayouts/slideLayout214.xml"/><Relationship Id="rId6" Type="http://schemas.openxmlformats.org/officeDocument/2006/relationships/hyperlink" Target="http://irfu.cea.fr/Images/Album/delagne/NECTAr-CTA/2243.jpg" TargetMode="External"/><Relationship Id="rId11" Type="http://schemas.openxmlformats.org/officeDocument/2006/relationships/image" Target="../media/image111.png"/><Relationship Id="rId5" Type="http://schemas.openxmlformats.org/officeDocument/2006/relationships/image" Target="../media/image106.png"/><Relationship Id="rId15" Type="http://schemas.openxmlformats.org/officeDocument/2006/relationships/image" Target="../media/image115.png"/><Relationship Id="rId10" Type="http://schemas.openxmlformats.org/officeDocument/2006/relationships/image" Target="../media/image110.jpeg"/><Relationship Id="rId19" Type="http://schemas.openxmlformats.org/officeDocument/2006/relationships/image" Target="../media/image8.jpeg"/><Relationship Id="rId4" Type="http://schemas.openxmlformats.org/officeDocument/2006/relationships/image" Target="../media/image105.png"/><Relationship Id="rId9" Type="http://schemas.openxmlformats.org/officeDocument/2006/relationships/image" Target="../media/image109.jpeg"/><Relationship Id="rId14" Type="http://schemas.openxmlformats.org/officeDocument/2006/relationships/image" Target="../media/image114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3" Type="http://schemas.openxmlformats.org/officeDocument/2006/relationships/image" Target="../media/image117.jpeg"/><Relationship Id="rId7" Type="http://schemas.openxmlformats.org/officeDocument/2006/relationships/image" Target="../media/image1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4.xml"/><Relationship Id="rId6" Type="http://schemas.openxmlformats.org/officeDocument/2006/relationships/image" Target="../media/image120.jpeg"/><Relationship Id="rId5" Type="http://schemas.openxmlformats.org/officeDocument/2006/relationships/image" Target="../media/image119.jpeg"/><Relationship Id="rId4" Type="http://schemas.openxmlformats.org/officeDocument/2006/relationships/image" Target="../media/image118.jpeg"/><Relationship Id="rId9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png"/><Relationship Id="rId13" Type="http://schemas.openxmlformats.org/officeDocument/2006/relationships/image" Target="../media/image133.png"/><Relationship Id="rId18" Type="http://schemas.openxmlformats.org/officeDocument/2006/relationships/image" Target="../media/image138.png"/><Relationship Id="rId26" Type="http://schemas.openxmlformats.org/officeDocument/2006/relationships/image" Target="../media/image146.jpeg"/><Relationship Id="rId3" Type="http://schemas.openxmlformats.org/officeDocument/2006/relationships/image" Target="../media/image123.png"/><Relationship Id="rId21" Type="http://schemas.openxmlformats.org/officeDocument/2006/relationships/image" Target="../media/image141.png"/><Relationship Id="rId7" Type="http://schemas.openxmlformats.org/officeDocument/2006/relationships/image" Target="../media/image127.png"/><Relationship Id="rId12" Type="http://schemas.openxmlformats.org/officeDocument/2006/relationships/image" Target="../media/image132.png"/><Relationship Id="rId17" Type="http://schemas.openxmlformats.org/officeDocument/2006/relationships/image" Target="../media/image137.png"/><Relationship Id="rId25" Type="http://schemas.openxmlformats.org/officeDocument/2006/relationships/image" Target="../media/image145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136.png"/><Relationship Id="rId20" Type="http://schemas.openxmlformats.org/officeDocument/2006/relationships/image" Target="../media/image140.jpeg"/><Relationship Id="rId1" Type="http://schemas.openxmlformats.org/officeDocument/2006/relationships/slideLayout" Target="../slideLayouts/slideLayout214.xml"/><Relationship Id="rId6" Type="http://schemas.openxmlformats.org/officeDocument/2006/relationships/image" Target="../media/image126.png"/><Relationship Id="rId11" Type="http://schemas.openxmlformats.org/officeDocument/2006/relationships/image" Target="../media/image131.png"/><Relationship Id="rId24" Type="http://schemas.openxmlformats.org/officeDocument/2006/relationships/image" Target="../media/image144.jpeg"/><Relationship Id="rId5" Type="http://schemas.openxmlformats.org/officeDocument/2006/relationships/image" Target="../media/image125.jpeg"/><Relationship Id="rId15" Type="http://schemas.openxmlformats.org/officeDocument/2006/relationships/image" Target="../media/image135.png"/><Relationship Id="rId23" Type="http://schemas.openxmlformats.org/officeDocument/2006/relationships/image" Target="../media/image143.png"/><Relationship Id="rId10" Type="http://schemas.openxmlformats.org/officeDocument/2006/relationships/image" Target="../media/image130.png"/><Relationship Id="rId19" Type="http://schemas.openxmlformats.org/officeDocument/2006/relationships/image" Target="../media/image139.gif"/><Relationship Id="rId4" Type="http://schemas.openxmlformats.org/officeDocument/2006/relationships/image" Target="../media/image124.jpeg"/><Relationship Id="rId9" Type="http://schemas.openxmlformats.org/officeDocument/2006/relationships/image" Target="../media/image129.png"/><Relationship Id="rId14" Type="http://schemas.openxmlformats.org/officeDocument/2006/relationships/image" Target="../media/image134.png"/><Relationship Id="rId22" Type="http://schemas.openxmlformats.org/officeDocument/2006/relationships/image" Target="../media/image142.png"/><Relationship Id="rId27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.png"/><Relationship Id="rId13" Type="http://schemas.openxmlformats.org/officeDocument/2006/relationships/image" Target="../media/image156.jpeg"/><Relationship Id="rId3" Type="http://schemas.openxmlformats.org/officeDocument/2006/relationships/image" Target="../media/image147.jpeg"/><Relationship Id="rId7" Type="http://schemas.openxmlformats.org/officeDocument/2006/relationships/image" Target="../media/image119.jpeg"/><Relationship Id="rId12" Type="http://schemas.openxmlformats.org/officeDocument/2006/relationships/image" Target="../media/image15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14.xml"/><Relationship Id="rId6" Type="http://schemas.openxmlformats.org/officeDocument/2006/relationships/image" Target="../media/image150.jpeg"/><Relationship Id="rId11" Type="http://schemas.openxmlformats.org/officeDocument/2006/relationships/image" Target="../media/image154.png"/><Relationship Id="rId5" Type="http://schemas.openxmlformats.org/officeDocument/2006/relationships/image" Target="../media/image149.jpeg"/><Relationship Id="rId10" Type="http://schemas.openxmlformats.org/officeDocument/2006/relationships/image" Target="../media/image153.png"/><Relationship Id="rId4" Type="http://schemas.openxmlformats.org/officeDocument/2006/relationships/image" Target="../media/image148.png"/><Relationship Id="rId9" Type="http://schemas.openxmlformats.org/officeDocument/2006/relationships/image" Target="../media/image152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2.jpeg"/><Relationship Id="rId3" Type="http://schemas.openxmlformats.org/officeDocument/2006/relationships/image" Target="../media/image157.png"/><Relationship Id="rId7" Type="http://schemas.openxmlformats.org/officeDocument/2006/relationships/image" Target="../media/image16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14.xml"/><Relationship Id="rId6" Type="http://schemas.openxmlformats.org/officeDocument/2006/relationships/image" Target="../media/image160.jpeg"/><Relationship Id="rId11" Type="http://schemas.openxmlformats.org/officeDocument/2006/relationships/image" Target="../media/image165.jpeg"/><Relationship Id="rId5" Type="http://schemas.openxmlformats.org/officeDocument/2006/relationships/image" Target="../media/image159.png"/><Relationship Id="rId10" Type="http://schemas.openxmlformats.org/officeDocument/2006/relationships/image" Target="../media/image164.jpeg"/><Relationship Id="rId4" Type="http://schemas.openxmlformats.org/officeDocument/2006/relationships/image" Target="../media/image158.jpeg"/><Relationship Id="rId9" Type="http://schemas.openxmlformats.org/officeDocument/2006/relationships/image" Target="../media/image16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jpeg"/><Relationship Id="rId3" Type="http://schemas.openxmlformats.org/officeDocument/2006/relationships/image" Target="../media/image166.jpeg"/><Relationship Id="rId7" Type="http://schemas.openxmlformats.org/officeDocument/2006/relationships/image" Target="../media/image170.jpeg"/><Relationship Id="rId12" Type="http://schemas.openxmlformats.org/officeDocument/2006/relationships/image" Target="../media/image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14.xml"/><Relationship Id="rId6" Type="http://schemas.openxmlformats.org/officeDocument/2006/relationships/image" Target="../media/image169.png"/><Relationship Id="rId11" Type="http://schemas.openxmlformats.org/officeDocument/2006/relationships/image" Target="../media/image174.png"/><Relationship Id="rId5" Type="http://schemas.openxmlformats.org/officeDocument/2006/relationships/image" Target="../media/image168.png"/><Relationship Id="rId10" Type="http://schemas.openxmlformats.org/officeDocument/2006/relationships/image" Target="../media/image173.jpeg"/><Relationship Id="rId4" Type="http://schemas.openxmlformats.org/officeDocument/2006/relationships/image" Target="../media/image167.jpeg"/><Relationship Id="rId9" Type="http://schemas.openxmlformats.org/officeDocument/2006/relationships/image" Target="../media/image172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0.gif"/><Relationship Id="rId3" Type="http://schemas.openxmlformats.org/officeDocument/2006/relationships/image" Target="../media/image175.png"/><Relationship Id="rId7" Type="http://schemas.openxmlformats.org/officeDocument/2006/relationships/image" Target="../media/image179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14.xml"/><Relationship Id="rId6" Type="http://schemas.openxmlformats.org/officeDocument/2006/relationships/image" Target="../media/image178.png"/><Relationship Id="rId5" Type="http://schemas.openxmlformats.org/officeDocument/2006/relationships/image" Target="../media/image177.png"/><Relationship Id="rId4" Type="http://schemas.openxmlformats.org/officeDocument/2006/relationships/image" Target="../media/image176.png"/><Relationship Id="rId9" Type="http://schemas.openxmlformats.org/officeDocument/2006/relationships/image" Target="../media/image1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14.xml"/><Relationship Id="rId6" Type="http://schemas.openxmlformats.org/officeDocument/2006/relationships/image" Target="../media/image85.png"/><Relationship Id="rId5" Type="http://schemas.openxmlformats.org/officeDocument/2006/relationships/image" Target="../media/image183.png"/><Relationship Id="rId4" Type="http://schemas.openxmlformats.org/officeDocument/2006/relationships/image" Target="../media/image182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jpeg"/><Relationship Id="rId3" Type="http://schemas.openxmlformats.org/officeDocument/2006/relationships/image" Target="../media/image184.jpeg"/><Relationship Id="rId7" Type="http://schemas.openxmlformats.org/officeDocument/2006/relationships/image" Target="../media/image188.png"/><Relationship Id="rId12" Type="http://schemas.openxmlformats.org/officeDocument/2006/relationships/image" Target="../media/image19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14.xml"/><Relationship Id="rId6" Type="http://schemas.openxmlformats.org/officeDocument/2006/relationships/image" Target="../media/image187.jpeg"/><Relationship Id="rId11" Type="http://schemas.openxmlformats.org/officeDocument/2006/relationships/image" Target="../media/image192.png"/><Relationship Id="rId5" Type="http://schemas.openxmlformats.org/officeDocument/2006/relationships/image" Target="../media/image186.jpeg"/><Relationship Id="rId10" Type="http://schemas.openxmlformats.org/officeDocument/2006/relationships/image" Target="../media/image191.jpeg"/><Relationship Id="rId4" Type="http://schemas.openxmlformats.org/officeDocument/2006/relationships/image" Target="../media/image185.jpeg"/><Relationship Id="rId9" Type="http://schemas.openxmlformats.org/officeDocument/2006/relationships/image" Target="../media/image19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png"/><Relationship Id="rId7" Type="http://schemas.openxmlformats.org/officeDocument/2006/relationships/image" Target="../media/image197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14.xml"/><Relationship Id="rId6" Type="http://schemas.openxmlformats.org/officeDocument/2006/relationships/image" Target="../media/image196.jpeg"/><Relationship Id="rId5" Type="http://schemas.openxmlformats.org/officeDocument/2006/relationships/image" Target="../media/image195.jpeg"/><Relationship Id="rId4" Type="http://schemas.openxmlformats.org/officeDocument/2006/relationships/image" Target="../media/image15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4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14.xml"/><Relationship Id="rId5" Type="http://schemas.openxmlformats.org/officeDocument/2006/relationships/image" Target="../media/image200.png"/><Relationship Id="rId4" Type="http://schemas.openxmlformats.org/officeDocument/2006/relationships/image" Target="../media/image199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5.jpeg"/><Relationship Id="rId13" Type="http://schemas.openxmlformats.org/officeDocument/2006/relationships/image" Target="../media/image210.jpeg"/><Relationship Id="rId18" Type="http://schemas.openxmlformats.org/officeDocument/2006/relationships/image" Target="../media/image215.png"/><Relationship Id="rId26" Type="http://schemas.openxmlformats.org/officeDocument/2006/relationships/image" Target="../media/image222.jpeg"/><Relationship Id="rId3" Type="http://schemas.openxmlformats.org/officeDocument/2006/relationships/image" Target="../media/image201.jpeg"/><Relationship Id="rId21" Type="http://schemas.openxmlformats.org/officeDocument/2006/relationships/image" Target="../media/image218.jpeg"/><Relationship Id="rId34" Type="http://schemas.openxmlformats.org/officeDocument/2006/relationships/image" Target="../media/image230.jpeg"/><Relationship Id="rId7" Type="http://schemas.openxmlformats.org/officeDocument/2006/relationships/image" Target="../media/image204.png"/><Relationship Id="rId12" Type="http://schemas.openxmlformats.org/officeDocument/2006/relationships/image" Target="../media/image209.png"/><Relationship Id="rId17" Type="http://schemas.openxmlformats.org/officeDocument/2006/relationships/image" Target="../media/image214.png"/><Relationship Id="rId25" Type="http://schemas.openxmlformats.org/officeDocument/2006/relationships/image" Target="../media/image221.png"/><Relationship Id="rId33" Type="http://schemas.openxmlformats.org/officeDocument/2006/relationships/image" Target="../media/image229.jpeg"/><Relationship Id="rId2" Type="http://schemas.openxmlformats.org/officeDocument/2006/relationships/notesSlide" Target="../notesSlides/notesSlide31.xml"/><Relationship Id="rId16" Type="http://schemas.openxmlformats.org/officeDocument/2006/relationships/image" Target="../media/image213.png"/><Relationship Id="rId20" Type="http://schemas.openxmlformats.org/officeDocument/2006/relationships/image" Target="../media/image217.jpeg"/><Relationship Id="rId29" Type="http://schemas.openxmlformats.org/officeDocument/2006/relationships/image" Target="../media/image225.emf"/><Relationship Id="rId1" Type="http://schemas.openxmlformats.org/officeDocument/2006/relationships/slideLayout" Target="../slideLayouts/slideLayout214.xml"/><Relationship Id="rId6" Type="http://schemas.openxmlformats.org/officeDocument/2006/relationships/hyperlink" Target="http://ghparis10.aphp.fr/" TargetMode="External"/><Relationship Id="rId11" Type="http://schemas.openxmlformats.org/officeDocument/2006/relationships/image" Target="../media/image208.jpeg"/><Relationship Id="rId24" Type="http://schemas.openxmlformats.org/officeDocument/2006/relationships/image" Target="../media/image220.gif"/><Relationship Id="rId32" Type="http://schemas.openxmlformats.org/officeDocument/2006/relationships/image" Target="../media/image228.png"/><Relationship Id="rId5" Type="http://schemas.openxmlformats.org/officeDocument/2006/relationships/image" Target="../media/image203.png"/><Relationship Id="rId15" Type="http://schemas.openxmlformats.org/officeDocument/2006/relationships/image" Target="../media/image212.png"/><Relationship Id="rId23" Type="http://schemas.openxmlformats.org/officeDocument/2006/relationships/hyperlink" Target="http://www.agence-nationale-recherche.fr/" TargetMode="External"/><Relationship Id="rId28" Type="http://schemas.openxmlformats.org/officeDocument/2006/relationships/image" Target="../media/image224.jpeg"/><Relationship Id="rId10" Type="http://schemas.openxmlformats.org/officeDocument/2006/relationships/image" Target="../media/image207.jpeg"/><Relationship Id="rId19" Type="http://schemas.openxmlformats.org/officeDocument/2006/relationships/image" Target="../media/image216.png"/><Relationship Id="rId31" Type="http://schemas.openxmlformats.org/officeDocument/2006/relationships/image" Target="../media/image227.png"/><Relationship Id="rId4" Type="http://schemas.openxmlformats.org/officeDocument/2006/relationships/image" Target="../media/image202.tiff"/><Relationship Id="rId9" Type="http://schemas.openxmlformats.org/officeDocument/2006/relationships/image" Target="../media/image206.png"/><Relationship Id="rId14" Type="http://schemas.openxmlformats.org/officeDocument/2006/relationships/image" Target="../media/image211.png"/><Relationship Id="rId22" Type="http://schemas.openxmlformats.org/officeDocument/2006/relationships/image" Target="../media/image219.png"/><Relationship Id="rId27" Type="http://schemas.openxmlformats.org/officeDocument/2006/relationships/image" Target="../media/image223.png"/><Relationship Id="rId30" Type="http://schemas.openxmlformats.org/officeDocument/2006/relationships/image" Target="../media/image226.e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6.png"/><Relationship Id="rId3" Type="http://schemas.openxmlformats.org/officeDocument/2006/relationships/image" Target="../media/image231.png"/><Relationship Id="rId7" Type="http://schemas.openxmlformats.org/officeDocument/2006/relationships/image" Target="../media/image23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14.xml"/><Relationship Id="rId6" Type="http://schemas.openxmlformats.org/officeDocument/2006/relationships/image" Target="../media/image234.jpeg"/><Relationship Id="rId5" Type="http://schemas.openxmlformats.org/officeDocument/2006/relationships/image" Target="../media/image233.png"/><Relationship Id="rId4" Type="http://schemas.openxmlformats.org/officeDocument/2006/relationships/image" Target="../media/image232.png"/><Relationship Id="rId9" Type="http://schemas.openxmlformats.org/officeDocument/2006/relationships/image" Target="../media/image23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4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4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4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4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10" Type="http://schemas.openxmlformats.org/officeDocument/2006/relationships/image" Target="../media/image8.jpeg"/><Relationship Id="rId4" Type="http://schemas.openxmlformats.org/officeDocument/2006/relationships/image" Target="../media/image29.jpeg"/><Relationship Id="rId9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0" y="-633129"/>
            <a:ext cx="9144000" cy="7513989"/>
            <a:chOff x="0" y="-655989"/>
            <a:chExt cx="9144000" cy="7513989"/>
          </a:xfrm>
        </p:grpSpPr>
        <p:pic>
          <p:nvPicPr>
            <p:cNvPr id="9" name="Picture 4" descr="gaba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0" y="5744197"/>
              <a:ext cx="9144000" cy="1113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" name="Picture 4" descr="gaba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0" y="-655989"/>
              <a:ext cx="9144000" cy="6589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683946" y="3681941"/>
            <a:ext cx="7421564" cy="220281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</a:pPr>
            <a:r>
              <a:rPr lang="en-US" sz="3600" b="1" dirty="0" smtClean="0"/>
              <a:t>Electronics Developments at IN2P3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marL="2152650" lvl="1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en-US" b="1" dirty="0" smtClean="0">
                <a:solidFill>
                  <a:srgbClr val="215968"/>
                </a:solidFill>
                <a:latin typeface="Arial Narrow" pitchFamily="34" charset="0"/>
              </a:rPr>
              <a:t>IN2P3 Profile</a:t>
            </a:r>
          </a:p>
          <a:p>
            <a:pPr marL="2152650" lvl="1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en-US" b="1" dirty="0" smtClean="0">
                <a:solidFill>
                  <a:srgbClr val="215968"/>
                </a:solidFill>
                <a:latin typeface="Arial Narrow" pitchFamily="34" charset="0"/>
              </a:rPr>
              <a:t>Instrumentation Network</a:t>
            </a:r>
          </a:p>
          <a:p>
            <a:pPr marL="2152650" lvl="1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en-US" b="1" dirty="0" smtClean="0">
                <a:solidFill>
                  <a:srgbClr val="215968"/>
                </a:solidFill>
                <a:latin typeface="Arial Narrow" pitchFamily="34" charset="0"/>
              </a:rPr>
              <a:t>Microelectronics for Instrumentation</a:t>
            </a:r>
          </a:p>
          <a:p>
            <a:pPr eaLnBrk="1" hangingPunct="1">
              <a:lnSpc>
                <a:spcPct val="80000"/>
              </a:lnSpc>
            </a:pPr>
            <a:endParaRPr lang="en-US" b="1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 bwMode="auto">
          <a:xfrm>
            <a:off x="0" y="6104352"/>
            <a:ext cx="5705084" cy="76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TWEPP 2014 – Aix-en-Provence</a:t>
            </a:r>
          </a:p>
          <a:p>
            <a:pPr algn="l"/>
            <a:r>
              <a:rPr lang="en-US" dirty="0" smtClean="0"/>
              <a:t>Claude Colledani CNRS/IN2P3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51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Looking for synergies</a:t>
            </a:r>
            <a:endParaRPr lang="en-US" sz="3100" dirty="0"/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54474" y="1137432"/>
            <a:ext cx="8417649" cy="53055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Participating to International R&amp;D Programs </a:t>
            </a:r>
          </a:p>
          <a:p>
            <a:pPr lvl="1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RD53 (2013),   </a:t>
            </a:r>
          </a:p>
          <a:p>
            <a:pPr lvl="1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AIDA  (2011) + H2020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EUDET (2006-2010) </a:t>
            </a:r>
          </a:p>
          <a:p>
            <a:pPr lvl="1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3DIC - TSV (2009)</a:t>
            </a:r>
          </a:p>
          <a:p>
            <a:pPr marL="457200" lvl="1" indent="0">
              <a:buNone/>
            </a:pPr>
            <a:endParaRPr lang="en-US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Sharing  Process</a:t>
            </a:r>
          </a:p>
          <a:p>
            <a:pPr lvl="1"/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S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uccessive CERN nodes (65 nm, 130 nm &amp; 180 nm for MAPS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lvl="2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9 laboratories applying for 65 nm TSMC  NDA</a:t>
            </a:r>
          </a:p>
          <a:p>
            <a:pPr lvl="2"/>
            <a:endParaRPr lang="en-US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Specific &amp; cheap processes</a:t>
            </a:r>
          </a:p>
          <a:p>
            <a:pPr lvl="2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For the numerous non-CERN experiments</a:t>
            </a:r>
          </a:p>
          <a:p>
            <a:pPr lvl="3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Few tens of channels to integrate , Limited ASIC production</a:t>
            </a:r>
          </a:p>
        </p:txBody>
      </p:sp>
      <p:sp>
        <p:nvSpPr>
          <p:cNvPr id="4" name="AutoShape 6" descr="Résultat de recherche d'images pour &quot;EUDET logo&quot;"/>
          <p:cNvSpPr>
            <a:spLocks noChangeAspect="1" noChangeArrowheads="1"/>
          </p:cNvSpPr>
          <p:nvPr/>
        </p:nvSpPr>
        <p:spPr bwMode="auto">
          <a:xfrm>
            <a:off x="63500" y="-136525"/>
            <a:ext cx="1038225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4104" name="Picture 8" descr="http://newsline.linearcollider.org/newsline/images/logo_eudet_40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7754" y="2406754"/>
            <a:ext cx="704419" cy="78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newsline.linearcollider.org/wp-content/uploads/2011/03/AIDA_logo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733"/>
          <a:stretch/>
        </p:blipFill>
        <p:spPr bwMode="auto">
          <a:xfrm>
            <a:off x="3881552" y="1715163"/>
            <a:ext cx="1971808" cy="79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e 5"/>
          <p:cNvGrpSpPr/>
          <p:nvPr/>
        </p:nvGrpSpPr>
        <p:grpSpPr>
          <a:xfrm>
            <a:off x="3593197" y="2662563"/>
            <a:ext cx="1539962" cy="1172964"/>
            <a:chOff x="7581192" y="1272608"/>
            <a:chExt cx="916817" cy="685885"/>
          </a:xfrm>
        </p:grpSpPr>
        <p:pic>
          <p:nvPicPr>
            <p:cNvPr id="4100" name="Picture 4" descr="http://3dic.fnal.gov/imgs/home2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1192" y="1272608"/>
              <a:ext cx="823062" cy="6858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ZoneTexte 4"/>
            <p:cNvSpPr txBox="1"/>
            <p:nvPr/>
          </p:nvSpPr>
          <p:spPr>
            <a:xfrm>
              <a:off x="8181637" y="1768063"/>
              <a:ext cx="316372" cy="17721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200" i="1" dirty="0" smtClean="0"/>
                <a:t>FNAL</a:t>
              </a:r>
              <a:endParaRPr lang="en-US" sz="1200" i="1" dirty="0"/>
            </a:p>
          </p:txBody>
        </p:sp>
      </p:grp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7D93B-C947-4B41-8558-A532C1867C9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4510724" y="4780546"/>
            <a:ext cx="4376601" cy="537411"/>
          </a:xfrm>
          <a:prstGeom prst="wedgeRectCallout">
            <a:avLst>
              <a:gd name="adj1" fmla="val -63400"/>
              <a:gd name="adj2" fmla="val 29245"/>
            </a:avLst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marL="357188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Large usage of CMOS /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</a:rPr>
              <a:t>BiCMOS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-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</a:rPr>
              <a:t>SiGe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 .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35 µm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  <a:p>
            <a:pPr marL="357188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Equivalent 180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/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130 nm nodes are considered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20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2461" y="1381993"/>
            <a:ext cx="8756238" cy="4978167"/>
          </a:xfrm>
        </p:spPr>
        <p:txBody>
          <a:bodyPr/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R&amp;D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covers all IN2P3 physics and detectors domains </a:t>
            </a:r>
          </a:p>
          <a:p>
            <a:pPr lvl="1"/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Large discrepancy in the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projects size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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From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small analog ASIC to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full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SoC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pPr lvl="2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Impact Design teams profiles </a:t>
            </a:r>
          </a:p>
          <a:p>
            <a:pPr lvl="2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Impact on process #</a:t>
            </a:r>
          </a:p>
          <a:p>
            <a:pPr lvl="1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New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designs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always required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Design Reuse has to be considered first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pPr lvl="2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Impact on manpower,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schedule, budget</a:t>
            </a:r>
          </a:p>
          <a:p>
            <a:pPr lvl="2"/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Pushing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for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coherent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ASIC families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development, which will</a:t>
            </a:r>
            <a:b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provide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flexible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designs and  staged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performances</a:t>
            </a:r>
          </a:p>
          <a:p>
            <a:pPr marL="457200" lvl="1" indent="0">
              <a:buNone/>
            </a:pP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Detector Networks must help to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converge</a:t>
            </a:r>
          </a:p>
          <a:p>
            <a:pPr lvl="1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Following of presentation is organized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by detector categories</a:t>
            </a:r>
          </a:p>
          <a:p>
            <a:pPr lvl="1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Focus on circuits Designed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for specific projects,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b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Reused     for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other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applications</a:t>
            </a:r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8" name="Picture 4" descr="http://upload.wikimedia.org/wikipedia/commons/thumb/f/f4/France_road_sign_A14.svg/577px-France_road_sign_A14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4232" y="2337459"/>
            <a:ext cx="509583" cy="44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for synergies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Claude Colledani - IN2P3 -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7D93B-C947-4B41-8558-A532C1867C9C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9" name="Picture 4" descr="http://upload.wikimedia.org/wikipedia/commons/thumb/f/f4/France_road_sign_A14.svg/577px-France_road_sign_A14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285" y="3183921"/>
            <a:ext cx="509583" cy="44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direct-signaletique.com/I-Grande-14096-panneau-circulation-a-sens-unique-c12.ne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20" y="3774404"/>
            <a:ext cx="727111" cy="727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987" y="4611688"/>
            <a:ext cx="796803" cy="78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955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contenu 1"/>
          <p:cNvSpPr txBox="1">
            <a:spLocks/>
          </p:cNvSpPr>
          <p:nvPr/>
        </p:nvSpPr>
        <p:spPr bwMode="auto">
          <a:xfrm>
            <a:off x="116526" y="945930"/>
            <a:ext cx="8918056" cy="3985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363538">
              <a:spcBef>
                <a:spcPts val="300"/>
              </a:spcBef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ea typeface="ＭＳ Ｐゴシック" pitchFamily="32" charset="-128"/>
              </a:rPr>
              <a:t>Full Custom Analog ASIC - LNA optimized for associated 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antennas</a:t>
            </a:r>
          </a:p>
          <a:p>
            <a:pPr marL="715963" lvl="1" indent="-268288">
              <a:spcBef>
                <a:spcPts val="300"/>
              </a:spcBef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Developed  to detect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Air Showers produced by Ultra-High-Energy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cosmic rays</a:t>
            </a:r>
            <a:endParaRPr lang="en-US" altLang="en-US" sz="2000" dirty="0" smtClean="0">
              <a:solidFill>
                <a:schemeClr val="accent1">
                  <a:lumMod val="75000"/>
                </a:schemeClr>
              </a:solidFill>
              <a:ea typeface="ＭＳ Ｐゴシック" pitchFamily="32" charset="-128"/>
            </a:endParaRPr>
          </a:p>
          <a:p>
            <a:pPr>
              <a:spcBef>
                <a:spcPts val="300"/>
              </a:spcBef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LONAMOS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for  Butterfly &amp; LWA </a:t>
            </a:r>
          </a:p>
          <a:p>
            <a:pPr lvl="1">
              <a:spcBef>
                <a:spcPts val="300"/>
              </a:spcBef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Optimized for 20-80 MHz </a:t>
            </a:r>
          </a:p>
          <a:p>
            <a:pPr lvl="1">
              <a:spcBef>
                <a:spcPts val="300"/>
              </a:spcBef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Efficient up to 200 MHz</a:t>
            </a:r>
          </a:p>
          <a:p>
            <a:pPr>
              <a:spcBef>
                <a:spcPts val="300"/>
              </a:spcBef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Small but Successful</a:t>
            </a:r>
          </a:p>
          <a:p>
            <a:pPr lvl="1">
              <a:spcBef>
                <a:spcPts val="300"/>
              </a:spcBef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 1</a:t>
            </a:r>
            <a:r>
              <a:rPr lang="en-US" sz="2000" baseline="30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rst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 generation, 0.8 µm CMOS</a:t>
            </a:r>
          </a:p>
          <a:p>
            <a:pPr lvl="2">
              <a:spcBef>
                <a:spcPts val="3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2004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, 400 chips  </a:t>
            </a:r>
            <a:endParaRPr lang="en-US" sz="1800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lvl="1">
              <a:spcBef>
                <a:spcPts val="300"/>
              </a:spcBef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2</a:t>
            </a:r>
            <a:r>
              <a:rPr lang="en-US" sz="2000" baseline="30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nd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 generation, 0.35 µm CMOS</a:t>
            </a:r>
          </a:p>
          <a:p>
            <a:pPr lvl="2">
              <a:spcBef>
                <a:spcPts val="3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2011   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700  chips</a:t>
            </a:r>
          </a:p>
          <a:p>
            <a:pPr lvl="2">
              <a:spcBef>
                <a:spcPts val="300"/>
              </a:spcBef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2014  6000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chips</a:t>
            </a:r>
            <a:endParaRPr lang="en-US" sz="1800" dirty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lvl="1">
              <a:spcBef>
                <a:spcPts val="300"/>
              </a:spcBef>
            </a:pPr>
            <a:endParaRPr lang="en-US" sz="2000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-150477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Radio-detection Network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2041" y="1753798"/>
            <a:ext cx="1995689" cy="1453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4285" r="14757" b="1233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7307" y="3648638"/>
            <a:ext cx="2017275" cy="1447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5921" y="5137185"/>
            <a:ext cx="883787" cy="867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534345"/>
              </p:ext>
            </p:extLst>
          </p:nvPr>
        </p:nvGraphicFramePr>
        <p:xfrm>
          <a:off x="7165897" y="5659816"/>
          <a:ext cx="1687879" cy="10080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7879"/>
              </a:tblGrid>
              <a:tr h="169895">
                <a:tc>
                  <a:txBody>
                    <a:bodyPr/>
                    <a:lstStyle/>
                    <a:p>
                      <a:r>
                        <a:rPr lang="en-US" altLang="en-US" sz="1100" dirty="0" smtClean="0"/>
                        <a:t>Fully differential architecture</a:t>
                      </a:r>
                    </a:p>
                  </a:txBody>
                  <a:tcPr marL="36000" marR="0" marT="0" marB="0"/>
                </a:tc>
              </a:tr>
              <a:tr h="149644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100" dirty="0" err="1" smtClean="0"/>
                        <a:t>Zin</a:t>
                      </a:r>
                      <a:r>
                        <a:rPr lang="en-US" altLang="en-US" sz="1100" baseline="0" dirty="0" smtClean="0"/>
                        <a:t> </a:t>
                      </a:r>
                      <a:r>
                        <a:rPr lang="en-US" altLang="en-US" sz="1100" dirty="0" smtClean="0"/>
                        <a:t>digitally adjustable</a:t>
                      </a:r>
                    </a:p>
                  </a:txBody>
                  <a:tcPr marL="36000" marR="0" marT="0" marB="0"/>
                </a:tc>
              </a:tr>
              <a:tr h="149644">
                <a:tc>
                  <a:txBody>
                    <a:bodyPr/>
                    <a:lstStyle/>
                    <a:p>
                      <a:r>
                        <a:rPr lang="en-US" altLang="en-US" sz="1100" dirty="0" smtClean="0"/>
                        <a:t>OIP3=33dBm</a:t>
                      </a:r>
                      <a:endParaRPr lang="en-US" sz="1100" dirty="0"/>
                    </a:p>
                  </a:txBody>
                  <a:tcPr marL="36000" marR="0" marT="0" marB="0"/>
                </a:tc>
              </a:tr>
              <a:tr h="149644">
                <a:tc>
                  <a:txBody>
                    <a:bodyPr/>
                    <a:lstStyle/>
                    <a:p>
                      <a:r>
                        <a:rPr lang="en-US" altLang="en-US" sz="1100" dirty="0" smtClean="0"/>
                        <a:t>NF&lt;1dB</a:t>
                      </a:r>
                      <a:endParaRPr lang="en-US" sz="1100" dirty="0"/>
                    </a:p>
                  </a:txBody>
                  <a:tcPr marL="36000" marR="0" marT="0" marB="0"/>
                </a:tc>
              </a:tr>
              <a:tr h="149644">
                <a:tc>
                  <a:txBody>
                    <a:bodyPr/>
                    <a:lstStyle/>
                    <a:p>
                      <a:r>
                        <a:rPr lang="en-US" altLang="en-US" sz="1100" dirty="0" err="1" smtClean="0"/>
                        <a:t>Gp</a:t>
                      </a:r>
                      <a:r>
                        <a:rPr lang="en-US" altLang="en-US" sz="1100" dirty="0" smtClean="0"/>
                        <a:t>=27dB</a:t>
                      </a:r>
                      <a:endParaRPr lang="en-US" sz="1100" dirty="0"/>
                    </a:p>
                  </a:txBody>
                  <a:tcPr marL="36000" marR="0" marT="0" marB="0"/>
                </a:tc>
              </a:tr>
              <a:tr h="149644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100" dirty="0" smtClean="0"/>
                        <a:t>BW&gt;200MHz</a:t>
                      </a:r>
                    </a:p>
                  </a:txBody>
                  <a:tcPr marL="36000" marR="0" marT="0" marB="0"/>
                </a:tc>
              </a:tr>
            </a:tbl>
          </a:graphicData>
        </a:graphic>
      </p:graphicFrame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7012653" y="5069061"/>
            <a:ext cx="2021927" cy="320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en-US" sz="1200" i="1" dirty="0" smtClean="0">
                <a:solidFill>
                  <a:schemeClr val="tx1"/>
                </a:solidFill>
              </a:rPr>
              <a:t>Long-Wavelength Antenna </a:t>
            </a:r>
          </a:p>
          <a:p>
            <a:pPr algn="ctr">
              <a:buClrTx/>
              <a:buFontTx/>
              <a:buNone/>
            </a:pPr>
            <a:r>
              <a:rPr lang="en-US" altLang="en-US" sz="1200" i="1" dirty="0" err="1" smtClean="0">
                <a:solidFill>
                  <a:schemeClr val="tx1"/>
                </a:solidFill>
              </a:rPr>
              <a:t>NenuFAR</a:t>
            </a:r>
            <a:r>
              <a:rPr lang="en-US" altLang="en-US" sz="1200" i="1" dirty="0" smtClean="0">
                <a:solidFill>
                  <a:schemeClr val="tx1"/>
                </a:solidFill>
              </a:rPr>
              <a:t> </a:t>
            </a:r>
            <a:r>
              <a:rPr lang="en-US" altLang="en-US" sz="1200" i="1" dirty="0">
                <a:solidFill>
                  <a:schemeClr val="tx1"/>
                </a:solidFill>
              </a:rPr>
              <a:t>@ </a:t>
            </a:r>
            <a:r>
              <a:rPr lang="en-US" altLang="en-US" sz="1200" i="1" dirty="0" err="1">
                <a:solidFill>
                  <a:schemeClr val="tx1"/>
                </a:solidFill>
              </a:rPr>
              <a:t>Nancay</a:t>
            </a:r>
            <a:r>
              <a:rPr lang="en-US" altLang="en-US" sz="1200" i="1" dirty="0">
                <a:solidFill>
                  <a:schemeClr val="tx1"/>
                </a:solidFill>
              </a:rPr>
              <a:t> - France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282570"/>
              </p:ext>
            </p:extLst>
          </p:nvPr>
        </p:nvGraphicFramePr>
        <p:xfrm>
          <a:off x="87842" y="5125428"/>
          <a:ext cx="4449002" cy="1361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0886"/>
                <a:gridCol w="2248116"/>
              </a:tblGrid>
              <a:tr h="159005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Experiment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Installed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 marL="36000" marR="0" marT="0" marB="0"/>
                </a:tc>
              </a:tr>
              <a:tr h="218924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altLang="en-US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CODALEMA@ </a:t>
                      </a:r>
                      <a:r>
                        <a:rPr kumimoji="0" lang="en-US" altLang="en-US" sz="14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Nançay</a:t>
                      </a:r>
                      <a:r>
                        <a:rPr kumimoji="0" lang="en-US" altLang="en-US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-France</a:t>
                      </a: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  (60 Butterflies +  10 LWA) x 2</a:t>
                      </a:r>
                    </a:p>
                  </a:txBody>
                  <a:tcPr marL="36000" marR="0" marT="0" marB="0"/>
                </a:tc>
              </a:tr>
              <a:tr h="20361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altLang="en-US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AERA          @Auger-</a:t>
                      </a:r>
                      <a:r>
                        <a:rPr kumimoji="0" lang="en-US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Argentina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 smtClean="0">
                          <a:latin typeface="+mn-lt"/>
                        </a:rPr>
                        <a:t>  200 </a:t>
                      </a:r>
                      <a:r>
                        <a:rPr kumimoji="0" lang="en-US" altLang="en-US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Butterflies</a:t>
                      </a:r>
                    </a:p>
                  </a:txBody>
                  <a:tcPr marL="36000" marR="0" marT="0" marB="0"/>
                </a:tc>
              </a:tr>
              <a:tr h="24824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altLang="en-US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TREND       @ China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 smtClean="0">
                          <a:latin typeface="+mn-lt"/>
                        </a:rPr>
                        <a:t>  108 </a:t>
                      </a:r>
                      <a:r>
                        <a:rPr kumimoji="0" lang="en-US" altLang="en-US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Butterflies</a:t>
                      </a:r>
                    </a:p>
                  </a:txBody>
                  <a:tcPr marL="36000" marR="0" marT="0" marB="0"/>
                </a:tc>
              </a:tr>
              <a:tr h="24824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altLang="en-US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HELYCON   @ Greece</a:t>
                      </a: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 smtClean="0">
                          <a:latin typeface="+mn-lt"/>
                        </a:rPr>
                        <a:t>    12 </a:t>
                      </a:r>
                      <a:r>
                        <a:rPr kumimoji="0" lang="en-US" altLang="en-US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Butterflies</a:t>
                      </a:r>
                    </a:p>
                  </a:txBody>
                  <a:tcPr marL="36000" marR="0" marT="0" marB="0"/>
                </a:tc>
              </a:tr>
              <a:tr h="218924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altLang="en-US" sz="14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NenuFAR</a:t>
                      </a:r>
                      <a:r>
                        <a:rPr kumimoji="0" lang="en-US" altLang="en-US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   @ </a:t>
                      </a:r>
                      <a:r>
                        <a:rPr kumimoji="0" lang="en-US" altLang="en-US" sz="14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Nançay</a:t>
                      </a:r>
                      <a:r>
                        <a:rPr kumimoji="0" lang="en-US" altLang="en-US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-France</a:t>
                      </a: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  57 LWA x 2</a:t>
                      </a:r>
                      <a:r>
                        <a:rPr lang="en-US" sz="1400" baseline="0" noProof="0" dirty="0" smtClean="0">
                          <a:latin typeface="+mn-lt"/>
                        </a:rPr>
                        <a:t>         + </a:t>
                      </a:r>
                      <a:r>
                        <a:rPr lang="en-US" sz="1400" noProof="0" dirty="0" smtClean="0">
                          <a:latin typeface="+mn-lt"/>
                        </a:rPr>
                        <a:t>6000 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 marL="36000" marR="0" marT="0" marB="0"/>
                </a:tc>
              </a:tr>
            </a:tbl>
          </a:graphicData>
        </a:graphic>
      </p:graphicFrame>
      <p:sp>
        <p:nvSpPr>
          <p:cNvPr id="39" name="Text Box 10"/>
          <p:cNvSpPr txBox="1">
            <a:spLocks noChangeArrowheads="1"/>
          </p:cNvSpPr>
          <p:nvPr/>
        </p:nvSpPr>
        <p:spPr bwMode="auto">
          <a:xfrm>
            <a:off x="4945086" y="6043344"/>
            <a:ext cx="1636644" cy="339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/>
            <a:r>
              <a:rPr lang="en-US" altLang="en-US" sz="1100" i="1" dirty="0" smtClean="0"/>
              <a:t>LONAMOS 1,4 x 1,4 mm</a:t>
            </a:r>
            <a:r>
              <a:rPr lang="en-US" altLang="en-US" sz="1100" i="1" baseline="30000" dirty="0" smtClean="0"/>
              <a:t>2</a:t>
            </a:r>
            <a:r>
              <a:rPr lang="en-US" altLang="en-US" sz="1100" i="1" dirty="0" smtClean="0"/>
              <a:t/>
            </a:r>
            <a:br>
              <a:rPr lang="en-US" altLang="en-US" sz="1100" i="1" dirty="0" smtClean="0"/>
            </a:br>
            <a:r>
              <a:rPr lang="en-US" altLang="en-US" sz="1100" i="1" dirty="0" smtClean="0"/>
              <a:t>CMOS 0.35 µm , 2011</a:t>
            </a:r>
            <a:endParaRPr lang="en-US" altLang="en-US" sz="1100" i="1" dirty="0"/>
          </a:p>
        </p:txBody>
      </p: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6913587" y="3190713"/>
            <a:ext cx="2074496" cy="3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en-US" sz="1200" i="1" dirty="0" smtClean="0">
                <a:solidFill>
                  <a:schemeClr val="tx1"/>
                </a:solidFill>
              </a:rPr>
              <a:t>Butterfly Antenna, 2.2 x 1.5 m</a:t>
            </a:r>
          </a:p>
          <a:p>
            <a:pPr algn="ctr">
              <a:buClrTx/>
              <a:buFontTx/>
              <a:buNone/>
            </a:pPr>
            <a:r>
              <a:rPr lang="en-US" altLang="en-US" sz="1200" i="1" dirty="0" err="1" smtClean="0">
                <a:solidFill>
                  <a:schemeClr val="tx1"/>
                </a:solidFill>
              </a:rPr>
              <a:t>Codalema</a:t>
            </a:r>
            <a:r>
              <a:rPr lang="en-US" altLang="en-US" sz="1200" i="1" dirty="0" smtClean="0">
                <a:solidFill>
                  <a:schemeClr val="tx1"/>
                </a:solidFill>
              </a:rPr>
              <a:t> @ </a:t>
            </a:r>
            <a:r>
              <a:rPr lang="en-US" altLang="en-US" sz="1200" i="1" dirty="0" err="1" smtClean="0">
                <a:solidFill>
                  <a:schemeClr val="tx1"/>
                </a:solidFill>
              </a:rPr>
              <a:t>Nancay</a:t>
            </a:r>
            <a:r>
              <a:rPr lang="en-US" altLang="en-US" sz="1200" i="1" dirty="0" smtClean="0">
                <a:solidFill>
                  <a:schemeClr val="tx1"/>
                </a:solidFill>
              </a:rPr>
              <a:t> - </a:t>
            </a:r>
            <a:r>
              <a:rPr lang="en-US" altLang="en-US" sz="1200" i="1" dirty="0">
                <a:solidFill>
                  <a:schemeClr val="tx1"/>
                </a:solidFill>
              </a:rPr>
              <a:t>F</a:t>
            </a:r>
            <a:r>
              <a:rPr lang="en-US" altLang="en-US" sz="1200" i="1" dirty="0" smtClean="0">
                <a:solidFill>
                  <a:schemeClr val="tx1"/>
                </a:solidFill>
              </a:rPr>
              <a:t>rance</a:t>
            </a:r>
            <a:endParaRPr lang="en-US" altLang="en-US" sz="1200" i="1" dirty="0">
              <a:solidFill>
                <a:schemeClr val="tx1"/>
              </a:solidFill>
            </a:endParaRPr>
          </a:p>
        </p:txBody>
      </p:sp>
      <p:sp>
        <p:nvSpPr>
          <p:cNvPr id="32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6107D93B-C947-4B41-8558-A532C1867C9C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7" name="Groupe 6"/>
          <p:cNvGrpSpPr/>
          <p:nvPr/>
        </p:nvGrpSpPr>
        <p:grpSpPr>
          <a:xfrm>
            <a:off x="4476731" y="2267571"/>
            <a:ext cx="2273058" cy="2502507"/>
            <a:chOff x="6721168" y="4336000"/>
            <a:chExt cx="2273058" cy="2502507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0685" y="4732424"/>
              <a:ext cx="2173541" cy="15225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ZoneTexte 3"/>
            <p:cNvSpPr txBox="1"/>
            <p:nvPr/>
          </p:nvSpPr>
          <p:spPr>
            <a:xfrm>
              <a:off x="6721168" y="4614348"/>
              <a:ext cx="336631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dirty="0" err="1" smtClean="0"/>
                <a:t>dBm</a:t>
              </a:r>
              <a:r>
                <a:rPr lang="en-US" sz="800" dirty="0" smtClean="0"/>
                <a:t>/Hz</a:t>
              </a:r>
              <a:endParaRPr lang="en-US" sz="800" dirty="0"/>
            </a:p>
          </p:txBody>
        </p:sp>
        <p:grpSp>
          <p:nvGrpSpPr>
            <p:cNvPr id="2" name="Groupe 1"/>
            <p:cNvGrpSpPr/>
            <p:nvPr/>
          </p:nvGrpSpPr>
          <p:grpSpPr>
            <a:xfrm>
              <a:off x="6908534" y="4336000"/>
              <a:ext cx="2085692" cy="2502507"/>
              <a:chOff x="6908534" y="4336000"/>
              <a:chExt cx="2085692" cy="2502507"/>
            </a:xfrm>
          </p:grpSpPr>
          <p:sp>
            <p:nvSpPr>
              <p:cNvPr id="38" name="Text Box 10"/>
              <p:cNvSpPr txBox="1">
                <a:spLocks noChangeArrowheads="1"/>
              </p:cNvSpPr>
              <p:nvPr/>
            </p:nvSpPr>
            <p:spPr bwMode="auto">
              <a:xfrm>
                <a:off x="7067568" y="6390783"/>
                <a:ext cx="586166" cy="4386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>
                <a:lvl1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1pPr>
                <a:lvl2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2pPr>
                <a:lvl3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3pPr>
                <a:lvl4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4pPr>
                <a:lvl5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5pPr>
                <a:lvl6pPr marL="25146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6pPr>
                <a:lvl7pPr marL="29718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7pPr>
                <a:lvl8pPr marL="34290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8pPr>
                <a:lvl9pPr marL="38862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9pPr>
              </a:lstStyle>
              <a:p>
                <a:r>
                  <a:rPr lang="en-US" altLang="en-US" sz="1200" i="1" dirty="0" smtClean="0"/>
                  <a:t>Antenna </a:t>
                </a:r>
                <a:br>
                  <a:rPr lang="en-US" altLang="en-US" sz="1200" i="1" dirty="0" smtClean="0"/>
                </a:br>
                <a:r>
                  <a:rPr lang="en-US" altLang="en-US" sz="1200" i="1" dirty="0" smtClean="0"/>
                  <a:t>signals</a:t>
                </a:r>
                <a:endParaRPr lang="en-US" altLang="en-US" sz="1200" i="1" dirty="0"/>
              </a:p>
            </p:txBody>
          </p:sp>
          <p:cxnSp>
            <p:nvCxnSpPr>
              <p:cNvPr id="9" name="Connecteur droit avec flèche 8"/>
              <p:cNvCxnSpPr>
                <a:stCxn id="49" idx="0"/>
              </p:cNvCxnSpPr>
              <p:nvPr/>
            </p:nvCxnSpPr>
            <p:spPr>
              <a:xfrm flipH="1" flipV="1">
                <a:off x="8465495" y="5769722"/>
                <a:ext cx="239178" cy="506753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headEnd type="none" w="med" len="med"/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avec flèche 45"/>
              <p:cNvCxnSpPr/>
              <p:nvPr/>
            </p:nvCxnSpPr>
            <p:spPr>
              <a:xfrm flipV="1">
                <a:off x="7273637" y="5272251"/>
                <a:ext cx="328912" cy="1118532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headEnd type="none" w="med" len="med"/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 Box 10"/>
              <p:cNvSpPr txBox="1">
                <a:spLocks noChangeArrowheads="1"/>
              </p:cNvSpPr>
              <p:nvPr/>
            </p:nvSpPr>
            <p:spPr bwMode="auto">
              <a:xfrm>
                <a:off x="8415120" y="6276475"/>
                <a:ext cx="579106" cy="5620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>
                <a:lvl1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1pPr>
                <a:lvl2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2pPr>
                <a:lvl3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3pPr>
                <a:lvl4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4pPr>
                <a:lvl5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5pPr>
                <a:lvl6pPr marL="25146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6pPr>
                <a:lvl7pPr marL="29718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7pPr>
                <a:lvl8pPr marL="34290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8pPr>
                <a:lvl9pPr marL="38862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9pPr>
              </a:lstStyle>
              <a:p>
                <a:pPr algn="ctr"/>
                <a:r>
                  <a:rPr lang="en-US" altLang="en-US" sz="1200" i="1" dirty="0" smtClean="0"/>
                  <a:t>LNA &amp;</a:t>
                </a:r>
                <a:br>
                  <a:rPr lang="en-US" altLang="en-US" sz="1200" i="1" dirty="0" smtClean="0"/>
                </a:br>
                <a:r>
                  <a:rPr lang="en-US" altLang="en-US" sz="1200" i="1" dirty="0" smtClean="0"/>
                  <a:t> Galactic</a:t>
                </a:r>
                <a:br>
                  <a:rPr lang="en-US" altLang="en-US" sz="1200" i="1" dirty="0" smtClean="0"/>
                </a:br>
                <a:r>
                  <a:rPr lang="en-US" altLang="en-US" sz="1200" i="1" dirty="0" smtClean="0"/>
                  <a:t>noise</a:t>
                </a:r>
                <a:br>
                  <a:rPr lang="en-US" altLang="en-US" sz="1200" i="1" dirty="0" smtClean="0"/>
                </a:br>
                <a:endParaRPr lang="en-US" altLang="en-US" sz="1200" i="1" dirty="0"/>
              </a:p>
            </p:txBody>
          </p:sp>
          <p:sp>
            <p:nvSpPr>
              <p:cNvPr id="7175" name="Rectangle 7174"/>
              <p:cNvSpPr/>
              <p:nvPr/>
            </p:nvSpPr>
            <p:spPr>
              <a:xfrm>
                <a:off x="6908534" y="4336000"/>
                <a:ext cx="2030309" cy="661720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en-US" sz="1400" dirty="0" smtClean="0"/>
                  <a:t>Power spectral density  </a:t>
                </a:r>
                <a:br>
                  <a:rPr lang="en-US" sz="1400" dirty="0" smtClean="0"/>
                </a:br>
                <a:r>
                  <a:rPr lang="en-US" sz="1400" dirty="0" smtClean="0"/>
                  <a:t>of a CODALEMA event</a:t>
                </a:r>
                <a:br>
                  <a:rPr lang="en-US" sz="1400" dirty="0" smtClean="0"/>
                </a:br>
                <a:r>
                  <a:rPr lang="en-US" sz="300" dirty="0" smtClean="0"/>
                  <a:t> </a:t>
                </a:r>
                <a:r>
                  <a:rPr lang="en-US" sz="1200" dirty="0" smtClean="0"/>
                  <a:t/>
                </a:r>
                <a:br>
                  <a:rPr lang="en-US" sz="1200" dirty="0" smtClean="0"/>
                </a:br>
                <a:r>
                  <a:rPr lang="en-US" sz="1200" dirty="0" smtClean="0"/>
                  <a:t>0 - 200 MHz spectrum</a:t>
                </a:r>
                <a:endParaRPr lang="en-US" sz="1200" dirty="0"/>
              </a:p>
            </p:txBody>
          </p:sp>
          <p:cxnSp>
            <p:nvCxnSpPr>
              <p:cNvPr id="34" name="Connecteur droit avec flèche 33"/>
              <p:cNvCxnSpPr/>
              <p:nvPr/>
            </p:nvCxnSpPr>
            <p:spPr>
              <a:xfrm flipH="1" flipV="1">
                <a:off x="7977602" y="5838742"/>
                <a:ext cx="60486" cy="556581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headEnd type="none" w="med" len="med"/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 Box 10"/>
              <p:cNvSpPr txBox="1">
                <a:spLocks noChangeArrowheads="1"/>
              </p:cNvSpPr>
              <p:nvPr/>
            </p:nvSpPr>
            <p:spPr bwMode="auto">
              <a:xfrm>
                <a:off x="7768862" y="6393336"/>
                <a:ext cx="594744" cy="3232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>
                <a:lvl1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1pPr>
                <a:lvl2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2pPr>
                <a:lvl3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3pPr>
                <a:lvl4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4pPr>
                <a:lvl5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5pPr>
                <a:lvl6pPr marL="25146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6pPr>
                <a:lvl7pPr marL="29718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7pPr>
                <a:lvl8pPr marL="34290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8pPr>
                <a:lvl9pPr marL="38862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rgbClr val="000000"/>
                    </a:solidFill>
                    <a:latin typeface="Calibri" pitchFamily="32" charset="0"/>
                    <a:cs typeface="Arial" charset="0"/>
                  </a:defRPr>
                </a:lvl9pPr>
              </a:lstStyle>
              <a:p>
                <a:pPr algn="ctr"/>
                <a:r>
                  <a:rPr lang="en-US" altLang="en-US" sz="1200" i="1" dirty="0" smtClean="0"/>
                  <a:t>FM Band rejection</a:t>
                </a:r>
                <a:endParaRPr lang="en-US" altLang="en-US" sz="1200" i="1" dirty="0"/>
              </a:p>
            </p:txBody>
          </p:sp>
        </p:grpSp>
      </p:grpSp>
      <p:sp>
        <p:nvSpPr>
          <p:cNvPr id="33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482482"/>
            <a:ext cx="2133600" cy="365125"/>
          </a:xfrm>
        </p:spPr>
        <p:txBody>
          <a:bodyPr/>
          <a:lstStyle/>
          <a:p>
            <a:r>
              <a:rPr lang="en-US" dirty="0" smtClean="0"/>
              <a:t>Claude Colledani - IN2P3 -</a:t>
            </a:r>
            <a:endParaRPr lang="fr-FR" dirty="0"/>
          </a:p>
        </p:txBody>
      </p:sp>
      <p:sp>
        <p:nvSpPr>
          <p:cNvPr id="3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482482"/>
            <a:ext cx="2895600" cy="365125"/>
          </a:xfrm>
        </p:spPr>
        <p:txBody>
          <a:bodyPr/>
          <a:lstStyle/>
          <a:p>
            <a:r>
              <a:rPr lang="fr-FR" smtClean="0"/>
              <a:t>TWEPP 2014, Aix-en-Provence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949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71475" y="-15047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Cryogenics Network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90" t="6143" r="4800" b="7628"/>
          <a:stretch/>
        </p:blipFill>
        <p:spPr bwMode="auto">
          <a:xfrm>
            <a:off x="5596356" y="1073786"/>
            <a:ext cx="3463823" cy="154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12943" y="1047191"/>
            <a:ext cx="1804947" cy="1570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779" y="1047190"/>
            <a:ext cx="1366891" cy="1550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54464" y="1047191"/>
            <a:ext cx="1582310" cy="1570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5718" y="2591160"/>
            <a:ext cx="1577342" cy="738664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1200" i="1" dirty="0" smtClean="0"/>
              <a:t>250 pixels </a:t>
            </a:r>
            <a:r>
              <a:rPr lang="en-US" sz="1200" b="1" i="1" dirty="0" smtClean="0"/>
              <a:t>TES</a:t>
            </a:r>
            <a:r>
              <a:rPr lang="en-US" sz="1200" i="1" dirty="0" smtClean="0"/>
              <a:t> matrix</a:t>
            </a:r>
            <a:br>
              <a:rPr lang="en-US" sz="1200" i="1" dirty="0" smtClean="0"/>
            </a:br>
            <a:r>
              <a:rPr lang="en-US" sz="1200" i="1" dirty="0" smtClean="0"/>
              <a:t>(Transition </a:t>
            </a:r>
            <a:r>
              <a:rPr lang="en-US" sz="1200" i="1" dirty="0"/>
              <a:t>Edge Sensors</a:t>
            </a:r>
            <a:r>
              <a:rPr lang="en-US" sz="1200" i="1" dirty="0" smtClean="0"/>
              <a:t>)</a:t>
            </a:r>
            <a:br>
              <a:rPr lang="en-US" sz="1200" i="1" dirty="0" smtClean="0"/>
            </a:br>
            <a:r>
              <a:rPr lang="en-US" sz="1200" i="1" dirty="0" smtClean="0"/>
              <a:t> </a:t>
            </a:r>
            <a:r>
              <a:rPr lang="en-US" sz="1200" b="1" i="1" dirty="0" smtClean="0"/>
              <a:t>QUBIC @ South Pole</a:t>
            </a:r>
            <a:endParaRPr lang="en-US" sz="1200" b="1" i="1" dirty="0"/>
          </a:p>
        </p:txBody>
      </p:sp>
      <p:sp>
        <p:nvSpPr>
          <p:cNvPr id="10" name="Rectangle 9"/>
          <p:cNvSpPr/>
          <p:nvPr/>
        </p:nvSpPr>
        <p:spPr>
          <a:xfrm>
            <a:off x="3466337" y="2591160"/>
            <a:ext cx="204299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i="1" dirty="0" smtClean="0"/>
              <a:t> HP-Ge ionizing-heat detector </a:t>
            </a:r>
            <a:r>
              <a:rPr lang="en-US" sz="1200" b="1" i="1" dirty="0" smtClean="0"/>
              <a:t>EDELWEISS @ LSM, France</a:t>
            </a:r>
            <a:endParaRPr lang="en-US" sz="1200" b="1" i="1" dirty="0"/>
          </a:p>
        </p:txBody>
      </p:sp>
      <p:sp>
        <p:nvSpPr>
          <p:cNvPr id="16" name="Rectangle 15"/>
          <p:cNvSpPr/>
          <p:nvPr/>
        </p:nvSpPr>
        <p:spPr>
          <a:xfrm>
            <a:off x="1498824" y="2597543"/>
            <a:ext cx="209206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i="1" dirty="0" smtClean="0"/>
              <a:t>K</a:t>
            </a:r>
            <a:r>
              <a:rPr lang="en-US" sz="1200" i="1" dirty="0" smtClean="0"/>
              <a:t>inetic </a:t>
            </a:r>
            <a:r>
              <a:rPr lang="en-US" sz="1200" b="1" i="1" dirty="0"/>
              <a:t>I</a:t>
            </a:r>
            <a:r>
              <a:rPr lang="en-US" sz="1200" i="1" dirty="0"/>
              <a:t>nductance </a:t>
            </a:r>
            <a:r>
              <a:rPr lang="en-US" sz="1200" b="1" i="1" dirty="0" smtClean="0"/>
              <a:t>D</a:t>
            </a:r>
            <a:r>
              <a:rPr lang="en-US" sz="1200" i="1" dirty="0" smtClean="0"/>
              <a:t>etector</a:t>
            </a:r>
            <a:endParaRPr lang="en-US" sz="1200" i="1" dirty="0"/>
          </a:p>
          <a:p>
            <a:pPr algn="ctr"/>
            <a:r>
              <a:rPr lang="en-US" sz="1200" b="1" i="1" dirty="0" smtClean="0"/>
              <a:t>NIKA @ Pico </a:t>
            </a:r>
            <a:r>
              <a:rPr lang="en-US" sz="1200" b="1" i="1" dirty="0" err="1" smtClean="0"/>
              <a:t>Veleta</a:t>
            </a:r>
            <a:r>
              <a:rPr lang="en-US" sz="1200" b="1" i="1" dirty="0" smtClean="0"/>
              <a:t>, Spain</a:t>
            </a:r>
            <a:endParaRPr lang="en-US" sz="1200" b="1" i="1" dirty="0"/>
          </a:p>
        </p:txBody>
      </p:sp>
      <p:sp>
        <p:nvSpPr>
          <p:cNvPr id="17" name="Rectangle 16"/>
          <p:cNvSpPr/>
          <p:nvPr/>
        </p:nvSpPr>
        <p:spPr>
          <a:xfrm>
            <a:off x="5596356" y="2591160"/>
            <a:ext cx="343427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i="1" dirty="0" smtClean="0"/>
              <a:t>Scintillating Bolometer ZnMo4  and its 2 light detectors</a:t>
            </a:r>
            <a:br>
              <a:rPr lang="en-US" sz="1200" i="1" dirty="0" smtClean="0"/>
            </a:br>
            <a:r>
              <a:rPr lang="en-US" sz="1200" b="1" i="1" dirty="0" smtClean="0"/>
              <a:t>LUMINEU @ LSM, France</a:t>
            </a:r>
            <a:endParaRPr lang="en-US" sz="1200" b="1" i="1" dirty="0"/>
          </a:p>
        </p:txBody>
      </p:sp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6347" y="3404830"/>
            <a:ext cx="2307524" cy="13198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3" name="Connecteur droit 32"/>
          <p:cNvCxnSpPr/>
          <p:nvPr/>
        </p:nvCxnSpPr>
        <p:spPr>
          <a:xfrm>
            <a:off x="1600315" y="914400"/>
            <a:ext cx="0" cy="170335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3498643" y="914400"/>
            <a:ext cx="0" cy="170335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5486515" y="914400"/>
            <a:ext cx="0" cy="170335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space réservé du contenu 30"/>
          <p:cNvSpPr>
            <a:spLocks noGrp="1"/>
          </p:cNvSpPr>
          <p:nvPr>
            <p:ph idx="1"/>
          </p:nvPr>
        </p:nvSpPr>
        <p:spPr>
          <a:xfrm>
            <a:off x="1492" y="3598691"/>
            <a:ext cx="6556347" cy="2616371"/>
          </a:xfrm>
        </p:spPr>
        <p:txBody>
          <a:bodyPr lIns="72000" rIns="0"/>
          <a:lstStyle/>
          <a:p>
            <a:pPr marL="265113" indent="-265113">
              <a:spcBef>
                <a:spcPts val="300"/>
              </a:spcBef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Electronics main constraints @ ~2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~110 K (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</a:rPr>
              <a:t>LAr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marL="539750" lvl="1">
              <a:spcBef>
                <a:spcPts val="300"/>
              </a:spcBef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No valid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t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ransistor models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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Characterization</a:t>
            </a:r>
          </a:p>
          <a:p>
            <a:pPr marL="939800" lvl="2">
              <a:spcBef>
                <a:spcPts val="3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Bipolar: </a:t>
            </a:r>
            <a:r>
              <a:rPr lang="en-US" altLang="fr-FR" sz="1800" dirty="0" smtClean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gm </a:t>
            </a:r>
            <a:r>
              <a:rPr lang="en-US" altLang="fr-FR" sz="1800" dirty="0" smtClean="0">
                <a:solidFill>
                  <a:schemeClr val="accent1">
                    <a:lumMod val="75000"/>
                  </a:schemeClr>
                </a:solidFill>
                <a:cs typeface="Arial" charset="0"/>
                <a:sym typeface="Wingdings 3" pitchFamily="18" charset="2"/>
              </a:rPr>
              <a:t>, </a:t>
            </a:r>
            <a:r>
              <a:rPr lang="en-US" altLang="fr-FR" sz="1800" dirty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β </a:t>
            </a:r>
            <a:r>
              <a:rPr lang="en-US" altLang="fr-FR" sz="1800" dirty="0">
                <a:solidFill>
                  <a:schemeClr val="accent1">
                    <a:lumMod val="75000"/>
                  </a:schemeClr>
                </a:solidFill>
                <a:cs typeface="Arial" charset="0"/>
                <a:sym typeface="Wingdings 3" pitchFamily="18" charset="2"/>
              </a:rPr>
              <a:t> </a:t>
            </a:r>
            <a:r>
              <a:rPr lang="en-US" altLang="fr-FR" sz="1800" dirty="0" smtClean="0">
                <a:solidFill>
                  <a:schemeClr val="accent1">
                    <a:lumMod val="75000"/>
                  </a:schemeClr>
                </a:solidFill>
                <a:cs typeface="Arial" charset="0"/>
                <a:sym typeface="Wingdings 3" pitchFamily="18" charset="2"/>
              </a:rPr>
              <a:t> …</a:t>
            </a:r>
            <a:endParaRPr lang="en-US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939800" lvl="2">
              <a:spcBef>
                <a:spcPts val="3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MOS: </a:t>
            </a:r>
            <a:r>
              <a:rPr lang="en-US" altLang="fr-FR" sz="1800" dirty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Substrate becomes </a:t>
            </a:r>
            <a:r>
              <a:rPr lang="en-US" altLang="fr-FR" sz="1800" dirty="0" smtClean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Insulated </a:t>
            </a:r>
            <a:r>
              <a:rPr lang="en-US" altLang="fr-FR" sz="1800" dirty="0" smtClean="0">
                <a:solidFill>
                  <a:schemeClr val="accent1">
                    <a:lumMod val="75000"/>
                  </a:schemeClr>
                </a:solidFill>
                <a:cs typeface="Arial" charset="0"/>
                <a:sym typeface="Wingdings" panose="05000000000000000000" pitchFamily="2" charset="2"/>
              </a:rPr>
              <a:t> Kink Effect</a:t>
            </a:r>
            <a:r>
              <a:rPr lang="en-US" altLang="fr-FR" sz="1800" dirty="0" smtClean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/>
            </a:r>
            <a:br>
              <a:rPr lang="en-US" altLang="fr-FR" sz="1800" dirty="0" smtClean="0">
                <a:solidFill>
                  <a:schemeClr val="accent1">
                    <a:lumMod val="75000"/>
                  </a:schemeClr>
                </a:solidFill>
                <a:cs typeface="Arial" charset="0"/>
              </a:rPr>
            </a:br>
            <a:r>
              <a:rPr lang="en-US" altLang="fr-FR" sz="1800" dirty="0" smtClean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           </a:t>
            </a:r>
            <a:r>
              <a:rPr lang="en-US" altLang="fr-FR" sz="1800" dirty="0" smtClean="0">
                <a:solidFill>
                  <a:schemeClr val="accent1">
                    <a:lumMod val="75000"/>
                  </a:schemeClr>
                </a:solidFill>
                <a:cs typeface="Arial" charset="0"/>
                <a:sym typeface="Wingdings" panose="05000000000000000000" pitchFamily="2" charset="2"/>
              </a:rPr>
              <a:t> </a:t>
            </a:r>
            <a:r>
              <a:rPr lang="en-US" altLang="fr-FR" sz="1800" dirty="0" err="1" smtClean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T</a:t>
            </a:r>
            <a:r>
              <a:rPr lang="en-US" altLang="fr-FR" sz="2000" baseline="-25000" dirty="0" err="1" smtClean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parasitic</a:t>
            </a:r>
            <a:r>
              <a:rPr lang="en-US" altLang="fr-FR" sz="1800" dirty="0" smtClean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 , </a:t>
            </a:r>
            <a:r>
              <a:rPr lang="en-US" altLang="fr-FR" sz="1800" dirty="0" err="1" smtClean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I</a:t>
            </a:r>
            <a:r>
              <a:rPr lang="en-US" altLang="fr-FR" sz="2000" baseline="-25000" dirty="0" err="1" smtClean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leakage</a:t>
            </a:r>
            <a:r>
              <a:rPr lang="en-US" altLang="fr-FR" dirty="0" smtClean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, </a:t>
            </a:r>
            <a:r>
              <a:rPr lang="en-US" altLang="fr-FR" sz="1800" dirty="0" err="1" smtClean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V</a:t>
            </a:r>
            <a:r>
              <a:rPr lang="en-US" altLang="fr-FR" sz="2000" baseline="-25000" dirty="0" err="1" smtClean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th</a:t>
            </a:r>
            <a:r>
              <a:rPr lang="en-US" altLang="fr-FR" baseline="-25000" dirty="0" smtClean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 </a:t>
            </a:r>
            <a:r>
              <a:rPr lang="en-US" altLang="fr-FR" sz="1800" dirty="0" smtClean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history effect</a:t>
            </a:r>
          </a:p>
          <a:p>
            <a:pPr marL="711200" lvl="2" indent="0">
              <a:spcBef>
                <a:spcPts val="300"/>
              </a:spcBef>
              <a:buNone/>
            </a:pPr>
            <a:endParaRPr lang="en-US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139700"/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Thermal &amp;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Electric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effects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of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Interconnects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987839" y="6471895"/>
            <a:ext cx="2133600" cy="365125"/>
          </a:xfrm>
        </p:spPr>
        <p:txBody>
          <a:bodyPr/>
          <a:lstStyle/>
          <a:p>
            <a:fld id="{6107D93B-C947-4B41-8558-A532C1867C9C}" type="slidenum">
              <a:rPr lang="en-US" smtClean="0"/>
              <a:pPr/>
              <a:t>13</a:t>
            </a:fld>
            <a:endParaRPr lang="en-US" dirty="0"/>
          </a:p>
        </p:txBody>
      </p:sp>
      <p:cxnSp>
        <p:nvCxnSpPr>
          <p:cNvPr id="45" name="Connecteur droit 44"/>
          <p:cNvCxnSpPr/>
          <p:nvPr/>
        </p:nvCxnSpPr>
        <p:spPr>
          <a:xfrm>
            <a:off x="1819275" y="3068960"/>
            <a:ext cx="67775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6556347" y="4742131"/>
            <a:ext cx="23075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ctr">
              <a:buNone/>
            </a:pPr>
            <a:r>
              <a:rPr lang="en-US" altLang="fr-FR" sz="1400" i="1" dirty="0" smtClean="0"/>
              <a:t>Gm </a:t>
            </a:r>
            <a:r>
              <a:rPr lang="en-US" altLang="fr-FR" sz="1400" dirty="0" smtClean="0">
                <a:cs typeface="Arial" charset="0"/>
              </a:rPr>
              <a:t>of </a:t>
            </a:r>
            <a:r>
              <a:rPr lang="en-US" altLang="fr-FR" sz="1400" i="1" dirty="0" err="1" smtClean="0"/>
              <a:t>SiGe</a:t>
            </a:r>
            <a:r>
              <a:rPr lang="en-US" altLang="fr-FR" sz="1400" i="1" dirty="0" smtClean="0"/>
              <a:t> bipolar</a:t>
            </a:r>
            <a:r>
              <a:rPr lang="en-US" altLang="fr-FR" sz="1400" i="1" dirty="0"/>
              <a:t> </a:t>
            </a:r>
            <a:r>
              <a:rPr lang="en-US" altLang="fr-FR" sz="1400" i="1" dirty="0" smtClean="0"/>
              <a:t>0.35µm</a:t>
            </a:r>
            <a:endParaRPr lang="en-US" sz="1400" i="1" dirty="0"/>
          </a:p>
        </p:txBody>
      </p:sp>
      <p:pic>
        <p:nvPicPr>
          <p:cNvPr id="56" name="Picture 9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4613" y="5098126"/>
            <a:ext cx="2349257" cy="13169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" name="Rectangle 56"/>
          <p:cNvSpPr/>
          <p:nvPr/>
        </p:nvSpPr>
        <p:spPr>
          <a:xfrm>
            <a:off x="6529188" y="6463037"/>
            <a:ext cx="23492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ctr">
              <a:buNone/>
            </a:pPr>
            <a:r>
              <a:rPr lang="en-US" altLang="fr-FR" sz="1400" i="1" dirty="0" smtClean="0">
                <a:cs typeface="Arial" charset="0"/>
              </a:rPr>
              <a:t>β</a:t>
            </a:r>
            <a:r>
              <a:rPr lang="en-US" altLang="fr-FR" sz="1400" dirty="0" smtClean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 </a:t>
            </a:r>
            <a:r>
              <a:rPr lang="en-US" altLang="fr-FR" sz="1400" dirty="0" smtClean="0">
                <a:cs typeface="Arial" charset="0"/>
              </a:rPr>
              <a:t>of </a:t>
            </a:r>
            <a:r>
              <a:rPr lang="en-US" altLang="fr-FR" sz="1400" i="1" dirty="0" err="1" smtClean="0"/>
              <a:t>SiGe</a:t>
            </a:r>
            <a:r>
              <a:rPr lang="en-US" altLang="fr-FR" sz="1400" i="1" dirty="0" smtClean="0"/>
              <a:t> bipolar 0.35µm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64118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441248" y="474798"/>
            <a:ext cx="5951270" cy="319956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3000" dirty="0" smtClean="0">
                <a:latin typeface="+mn-lt"/>
              </a:rPr>
              <a:t>Cryogenic electronics for QUBIC</a:t>
            </a:r>
            <a:endParaRPr lang="en-US" sz="3000" dirty="0">
              <a:latin typeface="+mn-lt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41247" y="19136"/>
            <a:ext cx="5593353" cy="434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Image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19158" y="5511412"/>
            <a:ext cx="1596030" cy="725468"/>
          </a:xfrm>
          <a:prstGeom prst="rect">
            <a:avLst/>
          </a:prstGeom>
        </p:spPr>
      </p:pic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860254"/>
              </p:ext>
            </p:extLst>
          </p:nvPr>
        </p:nvGraphicFramePr>
        <p:xfrm>
          <a:off x="1625207" y="5360351"/>
          <a:ext cx="2799184" cy="1173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99184"/>
              </a:tblGrid>
              <a:tr h="159128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noProof="0" dirty="0" smtClean="0">
                          <a:sym typeface="Wingdings" panose="05000000000000000000" pitchFamily="2" charset="2"/>
                        </a:rPr>
                        <a:t>Matrix RO:  configurable up to 128  SQUIDS</a:t>
                      </a:r>
                      <a:endParaRPr lang="en-US" sz="1100" b="0" noProof="0" dirty="0" smtClean="0">
                        <a:solidFill>
                          <a:schemeClr val="tx1"/>
                        </a:solidFill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marL="36000" marR="36000" marT="0" marB="0"/>
                </a:tc>
              </a:tr>
              <a:tr h="159128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noProof="0" dirty="0" smtClean="0">
                          <a:sym typeface="Wingdings" panose="05000000000000000000" pitchFamily="2" charset="2"/>
                        </a:rPr>
                        <a:t>32 Biasing Current Sources with Diff Outputs</a:t>
                      </a:r>
                      <a:endParaRPr lang="en-US" sz="1100" b="0" noProof="0" dirty="0" smtClean="0">
                        <a:solidFill>
                          <a:schemeClr val="tx1"/>
                        </a:solidFill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marL="36000" marR="36000" marT="0" marB="0"/>
                </a:tc>
              </a:tr>
              <a:tr h="159128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noProof="0" dirty="0" smtClean="0">
                          <a:sym typeface="Wingdings" panose="05000000000000000000" pitchFamily="2" charset="2"/>
                        </a:rPr>
                        <a:t>4 Differential Multiplexed Analog Inputs</a:t>
                      </a:r>
                      <a:endParaRPr lang="en-US" sz="1100" b="0" noProof="0" dirty="0" smtClean="0">
                        <a:solidFill>
                          <a:schemeClr val="tx1"/>
                        </a:solidFill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marL="36000" marR="36000" marT="0" marB="0"/>
                </a:tc>
              </a:tr>
              <a:tr h="159128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noProof="0" dirty="0" smtClean="0"/>
                        <a:t>100 kHz multiplexed </a:t>
                      </a:r>
                      <a:r>
                        <a:rPr lang="en-US" sz="1100" b="0" noProof="0" dirty="0" smtClean="0">
                          <a:sym typeface="Wingdings" panose="05000000000000000000" pitchFamily="2" charset="2"/>
                        </a:rPr>
                        <a:t>Input </a:t>
                      </a:r>
                      <a:r>
                        <a:rPr lang="en-US" sz="1100" b="0" noProof="0" dirty="0" smtClean="0"/>
                        <a:t>LNA </a:t>
                      </a:r>
                      <a:r>
                        <a:rPr lang="en-US" sz="1100" b="0" noProof="0" dirty="0" smtClean="0">
                          <a:sym typeface="Wingdings" panose="05000000000000000000" pitchFamily="2" charset="2"/>
                        </a:rPr>
                        <a:t> (</a:t>
                      </a:r>
                      <a:r>
                        <a:rPr lang="en-US" sz="1100" b="0" noProof="0" dirty="0" smtClean="0"/>
                        <a:t>0.2nV/√Hz)</a:t>
                      </a:r>
                      <a:endParaRPr lang="en-US" sz="1100" b="0" noProof="0" dirty="0" smtClean="0">
                        <a:solidFill>
                          <a:schemeClr val="tx1"/>
                        </a:solidFill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marL="36000" marR="36000" marT="0" marB="0"/>
                </a:tc>
              </a:tr>
              <a:tr h="318257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noProof="0" dirty="0" smtClean="0">
                          <a:sym typeface="Wingdings" panose="05000000000000000000" pitchFamily="2" charset="2"/>
                        </a:rPr>
                        <a:t>Individual automatic Squid offset compensation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noProof="0" dirty="0" smtClean="0">
                          <a:sym typeface="Wingdings" panose="05000000000000000000" pitchFamily="2" charset="2"/>
                        </a:rPr>
                        <a:t>(8 bits ADC &amp; DAC, FSM, 128 x 8 memory block)</a:t>
                      </a:r>
                      <a:endParaRPr lang="en-US" sz="1100" b="0" noProof="0" dirty="0" smtClean="0">
                        <a:solidFill>
                          <a:schemeClr val="tx1"/>
                        </a:solidFill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marL="36000" marR="36000" marT="0" marB="0"/>
                </a:tc>
              </a:tr>
              <a:tr h="159128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noProof="0" dirty="0" smtClean="0">
                          <a:sym typeface="Wingdings" panose="05000000000000000000" pitchFamily="2" charset="2"/>
                        </a:rPr>
                        <a:t>8 </a:t>
                      </a:r>
                      <a:r>
                        <a:rPr lang="en-US" sz="1100" b="0" noProof="0" dirty="0" err="1" smtClean="0">
                          <a:sym typeface="Wingdings" panose="05000000000000000000" pitchFamily="2" charset="2"/>
                        </a:rPr>
                        <a:t>mW</a:t>
                      </a:r>
                      <a:r>
                        <a:rPr lang="en-US" sz="1100" b="0" noProof="0" dirty="0" smtClean="0">
                          <a:sym typeface="Wingdings" panose="05000000000000000000" pitchFamily="2" charset="2"/>
                        </a:rPr>
                        <a:t> Power Dissipation</a:t>
                      </a:r>
                      <a:endParaRPr lang="en-US" sz="1100" b="0" noProof="0" dirty="0" smtClean="0">
                        <a:solidFill>
                          <a:schemeClr val="tx1"/>
                        </a:solidFill>
                        <a:cs typeface="Arial" panose="020B0604020202020204" pitchFamily="34" charset="0"/>
                        <a:sym typeface="Wingdings" panose="05000000000000000000" pitchFamily="2" charset="2"/>
                      </a:endParaRPr>
                    </a:p>
                  </a:txBody>
                  <a:tcPr marL="36000" marR="36000" marT="0" marB="0"/>
                </a:tc>
              </a:tr>
            </a:tbl>
          </a:graphicData>
        </a:graphic>
      </p:graphicFrame>
      <p:sp>
        <p:nvSpPr>
          <p:cNvPr id="30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24720" y="6313796"/>
            <a:ext cx="734178" cy="365125"/>
          </a:xfrm>
        </p:spPr>
        <p:txBody>
          <a:bodyPr/>
          <a:lstStyle/>
          <a:p>
            <a:fld id="{6107D93B-C947-4B41-8558-A532C1867C9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8" name="ZoneTexte 47"/>
          <p:cNvSpPr txBox="1"/>
          <p:nvPr/>
        </p:nvSpPr>
        <p:spPr>
          <a:xfrm>
            <a:off x="1625377" y="6565898"/>
            <a:ext cx="2798843" cy="215444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400" i="1" dirty="0" smtClean="0"/>
              <a:t>SQUMUX128,  20mm</a:t>
            </a:r>
            <a:r>
              <a:rPr lang="en-US" sz="1400" i="1" baseline="30000" dirty="0" smtClean="0"/>
              <a:t>2 </a:t>
            </a:r>
            <a:r>
              <a:rPr lang="en-US" sz="1400" i="1" dirty="0" smtClean="0"/>
              <a:t> , 0.35 µm </a:t>
            </a:r>
            <a:r>
              <a:rPr lang="en-US" sz="1400" i="1" dirty="0" err="1" smtClean="0"/>
              <a:t>SiGe</a:t>
            </a:r>
            <a:r>
              <a:rPr lang="en-US" sz="1400" i="1" dirty="0" smtClean="0"/>
              <a:t>  </a:t>
            </a:r>
            <a:endParaRPr lang="en-US" sz="1400" i="1" dirty="0"/>
          </a:p>
        </p:txBody>
      </p:sp>
      <p:sp>
        <p:nvSpPr>
          <p:cNvPr id="51" name="Rectangle 50"/>
          <p:cNvSpPr/>
          <p:nvPr/>
        </p:nvSpPr>
        <p:spPr>
          <a:xfrm>
            <a:off x="4791322" y="3691837"/>
            <a:ext cx="2406453" cy="467239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 lIns="72000" tIns="18000" rIns="0" bIns="18000">
            <a:spAutoFit/>
          </a:bodyPr>
          <a:lstStyle/>
          <a:p>
            <a:pPr algn="ctr"/>
            <a:r>
              <a:rPr lang="en-US" sz="1400" dirty="0" smtClean="0"/>
              <a:t>Successive bias of 32 Rows </a:t>
            </a:r>
            <a:br>
              <a:rPr lang="en-US" sz="1400" dirty="0" smtClean="0"/>
            </a:br>
            <a:r>
              <a:rPr lang="en-US" sz="1400" dirty="0" smtClean="0"/>
              <a:t>AC Multiplexed </a:t>
            </a:r>
            <a:r>
              <a:rPr lang="en-US" sz="1400" dirty="0"/>
              <a:t>C</a:t>
            </a:r>
            <a:r>
              <a:rPr lang="en-US" sz="1400" dirty="0" smtClean="0"/>
              <a:t>urrent Sources</a:t>
            </a:r>
            <a:endParaRPr lang="en-US" sz="1400" dirty="0"/>
          </a:p>
        </p:txBody>
      </p:sp>
      <p:sp>
        <p:nvSpPr>
          <p:cNvPr id="71" name="Rectangle 70"/>
          <p:cNvSpPr/>
          <p:nvPr/>
        </p:nvSpPr>
        <p:spPr>
          <a:xfrm>
            <a:off x="6429375" y="4163363"/>
            <a:ext cx="2426609" cy="430887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 lIns="72000" tIns="0" rIns="0" bIns="0">
            <a:spAutoFit/>
          </a:bodyPr>
          <a:lstStyle/>
          <a:p>
            <a:pPr marL="0" lvl="1" algn="ctr"/>
            <a:r>
              <a:rPr lang="en-US" sz="1400" dirty="0" smtClean="0"/>
              <a:t>4 Column Analog outputs </a:t>
            </a:r>
            <a:br>
              <a:rPr lang="en-US" sz="1400" dirty="0" smtClean="0"/>
            </a:br>
            <a:r>
              <a:rPr lang="en-US" sz="1400" dirty="0" smtClean="0"/>
              <a:t>multiplexed toward input LNA </a:t>
            </a:r>
            <a:endParaRPr lang="en-US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09561" y="4715779"/>
            <a:ext cx="3046423" cy="178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7332772" y="4705224"/>
            <a:ext cx="129285" cy="138499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smtClean="0"/>
              <a:t>4</a:t>
            </a:r>
            <a:endParaRPr lang="en-US" sz="900" dirty="0"/>
          </a:p>
        </p:txBody>
      </p:sp>
      <p:sp>
        <p:nvSpPr>
          <p:cNvPr id="35" name="ZoneTexte 34"/>
          <p:cNvSpPr txBox="1"/>
          <p:nvPr/>
        </p:nvSpPr>
        <p:spPr>
          <a:xfrm>
            <a:off x="5836521" y="5360351"/>
            <a:ext cx="115416" cy="138499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900" dirty="0" smtClean="0"/>
              <a:t>32</a:t>
            </a:r>
            <a:endParaRPr lang="en-US" sz="900" dirty="0"/>
          </a:p>
        </p:txBody>
      </p:sp>
      <p:cxnSp>
        <p:nvCxnSpPr>
          <p:cNvPr id="59" name="Connecteur en angle 58"/>
          <p:cNvCxnSpPr/>
          <p:nvPr/>
        </p:nvCxnSpPr>
        <p:spPr>
          <a:xfrm rot="16200000" flipH="1">
            <a:off x="4728607" y="4598336"/>
            <a:ext cx="1545318" cy="670509"/>
          </a:xfrm>
          <a:prstGeom prst="bentConnector3">
            <a:avLst>
              <a:gd name="adj1" fmla="val 99926"/>
            </a:avLst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ZoneTexte 93"/>
          <p:cNvSpPr txBox="1"/>
          <p:nvPr/>
        </p:nvSpPr>
        <p:spPr>
          <a:xfrm>
            <a:off x="5809561" y="6565898"/>
            <a:ext cx="2758797" cy="215444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i="1" dirty="0" smtClean="0"/>
              <a:t>SQUID matrix Read Out</a:t>
            </a:r>
            <a:endParaRPr lang="en-US" sz="1400" i="1" dirty="0"/>
          </a:p>
        </p:txBody>
      </p:sp>
      <p:cxnSp>
        <p:nvCxnSpPr>
          <p:cNvPr id="1032" name="Connecteur droit avec flèche 1031"/>
          <p:cNvCxnSpPr/>
          <p:nvPr/>
        </p:nvCxnSpPr>
        <p:spPr>
          <a:xfrm flipV="1">
            <a:off x="7532362" y="4606268"/>
            <a:ext cx="0" cy="168205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92517" y="32440"/>
            <a:ext cx="1759043" cy="170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Rectangle 45"/>
          <p:cNvSpPr/>
          <p:nvPr/>
        </p:nvSpPr>
        <p:spPr>
          <a:xfrm>
            <a:off x="7276652" y="1753288"/>
            <a:ext cx="1739642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r>
              <a:rPr lang="en-US" sz="1400" i="1" dirty="0" smtClean="0"/>
              <a:t>   Focal plan (@</a:t>
            </a:r>
            <a:r>
              <a:rPr lang="en-US" sz="1400" i="1" dirty="0"/>
              <a:t>100mK</a:t>
            </a:r>
            <a:r>
              <a:rPr lang="en-US" sz="1400" i="1" dirty="0" smtClean="0"/>
              <a:t>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715621" y="2024702"/>
            <a:ext cx="27453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/>
              <a:t>SQUID </a:t>
            </a:r>
            <a:r>
              <a:rPr lang="en-US" sz="1400" i="1" dirty="0" smtClean="0"/>
              <a:t>implementation</a:t>
            </a:r>
            <a:endParaRPr lang="en-US" sz="1400" i="1" dirty="0"/>
          </a:p>
        </p:txBody>
      </p:sp>
      <p:sp>
        <p:nvSpPr>
          <p:cNvPr id="50" name="Rectangle 49"/>
          <p:cNvSpPr/>
          <p:nvPr/>
        </p:nvSpPr>
        <p:spPr>
          <a:xfrm>
            <a:off x="155371" y="1712675"/>
            <a:ext cx="5738857" cy="3975892"/>
          </a:xfrm>
          <a:prstGeom prst="rect">
            <a:avLst/>
          </a:prstGeom>
          <a:ln>
            <a:noFill/>
          </a:ln>
        </p:spPr>
        <p:txBody>
          <a:bodyPr wrap="square" lIns="72000" tIns="18000" rIns="0" bIns="1800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SQMUX128 @ 40 K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628650" lvl="1" indent="-285750">
              <a:buFont typeface="Calibri" panose="020F0502020204030204" pitchFamily="34" charset="0"/>
              <a:buChar char="–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16 chips for the cryogenic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focal plan </a:t>
            </a:r>
          </a:p>
          <a:p>
            <a:pPr marL="8953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2048 TES (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NbSi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Transition Edge Sensor)</a:t>
            </a:r>
          </a:p>
          <a:p>
            <a:pPr marL="8953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2048 SQUID multiplexed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stage</a:t>
            </a:r>
          </a:p>
          <a:p>
            <a:pPr marL="1168400" lvl="3" indent="-285750">
              <a:buFont typeface="Calibri" panose="020F0502020204030204" pitchFamily="34" charset="0"/>
              <a:buChar char="–"/>
              <a:tabLst>
                <a:tab pos="982663" algn="l"/>
              </a:tabLst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100 KHz readout ,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Input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LNA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 (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0.2 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</a:rPr>
              <a:t>nV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/√Hz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628650" lvl="1" indent="-285750">
              <a:buFont typeface="Calibri" panose="020F0502020204030204" pitchFamily="34" charset="0"/>
              <a:buChar char="–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ryogenic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effects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correction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895350" lvl="2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Digital lib. redesigned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Kink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effect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628650" lvl="1" indent="-285750">
              <a:buFont typeface="Calibri" panose="020F0502020204030204" pitchFamily="34" charset="0"/>
              <a:buChar char="–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~100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chips to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produce</a:t>
            </a:r>
          </a:p>
          <a:p>
            <a:pPr marL="895350" lvl="2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6 cryostats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2286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Variant for collaboration @ PMO </a:t>
            </a:r>
          </a:p>
          <a:p>
            <a:pPr marL="666750" lvl="1" indent="-342900">
              <a:buFont typeface="Calibri" panose="020F0502020204030204" pitchFamily="34" charset="0"/>
              <a:buChar char="–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Purple Mountain Observatory </a:t>
            </a:r>
            <a:b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(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Dome-A / China)</a:t>
            </a:r>
          </a:p>
          <a:p>
            <a:pPr marL="438150" lvl="1" indent="-285750">
              <a:buFont typeface="Calibri" panose="020F0502020204030204" pitchFamily="34" charset="0"/>
              <a:buChar char="–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4413" y="2265200"/>
            <a:ext cx="2564477" cy="1196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128932" y="1042015"/>
            <a:ext cx="8143106" cy="959681"/>
          </a:xfrm>
          <a:prstGeom prst="rect">
            <a:avLst/>
          </a:prstGeom>
          <a:ln>
            <a:noFill/>
          </a:ln>
        </p:spPr>
        <p:txBody>
          <a:bodyPr wrap="square" lIns="72000" tIns="18000" rIns="0" bIns="1800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QUBIC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Cryostat, 2016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@ Dome C - Antarctica</a:t>
            </a:r>
          </a:p>
          <a:p>
            <a:pPr marL="628650" lvl="1" indent="-285750">
              <a:buFont typeface="Calibri" panose="020F0502020204030204" pitchFamily="34" charset="0"/>
              <a:buChar char="–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To measure Cosmic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Microwave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Background (B-mode polarization)</a:t>
            </a:r>
          </a:p>
          <a:p>
            <a:pPr marL="342900" lvl="1"/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45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Espace réservé du contenu 1"/>
          <p:cNvSpPr txBox="1">
            <a:spLocks/>
          </p:cNvSpPr>
          <p:nvPr/>
        </p:nvSpPr>
        <p:spPr bwMode="auto">
          <a:xfrm>
            <a:off x="53340" y="827162"/>
            <a:ext cx="4518660" cy="5985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36000" rIns="0" bIns="3600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X-ray micro-calorimeter for IXO/ATHENA satellites</a:t>
            </a:r>
          </a:p>
          <a:p>
            <a:pPr marL="0" indent="0" algn="ctr">
              <a:buFont typeface="Arial" pitchFamily="34" charset="0"/>
              <a:buNone/>
            </a:pPr>
            <a:endParaRPr lang="en-US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en-US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en-US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en-US" sz="11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66700" lvl="1" indent="-26670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stages of T: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2.5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K and 15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K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41338" lvl="1">
              <a:tabLst>
                <a:tab pos="1341438" algn="l"/>
              </a:tabLst>
            </a:pP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Cryocooler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with very-low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power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budget</a:t>
            </a:r>
          </a:p>
          <a:p>
            <a:pPr marL="266700" indent="-266700">
              <a:tabLst>
                <a:tab pos="630238" algn="l"/>
              </a:tabLst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3 circuits,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2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process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CNRS/LPN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- CEA/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sym typeface="Symbol"/>
              </a:rPr>
              <a:t>Irfu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col.)</a:t>
            </a:r>
          </a:p>
          <a:p>
            <a:pPr marL="538163" lvl="1">
              <a:spcBef>
                <a:spcPts val="3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HEMT Input Stage @ 2.5 K (High </a:t>
            </a: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</a:rPr>
              <a:t>Zin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</a:p>
          <a:p>
            <a:pPr marL="538163" lvl="1">
              <a:spcBef>
                <a:spcPts val="300"/>
              </a:spcBef>
            </a:pP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</a:rPr>
              <a:t>Mxp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 &amp; </a:t>
            </a: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</a:rPr>
              <a:t>Pwr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 Commuting, </a:t>
            </a: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</a:rPr>
              <a:t>SiGe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ASIC @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 2.5K</a:t>
            </a:r>
          </a:p>
          <a:p>
            <a:pPr marL="538163" lvl="1">
              <a:spcBef>
                <a:spcPts val="300"/>
              </a:spcBef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Amplifying </a:t>
            </a: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</a:rPr>
              <a:t>SiGe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ASIC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@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15 K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878" y="1328151"/>
            <a:ext cx="3366550" cy="2448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Espace réservé du contenu 1"/>
          <p:cNvSpPr>
            <a:spLocks noGrp="1"/>
          </p:cNvSpPr>
          <p:nvPr>
            <p:ph idx="1"/>
          </p:nvPr>
        </p:nvSpPr>
        <p:spPr>
          <a:xfrm>
            <a:off x="4619624" y="850471"/>
            <a:ext cx="4638675" cy="4476010"/>
          </a:xfrm>
        </p:spPr>
        <p:txBody>
          <a:bodyPr lIns="0" tIns="36000" rIns="0" bIns="36000"/>
          <a:lstStyle/>
          <a:p>
            <a:pPr marL="0" indent="0" algn="ctr">
              <a:buNone/>
            </a:pP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</a:rPr>
              <a:t>LAr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TPC</a:t>
            </a:r>
            <a:r>
              <a:rPr lang="en-US" sz="2400" b="1" spc="-1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demonstrator,</a:t>
            </a:r>
            <a:r>
              <a:rPr lang="en-US" sz="2400" b="1" spc="-1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for WA105,</a:t>
            </a:r>
            <a:r>
              <a:rPr lang="en-US" sz="2400" b="1" spc="-1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LBNO_DEMO </a:t>
            </a:r>
          </a:p>
          <a:p>
            <a:endParaRPr lang="en-US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en-US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en-US" sz="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16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ch</a:t>
            </a:r>
            <a:r>
              <a:rPr lang="en-US" sz="2000" b="1" dirty="0" err="1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Amplifier + Buffer @ ~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110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K</a:t>
            </a:r>
          </a:p>
          <a:p>
            <a:pPr marL="631825" lvl="1"/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o profit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from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minimal noise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conditions</a:t>
            </a:r>
          </a:p>
          <a:p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</a:rPr>
              <a:t>Schedule</a:t>
            </a:r>
            <a:endParaRPr lang="en-GB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76263" lvl="1" indent="-176213">
              <a:spcBef>
                <a:spcPts val="300"/>
              </a:spcBef>
            </a:pPr>
            <a:r>
              <a:rPr lang="en-GB" sz="1800" dirty="0">
                <a:solidFill>
                  <a:schemeClr val="accent1">
                    <a:lumMod val="75000"/>
                  </a:schemeClr>
                </a:solidFill>
              </a:rPr>
              <a:t>MPW submission : 22 </a:t>
            </a: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</a:rPr>
              <a:t>September 2014</a:t>
            </a:r>
            <a:endParaRPr lang="en-GB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576263" lvl="1" indent="-176213">
              <a:spcBef>
                <a:spcPts val="300"/>
              </a:spcBef>
            </a:pPr>
            <a:r>
              <a:rPr lang="en-GB" sz="1800" dirty="0">
                <a:solidFill>
                  <a:schemeClr val="accent1">
                    <a:lumMod val="75000"/>
                  </a:schemeClr>
                </a:solidFill>
              </a:rPr>
              <a:t>Production: Q3 2015</a:t>
            </a:r>
          </a:p>
          <a:p>
            <a:pPr marL="576263" lvl="1" indent="-176213">
              <a:spcBef>
                <a:spcPts val="300"/>
              </a:spcBef>
            </a:pP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</a:rPr>
              <a:t>8 000 channel ~ 500 chips</a:t>
            </a:r>
          </a:p>
          <a:p>
            <a:pPr marL="631825" lvl="1"/>
            <a:endParaRPr lang="en-US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6250" y="38100"/>
            <a:ext cx="8058150" cy="749490"/>
          </a:xfrm>
        </p:spPr>
        <p:txBody>
          <a:bodyPr lIns="0" rIns="0"/>
          <a:lstStyle/>
          <a:p>
            <a:r>
              <a:rPr lang="en-GB" dirty="0" smtClean="0"/>
              <a:t>    From Compact &amp; Extreme Cold to</a:t>
            </a:r>
            <a:br>
              <a:rPr lang="en-GB" dirty="0" smtClean="0"/>
            </a:br>
            <a:r>
              <a:rPr lang="en-GB" dirty="0"/>
              <a:t> </a:t>
            </a:r>
            <a:r>
              <a:rPr lang="en-GB" dirty="0" smtClean="0"/>
              <a:t> Huge &amp;  Cold 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62371" y="6595672"/>
            <a:ext cx="2133600" cy="262328"/>
          </a:xfrm>
        </p:spPr>
        <p:txBody>
          <a:bodyPr/>
          <a:lstStyle/>
          <a:p>
            <a:r>
              <a:rPr lang="en-US" dirty="0" smtClean="0"/>
              <a:t>Claude Colledani - IN2P3 -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70860" y="6595672"/>
            <a:ext cx="2895600" cy="262328"/>
          </a:xfrm>
        </p:spPr>
        <p:txBody>
          <a:bodyPr/>
          <a:lstStyle/>
          <a:p>
            <a:r>
              <a:rPr lang="fr-FR" dirty="0" smtClean="0"/>
              <a:t>TWEPP 2014, Aix-en-Provence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91350" y="6492875"/>
            <a:ext cx="2133600" cy="365125"/>
          </a:xfrm>
        </p:spPr>
        <p:txBody>
          <a:bodyPr/>
          <a:lstStyle/>
          <a:p>
            <a:fld id="{6107D93B-C947-4B41-8558-A532C1867C9C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150" y="5331113"/>
            <a:ext cx="1146653" cy="1079212"/>
          </a:xfrm>
          <a:prstGeom prst="rect">
            <a:avLst/>
          </a:prstGeom>
        </p:spPr>
      </p:pic>
      <p:sp>
        <p:nvSpPr>
          <p:cNvPr id="38" name="ZoneTexte 37"/>
          <p:cNvSpPr txBox="1"/>
          <p:nvPr/>
        </p:nvSpPr>
        <p:spPr>
          <a:xfrm>
            <a:off x="754508" y="5742082"/>
            <a:ext cx="1236378" cy="553998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 algn="r"/>
            <a:r>
              <a:rPr lang="fr-FR" sz="1200" i="1" dirty="0" smtClean="0">
                <a:latin typeface="+mn-lt"/>
              </a:rPr>
              <a:t>Stage 3 chip - </a:t>
            </a:r>
            <a:r>
              <a:rPr lang="fr-FR" sz="1200" i="1" dirty="0" err="1" smtClean="0">
                <a:latin typeface="+mn-lt"/>
              </a:rPr>
              <a:t>Irfu</a:t>
            </a:r>
            <a:r>
              <a:rPr lang="fr-FR" sz="1200" i="1" dirty="0" smtClean="0">
                <a:latin typeface="+mn-lt"/>
              </a:rPr>
              <a:t>- CryoCanal1 </a:t>
            </a:r>
          </a:p>
          <a:p>
            <a:pPr algn="r"/>
            <a:r>
              <a:rPr lang="fr-FR" sz="1200" i="1" dirty="0" smtClean="0">
                <a:latin typeface="+mn-lt"/>
              </a:rPr>
              <a:t>24,1 mm</a:t>
            </a:r>
            <a:r>
              <a:rPr lang="fr-FR" sz="1200" i="1" baseline="30000" dirty="0" smtClean="0">
                <a:latin typeface="+mn-lt"/>
              </a:rPr>
              <a:t>2</a:t>
            </a:r>
            <a:endParaRPr lang="fr-FR" sz="1200" i="1" dirty="0">
              <a:latin typeface="+mn-lt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2852288" y="5741747"/>
            <a:ext cx="120156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1200" i="1" dirty="0" smtClean="0"/>
              <a:t>Stage 2 chip -</a:t>
            </a:r>
            <a:r>
              <a:rPr lang="fr-FR" sz="1200" i="1" dirty="0" err="1" smtClean="0"/>
              <a:t>Irfu</a:t>
            </a:r>
            <a:r>
              <a:rPr lang="fr-FR" sz="1200" i="1" dirty="0" smtClean="0"/>
              <a:t>-</a:t>
            </a:r>
            <a:endParaRPr lang="fr-FR" sz="1200" i="1" dirty="0" smtClean="0">
              <a:latin typeface="+mn-lt"/>
            </a:endParaRPr>
          </a:p>
          <a:p>
            <a:pPr algn="r"/>
            <a:r>
              <a:rPr lang="fr-FR" sz="1200" i="1" dirty="0" smtClean="0">
                <a:latin typeface="+mn-lt"/>
              </a:rPr>
              <a:t>CryoCom1</a:t>
            </a:r>
            <a:br>
              <a:rPr lang="fr-FR" sz="1200" i="1" dirty="0" smtClean="0">
                <a:latin typeface="+mn-lt"/>
              </a:rPr>
            </a:br>
            <a:r>
              <a:rPr lang="fr-FR" sz="1200" i="1" dirty="0" smtClean="0">
                <a:latin typeface="+mn-lt"/>
              </a:rPr>
              <a:t>9,4 mm</a:t>
            </a:r>
            <a:r>
              <a:rPr lang="fr-FR" sz="1200" i="1" baseline="30000" dirty="0" smtClean="0">
                <a:latin typeface="+mn-lt"/>
              </a:rPr>
              <a:t>2</a:t>
            </a:r>
            <a:endParaRPr lang="fr-FR" sz="1200" i="1" dirty="0">
              <a:latin typeface="+mn-lt"/>
            </a:endParaRPr>
          </a:p>
        </p:txBody>
      </p:sp>
      <p:pic>
        <p:nvPicPr>
          <p:cNvPr id="40" name="Image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863" y="5677872"/>
            <a:ext cx="841113" cy="9375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1" name="Image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921" y="5284649"/>
            <a:ext cx="316975" cy="1172140"/>
          </a:xfrm>
          <a:prstGeom prst="rect">
            <a:avLst/>
          </a:prstGeom>
        </p:spPr>
      </p:pic>
      <p:pic>
        <p:nvPicPr>
          <p:cNvPr id="43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76" y="1875802"/>
            <a:ext cx="3406079" cy="1679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660489" y="1814538"/>
            <a:ext cx="23054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300 tons</a:t>
            </a:r>
          </a:p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6x6x6 m</a:t>
            </a:r>
            <a:r>
              <a:rPr lang="en-US" b="1" baseline="30000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  <a:t>(216 m</a:t>
            </a:r>
            <a:r>
              <a:rPr lang="en-US" sz="1600" b="1" baseline="30000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  <a:t>)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active volume</a:t>
            </a:r>
            <a:b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/>
              <a:t>7680 channels</a:t>
            </a:r>
          </a:p>
          <a:p>
            <a:r>
              <a:rPr lang="en-US" dirty="0" smtClean="0"/>
              <a:t>for 36 m² anode plane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2872840" y="1598534"/>
            <a:ext cx="16301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/>
              <a:t>4096 </a:t>
            </a:r>
            <a:r>
              <a:rPr lang="en-US" dirty="0" smtClean="0"/>
              <a:t>channels</a:t>
            </a:r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6 dm</a:t>
            </a:r>
            <a:r>
              <a:rPr lang="en-US" b="1" baseline="30000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b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dirty="0"/>
          </a:p>
        </p:txBody>
      </p:sp>
      <p:sp>
        <p:nvSpPr>
          <p:cNvPr id="47" name="ZoneTexte 46"/>
          <p:cNvSpPr txBox="1"/>
          <p:nvPr/>
        </p:nvSpPr>
        <p:spPr>
          <a:xfrm>
            <a:off x="6365203" y="5730394"/>
            <a:ext cx="120156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1200" i="1" dirty="0" smtClean="0"/>
              <a:t>LARZIC chip</a:t>
            </a:r>
            <a:endParaRPr lang="fr-FR" sz="1200" i="1" dirty="0" smtClean="0">
              <a:latin typeface="+mn-lt"/>
            </a:endParaRPr>
          </a:p>
          <a:p>
            <a:pPr algn="r"/>
            <a:r>
              <a:rPr lang="fr-FR" sz="1200" i="1" dirty="0" smtClean="0">
                <a:latin typeface="+mn-lt"/>
              </a:rPr>
              <a:t>CMOS</a:t>
            </a:r>
            <a:br>
              <a:rPr lang="fr-FR" sz="1200" i="1" dirty="0" smtClean="0">
                <a:latin typeface="+mn-lt"/>
              </a:rPr>
            </a:br>
            <a:r>
              <a:rPr lang="fr-FR" sz="1200" i="1" dirty="0" smtClean="0">
                <a:latin typeface="+mn-lt"/>
              </a:rPr>
              <a:t>~6  mm</a:t>
            </a:r>
            <a:r>
              <a:rPr lang="fr-FR" sz="1200" i="1" baseline="30000" dirty="0" smtClean="0">
                <a:latin typeface="+mn-lt"/>
              </a:rPr>
              <a:t>2</a:t>
            </a:r>
            <a:endParaRPr lang="fr-FR" sz="1200" i="1" dirty="0">
              <a:latin typeface="+mn-lt"/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4555323" y="1814538"/>
            <a:ext cx="0" cy="386333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3950589" y="2213811"/>
            <a:ext cx="764547" cy="110288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7106640" y="3364160"/>
            <a:ext cx="14734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smtClean="0"/>
              <a:t>Courtesy LBNO_DEMO</a:t>
            </a:r>
            <a:endParaRPr lang="en-US" sz="1050" i="1" dirty="0"/>
          </a:p>
        </p:txBody>
      </p:sp>
    </p:spTree>
    <p:extLst>
      <p:ext uri="{BB962C8B-B14F-4D97-AF65-F5344CB8AC3E}">
        <p14:creationId xmlns:p14="http://schemas.microsoft.com/office/powerpoint/2010/main" val="368771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e 27"/>
          <p:cNvGrpSpPr/>
          <p:nvPr/>
        </p:nvGrpSpPr>
        <p:grpSpPr>
          <a:xfrm>
            <a:off x="6165286" y="1592580"/>
            <a:ext cx="2655186" cy="1830578"/>
            <a:chOff x="6222436" y="1548653"/>
            <a:chExt cx="2774678" cy="1928265"/>
          </a:xfrm>
        </p:grpSpPr>
        <p:pic>
          <p:nvPicPr>
            <p:cNvPr id="4100" name="Picture 4" descr="http://upload.wikimedia.org/wikipedia/commons/thumb/3/36/Lhcbview.jpg/1024px-Lhcbview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222436" y="1548653"/>
              <a:ext cx="2774678" cy="19282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Rectangle 22"/>
            <p:cNvSpPr/>
            <p:nvPr/>
          </p:nvSpPr>
          <p:spPr>
            <a:xfrm>
              <a:off x="7276189" y="1764451"/>
              <a:ext cx="333585" cy="157189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5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Photo-detectors Network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57134" y="1633570"/>
            <a:ext cx="2025948" cy="1711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373795" y="3419708"/>
            <a:ext cx="2403803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400" b="1" i="1" dirty="0"/>
              <a:t>ATLAS </a:t>
            </a:r>
            <a:r>
              <a:rPr lang="en-US" sz="1400" b="1" i="1" dirty="0" err="1"/>
              <a:t>Luminometer</a:t>
            </a:r>
            <a:r>
              <a:rPr lang="en-US" sz="1400" b="1" i="1" dirty="0"/>
              <a:t> - CERN-</a:t>
            </a:r>
          </a:p>
          <a:p>
            <a:pPr algn="ctr"/>
            <a:r>
              <a:rPr lang="en-US" sz="1400" i="1" dirty="0" smtClean="0"/>
              <a:t>MA-PMT for  Roman Pot  </a:t>
            </a:r>
            <a:endParaRPr lang="en-US" sz="1400" i="1" dirty="0"/>
          </a:p>
        </p:txBody>
      </p:sp>
      <p:sp>
        <p:nvSpPr>
          <p:cNvPr id="12" name="Rectangle 11"/>
          <p:cNvSpPr/>
          <p:nvPr/>
        </p:nvSpPr>
        <p:spPr>
          <a:xfrm>
            <a:off x="0" y="3419708"/>
            <a:ext cx="347662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400" b="1" i="1" dirty="0" smtClean="0"/>
              <a:t>HESSII camera, 2012 - Namibia</a:t>
            </a:r>
          </a:p>
          <a:p>
            <a:pPr algn="ctr"/>
            <a:r>
              <a:rPr lang="en-US" sz="1400" i="1" dirty="0"/>
              <a:t>- 2048 PMTs </a:t>
            </a:r>
            <a:r>
              <a:rPr lang="en-US" sz="1400" i="1" dirty="0" smtClean="0"/>
              <a:t>, Diameter 2.3m, Weight 2000 kg</a:t>
            </a:r>
            <a:endParaRPr lang="en-US" sz="1400" i="1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3442415" y="1592580"/>
            <a:ext cx="0" cy="22166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5905022" y="1592580"/>
            <a:ext cx="0" cy="21831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21083" y="3986490"/>
            <a:ext cx="5660114" cy="2785378"/>
          </a:xfrm>
          <a:prstGeom prst="rect">
            <a:avLst/>
          </a:prstGeom>
        </p:spPr>
        <p:txBody>
          <a:bodyPr wrap="square" lIns="36000" rIns="0">
            <a:spAutoFit/>
          </a:bodyPr>
          <a:lstStyle/>
          <a:p>
            <a:pPr marL="342900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FEE increases in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complexity </a:t>
            </a:r>
            <a:endParaRPr lang="en-US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Teams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with critical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size / collaborations</a:t>
            </a:r>
          </a:p>
          <a:p>
            <a:pPr marL="342900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2  categories of FEE</a:t>
            </a:r>
          </a:p>
          <a:p>
            <a:pPr marL="800100" lvl="1" indent="-342900">
              <a:spcBef>
                <a:spcPts val="300"/>
              </a:spcBef>
              <a:buFont typeface="Calibri" panose="020F0502020204030204" pitchFamily="34" charset="0"/>
              <a:buChar char="–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Shapers and Peak Detectors circuits (IN2P3)</a:t>
            </a:r>
          </a:p>
          <a:p>
            <a:pPr marL="800100" lvl="1" indent="-342900">
              <a:spcBef>
                <a:spcPts val="300"/>
              </a:spcBef>
              <a:buFont typeface="Calibri" panose="020F0502020204030204" pitchFamily="34" charset="0"/>
              <a:buChar char="–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Waveform Sampling circuits	(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Irfu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342900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S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uccessive improved  generations</a:t>
            </a:r>
          </a:p>
          <a:p>
            <a:pPr marL="342900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Derived for different application fields </a:t>
            </a:r>
          </a:p>
        </p:txBody>
      </p:sp>
      <p:sp>
        <p:nvSpPr>
          <p:cNvPr id="25" name="ZoneTexte 132"/>
          <p:cNvSpPr txBox="1"/>
          <p:nvPr/>
        </p:nvSpPr>
        <p:spPr>
          <a:xfrm>
            <a:off x="5929708" y="3419708"/>
            <a:ext cx="3214292" cy="430887"/>
          </a:xfrm>
          <a:prstGeom prst="rect">
            <a:avLst/>
          </a:prstGeom>
          <a:noFill/>
          <a:ln w="19050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i="1" dirty="0" err="1"/>
              <a:t>LHCb</a:t>
            </a:r>
            <a:r>
              <a:rPr lang="en-US" sz="1400" b="1" i="1" dirty="0"/>
              <a:t> Tracker upgrade Phase </a:t>
            </a:r>
            <a:r>
              <a:rPr lang="en-US" sz="1400" b="1" i="1" dirty="0" smtClean="0"/>
              <a:t>1 - CERN</a:t>
            </a:r>
          </a:p>
          <a:p>
            <a:pPr algn="ctr"/>
            <a:r>
              <a:rPr lang="en-US" sz="1400" i="1" dirty="0" smtClean="0"/>
              <a:t>FEE for </a:t>
            </a:r>
            <a:r>
              <a:rPr lang="en-US" sz="1400" i="1" dirty="0" err="1" smtClean="0"/>
              <a:t>SciFi</a:t>
            </a:r>
            <a:r>
              <a:rPr lang="en-US" sz="1400" i="1" dirty="0" smtClean="0"/>
              <a:t>  + Si-PM , 2015</a:t>
            </a:r>
          </a:p>
        </p:txBody>
      </p:sp>
      <p:cxnSp>
        <p:nvCxnSpPr>
          <p:cNvPr id="32" name="Connecteur droit 31"/>
          <p:cNvCxnSpPr/>
          <p:nvPr/>
        </p:nvCxnSpPr>
        <p:spPr>
          <a:xfrm>
            <a:off x="283339" y="3862024"/>
            <a:ext cx="549785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" name="Tableau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460733"/>
              </p:ext>
            </p:extLst>
          </p:nvPr>
        </p:nvGraphicFramePr>
        <p:xfrm>
          <a:off x="5757966" y="4414709"/>
          <a:ext cx="2985984" cy="10972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393734"/>
                <a:gridCol w="1592250"/>
              </a:tblGrid>
              <a:tr h="161045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Detector 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300 000 channels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</a:tr>
              <a:tr h="161045">
                <a:tc>
                  <a:txBody>
                    <a:bodyPr/>
                    <a:lstStyle/>
                    <a:p>
                      <a:r>
                        <a:rPr lang="en-US" sz="1200" b="1" baseline="0" noProof="0" dirty="0" smtClean="0"/>
                        <a:t>PACIFIC chip </a:t>
                      </a:r>
                      <a:r>
                        <a:rPr lang="en-US" sz="1200" noProof="0" dirty="0" smtClean="0"/>
                        <a:t>(2015)</a:t>
                      </a:r>
                      <a:endParaRPr lang="en-US" sz="1200" b="1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64 </a:t>
                      </a:r>
                      <a:r>
                        <a:rPr lang="en-US" sz="1200" noProof="0" dirty="0" err="1" smtClean="0"/>
                        <a:t>ch</a:t>
                      </a:r>
                      <a:r>
                        <a:rPr lang="en-US" sz="1200" noProof="0" dirty="0" smtClean="0"/>
                        <a:t>,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noProof="0" dirty="0" smtClean="0"/>
                        <a:t>TSMC 130 nm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</a:tr>
              <a:tr h="161045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Input Dynamic Range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0.5 to</a:t>
                      </a:r>
                      <a:r>
                        <a:rPr lang="en-US" sz="1200" baseline="0" noProof="0" dirty="0" smtClean="0"/>
                        <a:t> 32 </a:t>
                      </a:r>
                      <a:r>
                        <a:rPr lang="en-US" sz="1200" baseline="0" noProof="0" dirty="0" err="1" smtClean="0"/>
                        <a:t>pe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</a:tr>
              <a:tr h="161045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ADC resolution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Nonlinear, 2-bit, 40 MHz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</a:tr>
              <a:tr h="161045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SNR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≥ 10 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</a:tr>
              <a:tr h="161045">
                <a:tc>
                  <a:txBody>
                    <a:bodyPr/>
                    <a:lstStyle/>
                    <a:p>
                      <a:r>
                        <a:rPr lang="en-US" sz="1200" noProof="0" dirty="0" err="1" smtClean="0"/>
                        <a:t>Mx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Pwr</a:t>
                      </a:r>
                      <a:r>
                        <a:rPr lang="en-US" sz="1200" noProof="0" dirty="0" smtClean="0"/>
                        <a:t> / Ch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&lt; 10 </a:t>
                      </a:r>
                      <a:r>
                        <a:rPr lang="en-US" sz="1200" noProof="0" dirty="0" err="1" smtClean="0"/>
                        <a:t>mW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</a:tr>
            </a:tbl>
          </a:graphicData>
        </a:graphic>
      </p:graphicFrame>
      <p:grpSp>
        <p:nvGrpSpPr>
          <p:cNvPr id="4" name="Groupe 3"/>
          <p:cNvGrpSpPr/>
          <p:nvPr/>
        </p:nvGrpSpPr>
        <p:grpSpPr>
          <a:xfrm>
            <a:off x="5172075" y="3946015"/>
            <a:ext cx="3924300" cy="2840351"/>
            <a:chOff x="4972050" y="3946015"/>
            <a:chExt cx="3924300" cy="2840351"/>
          </a:xfrm>
        </p:grpSpPr>
        <p:sp>
          <p:nvSpPr>
            <p:cNvPr id="41" name="Rectangle 40"/>
            <p:cNvSpPr/>
            <p:nvPr/>
          </p:nvSpPr>
          <p:spPr>
            <a:xfrm>
              <a:off x="4972050" y="3946015"/>
              <a:ext cx="3924300" cy="43088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tabLst>
                  <a:tab pos="714375" algn="l"/>
                </a:tabLst>
              </a:pPr>
              <a:r>
                <a:rPr lang="en-US" sz="1400" i="1" dirty="0" smtClean="0">
                  <a:latin typeface="+mj-lt"/>
                </a:rPr>
                <a:t>PACIFIC:  Barcelona, Valencia, Heidelberg Universities, </a:t>
              </a:r>
              <a:r>
                <a:rPr lang="en-US" sz="1400" i="1" dirty="0">
                  <a:latin typeface="+mj-lt"/>
                </a:rPr>
                <a:t> </a:t>
              </a:r>
              <a:r>
                <a:rPr lang="en-US" sz="1400" i="1" dirty="0" smtClean="0">
                  <a:latin typeface="+mj-lt"/>
                </a:rPr>
                <a:t>	ETH Zurich &amp; IN2P3  Collaboration</a:t>
              </a:r>
              <a:endParaRPr lang="en-US" sz="1400" i="1" dirty="0">
                <a:latin typeface="+mj-lt"/>
              </a:endParaRPr>
            </a:p>
          </p:txBody>
        </p:sp>
        <p:grpSp>
          <p:nvGrpSpPr>
            <p:cNvPr id="2" name="Groupe 1"/>
            <p:cNvGrpSpPr/>
            <p:nvPr/>
          </p:nvGrpSpPr>
          <p:grpSpPr>
            <a:xfrm>
              <a:off x="5525932" y="5551390"/>
              <a:ext cx="3188328" cy="1234976"/>
              <a:chOff x="5525932" y="5551390"/>
              <a:chExt cx="3188328" cy="1234976"/>
            </a:xfrm>
          </p:grpSpPr>
          <p:pic>
            <p:nvPicPr>
              <p:cNvPr id="31" name="Image 3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5932" y="5551390"/>
                <a:ext cx="3188328" cy="1234976"/>
              </a:xfrm>
              <a:prstGeom prst="rect">
                <a:avLst/>
              </a:prstGeom>
            </p:spPr>
          </p:pic>
          <p:sp>
            <p:nvSpPr>
              <p:cNvPr id="56" name="Rectangle 55"/>
              <p:cNvSpPr/>
              <p:nvPr/>
            </p:nvSpPr>
            <p:spPr>
              <a:xfrm>
                <a:off x="7043687" y="6243394"/>
                <a:ext cx="436017" cy="169277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i="1" dirty="0" smtClean="0"/>
                  <a:t>PACIFIC</a:t>
                </a:r>
                <a:endParaRPr lang="en-US" sz="1100" i="1" dirty="0"/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121920" y="817784"/>
            <a:ext cx="8988579" cy="769441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PMT, MA-PMT, MCP-PMT, Si-PM, Scintillators, …</a:t>
            </a:r>
          </a:p>
          <a:p>
            <a:pPr marL="800100" lvl="1" indent="-342900">
              <a:buFont typeface="Calibri" panose="020F0502020204030204" pitchFamily="34" charset="0"/>
              <a:buChar char="–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Overlap with Semiconductors Network (CCD,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SiPM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, APD)</a:t>
            </a:r>
          </a:p>
        </p:txBody>
      </p:sp>
      <p:pic>
        <p:nvPicPr>
          <p:cNvPr id="5124" name="Picture 4" descr="http://lpnhe.in2p3.fr/spip.php?action=acceder_document&amp;arg=2011&amp;cle=c6966c41be83e1ddca1a9a75cce4b0ec92bc2ca7&amp;file=jpg%2Fhess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458" y="1633570"/>
            <a:ext cx="2270268" cy="1702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Espace réservé du numéro de diapositive 4"/>
          <p:cNvSpPr txBox="1">
            <a:spLocks/>
          </p:cNvSpPr>
          <p:nvPr/>
        </p:nvSpPr>
        <p:spPr>
          <a:xfrm>
            <a:off x="6976899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07D93B-C947-4B41-8558-A532C1867C9C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26" name="Groupe 25"/>
          <p:cNvGrpSpPr/>
          <p:nvPr/>
        </p:nvGrpSpPr>
        <p:grpSpPr>
          <a:xfrm>
            <a:off x="8122920" y="7620"/>
            <a:ext cx="1013315" cy="937260"/>
            <a:chOff x="8122920" y="7620"/>
            <a:chExt cx="1013315" cy="937260"/>
          </a:xfrm>
        </p:grpSpPr>
        <p:sp>
          <p:nvSpPr>
            <p:cNvPr id="27" name="Rectangle 26"/>
            <p:cNvSpPr/>
            <p:nvPr/>
          </p:nvSpPr>
          <p:spPr>
            <a:xfrm>
              <a:off x="8122920" y="7620"/>
              <a:ext cx="1013315" cy="9372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37220" y="113024"/>
              <a:ext cx="754380" cy="752678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</p:grpSp>
    </p:spTree>
    <p:extLst>
      <p:ext uri="{BB962C8B-B14F-4D97-AF65-F5344CB8AC3E}">
        <p14:creationId xmlns:p14="http://schemas.microsoft.com/office/powerpoint/2010/main" val="168122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contenu 1"/>
          <p:cNvSpPr txBox="1">
            <a:spLocks/>
          </p:cNvSpPr>
          <p:nvPr/>
        </p:nvSpPr>
        <p:spPr bwMode="auto">
          <a:xfrm>
            <a:off x="179511" y="870221"/>
            <a:ext cx="6252819" cy="90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ROC chips : OPERA-ROC, early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2000 </a:t>
            </a:r>
          </a:p>
          <a:p>
            <a:pPr lvl="1">
              <a:spcBef>
                <a:spcPts val="200"/>
              </a:spcBef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F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or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OPERA Target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Tracker at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Gran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Sasso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, 3000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chips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825927" y="0"/>
            <a:ext cx="8229600" cy="839818"/>
          </a:xfrm>
        </p:spPr>
        <p:txBody>
          <a:bodyPr>
            <a:normAutofit/>
          </a:bodyPr>
          <a:lstStyle/>
          <a:p>
            <a:r>
              <a:rPr lang="en-US" dirty="0" smtClean="0"/>
              <a:t>Shapers &amp; Peak Detectors circuits</a:t>
            </a:r>
            <a:endParaRPr lang="en-US" dirty="0"/>
          </a:p>
        </p:txBody>
      </p:sp>
      <p:grpSp>
        <p:nvGrpSpPr>
          <p:cNvPr id="15" name="Group 8"/>
          <p:cNvGrpSpPr>
            <a:grpSpLocks/>
          </p:cNvGrpSpPr>
          <p:nvPr/>
        </p:nvGrpSpPr>
        <p:grpSpPr bwMode="auto">
          <a:xfrm>
            <a:off x="7768473" y="4503306"/>
            <a:ext cx="1283319" cy="971939"/>
            <a:chOff x="4074" y="2774"/>
            <a:chExt cx="914" cy="694"/>
          </a:xfrm>
        </p:grpSpPr>
        <p:pic>
          <p:nvPicPr>
            <p:cNvPr id="17" name="Picture 9" descr="spiroc_layout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4" y="2928"/>
              <a:ext cx="914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4289" y="2774"/>
              <a:ext cx="44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99"/>
                  </a:solidFill>
                </a14:hiddenFill>
              </a:ext>
              <a:ext uri="{91240B29-F687-4F45-9708-019B960494DF}">
                <a14:hiddenLine xmlns:a14="http://schemas.microsoft.com/office/drawing/2010/main" w="381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400" i="1" dirty="0" smtClean="0">
                  <a:solidFill>
                    <a:srgbClr val="000000"/>
                  </a:solidFill>
                  <a:latin typeface="+mn-lt"/>
                  <a:cs typeface="Arial" pitchFamily="34" charset="0"/>
                </a:rPr>
                <a:t>SPIROC2</a:t>
              </a:r>
              <a:endParaRPr lang="en-US" sz="1400" i="1" dirty="0">
                <a:solidFill>
                  <a:srgbClr val="000000"/>
                </a:solidFill>
                <a:latin typeface="+mn-lt"/>
                <a:cs typeface="Arial" pitchFamily="34" charset="0"/>
              </a:endParaRPr>
            </a:p>
          </p:txBody>
        </p:sp>
      </p:grpSp>
      <p:grpSp>
        <p:nvGrpSpPr>
          <p:cNvPr id="19" name="Groupe 18"/>
          <p:cNvGrpSpPr/>
          <p:nvPr/>
        </p:nvGrpSpPr>
        <p:grpSpPr>
          <a:xfrm>
            <a:off x="8066249" y="3108729"/>
            <a:ext cx="1007398" cy="1283351"/>
            <a:chOff x="7375145" y="5431095"/>
            <a:chExt cx="1007398" cy="1283351"/>
          </a:xfrm>
        </p:grpSpPr>
        <p:pic>
          <p:nvPicPr>
            <p:cNvPr id="20" name="Picture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75145" y="5688013"/>
              <a:ext cx="1007398" cy="1026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 Box 16"/>
            <p:cNvSpPr txBox="1">
              <a:spLocks noChangeArrowheads="1"/>
            </p:cNvSpPr>
            <p:nvPr/>
          </p:nvSpPr>
          <p:spPr bwMode="auto">
            <a:xfrm>
              <a:off x="7385967" y="5431095"/>
              <a:ext cx="90095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8763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763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763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763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763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763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763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763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763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400" i="1" dirty="0" smtClean="0">
                  <a:solidFill>
                    <a:srgbClr val="000000"/>
                  </a:solidFill>
                  <a:latin typeface="+mj-lt"/>
                  <a:cs typeface="Arial" pitchFamily="34" charset="0"/>
                </a:rPr>
                <a:t>SPACIROC</a:t>
              </a:r>
              <a:endParaRPr lang="en-US" sz="1400" i="1" dirty="0">
                <a:solidFill>
                  <a:srgbClr val="000000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32" name="Text Box 13"/>
          <p:cNvSpPr txBox="1">
            <a:spLocks noChangeArrowheads="1"/>
          </p:cNvSpPr>
          <p:nvPr/>
        </p:nvSpPr>
        <p:spPr bwMode="auto">
          <a:xfrm>
            <a:off x="8168506" y="5432695"/>
            <a:ext cx="8095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8763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763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763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763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763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76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76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76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76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EASIROC</a:t>
            </a:r>
            <a:endParaRPr lang="en-US" sz="1400" i="1" dirty="0">
              <a:solidFill>
                <a:srgbClr val="000000"/>
              </a:solidFill>
              <a:latin typeface="+mn-lt"/>
              <a:cs typeface="Arial" pitchFamily="34" charset="0"/>
            </a:endParaRPr>
          </a:p>
        </p:txBody>
      </p:sp>
      <p:grpSp>
        <p:nvGrpSpPr>
          <p:cNvPr id="33" name="Group 39"/>
          <p:cNvGrpSpPr>
            <a:grpSpLocks/>
          </p:cNvGrpSpPr>
          <p:nvPr/>
        </p:nvGrpSpPr>
        <p:grpSpPr bwMode="auto">
          <a:xfrm>
            <a:off x="7080635" y="918546"/>
            <a:ext cx="1950770" cy="930490"/>
            <a:chOff x="48" y="2060"/>
            <a:chExt cx="2829" cy="2122"/>
          </a:xfrm>
        </p:grpSpPr>
        <p:pic>
          <p:nvPicPr>
            <p:cNvPr id="34" name="Picture 40" descr="DSC00052"/>
            <p:cNvPicPr>
              <a:picLocks noChangeAspect="1" noChangeArrowheads="1"/>
            </p:cNvPicPr>
            <p:nvPr/>
          </p:nvPicPr>
          <p:blipFill>
            <a:blip r:embed="rId5" cstate="print">
              <a:lum brigh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" y="2060"/>
              <a:ext cx="2829" cy="2122"/>
            </a:xfrm>
            <a:prstGeom prst="rect">
              <a:avLst/>
            </a:prstGeom>
            <a:noFill/>
            <a:ln w="9525">
              <a:solidFill>
                <a:srgbClr val="FF99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Line 41"/>
            <p:cNvSpPr>
              <a:spLocks noChangeShapeType="1"/>
            </p:cNvSpPr>
            <p:nvPr/>
          </p:nvSpPr>
          <p:spPr bwMode="auto">
            <a:xfrm flipV="1">
              <a:off x="240" y="2304"/>
              <a:ext cx="864" cy="8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 dirty="0"/>
            </a:p>
          </p:txBody>
        </p:sp>
        <p:sp>
          <p:nvSpPr>
            <p:cNvPr id="36" name="Text Box 42"/>
            <p:cNvSpPr txBox="1">
              <a:spLocks noChangeArrowheads="1"/>
            </p:cNvSpPr>
            <p:nvPr/>
          </p:nvSpPr>
          <p:spPr bwMode="auto">
            <a:xfrm>
              <a:off x="422" y="2429"/>
              <a:ext cx="888" cy="1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dirty="0" smtClean="0">
                  <a:solidFill>
                    <a:srgbClr val="000000"/>
                  </a:solidFill>
                  <a:latin typeface="Comic Sans MS" pitchFamily="66" charset="0"/>
                </a:rPr>
                <a:t>7m</a:t>
              </a:r>
              <a:endParaRPr lang="en-US" dirty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pic>
        <p:nvPicPr>
          <p:cNvPr id="37" name="Picture 38" descr="FEcard_PMT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4493" y="1921731"/>
            <a:ext cx="1224287" cy="917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8" name="Group 11"/>
          <p:cNvGrpSpPr>
            <a:grpSpLocks/>
          </p:cNvGrpSpPr>
          <p:nvPr/>
        </p:nvGrpSpPr>
        <p:grpSpPr bwMode="auto">
          <a:xfrm>
            <a:off x="6802383" y="3177643"/>
            <a:ext cx="966789" cy="1214437"/>
            <a:chOff x="653" y="2716"/>
            <a:chExt cx="609" cy="765"/>
          </a:xfrm>
        </p:grpSpPr>
        <p:pic>
          <p:nvPicPr>
            <p:cNvPr id="39" name="Picture 12" descr="maroc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" y="2850"/>
              <a:ext cx="594" cy="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" name="Text Box 13"/>
            <p:cNvSpPr txBox="1">
              <a:spLocks noChangeArrowheads="1"/>
            </p:cNvSpPr>
            <p:nvPr/>
          </p:nvSpPr>
          <p:spPr bwMode="auto">
            <a:xfrm>
              <a:off x="704" y="2716"/>
              <a:ext cx="558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 defTabSz="8763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763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763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763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763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763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763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763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763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400" i="1" dirty="0" smtClean="0">
                  <a:solidFill>
                    <a:srgbClr val="000000"/>
                  </a:solidFill>
                  <a:latin typeface="+mn-lt"/>
                  <a:cs typeface="Arial" pitchFamily="34" charset="0"/>
                </a:rPr>
                <a:t>MAROC3</a:t>
              </a:r>
              <a:endParaRPr lang="en-US" sz="1200" i="1" dirty="0">
                <a:solidFill>
                  <a:srgbClr val="000000"/>
                </a:solidFill>
                <a:latin typeface="+mn-lt"/>
                <a:cs typeface="Arial" pitchFamily="34" charset="0"/>
              </a:endParaRPr>
            </a:p>
          </p:txBody>
        </p:sp>
      </p:grpSp>
      <p:pic>
        <p:nvPicPr>
          <p:cNvPr id="29" name="Picture 45" descr="layout_pmt32mav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6558" y="1914994"/>
            <a:ext cx="587700" cy="924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360369"/>
              </p:ext>
            </p:extLst>
          </p:nvPr>
        </p:nvGraphicFramePr>
        <p:xfrm>
          <a:off x="609332" y="1926521"/>
          <a:ext cx="5739009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9612"/>
                <a:gridCol w="450885"/>
                <a:gridCol w="288032"/>
                <a:gridCol w="360040"/>
                <a:gridCol w="1008112"/>
                <a:gridCol w="2952328"/>
              </a:tblGrid>
              <a:tr h="156306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Chip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err="1" smtClean="0"/>
                        <a:t>D</a:t>
                      </a:r>
                      <a:r>
                        <a:rPr lang="en-US" sz="1200" baseline="0" noProof="0" dirty="0" err="1" smtClean="0"/>
                        <a:t>Type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Ch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err="1" smtClean="0"/>
                        <a:t>Plrty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err="1" smtClean="0"/>
                        <a:t>Dyn</a:t>
                      </a:r>
                      <a:r>
                        <a:rPr lang="en-US" sz="1200" noProof="0" dirty="0" smtClean="0"/>
                        <a:t> Range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Spec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</a:tr>
              <a:tr h="312612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MAROC</a:t>
                      </a:r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PM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64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&lt; 0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5 </a:t>
                      </a:r>
                      <a:r>
                        <a:rPr lang="en-US" sz="1200" noProof="0" dirty="0" err="1" smtClean="0"/>
                        <a:t>fC</a:t>
                      </a:r>
                      <a:r>
                        <a:rPr lang="en-US" sz="1200" noProof="0" dirty="0" smtClean="0"/>
                        <a:t>- 5 </a:t>
                      </a:r>
                      <a:r>
                        <a:rPr lang="en-US" sz="1200" noProof="0" dirty="0" err="1" smtClean="0"/>
                        <a:t>pC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64 trigger outputs, internal 8/10/12-bit</a:t>
                      </a:r>
                      <a:r>
                        <a:rPr lang="en-US" sz="1200" baseline="0" noProof="0" dirty="0" smtClean="0"/>
                        <a:t> ADC for charge measurement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</a:tr>
              <a:tr h="156306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SPACIROC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PM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64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&lt; 0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2 </a:t>
                      </a:r>
                      <a:r>
                        <a:rPr lang="en-US" sz="1200" noProof="0" dirty="0" err="1" smtClean="0"/>
                        <a:t>pC</a:t>
                      </a:r>
                      <a:r>
                        <a:rPr lang="en-US" sz="1200" noProof="0" dirty="0" smtClean="0"/>
                        <a:t> - 220 </a:t>
                      </a:r>
                      <a:r>
                        <a:rPr lang="en-US" sz="1200" noProof="0" dirty="0" err="1" smtClean="0"/>
                        <a:t>pC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Fast photon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noProof="0" dirty="0" smtClean="0"/>
                        <a:t>counting (50 </a:t>
                      </a:r>
                      <a:r>
                        <a:rPr lang="en-US" sz="1200" noProof="0" dirty="0" err="1" smtClean="0"/>
                        <a:t>Mhz</a:t>
                      </a:r>
                      <a:r>
                        <a:rPr lang="en-US" sz="1200" noProof="0" dirty="0" smtClean="0"/>
                        <a:t>)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</a:tr>
              <a:tr h="156306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PARISROC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PM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16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&lt; 0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50 </a:t>
                      </a:r>
                      <a:r>
                        <a:rPr lang="en-US" sz="1200" noProof="0" dirty="0" err="1" smtClean="0"/>
                        <a:t>fC</a:t>
                      </a:r>
                      <a:r>
                        <a:rPr lang="en-US" sz="1200" noProof="0" dirty="0" smtClean="0"/>
                        <a:t> - 100 </a:t>
                      </a:r>
                      <a:r>
                        <a:rPr lang="en-US" sz="1200" noProof="0" dirty="0" err="1" smtClean="0"/>
                        <a:t>pC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Internal TDC (&lt;1 ns), 16 trigger</a:t>
                      </a:r>
                      <a:r>
                        <a:rPr lang="en-US" sz="1200" baseline="0" noProof="0" dirty="0" smtClean="0"/>
                        <a:t> outputs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</a:tr>
              <a:tr h="312612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SPIROC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err="1" smtClean="0"/>
                        <a:t>SiPM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36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&gt; 0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10 </a:t>
                      </a:r>
                      <a:r>
                        <a:rPr lang="en-US" sz="1200" noProof="0" dirty="0" err="1" smtClean="0"/>
                        <a:t>fC</a:t>
                      </a:r>
                      <a:r>
                        <a:rPr lang="en-US" sz="1200" noProof="0" dirty="0" smtClean="0"/>
                        <a:t> -300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pC</a:t>
                      </a:r>
                      <a:r>
                        <a:rPr lang="en-US" sz="1200" baseline="0" noProof="0" dirty="0" smtClean="0"/>
                        <a:t> 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36 HV </a:t>
                      </a:r>
                      <a:r>
                        <a:rPr lang="en-US" sz="1200" noProof="0" dirty="0" err="1" smtClean="0"/>
                        <a:t>SiPM</a:t>
                      </a:r>
                      <a:r>
                        <a:rPr lang="en-US" sz="1200" noProof="0" dirty="0" smtClean="0"/>
                        <a:t> tuning (8 bits),</a:t>
                      </a:r>
                      <a:r>
                        <a:rPr lang="en-US" sz="1200" baseline="0" noProof="0" dirty="0" smtClean="0"/>
                        <a:t> internal 12-bit ADC for charge &amp; time measurement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</a:tr>
              <a:tr h="156306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EASIROC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err="1" smtClean="0"/>
                        <a:t>SiPM</a:t>
                      </a:r>
                      <a:endParaRPr lang="en-US" sz="1200" noProof="0" dirty="0" smtClean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32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&gt; 0</a:t>
                      </a:r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10 </a:t>
                      </a:r>
                      <a:r>
                        <a:rPr lang="en-US" sz="1200" noProof="0" dirty="0" err="1" smtClean="0"/>
                        <a:t>fC</a:t>
                      </a:r>
                      <a:r>
                        <a:rPr lang="en-US" sz="1200" noProof="0" dirty="0" smtClean="0"/>
                        <a:t> -300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pC</a:t>
                      </a:r>
                      <a:r>
                        <a:rPr lang="en-US" sz="1200" baseline="0" noProof="0" dirty="0" smtClean="0"/>
                        <a:t> </a:t>
                      </a:r>
                      <a:endParaRPr lang="en-US" sz="1200" noProof="0" dirty="0" smtClean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32</a:t>
                      </a:r>
                      <a:r>
                        <a:rPr lang="en-US" sz="1200" baseline="0" noProof="0" dirty="0" smtClean="0"/>
                        <a:t> HV </a:t>
                      </a:r>
                      <a:r>
                        <a:rPr lang="en-US" sz="1200" baseline="0" noProof="0" dirty="0" err="1" smtClean="0"/>
                        <a:t>SiPM</a:t>
                      </a:r>
                      <a:r>
                        <a:rPr lang="en-US" sz="1200" baseline="0" noProof="0" dirty="0" smtClean="0"/>
                        <a:t> tuning (8 bits), 32 trigger outputs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</a:tr>
              <a:tr h="156306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CITIROC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err="1" smtClean="0"/>
                        <a:t>SiPM</a:t>
                      </a:r>
                      <a:endParaRPr lang="en-US" sz="1200" noProof="0" dirty="0" smtClean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32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&gt; 0</a:t>
                      </a:r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10 </a:t>
                      </a:r>
                      <a:r>
                        <a:rPr lang="en-US" sz="1200" noProof="0" dirty="0" err="1" smtClean="0"/>
                        <a:t>fC</a:t>
                      </a:r>
                      <a:r>
                        <a:rPr lang="en-US" sz="1200" noProof="0" dirty="0" smtClean="0"/>
                        <a:t> -300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pC</a:t>
                      </a:r>
                      <a:r>
                        <a:rPr lang="en-US" sz="1200" baseline="0" noProof="0" dirty="0" smtClean="0"/>
                        <a:t> 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32</a:t>
                      </a:r>
                      <a:r>
                        <a:rPr lang="en-US" sz="1200" baseline="0" noProof="0" dirty="0" smtClean="0"/>
                        <a:t> HV </a:t>
                      </a:r>
                      <a:r>
                        <a:rPr lang="en-US" sz="1200" baseline="0" noProof="0" dirty="0" err="1" smtClean="0"/>
                        <a:t>SiPM</a:t>
                      </a:r>
                      <a:r>
                        <a:rPr lang="en-US" sz="1200" baseline="0" noProof="0" dirty="0" smtClean="0"/>
                        <a:t> tuning (8 bits), 32 trigger outputs</a:t>
                      </a:r>
                      <a:endParaRPr lang="en-US" sz="1200" noProof="0" dirty="0" smtClean="0"/>
                    </a:p>
                  </a:txBody>
                  <a:tcPr marL="36000" marR="18000" marT="0" marB="0"/>
                </a:tc>
              </a:tr>
              <a:tr h="312612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PETIROC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err="1" smtClean="0"/>
                        <a:t>SiPM</a:t>
                      </a:r>
                      <a:endParaRPr lang="en-US" sz="1200" noProof="0" dirty="0" smtClean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32</a:t>
                      </a:r>
                      <a:endParaRPr lang="en-US" sz="1200" noProof="0" dirty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&lt; 0</a:t>
                      </a:r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100 </a:t>
                      </a:r>
                      <a:r>
                        <a:rPr lang="en-US" sz="1200" noProof="0" dirty="0" err="1" smtClean="0"/>
                        <a:t>fC</a:t>
                      </a:r>
                      <a:r>
                        <a:rPr lang="en-US" sz="1200" noProof="0" dirty="0" smtClean="0"/>
                        <a:t> -300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pC</a:t>
                      </a:r>
                      <a:r>
                        <a:rPr lang="en-US" sz="1200" baseline="0" noProof="0" dirty="0" smtClean="0"/>
                        <a:t> </a:t>
                      </a:r>
                      <a:endParaRPr lang="en-US" sz="1200" noProof="0" dirty="0" smtClean="0"/>
                    </a:p>
                  </a:txBody>
                  <a:tcPr marL="36000" marR="180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32</a:t>
                      </a:r>
                      <a:r>
                        <a:rPr lang="en-US" sz="1200" baseline="0" noProof="0" dirty="0" smtClean="0"/>
                        <a:t> HV </a:t>
                      </a:r>
                      <a:r>
                        <a:rPr lang="en-US" sz="1200" baseline="0" noProof="0" dirty="0" err="1" smtClean="0"/>
                        <a:t>SiPM</a:t>
                      </a:r>
                      <a:r>
                        <a:rPr lang="en-US" sz="1200" baseline="0" noProof="0" dirty="0" smtClean="0"/>
                        <a:t> tuning (8 bits), 32 trigger outputs, internal 10-bit ADC for charge &amp; time  (25 </a:t>
                      </a:r>
                      <a:r>
                        <a:rPr lang="en-US" sz="1200" baseline="0" noProof="0" dirty="0" err="1" smtClean="0"/>
                        <a:t>ps</a:t>
                      </a:r>
                      <a:r>
                        <a:rPr lang="en-US" sz="1200" baseline="0" noProof="0" dirty="0" smtClean="0"/>
                        <a:t>)</a:t>
                      </a:r>
                      <a:endParaRPr lang="en-US" sz="1200" noProof="0" dirty="0" smtClean="0"/>
                    </a:p>
                  </a:txBody>
                  <a:tcPr marL="36000" marR="18000" marT="0" marB="0"/>
                </a:tc>
              </a:tr>
            </a:tbl>
          </a:graphicData>
        </a:graphic>
      </p:graphicFrame>
      <p:sp>
        <p:nvSpPr>
          <p:cNvPr id="43" name="Text Box 13"/>
          <p:cNvSpPr txBox="1">
            <a:spLocks noChangeArrowheads="1"/>
          </p:cNvSpPr>
          <p:nvPr/>
        </p:nvSpPr>
        <p:spPr bwMode="auto">
          <a:xfrm>
            <a:off x="6870005" y="4457869"/>
            <a:ext cx="80663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8763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763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763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763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763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76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76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76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76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PETIROC</a:t>
            </a:r>
            <a:endParaRPr lang="en-US" sz="1400" i="1" dirty="0">
              <a:solidFill>
                <a:srgbClr val="000000"/>
              </a:solidFill>
              <a:latin typeface="+mn-lt"/>
              <a:cs typeface="Arial" pitchFamily="34" charset="0"/>
            </a:endParaRPr>
          </a:p>
        </p:txBody>
      </p:sp>
      <p:grpSp>
        <p:nvGrpSpPr>
          <p:cNvPr id="5" name="Groupe 4"/>
          <p:cNvGrpSpPr/>
          <p:nvPr/>
        </p:nvGrpSpPr>
        <p:grpSpPr>
          <a:xfrm>
            <a:off x="6726584" y="5617064"/>
            <a:ext cx="1179513" cy="1039403"/>
            <a:chOff x="8404170" y="4497876"/>
            <a:chExt cx="1179513" cy="1039403"/>
          </a:xfrm>
        </p:grpSpPr>
        <p:pic>
          <p:nvPicPr>
            <p:cNvPr id="44" name="Picture 21" descr="parisroc2_layout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04170" y="4726066"/>
              <a:ext cx="1179513" cy="811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" name="Text Box 22"/>
            <p:cNvSpPr txBox="1">
              <a:spLocks noChangeArrowheads="1"/>
            </p:cNvSpPr>
            <p:nvPr/>
          </p:nvSpPr>
          <p:spPr bwMode="auto">
            <a:xfrm>
              <a:off x="8496931" y="4497876"/>
              <a:ext cx="99399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8763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763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763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763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763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763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763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763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763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400" i="1" dirty="0" smtClean="0">
                  <a:solidFill>
                    <a:srgbClr val="000000"/>
                  </a:solidFill>
                  <a:latin typeface="+mn-lt"/>
                  <a:cs typeface="Arial" pitchFamily="34" charset="0"/>
                </a:rPr>
                <a:t>PARISROC2</a:t>
              </a:r>
              <a:endParaRPr lang="en-US" sz="1400" i="1" dirty="0">
                <a:solidFill>
                  <a:srgbClr val="000000"/>
                </a:solidFill>
                <a:latin typeface="+mn-lt"/>
                <a:cs typeface="Arial" pitchFamily="34" charset="0"/>
              </a:endParaRPr>
            </a:p>
          </p:txBody>
        </p:sp>
      </p:grp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0" y="6555935"/>
            <a:ext cx="2133600" cy="365125"/>
          </a:xfrm>
        </p:spPr>
        <p:txBody>
          <a:bodyPr/>
          <a:lstStyle/>
          <a:p>
            <a:r>
              <a:rPr lang="en-US" dirty="0" smtClean="0"/>
              <a:t>Claude Colledani - IN2P3 -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555935"/>
            <a:ext cx="2895600" cy="365125"/>
          </a:xfrm>
        </p:spPr>
        <p:txBody>
          <a:bodyPr/>
          <a:lstStyle/>
          <a:p>
            <a:r>
              <a:rPr lang="fr-FR" dirty="0" smtClean="0"/>
              <a:t>TWEPP 2014, Aix-en-Provence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831240" y="6555939"/>
            <a:ext cx="1175879" cy="365125"/>
          </a:xfrm>
        </p:spPr>
        <p:txBody>
          <a:bodyPr/>
          <a:lstStyle/>
          <a:p>
            <a:fld id="{6107D93B-C947-4B41-8558-A532C1867C9C}" type="slidenum">
              <a:rPr lang="fr-FR" smtClean="0"/>
              <a:pPr/>
              <a:t>17</a:t>
            </a:fld>
            <a:endParaRPr lang="fr-FR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6819345" y="3048829"/>
            <a:ext cx="22474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http://omega.in2p3.fr/images/stories/Omega/layout_easiroc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883" y="5672421"/>
            <a:ext cx="1017777" cy="984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http://lapp.in2p3.fr/local/cache-vignettes/L80xH80/arton91-9f356.pn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62" b="15950"/>
          <a:stretch/>
        </p:blipFill>
        <p:spPr bwMode="auto">
          <a:xfrm>
            <a:off x="6348341" y="918546"/>
            <a:ext cx="663814" cy="46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Espace réservé du contenu 1"/>
          <p:cNvSpPr txBox="1">
            <a:spLocks/>
          </p:cNvSpPr>
          <p:nvPr/>
        </p:nvSpPr>
        <p:spPr bwMode="auto">
          <a:xfrm>
            <a:off x="214266" y="4130260"/>
            <a:ext cx="6636245" cy="2604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Flexible Front-End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Variants suited to</a:t>
            </a:r>
          </a:p>
          <a:p>
            <a:pPr lvl="1">
              <a:spcBef>
                <a:spcPts val="200"/>
              </a:spcBef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Detector type, # of channels, Input Dynamic Range</a:t>
            </a:r>
          </a:p>
          <a:p>
            <a:pPr>
              <a:spcBef>
                <a:spcPts val="200"/>
              </a:spcBef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Adaptive Back-End</a:t>
            </a:r>
          </a:p>
          <a:p>
            <a:pPr lvl="1">
              <a:spcBef>
                <a:spcPts val="200"/>
              </a:spcBef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8/10/12-bits ADC for charge measurement</a:t>
            </a:r>
          </a:p>
          <a:p>
            <a:pPr lvl="1">
              <a:spcBef>
                <a:spcPts val="200"/>
              </a:spcBef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W /Wo time measurement, 1 ns / 25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ps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TDC</a:t>
            </a:r>
          </a:p>
          <a:p>
            <a:pPr lvl="1">
              <a:spcBef>
                <a:spcPts val="200"/>
              </a:spcBef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Counting</a:t>
            </a:r>
          </a:p>
        </p:txBody>
      </p:sp>
      <p:pic>
        <p:nvPicPr>
          <p:cNvPr id="52" name="Espace réservé du contenu 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1157" y="4718981"/>
            <a:ext cx="824152" cy="75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45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127000" y="3741404"/>
            <a:ext cx="9164918" cy="2916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Modified for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EUSO Balloon (Launched 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08/2014) / JEM EUSO</a:t>
            </a:r>
          </a:p>
          <a:p>
            <a:pPr lvl="1">
              <a:spcBef>
                <a:spcPts val="300"/>
              </a:spcBef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To observe Extensive Air Showers in the earth's atmosphere</a:t>
            </a:r>
          </a:p>
          <a:p>
            <a:pPr>
              <a:spcBef>
                <a:spcPts val="300"/>
              </a:spcBef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SPACIROC  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(Col. JAXA/Riken/Konan University)</a:t>
            </a:r>
          </a:p>
          <a:p>
            <a:pPr lvl="1">
              <a:spcBef>
                <a:spcPts val="300"/>
              </a:spcBef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Analog Front-End (64 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</a:rPr>
              <a:t>ch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): 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~MAROC3</a:t>
            </a:r>
          </a:p>
          <a:p>
            <a:pPr lvl="1">
              <a:spcBef>
                <a:spcPts val="300"/>
              </a:spcBef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Back-End: Charge digitization replaced by</a:t>
            </a:r>
            <a:br>
              <a:rPr lang="en-US" sz="2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TOT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photoelectrons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counting  (&lt;50MHz) </a:t>
            </a:r>
          </a:p>
          <a:p>
            <a:pPr lvl="1">
              <a:spcBef>
                <a:spcPts val="300"/>
              </a:spcBef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Improved power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consumption &lt; 1 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</a:rPr>
              <a:t>mW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</a:rPr>
              <a:t>ch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spcBef>
                <a:spcPts val="300"/>
              </a:spcBef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Radiation tolerant : triple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voting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49" name="Picture 1" descr="C:\Users\colledan\Documents\_Cao_Mission\Presentations_IAOCAO\TWEPP_2014\AutresDOCS\MAROC3_layout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2080" y="883701"/>
            <a:ext cx="1636914" cy="119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Multi-Anodes PMT Read-Out Chips</a:t>
            </a:r>
            <a:endParaRPr lang="en-US" sz="31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9118" y="1027710"/>
            <a:ext cx="5463664" cy="2530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MAROC - From underground to space </a:t>
            </a:r>
          </a:p>
          <a:p>
            <a:pPr marL="628650" lvl="1">
              <a:spcBef>
                <a:spcPts val="300"/>
              </a:spcBef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Produced for ATLAS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Luminometer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marL="809625" lvl="2">
              <a:spcBef>
                <a:spcPts val="3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1000 chips, 2006</a:t>
            </a:r>
          </a:p>
          <a:p>
            <a:pPr marL="628650" lvl="1">
              <a:spcBef>
                <a:spcPts val="300"/>
              </a:spcBef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Improved Maroc3</a:t>
            </a:r>
          </a:p>
          <a:p>
            <a:pPr marL="809625" lvl="2">
              <a:spcBef>
                <a:spcPts val="3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1000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chips (2010)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for &gt;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50 users</a:t>
            </a:r>
            <a:endParaRPr lang="en-US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1266825" lvl="3">
              <a:spcBef>
                <a:spcPts val="300"/>
              </a:spcBef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Double-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</a:rPr>
              <a:t>Chooz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, Neutrinos experiment</a:t>
            </a:r>
          </a:p>
          <a:p>
            <a:pPr marL="1266825" lvl="3">
              <a:spcBef>
                <a:spcPts val="300"/>
              </a:spcBef>
            </a:pP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</a:rPr>
              <a:t>Memphyno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, Water Cherenkov R&amp;D</a:t>
            </a:r>
          </a:p>
          <a:p>
            <a:pPr marL="1266825" lvl="3">
              <a:spcBef>
                <a:spcPts val="300"/>
              </a:spcBef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Medical Imaging, …</a:t>
            </a:r>
          </a:p>
        </p:txBody>
      </p:sp>
      <p:pic>
        <p:nvPicPr>
          <p:cNvPr id="22" name="Picture 47" descr="04_full-PMF"/>
          <p:cNvPicPr>
            <a:picLocks noChangeAspect="1" noChangeArrowheads="1"/>
          </p:cNvPicPr>
          <p:nvPr/>
        </p:nvPicPr>
        <p:blipFill rotWithShape="1">
          <a:blip r:embed="rId5" cstate="print">
            <a:lum brigh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73938" y="2003679"/>
            <a:ext cx="1577696" cy="1354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49" descr="Active_board2"/>
          <p:cNvPicPr>
            <a:picLocks noChangeAspect="1" noChangeArrowheads="1"/>
          </p:cNvPicPr>
          <p:nvPr/>
        </p:nvPicPr>
        <p:blipFill rotWithShape="1">
          <a:blip r:embed="rId6" cstate="print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73704" y="889773"/>
            <a:ext cx="1577696" cy="111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3" name="Objet 1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8464094"/>
              </p:ext>
            </p:extLst>
          </p:nvPr>
        </p:nvGraphicFramePr>
        <p:xfrm>
          <a:off x="8640661" y="-1325"/>
          <a:ext cx="503339" cy="1124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00" name="Image Photo Editor" r:id="rId7" imgW="447856" imgH="1000000" progId="">
                  <p:embed/>
                </p:oleObj>
              </mc:Choice>
              <mc:Fallback>
                <p:oleObj name="Image Photo Editor" r:id="rId7" imgW="447856" imgH="10000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40661" y="-1325"/>
                        <a:ext cx="503339" cy="11244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4" name="Rectangle 153"/>
          <p:cNvSpPr/>
          <p:nvPr/>
        </p:nvSpPr>
        <p:spPr>
          <a:xfrm>
            <a:off x="7634430" y="3373359"/>
            <a:ext cx="1238416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i="1" dirty="0" smtClean="0"/>
              <a:t>MAROC 2 for </a:t>
            </a:r>
            <a:br>
              <a:rPr lang="en-US" sz="1200" i="1" dirty="0" smtClean="0"/>
            </a:br>
            <a:r>
              <a:rPr lang="en-US" sz="1200" i="1" dirty="0" smtClean="0"/>
              <a:t>ATLAS </a:t>
            </a:r>
            <a:r>
              <a:rPr lang="en-US" sz="1200" i="1" dirty="0" err="1" smtClean="0"/>
              <a:t>Luminometer</a:t>
            </a:r>
            <a:endParaRPr lang="en-US" sz="1200" i="1" dirty="0"/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3530" y="5110046"/>
            <a:ext cx="731168" cy="74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2" name="Rectangle 151"/>
          <p:cNvSpPr/>
          <p:nvPr/>
        </p:nvSpPr>
        <p:spPr>
          <a:xfrm>
            <a:off x="5533288" y="5809835"/>
            <a:ext cx="7919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i="1" dirty="0" smtClean="0">
                <a:solidFill>
                  <a:srgbClr val="000000"/>
                </a:solidFill>
                <a:cs typeface="Arial" pitchFamily="34" charset="0"/>
              </a:rPr>
              <a:t>SPACIROC</a:t>
            </a:r>
            <a:endParaRPr lang="en-US" sz="1200" i="1" baseline="30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217765" y="2123681"/>
            <a:ext cx="188859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i="1" dirty="0" smtClean="0"/>
              <a:t>MAROC 3, 16 mm</a:t>
            </a:r>
            <a:r>
              <a:rPr lang="en-US" sz="1200" i="1" baseline="30000" dirty="0" smtClean="0"/>
              <a:t>2</a:t>
            </a:r>
            <a:r>
              <a:rPr lang="en-US" sz="1200" i="1" dirty="0" smtClean="0"/>
              <a:t>,  0.35 </a:t>
            </a:r>
            <a:r>
              <a:rPr lang="en-US" sz="1200" i="1" dirty="0" err="1" smtClean="0"/>
              <a:t>SiGe</a:t>
            </a:r>
            <a:r>
              <a:rPr lang="en-US" sz="1200" i="1" dirty="0" smtClean="0"/>
              <a:t> </a:t>
            </a:r>
            <a:endParaRPr lang="en-US" sz="1200" i="1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3224154"/>
              </p:ext>
            </p:extLst>
          </p:nvPr>
        </p:nvGraphicFramePr>
        <p:xfrm>
          <a:off x="5082286" y="2392835"/>
          <a:ext cx="2270288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0288"/>
              </a:tblGrid>
              <a:tr h="156449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>
                          <a:solidFill>
                            <a:schemeClr val="tx1"/>
                          </a:solidFill>
                        </a:rPr>
                        <a:t>64 channels  (Z </a:t>
                      </a:r>
                      <a:r>
                        <a:rPr lang="en-US" sz="1200" baseline="-25000" noProof="0" dirty="0" smtClean="0">
                          <a:solidFill>
                            <a:schemeClr val="tx1"/>
                          </a:solidFill>
                        </a:rPr>
                        <a:t>in</a:t>
                      </a:r>
                      <a:r>
                        <a:rPr lang="en-US" sz="1200" noProof="0" dirty="0" smtClean="0">
                          <a:solidFill>
                            <a:schemeClr val="tx1"/>
                          </a:solidFill>
                        </a:rPr>
                        <a:t> 50-100 </a:t>
                      </a:r>
                      <a:r>
                        <a:rPr lang="en-US" sz="1200" noProof="0" dirty="0" smtClean="0">
                          <a:solidFill>
                            <a:schemeClr val="tx1"/>
                          </a:solidFill>
                          <a:ea typeface="OpenSymbol" panose="05010000000000000000" pitchFamily="2" charset="0"/>
                        </a:rPr>
                        <a:t>Ω</a:t>
                      </a:r>
                      <a:r>
                        <a:rPr lang="en-US" sz="1200" noProof="0" dirty="0" smtClean="0">
                          <a:solidFill>
                            <a:schemeClr val="tx1"/>
                          </a:solidFill>
                        </a:rPr>
                        <a:t> )</a:t>
                      </a:r>
                    </a:p>
                  </a:txBody>
                  <a:tcPr marL="36000" marR="36000" marT="0" marB="0"/>
                </a:tc>
              </a:tr>
              <a:tr h="147247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>
                          <a:solidFill>
                            <a:schemeClr val="tx1"/>
                          </a:solidFill>
                        </a:rPr>
                        <a:t>6-bit</a:t>
                      </a:r>
                      <a:r>
                        <a:rPr lang="en-US" sz="1200" baseline="0" noProof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noProof="0" dirty="0" smtClean="0">
                          <a:solidFill>
                            <a:schemeClr val="tx1"/>
                          </a:solidFill>
                        </a:rPr>
                        <a:t>individual gain correction</a:t>
                      </a:r>
                    </a:p>
                  </a:txBody>
                  <a:tcPr marL="36000" marR="36000" marT="0" marB="0"/>
                </a:tc>
              </a:tr>
              <a:tr h="147247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>
                          <a:solidFill>
                            <a:schemeClr val="tx1"/>
                          </a:solidFill>
                        </a:rPr>
                        <a:t>Auto-trigger on 1/3 </a:t>
                      </a:r>
                      <a:r>
                        <a:rPr lang="en-US" sz="1200" noProof="0" dirty="0" err="1" smtClean="0">
                          <a:solidFill>
                            <a:schemeClr val="tx1"/>
                          </a:solidFill>
                        </a:rPr>
                        <a:t>p.e.</a:t>
                      </a:r>
                      <a:r>
                        <a:rPr lang="en-US" sz="1200" noProof="0" dirty="0" smtClean="0">
                          <a:solidFill>
                            <a:schemeClr val="tx1"/>
                          </a:solidFill>
                        </a:rPr>
                        <a:t> at 10 MHz </a:t>
                      </a:r>
                    </a:p>
                  </a:txBody>
                  <a:tcPr marL="36000" marR="36000" marT="0" marB="0"/>
                </a:tc>
              </a:tr>
              <a:tr h="294494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>
                          <a:solidFill>
                            <a:schemeClr val="tx1"/>
                          </a:solidFill>
                        </a:rPr>
                        <a:t>12-bit Wilkinson ADC </a:t>
                      </a:r>
                      <a:br>
                        <a:rPr lang="en-US" sz="1200" noProof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200" noProof="0" dirty="0" smtClean="0">
                          <a:solidFill>
                            <a:schemeClr val="tx1"/>
                          </a:solidFill>
                        </a:rPr>
                        <a:t>Multiplexed on the Charge Output</a:t>
                      </a:r>
                    </a:p>
                  </a:txBody>
                  <a:tcPr marL="36000" marR="36000" marT="0" marB="0"/>
                </a:tc>
              </a:tr>
              <a:tr h="147247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>
                          <a:solidFill>
                            <a:schemeClr val="tx1"/>
                          </a:solidFill>
                        </a:rPr>
                        <a:t>Power =</a:t>
                      </a:r>
                      <a:r>
                        <a:rPr lang="en-US" sz="1200" baseline="0" noProof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noProof="0" dirty="0" smtClean="0">
                          <a:solidFill>
                            <a:schemeClr val="tx1"/>
                          </a:solidFill>
                        </a:rPr>
                        <a:t>3 </a:t>
                      </a:r>
                      <a:r>
                        <a:rPr lang="en-US" sz="1200" noProof="0" dirty="0" err="1" smtClean="0">
                          <a:solidFill>
                            <a:schemeClr val="tx1"/>
                          </a:solidFill>
                        </a:rPr>
                        <a:t>mW</a:t>
                      </a:r>
                      <a:r>
                        <a:rPr lang="en-US" sz="1200" noProof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200" noProof="0" dirty="0" err="1" smtClean="0">
                          <a:solidFill>
                            <a:schemeClr val="tx1"/>
                          </a:solidFill>
                        </a:rPr>
                        <a:t>ch</a:t>
                      </a:r>
                      <a:endParaRPr lang="en-US" sz="120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0" marB="0"/>
                </a:tc>
              </a:tr>
            </a:tbl>
          </a:graphicData>
        </a:graphic>
      </p:graphicFrame>
      <p:pic>
        <p:nvPicPr>
          <p:cNvPr id="4405" name="Picture 309" descr="http://www.cnes.fr/automne_modules_files/standard/public/p11337_9d01f3b3ca20814c30ae96eeab95a80bEuso_Balloon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9357" y="4666590"/>
            <a:ext cx="1308073" cy="1704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46368" y="6555221"/>
            <a:ext cx="2133600" cy="365125"/>
          </a:xfrm>
        </p:spPr>
        <p:txBody>
          <a:bodyPr/>
          <a:lstStyle/>
          <a:p>
            <a:r>
              <a:rPr lang="en-US" dirty="0" smtClean="0"/>
              <a:t>Claude Colledani - IN2P3 -</a:t>
            </a:r>
            <a:endParaRPr lang="fr-FR" dirty="0"/>
          </a:p>
        </p:txBody>
      </p:sp>
      <p:pic>
        <p:nvPicPr>
          <p:cNvPr id="4492" name="Picture 396" descr="http://www.apc.univ-paris7.fr/APC_CS/files/upload/images/IMG_3880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46447"/>
          <a:stretch/>
        </p:blipFill>
        <p:spPr bwMode="auto">
          <a:xfrm>
            <a:off x="7793123" y="4168588"/>
            <a:ext cx="1227289" cy="2612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405060" y="6019461"/>
            <a:ext cx="13397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>
                <a:solidFill>
                  <a:schemeClr val="bg1"/>
                </a:solidFill>
                <a:cs typeface="Arial" charset="0"/>
              </a:rPr>
              <a:t>EUSO Balloon </a:t>
            </a:r>
            <a:endParaRPr lang="en-US" sz="1400" b="1" i="1" dirty="0">
              <a:solidFill>
                <a:schemeClr val="bg1"/>
              </a:solidFill>
            </a:endParaRPr>
          </a:p>
        </p:txBody>
      </p:sp>
      <p:sp>
        <p:nvSpPr>
          <p:cNvPr id="18" name="Espace réservé du numéro de diapositive 4"/>
          <p:cNvSpPr txBox="1">
            <a:spLocks/>
          </p:cNvSpPr>
          <p:nvPr/>
        </p:nvSpPr>
        <p:spPr>
          <a:xfrm>
            <a:off x="7874782" y="6400255"/>
            <a:ext cx="1066800" cy="37878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07D93B-C947-4B41-8558-A532C1867C9C}" type="slidenum">
              <a:rPr lang="en-US" b="1" smtClean="0">
                <a:solidFill>
                  <a:schemeClr val="bg1"/>
                </a:solidFill>
              </a:rPr>
              <a:pPr/>
              <a:t>18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3" name="Espace réservé du numéro de diapositive 4"/>
          <p:cNvSpPr txBox="1">
            <a:spLocks/>
          </p:cNvSpPr>
          <p:nvPr/>
        </p:nvSpPr>
        <p:spPr>
          <a:xfrm>
            <a:off x="6891174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07D93B-C947-4B41-8558-A532C1867C9C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14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colledan\Documents\_Cao_Mission\Presentations_IAOCAO\TWEPP_2014\AutresDOCS\Resau_Photo_AnaCal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3950" y="57691"/>
            <a:ext cx="2684808" cy="207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Rectangle 3"/>
          <p:cNvSpPr txBox="1">
            <a:spLocks noChangeArrowheads="1"/>
          </p:cNvSpPr>
          <p:nvPr/>
        </p:nvSpPr>
        <p:spPr bwMode="auto">
          <a:xfrm>
            <a:off x="-2" y="3196534"/>
            <a:ext cx="7353300" cy="465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tabLst>
                <a:tab pos="719138" algn="l"/>
                <a:tab pos="1077913" algn="l"/>
              </a:tabLst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	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SiPM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 cameras for Cerenkov Telescope Array</a:t>
            </a:r>
          </a:p>
          <a:p>
            <a:pPr marL="0" indent="0" algn="ctr">
              <a:buNone/>
            </a:pPr>
            <a:r>
              <a:rPr lang="en-US" sz="2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</a:p>
          <a:p>
            <a:pPr>
              <a:spcBef>
                <a:spcPts val="200"/>
              </a:spcBef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Small Size Telescopes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  <a:sym typeface="Wingdings" panose="05000000000000000000" pitchFamily="2" charset="2"/>
              </a:rPr>
              <a:t>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CITIROC</a:t>
            </a:r>
          </a:p>
          <a:p>
            <a:pPr marL="541338" lvl="1" indent="-198438">
              <a:spcBef>
                <a:spcPts val="2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SPIROC derived</a:t>
            </a:r>
          </a:p>
          <a:p>
            <a:pPr marL="941388" lvl="2" indent="-198438">
              <a:spcBef>
                <a:spcPts val="200"/>
              </a:spcBef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32-ch, Charge &amp; 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</a:rPr>
              <a:t>Trg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,  No ADC/TDC</a:t>
            </a:r>
            <a:endParaRPr lang="en-US" sz="1600" b="1" dirty="0" smtClean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lvl="1"/>
            <a:endParaRPr lang="en-US" sz="1200" b="1" dirty="0" smtClean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endParaRPr lang="en-US" sz="1800" dirty="0" smtClean="0"/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4338856" y="3636128"/>
            <a:ext cx="4805143" cy="156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charset="0"/>
              </a:rPr>
              <a:t>Large Size Telescopes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charset="0"/>
                <a:sym typeface="Wingdings" panose="05000000000000000000" pitchFamily="2" charset="2"/>
              </a:rPr>
              <a:t>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ALPS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R&amp;D</a:t>
            </a:r>
            <a:endParaRPr lang="en-US" sz="2000" b="1" dirty="0" smtClean="0">
              <a:solidFill>
                <a:schemeClr val="accent1">
                  <a:lumMod val="50000"/>
                </a:schemeClr>
              </a:solidFill>
              <a:latin typeface="+mj-lt"/>
              <a:cs typeface="Arial" charset="0"/>
            </a:endParaRPr>
          </a:p>
          <a:p>
            <a:pPr marL="628650" lvl="1">
              <a:spcBef>
                <a:spcPts val="200"/>
              </a:spcBef>
            </a:pP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SiPM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: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an alternative to PMTs</a:t>
            </a:r>
          </a:p>
          <a:p>
            <a:pPr marL="1028700" lvl="2">
              <a:spcBef>
                <a:spcPts val="200"/>
              </a:spcBef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Same detector among  telescope classes </a:t>
            </a:r>
          </a:p>
          <a:p>
            <a:pPr marL="628650" lvl="1">
              <a:spcBef>
                <a:spcPts val="2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Creating  a large </a:t>
            </a: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SiPM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sensor</a:t>
            </a:r>
          </a:p>
          <a:p>
            <a:pPr marL="1028700" lvl="2">
              <a:spcBef>
                <a:spcPts val="200"/>
              </a:spcBef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S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umming the pixel signals of a matrix </a:t>
            </a:r>
            <a:endParaRPr lang="en-US" sz="1600" b="1" dirty="0" smtClean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endParaRPr lang="en-US" sz="1800" dirty="0" smtClean="0"/>
          </a:p>
        </p:txBody>
      </p:sp>
      <p:pic>
        <p:nvPicPr>
          <p:cNvPr id="4098" name="Picture 2" descr="C:\Users\colledan\Documents\_Cao_Mission\Presentations_IAOCAO\TWEPP_2014\AutresDOCS\Resau_Photo_AnaCalo2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56953" y="2185809"/>
            <a:ext cx="2887048" cy="902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71561" y="101039"/>
            <a:ext cx="5509330" cy="620898"/>
          </a:xfrm>
        </p:spPr>
        <p:txBody>
          <a:bodyPr>
            <a:normAutofit/>
          </a:bodyPr>
          <a:lstStyle/>
          <a:p>
            <a:r>
              <a:rPr lang="en-US" dirty="0" err="1" smtClean="0"/>
              <a:t>SiPM</a:t>
            </a:r>
            <a:r>
              <a:rPr lang="en-US" dirty="0" smtClean="0"/>
              <a:t> Readout chips</a:t>
            </a:r>
            <a:endParaRPr lang="en-US" sz="31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-2" y="827654"/>
            <a:ext cx="7095964" cy="123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spcBef>
                <a:spcPts val="20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SPIROC for Analog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</a:rPr>
              <a:t>hadronic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 calorimeter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of CALICE</a:t>
            </a:r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625475" lvl="1">
              <a:spcBef>
                <a:spcPts val="200"/>
              </a:spcBef>
              <a:buClr>
                <a:schemeClr val="tx1"/>
              </a:buClr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F-E customized @ 36 channels</a:t>
            </a:r>
          </a:p>
          <a:p>
            <a:pPr marL="625475" lvl="1">
              <a:spcBef>
                <a:spcPts val="200"/>
              </a:spcBef>
              <a:buClr>
                <a:schemeClr val="tx1"/>
              </a:buClr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B-E implements Time Measurement</a:t>
            </a:r>
          </a:p>
          <a:p>
            <a:pPr marL="625475" lvl="1">
              <a:spcBef>
                <a:spcPts val="200"/>
              </a:spcBef>
              <a:buClr>
                <a:schemeClr val="tx1"/>
              </a:buClr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Embedded inside the detector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1025525" lvl="2">
              <a:spcBef>
                <a:spcPts val="200"/>
              </a:spcBef>
              <a:buClr>
                <a:schemeClr val="tx1"/>
              </a:buClr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Power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budget </a:t>
            </a:r>
          </a:p>
        </p:txBody>
      </p:sp>
      <p:pic>
        <p:nvPicPr>
          <p:cNvPr id="47" name="Immagin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658" y="3064587"/>
            <a:ext cx="941028" cy="577663"/>
          </a:xfrm>
          <a:prstGeom prst="rect">
            <a:avLst/>
          </a:prstGeom>
          <a:effectLst>
            <a:outerShdw blurRad="127000" dist="63500" dir="2700000" algn="tl" rotWithShape="0">
              <a:schemeClr val="tx1">
                <a:alpha val="80000"/>
              </a:schemeClr>
            </a:outerShdw>
          </a:effectLst>
        </p:spPr>
      </p:pic>
      <p:pic>
        <p:nvPicPr>
          <p:cNvPr id="55" name="Picture 2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6884" y="205744"/>
            <a:ext cx="430778" cy="480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5" descr="C:\Users\colledan\Documents\_Cao_Mission\Presentations_IAOCAO\TWEPP_2014\AutresDOCS\Reseau_Photo_ASTRI_project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 bwMode="auto">
          <a:xfrm>
            <a:off x="721136" y="4879407"/>
            <a:ext cx="2658876" cy="18496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1" name="Tableau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320978"/>
              </p:ext>
            </p:extLst>
          </p:nvPr>
        </p:nvGraphicFramePr>
        <p:xfrm>
          <a:off x="6890447" y="5269476"/>
          <a:ext cx="2230306" cy="1109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0306"/>
              </a:tblGrid>
              <a:tr h="178366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 channels analog sum</a:t>
                      </a:r>
                    </a:p>
                  </a:txBody>
                  <a:tcPr marL="36000" marR="0" marT="0" marB="0"/>
                </a:tc>
              </a:tr>
              <a:tr h="178366">
                <a:tc>
                  <a:txBody>
                    <a:bodyPr/>
                    <a:lstStyle/>
                    <a:p>
                      <a:pPr marL="0" lvl="1" indent="0" algn="l"/>
                      <a:r>
                        <a:rPr lang="en-US" sz="12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Input range 0.2 to 2 10</a:t>
                      </a:r>
                      <a:r>
                        <a:rPr lang="en-US" sz="1200" kern="1200" baseline="300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2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noProof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p.e</a:t>
                      </a:r>
                      <a:endParaRPr lang="en-US" sz="12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/>
                </a:tc>
              </a:tr>
              <a:tr h="178366">
                <a:tc>
                  <a:txBody>
                    <a:bodyPr/>
                    <a:lstStyle/>
                    <a:p>
                      <a:pPr marL="0" lvl="1" indent="0" algn="l"/>
                      <a:r>
                        <a:rPr lang="en-US" sz="12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Fast common trigger</a:t>
                      </a:r>
                      <a:endParaRPr lang="en-US" sz="12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/>
                </a:tc>
              </a:tr>
              <a:tr h="195591">
                <a:tc>
                  <a:txBody>
                    <a:bodyPr/>
                    <a:lstStyle/>
                    <a:p>
                      <a:pPr marL="0" lvl="1" indent="0" algn="l"/>
                      <a:r>
                        <a:rPr lang="en-US" sz="12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Bias monitoring / pixel (8 bits) </a:t>
                      </a:r>
                      <a:endParaRPr lang="en-US" sz="12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/>
                </a:tc>
              </a:tr>
              <a:tr h="178366">
                <a:tc>
                  <a:txBody>
                    <a:bodyPr/>
                    <a:lstStyle/>
                    <a:p>
                      <a:pPr marL="0" lvl="1" indent="0" algn="l"/>
                      <a:r>
                        <a:rPr lang="en-US" sz="12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Adjustable High &amp; Low gain / pixel</a:t>
                      </a:r>
                      <a:endParaRPr lang="en-US" sz="12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/>
                </a:tc>
              </a:tr>
              <a:tr h="178366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Noisy pixel disabled</a:t>
                      </a:r>
                    </a:p>
                  </a:txBody>
                  <a:tcPr marL="36000" marR="36000" marT="0" marB="0"/>
                </a:tc>
              </a:tr>
            </a:tbl>
          </a:graphicData>
        </a:graphic>
      </p:graphicFrame>
      <p:pic>
        <p:nvPicPr>
          <p:cNvPr id="33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39885" y="5253610"/>
            <a:ext cx="1309450" cy="117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2" name="Tableau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861574"/>
              </p:ext>
            </p:extLst>
          </p:nvPr>
        </p:nvGraphicFramePr>
        <p:xfrm>
          <a:off x="3778780" y="2296489"/>
          <a:ext cx="2478173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78173"/>
              </a:tblGrid>
              <a:tr h="149795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36 </a:t>
                      </a:r>
                      <a:r>
                        <a:rPr lang="en-US" sz="1200" kern="1200" noProof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ch.</a:t>
                      </a:r>
                      <a:r>
                        <a:rPr lang="en-US" sz="1200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auto-trigger &amp; 15bit readout</a:t>
                      </a:r>
                    </a:p>
                  </a:txBody>
                  <a:tcPr marL="36000" marR="36000" marT="0" marB="0"/>
                </a:tc>
              </a:tr>
              <a:tr h="149795">
                <a:tc>
                  <a:txBody>
                    <a:bodyPr/>
                    <a:lstStyle/>
                    <a:p>
                      <a:pPr marL="0" lvl="1" indent="0" algn="l"/>
                      <a:r>
                        <a:rPr lang="en-US" sz="12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Energy measurement : 15 bits,</a:t>
                      </a:r>
                      <a:r>
                        <a:rPr lang="en-US" sz="1200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gains</a:t>
                      </a:r>
                    </a:p>
                  </a:txBody>
                  <a:tcPr marL="36000" marR="36000" marT="0" marB="0"/>
                </a:tc>
              </a:tr>
              <a:tr h="149795">
                <a:tc>
                  <a:txBody>
                    <a:bodyPr/>
                    <a:lstStyle/>
                    <a:p>
                      <a:pPr marL="0" lvl="1" indent="0" algn="l"/>
                      <a:r>
                        <a:rPr lang="en-US" sz="12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Auto-trigger down to ½ </a:t>
                      </a:r>
                      <a:r>
                        <a:rPr lang="en-US" sz="1200" kern="1200" noProof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p.e.</a:t>
                      </a:r>
                      <a:r>
                        <a:rPr lang="en-US" sz="12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36000" marR="36000" marT="0" marB="0"/>
                </a:tc>
              </a:tr>
              <a:tr h="149795">
                <a:tc>
                  <a:txBody>
                    <a:bodyPr/>
                    <a:lstStyle/>
                    <a:p>
                      <a:pPr marL="0" lvl="1" indent="0" algn="l"/>
                      <a:r>
                        <a:rPr lang="en-US" sz="12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Time measurement up to ~1ns</a:t>
                      </a:r>
                    </a:p>
                  </a:txBody>
                  <a:tcPr marL="36000" marR="36000" marT="0" marB="0"/>
                </a:tc>
              </a:tr>
              <a:tr h="149795">
                <a:tc>
                  <a:txBody>
                    <a:bodyPr/>
                    <a:lstStyle/>
                    <a:p>
                      <a:pPr marL="0" lvl="1" indent="0" algn="l"/>
                      <a:r>
                        <a:rPr lang="en-US" sz="12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Power: 25µW/</a:t>
                      </a:r>
                      <a:r>
                        <a:rPr lang="en-US" sz="1200" kern="1200" noProof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</a:t>
                      </a:r>
                      <a:r>
                        <a:rPr lang="en-US" sz="12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(pulsed power)</a:t>
                      </a:r>
                    </a:p>
                  </a:txBody>
                  <a:tcPr marL="36000" marR="36000" marT="0" marB="0"/>
                </a:tc>
              </a:tr>
            </a:tbl>
          </a:graphicData>
        </a:graphic>
      </p:graphicFrame>
      <p:grpSp>
        <p:nvGrpSpPr>
          <p:cNvPr id="13" name="Group 11"/>
          <p:cNvGrpSpPr>
            <a:grpSpLocks/>
          </p:cNvGrpSpPr>
          <p:nvPr/>
        </p:nvGrpSpPr>
        <p:grpSpPr bwMode="auto">
          <a:xfrm>
            <a:off x="5361680" y="205744"/>
            <a:ext cx="788539" cy="481049"/>
            <a:chOff x="1344" y="1248"/>
            <a:chExt cx="2880" cy="1964"/>
          </a:xfrm>
        </p:grpSpPr>
        <p:grpSp>
          <p:nvGrpSpPr>
            <p:cNvPr id="14" name="Group 12"/>
            <p:cNvGrpSpPr>
              <a:grpSpLocks/>
            </p:cNvGrpSpPr>
            <p:nvPr/>
          </p:nvGrpSpPr>
          <p:grpSpPr bwMode="auto">
            <a:xfrm>
              <a:off x="1344" y="1248"/>
              <a:ext cx="2831" cy="1963"/>
              <a:chOff x="288" y="624"/>
              <a:chExt cx="2831" cy="1963"/>
            </a:xfrm>
          </p:grpSpPr>
          <p:pic>
            <p:nvPicPr>
              <p:cNvPr id="16" name="Picture 13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6" y="960"/>
                <a:ext cx="2736" cy="1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14" descr="Us_flag_large"/>
              <p:cNvPicPr preferRelativeResize="0">
                <a:picLocks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6" y="2304"/>
                <a:ext cx="431" cy="283"/>
              </a:xfrm>
              <a:prstGeom prst="rect">
                <a:avLst/>
              </a:prstGeom>
              <a:noFill/>
              <a:ln w="3175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Picture 15" descr="Belarus_flag_large"/>
              <p:cNvPicPr preferRelativeResize="0"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" y="624"/>
                <a:ext cx="431" cy="284"/>
              </a:xfrm>
              <a:prstGeom prst="rect">
                <a:avLst/>
              </a:prstGeom>
              <a:noFill/>
              <a:ln w="3175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Picture 16" descr="Canada"/>
              <p:cNvPicPr preferRelativeResize="0">
                <a:picLocks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8" y="624"/>
                <a:ext cx="431" cy="2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17" descr="Czech_republic_flag_medium"/>
              <p:cNvPicPr preferRelativeResize="0">
                <a:picLocks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8" y="624"/>
                <a:ext cx="431" cy="283"/>
              </a:xfrm>
              <a:prstGeom prst="rect">
                <a:avLst/>
              </a:prstGeom>
              <a:noFill/>
              <a:ln w="3175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Picture 18" descr="France_flag_medium"/>
              <p:cNvPicPr preferRelativeResize="0">
                <a:picLocks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28" y="624"/>
                <a:ext cx="431" cy="283"/>
              </a:xfrm>
              <a:prstGeom prst="rect">
                <a:avLst/>
              </a:prstGeom>
              <a:noFill/>
              <a:ln w="3175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19" descr="Germany_flag_large"/>
              <p:cNvPicPr preferRelativeResize="0">
                <a:picLocks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8" y="624"/>
                <a:ext cx="431" cy="2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20" descr="india"/>
              <p:cNvPicPr preferRelativeResize="0">
                <a:picLocks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88" y="624"/>
                <a:ext cx="431" cy="283"/>
              </a:xfrm>
              <a:prstGeom prst="rect">
                <a:avLst/>
              </a:prstGeom>
              <a:noFill/>
              <a:ln w="3175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21" descr="Japan"/>
              <p:cNvPicPr preferRelativeResize="0">
                <a:picLocks noChangeArrowheads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6" y="2304"/>
                <a:ext cx="431" cy="283"/>
              </a:xfrm>
              <a:prstGeom prst="rect">
                <a:avLst/>
              </a:prstGeom>
              <a:noFill/>
              <a:ln w="3175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Picture 22" descr="Russia_flag_large"/>
              <p:cNvPicPr preferRelativeResize="0">
                <a:picLocks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6" y="2304"/>
                <a:ext cx="431" cy="283"/>
              </a:xfrm>
              <a:prstGeom prst="rect">
                <a:avLst/>
              </a:prstGeom>
              <a:noFill/>
              <a:ln w="127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Picture 23" descr="South_korea_flag_large"/>
              <p:cNvPicPr preferRelativeResize="0">
                <a:picLocks noChangeArrowheads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6" y="2304"/>
                <a:ext cx="431" cy="283"/>
              </a:xfrm>
              <a:prstGeom prst="rect">
                <a:avLst/>
              </a:prstGeom>
              <a:noFill/>
              <a:ln w="9525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24" descr="Uk_flag_large"/>
              <p:cNvPicPr preferRelativeResize="0">
                <a:picLocks noChangeArrowheads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76" y="2304"/>
                <a:ext cx="431" cy="283"/>
              </a:xfrm>
              <a:prstGeom prst="rect">
                <a:avLst/>
              </a:prstGeom>
              <a:noFill/>
              <a:ln w="3175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5" name="Picture 25" descr="SPAN0001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2" y="2922"/>
              <a:ext cx="432" cy="29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Picture 4" descr="spiroc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3756" y="1235652"/>
            <a:ext cx="1377722" cy="81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angle 33"/>
          <p:cNvSpPr/>
          <p:nvPr/>
        </p:nvSpPr>
        <p:spPr>
          <a:xfrm>
            <a:off x="5093848" y="2052627"/>
            <a:ext cx="1179362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i="1" dirty="0" smtClean="0"/>
              <a:t>SPIROC,  0.35 </a:t>
            </a:r>
            <a:r>
              <a:rPr lang="en-US" sz="1200" i="1" dirty="0" err="1" smtClean="0"/>
              <a:t>SiGe</a:t>
            </a:r>
            <a:r>
              <a:rPr lang="en-US" sz="1200" i="1" dirty="0" smtClean="0"/>
              <a:t> </a:t>
            </a:r>
            <a:endParaRPr lang="en-US" sz="1200" i="1" dirty="0"/>
          </a:p>
        </p:txBody>
      </p:sp>
      <p:sp>
        <p:nvSpPr>
          <p:cNvPr id="3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02293" y="6542774"/>
            <a:ext cx="569000" cy="365125"/>
          </a:xfrm>
        </p:spPr>
        <p:txBody>
          <a:bodyPr/>
          <a:lstStyle/>
          <a:p>
            <a:fld id="{6107D93B-C947-4B41-8558-A532C1867C9C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5122" name="Picture 2" descr="ASTRI banner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137" y="4661908"/>
            <a:ext cx="2658876" cy="398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6" name="Groupe 35"/>
          <p:cNvGrpSpPr/>
          <p:nvPr/>
        </p:nvGrpSpPr>
        <p:grpSpPr>
          <a:xfrm>
            <a:off x="4220766" y="5304485"/>
            <a:ext cx="1391728" cy="1401096"/>
            <a:chOff x="2468118" y="4769847"/>
            <a:chExt cx="2070715" cy="2035689"/>
          </a:xfrm>
        </p:grpSpPr>
        <p:pic>
          <p:nvPicPr>
            <p:cNvPr id="37" name="Picture 2"/>
            <p:cNvPicPr>
              <a:picLocks noChangeAspect="1" noChangeArrowheads="1"/>
            </p:cNvPicPr>
            <p:nvPr/>
          </p:nvPicPr>
          <p:blipFill rotWithShape="1">
            <a:blip r:embed="rId2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593685" y="4769847"/>
              <a:ext cx="1793691" cy="13649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8" name="ZoneTexte 132"/>
            <p:cNvSpPr txBox="1"/>
            <p:nvPr/>
          </p:nvSpPr>
          <p:spPr>
            <a:xfrm>
              <a:off x="2468118" y="6134771"/>
              <a:ext cx="2070715" cy="67076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200" i="1" dirty="0"/>
                <a:t>4x4 </a:t>
              </a:r>
              <a:r>
                <a:rPr lang="fr-FR" sz="1200" i="1" dirty="0" err="1"/>
                <a:t>SiPM</a:t>
              </a:r>
              <a:r>
                <a:rPr lang="fr-FR" sz="1200" i="1" dirty="0"/>
                <a:t/>
              </a:r>
              <a:br>
                <a:rPr lang="fr-FR" sz="1200" i="1" dirty="0"/>
              </a:br>
              <a:r>
                <a:rPr lang="fr-FR" sz="1200" i="1" dirty="0"/>
                <a:t>Hamamatsu matrix</a:t>
              </a:r>
            </a:p>
          </p:txBody>
        </p:sp>
      </p:grpSp>
      <p:sp>
        <p:nvSpPr>
          <p:cNvPr id="39" name="ZoneTexte 132"/>
          <p:cNvSpPr txBox="1"/>
          <p:nvPr/>
        </p:nvSpPr>
        <p:spPr>
          <a:xfrm>
            <a:off x="5582617" y="6412914"/>
            <a:ext cx="3026691" cy="184666"/>
          </a:xfrm>
          <a:prstGeom prst="rect">
            <a:avLst/>
          </a:prstGeom>
          <a:noFill/>
          <a:ln w="19050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i="1" dirty="0" smtClean="0"/>
              <a:t>ALPS 12mm2, </a:t>
            </a:r>
            <a:r>
              <a:rPr lang="fr-FR" sz="1200" i="1" dirty="0" err="1" smtClean="0"/>
              <a:t>SiGe</a:t>
            </a:r>
            <a:r>
              <a:rPr lang="fr-FR" sz="1200" i="1" dirty="0" smtClean="0"/>
              <a:t> 0.35µm, 07/2014</a:t>
            </a:r>
            <a:endParaRPr lang="fr-FR" sz="1200" i="1" dirty="0"/>
          </a:p>
        </p:txBody>
      </p:sp>
      <p:cxnSp>
        <p:nvCxnSpPr>
          <p:cNvPr id="6" name="Connecteur droit 5"/>
          <p:cNvCxnSpPr/>
          <p:nvPr/>
        </p:nvCxnSpPr>
        <p:spPr>
          <a:xfrm>
            <a:off x="4130040" y="4392861"/>
            <a:ext cx="0" cy="23586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6967959" y="3076423"/>
            <a:ext cx="1019510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i="1" dirty="0" smtClean="0"/>
              <a:t>HCAL </a:t>
            </a:r>
            <a:r>
              <a:rPr lang="en-US" sz="1200" i="1" dirty="0"/>
              <a:t>B</a:t>
            </a:r>
            <a:r>
              <a:rPr lang="en-US" sz="1200" i="1" dirty="0" smtClean="0"/>
              <a:t>ase </a:t>
            </a:r>
            <a:r>
              <a:rPr lang="en-US" sz="1200" i="1" dirty="0"/>
              <a:t>U</a:t>
            </a:r>
            <a:r>
              <a:rPr lang="en-US" sz="1200" i="1" dirty="0" smtClean="0"/>
              <a:t>nits</a:t>
            </a:r>
            <a:endParaRPr lang="en-US" sz="1200" i="1" dirty="0"/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7563172" y="1306458"/>
            <a:ext cx="565689" cy="1150043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/>
          <p:nvPr/>
        </p:nvCxnSpPr>
        <p:spPr>
          <a:xfrm flipH="1" flipV="1">
            <a:off x="6299971" y="1686910"/>
            <a:ext cx="845016" cy="843584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5155125" y="6535050"/>
            <a:ext cx="2895600" cy="365125"/>
          </a:xfrm>
        </p:spPr>
        <p:txBody>
          <a:bodyPr/>
          <a:lstStyle/>
          <a:p>
            <a:r>
              <a:rPr lang="fr-FR" dirty="0" smtClean="0"/>
              <a:t>TWEPP 2014, Aix-en-Provence</a:t>
            </a:r>
            <a:endParaRPr lang="fr-FR" dirty="0"/>
          </a:p>
        </p:txBody>
      </p:sp>
      <p:cxnSp>
        <p:nvCxnSpPr>
          <p:cNvPr id="52" name="Connecteur droit avec flèche 51"/>
          <p:cNvCxnSpPr/>
          <p:nvPr/>
        </p:nvCxnSpPr>
        <p:spPr>
          <a:xfrm flipH="1">
            <a:off x="2948152" y="4611688"/>
            <a:ext cx="859220" cy="1079664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696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30" grpId="0"/>
      <p:bldP spid="35" grpId="0"/>
      <p:bldP spid="39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721420" y="-148204"/>
            <a:ext cx="8229600" cy="1143000"/>
          </a:xfrm>
        </p:spPr>
        <p:txBody>
          <a:bodyPr/>
          <a:lstStyle/>
          <a:p>
            <a:r>
              <a:rPr lang="en-US" sz="3400" b="1" dirty="0" smtClean="0">
                <a:solidFill>
                  <a:schemeClr val="accent1">
                    <a:lumMod val="75000"/>
                  </a:schemeClr>
                </a:solidFill>
              </a:rPr>
              <a:t>IN2P3</a:t>
            </a:r>
            <a:r>
              <a:rPr lang="en-US" sz="3400" dirty="0" smtClean="0"/>
              <a:t>, one Institute of CNRS</a:t>
            </a:r>
            <a:endParaRPr lang="en-US" sz="3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Ellipse 14"/>
          <p:cNvSpPr>
            <a:spLocks noChangeAspect="1"/>
          </p:cNvSpPr>
          <p:nvPr/>
        </p:nvSpPr>
        <p:spPr>
          <a:xfrm>
            <a:off x="435879" y="969454"/>
            <a:ext cx="3486912" cy="328574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  <a:effectLst>
            <a:innerShdw blurRad="63500" dist="50800" dir="5400000">
              <a:srgbClr val="000000">
                <a:alpha val="50000"/>
              </a:srgb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948628" y="1772816"/>
            <a:ext cx="3645659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Narrow" pitchFamily="34" charset="0"/>
              </a:rPr>
              <a:t> CNRS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 b="1" dirty="0" smtClean="0">
              <a:solidFill>
                <a:prstClr val="white"/>
              </a:solidFill>
              <a:latin typeface="Arial Narrow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prstClr val="white"/>
                </a:solidFill>
                <a:latin typeface="Arial Narrow" pitchFamily="34" charset="0"/>
              </a:rPr>
              <a:t>10</a:t>
            </a:r>
            <a:r>
              <a:rPr lang="en-US" sz="2400" dirty="0" smtClean="0">
                <a:solidFill>
                  <a:prstClr val="white"/>
                </a:solidFill>
                <a:latin typeface="Arial Narrow" pitchFamily="34" charset="0"/>
              </a:rPr>
              <a:t> institutes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prstClr val="white"/>
                </a:solidFill>
                <a:latin typeface="Arial Narrow" pitchFamily="34" charset="0"/>
              </a:rPr>
              <a:t>1,100 </a:t>
            </a:r>
            <a:r>
              <a:rPr lang="en-US" sz="2400" dirty="0" smtClean="0">
                <a:solidFill>
                  <a:prstClr val="white"/>
                </a:solidFill>
                <a:latin typeface="Arial Narrow" pitchFamily="34" charset="0"/>
              </a:rPr>
              <a:t>research units</a:t>
            </a:r>
            <a:br>
              <a:rPr lang="en-US" sz="2400" dirty="0" smtClean="0">
                <a:solidFill>
                  <a:prstClr val="white"/>
                </a:solidFill>
                <a:latin typeface="Arial Narrow" pitchFamily="34" charset="0"/>
              </a:rPr>
            </a:br>
            <a:r>
              <a:rPr lang="en-US" dirty="0" smtClean="0">
                <a:solidFill>
                  <a:prstClr val="white"/>
                </a:solidFill>
                <a:latin typeface="Arial Narrow" pitchFamily="34" charset="0"/>
              </a:rPr>
              <a:t>(95% in partnership)</a:t>
            </a:r>
          </a:p>
        </p:txBody>
      </p:sp>
      <p:sp>
        <p:nvSpPr>
          <p:cNvPr id="17" name="Ellipse 16"/>
          <p:cNvSpPr/>
          <p:nvPr/>
        </p:nvSpPr>
        <p:spPr>
          <a:xfrm>
            <a:off x="1841701" y="3886514"/>
            <a:ext cx="2558761" cy="2321987"/>
          </a:xfrm>
          <a:prstGeom prst="ellipse">
            <a:avLst/>
          </a:prstGeom>
          <a:solidFill>
            <a:schemeClr val="accent1">
              <a:lumMod val="75000"/>
            </a:schemeClr>
          </a:solidFill>
          <a:effectLst>
            <a:innerShdw blurRad="63500" dist="50800" dir="5400000">
              <a:srgbClr val="000000">
                <a:alpha val="50000"/>
              </a:srgb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000" dirty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100897" y="4231899"/>
            <a:ext cx="278912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prstClr val="white"/>
                </a:solidFill>
                <a:latin typeface="Arial Narrow" pitchFamily="34" charset="0"/>
              </a:rPr>
              <a:t>34,000 </a:t>
            </a:r>
            <a:r>
              <a:rPr lang="en-US" sz="2000" i="1" dirty="0" smtClean="0">
                <a:solidFill>
                  <a:prstClr val="white"/>
                </a:solidFill>
                <a:latin typeface="Arial Narrow" pitchFamily="34" charset="0"/>
              </a:rPr>
              <a:t>researchers,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i="1" dirty="0" smtClean="0">
                <a:solidFill>
                  <a:prstClr val="white"/>
                </a:solidFill>
                <a:latin typeface="Arial Narrow" pitchFamily="34" charset="0"/>
              </a:rPr>
              <a:t>engineers, technicians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b="1" dirty="0" smtClean="0">
              <a:solidFill>
                <a:prstClr val="white"/>
              </a:solidFill>
              <a:latin typeface="Arial Narrow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prstClr val="white"/>
                </a:solidFill>
                <a:latin typeface="Arial Narrow" pitchFamily="34" charset="0"/>
              </a:rPr>
              <a:t>  €3.3 billion</a:t>
            </a:r>
            <a:br>
              <a:rPr lang="en-US" sz="2000" b="1" dirty="0" smtClean="0">
                <a:solidFill>
                  <a:prstClr val="white"/>
                </a:solidFill>
                <a:latin typeface="Arial Narrow" pitchFamily="34" charset="0"/>
              </a:rPr>
            </a:br>
            <a:r>
              <a:rPr lang="en-US" sz="2000" b="1" dirty="0" smtClean="0">
                <a:solidFill>
                  <a:prstClr val="white"/>
                </a:solidFill>
                <a:latin typeface="Arial Narrow" pitchFamily="34" charset="0"/>
              </a:rPr>
              <a:t>  </a:t>
            </a:r>
            <a:r>
              <a:rPr lang="en-US" sz="2000" i="1" dirty="0" smtClean="0">
                <a:solidFill>
                  <a:prstClr val="white"/>
                </a:solidFill>
                <a:latin typeface="Arial Narrow" pitchFamily="34" charset="0"/>
                <a:cs typeface="Times New Roman"/>
              </a:rPr>
              <a:t>budget</a:t>
            </a:r>
          </a:p>
        </p:txBody>
      </p:sp>
      <p:cxnSp>
        <p:nvCxnSpPr>
          <p:cNvPr id="20" name="Connecteur droit 19"/>
          <p:cNvCxnSpPr/>
          <p:nvPr/>
        </p:nvCxnSpPr>
        <p:spPr>
          <a:xfrm>
            <a:off x="1979712" y="836613"/>
            <a:ext cx="7164288" cy="0"/>
          </a:xfrm>
          <a:prstGeom prst="line">
            <a:avLst/>
          </a:prstGeom>
          <a:ln w="25400">
            <a:solidFill>
              <a:srgbClr val="FF750B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" name="Picture 10" descr="institu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5924" y="1039179"/>
            <a:ext cx="4415421" cy="437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890748" y="6344810"/>
            <a:ext cx="2133600" cy="365125"/>
          </a:xfrm>
        </p:spPr>
        <p:txBody>
          <a:bodyPr/>
          <a:lstStyle/>
          <a:p>
            <a:fld id="{6107D93B-C947-4B41-8558-A532C1867C9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1909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613263" y="6547059"/>
            <a:ext cx="487984" cy="324033"/>
          </a:xfrm>
        </p:spPr>
        <p:txBody>
          <a:bodyPr/>
          <a:lstStyle/>
          <a:p>
            <a:fld id="{6107D93B-C947-4B41-8558-A532C1867C9C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583086"/>
            <a:ext cx="2133600" cy="365125"/>
          </a:xfrm>
        </p:spPr>
        <p:txBody>
          <a:bodyPr/>
          <a:lstStyle/>
          <a:p>
            <a:r>
              <a:rPr lang="en-US" dirty="0" smtClean="0"/>
              <a:t>Claude Colledani - IN2P3 -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750343" y="6572069"/>
            <a:ext cx="3185160" cy="365125"/>
          </a:xfrm>
        </p:spPr>
        <p:txBody>
          <a:bodyPr/>
          <a:lstStyle/>
          <a:p>
            <a:r>
              <a:rPr lang="en-US" dirty="0" smtClean="0"/>
              <a:t>TWEPP 2014, Aix-en-Provence</a:t>
            </a:r>
            <a:endParaRPr lang="en-US" dirty="0"/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73921" y="810115"/>
            <a:ext cx="8917680" cy="1037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200" b="1" kern="0" dirty="0" smtClean="0">
                <a:solidFill>
                  <a:schemeClr val="accent1">
                    <a:lumMod val="50000"/>
                  </a:schemeClr>
                </a:solidFill>
              </a:rPr>
              <a:t>Fast </a:t>
            </a:r>
            <a:r>
              <a:rPr lang="en-US" sz="2200" b="1" kern="0" dirty="0">
                <a:solidFill>
                  <a:schemeClr val="accent1">
                    <a:lumMod val="50000"/>
                  </a:schemeClr>
                </a:solidFill>
              </a:rPr>
              <a:t>Waveform Sampling </a:t>
            </a:r>
            <a:r>
              <a:rPr lang="en-US" sz="2200" b="1" kern="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2200" b="1" kern="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200" b="1" kern="0" dirty="0">
                <a:solidFill>
                  <a:schemeClr val="accent1">
                    <a:lumMod val="50000"/>
                  </a:schemeClr>
                </a:solidFill>
              </a:rPr>
              <a:t>Amplitude &amp; Time for signal </a:t>
            </a:r>
            <a:r>
              <a:rPr lang="en-US" sz="2200" b="1" kern="0" dirty="0" smtClean="0">
                <a:solidFill>
                  <a:schemeClr val="accent1">
                    <a:lumMod val="50000"/>
                  </a:schemeClr>
                </a:solidFill>
              </a:rPr>
              <a:t>reconstruction</a:t>
            </a:r>
            <a:endParaRPr lang="en-US" sz="2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HAMAC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by </a:t>
            </a: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</a:rPr>
              <a:t>Irfu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, for ATLAS </a:t>
            </a: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</a:rPr>
              <a:t>LAr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 Calorimeter, 80 000 chips, 2002</a:t>
            </a:r>
          </a:p>
          <a:p>
            <a:pPr>
              <a:spcBef>
                <a:spcPts val="0"/>
              </a:spcBef>
            </a:pPr>
            <a:r>
              <a:rPr lang="en-US" sz="2200" b="1" kern="0" dirty="0" smtClean="0">
                <a:solidFill>
                  <a:schemeClr val="accent1">
                    <a:lumMod val="50000"/>
                  </a:schemeClr>
                </a:solidFill>
              </a:rPr>
              <a:t>Constant improvements: sampling speed, memory size, embedded A2D</a:t>
            </a: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8272" y="4973085"/>
            <a:ext cx="1846287" cy="708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507813" y="50570"/>
            <a:ext cx="6084658" cy="749490"/>
          </a:xfrm>
        </p:spPr>
        <p:txBody>
          <a:bodyPr>
            <a:normAutofit/>
          </a:bodyPr>
          <a:lstStyle/>
          <a:p>
            <a:r>
              <a:rPr lang="en-US" dirty="0" smtClean="0"/>
              <a:t>Switched Analog Memories</a:t>
            </a:r>
            <a:endParaRPr lang="en-US" sz="31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0460" y="3119499"/>
            <a:ext cx="905130" cy="905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0460" y="2247702"/>
            <a:ext cx="808583" cy="687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http://irfu.cea.fr/Images/Album/delagne/NECTAr-CTA/2243_mr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0460" y="5067086"/>
            <a:ext cx="1379598" cy="592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4840799" y="5659883"/>
            <a:ext cx="99334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fr-FR" sz="1400" i="1" dirty="0" err="1" smtClean="0">
                <a:latin typeface="Times New Roman" pitchFamily="18" charset="0"/>
              </a:rPr>
              <a:t>NECTARCam</a:t>
            </a:r>
            <a:endParaRPr lang="en-US" altLang="fr-FR" sz="1400" i="1" baseline="30000" dirty="0">
              <a:latin typeface="Times New Roman" pitchFamily="18" charset="0"/>
            </a:endParaRPr>
          </a:p>
        </p:txBody>
      </p:sp>
      <p:pic>
        <p:nvPicPr>
          <p:cNvPr id="21" name="Picture 15" descr="http://www.caen.it/documents/work_EcommerceProduct/801/1743_L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523207" y="3610514"/>
            <a:ext cx="476418" cy="184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0460" y="4197176"/>
            <a:ext cx="1276140" cy="64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6" descr="http://www-lsm.in2p3.fr/images/Actualites/reunion_Supernemo/demonstrateur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3412" y="3491944"/>
            <a:ext cx="1506893" cy="1181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193"/>
          <a:stretch/>
        </p:blipFill>
        <p:spPr bwMode="auto">
          <a:xfrm>
            <a:off x="4840799" y="2236767"/>
            <a:ext cx="1791005" cy="710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75753" y="2247702"/>
            <a:ext cx="2148651" cy="12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23" descr="http://antares.in2p3.fr/Gallery/CNRS/LineConstruction/116_Antares_Vincenttriplet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33" name="Picture 10" descr="SAMPIClayout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497232" y="5691989"/>
            <a:ext cx="575346" cy="1148889"/>
          </a:xfrm>
          <a:prstGeom prst="rect">
            <a:avLst/>
          </a:prstGeom>
          <a:noFill/>
        </p:spPr>
      </p:pic>
      <p:sp>
        <p:nvSpPr>
          <p:cNvPr id="9" name="AutoShape 27" descr="data:image/jpeg;base64,/9j/4AAQSkZJRgABAQAAAQABAAD/2wCEAAkGBwgHBgkIBwgKCgkLDRYPDQwMDRsUFRAWIB0iIiAdHx8kKDQsJCYxJx8fLT0tMTU3Ojo6Iys/RD84QzQ5OjcBCgoKDQwNGg8PGjclHyU3Nzc3Nzc3Nzc3Nzc3Nzc3Nzc3Nzc3Nzc3Nzc3Nzc3Nzc3Nzc3Nzc3Nzc3Nzc3Nzc3N//AABEIALwAaAMBIgACEQEDEQH/xAAbAAADAAMBAQAAAAAAAAAAAAAABQYBAwQCB//EAEUQAAEDAwAECAwDBgUFAAAAAAECAwQABREGEiExExZBUVNhkdEHFBUiMlRxgZKTobEjM0I3VbLB4fBSZHJ0wiU0NoLS/8QAGAEBAQEBAQAAAAAAAAAAAAAAAAEDBAL/xAAjEQEAAQIGAwADAAAAAAAAAAAAAQIRAwQSFFKRFVFTBSEx/9oADAMBAAIRAxEAPwD6dbkaRjSJ9U1xBtnnaoGrjH6ccuefPXVEN1R1puU13TibCckuKioDmq0TsGMY+9WVAVjNZqCm3q7M6VToENxTqnMNx2lY1W1EJJV7hmgvM1mkej9sucFb7lzuJlqdCcDbhBGc47eYU8oMEgA5r59bES9Mp8p6TOkMQWSAhplWN+4dm81X36HKmQwmHOXDUhWspaE51hg7KhtCbfOnx5Rg3RyClCkhSUI1tbIO3fQX1otybXDEZD7zwCirXeVlW2u6tcdC22G0OOFxaUgKWR6RA31soMZrNR7txmjwhNwBJcEQjaznzfyyfvVhQYzRUhoHcZtwfuImyXHg2U6gWfRyT3UUHFZf2jXD2Of8avan4Oji4uksi8GUlSXgr8Lg8FOccuermqgoCoSFt8JkjPMrHwCrup+Po4tnSh29GWFJXn8Hg9oykDfnq5qCgFFFFBrkfkOf6D9qi/Bf/wBrP/1o+xq2cTrtqRnGsCM0j0U0fVYGZCFyg/wpSchvVxge00D6iiigg5Sg14TmVueakgAE9bZA+uyrlxxLaFLcISlIyoncBSLSXRlu9Ft9t4xpbQwl0DORnIB2j3Hkrkb0ZukoJavN7cfij0mW06uuOYqoF/g0UFPXNQ3EoP8AFRT3R3R42STNcTIDjchQKWwjV4MAnA3nO/6Vmge0Upl3tiLIUyptxSk78AYrVxij9C79O+uCv8nlKKppqri8Noy+LVF4pO6KScYo/QvfTvo4xR+he+nfXny2S+kLtcbid0Uk4xR+hd+nfRxij9C79O+nlsl9INrjcTuiknGKP0L3076OMUfoXfp308tkvpBtcbid0Uk4xR+hd+nfRxij9C79O+nlsl9INrjcTuiknGKP0L3076OMUfoXvp308tkvpBtcbid0UrhXliXIDKW3EqIOCcfyorrwMxhY9OrDm8Mq6KqJtVBgplpZyptKjzkZrHi7PQt/CK20Vpop9JeWvxdnoW/hFHi7PQt/CK2UU0U+i8tfi7PQt/CKPF2ehb+EVsopop9F5a/F2ehb+EUeLs9C38IrZRTRT6Ly1+Ls9C38Io8XZ6Fv4RWyimin0Xlr8XZ6Fv4RR4uz0LfwitlFNFPovLwlptByhtKT1DFFe6KsREfxBRRSu836BZkZmPeeRlLSNq1e7+ZqhpRUOrTqY+c26xPvNci8qOfhSfvW6Lp60l1LV1tz8NR5dqse0EA/elkusqK0xJTEyOmRGeQ6ysZStJyKnLtpvboLqmYwVNeBwQ0fNB5tbuBoqpoqG473NPnr0ee4LnBX99TFNrLpjbLotLKlGK+dgQ9sCjzBXPQuo6K5Z0+Nb46n5jyGm08qjvPMOc9VSr+nyFulFrtciXj9RJTn3AE0FpRUSjT1xlQFys0iOg/qCj9lJH3qntV3hXZjhYD6XAPSTuUn2jkoO+ilNovse6zJsVhtxCoi9VRWBhW0jI94NFBnSW7os1qclEBTmdVpBPpLP9k+6p/RjRvxz/rF+BkSXzrobcGQkchI5eobgK8adYmX6y21f5S3AVp59ZQT/I1bgDGwVUYQkJSEpAAGwADAFaJsGLOYLMxht5s8ixnHdXTQaivnt5SWH2tE9HQpAdUVyF65J27cE82Bk+4VVWLR2DZWUhhtK38ee+sZUo9XMOoVEaP3yDb77dJ9y4QuvLUGyhOcAqJP/GqXj9ZP8z8r+tVLqqp/SLReHd2VKQhDEzHmPJTjJ5lc4rl4/WXnk/K/rRx+sv8Amfl/1paT9Fdi4O+g2LSJDipUBeuglZBWBsIJ5cbPaMVcRYrERpLUVltpsbkoTgV85dvUOXpvb59tDmHVoad1k6pJJ1M9hHZX0sdVSSHl1pDyC26hK0HelQyD7qhtIbI5o8+L5YctpbP4zP6Qn/56uTfV5WuQyiQw4y6nWQ4kpUDyg0VDeDl8ybneHykJLpSvA5MqUcUV48GaC1OujROSgIST7CqirKQ6vCEhcWVaruhJUI7uFAe3WH2NWUd5uQw28yoKbcSFJUOUGtN0gM3OA9Dkpy26nBxvB5CPZUTBuU/Q2R5PurTj9uKvwXkDdnbs/mOyg+gVg7qUxdJbNJbC27jHGeRxeoR7jXLdNMbNCbVwckSXBuQwc5/9twqKn9HIsWLpZdLZcY7LqnFlTBdQDsBJGM86VfSrPyPbP3dE+SnuqCVa7/pC65fQlMZ1ABjN+ipQB2Y7zv8AZTuzabRyDGviVRJbfmrUUnVJ6+VJqykKLyPbP3dE+Snuo8j2z93xPkp7q1Kv9nDeubnE1cZ/OFT140xMpXiGjjbkiU5sDoQcJ6wOX2nYKiqVm22zhAtmHEC21bFIaTlKh7thrvr5uxGvWhjqZqwmVFfGZQQSdVXWeff51Vlu0rs05sKE1DKzvbfOoR27Ow0DyuW5TW7fBflvHCGkFXt5hXFM0ls0RsqcuDCj/hbVrqPuFSj8ifpxLTHjNrjWlpQK3FfqPXznmHJvNVGfBeorl3NavSUlBPaqit3g+aRHvF6YbzqNqCE52nAUoUUkhd1rfYakNKafbS42r0kLGQa2UVFTsjQqxPrKvFVN53ht1QHZXTA0Xs8BYcZhpU4Ny3VFZHbspzRQYxXDcrPbrokCfEbeIGAo7FD2Eba76KCaGg1iCs8A8RzF5WKc2+1wba2UQYzbIO8pG0+07zXZRQYKQQQRkHYQaRTdELHLWXFQw2snJLKijPuGz6U+ooJ2NoVYmFhZiqdI6Vwkdm6nzTLbLaW2kJQhIwlKRgCtlFBzRbfEiOvOxo6G3H1azqkjBUeuiumigKKUy9IrbDkKYfeUHEekEoUrHYK08a7R07nyVd1c9WawKZtNcdpqg8opHxrtHTufJV3Uca7R07nyVd1TeZfnHZqg8opHxrtHTufJV3Uca7R07nyVd1N5l+cdmqDyikfGu0dO58lXdRxrtHTufJV3U3mX5x2aoPKKR8a7R07nyVd1HGu0dO58lXdTeZfnHZqg8opHxrtHTufJV3Uca7R07nyVd1N5l+cdmqDyilcG/wBunSAxGeJcVuCkFOe2sVtRiUYkXom8LdvkWi3yXS7IhtLcI2qKdprV5BtXqDPZTOivM4GFM3mmOoS0FnkG1eoM9lHkG1eoM9lM6Km3weMdQWgs8g2r1Bnso8g2r1BnspnRTb4PGOoLQWeQbV6gz2UeQbV6gz2UzpFJvMhrSmLaUttlh1krUsg6wPndeOSm3weMdQWh1eQbV6gz2UeQbV6gz2Uzopt8HjHUFoLPINq9QZ7KPINq9QZ7KZ0U2+DxjqC0OGNaYEV3hY8RpteMayU7azXbRWlNFNMWpiy2T18u81u6RrRakM+NPoK1OPZ1UJ283sNdloF5S46m7riOI2cGtgEEnlBzWm/aPNXZxqS0+5FmMflvt78cx7a4tHLncU3iVZbutDz7DfCJfQMaydm/4h9a9BxeFXQNtJtCIxcUoha5BOEDG/A30ik3a+WOTGVeREfhvuBsuMAgoPv/AL2V0aSXKaLpBs9tdSw7KBUt9QyUJ6hz7DSPTG0+IW1h1y5zJTq3gnVfcBSdhyQKC/yEgkkDG0mpRF7u98kOp0eajtxGlaplSMnWPVju7KoLkhblolIa/MVHUE+3VpN4PnmXNHW22ynXacUHBygk5H0NAzs4u6UupvJiqUCODXHB2jlzmkk/9otv/wBsfsuq04qSn/tFt/8Atj9l0FNPVJRDdVBbbckhP4aHDhJPWam58nSq2xlznlW59lsazjTaVAgdRNMdLLu5ZrSX2EpU84sNt624Eg7T2UpudlkpskuXc71MdeDCllCVhDedX0dXG7koKW3TE3G3MS2vNDzYUAduqeb3GlWjF5k3B+fDuKWkyojuqQ2CAU7s7SeUHtFbNCf/ABmF7FfxGlt3HkbTKFcchMaangXjuAVuz/D2Gg7513lcZ4tphJaKSjhJKlgkpTzDbv2fUUVyaGoM6Xc746DmS8UM5/wDH9B7qKBjdLLJlzPGol3kw1lAQUo85BAzybNu2vdlsLNrdekqfdky3/zH3TtI5uqm9FAnv1gau62Hw+5HlMH8N5veKXydEEzmT5RucuTIyNV1WBqDlATu21UUUHlCdVKU53DFTsvRNszHJlrnSLc64crDW1JPs/sVSUUCyz2xy3Jd4efImOOkEqdO7HMOSvL9maevzF2Lyw4y3qBsY1SNvfTWig4bxa493gORJWtqKwQpJ2pI3EUnRoqpxngLhdpkphKSG2j5qRs2E8+OvmqmooOGzW9NqtzUJtxTqW84UvGTkk8ntqf07ksy2WLOwkPTnnklCU7S31nm5fdk1WmlVsscCBLfmMtZkPLUVOLOSMk7BzCg67VCbt1vjw2vQZQE55zyn3miuuig/9k=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AutoShape 30" descr="data:image/jpeg;base64,/9j/4AAQSkZJRgABAQAAAQABAAD/2wCEAAkGBxQSERQUEREUFRUVFhcVFBQXFRQYFRUVFhQWFhwXFRUcHCogGhsmHBQVITUiJSk3Mi4uGB8zODMsQygtLi0BCgoKDg0OGhAQGiwkICUsLCwtLiwtLCwsLCwsLCwsLCwsLCwsLCwsLCwsLCwsLCwsLCwsLCwsLCwsLCwsLCwsLP/AABEIAFAAuwMBEQACEQEDEQH/xAAcAAABBAMBAAAAAAAAAAAAAAAAAQIFBgMEBwj/xABAEAABAwIBBwcJBwMFAAAAAAABAAIDBBEhBQYHEhMxQSIyUVJhcZEUIzVygZKhsbM0QlRzgrLBFWLRJTNDU5P/xAAbAQABBQEBAAAAAAAAAAAAAAAAAQIDBAUGB//EADIRAAIBAwEFBwMEAgMAAAAAAAABAgMEESEFEjEyQRMUIjRRgbFTYXEjUpGhVNEVJEL/2gAMAwEAAhEDEQA/AKlJIdY4neeJ6VlHrMUN2h6x8SgMDTIesfEoG4EMh6x8SlGtDTKesfEoGtCGU9Y+JQNwJtT1j4lA3Am0PWPiUojQ3au6x8SgTAbQ9Y+JSoa0JtT1j4lAYDanrHxKAwd70Tn/AEuH1pfqvVyhyHEbZ83L2+EUTT59ppfyn/vC29n8svyc/dcUctWgVQQAIAEAKjUMgBcgAXJNgBiSTwAHFI2lxFSbJ6DMjKD2a7aKXVIuLhrSR6pN/FQu6pp4yPVKRB1ELmOLHtLXNwc1wIcO8FSxlCXAY4uIxOawJxBAE7Jzj3n5rhT2+IwoAagaxpSjGNKBrEQNYiUblDUCMRKNBAmoiBAQB3/RL6Lh9aX6r1cocn8nE7Y83L2+EUTT59ppfyn/ALwtvZ/LL8mBdcUctWgVQQAIACgCSzeyHNWzNhgbcnFxPNY3i53Yoa1ZU45ZJCDk8HoHM7MenyewFoD5rcqZw5Xc3qjuWNVuJVGXoU1FFosoSQqGkXM9lfA5zWgTxtJjdbE2HMJ4gqehVcJEVSG8jzrIwtJa4WIJBB4EcFup5jkz2sMRKITcvOPefmuFPb0MKBGzYoTFc7bWtbDVte9+9OjjOpXrKeFuDpHQar7bTWu7Z7rAXGqXY9F79qHghbrZT06GxLJR4arZuNwbX7LG9h4HinZiQrvPXA3aUljyZb8NxG7iL773+CTQT/seqMJkptYWbLq6sgIOqTrnmHeBYcU7wifr9cCRvpcdcSnda1sDYXvjjjf2I8Ik+2xpgV8lJjZsp7Dbp7+hHhGfrY6GOtkpix2yEgddurr2tq43vY79yXQdBVU/FgjEzBPkEuAyegNEnoqH1pfrPVyhyHFbX83L2+EUXT59ppfyn/vC2tn8svyYN1xRy1aBVBAAgDZybQSVErIomlz3uDWj+T2BMq1FCOR0I7zO+5IpKTIVGNtI0Odi99uXK+25jd5A6Fizc609C/FKCKnlDTU7W8xRgs4GSQhx/S1uHirMLDTVkbuEWHM3ShDWPEM0ewlcbM5Wsx56A6wsewqGtaSp6ofCsmdAVLLJuJ500rZJ8nylLbmzBs7f1EtI95p8Qtuzqb0MFCvHDKerhATkvOPefmuFPbkYilGsz5PopJ5GxxML3O3AD4noHalUXLRFevXhRhvzeEWt+juRthLW0kT7X1Hycr2qbsNOJiPbsZPMKcmiKzjzQno2NkkLHxuNhIx123TZU5RLdrtOFy9yKal9xMh5nT1Me1uyGL/tmOqw+qbY96SNOUlkZdbSpUJbsfFL0RIDR7I+4grKSZwBOox51jboCcqPoyq9s4fjg0vuV6gyDPNU+TMjIlBILXYW1d5Kaoyzgu1LylTp9r/59SxSaOHtNpK6ijd1HSY37cFJ2BnPbWeWm2iDzkzWqKIjbNBY7mysN2Hs1rYFMnTcS5a31K40XH7kFdN6FvOgl0Bk9BaJPRUPrS/WerlHkON2t5qXt8Iomnz7TS/lP/eFtbP5Zfkwbrijly0cFQEYYAkzjiOSOr5swxZFojWVLQ6qnFoIuIbbAdnSSsyq3XqbseCLcUqS1OcZdyzLWTOmndrOOAHBreq0cAr1KnGEcJFec22R6lIxWuIIINiLEHoINwfFI1lYFi8M9GaM85fLaMF587EdnJ0kgCzvaFhXNNwkaFKe8ipafaQalJL94OfF7HNDvgWfFWdnvVojuFocfWqUibm3nvPzXCntqMaBjZdc2qs0eTKmqYPOyyCnY7qt1b3HbcnwCsQxCG8c/fU+83kKD4JZKM43NziTiScST2lQcXk2klFJI2cmwmWSOEOLRLLGw23cpwbrW4kXKWKz4StcSjShKr1SZYNJOUjJWOhGEVNaKNg3YAXNunH4KWrLXD4GfsmioUVUfNLU2Mz82A1ra+tdsaeJzZI+DpXA3bq44AkDvSwguboQ3165t29LWT0/BA5y5ffVVUs4uzX5IANjqDAAnjgEyU3KeS1a20aVBQaz/s2c2szZatplJbBTgEmd45OHQLi/iljTctehFc7QhR8EfFL0LtkCehlZLkum2krHxPft3uw2jQCNRvDE3wtuViLi1uxMesriEo3M9HnGDkQdgqqOlUsoLpQyeg9EXoqD1pfrPVujyHH7V81L2+ESGcmZtNXSskqWucY2lrQHFosTfGytU60qaaiZc6alxIWt0UZPeLNZJGes2Q4ew3Ckjd1EM7CJTMs6G52XNLOyUcGvGo/3hcfBW6d/+4hlbehE5uZpPp5n1GUonRQUo2jg61pHDmtadxxCfVuVOO7HqJCi08srudGX5K6odNId/JY2+DGDc0Ke3pxjHCIqk3LiRKnIgSigkT1EL/oYyqYq7ZHmzt1f1NxB+ao31PMN4s28sPBLaeMqAyU9MN7QZn9hddjR4B58FHs+GjY+5l0OVLSKhNS8495+a4Y9sRjQMepc8gUxq8lVFPHjLDMKgMG9zNQDD2h3wU0FmDRgXlTu99GrLg1gpCh66m1n04Elm5BK+qh2ETpHskZJqt4hjg7E7mjDeU+nlyyilfVKcaDU3hYOh52UNHk+pkq6gGommftIILarG2AF3HHWxx/jirE4xg95s52zqV7qmqEHhLiznecmcM1bJtJ3DDBjBg1g6AP5UEpbxuW1rTt44hx6sncz82hs5K2thf5NCzaNaRbbEbu3V+akhHTLKN/e5kqFJ+J8fsQudGdM1a4bQhsbT5uFvMYNw7zbimTnvdS1a2ULeOeL9Sy6GsmOfUyT/cijcy/S9/AdwF/aFLRg9WjP2xXW7GnnXJzphwChNaD8KFSjj0Joi9FQetL9Z6tUeQ5Havmpe3wi1TVsbHBj5GNc4Xa0uaHEdgJuVNhvgZ2TNdN1AVADXNuLJU2BX8p5j0M9zJSx3P3mDUd4tUsa848GRunFlWrtDVK4+anmj7OS8DxAPxU8b2S4kbt0+BCVGhOS/m65lv7oTfxD1Mr/ANUM7sYWaFajjWQ/+byf3JXtBegvdiyZtaMIaGRtTNUukdFd4s0MYLDEnEk+KgqXTq+FDoUtx5ZyPO/K3ldbPNe4e/kdjGjVaB2WC06FPs4JFWrLMskPZTEZNS8495+a4Y9rRjJQhr6m3knK0tLKJYHlrxx3gjfqkcQlhNw1RVubancR3aiLNNn3FIS6fJlNI/r3Iv2kWKlVXPFGStkzhpCs0jXr9IdS5mzp2R0rOIibyj+oodZsWGx6ae9Ubk/uYMj59TRRbGaNlTFwZLckdgd/lIqrxhrIV9mUpS34Pdf2NtmfkUeNPkumjdwcbusekCwT+09EQPZs5aTqtmlDpErhNtXSh4IsYnNGyLejVG7vuk7WQ+Wy7dw3UsP1Nh2e1M67n5Hpi843BIBPdZO7RftIP+OqLRVXgdFpOqGyscyKJsTGuaKdl2s5X3id5I/lJ2rB7KptaybfqUQDBRo00saAlFPQuiH0VB60v1nq1R5DktqeZl7fCKLp+aDU0twD5p+/1wtrZ6W5LPqYly2msFJyHnZV0f8AsVDw3qOOsz3Tu9isVKEHrIhjVkuB16HP+Sloop8oxDaTO83FHg8x9dwJwWY6ClLEC2quFqSeSdJeT5/+fZHolBbj37vimztaseg5VIstNLXRyi8UjHjpa4OHwKgcJLiPUkzPdIKBKAGveACTgBiScAB2lIlnoByLSrn+x7HUlI4PDsJpRi3V6jTx7StC2tnneZVrVOhyNa3QpsVAExLzj3n5rhj2tGIoGsVoB3myDPvq1elT3qMN554GdkER3yEexMlKSMjv+0/8f+zM2kp+M591RupW9A79tD6C/keKGl41LvdUbq1/2B32/wDo/wBjvIKT8U73Enb3H7BO+X30Rf6fR/jHe4jt7n6Y13l99IT+nUX4x3uI7xdfTEd3e/SNXKVHTNjJiqHPdhZpba+OOKmo1a0nicMEtCvczlipDCIYlWi+F0omT0Nog9EwetL9Z6tUeQ5TafmZe3wijafPtNL+U/8AeFtbP1jJfcxLnikaOYGZoLPL6/kU8Q12tcLGTVx1j/b80XFw3+nEbSpY1ZVs7s4HV1S6Z2DebG3qxjcP5Vm3pKnEiqS3iFKny5akayEZ1XBzSWuG5zSQ4dzhiE1wi+I5SaJulzuroxZlbPbteX/F1yonbUnrgcq0jaOf+Ufxsngz/CTutL0DtZEVlTLtTUi1RUyyDquedT3Bh8E+NCnHgDqSZHqTREeX1BLxAEATMvOPefmuGPakYigYxpSoaxpSjGMKBjESjWNKBjGpRjGlKMYiBo0lA0RAmT0Rog9EwetL9Z6t0eU5XafmZe3wiYyzmzTVM8c9RGHuiaQwOPIFze5buO7irEasordXUzZQTeTkWlbPXyl/ktOfMRnluG6R44D+0fFaNpbteJlatVzoc6WgVQQAIAEACABACoARAAgCaladY4HeeHauHwe0poxFp6Cga2hpaegoGNoaWnoKUY2hpaegpRjaG6p6Cga2hpaegpRjaGlp6D4IGNoaWnoKUY2NLT0HwQNbELT0HwQNyN1T0HwS4Gto9EaIPRMHrS/WerVLlOX2l5mXt8IgNNWc00DY6aI6omY5z3jnaoOrqjoutOyoxnmT6GRXm46HFLLW6YRReoIAEACABAAgAQAIAEACAP/Z"/>
          <p:cNvSpPr>
            <a:spLocks noChangeAspect="1" noChangeArrowheads="1"/>
          </p:cNvSpPr>
          <p:nvPr/>
        </p:nvSpPr>
        <p:spPr bwMode="auto">
          <a:xfrm>
            <a:off x="3683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29" name="Picture 17" descr="http://lpnhe.in2p3.fr/spip.php?action=acceder_document&amp;arg=1488&amp;cle=b70c3f92bce766c5bfec5c7be023288550f7db85&amp;file=jpg%2Fhess200.jp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40799" y="3106144"/>
            <a:ext cx="1841234" cy="1114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e 4"/>
          <p:cNvGrpSpPr/>
          <p:nvPr/>
        </p:nvGrpSpPr>
        <p:grpSpPr>
          <a:xfrm>
            <a:off x="6746761" y="5849111"/>
            <a:ext cx="2389474" cy="1016994"/>
            <a:chOff x="6746761" y="5800758"/>
            <a:chExt cx="2389474" cy="1016994"/>
          </a:xfrm>
        </p:grpSpPr>
        <p:sp>
          <p:nvSpPr>
            <p:cNvPr id="32" name="Freeform 12"/>
            <p:cNvSpPr/>
            <p:nvPr/>
          </p:nvSpPr>
          <p:spPr>
            <a:xfrm>
              <a:off x="6756540" y="5859708"/>
              <a:ext cx="2215915" cy="958044"/>
            </a:xfrm>
            <a:custGeom>
              <a:avLst/>
              <a:gdLst>
                <a:gd name="connsiteX0" fmla="*/ 4451726 w 4451726"/>
                <a:gd name="connsiteY0" fmla="*/ 0 h 2244845"/>
                <a:gd name="connsiteX1" fmla="*/ 0 w 4451726"/>
                <a:gd name="connsiteY1" fmla="*/ 2244845 h 2244845"/>
                <a:gd name="connsiteX2" fmla="*/ 1860231 w 4451726"/>
                <a:gd name="connsiteY2" fmla="*/ 1308424 h 2244845"/>
                <a:gd name="connsiteX0" fmla="*/ 4711051 w 4711051"/>
                <a:gd name="connsiteY0" fmla="*/ 0 h 2269644"/>
                <a:gd name="connsiteX1" fmla="*/ 259325 w 4711051"/>
                <a:gd name="connsiteY1" fmla="*/ 2244845 h 2269644"/>
                <a:gd name="connsiteX2" fmla="*/ 567225 w 4711051"/>
                <a:gd name="connsiteY2" fmla="*/ 1128836 h 2269644"/>
                <a:gd name="connsiteX0" fmla="*/ 4150030 w 4150030"/>
                <a:gd name="connsiteY0" fmla="*/ 0 h 1258117"/>
                <a:gd name="connsiteX1" fmla="*/ 1789461 w 4150030"/>
                <a:gd name="connsiteY1" fmla="*/ 782489 h 1258117"/>
                <a:gd name="connsiteX2" fmla="*/ 6204 w 4150030"/>
                <a:gd name="connsiteY2" fmla="*/ 1128836 h 1258117"/>
                <a:gd name="connsiteX0" fmla="*/ 4201144 w 4201144"/>
                <a:gd name="connsiteY0" fmla="*/ 0 h 1690403"/>
                <a:gd name="connsiteX1" fmla="*/ 1840575 w 4201144"/>
                <a:gd name="connsiteY1" fmla="*/ 782489 h 1690403"/>
                <a:gd name="connsiteX2" fmla="*/ 6002 w 4201144"/>
                <a:gd name="connsiteY2" fmla="*/ 1603460 h 1690403"/>
                <a:gd name="connsiteX0" fmla="*/ 4195142 w 4195142"/>
                <a:gd name="connsiteY0" fmla="*/ 0 h 1603460"/>
                <a:gd name="connsiteX1" fmla="*/ 1834573 w 4195142"/>
                <a:gd name="connsiteY1" fmla="*/ 782489 h 1603460"/>
                <a:gd name="connsiteX2" fmla="*/ 0 w 4195142"/>
                <a:gd name="connsiteY2" fmla="*/ 1603460 h 1603460"/>
                <a:gd name="connsiteX0" fmla="*/ 4387580 w 4387580"/>
                <a:gd name="connsiteY0" fmla="*/ 0 h 1975462"/>
                <a:gd name="connsiteX1" fmla="*/ 2027011 w 4387580"/>
                <a:gd name="connsiteY1" fmla="*/ 782489 h 1975462"/>
                <a:gd name="connsiteX2" fmla="*/ 0 w 4387580"/>
                <a:gd name="connsiteY2" fmla="*/ 1975462 h 1975462"/>
                <a:gd name="connsiteX0" fmla="*/ 4387580 w 4387580"/>
                <a:gd name="connsiteY0" fmla="*/ 0 h 1975462"/>
                <a:gd name="connsiteX1" fmla="*/ 0 w 4387580"/>
                <a:gd name="connsiteY1" fmla="*/ 1975462 h 1975462"/>
                <a:gd name="connsiteX0" fmla="*/ 4387580 w 4387580"/>
                <a:gd name="connsiteY0" fmla="*/ 0 h 1975462"/>
                <a:gd name="connsiteX1" fmla="*/ 0 w 4387580"/>
                <a:gd name="connsiteY1" fmla="*/ 1975462 h 1975462"/>
                <a:gd name="connsiteX0" fmla="*/ 4387580 w 4387580"/>
                <a:gd name="connsiteY0" fmla="*/ 0 h 1975462"/>
                <a:gd name="connsiteX1" fmla="*/ 0 w 4387580"/>
                <a:gd name="connsiteY1" fmla="*/ 1975462 h 1975462"/>
                <a:gd name="connsiteX0" fmla="*/ 4387580 w 4387580"/>
                <a:gd name="connsiteY0" fmla="*/ 0 h 1975462"/>
                <a:gd name="connsiteX1" fmla="*/ 0 w 4387580"/>
                <a:gd name="connsiteY1" fmla="*/ 1975462 h 1975462"/>
                <a:gd name="connsiteX0" fmla="*/ 4387580 w 4387580"/>
                <a:gd name="connsiteY0" fmla="*/ 0 h 1975462"/>
                <a:gd name="connsiteX1" fmla="*/ 0 w 4387580"/>
                <a:gd name="connsiteY1" fmla="*/ 1975462 h 197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87580" h="1975462">
                  <a:moveTo>
                    <a:pt x="4387580" y="0"/>
                  </a:moveTo>
                  <a:cubicBezTo>
                    <a:pt x="2940542" y="297461"/>
                    <a:pt x="1347064" y="1060421"/>
                    <a:pt x="0" y="1975462"/>
                  </a:cubicBezTo>
                </a:path>
              </a:pathLst>
            </a:custGeom>
            <a:noFill/>
            <a:ln w="28575" cap="flat" cmpd="sng" algn="ctr">
              <a:solidFill>
                <a:srgbClr val="4D4D4D"/>
              </a:solidFill>
              <a:prstDash val="dash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aramond"/>
                <a:ea typeface="+mn-ea"/>
                <a:cs typeface="+mn-cs"/>
              </a:endParaRPr>
            </a:p>
          </p:txBody>
        </p:sp>
        <p:sp>
          <p:nvSpPr>
            <p:cNvPr id="34" name="TextBox 13"/>
            <p:cNvSpPr txBox="1"/>
            <p:nvPr/>
          </p:nvSpPr>
          <p:spPr>
            <a:xfrm>
              <a:off x="6746761" y="5829935"/>
              <a:ext cx="717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ATLAS</a:t>
              </a: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Cube 34"/>
            <p:cNvSpPr/>
            <p:nvPr/>
          </p:nvSpPr>
          <p:spPr>
            <a:xfrm>
              <a:off x="7006559" y="6509422"/>
              <a:ext cx="99086" cy="222227"/>
            </a:xfrm>
            <a:prstGeom prst="cub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aramond"/>
                <a:ea typeface="+mn-ea"/>
                <a:cs typeface="+mn-cs"/>
              </a:endParaRPr>
            </a:p>
          </p:txBody>
        </p:sp>
        <p:sp>
          <p:nvSpPr>
            <p:cNvPr id="36" name="Cube 35"/>
            <p:cNvSpPr/>
            <p:nvPr/>
          </p:nvSpPr>
          <p:spPr>
            <a:xfrm>
              <a:off x="8700460" y="5800758"/>
              <a:ext cx="99086" cy="222226"/>
            </a:xfrm>
            <a:prstGeom prst="cub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aramond"/>
                <a:ea typeface="+mn-ea"/>
                <a:cs typeface="+mn-cs"/>
              </a:endParaRPr>
            </a:p>
          </p:txBody>
        </p:sp>
        <p:sp>
          <p:nvSpPr>
            <p:cNvPr id="37" name="TextBox 16"/>
            <p:cNvSpPr txBox="1"/>
            <p:nvPr/>
          </p:nvSpPr>
          <p:spPr>
            <a:xfrm>
              <a:off x="8259353" y="6257012"/>
              <a:ext cx="876882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206 &amp; 214 m </a:t>
              </a:r>
              <a:b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</a:b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AFP </a:t>
              </a:r>
              <a:r>
                <a:rPr lang="en-US" sz="1100" b="1" kern="0" dirty="0" smtClean="0">
                  <a:solidFill>
                    <a:sysClr val="windowText" lastClr="000000"/>
                  </a:solidFill>
                </a:rPr>
                <a:t>D</a:t>
              </a:r>
              <a:r>
                <a:rPr kumimoji="0" lang="en-US" sz="11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etec</a:t>
              </a:r>
              <a:r>
                <a:rPr lang="en-US" sz="1100" b="1" kern="0" dirty="0" smtClean="0">
                  <a:solidFill>
                    <a:sysClr val="windowText" lastClr="000000"/>
                  </a:solidFill>
                </a:rPr>
                <a:t>tors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39" name="Picture 17" descr="atlas_detector_b.gif"/>
            <p:cNvPicPr>
              <a:picLocks noChangeAspect="1"/>
            </p:cNvPicPr>
            <p:nvPr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ackgroundRemoval t="0" b="99332" l="318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435082">
              <a:off x="7246974" y="5870309"/>
              <a:ext cx="1123794" cy="880107"/>
            </a:xfrm>
            <a:prstGeom prst="rect">
              <a:avLst/>
            </a:prstGeom>
          </p:spPr>
        </p:pic>
        <p:sp>
          <p:nvSpPr>
            <p:cNvPr id="40" name="Cube 39"/>
            <p:cNvSpPr/>
            <p:nvPr/>
          </p:nvSpPr>
          <p:spPr>
            <a:xfrm>
              <a:off x="6926210" y="6577703"/>
              <a:ext cx="99086" cy="222227"/>
            </a:xfrm>
            <a:prstGeom prst="cub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aramond"/>
                <a:ea typeface="+mn-ea"/>
                <a:cs typeface="+mn-cs"/>
              </a:endParaRPr>
            </a:p>
          </p:txBody>
        </p:sp>
        <p:sp>
          <p:nvSpPr>
            <p:cNvPr id="41" name="Cube 40"/>
            <p:cNvSpPr/>
            <p:nvPr/>
          </p:nvSpPr>
          <p:spPr>
            <a:xfrm>
              <a:off x="8613263" y="5834713"/>
              <a:ext cx="99086" cy="222226"/>
            </a:xfrm>
            <a:prstGeom prst="cub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Garamond"/>
                <a:ea typeface="+mn-ea"/>
                <a:cs typeface="+mn-cs"/>
              </a:endParaRPr>
            </a:p>
          </p:txBody>
        </p:sp>
      </p:grpSp>
      <p:pic>
        <p:nvPicPr>
          <p:cNvPr id="42" name="Immagine 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42" y="4932066"/>
            <a:ext cx="1364469" cy="837597"/>
          </a:xfrm>
          <a:prstGeom prst="rect">
            <a:avLst/>
          </a:prstGeom>
          <a:effectLst>
            <a:outerShdw blurRad="127000" dist="63500" dir="2700000" algn="tl" rotWithShape="0">
              <a:schemeClr val="tx1">
                <a:alpha val="80000"/>
              </a:schemeClr>
            </a:outerShdw>
          </a:effectLst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06148" y="5932240"/>
            <a:ext cx="1310533" cy="718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4932796" y="4024508"/>
            <a:ext cx="172803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fr-FR" sz="1400" b="1" i="1" dirty="0" smtClean="0">
                <a:solidFill>
                  <a:schemeClr val="bg1"/>
                </a:solidFill>
                <a:latin typeface="Times New Roman" pitchFamily="18" charset="0"/>
              </a:rPr>
              <a:t>HESS II  Camera 2012</a:t>
            </a:r>
            <a:endParaRPr lang="en-US" altLang="fr-FR" sz="1400" b="1" i="1" baseline="30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49" name="Text Box 4"/>
          <p:cNvSpPr txBox="1">
            <a:spLocks noChangeArrowheads="1"/>
          </p:cNvSpPr>
          <p:nvPr/>
        </p:nvSpPr>
        <p:spPr bwMode="auto">
          <a:xfrm>
            <a:off x="4860032" y="2902355"/>
            <a:ext cx="17665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fr-FR" sz="1400" i="1" dirty="0" smtClean="0">
                <a:latin typeface="Times New Roman" pitchFamily="18" charset="0"/>
              </a:rPr>
              <a:t>HESS I  Camera module</a:t>
            </a:r>
            <a:endParaRPr lang="en-US" altLang="fr-FR" sz="1400" i="1" baseline="30000" dirty="0">
              <a:latin typeface="Times New Roman" pitchFamily="18" charset="0"/>
            </a:endParaRPr>
          </a:p>
        </p:txBody>
      </p:sp>
      <p:sp>
        <p:nvSpPr>
          <p:cNvPr id="51" name="Text Box 4"/>
          <p:cNvSpPr txBox="1">
            <a:spLocks noChangeArrowheads="1"/>
          </p:cNvSpPr>
          <p:nvPr/>
        </p:nvSpPr>
        <p:spPr bwMode="auto">
          <a:xfrm>
            <a:off x="6088065" y="6448495"/>
            <a:ext cx="55335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fr-FR" sz="1400" b="1" i="1" dirty="0" smtClean="0">
                <a:solidFill>
                  <a:schemeClr val="bg1"/>
                </a:solidFill>
                <a:latin typeface="Times New Roman" pitchFamily="18" charset="0"/>
              </a:rPr>
              <a:t>DUT</a:t>
            </a:r>
            <a:endParaRPr lang="en-US" altLang="fr-FR" sz="1400" b="1" i="1" baseline="30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52" name="Text Box 4"/>
          <p:cNvSpPr txBox="1">
            <a:spLocks noChangeArrowheads="1"/>
          </p:cNvSpPr>
          <p:nvPr/>
        </p:nvSpPr>
        <p:spPr bwMode="auto">
          <a:xfrm>
            <a:off x="4633720" y="4673347"/>
            <a:ext cx="256435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fr-FR" sz="1400" i="1" dirty="0" smtClean="0">
                <a:latin typeface="Times New Roman" pitchFamily="18" charset="0"/>
              </a:rPr>
              <a:t>Wave Catcher -CAENversion-2014 </a:t>
            </a:r>
            <a:endParaRPr lang="en-US" altLang="fr-FR" sz="1400" i="1" baseline="30000" dirty="0">
              <a:latin typeface="Times New Roman" pitchFamily="18" charset="0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156657"/>
              </p:ext>
            </p:extLst>
          </p:nvPr>
        </p:nvGraphicFramePr>
        <p:xfrm>
          <a:off x="84857" y="2282493"/>
          <a:ext cx="2982808" cy="43994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982808"/>
              </a:tblGrid>
              <a:tr h="7413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fr-FR" sz="1400" b="1" noProof="0" dirty="0" smtClean="0">
                          <a:latin typeface="+mj-lt"/>
                        </a:rPr>
                        <a:t>Analog Ring </a:t>
                      </a:r>
                      <a:r>
                        <a:rPr lang="en-US" altLang="fr-FR" sz="14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Sampler</a:t>
                      </a:r>
                      <a:endParaRPr lang="en-US" altLang="fr-FR" sz="1400" b="1" noProof="0" dirty="0" smtClean="0">
                        <a:latin typeface="+mj-lt"/>
                      </a:endParaRPr>
                    </a:p>
                    <a:p>
                      <a:pPr algn="l"/>
                      <a:r>
                        <a:rPr lang="en-US" altLang="fr-FR" sz="1200" b="0" noProof="0" dirty="0" smtClean="0">
                          <a:latin typeface="+mj-lt"/>
                        </a:rPr>
                        <a:t>4 Inputs @ 1 GS/s,</a:t>
                      </a:r>
                      <a:r>
                        <a:rPr lang="en-US" altLang="fr-FR" sz="1200" b="0" baseline="0" noProof="0" dirty="0" smtClean="0">
                          <a:latin typeface="+mj-lt"/>
                        </a:rPr>
                        <a:t> </a:t>
                      </a:r>
                      <a:r>
                        <a:rPr lang="en-US" altLang="fr-FR" sz="1200" b="0" noProof="0" dirty="0" smtClean="0">
                          <a:latin typeface="+mj-lt"/>
                        </a:rPr>
                        <a:t> 128 cells</a:t>
                      </a:r>
                      <a:endParaRPr lang="en-US" altLang="fr-FR" sz="1200" b="0" i="1" noProof="0" dirty="0" smtClean="0">
                        <a:latin typeface="+mj-lt"/>
                      </a:endParaRPr>
                    </a:p>
                    <a:p>
                      <a:pPr algn="l"/>
                      <a:r>
                        <a:rPr lang="en-US" altLang="fr-FR" sz="1200" b="0" noProof="0" dirty="0" smtClean="0">
                          <a:latin typeface="+mj-lt"/>
                        </a:rPr>
                        <a:t>AMS CMOS 0.8µm, 70 </a:t>
                      </a:r>
                      <a:r>
                        <a:rPr lang="en-US" altLang="fr-FR" sz="1200" b="0" noProof="0" dirty="0" err="1" smtClean="0">
                          <a:latin typeface="+mj-lt"/>
                        </a:rPr>
                        <a:t>kT</a:t>
                      </a:r>
                      <a:r>
                        <a:rPr lang="en-US" altLang="fr-FR" sz="1200" b="0" noProof="0" dirty="0" smtClean="0">
                          <a:latin typeface="+mj-lt"/>
                        </a:rPr>
                        <a:t>, 10 mm</a:t>
                      </a:r>
                      <a:r>
                        <a:rPr lang="en-US" altLang="fr-FR" sz="1200" b="0" baseline="30000" noProof="0" dirty="0" smtClean="0">
                          <a:latin typeface="+mj-lt"/>
                        </a:rPr>
                        <a:t>2</a:t>
                      </a:r>
                      <a:r>
                        <a:rPr lang="en-US" altLang="fr-FR" sz="1200" b="0" noProof="0" dirty="0" smtClean="0">
                          <a:latin typeface="+mj-lt"/>
                        </a:rPr>
                        <a:t> , 2004</a:t>
                      </a:r>
                    </a:p>
                    <a:p>
                      <a:pPr algn="l"/>
                      <a:r>
                        <a:rPr lang="en-US" altLang="fr-FR" sz="12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ANTARES &amp; HESS I  </a:t>
                      </a:r>
                      <a:endParaRPr lang="en-US" altLang="fr-FR" sz="1200" b="0" noProof="0" dirty="0" smtClean="0">
                        <a:latin typeface="+mj-lt"/>
                      </a:endParaRPr>
                    </a:p>
                  </a:txBody>
                  <a:tcPr marL="36000" marR="36000" marT="18000" marB="18000"/>
                </a:tc>
              </a:tr>
              <a:tr h="89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fr-FR" sz="1400" b="1" noProof="0" dirty="0" smtClean="0">
                          <a:latin typeface="+mj-lt"/>
                        </a:rPr>
                        <a:t>Swift Analog Memory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fr-FR" sz="1200" noProof="0" dirty="0" smtClean="0">
                          <a:latin typeface="+mj-lt"/>
                        </a:rPr>
                        <a:t>2 Inputs @2 GS/s,</a:t>
                      </a:r>
                      <a:r>
                        <a:rPr lang="en-US" altLang="fr-FR" sz="1200" baseline="0" noProof="0" dirty="0" smtClean="0">
                          <a:latin typeface="+mj-lt"/>
                        </a:rPr>
                        <a:t> </a:t>
                      </a:r>
                      <a:r>
                        <a:rPr lang="en-US" altLang="fr-FR" sz="1200" noProof="0" dirty="0" smtClean="0">
                          <a:latin typeface="+mj-lt"/>
                        </a:rPr>
                        <a:t> 256 cells</a:t>
                      </a:r>
                    </a:p>
                    <a:p>
                      <a:pPr algn="l"/>
                      <a:r>
                        <a:rPr lang="en-US" altLang="fr-FR" sz="1200" noProof="0" dirty="0" smtClean="0">
                          <a:latin typeface="+mj-lt"/>
                        </a:rPr>
                        <a:t>Embed  Parallel 12 bits Wilkinson  ADC</a:t>
                      </a:r>
                    </a:p>
                    <a:p>
                      <a:pPr algn="l"/>
                      <a:r>
                        <a:rPr lang="en-US" altLang="fr-FR" sz="1200" noProof="0" dirty="0" smtClean="0">
                          <a:latin typeface="+mj-lt"/>
                        </a:rPr>
                        <a:t>AMS CMOS 0.35µm., 50 </a:t>
                      </a:r>
                      <a:r>
                        <a:rPr lang="en-US" altLang="fr-FR" sz="1200" noProof="0" dirty="0" err="1" smtClean="0">
                          <a:latin typeface="+mj-lt"/>
                        </a:rPr>
                        <a:t>kT</a:t>
                      </a:r>
                      <a:r>
                        <a:rPr lang="en-US" altLang="fr-FR" sz="1200" noProof="0" dirty="0" smtClean="0">
                          <a:latin typeface="+mj-lt"/>
                        </a:rPr>
                        <a:t>, 11 mm</a:t>
                      </a:r>
                      <a:r>
                        <a:rPr lang="en-US" altLang="fr-FR" sz="1200" baseline="30000" noProof="0" dirty="0" smtClean="0">
                          <a:latin typeface="+mj-lt"/>
                        </a:rPr>
                        <a:t>2</a:t>
                      </a:r>
                      <a:r>
                        <a:rPr lang="en-US" altLang="fr-FR" sz="1200" noProof="0" dirty="0" smtClean="0">
                          <a:latin typeface="+mj-lt"/>
                        </a:rPr>
                        <a:t>, 2005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fr-FR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HESS II</a:t>
                      </a:r>
                      <a:endParaRPr lang="en-US" altLang="fr-FR" sz="1200" b="1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18000" marB="18000"/>
                </a:tc>
              </a:tr>
              <a:tr h="741361">
                <a:tc>
                  <a:txBody>
                    <a:bodyPr/>
                    <a:lstStyle/>
                    <a:p>
                      <a:pPr algn="l"/>
                      <a:r>
                        <a:rPr lang="en-US" altLang="fr-FR" sz="1400" b="1" noProof="0" dirty="0" smtClean="0">
                          <a:latin typeface="+mj-lt"/>
                        </a:rPr>
                        <a:t>SAMLONG </a:t>
                      </a:r>
                      <a:r>
                        <a:rPr lang="en-US" altLang="fr-FR" sz="14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 </a:t>
                      </a:r>
                      <a:r>
                        <a:rPr lang="en-US" altLang="fr-FR" sz="1400" b="0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SuperNEMO</a:t>
                      </a:r>
                      <a:endParaRPr lang="en-US" altLang="fr-FR" sz="1400" b="0" noProof="0" dirty="0" smtClean="0">
                        <a:latin typeface="+mj-lt"/>
                      </a:endParaRPr>
                    </a:p>
                    <a:p>
                      <a:pPr algn="l"/>
                      <a:r>
                        <a:rPr lang="en-US" altLang="fr-FR" sz="1200" noProof="0" dirty="0" smtClean="0">
                          <a:latin typeface="+mj-lt"/>
                        </a:rPr>
                        <a:t>2 Inputs @2 GS/s,</a:t>
                      </a:r>
                      <a:r>
                        <a:rPr lang="en-US" altLang="fr-FR" sz="1200" baseline="0" noProof="0" dirty="0" smtClean="0">
                          <a:latin typeface="+mj-lt"/>
                        </a:rPr>
                        <a:t> </a:t>
                      </a:r>
                      <a:r>
                        <a:rPr lang="en-US" altLang="fr-FR" sz="1200" noProof="0" dirty="0" smtClean="0">
                          <a:latin typeface="+mj-lt"/>
                        </a:rPr>
                        <a:t> 1024 cells</a:t>
                      </a:r>
                      <a:endParaRPr lang="en-US" altLang="fr-FR" sz="1200" i="1" noProof="0" dirty="0" smtClean="0">
                        <a:latin typeface="+mj-lt"/>
                      </a:endParaRPr>
                    </a:p>
                    <a:p>
                      <a:pPr algn="l"/>
                      <a:r>
                        <a:rPr lang="en-US" altLang="fr-FR" sz="1200" noProof="0" dirty="0" smtClean="0">
                          <a:latin typeface="+mj-lt"/>
                        </a:rPr>
                        <a:t>AMS CMOS 0.35µm, 300 </a:t>
                      </a:r>
                      <a:r>
                        <a:rPr lang="en-US" altLang="fr-FR" sz="1200" noProof="0" dirty="0" err="1" smtClean="0">
                          <a:latin typeface="+mj-lt"/>
                        </a:rPr>
                        <a:t>kT</a:t>
                      </a:r>
                      <a:r>
                        <a:rPr lang="en-US" altLang="fr-FR" sz="1200" noProof="0" dirty="0" smtClean="0">
                          <a:latin typeface="+mj-lt"/>
                        </a:rPr>
                        <a:t>, 18 mm</a:t>
                      </a:r>
                      <a:r>
                        <a:rPr lang="en-US" altLang="fr-FR" sz="1200" baseline="30000" noProof="0" dirty="0" smtClean="0">
                          <a:latin typeface="+mj-lt"/>
                        </a:rPr>
                        <a:t>2</a:t>
                      </a:r>
                      <a:r>
                        <a:rPr lang="en-US" altLang="fr-FR" sz="1200" noProof="0" dirty="0" smtClean="0">
                          <a:latin typeface="+mj-lt"/>
                        </a:rPr>
                        <a:t>, 2010-14 Implemented in VME Wave Catcher Boards</a:t>
                      </a:r>
                    </a:p>
                  </a:txBody>
                  <a:tcPr marL="36000" marR="36000" marT="18000" marB="18000"/>
                </a:tc>
              </a:tr>
              <a:tr h="911260">
                <a:tc>
                  <a:txBody>
                    <a:bodyPr/>
                    <a:lstStyle/>
                    <a:p>
                      <a:pPr algn="l"/>
                      <a:r>
                        <a:rPr lang="en-US" altLang="fr-FR" sz="1400" b="1" noProof="0" dirty="0" smtClean="0">
                          <a:latin typeface="+mj-lt"/>
                        </a:rPr>
                        <a:t>NECTAR0 </a:t>
                      </a:r>
                    </a:p>
                    <a:p>
                      <a:pPr algn="l"/>
                      <a:r>
                        <a:rPr lang="en-US" altLang="fr-FR" sz="1200" noProof="0" dirty="0" smtClean="0">
                          <a:latin typeface="+mj-lt"/>
                        </a:rPr>
                        <a:t>2 Inputs @2 GS/s in 1024 cells</a:t>
                      </a:r>
                    </a:p>
                    <a:p>
                      <a:r>
                        <a:rPr lang="en-US" altLang="fr-FR" sz="1200" noProof="0" dirty="0" smtClean="0">
                          <a:latin typeface="+mj-lt"/>
                        </a:rPr>
                        <a:t>Embed  X </a:t>
                      </a:r>
                      <a:r>
                        <a:rPr lang="en-US" altLang="fr-FR" sz="1200" noProof="0" dirty="0" err="1" smtClean="0">
                          <a:latin typeface="+mj-lt"/>
                        </a:rPr>
                        <a:t>X</a:t>
                      </a:r>
                      <a:r>
                        <a:rPr lang="en-US" altLang="fr-FR" sz="1200" noProof="0" dirty="0" smtClean="0">
                          <a:latin typeface="+mj-lt"/>
                        </a:rPr>
                        <a:t> bits X  ADC</a:t>
                      </a:r>
                      <a:endParaRPr lang="en-US" altLang="fr-FR" sz="1200" i="1" noProof="0" dirty="0" smtClean="0">
                        <a:latin typeface="+mj-lt"/>
                      </a:endParaRPr>
                    </a:p>
                    <a:p>
                      <a:pPr algn="l"/>
                      <a:r>
                        <a:rPr lang="en-US" altLang="fr-FR" sz="1200" noProof="0" dirty="0" smtClean="0">
                          <a:latin typeface="+mj-lt"/>
                        </a:rPr>
                        <a:t>AMS CMOS 0.35µm., 300 </a:t>
                      </a:r>
                      <a:r>
                        <a:rPr lang="en-US" altLang="fr-FR" sz="1200" noProof="0" dirty="0" err="1" smtClean="0">
                          <a:latin typeface="+mj-lt"/>
                        </a:rPr>
                        <a:t>kT</a:t>
                      </a:r>
                      <a:r>
                        <a:rPr lang="en-US" altLang="fr-FR" sz="1200" noProof="0" dirty="0" smtClean="0">
                          <a:latin typeface="+mj-lt"/>
                        </a:rPr>
                        <a:t>, 21 mm</a:t>
                      </a:r>
                      <a:r>
                        <a:rPr lang="en-US" altLang="fr-FR" sz="1200" baseline="30000" noProof="0" dirty="0" smtClean="0">
                          <a:latin typeface="+mj-lt"/>
                        </a:rPr>
                        <a:t>2</a:t>
                      </a:r>
                      <a:r>
                        <a:rPr lang="en-US" altLang="fr-FR" sz="1200" noProof="0" dirty="0" smtClean="0">
                          <a:latin typeface="+mj-lt"/>
                        </a:rPr>
                        <a:t>, 2010</a:t>
                      </a:r>
                    </a:p>
                  </a:txBody>
                  <a:tcPr marL="36000" marR="36000" marT="18000" marB="18000"/>
                </a:tc>
              </a:tr>
              <a:tr h="911260">
                <a:tc>
                  <a:txBody>
                    <a:bodyPr/>
                    <a:lstStyle/>
                    <a:p>
                      <a:pPr algn="l"/>
                      <a:r>
                        <a:rPr lang="en-US" altLang="fr-FR" sz="1400" b="1" noProof="0" dirty="0" smtClean="0">
                          <a:latin typeface="+mj-lt"/>
                        </a:rPr>
                        <a:t>SAMPIC R&amp;D, </a:t>
                      </a:r>
                      <a:r>
                        <a:rPr lang="en-US" altLang="fr-FR" sz="1400" noProof="0" dirty="0" smtClean="0">
                          <a:latin typeface="+mj-lt"/>
                        </a:rPr>
                        <a:t>waveform based TDC</a:t>
                      </a:r>
                    </a:p>
                    <a:p>
                      <a:pPr algn="l"/>
                      <a:r>
                        <a:rPr lang="en-US" altLang="fr-FR" sz="1200" noProof="0" dirty="0" smtClean="0">
                          <a:latin typeface="+mj-lt"/>
                        </a:rPr>
                        <a:t>16 Inputs @10 GSPS</a:t>
                      </a:r>
                      <a:r>
                        <a:rPr lang="en-US" altLang="fr-FR" sz="1200" baseline="0" noProof="0" dirty="0" smtClean="0">
                          <a:latin typeface="+mj-lt"/>
                        </a:rPr>
                        <a:t> </a:t>
                      </a:r>
                      <a:r>
                        <a:rPr lang="en-US" altLang="fr-FR" sz="1200" noProof="0" dirty="0" smtClean="0">
                          <a:latin typeface="+mj-lt"/>
                        </a:rPr>
                        <a:t>for ~1 </a:t>
                      </a:r>
                      <a:r>
                        <a:rPr lang="en-US" altLang="fr-FR" sz="1200" noProof="0" dirty="0" err="1" smtClean="0">
                          <a:latin typeface="+mj-lt"/>
                        </a:rPr>
                        <a:t>ps</a:t>
                      </a:r>
                      <a:r>
                        <a:rPr lang="en-US" altLang="fr-FR" sz="1200" noProof="0" dirty="0" smtClean="0">
                          <a:latin typeface="+mj-lt"/>
                        </a:rPr>
                        <a:t> resolution</a:t>
                      </a:r>
                      <a:endParaRPr lang="en-US" altLang="fr-FR" sz="1200" i="1" noProof="0" dirty="0" smtClean="0">
                        <a:latin typeface="+mj-lt"/>
                      </a:endParaRPr>
                    </a:p>
                    <a:p>
                      <a:pPr algn="l"/>
                      <a:r>
                        <a:rPr lang="en-US" altLang="fr-FR" sz="1200" noProof="0" dirty="0" smtClean="0">
                          <a:latin typeface="+mj-lt"/>
                        </a:rPr>
                        <a:t>AMS CMOS 0.18µm, 7 mm</a:t>
                      </a:r>
                      <a:r>
                        <a:rPr lang="en-US" altLang="fr-FR" sz="1200" baseline="30000" noProof="0" dirty="0" smtClean="0">
                          <a:latin typeface="+mj-lt"/>
                        </a:rPr>
                        <a:t>2</a:t>
                      </a:r>
                      <a:r>
                        <a:rPr lang="en-US" altLang="fr-FR" sz="1200" noProof="0" dirty="0" smtClean="0">
                          <a:latin typeface="+mj-lt"/>
                        </a:rPr>
                        <a:t> , 2013 </a:t>
                      </a:r>
                    </a:p>
                    <a:p>
                      <a:pPr algn="l"/>
                      <a:r>
                        <a:rPr lang="en-US" altLang="fr-FR" sz="1200" noProof="0" dirty="0" smtClean="0">
                          <a:latin typeface="+mj-lt"/>
                        </a:rPr>
                        <a:t>ATLAS </a:t>
                      </a:r>
                      <a:r>
                        <a:rPr lang="en-US" altLang="fr-FR" sz="1200" noProof="0" dirty="0" err="1" smtClean="0">
                          <a:latin typeface="+mj-lt"/>
                        </a:rPr>
                        <a:t>Foward</a:t>
                      </a:r>
                      <a:r>
                        <a:rPr lang="en-US" altLang="fr-FR" sz="1200" noProof="0" dirty="0" smtClean="0">
                          <a:latin typeface="+mj-lt"/>
                        </a:rPr>
                        <a:t> Physics </a:t>
                      </a:r>
                      <a:endParaRPr lang="en-US" altLang="fr-FR" sz="1200" noProof="0" dirty="0">
                        <a:latin typeface="+mj-lt"/>
                      </a:endParaRPr>
                    </a:p>
                  </a:txBody>
                  <a:tcPr marL="36000" marR="36000" marT="18000" marB="18000"/>
                </a:tc>
              </a:tr>
            </a:tbl>
          </a:graphicData>
        </a:graphic>
      </p:graphicFrame>
      <p:sp>
        <p:nvSpPr>
          <p:cNvPr id="44" name="Text Box 4"/>
          <p:cNvSpPr txBox="1">
            <a:spLocks noChangeArrowheads="1"/>
          </p:cNvSpPr>
          <p:nvPr/>
        </p:nvSpPr>
        <p:spPr bwMode="auto">
          <a:xfrm>
            <a:off x="3460862" y="2909053"/>
            <a:ext cx="26609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fr-FR" sz="1200" i="1" dirty="0" smtClean="0">
                <a:latin typeface="Times New Roman" pitchFamily="18" charset="0"/>
              </a:rPr>
              <a:t>ARS</a:t>
            </a:r>
            <a:endParaRPr lang="en-US" altLang="fr-FR" sz="1200" i="1" baseline="30000" dirty="0">
              <a:latin typeface="Times New Roman" pitchFamily="18" charset="0"/>
            </a:endParaRPr>
          </a:p>
        </p:txBody>
      </p:sp>
      <p:sp>
        <p:nvSpPr>
          <p:cNvPr id="45" name="Text Box 4"/>
          <p:cNvSpPr txBox="1">
            <a:spLocks noChangeArrowheads="1"/>
          </p:cNvSpPr>
          <p:nvPr/>
        </p:nvSpPr>
        <p:spPr bwMode="auto">
          <a:xfrm>
            <a:off x="3509136" y="3996398"/>
            <a:ext cx="2997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fr-FR" sz="1200" i="1" dirty="0" smtClean="0">
                <a:latin typeface="Times New Roman" pitchFamily="18" charset="0"/>
              </a:rPr>
              <a:t>SAM</a:t>
            </a:r>
            <a:endParaRPr lang="en-US" altLang="fr-FR" sz="1200" i="1" baseline="30000" dirty="0">
              <a:latin typeface="Times New Roman" pitchFamily="18" charset="0"/>
            </a:endParaRPr>
          </a:p>
        </p:txBody>
      </p:sp>
      <p:sp>
        <p:nvSpPr>
          <p:cNvPr id="46" name="Text Box 4"/>
          <p:cNvSpPr txBox="1">
            <a:spLocks noChangeArrowheads="1"/>
          </p:cNvSpPr>
          <p:nvPr/>
        </p:nvSpPr>
        <p:spPr bwMode="auto">
          <a:xfrm>
            <a:off x="3442554" y="4839733"/>
            <a:ext cx="70852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fr-FR" sz="1200" i="1" dirty="0" smtClean="0">
                <a:latin typeface="Times New Roman" pitchFamily="18" charset="0"/>
              </a:rPr>
              <a:t>SAMLONG</a:t>
            </a:r>
            <a:endParaRPr lang="en-US" altLang="fr-FR" sz="1200" i="1" baseline="30000" dirty="0">
              <a:latin typeface="Times New Roman" pitchFamily="18" charset="0"/>
            </a:endParaRPr>
          </a:p>
        </p:txBody>
      </p:sp>
      <p:sp>
        <p:nvSpPr>
          <p:cNvPr id="48" name="Text Box 4"/>
          <p:cNvSpPr txBox="1">
            <a:spLocks noChangeArrowheads="1"/>
          </p:cNvSpPr>
          <p:nvPr/>
        </p:nvSpPr>
        <p:spPr bwMode="auto">
          <a:xfrm>
            <a:off x="3460862" y="5688366"/>
            <a:ext cx="63940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fr-FR" sz="1200" i="1" dirty="0" smtClean="0">
                <a:latin typeface="Times New Roman" pitchFamily="18" charset="0"/>
              </a:rPr>
              <a:t>NECTAR0</a:t>
            </a:r>
            <a:endParaRPr lang="en-US" altLang="fr-FR" sz="1200" i="1" baseline="30000" dirty="0">
              <a:latin typeface="Times New Roman" pitchFamily="18" charset="0"/>
            </a:endParaRPr>
          </a:p>
        </p:txBody>
      </p:sp>
      <p:sp>
        <p:nvSpPr>
          <p:cNvPr id="50" name="Text Box 4"/>
          <p:cNvSpPr txBox="1">
            <a:spLocks noChangeArrowheads="1"/>
          </p:cNvSpPr>
          <p:nvPr/>
        </p:nvSpPr>
        <p:spPr bwMode="auto">
          <a:xfrm>
            <a:off x="3476230" y="6504415"/>
            <a:ext cx="54822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fr-FR" sz="1200" i="1" dirty="0" smtClean="0">
                <a:latin typeface="Times New Roman" pitchFamily="18" charset="0"/>
              </a:rPr>
              <a:t>SAMPIC</a:t>
            </a:r>
            <a:endParaRPr lang="en-US" altLang="fr-FR" sz="1200" i="1" baseline="30000" dirty="0">
              <a:latin typeface="Times New Roman" pitchFamily="18" charset="0"/>
            </a:endParaRPr>
          </a:p>
        </p:txBody>
      </p:sp>
      <p:sp>
        <p:nvSpPr>
          <p:cNvPr id="53" name="Text Box 4"/>
          <p:cNvSpPr txBox="1">
            <a:spLocks noChangeArrowheads="1"/>
          </p:cNvSpPr>
          <p:nvPr/>
        </p:nvSpPr>
        <p:spPr bwMode="auto">
          <a:xfrm>
            <a:off x="6992824" y="3235781"/>
            <a:ext cx="133530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fr-FR" sz="1400" b="1" i="1" dirty="0" smtClean="0">
                <a:solidFill>
                  <a:schemeClr val="bg1"/>
                </a:solidFill>
                <a:latin typeface="Times New Roman" pitchFamily="18" charset="0"/>
              </a:rPr>
              <a:t>HESS @ Namibia</a:t>
            </a:r>
            <a:endParaRPr lang="en-US" altLang="fr-FR" sz="1400" b="1" i="1" baseline="30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54" name="Text Box 4"/>
          <p:cNvSpPr txBox="1">
            <a:spLocks noChangeArrowheads="1"/>
          </p:cNvSpPr>
          <p:nvPr/>
        </p:nvSpPr>
        <p:spPr bwMode="auto">
          <a:xfrm>
            <a:off x="7203113" y="4673347"/>
            <a:ext cx="194284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fr-FR" sz="1400" i="1" dirty="0" err="1" smtClean="0">
                <a:latin typeface="Times New Roman" pitchFamily="18" charset="0"/>
              </a:rPr>
              <a:t>SuperNEMO</a:t>
            </a:r>
            <a:r>
              <a:rPr lang="en-US" altLang="fr-FR" sz="1400" i="1" dirty="0" smtClean="0">
                <a:latin typeface="Times New Roman" pitchFamily="18" charset="0"/>
              </a:rPr>
              <a:t> demonstrator</a:t>
            </a:r>
            <a:endParaRPr lang="en-US" altLang="fr-FR" sz="1400" i="1" baseline="30000" dirty="0">
              <a:latin typeface="Times New Roman" pitchFamily="18" charset="0"/>
            </a:endParaRPr>
          </a:p>
        </p:txBody>
      </p:sp>
      <p:grpSp>
        <p:nvGrpSpPr>
          <p:cNvPr id="55" name="Groupe 54"/>
          <p:cNvGrpSpPr/>
          <p:nvPr/>
        </p:nvGrpSpPr>
        <p:grpSpPr>
          <a:xfrm>
            <a:off x="8122920" y="7620"/>
            <a:ext cx="1013315" cy="937260"/>
            <a:chOff x="8122920" y="7620"/>
            <a:chExt cx="1013315" cy="937260"/>
          </a:xfrm>
        </p:grpSpPr>
        <p:sp>
          <p:nvSpPr>
            <p:cNvPr id="56" name="Rectangle 55"/>
            <p:cNvSpPr/>
            <p:nvPr/>
          </p:nvSpPr>
          <p:spPr>
            <a:xfrm>
              <a:off x="8122920" y="7620"/>
              <a:ext cx="1013315" cy="9372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57" name="Image 56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37220" y="113024"/>
              <a:ext cx="754380" cy="752678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</p:grpSp>
      <p:sp>
        <p:nvSpPr>
          <p:cNvPr id="58" name="Rectangle 3"/>
          <p:cNvSpPr txBox="1">
            <a:spLocks noChangeArrowheads="1"/>
          </p:cNvSpPr>
          <p:nvPr/>
        </p:nvSpPr>
        <p:spPr bwMode="auto">
          <a:xfrm>
            <a:off x="71573" y="1874091"/>
            <a:ext cx="9046244" cy="406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b="1" kern="0" dirty="0" err="1" smtClean="0">
                <a:solidFill>
                  <a:schemeClr val="accent1">
                    <a:lumMod val="50000"/>
                  </a:schemeClr>
                </a:solidFill>
              </a:rPr>
              <a:t>Irfu's</a:t>
            </a:r>
            <a:r>
              <a:rPr lang="en-US" b="1" kern="0" dirty="0" smtClean="0">
                <a:solidFill>
                  <a:schemeClr val="accent1">
                    <a:lumMod val="50000"/>
                  </a:schemeClr>
                </a:solidFill>
              </a:rPr>
              <a:t> chips for common, IN2P3/</a:t>
            </a:r>
            <a:r>
              <a:rPr lang="en-US" b="1" kern="0" dirty="0" err="1" smtClean="0">
                <a:solidFill>
                  <a:schemeClr val="accent1">
                    <a:lumMod val="50000"/>
                  </a:schemeClr>
                </a:solidFill>
              </a:rPr>
              <a:t>Irfu</a:t>
            </a:r>
            <a:r>
              <a:rPr lang="en-US" b="1" kern="0" dirty="0" smtClean="0">
                <a:solidFill>
                  <a:schemeClr val="accent1">
                    <a:lumMod val="50000"/>
                  </a:schemeClr>
                </a:solidFill>
              </a:rPr>
              <a:t>, detector developments</a:t>
            </a:r>
          </a:p>
        </p:txBody>
      </p:sp>
    </p:spTree>
    <p:extLst>
      <p:ext uri="{BB962C8B-B14F-4D97-AF65-F5344CB8AC3E}">
        <p14:creationId xmlns:p14="http://schemas.microsoft.com/office/powerpoint/2010/main" val="110843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7" grpId="0"/>
      <p:bldP spid="49" grpId="0"/>
      <p:bldP spid="51" grpId="0"/>
      <p:bldP spid="52" grpId="0"/>
      <p:bldP spid="44" grpId="0"/>
      <p:bldP spid="45" grpId="0"/>
      <p:bldP spid="46" grpId="0"/>
      <p:bldP spid="48" grpId="0"/>
      <p:bldP spid="50" grpId="0"/>
      <p:bldP spid="53" grpId="0"/>
      <p:bldP spid="54" grpId="0"/>
      <p:bldP spid="5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-15047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Gaseous </a:t>
            </a:r>
            <a:r>
              <a:rPr lang="en-US" dirty="0">
                <a:solidFill>
                  <a:srgbClr val="FF0000"/>
                </a:solidFill>
              </a:rPr>
              <a:t>Detectors </a:t>
            </a:r>
            <a:r>
              <a:rPr lang="en-US" dirty="0" smtClean="0">
                <a:solidFill>
                  <a:srgbClr val="FF0000"/>
                </a:solidFill>
              </a:rPr>
              <a:t>Network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979711" y="2862892"/>
            <a:ext cx="20818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b="0" i="1" dirty="0" smtClean="0">
                <a:latin typeface="+mj-lt"/>
              </a:rPr>
              <a:t>MWPC </a:t>
            </a:r>
            <a:r>
              <a:rPr lang="en-US" sz="1400" b="0" i="1" dirty="0" smtClean="0"/>
              <a:t>1m</a:t>
            </a:r>
            <a:r>
              <a:rPr lang="en-US" sz="1400" b="0" i="1" baseline="30000" dirty="0" smtClean="0"/>
              <a:t>2 </a:t>
            </a:r>
            <a:br>
              <a:rPr lang="en-US" sz="1400" b="0" i="1" baseline="30000" dirty="0" smtClean="0"/>
            </a:br>
            <a:r>
              <a:rPr lang="en-US" sz="1400" b="0" i="1" dirty="0" smtClean="0">
                <a:latin typeface="+mj-lt"/>
              </a:rPr>
              <a:t>ALICE-</a:t>
            </a:r>
            <a:r>
              <a:rPr lang="en-US" sz="1400" b="0" i="1" dirty="0" err="1" smtClean="0">
                <a:latin typeface="+mj-lt"/>
              </a:rPr>
              <a:t>Muon</a:t>
            </a:r>
            <a:r>
              <a:rPr lang="en-US" sz="1400" b="0" i="1" dirty="0" smtClean="0">
                <a:latin typeface="+mj-lt"/>
              </a:rPr>
              <a:t> Arm - CERN </a:t>
            </a:r>
            <a:endParaRPr lang="en-US" sz="1400" b="0" i="1" dirty="0">
              <a:latin typeface="+mj-lt"/>
            </a:endParaRPr>
          </a:p>
        </p:txBody>
      </p:sp>
      <p:pic>
        <p:nvPicPr>
          <p:cNvPr id="29" name="Picture 22" descr="D:\1_JPe_Users\_PROJETS\_ALICE\_+Série\Photos chambre Alice CH1\_4_preparation collage ci pad sur cadre\++Pa1400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4863" y="1363854"/>
            <a:ext cx="1977549" cy="148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2142973" y="875997"/>
            <a:ext cx="1694823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fr-FR" sz="1400" b="1" dirty="0" smtClean="0"/>
              <a:t>M</a:t>
            </a:r>
            <a:r>
              <a:rPr lang="en-US" altLang="fr-FR" sz="1400" dirty="0" smtClean="0"/>
              <a:t>ulti </a:t>
            </a:r>
            <a:r>
              <a:rPr lang="en-US" altLang="fr-FR" sz="1400" b="1" dirty="0" smtClean="0"/>
              <a:t>W</a:t>
            </a:r>
            <a:r>
              <a:rPr lang="en-US" altLang="fr-FR" sz="1400" dirty="0" smtClean="0"/>
              <a:t>ire</a:t>
            </a:r>
          </a:p>
          <a:p>
            <a:pPr algn="ctr"/>
            <a:r>
              <a:rPr lang="en-US" altLang="fr-FR" sz="1400" b="1" dirty="0" smtClean="0"/>
              <a:t>P</a:t>
            </a:r>
            <a:r>
              <a:rPr lang="en-US" altLang="fr-FR" sz="1400" dirty="0" smtClean="0"/>
              <a:t>roportional </a:t>
            </a:r>
            <a:r>
              <a:rPr lang="en-US" altLang="fr-FR" sz="1400" b="1" dirty="0" smtClean="0"/>
              <a:t>C</a:t>
            </a:r>
            <a:r>
              <a:rPr lang="en-US" altLang="fr-FR" sz="1400" dirty="0" smtClean="0"/>
              <a:t>hambers</a:t>
            </a:r>
            <a:endParaRPr lang="en-US" altLang="fr-FR" dirty="0"/>
          </a:p>
        </p:txBody>
      </p:sp>
      <p:sp>
        <p:nvSpPr>
          <p:cNvPr id="24" name="Rectangle 19"/>
          <p:cNvSpPr>
            <a:spLocks noChangeArrowheads="1"/>
          </p:cNvSpPr>
          <p:nvPr/>
        </p:nvSpPr>
        <p:spPr bwMode="auto">
          <a:xfrm>
            <a:off x="4857365" y="2870413"/>
            <a:ext cx="113204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0" i="1" dirty="0" err="1" smtClean="0">
                <a:latin typeface="+mn-lt"/>
              </a:rPr>
              <a:t>Micromegas</a:t>
            </a:r>
            <a:r>
              <a:rPr lang="en-US" altLang="en-US" b="0" i="1" dirty="0" smtClean="0">
                <a:latin typeface="+mn-lt"/>
              </a:rPr>
              <a:t> </a:t>
            </a:r>
            <a:br>
              <a:rPr lang="en-US" altLang="en-US" b="0" i="1" dirty="0" smtClean="0">
                <a:latin typeface="+mn-lt"/>
              </a:rPr>
            </a:br>
            <a:r>
              <a:rPr lang="en-US" altLang="en-US" b="0" i="1" dirty="0" smtClean="0">
                <a:latin typeface="+mn-lt"/>
              </a:rPr>
              <a:t> SDHCAL- ILC</a:t>
            </a:r>
            <a:endParaRPr lang="en-US" altLang="en-US" b="0" i="1" baseline="30000" dirty="0">
              <a:latin typeface="+mn-lt"/>
            </a:endParaRPr>
          </a:p>
        </p:txBody>
      </p:sp>
      <p:pic>
        <p:nvPicPr>
          <p:cNvPr id="21" name="Picture 11"/>
          <p:cNvPicPr>
            <a:picLocks noChangeAspect="1" noChangeArrowheads="1"/>
          </p:cNvPicPr>
          <p:nvPr/>
        </p:nvPicPr>
        <p:blipFill rotWithShape="1">
          <a:blip r:embed="rId4" cstate="print">
            <a:lum bright="8000" contrast="3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87620" y="1363853"/>
            <a:ext cx="2283411" cy="148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Imag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3833" y="1363853"/>
            <a:ext cx="2211622" cy="148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34"/>
          <p:cNvSpPr/>
          <p:nvPr/>
        </p:nvSpPr>
        <p:spPr>
          <a:xfrm>
            <a:off x="6747607" y="2895327"/>
            <a:ext cx="22888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b="0" i="1" dirty="0" smtClean="0">
                <a:latin typeface="+mj-lt"/>
              </a:rPr>
              <a:t>Micro TPC + </a:t>
            </a:r>
            <a:r>
              <a:rPr lang="en-US" sz="1400" b="0" i="1" dirty="0" err="1" smtClean="0">
                <a:latin typeface="+mj-lt"/>
              </a:rPr>
              <a:t>Micromegas</a:t>
            </a:r>
            <a:r>
              <a:rPr lang="en-US" sz="1400" b="0" i="1" dirty="0" smtClean="0">
                <a:latin typeface="+mj-lt"/>
              </a:rPr>
              <a:t> for </a:t>
            </a:r>
            <a:br>
              <a:rPr lang="en-US" sz="1400" b="0" i="1" dirty="0" smtClean="0">
                <a:latin typeface="+mj-lt"/>
              </a:rPr>
            </a:br>
            <a:r>
              <a:rPr lang="en-US" sz="1400" b="0" i="1" dirty="0" smtClean="0">
                <a:latin typeface="+mj-lt"/>
              </a:rPr>
              <a:t>MIMAC @ LSM  </a:t>
            </a:r>
            <a:r>
              <a:rPr lang="en-US" sz="1400" b="0" i="1" dirty="0" err="1" smtClean="0">
                <a:latin typeface="+mj-lt"/>
              </a:rPr>
              <a:t>Modane</a:t>
            </a:r>
            <a:endParaRPr lang="en-US" sz="1400" b="0" i="1" dirty="0">
              <a:latin typeface="+mj-lt"/>
            </a:endParaRPr>
          </a:p>
        </p:txBody>
      </p:sp>
      <p:cxnSp>
        <p:nvCxnSpPr>
          <p:cNvPr id="30" name="Connecteur droit 29"/>
          <p:cNvCxnSpPr/>
          <p:nvPr/>
        </p:nvCxnSpPr>
        <p:spPr>
          <a:xfrm flipH="1">
            <a:off x="4061573" y="908720"/>
            <a:ext cx="6372" cy="19914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>
            <a:off x="6588224" y="908720"/>
            <a:ext cx="0" cy="19914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4129812" y="872241"/>
            <a:ext cx="2434957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fr-FR" sz="1400" b="1" dirty="0" smtClean="0"/>
              <a:t>M</a:t>
            </a:r>
            <a:r>
              <a:rPr lang="en-US" altLang="fr-FR" sz="1400" dirty="0" smtClean="0"/>
              <a:t>icro </a:t>
            </a:r>
            <a:r>
              <a:rPr lang="en-US" altLang="fr-FR" sz="1400" b="1" dirty="0" smtClean="0"/>
              <a:t>P</a:t>
            </a:r>
            <a:r>
              <a:rPr lang="en-US" altLang="fr-FR" sz="1400" dirty="0" smtClean="0"/>
              <a:t>attern </a:t>
            </a:r>
            <a:r>
              <a:rPr lang="en-US" altLang="fr-FR" sz="1400" b="1" dirty="0" smtClean="0"/>
              <a:t>G</a:t>
            </a:r>
            <a:r>
              <a:rPr lang="en-US" altLang="fr-FR" sz="1400" dirty="0" smtClean="0"/>
              <a:t>aseous </a:t>
            </a:r>
            <a:r>
              <a:rPr lang="en-US" altLang="fr-FR" sz="1400" b="1" dirty="0" smtClean="0"/>
              <a:t>D</a:t>
            </a:r>
            <a:r>
              <a:rPr lang="en-US" altLang="fr-FR" sz="1400" dirty="0" smtClean="0"/>
              <a:t>etectors</a:t>
            </a:r>
          </a:p>
          <a:p>
            <a:pPr algn="ctr"/>
            <a:r>
              <a:rPr lang="en-US" altLang="fr-FR" sz="1400" dirty="0" smtClean="0"/>
              <a:t>- </a:t>
            </a:r>
            <a:r>
              <a:rPr lang="en-US" altLang="fr-FR" sz="1400" dirty="0" err="1" smtClean="0"/>
              <a:t>Micromegas</a:t>
            </a:r>
            <a:r>
              <a:rPr lang="en-US" altLang="fr-FR" sz="1400" dirty="0" smtClean="0"/>
              <a:t> or GEM -</a:t>
            </a:r>
            <a:endParaRPr lang="en-US" altLang="fr-FR" dirty="0"/>
          </a:p>
        </p:txBody>
      </p:sp>
      <p:sp>
        <p:nvSpPr>
          <p:cNvPr id="48" name="Rectangle 47"/>
          <p:cNvSpPr/>
          <p:nvPr/>
        </p:nvSpPr>
        <p:spPr>
          <a:xfrm>
            <a:off x="6771161" y="900302"/>
            <a:ext cx="1973297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fr-FR" sz="1400" b="1" dirty="0" smtClean="0"/>
              <a:t>I</a:t>
            </a:r>
            <a:r>
              <a:rPr lang="en-US" altLang="fr-FR" sz="1400" dirty="0" smtClean="0"/>
              <a:t>onizing </a:t>
            </a:r>
            <a:r>
              <a:rPr lang="en-US" altLang="fr-FR" sz="1400" b="1" dirty="0" smtClean="0"/>
              <a:t>C</a:t>
            </a:r>
            <a:r>
              <a:rPr lang="en-US" altLang="fr-FR" sz="1400" dirty="0" smtClean="0"/>
              <a:t>hambers</a:t>
            </a:r>
          </a:p>
          <a:p>
            <a:pPr algn="ctr"/>
            <a:r>
              <a:rPr lang="en-US" altLang="fr-FR" sz="1400" b="1" dirty="0" smtClean="0"/>
              <a:t>TPC</a:t>
            </a:r>
            <a:r>
              <a:rPr lang="en-US" altLang="fr-FR" sz="1400" dirty="0" smtClean="0"/>
              <a:t> (IO + MPGD or MWPC)</a:t>
            </a:r>
            <a:endParaRPr lang="en-US" altLang="fr-FR" dirty="0"/>
          </a:p>
        </p:txBody>
      </p:sp>
      <p:pic>
        <p:nvPicPr>
          <p:cNvPr id="85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340767"/>
            <a:ext cx="1546481" cy="148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" name="Rectangle 85"/>
          <p:cNvSpPr/>
          <p:nvPr/>
        </p:nvSpPr>
        <p:spPr>
          <a:xfrm>
            <a:off x="44449" y="2926105"/>
            <a:ext cx="1847359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sz="1400" b="0" i="1" dirty="0" smtClean="0">
                <a:latin typeface="+mj-lt"/>
              </a:rPr>
              <a:t>Drift chamber</a:t>
            </a:r>
            <a:r>
              <a:rPr lang="en-US" sz="1400" i="1" dirty="0" smtClean="0">
                <a:latin typeface="+mj-lt"/>
              </a:rPr>
              <a:t> - SHARAQ</a:t>
            </a:r>
          </a:p>
          <a:p>
            <a:pPr>
              <a:defRPr/>
            </a:pPr>
            <a:r>
              <a:rPr lang="en-US" sz="1400" b="0" i="1" dirty="0" smtClean="0">
                <a:latin typeface="+mj-lt"/>
              </a:rPr>
              <a:t>spectrometer -Japan</a:t>
            </a:r>
            <a:endParaRPr lang="en-US" sz="1400" b="0" i="1" dirty="0">
              <a:latin typeface="+mj-lt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421498" y="876738"/>
            <a:ext cx="110620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fr-FR" sz="1400" b="1" dirty="0" smtClean="0"/>
              <a:t>D</a:t>
            </a:r>
            <a:r>
              <a:rPr lang="en-US" altLang="fr-FR" sz="1400" dirty="0" smtClean="0"/>
              <a:t>rift </a:t>
            </a:r>
            <a:r>
              <a:rPr lang="en-US" altLang="fr-FR" sz="1400" b="1" dirty="0" smtClean="0"/>
              <a:t>C</a:t>
            </a:r>
            <a:r>
              <a:rPr lang="en-US" altLang="fr-FR" sz="1400" dirty="0" smtClean="0"/>
              <a:t>hambers</a:t>
            </a:r>
          </a:p>
          <a:p>
            <a:pPr algn="ctr"/>
            <a:endParaRPr lang="en-US" altLang="fr-FR" dirty="0"/>
          </a:p>
        </p:txBody>
      </p:sp>
      <p:sp>
        <p:nvSpPr>
          <p:cNvPr id="36" name="Rectangle 35"/>
          <p:cNvSpPr/>
          <p:nvPr/>
        </p:nvSpPr>
        <p:spPr>
          <a:xfrm>
            <a:off x="107504" y="3843200"/>
            <a:ext cx="9036496" cy="2523768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FEE for Gaseous detectors is similar to FEE for photo-detectors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34290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Shapers and Peak Detectors   &amp;  Waveform Samplers  </a:t>
            </a:r>
          </a:p>
          <a:p>
            <a:pPr marL="800100" lvl="1" indent="-342900">
              <a:buFont typeface="Calibri" panose="020F0502020204030204" pitchFamily="34" charset="0"/>
              <a:buChar char="—"/>
            </a:pP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342900">
              <a:buFont typeface="Calibri" panose="020F0502020204030204" pitchFamily="34" charset="0"/>
              <a:buChar char="—"/>
            </a:pP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342900">
              <a:buFont typeface="Calibri" panose="020F0502020204030204" pitchFamily="34" charset="0"/>
              <a:buChar char="—"/>
            </a:pP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342900">
              <a:buFont typeface="Calibri" panose="020F0502020204030204" pitchFamily="34" charset="0"/>
              <a:buChar char="—"/>
            </a:pP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342900">
              <a:buFont typeface="Calibri" panose="020F0502020204030204" pitchFamily="34" charset="0"/>
              <a:buChar char="—"/>
            </a:pP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34290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With additional constraints such as material and power budgets</a:t>
            </a:r>
          </a:p>
        </p:txBody>
      </p:sp>
      <p:cxnSp>
        <p:nvCxnSpPr>
          <p:cNvPr id="74" name="Connecteur droit 73"/>
          <p:cNvCxnSpPr/>
          <p:nvPr/>
        </p:nvCxnSpPr>
        <p:spPr>
          <a:xfrm flipH="1">
            <a:off x="1527698" y="3611880"/>
            <a:ext cx="578995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999272" y="6481861"/>
            <a:ext cx="2133600" cy="365125"/>
          </a:xfrm>
        </p:spPr>
        <p:txBody>
          <a:bodyPr/>
          <a:lstStyle/>
          <a:p>
            <a:fld id="{6107D93B-C947-4B41-8558-A532C1867C9C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122" name="Picture 2" descr="C:\Users\colledan\Documents\_Cao_Mission\Presentations_IAOCAO\TWEPP_2014\AutresDOCS\ED_P4_Waveform_digitizers_Valencia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41132" y="4518259"/>
            <a:ext cx="2165668" cy="111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colledan\Documents\_Cao_Mission\Presentations_IAOCAO\TWEPP_2014\AutresDOCS\ED_P24_Waveform_digitizers_Valencia-2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2585" y="4518259"/>
            <a:ext cx="2710385" cy="1110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 dirty="0"/>
          </a:p>
        </p:txBody>
      </p:sp>
      <p:grpSp>
        <p:nvGrpSpPr>
          <p:cNvPr id="25" name="Groupe 24"/>
          <p:cNvGrpSpPr/>
          <p:nvPr/>
        </p:nvGrpSpPr>
        <p:grpSpPr>
          <a:xfrm>
            <a:off x="8122920" y="7620"/>
            <a:ext cx="1013315" cy="937260"/>
            <a:chOff x="8122920" y="7620"/>
            <a:chExt cx="1013315" cy="937260"/>
          </a:xfrm>
        </p:grpSpPr>
        <p:sp>
          <p:nvSpPr>
            <p:cNvPr id="26" name="Rectangle 25"/>
            <p:cNvSpPr/>
            <p:nvPr/>
          </p:nvSpPr>
          <p:spPr>
            <a:xfrm>
              <a:off x="8122920" y="7620"/>
              <a:ext cx="1013315" cy="9372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8" name="Image 2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37220" y="113024"/>
              <a:ext cx="754380" cy="752678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</p:grpSp>
      <p:cxnSp>
        <p:nvCxnSpPr>
          <p:cNvPr id="31" name="Connecteur droit 30"/>
          <p:cNvCxnSpPr/>
          <p:nvPr/>
        </p:nvCxnSpPr>
        <p:spPr>
          <a:xfrm flipH="1">
            <a:off x="1785733" y="865702"/>
            <a:ext cx="6372" cy="19914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549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3"/>
          <p:cNvSpPr txBox="1">
            <a:spLocks noChangeArrowheads="1"/>
          </p:cNvSpPr>
          <p:nvPr/>
        </p:nvSpPr>
        <p:spPr bwMode="auto">
          <a:xfrm>
            <a:off x="0" y="3597422"/>
            <a:ext cx="4558313" cy="33699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TOMUVOL: Volcano Tomography with </a:t>
            </a:r>
            <a:r>
              <a:rPr lang="en-US" sz="1800" b="1" dirty="0" err="1" smtClean="0">
                <a:solidFill>
                  <a:schemeClr val="accent1">
                    <a:lumMod val="50000"/>
                  </a:schemeClr>
                </a:solidFill>
              </a:rPr>
              <a:t>Muons</a:t>
            </a: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endParaRPr lang="en-US" sz="1600" dirty="0" smtClean="0"/>
          </a:p>
          <a:p>
            <a:pPr lvl="1">
              <a:lnSpc>
                <a:spcPct val="80000"/>
              </a:lnSpc>
              <a:buFontTx/>
              <a:buNone/>
              <a:defRPr/>
            </a:pPr>
            <a:endParaRPr lang="en-US" sz="1600" dirty="0" smtClean="0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64850" y="3878008"/>
            <a:ext cx="2655988" cy="150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35616" y="883646"/>
            <a:ext cx="4525033" cy="31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HARDROC: G</a:t>
            </a: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</a:rPr>
              <a:t>RPC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DHCAL - CALICE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lvl="1" indent="0">
              <a:lnSpc>
                <a:spcPct val="80000"/>
              </a:lnSpc>
              <a:buNone/>
              <a:defRPr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	</a:t>
            </a:r>
          </a:p>
          <a:p>
            <a:pPr marL="898525" lvl="2">
              <a:lnSpc>
                <a:spcPct val="80000"/>
              </a:lnSpc>
              <a:defRPr/>
            </a:pPr>
            <a:endParaRPr lang="en-US" sz="1400" dirty="0" smtClean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35" name="Picture 2" descr="IMGP9425-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68" y="1305516"/>
            <a:ext cx="1968096" cy="1307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489331" y="123167"/>
            <a:ext cx="7452302" cy="523019"/>
          </a:xfrm>
        </p:spPr>
        <p:txBody>
          <a:bodyPr lIns="0" tIns="0" rIns="0" bIns="0">
            <a:normAutofit/>
          </a:bodyPr>
          <a:lstStyle/>
          <a:p>
            <a:r>
              <a:rPr lang="en-US" dirty="0" smtClean="0"/>
              <a:t>Extended FEE for Gaseous Detectors</a:t>
            </a:r>
            <a:endParaRPr lang="en-US" sz="2700" dirty="0"/>
          </a:p>
        </p:txBody>
      </p:sp>
      <p:grpSp>
        <p:nvGrpSpPr>
          <p:cNvPr id="12" name="Group 18"/>
          <p:cNvGrpSpPr>
            <a:grpSpLocks/>
          </p:cNvGrpSpPr>
          <p:nvPr/>
        </p:nvGrpSpPr>
        <p:grpSpPr bwMode="auto">
          <a:xfrm>
            <a:off x="55804" y="2942555"/>
            <a:ext cx="859375" cy="503599"/>
            <a:chOff x="1344" y="1248"/>
            <a:chExt cx="2880" cy="1964"/>
          </a:xfrm>
        </p:grpSpPr>
        <p:grpSp>
          <p:nvGrpSpPr>
            <p:cNvPr id="13" name="Group 19"/>
            <p:cNvGrpSpPr>
              <a:grpSpLocks/>
            </p:cNvGrpSpPr>
            <p:nvPr/>
          </p:nvGrpSpPr>
          <p:grpSpPr bwMode="auto">
            <a:xfrm>
              <a:off x="1344" y="1248"/>
              <a:ext cx="2831" cy="1963"/>
              <a:chOff x="288" y="624"/>
              <a:chExt cx="2831" cy="1963"/>
            </a:xfrm>
          </p:grpSpPr>
          <p:pic>
            <p:nvPicPr>
              <p:cNvPr id="15" name="Picture 20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6" y="960"/>
                <a:ext cx="2736" cy="1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21" descr="Us_flag_large"/>
              <p:cNvPicPr preferRelativeResize="0">
                <a:picLocks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6" y="2304"/>
                <a:ext cx="431" cy="283"/>
              </a:xfrm>
              <a:prstGeom prst="rect">
                <a:avLst/>
              </a:prstGeom>
              <a:noFill/>
              <a:ln w="3175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22" descr="Belarus_flag_large"/>
              <p:cNvPicPr preferRelativeResize="0"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" y="624"/>
                <a:ext cx="431" cy="284"/>
              </a:xfrm>
              <a:prstGeom prst="rect">
                <a:avLst/>
              </a:prstGeom>
              <a:noFill/>
              <a:ln w="3175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Picture 23" descr="Canada"/>
              <p:cNvPicPr preferRelativeResize="0">
                <a:picLocks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8" y="624"/>
                <a:ext cx="431" cy="2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24" descr="Czech_republic_flag_medium"/>
              <p:cNvPicPr preferRelativeResize="0">
                <a:picLocks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8" y="624"/>
                <a:ext cx="431" cy="283"/>
              </a:xfrm>
              <a:prstGeom prst="rect">
                <a:avLst/>
              </a:prstGeom>
              <a:noFill/>
              <a:ln w="3175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25" descr="France_flag_medium"/>
              <p:cNvPicPr preferRelativeResize="0">
                <a:picLocks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28" y="624"/>
                <a:ext cx="431" cy="283"/>
              </a:xfrm>
              <a:prstGeom prst="rect">
                <a:avLst/>
              </a:prstGeom>
              <a:noFill/>
              <a:ln w="3175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Picture 26" descr="Germany_flag_large"/>
              <p:cNvPicPr preferRelativeResize="0">
                <a:picLocks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8" y="624"/>
                <a:ext cx="431" cy="2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Picture 27" descr="india"/>
              <p:cNvPicPr preferRelativeResize="0">
                <a:picLocks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88" y="624"/>
                <a:ext cx="431" cy="283"/>
              </a:xfrm>
              <a:prstGeom prst="rect">
                <a:avLst/>
              </a:prstGeom>
              <a:noFill/>
              <a:ln w="3175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28" descr="Japan"/>
              <p:cNvPicPr preferRelativeResize="0">
                <a:picLocks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6" y="2304"/>
                <a:ext cx="431" cy="283"/>
              </a:xfrm>
              <a:prstGeom prst="rect">
                <a:avLst/>
              </a:prstGeom>
              <a:noFill/>
              <a:ln w="3175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29" descr="Russia_flag_large"/>
              <p:cNvPicPr preferRelativeResize="0">
                <a:picLocks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6" y="2304"/>
                <a:ext cx="431" cy="283"/>
              </a:xfrm>
              <a:prstGeom prst="rect">
                <a:avLst/>
              </a:prstGeom>
              <a:noFill/>
              <a:ln w="127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Picture 30" descr="South_korea_flag_large"/>
              <p:cNvPicPr preferRelativeResize="0">
                <a:picLocks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6" y="2304"/>
                <a:ext cx="431" cy="283"/>
              </a:xfrm>
              <a:prstGeom prst="rect">
                <a:avLst/>
              </a:prstGeom>
              <a:noFill/>
              <a:ln w="9525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Picture 31" descr="Uk_flag_large"/>
              <p:cNvPicPr preferRelativeResize="0">
                <a:picLocks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76" y="2304"/>
                <a:ext cx="431" cy="283"/>
              </a:xfrm>
              <a:prstGeom prst="rect">
                <a:avLst/>
              </a:prstGeom>
              <a:noFill/>
              <a:ln w="3175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4" name="Picture 32" descr="SPAN0001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2" y="2922"/>
              <a:ext cx="432" cy="29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37" name="Picture 13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673" y="4192803"/>
            <a:ext cx="1534553" cy="106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2" name="Picture 18" descr="http://www.tomuvol.fr/dec/ToMuVol.gi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9955" y="4767213"/>
            <a:ext cx="870467" cy="494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19"/>
          <p:cNvSpPr>
            <a:spLocks noChangeArrowheads="1"/>
          </p:cNvSpPr>
          <p:nvPr/>
        </p:nvSpPr>
        <p:spPr bwMode="auto">
          <a:xfrm>
            <a:off x="186006" y="2694155"/>
            <a:ext cx="2275990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n-US" altLang="en-US" sz="1600" b="0" i="1" dirty="0" smtClean="0">
                <a:latin typeface="+mn-lt"/>
              </a:rPr>
              <a:t>Demonstrator, </a:t>
            </a:r>
            <a:r>
              <a:rPr lang="en-US" altLang="en-US" sz="1600" b="0" i="1" dirty="0">
                <a:latin typeface="+mn-lt"/>
              </a:rPr>
              <a:t>1 </a:t>
            </a:r>
            <a:r>
              <a:rPr lang="en-US" altLang="en-US" sz="1600" b="0" i="1" dirty="0" smtClean="0">
                <a:latin typeface="+mn-lt"/>
              </a:rPr>
              <a:t>m</a:t>
            </a:r>
            <a:r>
              <a:rPr lang="en-US" altLang="en-US" sz="1600" b="0" i="1" baseline="30000" dirty="0" smtClean="0">
                <a:latin typeface="+mn-lt"/>
              </a:rPr>
              <a:t>3</a:t>
            </a:r>
            <a:r>
              <a:rPr lang="en-US" altLang="en-US" sz="1600" b="0" i="1" dirty="0" smtClean="0">
                <a:latin typeface="+mn-lt"/>
              </a:rPr>
              <a:t>  </a:t>
            </a:r>
          </a:p>
          <a:p>
            <a:pPr algn="r" eaLnBrk="1" hangingPunct="1"/>
            <a:r>
              <a:rPr lang="en-US" altLang="en-US" sz="1600" b="0" i="1" dirty="0" smtClean="0">
                <a:latin typeface="+mn-lt"/>
              </a:rPr>
              <a:t>40 layers</a:t>
            </a:r>
            <a:br>
              <a:rPr lang="en-US" altLang="en-US" sz="1600" b="0" i="1" dirty="0" smtClean="0">
                <a:latin typeface="+mn-lt"/>
              </a:rPr>
            </a:br>
            <a:r>
              <a:rPr lang="en-US" altLang="en-US" sz="1600" b="0" i="1" dirty="0" smtClean="0">
                <a:latin typeface="+mn-lt"/>
              </a:rPr>
              <a:t> 400 000 Channels</a:t>
            </a:r>
          </a:p>
        </p:txBody>
      </p:sp>
      <p:sp>
        <p:nvSpPr>
          <p:cNvPr id="43" name="Rectangle 19"/>
          <p:cNvSpPr>
            <a:spLocks noChangeArrowheads="1"/>
          </p:cNvSpPr>
          <p:nvPr/>
        </p:nvSpPr>
        <p:spPr bwMode="auto">
          <a:xfrm>
            <a:off x="2087796" y="1319156"/>
            <a:ext cx="242974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600" b="0" i="1" dirty="0" smtClean="0">
                <a:latin typeface="+mn-lt"/>
              </a:rPr>
              <a:t>Embedded FEE in </a:t>
            </a:r>
            <a:r>
              <a:rPr lang="en-US" altLang="en-US" sz="1600" b="0" i="1" dirty="0">
                <a:latin typeface="+mn-lt"/>
              </a:rPr>
              <a:t>s</a:t>
            </a:r>
            <a:r>
              <a:rPr lang="en-US" altLang="en-US" sz="1600" b="0" i="1" dirty="0" smtClean="0">
                <a:latin typeface="+mn-lt"/>
              </a:rPr>
              <a:t>calable GRPC detector layer</a:t>
            </a:r>
          </a:p>
        </p:txBody>
      </p:sp>
      <p:sp>
        <p:nvSpPr>
          <p:cNvPr id="41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48913" y="6561406"/>
            <a:ext cx="2133600" cy="365125"/>
          </a:xfrm>
        </p:spPr>
        <p:txBody>
          <a:bodyPr/>
          <a:lstStyle/>
          <a:p>
            <a:fld id="{6107D93B-C947-4B41-8558-A532C1867C9C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40" name="Image 2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28"/>
          <a:stretch/>
        </p:blipFill>
        <p:spPr bwMode="auto">
          <a:xfrm>
            <a:off x="2473709" y="1982988"/>
            <a:ext cx="1930250" cy="150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"/>
          <p:cNvSpPr txBox="1">
            <a:spLocks noChangeArrowheads="1"/>
          </p:cNvSpPr>
          <p:nvPr/>
        </p:nvSpPr>
        <p:spPr bwMode="auto">
          <a:xfrm>
            <a:off x="45904" y="3934421"/>
            <a:ext cx="1765570" cy="33699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A DHCAL Spinoff</a:t>
            </a:r>
          </a:p>
          <a:p>
            <a:pPr marL="0" indent="0">
              <a:lnSpc>
                <a:spcPct val="80000"/>
              </a:lnSpc>
              <a:buNone/>
              <a:defRPr/>
            </a:pPr>
            <a:endParaRPr lang="en-US" sz="1600" dirty="0" smtClean="0"/>
          </a:p>
          <a:p>
            <a:pPr lvl="1">
              <a:lnSpc>
                <a:spcPct val="80000"/>
              </a:lnSpc>
              <a:buFontTx/>
              <a:buNone/>
              <a:defRPr/>
            </a:pPr>
            <a:endParaRPr lang="en-US" sz="1600" dirty="0" smtClean="0"/>
          </a:p>
        </p:txBody>
      </p:sp>
      <p:cxnSp>
        <p:nvCxnSpPr>
          <p:cNvPr id="5" name="Connecteur droit 4"/>
          <p:cNvCxnSpPr/>
          <p:nvPr/>
        </p:nvCxnSpPr>
        <p:spPr>
          <a:xfrm>
            <a:off x="4563814" y="1004433"/>
            <a:ext cx="0" cy="56168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19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5203" y="5650046"/>
            <a:ext cx="1320852" cy="974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Rectangle 19"/>
          <p:cNvSpPr>
            <a:spLocks noChangeArrowheads="1"/>
          </p:cNvSpPr>
          <p:nvPr/>
        </p:nvSpPr>
        <p:spPr bwMode="auto">
          <a:xfrm>
            <a:off x="3039565" y="6624238"/>
            <a:ext cx="1807611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0" i="1" dirty="0" smtClean="0">
                <a:latin typeface="+mn-lt"/>
              </a:rPr>
              <a:t>26 mm</a:t>
            </a:r>
            <a:r>
              <a:rPr lang="en-US" altLang="en-US" b="0" i="1" baseline="30000" dirty="0" smtClean="0">
                <a:latin typeface="+mn-lt"/>
              </a:rPr>
              <a:t>2</a:t>
            </a:r>
            <a:r>
              <a:rPr lang="en-US" altLang="en-US" b="0" i="1" dirty="0" smtClean="0">
                <a:latin typeface="+mn-lt"/>
              </a:rPr>
              <a:t>,</a:t>
            </a:r>
            <a:r>
              <a:rPr lang="en-US" altLang="en-US" b="0" i="1" dirty="0">
                <a:latin typeface="+mn-lt"/>
              </a:rPr>
              <a:t> </a:t>
            </a:r>
            <a:r>
              <a:rPr lang="en-US" altLang="en-US" b="0" i="1" dirty="0" err="1" smtClean="0">
                <a:latin typeface="+mn-lt"/>
              </a:rPr>
              <a:t>SiGe</a:t>
            </a:r>
            <a:r>
              <a:rPr lang="en-US" altLang="en-US" b="0" i="1" dirty="0" smtClean="0">
                <a:latin typeface="+mn-lt"/>
              </a:rPr>
              <a:t> 0.35 µm</a:t>
            </a:r>
            <a:endParaRPr lang="en-US" altLang="en-US" i="1" dirty="0">
              <a:latin typeface="+mn-lt"/>
            </a:endParaRPr>
          </a:p>
        </p:txBody>
      </p:sp>
      <p:pic>
        <p:nvPicPr>
          <p:cNvPr id="46" name="Image 5" descr="GET_horizontal.png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029" t="-2889"/>
          <a:stretch/>
        </p:blipFill>
        <p:spPr bwMode="auto">
          <a:xfrm>
            <a:off x="4517538" y="2694155"/>
            <a:ext cx="1974812" cy="308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0995" y="4100335"/>
            <a:ext cx="978955" cy="87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Rectangle 47"/>
          <p:cNvSpPr/>
          <p:nvPr/>
        </p:nvSpPr>
        <p:spPr>
          <a:xfrm>
            <a:off x="4563814" y="5688449"/>
            <a:ext cx="258392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 smtClean="0"/>
              <a:t>256 channels </a:t>
            </a:r>
            <a:r>
              <a:rPr lang="en-US" sz="1400" b="1" i="1" dirty="0" err="1" smtClean="0"/>
              <a:t>AsAd</a:t>
            </a:r>
            <a:r>
              <a:rPr lang="en-US" sz="1400" b="1" i="1" dirty="0" smtClean="0"/>
              <a:t> board </a:t>
            </a:r>
          </a:p>
          <a:p>
            <a:r>
              <a:rPr lang="en-US" sz="1400" i="1" dirty="0" smtClean="0"/>
              <a:t>- 4 x AGET</a:t>
            </a:r>
            <a:br>
              <a:rPr lang="en-US" sz="1400" i="1" dirty="0" smtClean="0"/>
            </a:br>
            <a:r>
              <a:rPr lang="en-US" sz="1400" i="1" dirty="0" smtClean="0"/>
              <a:t>- 12-bits, 25 MHz digitizer</a:t>
            </a:r>
          </a:p>
          <a:p>
            <a:r>
              <a:rPr lang="en-US" sz="1400" i="1" dirty="0" smtClean="0"/>
              <a:t>- AGET steering, </a:t>
            </a:r>
            <a:br>
              <a:rPr lang="en-US" sz="1400" i="1" dirty="0" smtClean="0"/>
            </a:br>
            <a:r>
              <a:rPr lang="en-US" sz="1400" i="1" dirty="0" smtClean="0"/>
              <a:t>             test, calibration  </a:t>
            </a:r>
          </a:p>
        </p:txBody>
      </p:sp>
      <p:pic>
        <p:nvPicPr>
          <p:cNvPr id="50" name="Picture 2" descr="C:\Users\colledan\Documents\_Cao_Mission\Presentations_IAOCAO\TWEPP_2014\AutresDOCS\Pages de Resau_Gaz_ACTAR_TPC_Electronics_M72.jpg"/>
          <p:cNvPicPr>
            <a:picLocks noChangeAspect="1" noChangeArrowheads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92350" y="2288569"/>
            <a:ext cx="2513297" cy="122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Rectangle 50"/>
          <p:cNvSpPr/>
          <p:nvPr/>
        </p:nvSpPr>
        <p:spPr>
          <a:xfrm>
            <a:off x="4712022" y="2455211"/>
            <a:ext cx="178032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400" i="1" dirty="0" smtClean="0"/>
              <a:t>Active  Target</a:t>
            </a:r>
            <a:r>
              <a:rPr lang="en-US" sz="1400" i="1" dirty="0"/>
              <a:t> </a:t>
            </a:r>
            <a:r>
              <a:rPr lang="en-US" sz="1400" i="1" dirty="0" smtClean="0"/>
              <a:t>TPC</a:t>
            </a:r>
            <a:endParaRPr lang="en-US" sz="1400" i="1" dirty="0"/>
          </a:p>
        </p:txBody>
      </p:sp>
      <p:sp>
        <p:nvSpPr>
          <p:cNvPr id="52" name="Rectangle 51"/>
          <p:cNvSpPr/>
          <p:nvPr/>
        </p:nvSpPr>
        <p:spPr>
          <a:xfrm>
            <a:off x="6769669" y="3597422"/>
            <a:ext cx="232347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400" i="1" dirty="0" smtClean="0"/>
              <a:t>AGET 0.35 µm CMOS, 65 mm</a:t>
            </a:r>
            <a:r>
              <a:rPr lang="en-US" sz="1400" i="1" baseline="30000" dirty="0" smtClean="0"/>
              <a:t>2,</a:t>
            </a:r>
            <a:r>
              <a:rPr lang="en-US" sz="1400" i="1" dirty="0" smtClean="0"/>
              <a:t> 2010</a:t>
            </a:r>
          </a:p>
        </p:txBody>
      </p:sp>
      <p:graphicFrame>
        <p:nvGraphicFramePr>
          <p:cNvPr id="53" name="Tableau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431112"/>
              </p:ext>
            </p:extLst>
          </p:nvPr>
        </p:nvGraphicFramePr>
        <p:xfrm>
          <a:off x="6824884" y="5137348"/>
          <a:ext cx="2213044" cy="13042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13044"/>
              </a:tblGrid>
              <a:tr h="1863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noProof="0" dirty="0" smtClean="0"/>
                        <a:t>64</a:t>
                      </a:r>
                      <a:r>
                        <a:rPr lang="en-US" sz="1100" noProof="0" dirty="0" smtClean="0"/>
                        <a:t>-ch,</a:t>
                      </a:r>
                      <a:r>
                        <a:rPr lang="en-US" sz="1100" baseline="0" noProof="0" dirty="0" smtClean="0"/>
                        <a:t> </a:t>
                      </a:r>
                      <a:r>
                        <a:rPr lang="en-US" sz="1100" noProof="0" dirty="0" err="1" smtClean="0"/>
                        <a:t>Pos</a:t>
                      </a:r>
                      <a:r>
                        <a:rPr lang="en-US" sz="1100" noProof="0" dirty="0" smtClean="0"/>
                        <a:t> / </a:t>
                      </a:r>
                      <a:r>
                        <a:rPr lang="en-US" sz="1100" noProof="0" dirty="0" err="1" smtClean="0"/>
                        <a:t>Neg</a:t>
                      </a:r>
                      <a:r>
                        <a:rPr lang="en-US" sz="1100" baseline="0" noProof="0" dirty="0" smtClean="0"/>
                        <a:t> polarity </a:t>
                      </a:r>
                      <a:endParaRPr lang="en-US" sz="1100" noProof="0" dirty="0" smtClean="0"/>
                    </a:p>
                  </a:txBody>
                  <a:tcPr marL="36000" marR="36000" marT="0" marB="0"/>
                </a:tc>
              </a:tr>
              <a:tr h="1863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noProof="0" dirty="0" smtClean="0"/>
                        <a:t>4 </a:t>
                      </a:r>
                      <a:r>
                        <a:rPr lang="en-US" sz="1100" noProof="0" dirty="0" smtClean="0"/>
                        <a:t>Ranges : 120 </a:t>
                      </a:r>
                      <a:r>
                        <a:rPr lang="en-US" sz="1100" noProof="0" dirty="0" err="1" smtClean="0"/>
                        <a:t>fC</a:t>
                      </a:r>
                      <a:r>
                        <a:rPr lang="en-US" sz="1100" noProof="0" dirty="0" smtClean="0"/>
                        <a:t>; 240 </a:t>
                      </a:r>
                      <a:r>
                        <a:rPr lang="en-US" sz="1100" noProof="0" dirty="0" err="1" smtClean="0"/>
                        <a:t>fC</a:t>
                      </a:r>
                      <a:r>
                        <a:rPr lang="en-US" sz="1100" noProof="0" dirty="0" smtClean="0"/>
                        <a:t>; 1 </a:t>
                      </a:r>
                      <a:r>
                        <a:rPr lang="en-US" sz="1100" noProof="0" dirty="0" err="1" smtClean="0"/>
                        <a:t>pC</a:t>
                      </a:r>
                      <a:r>
                        <a:rPr lang="en-US" sz="1100" noProof="0" dirty="0" smtClean="0"/>
                        <a:t>; 10 </a:t>
                      </a:r>
                      <a:r>
                        <a:rPr lang="en-US" sz="1100" noProof="0" dirty="0" err="1" smtClean="0"/>
                        <a:t>pC</a:t>
                      </a:r>
                      <a:endParaRPr lang="en-US" sz="1100" noProof="0" dirty="0" smtClean="0"/>
                    </a:p>
                  </a:txBody>
                  <a:tcPr marL="36000" marR="36000" marT="0" marB="0"/>
                </a:tc>
              </a:tr>
              <a:tr h="1863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noProof="0" dirty="0" smtClean="0"/>
                        <a:t>16 </a:t>
                      </a:r>
                      <a:r>
                        <a:rPr lang="en-US" sz="1100" noProof="0" dirty="0" smtClean="0"/>
                        <a:t>Peaking Time Values (</a:t>
                      </a:r>
                      <a:r>
                        <a:rPr lang="en-US" sz="1100" b="1" noProof="0" dirty="0" smtClean="0"/>
                        <a:t>50ns to 1μs</a:t>
                      </a:r>
                      <a:r>
                        <a:rPr lang="en-US" sz="1100" noProof="0" dirty="0" smtClean="0"/>
                        <a:t>)</a:t>
                      </a:r>
                    </a:p>
                  </a:txBody>
                  <a:tcPr marL="36000" marR="36000" marT="0" marB="0"/>
                </a:tc>
              </a:tr>
              <a:tr h="1863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 err="1" smtClean="0"/>
                        <a:t>Fsampling</a:t>
                      </a:r>
                      <a:r>
                        <a:rPr lang="en-US" sz="1100" noProof="0" dirty="0" smtClean="0"/>
                        <a:t>: </a:t>
                      </a:r>
                      <a:r>
                        <a:rPr lang="en-US" sz="1100" b="1" noProof="0" dirty="0" smtClean="0"/>
                        <a:t>1-100MHz</a:t>
                      </a:r>
                      <a:r>
                        <a:rPr lang="en-US" sz="1100" noProof="0" dirty="0" smtClean="0"/>
                        <a:t>; </a:t>
                      </a:r>
                      <a:r>
                        <a:rPr lang="en-US" sz="1100" noProof="0" dirty="0" err="1" smtClean="0"/>
                        <a:t>Fread</a:t>
                      </a:r>
                      <a:r>
                        <a:rPr lang="en-US" sz="1100" b="1" noProof="0" dirty="0" smtClean="0"/>
                        <a:t>: 25MHz </a:t>
                      </a:r>
                      <a:endParaRPr lang="en-US" sz="1100" noProof="0" dirty="0" smtClean="0"/>
                    </a:p>
                  </a:txBody>
                  <a:tcPr marL="36000" marR="36000" marT="0" marB="0"/>
                </a:tc>
              </a:tr>
              <a:tr h="1863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 smtClean="0"/>
                        <a:t>Auto trig:  </a:t>
                      </a:r>
                      <a:r>
                        <a:rPr lang="en-US" sz="1100" noProof="0" dirty="0" err="1" smtClean="0"/>
                        <a:t>discri</a:t>
                      </a:r>
                      <a:r>
                        <a:rPr lang="en-US" sz="1100" noProof="0" dirty="0" smtClean="0"/>
                        <a:t>/</a:t>
                      </a:r>
                      <a:r>
                        <a:rPr lang="en-US" sz="1100" noProof="0" dirty="0" err="1" smtClean="0"/>
                        <a:t>ch</a:t>
                      </a:r>
                      <a:r>
                        <a:rPr lang="en-US" sz="1100" noProof="0" dirty="0" smtClean="0"/>
                        <a:t>  + </a:t>
                      </a:r>
                      <a:r>
                        <a:rPr lang="en-US" sz="1100" noProof="0" dirty="0" err="1" smtClean="0"/>
                        <a:t>DACthreshold</a:t>
                      </a:r>
                      <a:r>
                        <a:rPr lang="en-US" sz="1100" noProof="0" dirty="0" smtClean="0"/>
                        <a:t> </a:t>
                      </a:r>
                    </a:p>
                  </a:txBody>
                  <a:tcPr marL="36000" marR="36000" marT="0" marB="0"/>
                </a:tc>
              </a:tr>
              <a:tr h="1863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 smtClean="0"/>
                        <a:t>Ch RO: All, Hit, Specific channels</a:t>
                      </a:r>
                    </a:p>
                  </a:txBody>
                  <a:tcPr marL="36000" marR="36000" marT="0" marB="0"/>
                </a:tc>
              </a:tr>
              <a:tr h="1863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noProof="0" dirty="0" smtClean="0"/>
                        <a:t>SCA cells </a:t>
                      </a:r>
                      <a:r>
                        <a:rPr lang="en-US" sz="1100" noProof="0" dirty="0" smtClean="0"/>
                        <a:t>readout: </a:t>
                      </a:r>
                      <a:r>
                        <a:rPr lang="en-US" sz="1100" b="1" noProof="0" dirty="0" smtClean="0"/>
                        <a:t>128/256/512</a:t>
                      </a:r>
                    </a:p>
                  </a:txBody>
                  <a:tcPr marL="36000" marR="36000" marT="0" marB="0"/>
                </a:tc>
              </a:tr>
            </a:tbl>
          </a:graphicData>
        </a:graphic>
      </p:graphicFrame>
      <p:pic>
        <p:nvPicPr>
          <p:cNvPr id="54" name="Picture 2" descr="ACTAR TPC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1407" y="810444"/>
            <a:ext cx="694888" cy="387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6" descr="http://erc.europa.eu/sites/default/files/content/LOGO-ERC.jpg"/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89149" y="813623"/>
            <a:ext cx="563955" cy="520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Espace réservé du contenu 1"/>
          <p:cNvSpPr>
            <a:spLocks noGrp="1"/>
          </p:cNvSpPr>
          <p:nvPr>
            <p:ph idx="1"/>
          </p:nvPr>
        </p:nvSpPr>
        <p:spPr>
          <a:xfrm>
            <a:off x="4618415" y="808696"/>
            <a:ext cx="4441371" cy="2844413"/>
          </a:xfrm>
        </p:spPr>
        <p:txBody>
          <a:bodyPr lIns="0" rIns="0"/>
          <a:lstStyle/>
          <a:p>
            <a:pPr marL="0" lvl="1" indent="0"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AGET for ACTAR TPC R&amp;D </a:t>
            </a:r>
          </a:p>
          <a:p>
            <a:pPr marL="285750" lvl="1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To Study exotic nuclear structures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@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SPIRAL2</a:t>
            </a:r>
          </a:p>
          <a:p>
            <a:pPr marL="285750" lvl="1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AGET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for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2048 channels of the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TPC</a:t>
            </a:r>
          </a:p>
          <a:p>
            <a:pPr marL="536575" lvl="2"/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Variant of AFTER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f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or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µ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</a:rPr>
              <a:t>megas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 @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T2K 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(6000 chips)</a:t>
            </a:r>
          </a:p>
          <a:p>
            <a:pPr marL="536575" lvl="1" indent="-228600"/>
            <a:endParaRPr lang="en-US" sz="18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58" name="Groupe 57"/>
          <p:cNvGrpSpPr/>
          <p:nvPr/>
        </p:nvGrpSpPr>
        <p:grpSpPr>
          <a:xfrm>
            <a:off x="8562549" y="4028309"/>
            <a:ext cx="576135" cy="532893"/>
            <a:chOff x="8122920" y="7620"/>
            <a:chExt cx="1013315" cy="937260"/>
          </a:xfrm>
        </p:grpSpPr>
        <p:sp>
          <p:nvSpPr>
            <p:cNvPr id="59" name="Rectangle 58"/>
            <p:cNvSpPr/>
            <p:nvPr/>
          </p:nvSpPr>
          <p:spPr>
            <a:xfrm>
              <a:off x="8122920" y="7620"/>
              <a:ext cx="1013315" cy="9372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0" name="Image 59"/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37220" y="113024"/>
              <a:ext cx="754380" cy="752678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</p:grpSp>
      <p:sp>
        <p:nvSpPr>
          <p:cNvPr id="56" name="Rectangle 3"/>
          <p:cNvSpPr txBox="1">
            <a:spLocks noChangeArrowheads="1"/>
          </p:cNvSpPr>
          <p:nvPr/>
        </p:nvSpPr>
        <p:spPr bwMode="auto">
          <a:xfrm>
            <a:off x="71568" y="5418226"/>
            <a:ext cx="3023635" cy="131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>
              <a:lnSpc>
                <a:spcPct val="80000"/>
              </a:lnSpc>
              <a:defRPr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64 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</a:rPr>
              <a:t>ch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, 3 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</a:rPr>
              <a:t>discri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</a:rPr>
              <a:t>ch</a:t>
            </a:r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36575" lvl="2">
              <a:lnSpc>
                <a:spcPct val="80000"/>
              </a:lnSpc>
              <a:defRPr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3 encoded charge values</a:t>
            </a:r>
          </a:p>
          <a:p>
            <a:pPr marL="285750" lvl="1">
              <a:lnSpc>
                <a:spcPct val="80000"/>
              </a:lnSpc>
              <a:defRPr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Event memory</a:t>
            </a:r>
          </a:p>
          <a:p>
            <a:pPr marL="285750" lvl="1">
              <a:lnSpc>
                <a:spcPct val="80000"/>
              </a:lnSpc>
              <a:defRPr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Power pulsing</a:t>
            </a:r>
          </a:p>
          <a:p>
            <a:pPr marL="285750" lvl="1">
              <a:lnSpc>
                <a:spcPct val="80000"/>
              </a:lnSpc>
              <a:defRPr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2010: 10 000 chips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	</a:t>
            </a:r>
          </a:p>
          <a:p>
            <a:pPr marL="669925" lvl="2" indent="0">
              <a:lnSpc>
                <a:spcPct val="80000"/>
              </a:lnSpc>
              <a:buNone/>
              <a:defRPr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, </a:t>
            </a:r>
          </a:p>
        </p:txBody>
      </p:sp>
      <p:cxnSp>
        <p:nvCxnSpPr>
          <p:cNvPr id="4" name="Connecteur droit 3"/>
          <p:cNvCxnSpPr/>
          <p:nvPr/>
        </p:nvCxnSpPr>
        <p:spPr>
          <a:xfrm>
            <a:off x="1688532" y="3566273"/>
            <a:ext cx="1320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/>
          <p:cNvCxnSpPr/>
          <p:nvPr/>
        </p:nvCxnSpPr>
        <p:spPr>
          <a:xfrm>
            <a:off x="1718765" y="5365938"/>
            <a:ext cx="1320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19"/>
          <p:cNvSpPr>
            <a:spLocks noChangeArrowheads="1"/>
          </p:cNvSpPr>
          <p:nvPr/>
        </p:nvSpPr>
        <p:spPr bwMode="auto">
          <a:xfrm>
            <a:off x="3192844" y="5454144"/>
            <a:ext cx="1211115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0" i="1" dirty="0" smtClean="0">
                <a:latin typeface="+mn-lt"/>
              </a:rPr>
              <a:t>HARDROC2</a:t>
            </a:r>
            <a:endParaRPr lang="en-US" altLang="en-US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054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1" grpId="0"/>
      <p:bldP spid="52" grpId="0"/>
      <p:bldP spid="5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95967" y="-15964"/>
            <a:ext cx="8229600" cy="843173"/>
          </a:xfrm>
        </p:spPr>
        <p:txBody>
          <a:bodyPr>
            <a:normAutofit/>
          </a:bodyPr>
          <a:lstStyle/>
          <a:p>
            <a:r>
              <a:rPr lang="en-US" dirty="0" smtClean="0"/>
              <a:t>Designs </a:t>
            </a:r>
            <a:r>
              <a:rPr lang="en-US" dirty="0"/>
              <a:t>for specific configurations</a:t>
            </a:r>
            <a:endParaRPr lang="en-US" sz="2000" b="1" dirty="0"/>
          </a:p>
        </p:txBody>
      </p:sp>
      <p:sp>
        <p:nvSpPr>
          <p:cNvPr id="31" name="Rectangle 30"/>
          <p:cNvSpPr/>
          <p:nvPr/>
        </p:nvSpPr>
        <p:spPr>
          <a:xfrm>
            <a:off x="4676320" y="3507841"/>
            <a:ext cx="4432184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</a:rPr>
              <a:t>icromegas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 TPC, MIMAC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@ LSM</a:t>
            </a:r>
          </a:p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-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64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ch.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, Coincidences detect. + TOT measures</a:t>
            </a:r>
          </a:p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-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50 MHz discriminators 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-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400 MHz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serializer</a:t>
            </a:r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-  ~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100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samples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8371" y="4961703"/>
            <a:ext cx="1632754" cy="158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Image 64" descr="feast_v1_layout_5x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9448" y="5024529"/>
            <a:ext cx="723525" cy="1119021"/>
          </a:xfrm>
          <a:prstGeom prst="rect">
            <a:avLst/>
          </a:prstGeom>
        </p:spPr>
      </p:pic>
      <p:pic>
        <p:nvPicPr>
          <p:cNvPr id="66" name="Image 6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86700" y="5257612"/>
            <a:ext cx="1658079" cy="1178604"/>
          </a:xfrm>
          <a:prstGeom prst="rect">
            <a:avLst/>
          </a:prstGeom>
        </p:spPr>
      </p:pic>
      <p:sp>
        <p:nvSpPr>
          <p:cNvPr id="67" name="Rectangle 66"/>
          <p:cNvSpPr/>
          <p:nvPr/>
        </p:nvSpPr>
        <p:spPr>
          <a:xfrm>
            <a:off x="4700536" y="6541819"/>
            <a:ext cx="1547663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sz="1400" i="1" dirty="0" smtClean="0">
                <a:latin typeface="+mj-lt"/>
              </a:rPr>
              <a:t>256 channels board</a:t>
            </a:r>
            <a:endParaRPr lang="en-US" sz="1400" b="0" i="1" dirty="0">
              <a:latin typeface="+mj-lt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0" y="3457607"/>
            <a:ext cx="467632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TDC  for SNEMO @ LSM</a:t>
            </a:r>
            <a:endParaRPr lang="en-US" sz="2400" dirty="0" smtClean="0"/>
          </a:p>
          <a:p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-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54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ch.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TDC,   3.6 ns resolution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- 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Configurable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Inputs - gain &amp;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discri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. threshold -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for anodic and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cathodic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signals</a:t>
            </a:r>
          </a:p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-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150 samples</a:t>
            </a:r>
            <a:endParaRPr lang="en-US" dirty="0"/>
          </a:p>
        </p:txBody>
      </p:sp>
      <p:sp>
        <p:nvSpPr>
          <p:cNvPr id="69" name="Rectangle 68"/>
          <p:cNvSpPr/>
          <p:nvPr/>
        </p:nvSpPr>
        <p:spPr>
          <a:xfrm>
            <a:off x="1555380" y="6178213"/>
            <a:ext cx="748124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/>
              <a:t>0.35 CMOS</a:t>
            </a:r>
          </a:p>
          <a:p>
            <a:r>
              <a:rPr lang="en-US" sz="1200" i="1" dirty="0" smtClean="0"/>
              <a:t>40 mm2</a:t>
            </a:r>
          </a:p>
          <a:p>
            <a:r>
              <a:rPr lang="en-US" sz="1200" i="1" dirty="0" smtClean="0"/>
              <a:t>2011</a:t>
            </a:r>
          </a:p>
        </p:txBody>
      </p:sp>
      <p:sp>
        <p:nvSpPr>
          <p:cNvPr id="72" name="Rectangle 71"/>
          <p:cNvSpPr/>
          <p:nvPr/>
        </p:nvSpPr>
        <p:spPr>
          <a:xfrm>
            <a:off x="7584666" y="5942469"/>
            <a:ext cx="145183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dirty="0" smtClean="0"/>
              <a:t>.</a:t>
            </a:r>
            <a:r>
              <a:rPr lang="en-US" sz="1200" i="1" dirty="0" smtClean="0"/>
              <a:t>35 µm  </a:t>
            </a:r>
            <a:br>
              <a:rPr lang="en-US" sz="1200" i="1" dirty="0" smtClean="0"/>
            </a:br>
            <a:r>
              <a:rPr lang="en-US" sz="1200" i="1" dirty="0" err="1" smtClean="0"/>
              <a:t>SiGe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BiCMOS</a:t>
            </a:r>
            <a:endParaRPr lang="en-US" sz="1200" i="1" dirty="0" smtClean="0"/>
          </a:p>
          <a:p>
            <a:r>
              <a:rPr lang="en-US" sz="1200" i="1" dirty="0" smtClean="0"/>
              <a:t> 23 mm</a:t>
            </a:r>
            <a:r>
              <a:rPr lang="en-US" sz="1200" i="1" baseline="30000" dirty="0" smtClean="0"/>
              <a:t>2</a:t>
            </a:r>
          </a:p>
          <a:p>
            <a:r>
              <a:rPr lang="en-US" sz="1200" i="1" dirty="0" smtClean="0"/>
              <a:t>2010</a:t>
            </a:r>
            <a:endParaRPr lang="en-US" sz="1200" dirty="0"/>
          </a:p>
        </p:txBody>
      </p:sp>
      <p:cxnSp>
        <p:nvCxnSpPr>
          <p:cNvPr id="84" name="Connecteur droit 83"/>
          <p:cNvCxnSpPr/>
          <p:nvPr/>
        </p:nvCxnSpPr>
        <p:spPr>
          <a:xfrm>
            <a:off x="4562946" y="3838128"/>
            <a:ext cx="0" cy="287493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3" name="Imag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618302" y="5803359"/>
            <a:ext cx="746132" cy="1009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" name="Rectangle 93"/>
          <p:cNvSpPr/>
          <p:nvPr/>
        </p:nvSpPr>
        <p:spPr>
          <a:xfrm>
            <a:off x="151178" y="6523379"/>
            <a:ext cx="870225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sz="1400" i="1" dirty="0" smtClean="0">
                <a:latin typeface="+mj-lt"/>
              </a:rPr>
              <a:t>Test  board</a:t>
            </a:r>
            <a:endParaRPr lang="en-US" sz="1400" b="0" i="1" dirty="0">
              <a:latin typeface="+mj-lt"/>
            </a:endParaRPr>
          </a:p>
        </p:txBody>
      </p:sp>
      <p:sp>
        <p:nvSpPr>
          <p:cNvPr id="3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935992" y="6461591"/>
            <a:ext cx="2133600" cy="365125"/>
          </a:xfrm>
        </p:spPr>
        <p:txBody>
          <a:bodyPr/>
          <a:lstStyle/>
          <a:p>
            <a:fld id="{6107D93B-C947-4B41-8558-A532C1867C9C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1" name="Ellipse 10"/>
          <p:cNvSpPr/>
          <p:nvPr/>
        </p:nvSpPr>
        <p:spPr>
          <a:xfrm>
            <a:off x="5894863" y="5275955"/>
            <a:ext cx="407078" cy="3461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4" name="Connecteur droit avec flèche 43"/>
          <p:cNvCxnSpPr/>
          <p:nvPr/>
        </p:nvCxnSpPr>
        <p:spPr>
          <a:xfrm>
            <a:off x="6178847" y="5595100"/>
            <a:ext cx="304556" cy="48002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Imag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8396" y="4270443"/>
            <a:ext cx="2202604" cy="14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Connecteur droit avec flèche 6"/>
          <p:cNvCxnSpPr>
            <a:endCxn id="11" idx="7"/>
          </p:cNvCxnSpPr>
          <p:nvPr/>
        </p:nvCxnSpPr>
        <p:spPr>
          <a:xfrm flipH="1">
            <a:off x="6242326" y="5192213"/>
            <a:ext cx="1570034" cy="13443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3"/>
          <p:cNvSpPr txBox="1">
            <a:spLocks noChangeArrowheads="1"/>
          </p:cNvSpPr>
          <p:nvPr/>
        </p:nvSpPr>
        <p:spPr bwMode="auto">
          <a:xfrm>
            <a:off x="108717" y="950481"/>
            <a:ext cx="6509366" cy="936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Trigger upgrade of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</a:rPr>
              <a:t>Dimuon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Spectrometer of ALICE</a:t>
            </a:r>
            <a:endParaRPr lang="en-US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lvl="1">
              <a:lnSpc>
                <a:spcPct val="80000"/>
              </a:lnSpc>
              <a:defRPr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FEERIC dedicated to new RPC in avalanche mode (aging)</a:t>
            </a:r>
            <a:endParaRPr lang="en-US" sz="1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133350" lvl="1">
              <a:lnSpc>
                <a:spcPct val="80000"/>
              </a:lnSpc>
              <a:defRPr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To r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eplace </a:t>
            </a: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</a:rPr>
              <a:t>ADulT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chips for current RPC in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streamer mode </a:t>
            </a:r>
            <a:endParaRPr lang="en-US" sz="1800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133350" lvl="1">
              <a:lnSpc>
                <a:spcPct val="80000"/>
              </a:lnSpc>
              <a:defRPr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To provide calibrated pulses to trigger logic</a:t>
            </a:r>
          </a:p>
          <a:p>
            <a:pPr marL="133350" lvl="1">
              <a:lnSpc>
                <a:spcPct val="80000"/>
              </a:lnSpc>
              <a:defRPr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&gt;3000 chips to produce, test, install, 2015-18 </a:t>
            </a:r>
          </a:p>
          <a:p>
            <a:pPr marL="577850" lvl="2" indent="0">
              <a:lnSpc>
                <a:spcPct val="80000"/>
              </a:lnSpc>
              <a:buNone/>
              <a:defRPr/>
            </a:pPr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61" name="Connecteur droit 60"/>
          <p:cNvCxnSpPr/>
          <p:nvPr/>
        </p:nvCxnSpPr>
        <p:spPr>
          <a:xfrm>
            <a:off x="151178" y="3451962"/>
            <a:ext cx="881982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5" descr="http://micrhau.in2p3.fr/spip/IMG/png/feeric_layout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1005880" y="2536331"/>
            <a:ext cx="651526" cy="78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Image 62" descr="FEERIC-proto2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8160" y="2594432"/>
            <a:ext cx="2130226" cy="677358"/>
          </a:xfrm>
          <a:prstGeom prst="rect">
            <a:avLst/>
          </a:prstGeom>
        </p:spPr>
      </p:pic>
      <p:pic>
        <p:nvPicPr>
          <p:cNvPr id="64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441" b="11174"/>
          <a:stretch/>
        </p:blipFill>
        <p:spPr bwMode="auto">
          <a:xfrm>
            <a:off x="4754773" y="1866410"/>
            <a:ext cx="2334925" cy="1480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Image 72"/>
          <p:cNvPicPr>
            <a:picLocks noChangeAspect="1"/>
          </p:cNvPicPr>
          <p:nvPr/>
        </p:nvPicPr>
        <p:blipFill>
          <a:blip r:embed="rId11" cstate="print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13502" y="1257143"/>
            <a:ext cx="1979492" cy="1675968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Rectangle 19"/>
          <p:cNvSpPr>
            <a:spLocks noChangeArrowheads="1"/>
          </p:cNvSpPr>
          <p:nvPr/>
        </p:nvSpPr>
        <p:spPr bwMode="auto">
          <a:xfrm>
            <a:off x="1796093" y="2776848"/>
            <a:ext cx="508152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0" i="1" dirty="0" smtClean="0"/>
              <a:t>Test</a:t>
            </a:r>
          </a:p>
          <a:p>
            <a:pPr eaLnBrk="1" hangingPunct="1"/>
            <a:r>
              <a:rPr lang="en-US" altLang="en-US" sz="1200" b="0" i="1" dirty="0" smtClean="0"/>
              <a:t> Board</a:t>
            </a:r>
            <a:endParaRPr lang="en-US" altLang="en-US" sz="1200" i="1" baseline="30000" dirty="0"/>
          </a:p>
        </p:txBody>
      </p:sp>
      <p:pic>
        <p:nvPicPr>
          <p:cNvPr id="77" name="Image 76" descr="2012-Jul-04-4_Color_Logo_CB.png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8962" y="991302"/>
            <a:ext cx="527114" cy="531682"/>
          </a:xfrm>
          <a:prstGeom prst="rect">
            <a:avLst/>
          </a:prstGeom>
        </p:spPr>
      </p:pic>
      <p:sp>
        <p:nvSpPr>
          <p:cNvPr id="32" name="Rectangle 19"/>
          <p:cNvSpPr>
            <a:spLocks noChangeArrowheads="1"/>
          </p:cNvSpPr>
          <p:nvPr/>
        </p:nvSpPr>
        <p:spPr bwMode="auto">
          <a:xfrm>
            <a:off x="144065" y="2669610"/>
            <a:ext cx="597921" cy="677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100" b="0" i="1" dirty="0" smtClean="0"/>
              <a:t>FEERIC </a:t>
            </a:r>
            <a:br>
              <a:rPr lang="en-US" altLang="en-US" sz="1100" b="0" i="1" dirty="0" smtClean="0"/>
            </a:br>
            <a:r>
              <a:rPr lang="en-US" altLang="en-US" sz="1100" b="0" i="1" dirty="0" smtClean="0"/>
              <a:t>4mm</a:t>
            </a:r>
            <a:r>
              <a:rPr lang="en-US" altLang="en-US" sz="1100" b="0" i="1" baseline="30000" dirty="0" smtClean="0"/>
              <a:t>2</a:t>
            </a:r>
            <a:endParaRPr lang="en-US" altLang="en-US" sz="1100" b="0" i="1" dirty="0"/>
          </a:p>
          <a:p>
            <a:pPr eaLnBrk="1" hangingPunct="1"/>
            <a:r>
              <a:rPr lang="en-US" altLang="en-US" sz="1100" b="0" i="1" dirty="0" smtClean="0"/>
              <a:t>0.35µm </a:t>
            </a:r>
            <a:br>
              <a:rPr lang="en-US" altLang="en-US" sz="1100" b="0" i="1" dirty="0" smtClean="0"/>
            </a:br>
            <a:r>
              <a:rPr lang="en-US" altLang="en-US" sz="1100" b="0" i="1" dirty="0" smtClean="0"/>
              <a:t>CMOS</a:t>
            </a:r>
            <a:endParaRPr lang="en-US" altLang="en-US" sz="1100" i="1" baseline="30000" dirty="0"/>
          </a:p>
        </p:txBody>
      </p:sp>
      <p:pic>
        <p:nvPicPr>
          <p:cNvPr id="70" name="Picture 7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74383" y="5066514"/>
            <a:ext cx="1965386" cy="155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Rectangle 19"/>
          <p:cNvSpPr>
            <a:spLocks noChangeArrowheads="1"/>
          </p:cNvSpPr>
          <p:nvPr/>
        </p:nvSpPr>
        <p:spPr bwMode="auto">
          <a:xfrm>
            <a:off x="2474384" y="6618976"/>
            <a:ext cx="1955658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0" i="1" dirty="0" smtClean="0"/>
              <a:t>Manchester-UK courtesy</a:t>
            </a:r>
            <a:endParaRPr lang="en-US" altLang="en-US" sz="1000" b="0" i="1" baseline="30000" dirty="0"/>
          </a:p>
        </p:txBody>
      </p:sp>
      <p:sp>
        <p:nvSpPr>
          <p:cNvPr id="71" name="Rectangle 19"/>
          <p:cNvSpPr>
            <a:spLocks noChangeArrowheads="1"/>
          </p:cNvSpPr>
          <p:nvPr/>
        </p:nvSpPr>
        <p:spPr bwMode="auto">
          <a:xfrm>
            <a:off x="2760932" y="4910152"/>
            <a:ext cx="1528966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0" i="1" dirty="0" smtClean="0"/>
              <a:t>Drift Chamber</a:t>
            </a:r>
            <a:endParaRPr lang="en-US" altLang="en-US" sz="1000" b="0" i="1" baseline="30000" dirty="0"/>
          </a:p>
        </p:txBody>
      </p:sp>
    </p:spTree>
    <p:extLst>
      <p:ext uri="{BB962C8B-B14F-4D97-AF65-F5344CB8AC3E}">
        <p14:creationId xmlns:p14="http://schemas.microsoft.com/office/powerpoint/2010/main" val="25646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Semiconductors </a:t>
            </a:r>
            <a:r>
              <a:rPr lang="en-US" dirty="0" smtClean="0">
                <a:solidFill>
                  <a:srgbClr val="FF0000"/>
                </a:solidFill>
              </a:rPr>
              <a:t>Network</a:t>
            </a:r>
            <a:endParaRPr lang="en-US" sz="3100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3518" y="1308776"/>
            <a:ext cx="1608596" cy="1212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7349111" y="2564502"/>
            <a:ext cx="1861407" cy="8617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400" b="1" i="1" dirty="0" smtClean="0"/>
              <a:t>Beam profiler</a:t>
            </a:r>
            <a:br>
              <a:rPr lang="en-US" sz="1400" b="1" i="1" dirty="0" smtClean="0"/>
            </a:br>
            <a:r>
              <a:rPr lang="en-US" sz="1400" b="1" i="1" dirty="0" smtClean="0"/>
              <a:t>SPIRAL-France</a:t>
            </a:r>
          </a:p>
          <a:p>
            <a:pPr algn="ctr"/>
            <a:r>
              <a:rPr lang="en-US" sz="1400" i="1" dirty="0"/>
              <a:t>Double-sided  multi-strips</a:t>
            </a:r>
          </a:p>
          <a:p>
            <a:pPr algn="ctr"/>
            <a:r>
              <a:rPr lang="en-US" sz="1400" i="1" dirty="0"/>
              <a:t>detector </a:t>
            </a:r>
            <a:r>
              <a:rPr lang="en-US" sz="1400" i="1" dirty="0" smtClean="0"/>
              <a:t>prototype</a:t>
            </a:r>
            <a:endParaRPr lang="en-US" sz="1400" b="1" i="1" dirty="0"/>
          </a:p>
        </p:txBody>
      </p:sp>
      <p:cxnSp>
        <p:nvCxnSpPr>
          <p:cNvPr id="16" name="Connecteur droit 15"/>
          <p:cNvCxnSpPr/>
          <p:nvPr/>
        </p:nvCxnSpPr>
        <p:spPr>
          <a:xfrm flipH="1">
            <a:off x="1840893" y="3734906"/>
            <a:ext cx="535592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H="1">
            <a:off x="1690729" y="1000336"/>
            <a:ext cx="11404" cy="26192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7830467" y="1069093"/>
            <a:ext cx="665247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fr-FR" sz="1400" dirty="0" smtClean="0"/>
              <a:t>Diamond</a:t>
            </a:r>
          </a:p>
        </p:txBody>
      </p:sp>
      <p:pic>
        <p:nvPicPr>
          <p:cNvPr id="21" name="Image 2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758" y="3425366"/>
            <a:ext cx="1248988" cy="936948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2164669" y="1054646"/>
            <a:ext cx="920958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fr-FR" sz="1400" dirty="0" smtClean="0"/>
              <a:t>Silicon Strips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14319" y="1077702"/>
            <a:ext cx="302968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fr-FR" sz="1400" dirty="0" smtClean="0"/>
              <a:t>CCD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662374" y="1077172"/>
            <a:ext cx="1476558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fr-FR" sz="1400" b="1" dirty="0" smtClean="0"/>
              <a:t>H</a:t>
            </a:r>
            <a:r>
              <a:rPr lang="en-US" altLang="fr-FR" sz="1400" dirty="0" smtClean="0"/>
              <a:t>ybrid </a:t>
            </a:r>
            <a:r>
              <a:rPr lang="en-US" altLang="fr-FR" sz="1400" b="1" dirty="0" smtClean="0"/>
              <a:t>P</a:t>
            </a:r>
            <a:r>
              <a:rPr lang="en-US" altLang="fr-FR" sz="1400" dirty="0" smtClean="0"/>
              <a:t>ixel </a:t>
            </a:r>
            <a:r>
              <a:rPr lang="en-US" altLang="fr-FR" sz="1400" b="1" dirty="0" smtClean="0"/>
              <a:t>S</a:t>
            </a:r>
            <a:r>
              <a:rPr lang="en-US" altLang="fr-FR" sz="1400" dirty="0" smtClean="0"/>
              <a:t>ensors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557035" y="1099870"/>
            <a:ext cx="1436483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fr-FR" sz="1400" b="1" dirty="0" smtClean="0"/>
              <a:t>C</a:t>
            </a:r>
            <a:r>
              <a:rPr lang="en-US" altLang="fr-FR" sz="1400" dirty="0" smtClean="0"/>
              <a:t>MOS </a:t>
            </a:r>
            <a:r>
              <a:rPr lang="en-US" altLang="fr-FR" sz="1400" b="1" dirty="0" smtClean="0"/>
              <a:t>P</a:t>
            </a:r>
            <a:r>
              <a:rPr lang="en-US" altLang="fr-FR" sz="1400" dirty="0" smtClean="0"/>
              <a:t>ixel </a:t>
            </a:r>
            <a:r>
              <a:rPr lang="en-US" altLang="fr-FR" sz="1400" b="1" dirty="0" smtClean="0"/>
              <a:t>S</a:t>
            </a:r>
            <a:r>
              <a:rPr lang="en-US" altLang="fr-FR" sz="1400" dirty="0" smtClean="0"/>
              <a:t>ensors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996743" y="4399382"/>
            <a:ext cx="2147257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i="1" dirty="0" smtClean="0"/>
              <a:t>8 channel FE board</a:t>
            </a:r>
          </a:p>
          <a:p>
            <a:r>
              <a:rPr lang="en-US" sz="1400" i="1" dirty="0" smtClean="0"/>
              <a:t>Time &amp; Energy measurement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6742" y="4888298"/>
            <a:ext cx="2115075" cy="15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7" descr="foclaplane_iso1_wmoon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02" y="1270091"/>
            <a:ext cx="1602450" cy="1331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Rectangle 30"/>
          <p:cNvSpPr/>
          <p:nvPr/>
        </p:nvSpPr>
        <p:spPr>
          <a:xfrm>
            <a:off x="46682" y="2993126"/>
            <a:ext cx="159267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400" b="1" i="1" dirty="0" smtClean="0"/>
              <a:t>CCD  for LSST - Chile</a:t>
            </a:r>
            <a:r>
              <a:rPr lang="en-US" sz="1400" i="1" dirty="0" smtClean="0"/>
              <a:t/>
            </a:r>
            <a:br>
              <a:rPr lang="en-US" sz="1400" i="1" dirty="0" smtClean="0"/>
            </a:br>
            <a:r>
              <a:rPr lang="en-US" sz="1400" i="1" dirty="0" smtClean="0"/>
              <a:t>Studies &amp; </a:t>
            </a:r>
            <a:br>
              <a:rPr lang="en-US" sz="1400" i="1" dirty="0" smtClean="0"/>
            </a:br>
            <a:r>
              <a:rPr lang="en-US" sz="1400" i="1" dirty="0" smtClean="0"/>
              <a:t>Production </a:t>
            </a:r>
            <a:r>
              <a:rPr lang="en-US" sz="1400" i="1" dirty="0"/>
              <a:t> </a:t>
            </a:r>
            <a:r>
              <a:rPr lang="en-US" sz="1400" i="1" dirty="0" smtClean="0"/>
              <a:t>testing</a:t>
            </a:r>
            <a:endParaRPr lang="en-US" sz="1400" i="1" dirty="0"/>
          </a:p>
        </p:txBody>
      </p:sp>
      <p:sp>
        <p:nvSpPr>
          <p:cNvPr id="136" name="Rectangle 135"/>
          <p:cNvSpPr/>
          <p:nvPr/>
        </p:nvSpPr>
        <p:spPr>
          <a:xfrm>
            <a:off x="1117287" y="4031646"/>
            <a:ext cx="335488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i="1" dirty="0" smtClean="0"/>
              <a:t>Readout &amp; Steering </a:t>
            </a:r>
            <a:r>
              <a:rPr lang="en-US" sz="1400" i="1" dirty="0"/>
              <a:t>ASICs on DAQ </a:t>
            </a:r>
            <a:r>
              <a:rPr lang="en-US" sz="1400" i="1" dirty="0" smtClean="0"/>
              <a:t>Board</a:t>
            </a:r>
            <a:endParaRPr lang="en-US" sz="1400" i="1" dirty="0"/>
          </a:p>
        </p:txBody>
      </p:sp>
      <p:grpSp>
        <p:nvGrpSpPr>
          <p:cNvPr id="4113" name="Groupe 4112"/>
          <p:cNvGrpSpPr/>
          <p:nvPr/>
        </p:nvGrpSpPr>
        <p:grpSpPr>
          <a:xfrm>
            <a:off x="97681" y="4269981"/>
            <a:ext cx="5816421" cy="2308842"/>
            <a:chOff x="9555" y="4550074"/>
            <a:chExt cx="5816421" cy="2308842"/>
          </a:xfrm>
        </p:grpSpPr>
        <p:sp>
          <p:nvSpPr>
            <p:cNvPr id="125" name="Rectangle 124"/>
            <p:cNvSpPr/>
            <p:nvPr/>
          </p:nvSpPr>
          <p:spPr>
            <a:xfrm>
              <a:off x="1018521" y="4550074"/>
              <a:ext cx="3894739" cy="2124176"/>
            </a:xfrm>
            <a:prstGeom prst="rect">
              <a:avLst/>
            </a:prstGeom>
            <a:solidFill>
              <a:srgbClr val="660066">
                <a:alpha val="8000"/>
              </a:srgb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cxnSp>
          <p:nvCxnSpPr>
            <p:cNvPr id="89" name="Connecteur en angle 88"/>
            <p:cNvCxnSpPr/>
            <p:nvPr/>
          </p:nvCxnSpPr>
          <p:spPr>
            <a:xfrm flipV="1">
              <a:off x="1921939" y="5075253"/>
              <a:ext cx="340911" cy="1"/>
            </a:xfrm>
            <a:prstGeom prst="bentConnector3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2" name="Connecteur en angle 81"/>
            <p:cNvCxnSpPr/>
            <p:nvPr/>
          </p:nvCxnSpPr>
          <p:spPr>
            <a:xfrm>
              <a:off x="3323279" y="5116834"/>
              <a:ext cx="318202" cy="12700"/>
            </a:xfrm>
            <a:prstGeom prst="bentConnector3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49" name="Rectangle 148"/>
            <p:cNvSpPr/>
            <p:nvPr/>
          </p:nvSpPr>
          <p:spPr>
            <a:xfrm>
              <a:off x="113307" y="5422731"/>
              <a:ext cx="730176" cy="476171"/>
            </a:xfrm>
            <a:prstGeom prst="rect">
              <a:avLst/>
            </a:prstGeom>
            <a:gradFill flip="none" rotWithShape="1">
              <a:gsLst>
                <a:gs pos="8000">
                  <a:srgbClr val="0000FF"/>
                </a:gs>
                <a:gs pos="91000">
                  <a:srgbClr val="FFFFFF"/>
                </a:gs>
              </a:gsLst>
              <a:lin ang="18900000" scaled="0"/>
              <a:tileRect/>
            </a:gra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 smtClean="0"/>
                <a:t>CCD</a:t>
              </a:r>
              <a:endParaRPr lang="en-US" sz="1050" dirty="0" smtClean="0"/>
            </a:p>
            <a:p>
              <a:pPr algn="ctr"/>
              <a:r>
                <a:rPr lang="en-US" sz="1100" dirty="0" smtClean="0"/>
                <a:t>16 </a:t>
              </a:r>
              <a:r>
                <a:rPr lang="en-US" sz="1100" dirty="0" err="1" smtClean="0"/>
                <a:t>Mpixel</a:t>
              </a:r>
              <a:endParaRPr lang="en-US" sz="1100" dirty="0" smtClean="0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2525969" y="5695847"/>
              <a:ext cx="761136" cy="4062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 smtClean="0"/>
                <a:t>Fast</a:t>
              </a:r>
            </a:p>
            <a:p>
              <a:pPr algn="ctr"/>
              <a:r>
                <a:rPr lang="en-US" sz="1600" dirty="0" smtClean="0"/>
                <a:t>ADC</a:t>
              </a:r>
              <a:endParaRPr lang="en-US" sz="1600" dirty="0"/>
            </a:p>
          </p:txBody>
        </p:sp>
        <p:grpSp>
          <p:nvGrpSpPr>
            <p:cNvPr id="4" name="Groupe 3"/>
            <p:cNvGrpSpPr/>
            <p:nvPr/>
          </p:nvGrpSpPr>
          <p:grpSpPr>
            <a:xfrm>
              <a:off x="3640902" y="4733173"/>
              <a:ext cx="1141726" cy="808569"/>
              <a:chOff x="1049659" y="6291022"/>
              <a:chExt cx="1141726" cy="808569"/>
            </a:xfrm>
          </p:grpSpPr>
          <p:sp>
            <p:nvSpPr>
              <p:cNvPr id="155" name="Rectangle 154"/>
              <p:cNvSpPr/>
              <p:nvPr/>
            </p:nvSpPr>
            <p:spPr>
              <a:xfrm>
                <a:off x="1049659" y="6291022"/>
                <a:ext cx="1141726" cy="774078"/>
              </a:xfrm>
              <a:prstGeom prst="rect">
                <a:avLst/>
              </a:prstGeom>
              <a:solidFill>
                <a:srgbClr val="660066">
                  <a:alpha val="15000"/>
                </a:srgb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1218666" y="6475688"/>
                <a:ext cx="740333" cy="394182"/>
              </a:xfrm>
              <a:prstGeom prst="rect">
                <a:avLst/>
              </a:prstGeom>
              <a:solidFill>
                <a:srgbClr val="0000FF">
                  <a:alpha val="30000"/>
                </a:srgb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 smtClean="0"/>
                  <a:t>FPGA</a:t>
                </a:r>
              </a:p>
              <a:p>
                <a:pPr algn="ctr"/>
                <a:r>
                  <a:rPr lang="en-US" sz="1100" dirty="0" smtClean="0"/>
                  <a:t>Vertex 5 </a:t>
                </a:r>
              </a:p>
            </p:txBody>
          </p:sp>
          <p:sp>
            <p:nvSpPr>
              <p:cNvPr id="157" name="ZoneTexte 29"/>
              <p:cNvSpPr txBox="1"/>
              <p:nvPr/>
            </p:nvSpPr>
            <p:spPr>
              <a:xfrm>
                <a:off x="1127716" y="6791814"/>
                <a:ext cx="599297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 smtClean="0"/>
                  <a:t>DREB</a:t>
                </a:r>
                <a:r>
                  <a:rPr lang="en-US" sz="2000" dirty="0" smtClean="0"/>
                  <a:t>   </a:t>
                </a:r>
                <a:r>
                  <a:rPr lang="en-US" sz="1400" dirty="0" smtClean="0"/>
                  <a:t>  </a:t>
                </a:r>
                <a:endParaRPr lang="en-US" sz="1400" dirty="0"/>
              </a:p>
            </p:txBody>
          </p:sp>
          <p:sp>
            <p:nvSpPr>
              <p:cNvPr id="158" name="ZoneTexte 26"/>
              <p:cNvSpPr txBox="1"/>
              <p:nvPr/>
            </p:nvSpPr>
            <p:spPr>
              <a:xfrm>
                <a:off x="1103824" y="6291022"/>
                <a:ext cx="984244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dirty="0" smtClean="0"/>
                  <a:t>1/REB – 3/RAFT</a:t>
                </a:r>
                <a:endParaRPr lang="en-US" sz="1200" dirty="0"/>
              </a:p>
            </p:txBody>
          </p:sp>
        </p:grpSp>
        <p:grpSp>
          <p:nvGrpSpPr>
            <p:cNvPr id="6" name="Groupe 5"/>
            <p:cNvGrpSpPr/>
            <p:nvPr/>
          </p:nvGrpSpPr>
          <p:grpSpPr>
            <a:xfrm>
              <a:off x="1104798" y="4550074"/>
              <a:ext cx="1394559" cy="1061070"/>
              <a:chOff x="1128160" y="4572376"/>
              <a:chExt cx="1394559" cy="1061070"/>
            </a:xfrm>
          </p:grpSpPr>
          <p:sp>
            <p:nvSpPr>
              <p:cNvPr id="73" name="ZoneTexte 23"/>
              <p:cNvSpPr txBox="1"/>
              <p:nvPr/>
            </p:nvSpPr>
            <p:spPr>
              <a:xfrm>
                <a:off x="1973659" y="5305792"/>
                <a:ext cx="549060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 smtClean="0"/>
                  <a:t>ASPIC</a:t>
                </a:r>
                <a:endParaRPr lang="en-US" sz="1200" i="1" dirty="0" smtClean="0"/>
              </a:p>
            </p:txBody>
          </p:sp>
          <p:pic>
            <p:nvPicPr>
              <p:cNvPr id="150" name="Image 149" descr="ASPICII.jpg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1118134" y="4832007"/>
                <a:ext cx="885507" cy="717372"/>
              </a:xfrm>
              <a:prstGeom prst="rect">
                <a:avLst/>
              </a:prstGeom>
            </p:spPr>
          </p:pic>
          <p:sp>
            <p:nvSpPr>
              <p:cNvPr id="57" name="ZoneTexte 24"/>
              <p:cNvSpPr txBox="1"/>
              <p:nvPr/>
            </p:nvSpPr>
            <p:spPr>
              <a:xfrm>
                <a:off x="1128160" y="4572376"/>
                <a:ext cx="892873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dirty="0" smtClean="0"/>
                  <a:t>2/CCD - 6/REB</a:t>
                </a:r>
                <a:endParaRPr lang="en-US" sz="1200" dirty="0"/>
              </a:p>
            </p:txBody>
          </p:sp>
        </p:grpSp>
        <p:grpSp>
          <p:nvGrpSpPr>
            <p:cNvPr id="8" name="Groupe 7"/>
            <p:cNvGrpSpPr/>
            <p:nvPr/>
          </p:nvGrpSpPr>
          <p:grpSpPr>
            <a:xfrm>
              <a:off x="1092447" y="5656233"/>
              <a:ext cx="1488116" cy="981474"/>
              <a:chOff x="1115809" y="5678535"/>
              <a:chExt cx="1488116" cy="981474"/>
            </a:xfrm>
          </p:grpSpPr>
          <p:pic>
            <p:nvPicPr>
              <p:cNvPr id="151" name="Image 150" descr="CABAC0.jpg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60906" y="5877980"/>
                <a:ext cx="802677" cy="746173"/>
              </a:xfrm>
              <a:prstGeom prst="rect">
                <a:avLst/>
              </a:prstGeom>
            </p:spPr>
          </p:pic>
          <p:sp>
            <p:nvSpPr>
              <p:cNvPr id="56" name="ZoneTexte 23"/>
              <p:cNvSpPr txBox="1"/>
              <p:nvPr/>
            </p:nvSpPr>
            <p:spPr>
              <a:xfrm>
                <a:off x="2005221" y="6444565"/>
                <a:ext cx="59870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 smtClean="0"/>
                  <a:t>CABAC</a:t>
                </a:r>
                <a:endParaRPr lang="en-US" sz="1200" i="1" dirty="0" smtClean="0"/>
              </a:p>
            </p:txBody>
          </p:sp>
          <p:sp>
            <p:nvSpPr>
              <p:cNvPr id="59" name="ZoneTexte 16"/>
              <p:cNvSpPr txBox="1"/>
              <p:nvPr/>
            </p:nvSpPr>
            <p:spPr>
              <a:xfrm>
                <a:off x="1115809" y="5678535"/>
                <a:ext cx="892873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dirty="0" smtClean="0"/>
                  <a:t>2/CCD - 6/REB</a:t>
                </a:r>
                <a:endParaRPr lang="en-US" sz="1200" dirty="0"/>
              </a:p>
            </p:txBody>
          </p:sp>
        </p:grpSp>
        <p:grpSp>
          <p:nvGrpSpPr>
            <p:cNvPr id="5" name="Groupe 4"/>
            <p:cNvGrpSpPr/>
            <p:nvPr/>
          </p:nvGrpSpPr>
          <p:grpSpPr>
            <a:xfrm>
              <a:off x="2244053" y="4652611"/>
              <a:ext cx="1080507" cy="659410"/>
              <a:chOff x="2156769" y="4739699"/>
              <a:chExt cx="1080507" cy="659410"/>
            </a:xfrm>
          </p:grpSpPr>
          <p:sp>
            <p:nvSpPr>
              <p:cNvPr id="153" name="Rectangle 152"/>
              <p:cNvSpPr/>
              <p:nvPr/>
            </p:nvSpPr>
            <p:spPr>
              <a:xfrm>
                <a:off x="2156769" y="4923426"/>
                <a:ext cx="1080507" cy="475683"/>
              </a:xfrm>
              <a:prstGeom prst="rect">
                <a:avLst/>
              </a:prstGeom>
              <a:solidFill>
                <a:srgbClr val="33CC33">
                  <a:alpha val="21000"/>
                </a:srgb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 smtClean="0"/>
                  <a:t>18bits ADC</a:t>
                </a:r>
              </a:p>
              <a:p>
                <a:pPr algn="ctr"/>
                <a:r>
                  <a:rPr lang="en-US" sz="1200" dirty="0" smtClean="0"/>
                  <a:t>1Ms/s - AD7982</a:t>
                </a:r>
                <a:endParaRPr lang="en-US" sz="1100" dirty="0"/>
              </a:p>
            </p:txBody>
          </p:sp>
          <p:sp>
            <p:nvSpPr>
              <p:cNvPr id="58" name="ZoneTexte 25"/>
              <p:cNvSpPr txBox="1"/>
              <p:nvPr/>
            </p:nvSpPr>
            <p:spPr>
              <a:xfrm>
                <a:off x="2164669" y="4739699"/>
                <a:ext cx="1049967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dirty="0" smtClean="0"/>
                  <a:t>16/CCD - 48/REB</a:t>
                </a:r>
                <a:endParaRPr lang="en-US" sz="1200" dirty="0"/>
              </a:p>
            </p:txBody>
          </p:sp>
        </p:grpSp>
        <p:cxnSp>
          <p:nvCxnSpPr>
            <p:cNvPr id="93" name="Connecteur en angle 92"/>
            <p:cNvCxnSpPr/>
            <p:nvPr/>
          </p:nvCxnSpPr>
          <p:spPr>
            <a:xfrm flipV="1">
              <a:off x="1985320" y="5898903"/>
              <a:ext cx="540649" cy="331531"/>
            </a:xfrm>
            <a:prstGeom prst="bentConnector3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en angle 96"/>
            <p:cNvCxnSpPr/>
            <p:nvPr/>
          </p:nvCxnSpPr>
          <p:spPr>
            <a:xfrm rot="10800000" flipV="1">
              <a:off x="1898681" y="5541741"/>
              <a:ext cx="2236890" cy="699585"/>
            </a:xfrm>
            <a:prstGeom prst="bentConnector3">
              <a:avLst>
                <a:gd name="adj1" fmla="val -1098"/>
              </a:avLst>
            </a:prstGeom>
            <a:ln w="38100">
              <a:headEnd type="none" w="med" len="med"/>
              <a:tailEnd type="arrow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0" name="Connecteur en angle 99"/>
            <p:cNvCxnSpPr/>
            <p:nvPr/>
          </p:nvCxnSpPr>
          <p:spPr>
            <a:xfrm flipV="1">
              <a:off x="3315958" y="5507251"/>
              <a:ext cx="844189" cy="377193"/>
            </a:xfrm>
            <a:prstGeom prst="bentConnector3">
              <a:avLst>
                <a:gd name="adj1" fmla="val 100290"/>
              </a:avLst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cteur en angle 107"/>
            <p:cNvCxnSpPr>
              <a:stCxn id="149" idx="0"/>
            </p:cNvCxnSpPr>
            <p:nvPr/>
          </p:nvCxnSpPr>
          <p:spPr>
            <a:xfrm rot="5400000" flipH="1" flipV="1">
              <a:off x="666495" y="4879741"/>
              <a:ext cx="354891" cy="731091"/>
            </a:xfrm>
            <a:prstGeom prst="bentConnector2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8" name="Connecteur en angle 117"/>
            <p:cNvCxnSpPr>
              <a:stCxn id="151" idx="1"/>
            </p:cNvCxnSpPr>
            <p:nvPr/>
          </p:nvCxnSpPr>
          <p:spPr>
            <a:xfrm rot="10800000">
              <a:off x="503494" y="5871189"/>
              <a:ext cx="634050" cy="357577"/>
            </a:xfrm>
            <a:prstGeom prst="bentConnector3">
              <a:avLst>
                <a:gd name="adj1" fmla="val 100010"/>
              </a:avLst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24" name="ZoneTexte 12"/>
            <p:cNvSpPr txBox="1"/>
            <p:nvPr/>
          </p:nvSpPr>
          <p:spPr>
            <a:xfrm>
              <a:off x="3641481" y="6365111"/>
              <a:ext cx="1152560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REB:</a:t>
              </a:r>
              <a:r>
                <a:rPr lang="en-US" sz="2000" dirty="0" smtClean="0"/>
                <a:t>  </a:t>
              </a:r>
              <a:r>
                <a:rPr lang="en-US" sz="1400" dirty="0" smtClean="0"/>
                <a:t>3/RAFT  </a:t>
              </a:r>
              <a:endParaRPr lang="en-US" sz="1400" dirty="0"/>
            </a:p>
          </p:txBody>
        </p:sp>
        <p:sp>
          <p:nvSpPr>
            <p:cNvPr id="126" name="ZoneTexte 5"/>
            <p:cNvSpPr txBox="1"/>
            <p:nvPr/>
          </p:nvSpPr>
          <p:spPr>
            <a:xfrm>
              <a:off x="34631" y="6674250"/>
              <a:ext cx="224658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/>
                <a:t>3 CCD for 1 REB 9 CCD per RAFT</a:t>
              </a:r>
            </a:p>
          </p:txBody>
        </p:sp>
        <p:sp>
          <p:nvSpPr>
            <p:cNvPr id="127" name="ZoneTexte 13"/>
            <p:cNvSpPr txBox="1"/>
            <p:nvPr/>
          </p:nvSpPr>
          <p:spPr>
            <a:xfrm>
              <a:off x="9555" y="6328938"/>
              <a:ext cx="1306640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>
                  <a:solidFill>
                    <a:srgbClr val="000090"/>
                  </a:solidFill>
                </a:rPr>
                <a:t>Clocks, Biases, OD     </a:t>
              </a:r>
              <a:endParaRPr lang="en-US" sz="1200" dirty="0">
                <a:solidFill>
                  <a:srgbClr val="000090"/>
                </a:solidFill>
              </a:endParaRPr>
            </a:p>
          </p:txBody>
        </p:sp>
        <p:sp>
          <p:nvSpPr>
            <p:cNvPr id="128" name="ZoneTexte 27"/>
            <p:cNvSpPr txBox="1"/>
            <p:nvPr/>
          </p:nvSpPr>
          <p:spPr>
            <a:xfrm>
              <a:off x="53099" y="4825506"/>
              <a:ext cx="1035668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>
                  <a:solidFill>
                    <a:srgbClr val="FF0000"/>
                  </a:solidFill>
                </a:rPr>
                <a:t>16 channels RO  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135" name="ZoneTexte 7"/>
            <p:cNvSpPr txBox="1"/>
            <p:nvPr/>
          </p:nvSpPr>
          <p:spPr>
            <a:xfrm>
              <a:off x="4977945" y="5426542"/>
              <a:ext cx="848031" cy="538609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 smtClean="0"/>
                <a:t/>
              </a:r>
              <a:br>
                <a:rPr lang="en-US" sz="1200" b="1" dirty="0" smtClean="0"/>
              </a:br>
              <a:r>
                <a:rPr lang="en-US" sz="1200" b="1" dirty="0" smtClean="0"/>
                <a:t>DAQ</a:t>
              </a:r>
              <a:r>
                <a:rPr lang="en-US" sz="1200" dirty="0" smtClean="0"/>
                <a:t>: </a:t>
              </a:r>
              <a:r>
                <a:rPr lang="en-US" sz="1100" b="1" dirty="0" smtClean="0"/>
                <a:t>ATCA</a:t>
              </a:r>
              <a:r>
                <a:rPr lang="en-US" sz="1100" dirty="0" smtClean="0"/>
                <a:t> </a:t>
              </a:r>
              <a:br>
                <a:rPr lang="en-US" sz="1100" dirty="0" smtClean="0"/>
              </a:br>
              <a:endParaRPr lang="en-US" sz="1100" dirty="0" smtClean="0"/>
            </a:p>
          </p:txBody>
        </p:sp>
        <p:cxnSp>
          <p:nvCxnSpPr>
            <p:cNvPr id="137" name="Connecteur en angle 47"/>
            <p:cNvCxnSpPr>
              <a:endCxn id="135" idx="0"/>
            </p:cNvCxnSpPr>
            <p:nvPr/>
          </p:nvCxnSpPr>
          <p:spPr>
            <a:xfrm>
              <a:off x="4782627" y="5154535"/>
              <a:ext cx="619334" cy="272007"/>
            </a:xfrm>
            <a:prstGeom prst="bentConnector2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141" name="Connecteur droit 140"/>
          <p:cNvCxnSpPr/>
          <p:nvPr/>
        </p:nvCxnSpPr>
        <p:spPr>
          <a:xfrm flipH="1">
            <a:off x="6334560" y="3919572"/>
            <a:ext cx="12742" cy="277325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onnecteur droit 143"/>
          <p:cNvCxnSpPr/>
          <p:nvPr/>
        </p:nvCxnSpPr>
        <p:spPr>
          <a:xfrm flipH="1">
            <a:off x="7319129" y="1021562"/>
            <a:ext cx="11546" cy="265178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8713" y="1448907"/>
            <a:ext cx="1758106" cy="1320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2" name="Connecteur droit 151"/>
          <p:cNvCxnSpPr/>
          <p:nvPr/>
        </p:nvCxnSpPr>
        <p:spPr>
          <a:xfrm flipH="1">
            <a:off x="5317469" y="992225"/>
            <a:ext cx="14815" cy="24732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necteur droit 158"/>
          <p:cNvCxnSpPr/>
          <p:nvPr/>
        </p:nvCxnSpPr>
        <p:spPr>
          <a:xfrm flipH="1">
            <a:off x="3375231" y="992225"/>
            <a:ext cx="14815" cy="24732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4" name="Picture 4" descr="http://www.fsp101-atlas.de/sites/site_fsp101-atlas/content/e197881/e200172/e200187/pixels_mm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1405" y="1561535"/>
            <a:ext cx="1870775" cy="1040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hephy.at/typo3temp/pics/c7afefca83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37016" y="1315314"/>
            <a:ext cx="1230529" cy="143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8" name="Rectangle 167"/>
          <p:cNvSpPr/>
          <p:nvPr/>
        </p:nvSpPr>
        <p:spPr>
          <a:xfrm>
            <a:off x="1840892" y="2979727"/>
            <a:ext cx="1422775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400" b="1" i="1" dirty="0" smtClean="0"/>
              <a:t>CMS Silicon Strips </a:t>
            </a:r>
            <a:r>
              <a:rPr lang="en-US" sz="1400" i="1" dirty="0" smtClean="0"/>
              <a:t/>
            </a:r>
            <a:br>
              <a:rPr lang="en-US" sz="1400" i="1" dirty="0" smtClean="0"/>
            </a:br>
            <a:r>
              <a:rPr lang="en-US" sz="1400" i="1" dirty="0" smtClean="0"/>
              <a:t>TEC Petals: </a:t>
            </a:r>
          </a:p>
          <a:p>
            <a:pPr algn="ctr"/>
            <a:r>
              <a:rPr lang="en-US" sz="1400" i="1" dirty="0" smtClean="0"/>
              <a:t>Test &amp; Construction</a:t>
            </a:r>
            <a:endParaRPr lang="en-US" sz="1400" i="1" dirty="0"/>
          </a:p>
        </p:txBody>
      </p:sp>
      <p:sp>
        <p:nvSpPr>
          <p:cNvPr id="169" name="Rectangle 168"/>
          <p:cNvSpPr/>
          <p:nvPr/>
        </p:nvSpPr>
        <p:spPr>
          <a:xfrm>
            <a:off x="3578611" y="2990242"/>
            <a:ext cx="1703569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400" b="1" i="1" dirty="0" smtClean="0"/>
              <a:t>ATLAS Pixel Tracker</a:t>
            </a:r>
          </a:p>
          <a:p>
            <a:pPr algn="ctr"/>
            <a:r>
              <a:rPr lang="en-US" sz="1400" i="1" dirty="0" smtClean="0"/>
              <a:t>Test &amp; Construction,</a:t>
            </a:r>
          </a:p>
          <a:p>
            <a:pPr algn="ctr"/>
            <a:r>
              <a:rPr lang="en-US" sz="1400" i="1" dirty="0" smtClean="0"/>
              <a:t>HPS design  </a:t>
            </a:r>
            <a:endParaRPr lang="en-US" sz="1400" i="1" dirty="0"/>
          </a:p>
        </p:txBody>
      </p:sp>
      <p:sp>
        <p:nvSpPr>
          <p:cNvPr id="170" name="Rectangle 169"/>
          <p:cNvSpPr/>
          <p:nvPr/>
        </p:nvSpPr>
        <p:spPr>
          <a:xfrm>
            <a:off x="5438713" y="2979727"/>
            <a:ext cx="142277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400" b="1" i="1" dirty="0" smtClean="0"/>
              <a:t>STAR PXL Tracker</a:t>
            </a:r>
          </a:p>
          <a:p>
            <a:pPr algn="ctr"/>
            <a:r>
              <a:rPr lang="en-US" sz="1400" i="1" dirty="0" smtClean="0"/>
              <a:t>CPS design  </a:t>
            </a:r>
            <a:endParaRPr lang="en-US" sz="1400" i="1" dirty="0"/>
          </a:p>
        </p:txBody>
      </p:sp>
      <p:sp>
        <p:nvSpPr>
          <p:cNvPr id="62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910403" y="6622551"/>
            <a:ext cx="2133600" cy="208124"/>
          </a:xfrm>
        </p:spPr>
        <p:txBody>
          <a:bodyPr/>
          <a:lstStyle/>
          <a:p>
            <a:fld id="{6107D93B-C947-4B41-8558-A532C1867C9C}" type="slidenum">
              <a:rPr lang="en-US" smtClean="0"/>
              <a:pPr/>
              <a:t>24</a:t>
            </a:fld>
            <a:endParaRPr lang="en-US" dirty="0"/>
          </a:p>
        </p:txBody>
      </p:sp>
      <p:cxnSp>
        <p:nvCxnSpPr>
          <p:cNvPr id="65" name="Connecteur droit avec flèche 64"/>
          <p:cNvCxnSpPr/>
          <p:nvPr/>
        </p:nvCxnSpPr>
        <p:spPr>
          <a:xfrm>
            <a:off x="1527416" y="2228869"/>
            <a:ext cx="111944" cy="180277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6693599" y="6424067"/>
            <a:ext cx="2376484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anchor="ctr" anchorCtr="1">
            <a:spAutoFit/>
          </a:bodyPr>
          <a:lstStyle/>
          <a:p>
            <a:r>
              <a:rPr lang="en-US" sz="1200" i="1" dirty="0" smtClean="0"/>
              <a:t>Faster:  SYROCO_AMC board @ GANIL</a:t>
            </a:r>
            <a:endParaRPr lang="en-US" sz="1200" i="1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512002"/>
            <a:ext cx="2133600" cy="365125"/>
          </a:xfrm>
        </p:spPr>
        <p:txBody>
          <a:bodyPr/>
          <a:lstStyle/>
          <a:p>
            <a:r>
              <a:rPr lang="en-US" smtClean="0"/>
              <a:t>Claude Colledani - IN2P3 -</a:t>
            </a:r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3124200" y="6512002"/>
            <a:ext cx="2895600" cy="365125"/>
          </a:xfrm>
        </p:spPr>
        <p:txBody>
          <a:bodyPr/>
          <a:lstStyle/>
          <a:p>
            <a:r>
              <a:rPr lang="fr-FR" dirty="0" smtClean="0"/>
              <a:t>TWEPP 2014, Aix-en-Provence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267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contenu 1"/>
          <p:cNvSpPr txBox="1">
            <a:spLocks/>
          </p:cNvSpPr>
          <p:nvPr/>
        </p:nvSpPr>
        <p:spPr bwMode="auto">
          <a:xfrm>
            <a:off x="204913" y="1078859"/>
            <a:ext cx="6851208" cy="189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</a:rPr>
              <a:t>IDeF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-X family for Cd(Zn)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</a:rPr>
              <a:t>Te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or Si - Drift D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Double Sided D </a:t>
            </a:r>
          </a:p>
          <a:p>
            <a:pPr lvl="1"/>
            <a:r>
              <a:rPr lang="en-US" sz="1600" b="1" dirty="0" err="1" smtClean="0">
                <a:solidFill>
                  <a:schemeClr val="accent1">
                    <a:lumMod val="50000"/>
                  </a:schemeClr>
                </a:solidFill>
              </a:rPr>
              <a:t>CSA+Shaper+peak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  <a:t> detectors architecture</a:t>
            </a:r>
          </a:p>
          <a:p>
            <a:pPr lvl="1"/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  <a:t>Self triggered with low detection threshold (2 </a:t>
            </a:r>
            <a:r>
              <a:rPr lang="en-US" sz="1600" b="1" dirty="0" err="1" smtClean="0">
                <a:solidFill>
                  <a:schemeClr val="accent1">
                    <a:lumMod val="50000"/>
                  </a:schemeClr>
                </a:solidFill>
              </a:rPr>
              <a:t>keV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  <a:t> with </a:t>
            </a:r>
            <a:r>
              <a:rPr lang="en-US" sz="1600" b="1" dirty="0" err="1" smtClean="0">
                <a:solidFill>
                  <a:schemeClr val="accent1">
                    <a:lumMod val="50000"/>
                  </a:schemeClr>
                </a:solidFill>
              </a:rPr>
              <a:t>CdTe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lvl="1"/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  <a:t>Very low noise for high energy resolution </a:t>
            </a:r>
            <a:r>
              <a:rPr lang="en-US" sz="1600" b="1" dirty="0" err="1" smtClean="0">
                <a:solidFill>
                  <a:schemeClr val="accent1">
                    <a:lumMod val="50000"/>
                  </a:schemeClr>
                </a:solidFill>
              </a:rPr>
              <a:t>spectro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  <a:t>-imaging systems</a:t>
            </a:r>
          </a:p>
          <a:p>
            <a:pPr lvl="1"/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  <a:t>Commercial low cost CMOS technology (AMS 0.35 &amp; 0.18, XFAB 0.18)</a:t>
            </a:r>
          </a:p>
          <a:p>
            <a:pPr lvl="1"/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  <a:t>Hardened design for “space proof” missions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28905" y="-76199"/>
            <a:ext cx="8229600" cy="839818"/>
          </a:xfrm>
        </p:spPr>
        <p:txBody>
          <a:bodyPr>
            <a:normAutofit/>
          </a:bodyPr>
          <a:lstStyle/>
          <a:p>
            <a:r>
              <a:rPr lang="en-US" dirty="0" smtClean="0"/>
              <a:t>ASIC for space applications at IRFU</a:t>
            </a:r>
            <a:endParaRPr lang="en-US" dirty="0"/>
          </a:p>
        </p:txBody>
      </p:sp>
      <p:sp>
        <p:nvSpPr>
          <p:cNvPr id="22" name="ZoneTexte 21"/>
          <p:cNvSpPr txBox="1"/>
          <p:nvPr/>
        </p:nvSpPr>
        <p:spPr>
          <a:xfrm>
            <a:off x="5624266" y="3350976"/>
            <a:ext cx="13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@SDHCAL-IL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561788"/>
              </p:ext>
            </p:extLst>
          </p:nvPr>
        </p:nvGraphicFramePr>
        <p:xfrm>
          <a:off x="1059095" y="3421237"/>
          <a:ext cx="5409448" cy="317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100"/>
                <a:gridCol w="706148"/>
                <a:gridCol w="296333"/>
                <a:gridCol w="533400"/>
                <a:gridCol w="389467"/>
                <a:gridCol w="414867"/>
                <a:gridCol w="635000"/>
                <a:gridCol w="702733"/>
                <a:gridCol w="1168400"/>
              </a:tblGrid>
              <a:tr h="263259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Chip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err="1" smtClean="0"/>
                        <a:t>Det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baseline="0" noProof="0" dirty="0" smtClean="0"/>
                        <a:t>Type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Ch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Noise Floor (e-)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err="1" smtClean="0"/>
                        <a:t>plrty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err="1" smtClean="0"/>
                        <a:t>Dyn</a:t>
                      </a:r>
                      <a:r>
                        <a:rPr lang="en-US" sz="1200" noProof="0" dirty="0" smtClean="0"/>
                        <a:t> (</a:t>
                      </a:r>
                      <a:r>
                        <a:rPr lang="en-US" sz="1200" noProof="0" dirty="0" err="1" smtClean="0"/>
                        <a:t>ke</a:t>
                      </a:r>
                      <a:r>
                        <a:rPr lang="en-US" sz="1200" noProof="0" dirty="0" smtClean="0"/>
                        <a:t>-)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Power</a:t>
                      </a:r>
                    </a:p>
                    <a:p>
                      <a:pPr algn="ctr"/>
                      <a:r>
                        <a:rPr lang="en-US" sz="1200" noProof="0" dirty="0" smtClean="0"/>
                        <a:t>(</a:t>
                      </a:r>
                      <a:r>
                        <a:rPr lang="en-US" sz="1200" noProof="0" dirty="0" err="1" smtClean="0"/>
                        <a:t>mW</a:t>
                      </a:r>
                      <a:r>
                        <a:rPr lang="en-US" sz="1200" noProof="0" dirty="0" smtClean="0"/>
                        <a:t>/channel)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Output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Radiation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</a:tr>
              <a:tr h="354042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ECLAIRs</a:t>
                      </a:r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Cd(Zn)</a:t>
                      </a:r>
                      <a:r>
                        <a:rPr lang="en-US" sz="1200" noProof="0" dirty="0" err="1" smtClean="0"/>
                        <a:t>Te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32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33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-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50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3,4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noProof="0" dirty="0" smtClean="0"/>
                        <a:t>M</a:t>
                      </a:r>
                      <a:r>
                        <a:rPr lang="en-US" sz="1200" noProof="0" dirty="0" err="1" smtClean="0"/>
                        <a:t>ux</a:t>
                      </a:r>
                      <a:r>
                        <a:rPr lang="en-US" sz="1200" noProof="0" dirty="0" smtClean="0"/>
                        <a:t> diff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SEL hardened + SEU flag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</a:tr>
              <a:tr h="263259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BD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Cd(Zn)</a:t>
                      </a:r>
                      <a:r>
                        <a:rPr lang="en-US" sz="1200" noProof="0" dirty="0" err="1" smtClean="0"/>
                        <a:t>Te</a:t>
                      </a:r>
                      <a:r>
                        <a:rPr lang="en-US" sz="1200" noProof="0" dirty="0" smtClean="0"/>
                        <a:t> </a:t>
                      </a:r>
                    </a:p>
                    <a:p>
                      <a:pPr algn="ctr"/>
                      <a:r>
                        <a:rPr lang="en-US" sz="1200" baseline="0" noProof="0" dirty="0" smtClean="0"/>
                        <a:t>DSSD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32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33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both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50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3,4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Mux diff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SEL</a:t>
                      </a:r>
                      <a:r>
                        <a:rPr lang="en-US" sz="1200" baseline="0" noProof="0" dirty="0" smtClean="0"/>
                        <a:t> hardened + SEU flag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</a:tr>
              <a:tr h="263259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HD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Cd(Zn)</a:t>
                      </a:r>
                      <a:r>
                        <a:rPr lang="en-US" sz="1200" noProof="0" dirty="0" err="1" smtClean="0"/>
                        <a:t>Te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32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noProof="0" dirty="0" smtClean="0"/>
                        <a:t> 18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-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240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0.9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Mux diff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SEL free +</a:t>
                      </a:r>
                    </a:p>
                    <a:p>
                      <a:pPr algn="ctr"/>
                      <a:r>
                        <a:rPr lang="en-US" sz="1200" noProof="0" dirty="0" smtClean="0"/>
                        <a:t> SEU flag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</a:tr>
              <a:tr h="354042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LXE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Cd(Zn)</a:t>
                      </a:r>
                      <a:r>
                        <a:rPr lang="en-US" sz="1200" noProof="0" dirty="0" err="1" smtClean="0"/>
                        <a:t>Te</a:t>
                      </a:r>
                      <a:r>
                        <a:rPr lang="en-US" sz="1200" noProof="0" dirty="0" smtClean="0"/>
                        <a:t> DSSD</a:t>
                      </a:r>
                    </a:p>
                    <a:p>
                      <a:pPr algn="ctr"/>
                      <a:r>
                        <a:rPr lang="en-US" sz="1200" noProof="0" dirty="0" err="1" smtClean="0"/>
                        <a:t>LiqAr</a:t>
                      </a:r>
                      <a:r>
                        <a:rPr lang="en-US" sz="1200" noProof="0" dirty="0" smtClean="0"/>
                        <a:t> TPC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32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33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noProof="0" dirty="0" smtClean="0"/>
                        <a:t>both 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240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2.2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// single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SEL free +</a:t>
                      </a:r>
                    </a:p>
                    <a:p>
                      <a:pPr algn="ctr"/>
                      <a:r>
                        <a:rPr lang="en-US" sz="1200" noProof="0" dirty="0" smtClean="0"/>
                        <a:t> SEU flag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</a:tr>
              <a:tr h="263259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D</a:t>
                      </a:r>
                      <a:r>
                        <a:rPr lang="en-US" sz="1200" baseline="30000" noProof="0" dirty="0" smtClean="0"/>
                        <a:t>2</a:t>
                      </a:r>
                      <a:r>
                        <a:rPr lang="en-US" sz="1200" noProof="0" dirty="0" smtClean="0"/>
                        <a:t>R</a:t>
                      </a:r>
                      <a:r>
                        <a:rPr lang="en-US" sz="1200" baseline="-25000" noProof="0" dirty="0" smtClean="0"/>
                        <a:t>1</a:t>
                      </a:r>
                      <a:endParaRPr lang="en-US" sz="1200" baseline="-250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Cd(Zn)</a:t>
                      </a:r>
                      <a:r>
                        <a:rPr lang="en-US" sz="1200" noProof="0" dirty="0" err="1" smtClean="0"/>
                        <a:t>Te</a:t>
                      </a:r>
                      <a:endParaRPr lang="en-US" sz="1200" noProof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DSSD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noProof="0" dirty="0" smtClean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256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25</a:t>
                      </a:r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both</a:t>
                      </a:r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60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0.3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Mux per Line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SEL hardened + SEU flag</a:t>
                      </a:r>
                      <a:endParaRPr lang="en-US" sz="1200" noProof="0" dirty="0"/>
                    </a:p>
                  </a:txBody>
                  <a:tcPr marL="36000" marR="18000" marT="36000" marB="36000"/>
                </a:tc>
              </a:tr>
            </a:tbl>
          </a:graphicData>
        </a:graphic>
      </p:graphicFrame>
      <p:sp>
        <p:nvSpPr>
          <p:cNvPr id="41" name="Espace réservé du numéro de diapositive 4"/>
          <p:cNvSpPr txBox="1">
            <a:spLocks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07D93B-C947-4B41-8558-A532C1867C9C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11" name="Grouper 10"/>
          <p:cNvGrpSpPr/>
          <p:nvPr/>
        </p:nvGrpSpPr>
        <p:grpSpPr>
          <a:xfrm>
            <a:off x="6137311" y="4835421"/>
            <a:ext cx="3404638" cy="1943232"/>
            <a:chOff x="6095065" y="4802399"/>
            <a:chExt cx="3404638" cy="1943232"/>
          </a:xfrm>
        </p:grpSpPr>
        <p:sp>
          <p:nvSpPr>
            <p:cNvPr id="60" name="Rectangle 3"/>
            <p:cNvSpPr txBox="1">
              <a:spLocks noChangeArrowheads="1"/>
            </p:cNvSpPr>
            <p:nvPr/>
          </p:nvSpPr>
          <p:spPr bwMode="auto">
            <a:xfrm>
              <a:off x="7407371" y="5984821"/>
              <a:ext cx="2092332" cy="760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ＭＳ Ｐゴシック" pitchFamily="-109" charset="-128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ＭＳ Ｐゴシック" pitchFamily="-109" charset="-128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ＭＳ Ｐゴシック" pitchFamily="-109" charset="-128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ＭＳ Ｐゴシック" pitchFamily="-109" charset="-128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ＭＳ Ｐゴシック" pitchFamily="-109" charset="-128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lvl="1" indent="0">
                <a:buNone/>
              </a:pPr>
              <a:r>
                <a:rPr lang="en-US" sz="1200" dirty="0" smtClean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STEIN module</a:t>
              </a:r>
            </a:p>
            <a:p>
              <a:pPr marL="342900" lvl="1" indent="0">
                <a:buNone/>
              </a:pPr>
              <a:r>
                <a:rPr lang="en-US" sz="1200" dirty="0" smtClean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for Solar Orbiter</a:t>
              </a:r>
              <a:endParaRPr lang="en-US" sz="12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  <a:p>
              <a:endParaRPr lang="en-US" sz="1800" dirty="0" smtClean="0"/>
            </a:p>
            <a:p>
              <a:endParaRPr lang="en-US" sz="1800" dirty="0" smtClean="0"/>
            </a:p>
            <a:p>
              <a:endParaRPr lang="en-US" sz="1800" dirty="0" smtClean="0"/>
            </a:p>
          </p:txBody>
        </p:sp>
        <p:grpSp>
          <p:nvGrpSpPr>
            <p:cNvPr id="10" name="Grouper 9"/>
            <p:cNvGrpSpPr/>
            <p:nvPr/>
          </p:nvGrpSpPr>
          <p:grpSpPr>
            <a:xfrm>
              <a:off x="6095065" y="4802399"/>
              <a:ext cx="2943095" cy="1943220"/>
              <a:chOff x="6095065" y="4802399"/>
              <a:chExt cx="2943095" cy="1943220"/>
            </a:xfrm>
          </p:grpSpPr>
          <p:pic>
            <p:nvPicPr>
              <p:cNvPr id="55" name="Image 5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34385" y="5093721"/>
                <a:ext cx="1206500" cy="904875"/>
              </a:xfrm>
              <a:prstGeom prst="rect">
                <a:avLst/>
              </a:prstGeom>
            </p:spPr>
          </p:pic>
          <p:sp>
            <p:nvSpPr>
              <p:cNvPr id="56" name="Rectangle 3"/>
              <p:cNvSpPr txBox="1">
                <a:spLocks noChangeArrowheads="1"/>
              </p:cNvSpPr>
              <p:nvPr/>
            </p:nvSpPr>
            <p:spPr bwMode="auto">
              <a:xfrm>
                <a:off x="6095065" y="5984809"/>
                <a:ext cx="1829735" cy="7608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+mn-cs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+mn-cs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+mn-cs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lvl="1" indent="0">
                  <a:buNone/>
                </a:pPr>
                <a:r>
                  <a:rPr lang="en-US" sz="1200" dirty="0" smtClean="0">
                    <a:solidFill>
                      <a:schemeClr val="accent1">
                        <a:lumMod val="75000"/>
                      </a:schemeClr>
                    </a:solidFill>
                    <a:latin typeface="+mj-lt"/>
                  </a:rPr>
                  <a:t>ASTRO-H (JAXA mission): detector characterization</a:t>
                </a:r>
                <a:endParaRPr lang="en-US" sz="1200" b="1" dirty="0" smtClean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endParaRPr>
              </a:p>
              <a:p>
                <a:endParaRPr lang="en-US" sz="1800" dirty="0" smtClean="0"/>
              </a:p>
            </p:txBody>
          </p:sp>
          <p:pic>
            <p:nvPicPr>
              <p:cNvPr id="59" name="Image 5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33263" y="5099192"/>
                <a:ext cx="1204897" cy="903673"/>
              </a:xfrm>
              <a:prstGeom prst="rect">
                <a:avLst/>
              </a:prstGeom>
            </p:spPr>
          </p:pic>
          <p:sp>
            <p:nvSpPr>
              <p:cNvPr id="61" name="Rectangle 3"/>
              <p:cNvSpPr txBox="1">
                <a:spLocks noChangeArrowheads="1"/>
              </p:cNvSpPr>
              <p:nvPr/>
            </p:nvSpPr>
            <p:spPr bwMode="auto">
              <a:xfrm>
                <a:off x="6529634" y="4802399"/>
                <a:ext cx="2492446" cy="7608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+mn-cs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+mn-cs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+mn-cs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-57150" algn="ctr">
                  <a:buNone/>
                </a:pPr>
                <a:r>
                  <a:rPr lang="en-US" sz="1400" b="1" u="sng" dirty="0" err="1" smtClean="0">
                    <a:solidFill>
                      <a:schemeClr val="accent1">
                        <a:lumMod val="75000"/>
                      </a:schemeClr>
                    </a:solidFill>
                    <a:latin typeface="+mj-lt"/>
                  </a:rPr>
                  <a:t>IDeF</a:t>
                </a:r>
                <a:r>
                  <a:rPr lang="en-US" sz="1400" b="1" u="sng" dirty="0" smtClean="0">
                    <a:solidFill>
                      <a:schemeClr val="accent1">
                        <a:lumMod val="75000"/>
                      </a:schemeClr>
                    </a:solidFill>
                    <a:latin typeface="+mj-lt"/>
                  </a:rPr>
                  <a:t>-X BD</a:t>
                </a:r>
              </a:p>
              <a:p>
                <a:pPr lvl="1"/>
                <a:endParaRPr lang="en-US" sz="1200" b="1" u="sng" dirty="0" smtClean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endParaRPr>
              </a:p>
              <a:p>
                <a:endParaRPr lang="en-US" sz="1800" u="sng" dirty="0" smtClean="0"/>
              </a:p>
            </p:txBody>
          </p:sp>
        </p:grpSp>
      </p:grpSp>
      <p:grpSp>
        <p:nvGrpSpPr>
          <p:cNvPr id="12" name="Grouper 11"/>
          <p:cNvGrpSpPr/>
          <p:nvPr/>
        </p:nvGrpSpPr>
        <p:grpSpPr>
          <a:xfrm>
            <a:off x="6936034" y="2689119"/>
            <a:ext cx="2092332" cy="2234010"/>
            <a:chOff x="6996994" y="2689119"/>
            <a:chExt cx="2092332" cy="2234010"/>
          </a:xfrm>
        </p:grpSpPr>
        <p:grpSp>
          <p:nvGrpSpPr>
            <p:cNvPr id="8" name="Grouper 7"/>
            <p:cNvGrpSpPr/>
            <p:nvPr/>
          </p:nvGrpSpPr>
          <p:grpSpPr>
            <a:xfrm>
              <a:off x="6996994" y="2908851"/>
              <a:ext cx="2092332" cy="2014278"/>
              <a:chOff x="6690544" y="3313127"/>
              <a:chExt cx="2092332" cy="2014278"/>
            </a:xfrm>
          </p:grpSpPr>
          <p:grpSp>
            <p:nvGrpSpPr>
              <p:cNvPr id="47" name="Grouper 16"/>
              <p:cNvGrpSpPr>
                <a:grpSpLocks/>
              </p:cNvGrpSpPr>
              <p:nvPr/>
            </p:nvGrpSpPr>
            <p:grpSpPr bwMode="auto">
              <a:xfrm>
                <a:off x="7132429" y="3313127"/>
                <a:ext cx="1644650" cy="1295400"/>
                <a:chOff x="5474977" y="5029500"/>
                <a:chExt cx="1644539" cy="1296165"/>
              </a:xfrm>
            </p:grpSpPr>
            <p:pic>
              <p:nvPicPr>
                <p:cNvPr id="48" name="Image 11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4977" y="5086453"/>
                  <a:ext cx="1590825" cy="1239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9" name="ZoneTexte 40"/>
                <p:cNvSpPr txBox="1">
                  <a:spLocks noChangeArrowheads="1"/>
                </p:cNvSpPr>
                <p:nvPr/>
              </p:nvSpPr>
              <p:spPr bwMode="auto">
                <a:xfrm>
                  <a:off x="6259485" y="5029500"/>
                  <a:ext cx="860031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9pPr>
                </a:lstStyle>
                <a:p>
                  <a:r>
                    <a:rPr lang="fr-FR" sz="1200" dirty="0">
                      <a:solidFill>
                        <a:schemeClr val="bg1"/>
                      </a:solidFill>
                    </a:rPr>
                    <a:t>Caliste-SO</a:t>
                  </a:r>
                </a:p>
              </p:txBody>
            </p:sp>
          </p:grpSp>
          <p:sp>
            <p:nvSpPr>
              <p:cNvPr id="50" name="Rectangle 3"/>
              <p:cNvSpPr txBox="1">
                <a:spLocks noChangeArrowheads="1"/>
              </p:cNvSpPr>
              <p:nvPr/>
            </p:nvSpPr>
            <p:spPr bwMode="auto">
              <a:xfrm>
                <a:off x="6690544" y="4566595"/>
                <a:ext cx="2092332" cy="7608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+mn-cs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+mn-cs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+mn-cs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lvl="1" indent="0">
                  <a:buNone/>
                </a:pPr>
                <a:r>
                  <a:rPr lang="en-US" sz="1200" dirty="0" smtClean="0">
                    <a:solidFill>
                      <a:schemeClr val="accent1">
                        <a:lumMod val="75000"/>
                      </a:schemeClr>
                    </a:solidFill>
                    <a:latin typeface="+mj-lt"/>
                  </a:rPr>
                  <a:t>Micro gamma-camera for Solar Obiter (ESA Mission)</a:t>
                </a:r>
                <a:endParaRPr lang="en-US" sz="1200" b="1" dirty="0" smtClean="0">
                  <a:solidFill>
                    <a:schemeClr val="accent1">
                      <a:lumMod val="75000"/>
                    </a:schemeClr>
                  </a:solidFill>
                  <a:latin typeface="+mj-lt"/>
                </a:endParaRPr>
              </a:p>
              <a:p>
                <a:pPr lvl="1"/>
                <a:endParaRPr lang="en-US" sz="1200" b="1" dirty="0" smtClean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endParaRPr>
              </a:p>
              <a:p>
                <a:endParaRPr lang="en-US" sz="1800" dirty="0" smtClean="0"/>
              </a:p>
            </p:txBody>
          </p:sp>
        </p:grpSp>
        <p:sp>
          <p:nvSpPr>
            <p:cNvPr id="62" name="Rectangle 3"/>
            <p:cNvSpPr txBox="1">
              <a:spLocks noChangeArrowheads="1"/>
            </p:cNvSpPr>
            <p:nvPr/>
          </p:nvSpPr>
          <p:spPr bwMode="auto">
            <a:xfrm>
              <a:off x="7444034" y="2689119"/>
              <a:ext cx="1578046" cy="760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ＭＳ Ｐゴシック" pitchFamily="-109" charset="-128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ＭＳ Ｐゴシック" pitchFamily="-109" charset="-128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ＭＳ Ｐゴシック" pitchFamily="-109" charset="-128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ＭＳ Ｐゴシック" pitchFamily="-109" charset="-128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ＭＳ Ｐゴシック" pitchFamily="-109" charset="-128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-57150" algn="ctr">
                <a:buNone/>
              </a:pPr>
              <a:r>
                <a:rPr lang="en-US" sz="1400" b="1" u="sng" dirty="0" err="1" smtClean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IDeF</a:t>
              </a:r>
              <a:r>
                <a:rPr lang="en-US" sz="1400" b="1" u="sng" dirty="0" smtClean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-X HD</a:t>
              </a:r>
            </a:p>
            <a:p>
              <a:pPr lvl="1"/>
              <a:endParaRPr lang="en-US" sz="1200" b="1" u="sng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  <a:p>
              <a:endParaRPr lang="en-US" sz="1800" u="sng" dirty="0" smtClean="0"/>
            </a:p>
          </p:txBody>
        </p:sp>
      </p:grpSp>
      <p:grpSp>
        <p:nvGrpSpPr>
          <p:cNvPr id="13" name="Grouper 12"/>
          <p:cNvGrpSpPr/>
          <p:nvPr/>
        </p:nvGrpSpPr>
        <p:grpSpPr>
          <a:xfrm>
            <a:off x="6863591" y="880639"/>
            <a:ext cx="2232657" cy="2675462"/>
            <a:chOff x="6914391" y="839999"/>
            <a:chExt cx="2232657" cy="2675462"/>
          </a:xfrm>
        </p:grpSpPr>
        <p:grpSp>
          <p:nvGrpSpPr>
            <p:cNvPr id="7" name="Grouper 6"/>
            <p:cNvGrpSpPr/>
            <p:nvPr/>
          </p:nvGrpSpPr>
          <p:grpSpPr>
            <a:xfrm>
              <a:off x="6914391" y="1061865"/>
              <a:ext cx="2232657" cy="2453596"/>
              <a:chOff x="6791316" y="1507273"/>
              <a:chExt cx="2232657" cy="2453596"/>
            </a:xfrm>
          </p:grpSpPr>
          <p:grpSp>
            <p:nvGrpSpPr>
              <p:cNvPr id="51" name="Grouper 19"/>
              <p:cNvGrpSpPr>
                <a:grpSpLocks/>
              </p:cNvGrpSpPr>
              <p:nvPr/>
            </p:nvGrpSpPr>
            <p:grpSpPr bwMode="auto">
              <a:xfrm>
                <a:off x="7144839" y="1507273"/>
                <a:ext cx="1754188" cy="874713"/>
                <a:chOff x="968475" y="3252207"/>
                <a:chExt cx="1754921" cy="874317"/>
              </a:xfrm>
            </p:grpSpPr>
            <p:pic>
              <p:nvPicPr>
                <p:cNvPr id="52" name="Image 13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28493" y="3332038"/>
                  <a:ext cx="1694903" cy="7944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3" name="Rectangle 18"/>
                <p:cNvSpPr>
                  <a:spLocks noChangeArrowheads="1"/>
                </p:cNvSpPr>
                <p:nvPr/>
              </p:nvSpPr>
              <p:spPr bwMode="auto">
                <a:xfrm>
                  <a:off x="968475" y="3252207"/>
                  <a:ext cx="1223412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fr-FR" sz="1200">
                      <a:solidFill>
                        <a:schemeClr val="bg1"/>
                      </a:solidFill>
                    </a:rPr>
                    <a:t>XRDPIX / IRAP</a:t>
                  </a:r>
                </a:p>
              </p:txBody>
            </p:sp>
          </p:grpSp>
          <p:sp>
            <p:nvSpPr>
              <p:cNvPr id="54" name="Rectangle 3"/>
              <p:cNvSpPr txBox="1">
                <a:spLocks noChangeArrowheads="1"/>
              </p:cNvSpPr>
              <p:nvPr/>
            </p:nvSpPr>
            <p:spPr bwMode="auto">
              <a:xfrm>
                <a:off x="6791316" y="2395998"/>
                <a:ext cx="2232657" cy="15648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+mn-cs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+mn-cs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+mn-cs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ＭＳ Ｐゴシック" pitchFamily="-109" charset="-128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lvl="1" indent="0">
                  <a:buNone/>
                </a:pPr>
                <a:r>
                  <a:rPr lang="en-US" sz="1200" dirty="0" smtClean="0">
                    <a:solidFill>
                      <a:schemeClr val="accent1">
                        <a:lumMod val="75000"/>
                      </a:schemeClr>
                    </a:solidFill>
                    <a:latin typeface="+mj-lt"/>
                  </a:rPr>
                  <a:t>XRDPIX detection module for SVOM (CNES and CNSA mission)</a:t>
                </a:r>
                <a:endParaRPr lang="en-US" sz="1200" b="1" dirty="0" smtClean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endParaRPr>
              </a:p>
              <a:p>
                <a:endParaRPr lang="en-US" sz="1800" dirty="0" smtClean="0"/>
              </a:p>
            </p:txBody>
          </p:sp>
        </p:grpSp>
        <p:sp>
          <p:nvSpPr>
            <p:cNvPr id="63" name="Rectangle 3"/>
            <p:cNvSpPr txBox="1">
              <a:spLocks noChangeArrowheads="1"/>
            </p:cNvSpPr>
            <p:nvPr/>
          </p:nvSpPr>
          <p:spPr bwMode="auto">
            <a:xfrm>
              <a:off x="7332274" y="839999"/>
              <a:ext cx="1689806" cy="760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ＭＳ Ｐゴシック" pitchFamily="-109" charset="-128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ＭＳ Ｐゴシック" pitchFamily="-109" charset="-128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ＭＳ Ｐゴシック" pitchFamily="-109" charset="-128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ＭＳ Ｐゴシック" pitchFamily="-109" charset="-128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ＭＳ Ｐゴシック" pitchFamily="-109" charset="-128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-57150" algn="ctr">
                <a:buNone/>
              </a:pPr>
              <a:r>
                <a:rPr lang="en-US" sz="1400" b="1" u="sng" dirty="0" err="1" smtClean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IDeF</a:t>
              </a:r>
              <a:r>
                <a:rPr lang="en-US" sz="1400" b="1" u="sng" dirty="0" smtClean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-X ECLAIRs</a:t>
              </a:r>
            </a:p>
            <a:p>
              <a:pPr lvl="1"/>
              <a:endParaRPr lang="en-US" sz="12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  <a:p>
              <a:endParaRPr lang="en-US" sz="1800" dirty="0" smtClean="0"/>
            </a:p>
          </p:txBody>
        </p:sp>
      </p:grpSp>
      <p:pic>
        <p:nvPicPr>
          <p:cNvPr id="71" name="Image 70" descr="DSCN3448_DxO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180008" y="4523252"/>
            <a:ext cx="806397" cy="362709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2" name="Image 71" descr="10-10-04_ASIC IDEF-X_HD_DxO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295907" y="4979699"/>
            <a:ext cx="688420" cy="413722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3" name="Picture 54" descr="IDefX_ECLAIR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195660" y="4080928"/>
            <a:ext cx="825308" cy="374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Image 7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5105" y="5979118"/>
            <a:ext cx="613159" cy="606524"/>
          </a:xfrm>
          <a:prstGeom prst="rect">
            <a:avLst/>
          </a:prstGeom>
        </p:spPr>
      </p:pic>
      <p:pic>
        <p:nvPicPr>
          <p:cNvPr id="75" name="Image 74" descr="LXE_Layout.bmp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404860" y="5305895"/>
            <a:ext cx="437824" cy="770768"/>
          </a:xfrm>
          <a:prstGeom prst="rect">
            <a:avLst/>
          </a:prstGeom>
        </p:spPr>
      </p:pic>
      <p:grpSp>
        <p:nvGrpSpPr>
          <p:cNvPr id="33" name="Groupe 32"/>
          <p:cNvGrpSpPr/>
          <p:nvPr/>
        </p:nvGrpSpPr>
        <p:grpSpPr>
          <a:xfrm>
            <a:off x="8122920" y="7620"/>
            <a:ext cx="1013315" cy="937260"/>
            <a:chOff x="8122920" y="7620"/>
            <a:chExt cx="1013315" cy="937260"/>
          </a:xfrm>
        </p:grpSpPr>
        <p:sp>
          <p:nvSpPr>
            <p:cNvPr id="34" name="Rectangle 33"/>
            <p:cNvSpPr/>
            <p:nvPr/>
          </p:nvSpPr>
          <p:spPr>
            <a:xfrm>
              <a:off x="8122920" y="7620"/>
              <a:ext cx="1013315" cy="9372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5" name="Image 34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37220" y="113024"/>
              <a:ext cx="754380" cy="752678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</p:grpSp>
    </p:spTree>
    <p:extLst>
      <p:ext uri="{BB962C8B-B14F-4D97-AF65-F5344CB8AC3E}">
        <p14:creationId xmlns:p14="http://schemas.microsoft.com/office/powerpoint/2010/main" val="71605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020272" y="0"/>
            <a:ext cx="2123728" cy="10576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Hybrid Pixel Sensors</a:t>
            </a:r>
            <a:endParaRPr lang="en-US" sz="3100" dirty="0"/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1510" y="950673"/>
            <a:ext cx="8788400" cy="952268"/>
          </a:xfrm>
        </p:spPr>
        <p:txBody>
          <a:bodyPr/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FE-I4 chip for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</a:rPr>
              <a:t>Insertable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 B-Layer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of ATLAS upgrade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(Phase 0, 2014)</a:t>
            </a:r>
          </a:p>
          <a:p>
            <a:pPr lvl="1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IB-Layer: 16 ladders, 384 FE-I4 with associated pixels</a:t>
            </a:r>
          </a:p>
          <a:p>
            <a:pPr marL="0" indent="0">
              <a:buNone/>
            </a:pP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0788" y="1814158"/>
            <a:ext cx="2275350" cy="1728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1071" y="1373303"/>
            <a:ext cx="2434239" cy="24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673731" y="1857351"/>
            <a:ext cx="692121" cy="270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tabLst>
                <a:tab pos="723900" algn="l"/>
                <a:tab pos="14478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>
              <a:tabLst>
                <a:tab pos="723900" algn="l"/>
                <a:tab pos="14478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>
              <a:tabLst>
                <a:tab pos="723900" algn="l"/>
                <a:tab pos="14478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>
              <a:tabLst>
                <a:tab pos="723900" algn="l"/>
                <a:tab pos="14478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>
              <a:tabLst>
                <a:tab pos="723900" algn="l"/>
                <a:tab pos="14478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tabLst>
                <a:tab pos="723900" algn="l"/>
                <a:tab pos="14478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tabLst>
                <a:tab pos="723900" algn="l"/>
                <a:tab pos="14478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tabLst>
                <a:tab pos="723900" algn="l"/>
                <a:tab pos="14478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tabLst>
                <a:tab pos="723900" algn="l"/>
                <a:tab pos="14478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Existing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B-layer</a:t>
            </a:r>
            <a:endParaRPr lang="en-US" sz="12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6381401" y="2013474"/>
            <a:ext cx="339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543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653037" y="2265700"/>
            <a:ext cx="1221342" cy="477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tabLst>
                <a:tab pos="723900" algn="l"/>
                <a:tab pos="14478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>
              <a:tabLst>
                <a:tab pos="723900" algn="l"/>
                <a:tab pos="14478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>
              <a:tabLst>
                <a:tab pos="723900" algn="l"/>
                <a:tab pos="14478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>
              <a:tabLst>
                <a:tab pos="723900" algn="l"/>
                <a:tab pos="14478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>
              <a:tabLst>
                <a:tab pos="723900" algn="l"/>
                <a:tab pos="14478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tabLst>
                <a:tab pos="723900" algn="l"/>
                <a:tab pos="14478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tabLst>
                <a:tab pos="723900" algn="l"/>
                <a:tab pos="14478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tabLst>
                <a:tab pos="723900" algn="l"/>
                <a:tab pos="14478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tabLst>
                <a:tab pos="723900" algn="l"/>
                <a:tab pos="14478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Narrow beam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pipe 3,3 cm </a:t>
            </a:r>
            <a:endParaRPr lang="en-US" sz="12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 flipV="1">
            <a:off x="6251994" y="3004709"/>
            <a:ext cx="97974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543" dirty="0"/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6753213" y="3730517"/>
            <a:ext cx="2069956" cy="30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77143" tIns="53691" rIns="77143" bIns="38571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IBL on </a:t>
            </a:r>
            <a:r>
              <a:rPr lang="en-US" sz="14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new  beam pipe</a:t>
            </a:r>
            <a:endParaRPr lang="en-US" sz="14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7177304" y="2871954"/>
            <a:ext cx="371713" cy="3096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43" dirty="0"/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 flipV="1">
            <a:off x="6412605" y="2464812"/>
            <a:ext cx="95055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543" dirty="0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5648578" y="2699752"/>
            <a:ext cx="1352512" cy="414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Ladder: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FE-I4 + </a:t>
            </a:r>
            <a:br>
              <a:rPr lang="en-US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Detector</a:t>
            </a:r>
            <a:endParaRPr lang="en-US" sz="12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 descr="https://agenda.infn.it/conferenceDisplay.py/getPic?picId=12&amp;confId=571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048" y="11485"/>
            <a:ext cx="519584" cy="509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cso.lbl.gov/assets/docs/downloads/LBNL_Full_Logo_Fina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835"/>
            <a:ext cx="597302" cy="509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math.cmu.edu/PIRE/img/logo-bonn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5606" y="-6086"/>
            <a:ext cx="516619" cy="516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www.nikhef.nl/fileadmin/Doc/logo_Nikhef/NIKHEFlogo400x177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6583" y="532042"/>
            <a:ext cx="1136740" cy="50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2574" y="516409"/>
            <a:ext cx="933554" cy="518641"/>
          </a:xfrm>
          <a:prstGeom prst="rect">
            <a:avLst/>
          </a:prstGeom>
        </p:spPr>
      </p:pic>
      <p:sp>
        <p:nvSpPr>
          <p:cNvPr id="35" name="Rectangle 109"/>
          <p:cNvSpPr txBox="1">
            <a:spLocks/>
          </p:cNvSpPr>
          <p:nvPr/>
        </p:nvSpPr>
        <p:spPr bwMode="auto">
          <a:xfrm>
            <a:off x="142040" y="3783238"/>
            <a:ext cx="6611173" cy="286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Building Blocks design</a:t>
            </a:r>
          </a:p>
          <a:p>
            <a:pPr marL="619125" lvl="1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Pixel level</a:t>
            </a:r>
          </a:p>
          <a:p>
            <a:pPr marL="896938" lvl="2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Configuration memory</a:t>
            </a:r>
          </a:p>
          <a:p>
            <a:pPr marL="619125" lvl="1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Common functionalities of FE-I4</a:t>
            </a:r>
          </a:p>
          <a:p>
            <a:pPr marL="896938" lvl="2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Global configuration memory</a:t>
            </a:r>
          </a:p>
          <a:p>
            <a:pPr marL="896938" lvl="2"/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10-bit ADC Chip monitoring</a:t>
            </a:r>
            <a:endParaRPr lang="en-US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896938" lvl="2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Buffers for characterization</a:t>
            </a:r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19075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Radiation dose &amp; SEU effects measurements</a:t>
            </a:r>
          </a:p>
        </p:txBody>
      </p:sp>
      <p:sp>
        <p:nvSpPr>
          <p:cNvPr id="32" name="AutoShape 20" descr="Résultat de recherche d'images pour &quot;cern logo&quot;"/>
          <p:cNvSpPr>
            <a:spLocks noChangeAspect="1" noChangeArrowheads="1"/>
          </p:cNvSpPr>
          <p:nvPr/>
        </p:nvSpPr>
        <p:spPr bwMode="auto">
          <a:xfrm>
            <a:off x="63500" y="-136525"/>
            <a:ext cx="1171575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9" name="Espace réservé du contenu 1"/>
          <p:cNvSpPr txBox="1">
            <a:spLocks/>
          </p:cNvSpPr>
          <p:nvPr/>
        </p:nvSpPr>
        <p:spPr bwMode="auto">
          <a:xfrm>
            <a:off x="4436204" y="3966177"/>
            <a:ext cx="4808101" cy="2101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ATLAS/CMS  - Phase 2 </a:t>
            </a:r>
          </a:p>
          <a:p>
            <a:pPr marL="627063" lvl="1">
              <a:spcBef>
                <a:spcPts val="300"/>
              </a:spcBef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Member of RD 53 for  Pixel RO chip </a:t>
            </a:r>
          </a:p>
          <a:p>
            <a:pPr marL="896938" lvl="2">
              <a:spcBef>
                <a:spcPts val="3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WG1, Radiation test / qualification</a:t>
            </a:r>
          </a:p>
          <a:p>
            <a:pPr marL="896938" lvl="2">
              <a:spcBef>
                <a:spcPts val="3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WG3, Simulation-Verification test bench</a:t>
            </a:r>
          </a:p>
          <a:p>
            <a:pPr marL="896938" lvl="2">
              <a:spcBef>
                <a:spcPts val="3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WG5, Analog Design (pixel ADC)</a:t>
            </a:r>
          </a:p>
          <a:p>
            <a:pPr marL="896938" lvl="2">
              <a:spcBef>
                <a:spcPts val="3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WG6, IP blocks</a:t>
            </a:r>
          </a:p>
          <a:p>
            <a:endParaRPr lang="en-US" sz="2400" dirty="0" smtClean="0"/>
          </a:p>
        </p:txBody>
      </p:sp>
      <p:sp>
        <p:nvSpPr>
          <p:cNvPr id="2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954611" y="6436775"/>
            <a:ext cx="2133600" cy="365125"/>
          </a:xfrm>
        </p:spPr>
        <p:txBody>
          <a:bodyPr/>
          <a:lstStyle/>
          <a:p>
            <a:fld id="{6107D93B-C947-4B41-8558-A532C1867C9C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5" name="Espace réservé de la date 14"/>
          <p:cNvSpPr>
            <a:spLocks noGrp="1"/>
          </p:cNvSpPr>
          <p:nvPr>
            <p:ph type="dt" sz="half" idx="10"/>
          </p:nvPr>
        </p:nvSpPr>
        <p:spPr>
          <a:xfrm>
            <a:off x="610511" y="6492875"/>
            <a:ext cx="2133600" cy="365125"/>
          </a:xfrm>
        </p:spPr>
        <p:txBody>
          <a:bodyPr/>
          <a:lstStyle/>
          <a:p>
            <a:r>
              <a:rPr lang="en-US" dirty="0" smtClean="0"/>
              <a:t>Claude Colledani - IN2P3 -</a:t>
            </a:r>
            <a:endParaRPr lang="fr-FR" dirty="0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1"/>
          </p:nvPr>
        </p:nvSpPr>
        <p:spPr>
          <a:xfrm>
            <a:off x="3959396" y="6492875"/>
            <a:ext cx="2895600" cy="365125"/>
          </a:xfrm>
        </p:spPr>
        <p:txBody>
          <a:bodyPr/>
          <a:lstStyle/>
          <a:p>
            <a:r>
              <a:rPr lang="fr-FR" dirty="0" smtClean="0"/>
              <a:t>TWEPP 2014, Aix-en-Provence</a:t>
            </a:r>
            <a:endParaRPr lang="fr-FR" dirty="0"/>
          </a:p>
        </p:txBody>
      </p:sp>
      <p:sp>
        <p:nvSpPr>
          <p:cNvPr id="28" name="Line 6"/>
          <p:cNvSpPr>
            <a:spLocks noChangeShapeType="1"/>
          </p:cNvSpPr>
          <p:nvPr/>
        </p:nvSpPr>
        <p:spPr bwMode="auto">
          <a:xfrm>
            <a:off x="4720281" y="2136055"/>
            <a:ext cx="864973" cy="770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543" dirty="0"/>
          </a:p>
        </p:txBody>
      </p:sp>
      <p:graphicFrame>
        <p:nvGraphicFramePr>
          <p:cNvPr id="30" name="Tableau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801953"/>
              </p:ext>
            </p:extLst>
          </p:nvPr>
        </p:nvGraphicFramePr>
        <p:xfrm>
          <a:off x="347490" y="1879906"/>
          <a:ext cx="2285916" cy="1645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9776"/>
                <a:gridCol w="763674"/>
                <a:gridCol w="512466"/>
              </a:tblGrid>
              <a:tr h="106723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Pixel size 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50 x 250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µm</a:t>
                      </a:r>
                      <a:r>
                        <a:rPr lang="en-US" sz="1200" baseline="30000" noProof="0" dirty="0" smtClean="0"/>
                        <a:t>2</a:t>
                      </a:r>
                      <a:endParaRPr lang="en-US" sz="1200" baseline="30000" noProof="0" dirty="0"/>
                    </a:p>
                  </a:txBody>
                  <a:tcPr marL="36000" marR="36000" marT="0" marB="0"/>
                </a:tc>
              </a:tr>
              <a:tr h="106723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Matrix array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80 x 336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pixel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</a:tr>
              <a:tr h="106723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Chip size 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20.2 x 19.0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/>
                        <a:t>mm</a:t>
                      </a:r>
                      <a:r>
                        <a:rPr lang="en-US" sz="1200" baseline="30000" noProof="0" dirty="0" smtClean="0"/>
                        <a:t>2</a:t>
                      </a:r>
                    </a:p>
                  </a:txBody>
                  <a:tcPr marL="36000" marR="36000" marT="0" marB="0"/>
                </a:tc>
              </a:tr>
              <a:tr h="106723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Active fraction 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89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%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</a:tr>
              <a:tr h="106723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A - D currents 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10 - 10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µA/pix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</a:tr>
              <a:tr h="106723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Analog voltage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1.4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V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</a:tr>
              <a:tr h="106723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Digital voltage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1.2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V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</a:tr>
              <a:tr h="106723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Process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130 nm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 marL="36000" marR="36000" marT="0" marB="0"/>
                </a:tc>
              </a:tr>
              <a:tr h="106723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Radiation 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T</a:t>
                      </a:r>
                      <a:r>
                        <a:rPr lang="en-US" sz="1200" noProof="0" dirty="0" err="1" smtClean="0"/>
                        <a:t>ol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&gt; 200 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r>
                        <a:rPr lang="en-US" sz="1200" noProof="0" dirty="0" err="1" smtClean="0"/>
                        <a:t>Mrad</a:t>
                      </a:r>
                      <a:endParaRPr lang="en-US" sz="1200" noProof="0" dirty="0"/>
                    </a:p>
                  </a:txBody>
                  <a:tcPr marL="36000" marR="360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58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887056" y="44624"/>
            <a:ext cx="8229600" cy="749490"/>
          </a:xfrm>
        </p:spPr>
        <p:txBody>
          <a:bodyPr>
            <a:normAutofit/>
          </a:bodyPr>
          <a:lstStyle/>
          <a:p>
            <a:r>
              <a:rPr lang="en-US" dirty="0"/>
              <a:t>CMOS Pixel Sensors: A Long Term R&amp;D 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51520" y="980729"/>
            <a:ext cx="8892480" cy="310834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</a:rPr>
              <a:t>1999 R&amp;D initiated with ILC as ultimate objective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</a:rPr>
              <a:t>Developing CPS with staged performances</a:t>
            </a:r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</a:rPr>
              <a:t>2008:  </a:t>
            </a:r>
            <a:r>
              <a:rPr lang="en-US" altLang="en-US" sz="2400" b="1" dirty="0">
                <a:solidFill>
                  <a:schemeClr val="accent1">
                    <a:lumMod val="50000"/>
                  </a:schemeClr>
                </a:solidFill>
              </a:rPr>
              <a:t>Mimosa26 </a:t>
            </a: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</a:rPr>
              <a:t>for </a:t>
            </a:r>
            <a:r>
              <a:rPr lang="en-US" altLang="en-US" sz="2400" b="1" dirty="0">
                <a:solidFill>
                  <a:schemeClr val="accent1">
                    <a:lumMod val="50000"/>
                  </a:schemeClr>
                </a:solidFill>
              </a:rPr>
              <a:t>EUDET telescope</a:t>
            </a:r>
            <a:endParaRPr lang="en-US" altLang="en-US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</a:rPr>
              <a:t>Major proof of concept achieved </a:t>
            </a:r>
            <a:r>
              <a:rPr lang="en-US" altLang="en-US" sz="1800" dirty="0" smtClean="0">
                <a:solidFill>
                  <a:schemeClr val="accent1">
                    <a:lumMod val="75000"/>
                  </a:schemeClr>
                </a:solidFill>
              </a:rPr>
              <a:t>(IN2P3/</a:t>
            </a:r>
            <a:r>
              <a:rPr lang="en-US" altLang="en-US" sz="1800" dirty="0" err="1" smtClean="0">
                <a:solidFill>
                  <a:schemeClr val="accent1">
                    <a:lumMod val="75000"/>
                  </a:schemeClr>
                </a:solidFill>
              </a:rPr>
              <a:t>Irfu</a:t>
            </a:r>
            <a:r>
              <a:rPr lang="en-US" altLang="en-US" sz="1800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  <a:endParaRPr lang="en-US" alt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alt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alt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alt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altLang="en-US" sz="11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2400" b="1" dirty="0" smtClean="0">
                <a:solidFill>
                  <a:schemeClr val="tx2">
                    <a:lumMod val="75000"/>
                  </a:schemeClr>
                </a:solidFill>
              </a:rPr>
              <a:t>CPS for experiments with increasingly demanding requirements</a:t>
            </a:r>
          </a:p>
          <a:p>
            <a:pPr lvl="1">
              <a:lnSpc>
                <a:spcPct val="90000"/>
              </a:lnSpc>
            </a:pPr>
            <a:endParaRPr lang="en-US" alt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90000"/>
              </a:lnSpc>
            </a:pPr>
            <a:endParaRPr lang="en-US" alt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endParaRPr lang="en-US" altLang="en-US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849763" y="6430494"/>
            <a:ext cx="2133600" cy="365125"/>
          </a:xfrm>
        </p:spPr>
        <p:txBody>
          <a:bodyPr/>
          <a:lstStyle/>
          <a:p>
            <a:fld id="{6107D93B-C947-4B41-8558-A532C1867C9C}" type="slidenum">
              <a:rPr lang="fr-FR" smtClean="0"/>
              <a:pPr/>
              <a:t>27</a:t>
            </a:fld>
            <a:endParaRPr lang="fr-FR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0254582"/>
              </p:ext>
            </p:extLst>
          </p:nvPr>
        </p:nvGraphicFramePr>
        <p:xfrm>
          <a:off x="4572000" y="4253961"/>
          <a:ext cx="3672408" cy="15028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4096"/>
                <a:gridCol w="576064"/>
                <a:gridCol w="400891"/>
                <a:gridCol w="720080"/>
                <a:gridCol w="679229"/>
                <a:gridCol w="432048"/>
              </a:tblGrid>
              <a:tr h="172994"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Expt</a:t>
                      </a:r>
                      <a:endParaRPr kumimoji="0" lang="fr-FR" alt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System</a:t>
                      </a: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alibri" pitchFamily="34" charset="0"/>
                          <a:sym typeface="Symbol" pitchFamily="18" charset="2"/>
                        </a:rPr>
                        <a:t> </a:t>
                      </a:r>
                      <a:r>
                        <a:rPr kumimoji="0" lang="fr-FR" altLang="fr-FR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alibri" pitchFamily="34" charset="0"/>
                          <a:sym typeface="Symbol" pitchFamily="18" charset="2"/>
                        </a:rPr>
                        <a:t>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alibri" pitchFamily="34" charset="0"/>
                          <a:sym typeface="Symbol" pitchFamily="18" charset="2"/>
                        </a:rPr>
                        <a:t>µs</a:t>
                      </a: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alibri" pitchFamily="34" charset="0"/>
                          <a:sym typeface="Symbol" pitchFamily="18" charset="2"/>
                        </a:rPr>
                        <a:t> </a:t>
                      </a:r>
                      <a:r>
                        <a:rPr kumimoji="0" lang="fr-FR" altLang="fr-FR" sz="14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alibri" pitchFamily="34" charset="0"/>
                          <a:sym typeface="Symbol" pitchFamily="18" charset="2"/>
                        </a:rPr>
                        <a:t>Sp</a:t>
                      </a:r>
                      <a:endParaRPr kumimoji="0" lang="fr-FR" altLang="fr-FR" sz="1400" b="1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Calibri" pitchFamily="34" charset="0"/>
                        <a:sym typeface="Symbol" pitchFamily="18" charset="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alibri" pitchFamily="34" charset="0"/>
                          <a:sym typeface="Symbol" pitchFamily="18" charset="2"/>
                        </a:rPr>
                        <a:t>µm</a:t>
                      </a: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alibri" pitchFamily="34" charset="0"/>
                        </a:rPr>
                        <a:t>TID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alibri" pitchFamily="34" charset="0"/>
                        </a:rPr>
                        <a:t>Rad</a:t>
                      </a: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alibri" pitchFamily="34" charset="0"/>
                        </a:rPr>
                        <a:t>Fluence </a:t>
                      </a:r>
                      <a:r>
                        <a:rPr kumimoji="0" lang="fr-FR" altLang="fr-FR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n</a:t>
                      </a:r>
                      <a:r>
                        <a:rPr kumimoji="0" lang="fr-FR" altLang="fr-FR" sz="14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eq</a:t>
                      </a: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/cm²</a:t>
                      </a: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alibri" pitchFamily="34" charset="0"/>
                        </a:rPr>
                        <a:t>T </a:t>
                      </a:r>
                      <a:r>
                        <a:rPr kumimoji="0" lang="fr-FR" altLang="fr-FR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alibri" pitchFamily="34" charset="0"/>
                        </a:rPr>
                        <a:t>op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alibri" pitchFamily="34" charset="0"/>
                        </a:rPr>
                        <a:t>°C</a:t>
                      </a:r>
                    </a:p>
                  </a:txBody>
                  <a:tcPr marL="36000" marR="36000" marT="18000" marB="18000" horzOverflow="overflow"/>
                </a:tc>
              </a:tr>
              <a:tr h="172994"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STAR-PXL</a:t>
                      </a: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&lt;~ 200</a:t>
                      </a: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~ 5</a:t>
                      </a: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150 k</a:t>
                      </a: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3x10</a:t>
                      </a:r>
                      <a:r>
                        <a:rPr kumimoji="0" lang="fr-FR" altLang="fr-FR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  <a:endParaRPr kumimoji="0" lang="fr-FR" alt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30 </a:t>
                      </a:r>
                    </a:p>
                  </a:txBody>
                  <a:tcPr marL="36000" marR="36000" marT="18000" marB="18000" horzOverflow="overflow"/>
                </a:tc>
              </a:tr>
              <a:tr h="172994"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ALICE-ITS</a:t>
                      </a: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≤ 30</a:t>
                      </a: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~ 5</a:t>
                      </a: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700 k</a:t>
                      </a: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fr-FR" altLang="fr-FR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13</a:t>
                      </a:r>
                      <a:endParaRPr kumimoji="0" lang="fr-FR" alt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30</a:t>
                      </a:r>
                    </a:p>
                  </a:txBody>
                  <a:tcPr marL="36000" marR="36000" marT="18000" marB="18000" horzOverflow="overflow"/>
                </a:tc>
              </a:tr>
              <a:tr h="172994"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CBM-MVD</a:t>
                      </a: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10-30</a:t>
                      </a: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~ 5</a:t>
                      </a: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&lt;~10 M</a:t>
                      </a: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&lt;~ 10</a:t>
                      </a:r>
                      <a:r>
                        <a:rPr kumimoji="0" lang="fr-FR" altLang="fr-FR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  <a:endParaRPr kumimoji="0" lang="fr-FR" alt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&lt;&lt;0</a:t>
                      </a:r>
                    </a:p>
                  </a:txBody>
                  <a:tcPr marL="36000" marR="36000" marT="18000" marB="18000" horzOverflow="overflow"/>
                </a:tc>
              </a:tr>
              <a:tr h="172994"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ILD-VXD</a:t>
                      </a: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&lt;~2</a:t>
                      </a: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&lt;~ 3</a:t>
                      </a: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O(100) k</a:t>
                      </a: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O(10</a:t>
                      </a:r>
                      <a:r>
                        <a:rPr kumimoji="0" lang="fr-FR" altLang="fr-FR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11</a:t>
                      </a: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)</a:t>
                      </a:r>
                    </a:p>
                  </a:txBody>
                  <a:tcPr marL="36000" marR="36000" marT="18000" marB="18000" horzOverflow="overflow"/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1pPr>
                      <a:lvl2pPr marL="442913">
                        <a:buClr>
                          <a:schemeClr val="accent2"/>
                        </a:buClr>
                        <a:buSzPct val="80000"/>
                        <a:defRPr sz="14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2pPr>
                      <a:lvl3pPr marL="900113">
                        <a:buSzPct val="65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3pPr>
                      <a:lvl4pPr marL="1260475">
                        <a:buClr>
                          <a:schemeClr val="accent2"/>
                        </a:buClr>
                        <a:buSzPct val="70000"/>
                        <a:defRPr sz="12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4pPr>
                      <a:lvl5pPr marL="1703388"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5pPr>
                      <a:lvl6pPr marL="21605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6pPr>
                      <a:lvl7pPr marL="26177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7pPr>
                      <a:lvl8pPr marL="30749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8pPr>
                      <a:lvl9pPr marL="353218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000">
                          <a:solidFill>
                            <a:schemeClr val="bg2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&lt;~30</a:t>
                      </a:r>
                    </a:p>
                  </a:txBody>
                  <a:tcPr marL="36000" marR="36000" marT="18000" marB="18000" horzOverflow="overflow"/>
                </a:tc>
              </a:tr>
            </a:tbl>
          </a:graphicData>
        </a:graphic>
      </p:graphicFrame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88370" y="2454188"/>
            <a:ext cx="1539129" cy="1094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8" descr="bt_DESY_20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2268" y="1663837"/>
            <a:ext cx="2839996" cy="1839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C:\Users\colledan\Documents\_Cao_Mission\Presentations_IAOCAO\TWEPP_2014\AutresDOCS\Reseau_Silicon_FEE_2014_MORE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953" y="4089070"/>
            <a:ext cx="3264553" cy="24482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3168" y="1436696"/>
            <a:ext cx="641431" cy="715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145701" y="2914513"/>
            <a:ext cx="912187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r"/>
            <a:r>
              <a:rPr lang="fr-FR" sz="1400" i="1" dirty="0" smtClean="0"/>
              <a:t>Mimosa26</a:t>
            </a:r>
          </a:p>
          <a:p>
            <a:pPr algn="r"/>
            <a:r>
              <a:rPr lang="fr-FR" sz="1400" i="1" dirty="0" smtClean="0"/>
              <a:t>~2x1 cm</a:t>
            </a:r>
            <a:r>
              <a:rPr lang="fr-FR" sz="1400" i="1" baseline="30000" dirty="0" smtClean="0"/>
              <a:t>2</a:t>
            </a:r>
            <a:endParaRPr lang="fr-FR" sz="1400" i="1" dirty="0"/>
          </a:p>
          <a:p>
            <a:pPr algn="r"/>
            <a:r>
              <a:rPr lang="fr-FR" sz="1400" i="1" dirty="0" smtClean="0"/>
              <a:t>660 </a:t>
            </a:r>
            <a:r>
              <a:rPr lang="fr-FR" sz="1400" i="1" dirty="0" err="1" smtClean="0"/>
              <a:t>kpixels</a:t>
            </a:r>
            <a:endParaRPr lang="fr-FR" sz="1400" i="1" dirty="0"/>
          </a:p>
        </p:txBody>
      </p:sp>
      <p:sp>
        <p:nvSpPr>
          <p:cNvPr id="15" name="Rectangle 14"/>
          <p:cNvSpPr/>
          <p:nvPr/>
        </p:nvSpPr>
        <p:spPr>
          <a:xfrm>
            <a:off x="4269855" y="2743748"/>
            <a:ext cx="1597545" cy="86177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1400" i="1" dirty="0" err="1" smtClean="0"/>
              <a:t>Eudet</a:t>
            </a:r>
            <a:r>
              <a:rPr lang="en-US" sz="1400" i="1" dirty="0" smtClean="0"/>
              <a:t> Telescope</a:t>
            </a:r>
          </a:p>
          <a:p>
            <a:pPr algn="r"/>
            <a:r>
              <a:rPr lang="en-US" sz="1400" i="1" dirty="0" smtClean="0"/>
              <a:t>6 reference planes of</a:t>
            </a:r>
          </a:p>
          <a:p>
            <a:pPr algn="r"/>
            <a:r>
              <a:rPr lang="en-US" sz="1400" i="1" dirty="0" smtClean="0"/>
              <a:t>Mimosa26, 50µm thin</a:t>
            </a:r>
          </a:p>
          <a:p>
            <a:pPr algn="r"/>
            <a:r>
              <a:rPr lang="en-US" altLang="en-US" sz="1400" dirty="0">
                <a:ea typeface="ヒラギノ角ゴ Pro W3"/>
                <a:cs typeface="ヒラギノ角ゴ Pro W3"/>
                <a:sym typeface="Symbol"/>
              </a:rPr>
              <a:t></a:t>
            </a:r>
            <a:r>
              <a:rPr lang="en-US" altLang="en-US" sz="1400" baseline="-25000" dirty="0" err="1">
                <a:ea typeface="ヒラギノ角ゴ Pro W3"/>
                <a:cs typeface="ヒラギノ角ゴ Pro W3"/>
                <a:sym typeface="Symbol"/>
              </a:rPr>
              <a:t>s.p</a:t>
            </a:r>
            <a:r>
              <a:rPr lang="en-US" altLang="en-US" sz="1400" baseline="-25000" dirty="0">
                <a:ea typeface="ヒラギノ角ゴ Pro W3"/>
                <a:cs typeface="ヒラギノ角ゴ Pro W3"/>
                <a:sym typeface="Symbol"/>
              </a:rPr>
              <a:t>.</a:t>
            </a:r>
            <a:r>
              <a:rPr lang="en-US" altLang="en-US" sz="1400" dirty="0">
                <a:ea typeface="ヒラギノ角ゴ Pro W3"/>
                <a:cs typeface="ヒラギノ角ゴ Pro W3"/>
                <a:sym typeface="Symbol"/>
              </a:rPr>
              <a:t> </a:t>
            </a:r>
            <a:r>
              <a:rPr lang="en-US" altLang="en-US" sz="1400" dirty="0" smtClean="0">
                <a:ea typeface="ヒラギノ角ゴ Pro W3"/>
                <a:cs typeface="ヒラギノ角ゴ Pro W3"/>
              </a:rPr>
              <a:t>2 </a:t>
            </a:r>
            <a:r>
              <a:rPr lang="en-US" altLang="en-US" sz="1400" dirty="0">
                <a:ea typeface="ヒラギノ角ゴ Pro W3"/>
                <a:cs typeface="ヒラギノ角ゴ Pro W3"/>
              </a:rPr>
              <a:t>µm on </a:t>
            </a:r>
            <a:r>
              <a:rPr lang="en-US" altLang="en-US" sz="1400" dirty="0" smtClean="0">
                <a:ea typeface="ヒラギノ角ゴ Pro W3"/>
                <a:cs typeface="ヒラギノ角ゴ Pro W3"/>
              </a:rPr>
              <a:t>DUT</a:t>
            </a:r>
            <a:endParaRPr lang="en-US" altLang="en-US" sz="1400" i="1" dirty="0">
              <a:ea typeface="ヒラギノ角ゴ Pro W3"/>
              <a:cs typeface="ヒラギノ角ゴ Pro W3"/>
            </a:endParaRP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391298" y="6492875"/>
            <a:ext cx="2133600" cy="365125"/>
          </a:xfrm>
        </p:spPr>
        <p:txBody>
          <a:bodyPr/>
          <a:lstStyle/>
          <a:p>
            <a:r>
              <a:rPr lang="en-US" dirty="0" smtClean="0"/>
              <a:t>Claude Colledani - IN2P3 -</a:t>
            </a:r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>
          <a:xfrm>
            <a:off x="3257327" y="6492875"/>
            <a:ext cx="2895600" cy="365125"/>
          </a:xfrm>
        </p:spPr>
        <p:txBody>
          <a:bodyPr/>
          <a:lstStyle/>
          <a:p>
            <a:r>
              <a:rPr lang="fr-FR" dirty="0" smtClean="0"/>
              <a:t>TWEPP 2014, Aix-en-Provence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4796399" y="6147876"/>
            <a:ext cx="2871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Synergies     -       Constraints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7" name="Connecteur droit avec flèche 16"/>
          <p:cNvCxnSpPr/>
          <p:nvPr/>
        </p:nvCxnSpPr>
        <p:spPr>
          <a:xfrm flipH="1" flipV="1">
            <a:off x="4025763" y="5789359"/>
            <a:ext cx="748284" cy="516466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lèche vers le bas 3"/>
          <p:cNvSpPr/>
          <p:nvPr/>
        </p:nvSpPr>
        <p:spPr>
          <a:xfrm>
            <a:off x="8310496" y="4285561"/>
            <a:ext cx="451768" cy="1503798"/>
          </a:xfrm>
          <a:prstGeom prst="downArrow">
            <a:avLst>
              <a:gd name="adj1" fmla="val 50000"/>
              <a:gd name="adj2" fmla="val 69509"/>
            </a:avLst>
          </a:prstGeom>
          <a:gradFill flip="none" rotWithShape="1">
            <a:gsLst>
              <a:gs pos="0">
                <a:srgbClr val="EC6B0A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ime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0" name="Connecteur droit avec flèche 19"/>
          <p:cNvCxnSpPr/>
          <p:nvPr/>
        </p:nvCxnSpPr>
        <p:spPr>
          <a:xfrm flipH="1" flipV="1">
            <a:off x="6446010" y="5816077"/>
            <a:ext cx="557379" cy="384703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565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Espace réservé du contenu 1"/>
          <p:cNvSpPr txBox="1">
            <a:spLocks/>
          </p:cNvSpPr>
          <p:nvPr/>
        </p:nvSpPr>
        <p:spPr bwMode="auto">
          <a:xfrm>
            <a:off x="179512" y="923296"/>
            <a:ext cx="8229600" cy="461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Mimosa 28,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~4 cm²,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1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</a:rPr>
              <a:t>Mpixels</a:t>
            </a:r>
            <a:endParaRPr lang="en-US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8163" lvl="1"/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~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21 µm pitch, </a:t>
            </a:r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50 µm thin, &gt; 400 </a:t>
            </a:r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  <a:latin typeface="Symbol" panose="05050102010706020507" pitchFamily="18" charset="2"/>
                <a:ea typeface="ヒラギノ角ゴ Pro W3"/>
                <a:cs typeface="ヒラギノ角ゴ Pro W3"/>
              </a:rPr>
              <a:t>W</a:t>
            </a:r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.cm </a:t>
            </a:r>
            <a:r>
              <a:rPr lang="en-US" altLang="en-US" sz="2000" dirty="0" err="1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Hres</a:t>
            </a:r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 </a:t>
            </a:r>
            <a:r>
              <a:rPr lang="en-US" altLang="en-US" sz="2000" dirty="0" err="1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Epi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38163" lvl="1"/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  <a:sym typeface="Symbol"/>
              </a:rPr>
              <a:t></a:t>
            </a:r>
            <a:r>
              <a:rPr lang="en-US" altLang="en-US" sz="2000" baseline="-25000" dirty="0" err="1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  <a:sym typeface="Symbol"/>
              </a:rPr>
              <a:t>s.p</a:t>
            </a:r>
            <a:r>
              <a:rPr lang="en-US" altLang="en-US" sz="2000" baseline="-25000" dirty="0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  <a:sym typeface="Symbol"/>
              </a:rPr>
              <a:t>.</a:t>
            </a:r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  <a:sym typeface="Symbol"/>
              </a:rPr>
              <a:t> </a:t>
            </a:r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~&gt;3.5 µm, Efficiency &gt; 99%, </a:t>
            </a:r>
            <a:r>
              <a:rPr lang="fr-FR" altLang="en-US" sz="2000" dirty="0" err="1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T</a:t>
            </a:r>
            <a:r>
              <a:rPr lang="fr-FR" altLang="en-US" sz="2000" baseline="-25000" dirty="0" err="1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Ro</a:t>
            </a:r>
            <a:r>
              <a:rPr lang="fr-FR" altLang="en-US" sz="2000" dirty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 = 185 </a:t>
            </a:r>
            <a:r>
              <a:rPr lang="fr-FR" altLang="en-US" sz="2000" dirty="0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µs</a:t>
            </a:r>
            <a:endParaRPr lang="en-US" altLang="en-US" sz="2000" dirty="0" smtClean="0">
              <a:solidFill>
                <a:schemeClr val="accent1">
                  <a:lumMod val="75000"/>
                </a:schemeClr>
              </a:solidFill>
              <a:ea typeface="ヒラギノ角ゴ Pro W3"/>
              <a:cs typeface="ヒラギノ角ゴ Pro W3"/>
            </a:endParaRPr>
          </a:p>
          <a:p>
            <a:pPr marL="538163" lvl="1"/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Rad </a:t>
            </a:r>
            <a:r>
              <a:rPr lang="en-US" altLang="en-US" sz="2000" dirty="0" err="1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Tol</a:t>
            </a:r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= 150 </a:t>
            </a:r>
            <a:r>
              <a:rPr lang="en-US" altLang="en-US" sz="2000" dirty="0" err="1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krad</a:t>
            </a:r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, 3 10</a:t>
            </a:r>
            <a:r>
              <a:rPr lang="en-US" altLang="en-US" sz="2000" baseline="30000" dirty="0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12</a:t>
            </a:r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 n</a:t>
            </a:r>
            <a:r>
              <a:rPr lang="en-US" altLang="en-US" sz="2000" baseline="-25000" dirty="0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eq</a:t>
            </a:r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.cm</a:t>
            </a:r>
            <a:r>
              <a:rPr lang="en-US" altLang="en-US" sz="2000" baseline="30000" dirty="0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-2 </a:t>
            </a:r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@ +30°C</a:t>
            </a:r>
          </a:p>
          <a:p>
            <a:pPr marL="457200" lvl="1" indent="0">
              <a:buNone/>
            </a:pPr>
            <a:endParaRPr lang="en-US" altLang="en-US" sz="1800" dirty="0" smtClean="0">
              <a:ea typeface="ヒラギノ角ゴ Pro W3"/>
              <a:cs typeface="ヒラギノ角ゴ Pro W3"/>
            </a:endParaRPr>
          </a:p>
          <a:p>
            <a:pPr marL="457200" lvl="1" indent="0">
              <a:buNone/>
            </a:pPr>
            <a:endParaRPr lang="en-US" altLang="en-US" sz="1800" dirty="0" smtClean="0">
              <a:ea typeface="ヒラギノ角ゴ Pro W3"/>
              <a:cs typeface="ヒラギノ角ゴ Pro W3"/>
            </a:endParaRPr>
          </a:p>
          <a:p>
            <a:pPr marL="457200" lvl="1" indent="0">
              <a:buNone/>
            </a:pPr>
            <a:endParaRPr lang="en-US" altLang="en-US" sz="700" dirty="0" smtClean="0">
              <a:ea typeface="ヒラギノ角ゴ Pro W3"/>
              <a:cs typeface="ヒラギノ角ゴ Pro W3"/>
            </a:endParaRPr>
          </a:p>
          <a:p>
            <a:pPr marL="457200" lvl="1" indent="0">
              <a:buNone/>
            </a:pPr>
            <a:endParaRPr lang="en-US" altLang="en-US" sz="1800" dirty="0">
              <a:ea typeface="ヒラギノ角ゴ Pro W3"/>
              <a:cs typeface="ヒラギノ角ゴ Pro W3"/>
            </a:endParaRPr>
          </a:p>
          <a:p>
            <a:pPr marL="457200" lvl="1" indent="0">
              <a:buNone/>
            </a:pPr>
            <a:endParaRPr lang="en-US" altLang="en-US" sz="1800" dirty="0" smtClean="0">
              <a:ea typeface="ヒラギノ角ゴ Pro W3"/>
              <a:cs typeface="ヒラギノ角ゴ Pro W3"/>
            </a:endParaRPr>
          </a:p>
          <a:p>
            <a:pPr marL="342900" lvl="1" indent="-342900">
              <a:buFont typeface="Arial" pitchFamily="34" charset="0"/>
              <a:buChar char="•"/>
            </a:pPr>
            <a:endParaRPr lang="en-US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Edgeless for improved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sensor abuttal</a:t>
            </a:r>
            <a:endParaRPr lang="en-US" altLang="en-US" sz="2400" b="1" dirty="0">
              <a:solidFill>
                <a:schemeClr val="accent1">
                  <a:lumMod val="50000"/>
                </a:schemeClr>
              </a:solidFill>
              <a:ea typeface="ヒラギノ角ゴ Pro W3"/>
              <a:cs typeface="ヒラギノ角ゴ Pro W3"/>
            </a:endParaRPr>
          </a:p>
          <a:p>
            <a:pPr marL="538163" lvl="1">
              <a:spcBef>
                <a:spcPts val="0"/>
              </a:spcBef>
            </a:pPr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Wafers are pre-diced with DRIE</a:t>
            </a:r>
          </a:p>
          <a:p>
            <a:pPr marL="538163" lvl="1">
              <a:spcBef>
                <a:spcPts val="0"/>
              </a:spcBef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Sensors are released during wafer thinning</a:t>
            </a:r>
          </a:p>
        </p:txBody>
      </p:sp>
      <p:pic>
        <p:nvPicPr>
          <p:cNvPr id="20" name="Picture 3" descr="Leo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35594" y="1101470"/>
            <a:ext cx="1173619" cy="1280574"/>
          </a:xfrm>
          <a:prstGeom prst="rect">
            <a:avLst/>
          </a:prstGeom>
          <a:blipFill dpi="0" rotWithShape="1">
            <a:blip r:embed="rId4">
              <a:alphaModFix amt="73000"/>
            </a:blip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475655" y="159544"/>
            <a:ext cx="5616625" cy="601366"/>
          </a:xfrm>
        </p:spPr>
        <p:txBody>
          <a:bodyPr>
            <a:normAutofit/>
          </a:bodyPr>
          <a:lstStyle/>
          <a:p>
            <a:r>
              <a:rPr lang="en-US" dirty="0" smtClean="0"/>
              <a:t>CPS for PXL detector @ STAR</a:t>
            </a:r>
            <a:endParaRPr lang="en-US" sz="2000" dirty="0"/>
          </a:p>
        </p:txBody>
      </p:sp>
      <p:pic>
        <p:nvPicPr>
          <p:cNvPr id="15" name="Picture 2" descr="I:\projects\IPHC\MPW-trench\P322002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036" y="5363610"/>
            <a:ext cx="1539150" cy="115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971135" y="6469974"/>
            <a:ext cx="2133600" cy="365125"/>
          </a:xfrm>
        </p:spPr>
        <p:txBody>
          <a:bodyPr/>
          <a:lstStyle/>
          <a:p>
            <a:fld id="{6107D93B-C947-4B41-8558-A532C1867C9C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4" name="Espace réservé du contenu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9859" y="3489659"/>
            <a:ext cx="3420380" cy="17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4542"/>
          <a:stretch>
            <a:fillRect/>
          </a:stretch>
        </p:blipFill>
        <p:spPr bwMode="auto">
          <a:xfrm>
            <a:off x="7017502" y="1101470"/>
            <a:ext cx="1974069" cy="157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865332"/>
              </p:ext>
            </p:extLst>
          </p:nvPr>
        </p:nvGraphicFramePr>
        <p:xfrm>
          <a:off x="963383" y="2671830"/>
          <a:ext cx="3082775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82775"/>
              </a:tblGrid>
              <a:tr h="136280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i="0" noProof="0" dirty="0" smtClean="0">
                          <a:solidFill>
                            <a:schemeClr val="tx1"/>
                          </a:solidFill>
                          <a:ea typeface="ヒラギノ角ゴ Pro W3"/>
                          <a:cs typeface="ヒラギノ角ゴ Pro W3"/>
                        </a:rPr>
                        <a:t>928 x 960 </a:t>
                      </a:r>
                      <a:r>
                        <a:rPr lang="en-US" altLang="en-US" sz="1400" i="0" baseline="0" noProof="0" dirty="0" smtClean="0">
                          <a:solidFill>
                            <a:schemeClr val="tx1"/>
                          </a:solidFill>
                          <a:ea typeface="ヒラギノ角ゴ Pro W3"/>
                          <a:cs typeface="ヒラギノ角ゴ Pro W3"/>
                        </a:rPr>
                        <a:t>pixel </a:t>
                      </a:r>
                      <a:r>
                        <a:rPr lang="en-US" altLang="en-US" sz="1400" i="0" noProof="0" dirty="0" smtClean="0">
                          <a:solidFill>
                            <a:schemeClr val="tx1"/>
                          </a:solidFill>
                          <a:ea typeface="ヒラギノ角ゴ Pro W3"/>
                          <a:cs typeface="ヒラギノ角ゴ Pro W3"/>
                        </a:rPr>
                        <a:t>array,</a:t>
                      </a:r>
                      <a:r>
                        <a:rPr lang="en-US" altLang="en-US" sz="1400" i="0" baseline="0" noProof="0" dirty="0" smtClean="0">
                          <a:solidFill>
                            <a:schemeClr val="tx1"/>
                          </a:solidFill>
                          <a:ea typeface="ヒラギノ角ゴ Pro W3"/>
                          <a:cs typeface="ヒラギノ角ゴ Pro W3"/>
                        </a:rPr>
                        <a:t> pitch 20.7 µm</a:t>
                      </a:r>
                      <a:endParaRPr lang="en-US" altLang="en-US" sz="1400" i="0" noProof="0" dirty="0" smtClean="0">
                        <a:solidFill>
                          <a:schemeClr val="tx1"/>
                        </a:solidFill>
                        <a:ea typeface="ヒラギノ角ゴ Pro W3"/>
                        <a:cs typeface="ヒラギノ角ゴ Pro W3"/>
                      </a:endParaRPr>
                    </a:p>
                  </a:txBody>
                  <a:tcPr marL="36000" marR="36000" marT="0" marB="0"/>
                </a:tc>
              </a:tr>
              <a:tr h="136280">
                <a:tc>
                  <a:txBody>
                    <a:bodyPr/>
                    <a:lstStyle/>
                    <a:p>
                      <a:pPr marL="0" lvl="0" indent="0">
                        <a:buSzPct val="75000"/>
                        <a:buFont typeface="Arial" charset="0"/>
                        <a:buNone/>
                      </a:pPr>
                      <a:r>
                        <a:rPr lang="en-US" altLang="en-US" sz="1400" i="0" noProof="0" dirty="0" smtClean="0">
                          <a:solidFill>
                            <a:schemeClr val="tx1"/>
                          </a:solidFill>
                          <a:ea typeface="ヒラギノ角ゴ Pro W3"/>
                          <a:cs typeface="ヒラギノ角ゴ Pro W3"/>
                        </a:rPr>
                        <a:t>In pixel CDS</a:t>
                      </a:r>
                      <a:r>
                        <a:rPr lang="en-US" altLang="en-US" sz="1400" i="0" baseline="0" noProof="0" dirty="0" smtClean="0">
                          <a:solidFill>
                            <a:schemeClr val="tx1"/>
                          </a:solidFill>
                          <a:ea typeface="ヒラギノ角ゴ Pro W3"/>
                          <a:cs typeface="ヒラギノ角ゴ Pro W3"/>
                        </a:rPr>
                        <a:t> + column d</a:t>
                      </a:r>
                      <a:r>
                        <a:rPr lang="en-US" altLang="en-US" sz="1400" i="0" noProof="0" dirty="0" smtClean="0">
                          <a:solidFill>
                            <a:schemeClr val="tx1"/>
                          </a:solidFill>
                          <a:ea typeface="ヒラギノ角ゴ Pro W3"/>
                          <a:cs typeface="ヒラギノ角ゴ Pro W3"/>
                        </a:rPr>
                        <a:t>iscriminators</a:t>
                      </a:r>
                    </a:p>
                  </a:txBody>
                  <a:tcPr marL="36000" marR="36000" marT="0" marB="0"/>
                </a:tc>
              </a:tr>
              <a:tr h="1362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en-US" sz="1400" i="0" noProof="0" dirty="0" smtClean="0">
                          <a:solidFill>
                            <a:schemeClr val="tx1"/>
                          </a:solidFill>
                          <a:ea typeface="ヒラギノ角ゴ Pro W3"/>
                          <a:cs typeface="ヒラギノ角ゴ Pro W3"/>
                        </a:rPr>
                        <a:t>Zero suppression</a:t>
                      </a:r>
                    </a:p>
                  </a:txBody>
                  <a:tcPr marL="36000" marR="36000" marT="0" marB="0"/>
                </a:tc>
              </a:tr>
              <a:tr h="13628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i="0" noProof="0" dirty="0" err="1" smtClean="0">
                          <a:solidFill>
                            <a:schemeClr val="tx1"/>
                          </a:solidFill>
                          <a:ea typeface="ヒラギノ角ゴ Pro W3"/>
                          <a:cs typeface="ヒラギノ角ゴ Pro W3"/>
                        </a:rPr>
                        <a:t>FRead</a:t>
                      </a:r>
                      <a:r>
                        <a:rPr lang="en-US" altLang="en-US" sz="1400" i="0" baseline="0" noProof="0" dirty="0" smtClean="0">
                          <a:solidFill>
                            <a:schemeClr val="tx1"/>
                          </a:solidFill>
                          <a:ea typeface="ヒラギノ角ゴ Pro W3"/>
                          <a:cs typeface="ヒラギノ角ゴ Pro W3"/>
                        </a:rPr>
                        <a:t> 160 MHz on 2 LVDS outputs</a:t>
                      </a:r>
                      <a:endParaRPr lang="en-US" altLang="en-US" sz="1400" i="0" noProof="0" dirty="0" smtClean="0">
                        <a:solidFill>
                          <a:schemeClr val="tx1"/>
                        </a:solidFill>
                        <a:ea typeface="ヒラギノ角ゴ Pro W3"/>
                        <a:cs typeface="ヒラギノ角ゴ Pro W3"/>
                      </a:endParaRPr>
                    </a:p>
                  </a:txBody>
                  <a:tcPr marL="36000" marR="36000" marT="0" marB="0"/>
                </a:tc>
              </a:tr>
              <a:tr h="13628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i="0" noProof="0" dirty="0" smtClean="0">
                          <a:solidFill>
                            <a:schemeClr val="tx1"/>
                          </a:solidFill>
                          <a:ea typeface="ヒラギノ角ゴ Pro W3"/>
                          <a:cs typeface="ヒラギノ角ゴ Pro W3"/>
                        </a:rPr>
                        <a:t>Sensor configuration via</a:t>
                      </a:r>
                      <a:r>
                        <a:rPr lang="en-US" altLang="en-US" sz="1400" i="0" baseline="0" noProof="0" dirty="0" smtClean="0">
                          <a:solidFill>
                            <a:schemeClr val="tx1"/>
                          </a:solidFill>
                          <a:ea typeface="ヒラギノ角ゴ Pro W3"/>
                          <a:cs typeface="ヒラギノ角ゴ Pro W3"/>
                        </a:rPr>
                        <a:t> JTAG</a:t>
                      </a:r>
                      <a:endParaRPr lang="en-US" altLang="en-US" sz="1400" i="0" noProof="0" dirty="0" smtClean="0">
                        <a:solidFill>
                          <a:schemeClr val="tx1"/>
                        </a:solidFill>
                        <a:ea typeface="ヒラギノ角ゴ Pro W3"/>
                        <a:cs typeface="ヒラギノ角ゴ Pro W3"/>
                      </a:endParaRPr>
                    </a:p>
                  </a:txBody>
                  <a:tcPr marL="36000" marR="36000" marT="0" marB="0"/>
                </a:tc>
              </a:tr>
              <a:tr h="13628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i="0" noProof="0" dirty="0" smtClean="0">
                          <a:solidFill>
                            <a:schemeClr val="tx1"/>
                          </a:solidFill>
                          <a:ea typeface="ヒラギノ角ゴ Pro W3"/>
                          <a:cs typeface="ヒラギノ角ゴ Pro W3"/>
                        </a:rPr>
                        <a:t>~170 </a:t>
                      </a:r>
                      <a:r>
                        <a:rPr lang="en-US" altLang="en-US" sz="1400" i="0" noProof="0" dirty="0" err="1" smtClean="0">
                          <a:solidFill>
                            <a:schemeClr val="tx1"/>
                          </a:solidFill>
                          <a:ea typeface="ヒラギノ角ゴ Pro W3"/>
                          <a:cs typeface="ヒラギノ角ゴ Pro W3"/>
                        </a:rPr>
                        <a:t>mW</a:t>
                      </a:r>
                      <a:r>
                        <a:rPr lang="en-US" altLang="en-US" sz="1400" i="0" noProof="0" dirty="0" smtClean="0">
                          <a:solidFill>
                            <a:schemeClr val="tx1"/>
                          </a:solidFill>
                          <a:ea typeface="ヒラギノ角ゴ Pro W3"/>
                          <a:cs typeface="ヒラギノ角ゴ Pro W3"/>
                        </a:rPr>
                        <a:t>/cm² @ 3.3V @</a:t>
                      </a:r>
                      <a:r>
                        <a:rPr lang="en-US" altLang="en-US" sz="1400" i="0" baseline="0" noProof="0" dirty="0" smtClean="0">
                          <a:solidFill>
                            <a:schemeClr val="tx1"/>
                          </a:solidFill>
                          <a:ea typeface="ヒラギノ角ゴ Pro W3"/>
                          <a:cs typeface="ヒラギノ角ゴ Pro W3"/>
                        </a:rPr>
                        <a:t> 35°C</a:t>
                      </a:r>
                      <a:endParaRPr lang="en-US" altLang="en-US" sz="1400" i="0" noProof="0" dirty="0" smtClean="0">
                        <a:solidFill>
                          <a:schemeClr val="tx1"/>
                        </a:solidFill>
                        <a:ea typeface="ヒラギノ角ゴ Pro W3"/>
                        <a:cs typeface="ヒラギノ角ゴ Pro W3"/>
                      </a:endParaRPr>
                    </a:p>
                  </a:txBody>
                  <a:tcPr marL="36000" marR="36000" marT="0" marB="0"/>
                </a:tc>
              </a:tr>
              <a:tr h="13628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i="0" noProof="0" dirty="0" smtClean="0">
                          <a:solidFill>
                            <a:schemeClr val="tx1"/>
                          </a:solidFill>
                          <a:ea typeface="ヒラギノ角ゴ Pro W3"/>
                          <a:cs typeface="ヒラギノ角ゴ Pro W3"/>
                        </a:rPr>
                        <a:t>Integration time 185.6 </a:t>
                      </a:r>
                      <a:r>
                        <a:rPr lang="en-US" altLang="en-US" sz="1400" i="0" noProof="0" dirty="0" err="1" smtClean="0">
                          <a:solidFill>
                            <a:schemeClr val="tx1"/>
                          </a:solidFill>
                          <a:ea typeface="ヒラギノ角ゴ Pro W3"/>
                          <a:cs typeface="ヒラギノ角ゴ Pro W3"/>
                        </a:rPr>
                        <a:t>μs</a:t>
                      </a:r>
                      <a:r>
                        <a:rPr lang="en-US" altLang="en-US" sz="1400" i="0" noProof="0" dirty="0" smtClean="0">
                          <a:solidFill>
                            <a:schemeClr val="tx1"/>
                          </a:solidFill>
                          <a:ea typeface="ヒラギノ角ゴ Pro W3"/>
                          <a:cs typeface="ヒラギノ角ゴ Pro W3"/>
                        </a:rPr>
                        <a:t>, </a:t>
                      </a:r>
                      <a:r>
                        <a:rPr lang="en-US" altLang="en-US" sz="1400" noProof="0" dirty="0" smtClean="0">
                          <a:ea typeface="ヒラギノ角ゴ Pro W3"/>
                          <a:cs typeface="ヒラギノ角ゴ Pro W3"/>
                          <a:sym typeface="Symbol"/>
                        </a:rPr>
                        <a:t></a:t>
                      </a:r>
                      <a:r>
                        <a:rPr lang="en-US" altLang="en-US" sz="1400" baseline="-25000" noProof="0" dirty="0" err="1" smtClean="0">
                          <a:ea typeface="ヒラギノ角ゴ Pro W3"/>
                          <a:cs typeface="ヒラギノ角ゴ Pro W3"/>
                          <a:sym typeface="Symbol"/>
                        </a:rPr>
                        <a:t>s.p</a:t>
                      </a:r>
                      <a:r>
                        <a:rPr lang="en-US" altLang="en-US" sz="1400" baseline="-25000" noProof="0" dirty="0" smtClean="0">
                          <a:ea typeface="ヒラギノ角ゴ Pro W3"/>
                          <a:cs typeface="ヒラギノ角ゴ Pro W3"/>
                          <a:sym typeface="Symbol"/>
                        </a:rPr>
                        <a:t>.</a:t>
                      </a:r>
                      <a:r>
                        <a:rPr lang="en-US" altLang="en-US" sz="1400" noProof="0" dirty="0" smtClean="0">
                          <a:ea typeface="ヒラギノ角ゴ Pro W3"/>
                          <a:cs typeface="ヒラギノ角ゴ Pro W3"/>
                          <a:sym typeface="Symbol"/>
                        </a:rPr>
                        <a:t> </a:t>
                      </a:r>
                      <a:r>
                        <a:rPr lang="en-US" altLang="en-US" sz="1400" noProof="0" dirty="0" smtClean="0">
                          <a:ea typeface="ヒラギノ角ゴ Pro W3"/>
                          <a:cs typeface="ヒラギノ角ゴ Pro W3"/>
                        </a:rPr>
                        <a:t>~&gt;3.5 µm</a:t>
                      </a:r>
                      <a:endParaRPr lang="en-US" altLang="en-US" sz="1400" i="0" noProof="0" dirty="0" smtClean="0">
                        <a:solidFill>
                          <a:schemeClr val="tx1"/>
                        </a:solidFill>
                        <a:ea typeface="ヒラギノ角ゴ Pro W3"/>
                        <a:cs typeface="ヒラギノ角ゴ Pro W3"/>
                      </a:endParaRPr>
                    </a:p>
                  </a:txBody>
                  <a:tcPr marL="36000" marR="36000" marT="0" marB="0"/>
                </a:tc>
              </a:tr>
            </a:tbl>
          </a:graphicData>
        </a:graphic>
      </p:graphicFrame>
      <p:pic>
        <p:nvPicPr>
          <p:cNvPr id="2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5973" y="5445225"/>
            <a:ext cx="1916632" cy="1278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4" descr="sm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3451" y="401726"/>
            <a:ext cx="657112" cy="39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" name="Group 28"/>
          <p:cNvGrpSpPr>
            <a:grpSpLocks/>
          </p:cNvGrpSpPr>
          <p:nvPr/>
        </p:nvGrpSpPr>
        <p:grpSpPr bwMode="auto">
          <a:xfrm>
            <a:off x="8229601" y="116632"/>
            <a:ext cx="914400" cy="357188"/>
            <a:chOff x="4320" y="720"/>
            <a:chExt cx="576" cy="225"/>
          </a:xfrm>
        </p:grpSpPr>
        <p:sp>
          <p:nvSpPr>
            <p:cNvPr id="27" name="5-Point Star 16"/>
            <p:cNvSpPr/>
            <p:nvPr userDrawn="1"/>
          </p:nvSpPr>
          <p:spPr>
            <a:xfrm>
              <a:off x="4320" y="720"/>
              <a:ext cx="233" cy="225"/>
            </a:xfrm>
            <a:prstGeom prst="star5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i="0" dirty="0"/>
            </a:p>
          </p:txBody>
        </p:sp>
        <p:sp>
          <p:nvSpPr>
            <p:cNvPr id="28" name="TextBox 26"/>
            <p:cNvSpPr txBox="1">
              <a:spLocks noChangeArrowheads="1"/>
            </p:cNvSpPr>
            <p:nvPr userDrawn="1"/>
          </p:nvSpPr>
          <p:spPr bwMode="auto">
            <a:xfrm>
              <a:off x="4371" y="760"/>
              <a:ext cx="52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rIns="0">
              <a:spAutoFit/>
            </a:bodyPr>
            <a:lstStyle/>
            <a:p>
              <a:pPr>
                <a:defRPr/>
              </a:pPr>
              <a:r>
                <a:rPr lang="en-US" sz="1200" b="1" dirty="0">
                  <a:solidFill>
                    <a:srgbClr val="0000FF"/>
                  </a:solidFill>
                  <a:ea typeface="ヒラギノ角ゴ Pro W3"/>
                  <a:cs typeface="ヒラギノ角ゴ Pro W3"/>
                </a:rPr>
                <a:t>STAR HFT</a:t>
              </a:r>
            </a:p>
          </p:txBody>
        </p:sp>
      </p:grpSp>
      <p:pic>
        <p:nvPicPr>
          <p:cNvPr id="29" name="Picture 4" descr="SC-Banner-CMYK-whitethumb[1]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305800" y="544512"/>
            <a:ext cx="8382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5264005" y="5210435"/>
            <a:ext cx="384649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en-US" sz="1200" i="1" dirty="0" smtClean="0">
                <a:ea typeface="ヒラギノ角ゴ Pro W3"/>
                <a:cs typeface="ヒラギノ角ゴ Pro W3"/>
              </a:rPr>
              <a:t>2 layers, radius: 2.8 </a:t>
            </a:r>
            <a:r>
              <a:rPr lang="en-US" altLang="en-US" sz="1200" i="1" dirty="0">
                <a:ea typeface="ヒラギノ角ゴ Pro W3"/>
                <a:cs typeface="ヒラギノ角ゴ Pro W3"/>
              </a:rPr>
              <a:t>&amp;</a:t>
            </a:r>
            <a:r>
              <a:rPr lang="en-US" altLang="en-US" sz="1200" i="1" dirty="0" smtClean="0">
                <a:ea typeface="ヒラギノ角ゴ Pro W3"/>
                <a:cs typeface="ヒラギノ角ゴ Pro W3"/>
              </a:rPr>
              <a:t> 8 cm, 40 ladders, 400 sensors, </a:t>
            </a:r>
            <a:r>
              <a:rPr lang="en-US" altLang="en-US" sz="1200" i="1" dirty="0" smtClean="0">
                <a:ea typeface="ヒラギノ角ゴ Pro W3"/>
                <a:cs typeface="ヒラギノ角ゴ Pro W3"/>
              </a:rPr>
              <a:t>0.15 </a:t>
            </a:r>
            <a:r>
              <a:rPr lang="en-US" altLang="en-US" sz="1200" i="1" dirty="0" smtClean="0">
                <a:ea typeface="ヒラギノ角ゴ Pro W3"/>
                <a:cs typeface="ヒラギノ角ゴ Pro W3"/>
              </a:rPr>
              <a:t>m</a:t>
            </a:r>
            <a:r>
              <a:rPr lang="en-US" altLang="en-US" sz="1200" i="1" baseline="30000" dirty="0" smtClean="0">
                <a:ea typeface="ヒラギノ角ゴ Pro W3"/>
                <a:cs typeface="ヒラギノ角ゴ Pro W3"/>
              </a:rPr>
              <a:t>2</a:t>
            </a:r>
            <a:endParaRPr lang="en-US" altLang="en-US" sz="1200" i="1" baseline="30000" dirty="0">
              <a:ea typeface="ヒラギノ角ゴ Pro W3"/>
              <a:cs typeface="ヒラギノ角ゴ Pro W3"/>
            </a:endParaRPr>
          </a:p>
        </p:txBody>
      </p:sp>
      <p:sp>
        <p:nvSpPr>
          <p:cNvPr id="31" name="Espace réservé du contenu 1"/>
          <p:cNvSpPr txBox="1">
            <a:spLocks/>
          </p:cNvSpPr>
          <p:nvPr/>
        </p:nvSpPr>
        <p:spPr bwMode="auto">
          <a:xfrm>
            <a:off x="4846188" y="3068856"/>
            <a:ext cx="4264307" cy="416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PXL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installed in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J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anuary 2014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899780" y="2504327"/>
            <a:ext cx="2117721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en-US" sz="1400" i="1" dirty="0" smtClean="0">
                <a:ea typeface="ヒラギノ角ゴ Pro W3"/>
                <a:cs typeface="ヒラギノ角ゴ Pro W3"/>
              </a:rPr>
              <a:t>Mimosa 28, ~4 cm</a:t>
            </a:r>
            <a:r>
              <a:rPr lang="en-US" altLang="en-US" sz="1400" i="1" baseline="30000" dirty="0" smtClean="0">
                <a:ea typeface="ヒラギノ角ゴ Pro W3"/>
                <a:cs typeface="ヒラギノ角ゴ Pro W3"/>
              </a:rPr>
              <a:t>2</a:t>
            </a:r>
            <a:r>
              <a:rPr lang="en-US" altLang="en-US" sz="1400" i="1" dirty="0" smtClean="0">
                <a:ea typeface="ヒラギノ角ゴ Pro W3"/>
                <a:cs typeface="ヒラギノ角ゴ Pro W3"/>
              </a:rPr>
              <a:t>, 0.35 µm</a:t>
            </a:r>
            <a:br>
              <a:rPr lang="en-US" altLang="en-US" sz="1400" i="1" dirty="0" smtClean="0">
                <a:ea typeface="ヒラギノ角ゴ Pro W3"/>
                <a:cs typeface="ヒラギノ角ゴ Pro W3"/>
              </a:rPr>
            </a:br>
            <a:r>
              <a:rPr lang="en-US" altLang="en-US" sz="1400" i="1" dirty="0" smtClean="0">
                <a:ea typeface="ヒラギノ角ゴ Pro W3"/>
                <a:cs typeface="ヒラギノ角ゴ Pro W3"/>
              </a:rPr>
              <a:t>2-well </a:t>
            </a:r>
            <a:r>
              <a:rPr lang="en-US" altLang="en-US" sz="1400" i="1" dirty="0">
                <a:ea typeface="ヒラギノ角ゴ Pro W3"/>
                <a:cs typeface="ヒラギノ角ゴ Pro W3"/>
              </a:rPr>
              <a:t>CIS </a:t>
            </a:r>
            <a:r>
              <a:rPr lang="en-US" altLang="en-US" sz="1400" i="1" dirty="0" smtClean="0">
                <a:ea typeface="ヒラギノ角ゴ Pro W3"/>
                <a:cs typeface="ヒラギノ角ゴ Pro W3"/>
              </a:rPr>
              <a:t>, </a:t>
            </a:r>
            <a:r>
              <a:rPr lang="en-US" altLang="en-US" sz="1400" i="1" dirty="0" err="1">
                <a:ea typeface="ヒラギノ角ゴ Pro W3"/>
                <a:cs typeface="ヒラギノ角ゴ Pro W3"/>
              </a:rPr>
              <a:t>Hres</a:t>
            </a:r>
            <a:r>
              <a:rPr lang="en-US" altLang="en-US" sz="1400" i="1" dirty="0">
                <a:ea typeface="ヒラギノ角ゴ Pro W3"/>
                <a:cs typeface="ヒラギノ角ゴ Pro W3"/>
              </a:rPr>
              <a:t> </a:t>
            </a:r>
            <a:r>
              <a:rPr lang="en-US" altLang="en-US" sz="1400" i="1" dirty="0" err="1" smtClean="0">
                <a:ea typeface="ヒラギノ角ゴ Pro W3"/>
                <a:cs typeface="ヒラギノ角ゴ Pro W3"/>
              </a:rPr>
              <a:t>epi</a:t>
            </a:r>
            <a:r>
              <a:rPr lang="en-US" altLang="en-US" sz="1400" i="1" dirty="0" smtClean="0">
                <a:ea typeface="ヒラギノ角ゴ Pro W3"/>
                <a:cs typeface="ヒラギノ角ゴ Pro W3"/>
              </a:rPr>
              <a:t> layer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20319" y="5890440"/>
            <a:ext cx="651717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400" i="1" dirty="0" smtClean="0"/>
              <a:t>DRIE</a:t>
            </a:r>
            <a:r>
              <a:rPr lang="en-US" sz="1400" dirty="0" smtClean="0"/>
              <a:t> </a:t>
            </a:r>
            <a:br>
              <a:rPr lang="en-US" sz="1400" dirty="0" smtClean="0"/>
            </a:br>
            <a:r>
              <a:rPr lang="en-US" sz="1400" dirty="0" smtClean="0"/>
              <a:t>Trenches</a:t>
            </a:r>
          </a:p>
        </p:txBody>
      </p:sp>
      <p:cxnSp>
        <p:nvCxnSpPr>
          <p:cNvPr id="6" name="Connecteur droit avec flèche 5"/>
          <p:cNvCxnSpPr/>
          <p:nvPr/>
        </p:nvCxnSpPr>
        <p:spPr>
          <a:xfrm flipV="1">
            <a:off x="772036" y="5865572"/>
            <a:ext cx="506191" cy="276999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7007363" y="2712956"/>
            <a:ext cx="1938968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en-US" sz="1400" i="1" dirty="0" smtClean="0">
                <a:ea typeface="ヒラギノ角ゴ Pro W3"/>
                <a:cs typeface="ヒラギノ角ゴ Pro W3"/>
              </a:rPr>
              <a:t>Detection efficiency </a:t>
            </a:r>
          </a:p>
          <a:p>
            <a:r>
              <a:rPr lang="en-US" altLang="en-US" sz="1400" i="1" dirty="0" smtClean="0">
                <a:solidFill>
                  <a:schemeClr val="tx2">
                    <a:lumMod val="50000"/>
                  </a:schemeClr>
                </a:solidFill>
                <a:ea typeface="ヒラギノ角ゴ Pro W3"/>
                <a:cs typeface="ヒラギノ角ゴ Pro W3"/>
              </a:rPr>
              <a:t>&amp;</a:t>
            </a:r>
            <a:r>
              <a:rPr lang="en-US" altLang="en-US" sz="1400" i="1" dirty="0" smtClean="0">
                <a:solidFill>
                  <a:schemeClr val="tx2">
                    <a:lumMod val="75000"/>
                  </a:schemeClr>
                </a:solidFill>
                <a:ea typeface="ヒラギノ角ゴ Pro W3"/>
                <a:cs typeface="ヒラギノ角ゴ Pro W3"/>
              </a:rPr>
              <a:t>Fake rate </a:t>
            </a:r>
            <a:endParaRPr lang="en-US" altLang="en-US" sz="1400" i="1" dirty="0">
              <a:solidFill>
                <a:schemeClr val="tx2">
                  <a:lumMod val="75000"/>
                </a:schemeClr>
              </a:solidFill>
              <a:ea typeface="ヒラギノ角ゴ Pro W3"/>
              <a:cs typeface="ヒラギノ角ゴ Pro W3"/>
            </a:endParaRPr>
          </a:p>
        </p:txBody>
      </p:sp>
      <p:pic>
        <p:nvPicPr>
          <p:cNvPr id="34" name="Picture 7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330" t="10030" r="19653" b="17130"/>
          <a:stretch/>
        </p:blipFill>
        <p:spPr bwMode="auto">
          <a:xfrm>
            <a:off x="2702379" y="5363609"/>
            <a:ext cx="1458056" cy="115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Rectangle 34"/>
          <p:cNvSpPr/>
          <p:nvPr/>
        </p:nvSpPr>
        <p:spPr>
          <a:xfrm>
            <a:off x="3271301" y="6541876"/>
            <a:ext cx="889134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en-US" sz="1200" i="1" dirty="0" smtClean="0">
                <a:ea typeface="ヒラギノ角ゴ Pro W3"/>
                <a:cs typeface="ヒラギノ角ゴ Pro W3"/>
              </a:rPr>
              <a:t>AMS courtesy</a:t>
            </a:r>
            <a:endParaRPr lang="en-US" altLang="en-US" sz="1200" i="1" dirty="0">
              <a:ea typeface="ヒラギノ角ゴ Pro W3"/>
              <a:cs typeface="ヒラギノ角ゴ Pro W3"/>
            </a:endParaRPr>
          </a:p>
        </p:txBody>
      </p:sp>
      <p:grpSp>
        <p:nvGrpSpPr>
          <p:cNvPr id="7" name="Groupe 6"/>
          <p:cNvGrpSpPr/>
          <p:nvPr/>
        </p:nvGrpSpPr>
        <p:grpSpPr>
          <a:xfrm>
            <a:off x="5373245" y="5445224"/>
            <a:ext cx="1413619" cy="1299646"/>
            <a:chOff x="7380312" y="5445224"/>
            <a:chExt cx="1413619" cy="1299646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955" r="10448"/>
            <a:stretch>
              <a:fillRect/>
            </a:stretch>
          </p:blipFill>
          <p:spPr bwMode="auto">
            <a:xfrm>
              <a:off x="7380312" y="5445224"/>
              <a:ext cx="1409927" cy="1286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7406820" y="6560204"/>
              <a:ext cx="1387111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fr-FR" sz="1200" b="1" i="1" dirty="0">
                  <a:solidFill>
                    <a:schemeClr val="bg1"/>
                  </a:solidFill>
                  <a:latin typeface="Calibri" pitchFamily="34" charset="0"/>
                </a:rPr>
                <a:t>200 </a:t>
              </a:r>
              <a:r>
                <a:rPr lang="en-US" altLang="fr-FR" sz="1200" b="1" i="1" dirty="0" err="1">
                  <a:solidFill>
                    <a:schemeClr val="bg1"/>
                  </a:solidFill>
                  <a:latin typeface="Calibri" pitchFamily="34" charset="0"/>
                </a:rPr>
                <a:t>GeV</a:t>
              </a:r>
              <a:r>
                <a:rPr lang="en-US" altLang="fr-FR" sz="1200" b="1" i="1" dirty="0">
                  <a:solidFill>
                    <a:schemeClr val="bg1"/>
                  </a:solidFill>
                  <a:latin typeface="Calibri" pitchFamily="34" charset="0"/>
                </a:rPr>
                <a:t> </a:t>
              </a:r>
              <a:r>
                <a:rPr lang="en-US" altLang="fr-FR" sz="1200" b="1" i="1" dirty="0" err="1">
                  <a:solidFill>
                    <a:schemeClr val="bg1"/>
                  </a:solidFill>
                  <a:latin typeface="Calibri" pitchFamily="34" charset="0"/>
                </a:rPr>
                <a:t>Au+Au</a:t>
              </a:r>
              <a:r>
                <a:rPr lang="en-US" altLang="fr-FR" sz="1200" b="1" i="1" dirty="0">
                  <a:solidFill>
                    <a:schemeClr val="bg1"/>
                  </a:solidFill>
                  <a:latin typeface="Calibri" pitchFamily="34" charset="0"/>
                </a:rPr>
                <a:t> event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527952" y="5446395"/>
              <a:ext cx="189091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fr-FR" sz="1200" b="1" i="1" dirty="0" smtClean="0">
                  <a:solidFill>
                    <a:schemeClr val="bg1"/>
                  </a:solidFill>
                  <a:latin typeface="Calibri" pitchFamily="34" charset="0"/>
                </a:rPr>
                <a:t>IST</a:t>
              </a:r>
              <a:endParaRPr lang="en-US" altLang="fr-FR" sz="1200" b="1" i="1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529243" y="5747178"/>
              <a:ext cx="264688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fr-FR" sz="1200" b="1" i="1" dirty="0" smtClean="0">
                  <a:solidFill>
                    <a:schemeClr val="bg1"/>
                  </a:solidFill>
                  <a:latin typeface="Calibri" pitchFamily="34" charset="0"/>
                </a:rPr>
                <a:t>PXL </a:t>
              </a:r>
              <a:endParaRPr lang="en-US" altLang="fr-FR" sz="1200" b="1" i="1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cxnSp>
          <p:nvCxnSpPr>
            <p:cNvPr id="39" name="Connecteur droit avec flèche 38"/>
            <p:cNvCxnSpPr/>
            <p:nvPr/>
          </p:nvCxnSpPr>
          <p:spPr>
            <a:xfrm flipH="1" flipV="1">
              <a:off x="8273113" y="5618797"/>
              <a:ext cx="311932" cy="12264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avec flèche 39"/>
            <p:cNvCxnSpPr/>
            <p:nvPr/>
          </p:nvCxnSpPr>
          <p:spPr>
            <a:xfrm flipH="1" flipV="1">
              <a:off x="8195718" y="5839511"/>
              <a:ext cx="403772" cy="101859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avec flèche 40"/>
            <p:cNvCxnSpPr/>
            <p:nvPr/>
          </p:nvCxnSpPr>
          <p:spPr>
            <a:xfrm flipH="1">
              <a:off x="8117011" y="5941369"/>
              <a:ext cx="482478" cy="18501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ZoneTexte 4"/>
          <p:cNvSpPr txBox="1"/>
          <p:nvPr/>
        </p:nvSpPr>
        <p:spPr>
          <a:xfrm>
            <a:off x="4516630" y="5495754"/>
            <a:ext cx="90588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i="1" dirty="0" smtClean="0"/>
              <a:t>Typical</a:t>
            </a:r>
          </a:p>
          <a:p>
            <a:pPr algn="r"/>
            <a:r>
              <a:rPr lang="en-US" sz="1400" i="1" dirty="0" smtClean="0"/>
              <a:t>event of</a:t>
            </a:r>
          </a:p>
          <a:p>
            <a:pPr algn="r"/>
            <a:r>
              <a:rPr lang="en-US" sz="1400" i="1" dirty="0" smtClean="0"/>
              <a:t> 4 months</a:t>
            </a:r>
          </a:p>
          <a:p>
            <a:pPr algn="r"/>
            <a:r>
              <a:rPr lang="en-US" sz="1400" i="1" dirty="0" smtClean="0"/>
              <a:t>of data</a:t>
            </a:r>
          </a:p>
          <a:p>
            <a:pPr algn="r"/>
            <a:r>
              <a:rPr lang="en-US" sz="1400" i="1" dirty="0" smtClean="0"/>
              <a:t>taking</a:t>
            </a:r>
            <a:endParaRPr lang="en-US" sz="1400" i="1" dirty="0"/>
          </a:p>
        </p:txBody>
      </p:sp>
      <p:sp>
        <p:nvSpPr>
          <p:cNvPr id="43" name="Rectangle 42"/>
          <p:cNvSpPr/>
          <p:nvPr/>
        </p:nvSpPr>
        <p:spPr>
          <a:xfrm>
            <a:off x="7976847" y="6559013"/>
            <a:ext cx="810928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fr-FR" sz="1200" b="1" i="1" dirty="0" smtClean="0">
                <a:solidFill>
                  <a:schemeClr val="bg1"/>
                </a:solidFill>
                <a:latin typeface="Calibri" pitchFamily="34" charset="0"/>
              </a:rPr>
              <a:t>PXL installed</a:t>
            </a:r>
            <a:endParaRPr lang="en-US" altLang="fr-FR" sz="1200" b="1" i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72036" y="6547553"/>
            <a:ext cx="2420744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en-US" sz="1200" i="1" dirty="0" smtClean="0">
                <a:ea typeface="ヒラギノ角ゴ Pro W3"/>
                <a:cs typeface="ヒラギノ角ゴ Pro W3"/>
              </a:rPr>
              <a:t>Wafer Scribe Lines pre-diced with DRIE </a:t>
            </a:r>
            <a:endParaRPr lang="en-US" altLang="en-US" sz="1200" i="1" dirty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87964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08720" y="44624"/>
            <a:ext cx="8229600" cy="749490"/>
          </a:xfrm>
        </p:spPr>
        <p:txBody>
          <a:bodyPr>
            <a:normAutofit/>
          </a:bodyPr>
          <a:lstStyle/>
          <a:p>
            <a:r>
              <a:rPr lang="en-US" dirty="0" smtClean="0"/>
              <a:t>CPS for ALICE ITS upgrade</a:t>
            </a:r>
            <a:endParaRPr lang="en-US" dirty="0"/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1052736"/>
            <a:ext cx="7501894" cy="5688632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ITS upgrade: 10 m² of CPS to produce (2016)</a:t>
            </a:r>
          </a:p>
          <a:p>
            <a:pPr marL="625475" lvl="1">
              <a:tabLst>
                <a:tab pos="3584575" algn="l"/>
              </a:tabLst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Towards a new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s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tate of the art ( &amp; challenge )</a:t>
            </a:r>
            <a:b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based on the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a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ccumulated expertise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on previous sensors </a:t>
            </a:r>
          </a:p>
          <a:p>
            <a:pPr marL="625475" lvl="1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Common R&amp;D with CERN on sensors developed in // </a:t>
            </a:r>
          </a:p>
          <a:p>
            <a:pPr marL="987425" lvl="2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Synchronous Readout CPS (Mimosa 28 like)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  -     Mature architecture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robust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MISTRAL -IN2P3 driven</a:t>
            </a:r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987425" lvl="2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Asynchronous Readout CPS</a:t>
            </a:r>
            <a:b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  -     New &amp; challenging, exploits process potential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ALPIDE - CERN driven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MISTRAL, based on 3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submatrices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</a:p>
          <a:p>
            <a:pPr marL="625475" lvl="1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Full Scale Building Block (05/2014)</a:t>
            </a:r>
            <a:endParaRPr lang="en-US" sz="1800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987425" lvl="2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160 </a:t>
            </a: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kpixels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 matrix</a:t>
            </a:r>
          </a:p>
          <a:p>
            <a:pPr marL="987425" lvl="2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22 x 33 µm pitch  </a:t>
            </a:r>
            <a:r>
              <a:rPr lang="en-US" altLang="en-US" sz="1800" dirty="0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  <a:sym typeface="Symbol"/>
              </a:rPr>
              <a:t></a:t>
            </a:r>
            <a:r>
              <a:rPr lang="en-US" altLang="en-US" sz="1800" baseline="-25000" dirty="0" err="1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  <a:sym typeface="Symbol"/>
              </a:rPr>
              <a:t>s.p</a:t>
            </a:r>
            <a:r>
              <a:rPr lang="en-US" altLang="en-US" sz="1800" baseline="-25000" dirty="0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  <a:sym typeface="Symbol"/>
              </a:rPr>
              <a:t>.</a:t>
            </a:r>
            <a:r>
              <a:rPr lang="en-US" altLang="en-US" sz="1800" dirty="0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  <a:sym typeface="Symbol"/>
              </a:rPr>
              <a:t> </a:t>
            </a:r>
            <a:r>
              <a:rPr lang="en-US" altLang="en-US" sz="1800" dirty="0" smtClean="0">
                <a:solidFill>
                  <a:schemeClr val="accent1">
                    <a:lumMod val="75000"/>
                  </a:schemeClr>
                </a:solidFill>
                <a:ea typeface="ヒラギノ角ゴ Pro W3"/>
                <a:cs typeface="ヒラギノ角ゴ Pro W3"/>
              </a:rPr>
              <a:t>~5 µm</a:t>
            </a:r>
          </a:p>
          <a:p>
            <a:pPr marL="987425" lvl="2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Readout Time = 40µs</a:t>
            </a:r>
          </a:p>
          <a:p>
            <a:pPr marL="987425" lvl="2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Noise: TN ~0.87 mV, FPN ~0.55 mV @ 30</a:t>
            </a:r>
            <a:r>
              <a:rPr lang="en-US" sz="1800" kern="0" dirty="0" smtClean="0">
                <a:solidFill>
                  <a:schemeClr val="accent1">
                    <a:lumMod val="75000"/>
                  </a:schemeClr>
                </a:solidFill>
                <a:latin typeface="Calibri"/>
              </a:rPr>
              <a:t>°</a:t>
            </a:r>
            <a:r>
              <a:rPr lang="en-US" sz="1800" kern="5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C</a:t>
            </a:r>
            <a:endParaRPr lang="en-US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984250" lvl="2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Efficiency  &gt;99.5% (To Validate @BT 10/2014)</a:t>
            </a:r>
            <a:endParaRPr lang="en-US" sz="2800" dirty="0" smtClean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625475" lvl="1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Address ALICE ITS requirements</a:t>
            </a:r>
          </a:p>
          <a:p>
            <a:pPr lvl="1"/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467757" y="6492875"/>
            <a:ext cx="544996" cy="365125"/>
          </a:xfrm>
        </p:spPr>
        <p:txBody>
          <a:bodyPr/>
          <a:lstStyle/>
          <a:p>
            <a:fld id="{6107D93B-C947-4B41-8558-A532C1867C9C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5122" name="Picture 2" descr="C:\Users\colledan\Documents\_Cao_Mission\Presentations_IAOCAO\TWEPP_2014\AutresDOCS\PosterEcole_uelec_2013Bertolone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80312" y="959804"/>
            <a:ext cx="1650132" cy="2129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7380312" y="3100532"/>
            <a:ext cx="1819454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i="1" dirty="0" smtClean="0"/>
              <a:t>Q1 2013 run</a:t>
            </a:r>
            <a:br>
              <a:rPr lang="en-US" sz="1200" i="1" dirty="0" smtClean="0"/>
            </a:br>
            <a:r>
              <a:rPr lang="en-US" sz="1200" i="1" dirty="0" smtClean="0"/>
              <a:t> 4-well CIS 0.18 µm</a:t>
            </a:r>
          </a:p>
          <a:p>
            <a:pPr algn="ctr"/>
            <a:r>
              <a:rPr lang="en-US" sz="1200" i="1" dirty="0" smtClean="0"/>
              <a:t>3.1 x 2.3 cm</a:t>
            </a:r>
            <a:r>
              <a:rPr lang="en-US" sz="1200" i="1" baseline="30000" dirty="0" smtClean="0"/>
              <a:t>2</a:t>
            </a:r>
            <a:r>
              <a:rPr lang="en-US" sz="1200" i="1" dirty="0" smtClean="0"/>
              <a:t> reticle</a:t>
            </a:r>
            <a:endParaRPr lang="en-US" sz="1200" i="1" dirty="0"/>
          </a:p>
        </p:txBody>
      </p:sp>
      <p:pic>
        <p:nvPicPr>
          <p:cNvPr id="11" name="Image 10" descr="2012-Jul-04-4_Color_Logo_CB.pn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2320" y="140003"/>
            <a:ext cx="527114" cy="531682"/>
          </a:xfrm>
          <a:prstGeom prst="rect">
            <a:avLst/>
          </a:prstGeom>
        </p:spPr>
      </p:pic>
      <p:pic>
        <p:nvPicPr>
          <p:cNvPr id="5125" name="Picture 5" descr="\\sbgmic3\home\mgoffe\public_html\Photos\wafer_tower_2014_FSBB\FSBB\Mistral__IMG_3957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4650452" y="4159967"/>
            <a:ext cx="866369" cy="1282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5558246" y="4015804"/>
            <a:ext cx="2001653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i="1" dirty="0" smtClean="0"/>
              <a:t>FSBB first prototype</a:t>
            </a:r>
          </a:p>
          <a:p>
            <a:r>
              <a:rPr lang="en-US" sz="1400" i="1" dirty="0" smtClean="0"/>
              <a:t>0.18µm CIS </a:t>
            </a:r>
            <a:r>
              <a:rPr lang="en-US" sz="1400" i="1" dirty="0"/>
              <a:t> </a:t>
            </a:r>
            <a:r>
              <a:rPr lang="en-US" sz="1400" i="1" dirty="0" err="1" smtClean="0"/>
              <a:t>Hres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epi</a:t>
            </a:r>
            <a:endParaRPr lang="en-US" sz="1400" i="1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>
          <a:xfrm>
            <a:off x="466254" y="6492875"/>
            <a:ext cx="2133600" cy="365125"/>
          </a:xfrm>
        </p:spPr>
        <p:txBody>
          <a:bodyPr/>
          <a:lstStyle/>
          <a:p>
            <a:r>
              <a:rPr lang="en-US" dirty="0" smtClean="0"/>
              <a:t>Claude Colledani - IN2P3 -</a:t>
            </a:r>
            <a:endParaRPr lang="fr-FR" dirty="0"/>
          </a:p>
        </p:txBody>
      </p:sp>
      <p:pic>
        <p:nvPicPr>
          <p:cNvPr id="5124" name="Picture 4" descr="http://ph-news.web.cern.ch/sites/ph-news.web.cern.ch/files/its-layout%2B%2B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71424" y="47418"/>
            <a:ext cx="1051010" cy="716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3" descr="MIS_ASTRAL"/>
          <p:cNvPicPr>
            <a:picLocks noChangeAspect="1" noChangeArrowheads="1"/>
          </p:cNvPicPr>
          <p:nvPr/>
        </p:nvPicPr>
        <p:blipFill>
          <a:blip r:embed="rId7"/>
          <a:srcRect t="13753" r="51614" b="45827"/>
          <a:stretch>
            <a:fillRect/>
          </a:stretch>
        </p:blipFill>
        <p:spPr bwMode="auto">
          <a:xfrm>
            <a:off x="5660286" y="4518754"/>
            <a:ext cx="3312481" cy="2076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Connecteur droit avec flèche 11"/>
          <p:cNvCxnSpPr/>
          <p:nvPr/>
        </p:nvCxnSpPr>
        <p:spPr>
          <a:xfrm>
            <a:off x="5370490" y="4441454"/>
            <a:ext cx="527802" cy="229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910290" y="4553807"/>
            <a:ext cx="1819454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400" i="1" dirty="0" smtClean="0"/>
              <a:t>MISTRAL sensor</a:t>
            </a:r>
            <a:endParaRPr lang="en-US" sz="1400" i="1" dirty="0"/>
          </a:p>
        </p:txBody>
      </p:sp>
      <p:sp>
        <p:nvSpPr>
          <p:cNvPr id="15" name="Espace réservé du pied de page 9"/>
          <p:cNvSpPr>
            <a:spLocks noGrp="1"/>
          </p:cNvSpPr>
          <p:nvPr>
            <p:ph type="ftr" sz="quarter" idx="11"/>
          </p:nvPr>
        </p:nvSpPr>
        <p:spPr>
          <a:xfrm>
            <a:off x="3257327" y="6492875"/>
            <a:ext cx="2895600" cy="365125"/>
          </a:xfrm>
        </p:spPr>
        <p:txBody>
          <a:bodyPr/>
          <a:lstStyle/>
          <a:p>
            <a:r>
              <a:rPr lang="fr-FR" dirty="0" smtClean="0"/>
              <a:t>TWEPP 2014, Aix-en-Provence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503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124200" y="6492149"/>
            <a:ext cx="2895600" cy="365125"/>
          </a:xfrm>
        </p:spPr>
        <p:txBody>
          <a:bodyPr/>
          <a:lstStyle/>
          <a:p>
            <a:r>
              <a:rPr lang="fr-FR" dirty="0" smtClean="0"/>
              <a:t>TWEPP 2014, Aix-en-Provence</a:t>
            </a:r>
            <a:endParaRPr lang="fr-FR" dirty="0"/>
          </a:p>
        </p:txBody>
      </p:sp>
      <p:grpSp>
        <p:nvGrpSpPr>
          <p:cNvPr id="8" name="Groupe 7"/>
          <p:cNvGrpSpPr/>
          <p:nvPr/>
        </p:nvGrpSpPr>
        <p:grpSpPr>
          <a:xfrm>
            <a:off x="6519192" y="1050827"/>
            <a:ext cx="2442634" cy="2282031"/>
            <a:chOff x="6519192" y="1050827"/>
            <a:chExt cx="2442634" cy="2282031"/>
          </a:xfrm>
        </p:grpSpPr>
        <p:sp>
          <p:nvSpPr>
            <p:cNvPr id="10" name="Ellipse 9"/>
            <p:cNvSpPr/>
            <p:nvPr/>
          </p:nvSpPr>
          <p:spPr>
            <a:xfrm>
              <a:off x="6519192" y="1050827"/>
              <a:ext cx="2442634" cy="22820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accent1">
                  <a:shade val="95000"/>
                  <a:satMod val="105000"/>
                  <a:alpha val="0"/>
                </a:schemeClr>
              </a:solidFill>
            </a:ln>
            <a:effectLst>
              <a:innerShdw blurRad="63500" dist="50800" dir="5400000">
                <a:srgbClr val="000000">
                  <a:alpha val="50000"/>
                </a:srgb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7266646" y="1243917"/>
              <a:ext cx="1537979" cy="12926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9pPr>
            </a:lstStyle>
            <a:p>
              <a:pPr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2400" b="1" dirty="0" smtClean="0">
                  <a:solidFill>
                    <a:prstClr val="white"/>
                  </a:solidFill>
                  <a:latin typeface="Arial Narrow" pitchFamily="34" charset="0"/>
                </a:rPr>
                <a:t>815 FTE</a:t>
              </a:r>
            </a:p>
            <a:p>
              <a:pPr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b="1" dirty="0" smtClean="0">
                  <a:solidFill>
                    <a:prstClr val="white"/>
                  </a:solidFill>
                  <a:latin typeface="Arial Narrow" pitchFamily="34" charset="0"/>
                </a:rPr>
                <a:t>630 staff</a:t>
              </a:r>
            </a:p>
            <a:p>
              <a:pPr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b="1" dirty="0" smtClean="0">
                  <a:solidFill>
                    <a:prstClr val="white"/>
                  </a:solidFill>
                  <a:latin typeface="Arial Narrow" pitchFamily="34" charset="0"/>
                </a:rPr>
                <a:t>150 </a:t>
              </a:r>
              <a:r>
                <a:rPr lang="fr-FR" b="1" dirty="0" err="1" smtClean="0">
                  <a:solidFill>
                    <a:prstClr val="white"/>
                  </a:solidFill>
                  <a:latin typeface="Arial Narrow" pitchFamily="34" charset="0"/>
                </a:rPr>
                <a:t>postdocs-students</a:t>
              </a:r>
              <a:endParaRPr lang="fr-FR" b="1" dirty="0" smtClean="0">
                <a:solidFill>
                  <a:prstClr val="white"/>
                </a:solidFill>
                <a:latin typeface="Arial Narrow" pitchFamily="34" charset="0"/>
              </a:endParaRPr>
            </a:p>
          </p:txBody>
        </p:sp>
      </p:grp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-101540" y="-162272"/>
            <a:ext cx="4277203" cy="1143000"/>
          </a:xfrm>
        </p:spPr>
        <p:txBody>
          <a:bodyPr/>
          <a:lstStyle/>
          <a:p>
            <a:r>
              <a:rPr lang="en-US" sz="3400" b="1" dirty="0" smtClean="0">
                <a:solidFill>
                  <a:schemeClr val="accent1">
                    <a:lumMod val="75000"/>
                  </a:schemeClr>
                </a:solidFill>
              </a:rPr>
              <a:t>IN2P3</a:t>
            </a:r>
            <a:endParaRPr lang="en-US" sz="3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Ellipse 10"/>
          <p:cNvSpPr>
            <a:spLocks noChangeAspect="1"/>
          </p:cNvSpPr>
          <p:nvPr/>
        </p:nvSpPr>
        <p:spPr>
          <a:xfrm>
            <a:off x="-123358" y="1050827"/>
            <a:ext cx="2656035" cy="2502802"/>
          </a:xfrm>
          <a:prstGeom prst="ellipse">
            <a:avLst/>
          </a:prstGeom>
          <a:solidFill>
            <a:srgbClr val="2D7B90"/>
          </a:solidFill>
          <a:effectLst>
            <a:innerShdw blurRad="63500" dist="50800" dir="5400000">
              <a:srgbClr val="000000">
                <a:alpha val="50000"/>
              </a:srgb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dirty="0" smtClean="0">
              <a:solidFill>
                <a:srgbClr val="FFFFFF"/>
              </a:solidFill>
            </a:endParaRPr>
          </a:p>
        </p:txBody>
      </p:sp>
      <p:grpSp>
        <p:nvGrpSpPr>
          <p:cNvPr id="12" name="Grouper 4"/>
          <p:cNvGrpSpPr/>
          <p:nvPr/>
        </p:nvGrpSpPr>
        <p:grpSpPr>
          <a:xfrm>
            <a:off x="1766455" y="1050827"/>
            <a:ext cx="5912579" cy="5684443"/>
            <a:chOff x="9415" y="858215"/>
            <a:chExt cx="5912579" cy="5684443"/>
          </a:xfrm>
        </p:grpSpPr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15" y="858215"/>
              <a:ext cx="5912579" cy="5684443"/>
            </a:xfrm>
            <a:prstGeom prst="ellipse">
              <a:avLst/>
            </a:prstGeom>
            <a:ln w="63500" cap="rnd">
              <a:noFill/>
            </a:ln>
            <a:effectLst/>
          </p:spPr>
        </p:pic>
        <p:sp>
          <p:nvSpPr>
            <p:cNvPr id="21" name="Ellipse 20"/>
            <p:cNvSpPr/>
            <p:nvPr/>
          </p:nvSpPr>
          <p:spPr>
            <a:xfrm>
              <a:off x="2403593" y="2083217"/>
              <a:ext cx="761929" cy="713949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Ellipse 21"/>
            <p:cNvSpPr/>
            <p:nvPr/>
          </p:nvSpPr>
          <p:spPr>
            <a:xfrm>
              <a:off x="1575932" y="1874519"/>
              <a:ext cx="520806" cy="491452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Ellipse 22"/>
            <p:cNvSpPr/>
            <p:nvPr/>
          </p:nvSpPr>
          <p:spPr>
            <a:xfrm>
              <a:off x="875548" y="3184083"/>
              <a:ext cx="407000" cy="356975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Ellipse 23"/>
            <p:cNvSpPr/>
            <p:nvPr/>
          </p:nvSpPr>
          <p:spPr>
            <a:xfrm>
              <a:off x="1433170" y="4343953"/>
              <a:ext cx="407000" cy="356975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Ellipse 24"/>
            <p:cNvSpPr/>
            <p:nvPr/>
          </p:nvSpPr>
          <p:spPr>
            <a:xfrm>
              <a:off x="3196471" y="5254536"/>
              <a:ext cx="407000" cy="356975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Ellipse 25"/>
            <p:cNvSpPr/>
            <p:nvPr/>
          </p:nvSpPr>
          <p:spPr>
            <a:xfrm>
              <a:off x="3927484" y="5321544"/>
              <a:ext cx="407000" cy="356975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Ellipse 26"/>
            <p:cNvSpPr/>
            <p:nvPr/>
          </p:nvSpPr>
          <p:spPr>
            <a:xfrm>
              <a:off x="2784558" y="3934954"/>
              <a:ext cx="407000" cy="356975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Ellipse 27"/>
            <p:cNvSpPr/>
            <p:nvPr/>
          </p:nvSpPr>
          <p:spPr>
            <a:xfrm>
              <a:off x="3857326" y="4291928"/>
              <a:ext cx="407000" cy="356975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Ellipse 28"/>
            <p:cNvSpPr/>
            <p:nvPr/>
          </p:nvSpPr>
          <p:spPr>
            <a:xfrm>
              <a:off x="4100887" y="3791971"/>
              <a:ext cx="537552" cy="531805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Ellipse 29"/>
            <p:cNvSpPr/>
            <p:nvPr/>
          </p:nvSpPr>
          <p:spPr>
            <a:xfrm>
              <a:off x="4793895" y="2291647"/>
              <a:ext cx="407000" cy="356975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Ellipse 30"/>
            <p:cNvSpPr/>
            <p:nvPr/>
          </p:nvSpPr>
          <p:spPr>
            <a:xfrm>
              <a:off x="3581118" y="1393640"/>
              <a:ext cx="407000" cy="356975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1495326" y="1550941"/>
              <a:ext cx="1429069" cy="305157"/>
            </a:xfrm>
            <a:prstGeom prst="rect">
              <a:avLst/>
            </a:prstGeom>
            <a:noFill/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  <a:softEdge rad="63500"/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400" b="1" dirty="0" err="1" smtClean="0">
                  <a:solidFill>
                    <a:srgbClr val="FFFF00"/>
                  </a:solidFill>
                  <a:latin typeface="Arial Narrow" pitchFamily="34" charset="0"/>
                </a:rPr>
                <a:t>Ganil</a:t>
              </a:r>
              <a:r>
                <a:rPr lang="fr-FR" sz="1400" b="1" dirty="0" smtClean="0">
                  <a:solidFill>
                    <a:schemeClr val="bg1"/>
                  </a:solidFill>
                  <a:latin typeface="Arial Narrow" pitchFamily="34" charset="0"/>
                </a:rPr>
                <a:t>,</a:t>
              </a:r>
              <a:r>
                <a:rPr lang="fr-FR" sz="1400" b="1" dirty="0">
                  <a:solidFill>
                    <a:schemeClr val="bg1"/>
                  </a:solidFill>
                  <a:latin typeface="Arial Narrow" pitchFamily="34" charset="0"/>
                </a:rPr>
                <a:t> </a:t>
              </a:r>
              <a:r>
                <a:rPr lang="fr-FR" sz="1400" b="1" dirty="0" smtClean="0">
                  <a:solidFill>
                    <a:schemeClr val="bg1"/>
                  </a:solidFill>
                  <a:latin typeface="Arial Narrow" pitchFamily="34" charset="0"/>
                </a:rPr>
                <a:t>LPC Caen</a:t>
              </a:r>
              <a:endParaRPr lang="fr-FR" sz="1400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3196471" y="2083217"/>
              <a:ext cx="1067855" cy="738664"/>
            </a:xfrm>
            <a:prstGeom prst="rect">
              <a:avLst/>
            </a:prstGeom>
            <a:noFill/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  <a:softEdge rad="63500"/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rgbClr val="FFFF00"/>
                  </a:solidFill>
                  <a:latin typeface="Arial Narrow" pitchFamily="34" charset="0"/>
                </a:rPr>
                <a:t>APC, </a:t>
              </a:r>
              <a:r>
                <a:rPr lang="fr-FR" sz="1400" b="1" dirty="0" smtClean="0">
                  <a:solidFill>
                    <a:schemeClr val="bg1"/>
                  </a:solidFill>
                  <a:latin typeface="Arial Narrow" pitchFamily="34" charset="0"/>
                </a:rPr>
                <a:t>LPNHE,</a:t>
              </a:r>
            </a:p>
            <a:p>
              <a:r>
                <a:rPr lang="fr-FR" sz="1400" b="1" dirty="0" smtClean="0">
                  <a:solidFill>
                    <a:schemeClr val="bg1"/>
                  </a:solidFill>
                  <a:latin typeface="Arial Narrow" pitchFamily="34" charset="0"/>
                </a:rPr>
                <a:t>Musée Curie</a:t>
              </a:r>
              <a:endParaRPr lang="fr-FR" sz="1400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1697070" y="2582676"/>
              <a:ext cx="1544513" cy="732375"/>
            </a:xfrm>
            <a:prstGeom prst="rect">
              <a:avLst/>
            </a:prstGeom>
            <a:noFill/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  <a:softEdge rad="63500"/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chemeClr val="bg1"/>
                  </a:solidFill>
                  <a:latin typeface="Arial Narrow" pitchFamily="34" charset="0"/>
                </a:rPr>
                <a:t>CSNSM</a:t>
              </a:r>
            </a:p>
            <a:p>
              <a:r>
                <a:rPr lang="fr-FR" sz="1400" b="1" dirty="0" smtClean="0">
                  <a:solidFill>
                    <a:schemeClr val="bg1"/>
                  </a:solidFill>
                  <a:latin typeface="Arial Narrow" pitchFamily="34" charset="0"/>
                </a:rPr>
                <a:t>IMNC, IPNO, LAL, </a:t>
              </a:r>
              <a:r>
                <a:rPr lang="fr-FR" sz="1400" b="1" dirty="0">
                  <a:solidFill>
                    <a:schemeClr val="bg1"/>
                  </a:solidFill>
                  <a:latin typeface="Arial Narrow" pitchFamily="34" charset="0"/>
                </a:rPr>
                <a:t>LLR, </a:t>
              </a:r>
              <a:r>
                <a:rPr lang="fr-FR" sz="1400" b="1" dirty="0" smtClean="0">
                  <a:solidFill>
                    <a:schemeClr val="bg1"/>
                  </a:solidFill>
                  <a:latin typeface="Arial Narrow" pitchFamily="34" charset="0"/>
                </a:rPr>
                <a:t>IDGC, Omega</a:t>
              </a:r>
              <a:endParaRPr lang="fr-FR" sz="1400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1160798" y="3421856"/>
              <a:ext cx="1073790" cy="307777"/>
            </a:xfrm>
            <a:prstGeom prst="rect">
              <a:avLst/>
            </a:prstGeom>
            <a:noFill/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  <a:softEdge rad="63500"/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400" b="1" dirty="0" err="1" smtClean="0">
                  <a:solidFill>
                    <a:schemeClr val="bg1"/>
                  </a:solidFill>
                  <a:latin typeface="Arial Narrow" pitchFamily="34" charset="0"/>
                </a:rPr>
                <a:t>Subatech</a:t>
              </a:r>
              <a:endParaRPr lang="fr-FR" sz="1400" b="1" dirty="0" smtClean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1517417" y="4648903"/>
              <a:ext cx="830268" cy="305157"/>
            </a:xfrm>
            <a:prstGeom prst="rect">
              <a:avLst/>
            </a:prstGeom>
            <a:noFill/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  <a:softEdge rad="63500"/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chemeClr val="bg1"/>
                  </a:solidFill>
                  <a:latin typeface="Arial Narrow" pitchFamily="34" charset="0"/>
                </a:rPr>
                <a:t>CENBG</a:t>
              </a: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1965645" y="3905384"/>
              <a:ext cx="830268" cy="518765"/>
            </a:xfrm>
            <a:prstGeom prst="rect">
              <a:avLst/>
            </a:prstGeom>
            <a:noFill/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  <a:softEdge rad="63500"/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fr-FR" sz="1400" b="1" dirty="0" smtClean="0">
                  <a:solidFill>
                    <a:schemeClr val="bg1"/>
                  </a:solidFill>
                  <a:latin typeface="Arial Narrow" pitchFamily="34" charset="0"/>
                </a:rPr>
                <a:t>LPC Clermont</a:t>
              </a:r>
            </a:p>
          </p:txBody>
        </p:sp>
        <p:sp>
          <p:nvSpPr>
            <p:cNvPr id="38" name="Ellipse 37"/>
            <p:cNvSpPr/>
            <p:nvPr/>
          </p:nvSpPr>
          <p:spPr>
            <a:xfrm>
              <a:off x="3443873" y="3812148"/>
              <a:ext cx="520806" cy="491452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2623101" y="3388187"/>
              <a:ext cx="1038379" cy="518765"/>
            </a:xfrm>
            <a:prstGeom prst="rect">
              <a:avLst/>
            </a:prstGeom>
            <a:noFill/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  <a:softEdge rad="63500"/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fr-FR" sz="1400" b="1" dirty="0" smtClean="0">
                  <a:solidFill>
                    <a:srgbClr val="30FFFC"/>
                  </a:solidFill>
                  <a:latin typeface="Arial Narrow" pitchFamily="34" charset="0"/>
                </a:rPr>
                <a:t>CC, </a:t>
              </a:r>
              <a:r>
                <a:rPr lang="fr-FR" sz="1400" b="1" dirty="0" smtClean="0">
                  <a:solidFill>
                    <a:schemeClr val="bg1"/>
                  </a:solidFill>
                  <a:latin typeface="Arial Narrow" pitchFamily="34" charset="0"/>
                </a:rPr>
                <a:t>IPNL, LMA</a:t>
              </a:r>
              <a:endParaRPr lang="fr-FR" sz="1400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3857326" y="3315051"/>
              <a:ext cx="1038379" cy="518765"/>
            </a:xfrm>
            <a:prstGeom prst="rect">
              <a:avLst/>
            </a:prstGeom>
            <a:noFill/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  <a:softEdge rad="63500"/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rgbClr val="FFFF00"/>
                  </a:solidFill>
                  <a:latin typeface="Arial Narrow" pitchFamily="34" charset="0"/>
                </a:rPr>
                <a:t>LSM, </a:t>
              </a:r>
            </a:p>
            <a:p>
              <a:r>
                <a:rPr lang="fr-FR" sz="1400" b="1" dirty="0" err="1" smtClean="0">
                  <a:solidFill>
                    <a:schemeClr val="bg1"/>
                  </a:solidFill>
                  <a:latin typeface="Arial Narrow" pitchFamily="34" charset="0"/>
                </a:rPr>
                <a:t>Lapp</a:t>
              </a:r>
              <a:endParaRPr lang="fr-FR" sz="1400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3443873" y="4548349"/>
              <a:ext cx="616953" cy="305157"/>
            </a:xfrm>
            <a:prstGeom prst="rect">
              <a:avLst/>
            </a:prstGeom>
            <a:noFill/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  <a:softEdge rad="63500"/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chemeClr val="bg1"/>
                  </a:solidFill>
                  <a:latin typeface="Arial Narrow" pitchFamily="34" charset="0"/>
                </a:rPr>
                <a:t>LPSC</a:t>
              </a:r>
              <a:endParaRPr lang="fr-FR" sz="1400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2657227" y="5147616"/>
              <a:ext cx="616953" cy="305157"/>
            </a:xfrm>
            <a:prstGeom prst="rect">
              <a:avLst/>
            </a:prstGeom>
            <a:noFill/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  <a:softEdge rad="63500"/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chemeClr val="bg1"/>
                  </a:solidFill>
                  <a:latin typeface="Arial Narrow" pitchFamily="34" charset="0"/>
                </a:rPr>
                <a:t>LUPM</a:t>
              </a:r>
              <a:endParaRPr lang="fr-FR" sz="1400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4321052" y="5306354"/>
              <a:ext cx="616953" cy="305157"/>
            </a:xfrm>
            <a:prstGeom prst="rect">
              <a:avLst/>
            </a:prstGeom>
            <a:noFill/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  <a:softEdge rad="63500"/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chemeClr val="bg1"/>
                  </a:solidFill>
                  <a:latin typeface="Arial Narrow" pitchFamily="34" charset="0"/>
                </a:rPr>
                <a:t>CPPM</a:t>
              </a:r>
              <a:endParaRPr lang="fr-FR" sz="1400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4012575" y="1447693"/>
              <a:ext cx="616953" cy="305157"/>
            </a:xfrm>
            <a:prstGeom prst="rect">
              <a:avLst/>
            </a:prstGeom>
            <a:noFill/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  <a:softEdge rad="63500"/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rgbClr val="FFFF00"/>
                  </a:solidFill>
                  <a:latin typeface="Arial Narrow" pitchFamily="34" charset="0"/>
                </a:rPr>
                <a:t>LNCA</a:t>
              </a:r>
              <a:endParaRPr lang="fr-FR" sz="1400" b="1" dirty="0">
                <a:solidFill>
                  <a:srgbClr val="FFFF00"/>
                </a:solidFill>
                <a:latin typeface="Arial Narrow" pitchFamily="34" charset="0"/>
              </a:endParaRPr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4467648" y="2634897"/>
              <a:ext cx="616953" cy="305157"/>
            </a:xfrm>
            <a:prstGeom prst="rect">
              <a:avLst/>
            </a:prstGeom>
            <a:noFill/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  <a:softEdge rad="63500"/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chemeClr val="bg1"/>
                  </a:solidFill>
                  <a:latin typeface="Arial Narrow" pitchFamily="34" charset="0"/>
                </a:rPr>
                <a:t>IPHC</a:t>
              </a:r>
              <a:endParaRPr lang="fr-FR" sz="1400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</p:grpSp>
      <p:sp>
        <p:nvSpPr>
          <p:cNvPr id="46" name="ZoneTexte 45"/>
          <p:cNvSpPr txBox="1"/>
          <p:nvPr/>
        </p:nvSpPr>
        <p:spPr>
          <a:xfrm>
            <a:off x="317573" y="1478942"/>
            <a:ext cx="1961053" cy="123110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prstClr val="white"/>
                </a:solidFill>
                <a:latin typeface="Arial Narrow" pitchFamily="34" charset="0"/>
              </a:rPr>
              <a:t>25 </a:t>
            </a:r>
            <a:r>
              <a:rPr lang="en-US" sz="2000" i="1" dirty="0" smtClean="0">
                <a:solidFill>
                  <a:prstClr val="white"/>
                </a:solidFill>
                <a:latin typeface="Arial Narrow" pitchFamily="34" charset="0"/>
              </a:rPr>
              <a:t>labs &amp; platforms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prstClr val="white"/>
                </a:solidFill>
                <a:latin typeface="Arial Narrow" pitchFamily="34" charset="0"/>
              </a:rPr>
              <a:t>2500 </a:t>
            </a:r>
            <a:r>
              <a:rPr lang="en-US" sz="2000" i="1" dirty="0" smtClean="0">
                <a:solidFill>
                  <a:prstClr val="white"/>
                </a:solidFill>
                <a:latin typeface="Arial Narrow" pitchFamily="34" charset="0"/>
              </a:rPr>
              <a:t>researchers, engineers and technicians</a:t>
            </a:r>
          </a:p>
        </p:txBody>
      </p:sp>
      <p:sp>
        <p:nvSpPr>
          <p:cNvPr id="47" name="Ellipse 46"/>
          <p:cNvSpPr/>
          <p:nvPr/>
        </p:nvSpPr>
        <p:spPr>
          <a:xfrm>
            <a:off x="-123358" y="2742130"/>
            <a:ext cx="2593713" cy="2370061"/>
          </a:xfrm>
          <a:prstGeom prst="ellipse">
            <a:avLst/>
          </a:prstGeom>
          <a:solidFill>
            <a:srgbClr val="78A9B6"/>
          </a:soli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  <a:effectLst>
            <a:innerShdw blurRad="63500" dist="50800" dir="5400000">
              <a:srgbClr val="000000">
                <a:alpha val="50000"/>
              </a:srgb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prstClr val="white"/>
                </a:solidFill>
                <a:latin typeface="Arial Narrow" pitchFamily="34" charset="0"/>
              </a:rPr>
              <a:t>Research in </a:t>
            </a:r>
            <a:r>
              <a:rPr lang="en-US" sz="2000" b="1" dirty="0" err="1" smtClean="0">
                <a:solidFill>
                  <a:prstClr val="white"/>
                </a:solidFill>
                <a:latin typeface="Arial Narrow" pitchFamily="34" charset="0"/>
              </a:rPr>
              <a:t>Astroparticles</a:t>
            </a:r>
            <a:r>
              <a:rPr lang="en-US" sz="2000" b="1" dirty="0" smtClean="0">
                <a:solidFill>
                  <a:prstClr val="white"/>
                </a:solidFill>
                <a:latin typeface="Arial Narrow" pitchFamily="34" charset="0"/>
              </a:rPr>
              <a:t>, Particle Physics</a:t>
            </a:r>
            <a:endParaRPr lang="en-US" sz="1000" i="1" dirty="0">
              <a:solidFill>
                <a:prstClr val="white"/>
              </a:solidFill>
              <a:latin typeface="Arial Narrow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prstClr val="white"/>
                </a:solidFill>
                <a:latin typeface="Arial Narrow" pitchFamily="34" charset="0"/>
              </a:rPr>
              <a:t>Nuclear Physics</a:t>
            </a:r>
            <a:endParaRPr lang="en-US" sz="1000" i="1" dirty="0">
              <a:solidFill>
                <a:prstClr val="white"/>
              </a:solidFill>
              <a:latin typeface="Arial Narrow" pitchFamily="34" charset="0"/>
            </a:endParaRPr>
          </a:p>
        </p:txBody>
      </p:sp>
      <p:grpSp>
        <p:nvGrpSpPr>
          <p:cNvPr id="79" name="Groupe 78"/>
          <p:cNvGrpSpPr/>
          <p:nvPr/>
        </p:nvGrpSpPr>
        <p:grpSpPr>
          <a:xfrm>
            <a:off x="3039588" y="2484259"/>
            <a:ext cx="1605648" cy="342302"/>
            <a:chOff x="3039588" y="2484259"/>
            <a:chExt cx="1605648" cy="342302"/>
          </a:xfrm>
        </p:grpSpPr>
        <p:sp>
          <p:nvSpPr>
            <p:cNvPr id="52" name="ZoneTexte 51"/>
            <p:cNvSpPr txBox="1"/>
            <p:nvPr/>
          </p:nvSpPr>
          <p:spPr>
            <a:xfrm>
              <a:off x="3039588" y="2518784"/>
              <a:ext cx="1605648" cy="307777"/>
            </a:xfrm>
            <a:prstGeom prst="rect">
              <a:avLst/>
            </a:prstGeom>
            <a:noFill/>
            <a:ln>
              <a:solidFill>
                <a:srgbClr val="F970FF"/>
              </a:solidFill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  <a:softEdge rad="63500"/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400" b="1" dirty="0" err="1" smtClean="0">
                  <a:solidFill>
                    <a:srgbClr val="F970FF"/>
                  </a:solidFill>
                  <a:latin typeface="Arial Narrow" pitchFamily="34" charset="0"/>
                </a:rPr>
                <a:t>Irfu</a:t>
              </a:r>
              <a:r>
                <a:rPr lang="fr-FR" sz="1400" b="1" dirty="0" smtClean="0">
                  <a:solidFill>
                    <a:srgbClr val="F970FF"/>
                  </a:solidFill>
                  <a:latin typeface="Arial Narrow" pitchFamily="34" charset="0"/>
                </a:rPr>
                <a:t> – CEA Saclay</a:t>
              </a:r>
              <a:endParaRPr lang="fr-FR" sz="1400" b="1" dirty="0">
                <a:solidFill>
                  <a:srgbClr val="F970FF"/>
                </a:solidFill>
                <a:latin typeface="Arial Narrow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380141" y="2484259"/>
              <a:ext cx="265095" cy="229858"/>
            </a:xfrm>
            <a:prstGeom prst="rect">
              <a:avLst/>
            </a:prstGeom>
            <a:noFill/>
            <a:ln>
              <a:solidFill>
                <a:srgbClr val="F97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80" name="Groupe 79"/>
          <p:cNvGrpSpPr/>
          <p:nvPr/>
        </p:nvGrpSpPr>
        <p:grpSpPr>
          <a:xfrm>
            <a:off x="6612533" y="2730937"/>
            <a:ext cx="2782806" cy="4179215"/>
            <a:chOff x="6612533" y="2730937"/>
            <a:chExt cx="2782806" cy="4179215"/>
          </a:xfrm>
        </p:grpSpPr>
        <p:grpSp>
          <p:nvGrpSpPr>
            <p:cNvPr id="77" name="Groupe 76"/>
            <p:cNvGrpSpPr/>
            <p:nvPr/>
          </p:nvGrpSpPr>
          <p:grpSpPr>
            <a:xfrm>
              <a:off x="6841641" y="2730937"/>
              <a:ext cx="2553698" cy="2433332"/>
              <a:chOff x="6841641" y="2730937"/>
              <a:chExt cx="2553698" cy="2433332"/>
            </a:xfrm>
          </p:grpSpPr>
          <p:sp>
            <p:nvSpPr>
              <p:cNvPr id="50" name="Ellipse 49"/>
              <p:cNvSpPr/>
              <p:nvPr/>
            </p:nvSpPr>
            <p:spPr>
              <a:xfrm>
                <a:off x="6841641" y="2730937"/>
                <a:ext cx="2553698" cy="2433332"/>
              </a:xfrm>
              <a:prstGeom prst="ellipse">
                <a:avLst/>
              </a:prstGeom>
              <a:solidFill>
                <a:srgbClr val="FF8484"/>
              </a:solidFill>
              <a:ln>
                <a:solidFill>
                  <a:schemeClr val="accent1">
                    <a:shade val="95000"/>
                    <a:satMod val="105000"/>
                    <a:alpha val="0"/>
                  </a:schemeClr>
                </a:solidFill>
              </a:ln>
              <a:effectLst>
                <a:innerShdw blurRad="63500" dist="50800" dir="5400000">
                  <a:srgbClr val="000000">
                    <a:alpha val="50000"/>
                  </a:srgbClr>
                </a:inn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ZoneTexte 50"/>
              <p:cNvSpPr txBox="1"/>
              <p:nvPr/>
            </p:nvSpPr>
            <p:spPr>
              <a:xfrm>
                <a:off x="7123515" y="3225838"/>
                <a:ext cx="2134640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FR" sz="2000" b="1" dirty="0" err="1" smtClean="0">
                    <a:solidFill>
                      <a:prstClr val="white"/>
                    </a:solidFill>
                    <a:latin typeface="Arial Narrow" pitchFamily="34" charset="0"/>
                  </a:rPr>
                  <a:t>Research</a:t>
                </a:r>
                <a:r>
                  <a:rPr lang="fr-FR" sz="2000" b="1" dirty="0" smtClean="0">
                    <a:solidFill>
                      <a:prstClr val="white"/>
                    </a:solidFill>
                    <a:latin typeface="Arial Narrow" pitchFamily="34" charset="0"/>
                  </a:rPr>
                  <a:t> </a:t>
                </a:r>
                <a:r>
                  <a:rPr lang="fr-FR" sz="2000" b="1" dirty="0" err="1" smtClean="0">
                    <a:solidFill>
                      <a:prstClr val="white"/>
                    </a:solidFill>
                    <a:latin typeface="Arial Narrow" pitchFamily="34" charset="0"/>
                  </a:rPr>
                  <a:t>fields</a:t>
                </a:r>
                <a:r>
                  <a:rPr lang="fr-FR" sz="2000" b="1" dirty="0" smtClean="0">
                    <a:solidFill>
                      <a:prstClr val="white"/>
                    </a:solidFill>
                    <a:latin typeface="Arial Narrow" pitchFamily="34" charset="0"/>
                  </a:rPr>
                  <a:t>: 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FR" sz="2000" b="1" dirty="0" smtClean="0">
                    <a:solidFill>
                      <a:prstClr val="white"/>
                    </a:solidFill>
                    <a:latin typeface="Arial Narrow" pitchFamily="34" charset="0"/>
                  </a:rPr>
                  <a:t>(</a:t>
                </a:r>
                <a:r>
                  <a:rPr lang="fr-FR" sz="2000" b="1" dirty="0" err="1" smtClean="0">
                    <a:solidFill>
                      <a:prstClr val="white"/>
                    </a:solidFill>
                    <a:latin typeface="Arial Narrow" pitchFamily="34" charset="0"/>
                  </a:rPr>
                  <a:t>Astrophysics</a:t>
                </a:r>
                <a:r>
                  <a:rPr lang="fr-FR" sz="2000" b="1" dirty="0" smtClean="0">
                    <a:solidFill>
                      <a:prstClr val="white"/>
                    </a:solidFill>
                    <a:latin typeface="Arial Narrow" pitchFamily="34" charset="0"/>
                  </a:rPr>
                  <a:t>) </a:t>
                </a:r>
                <a:r>
                  <a:rPr lang="fr-FR" sz="2000" b="1" dirty="0" err="1" smtClean="0">
                    <a:solidFill>
                      <a:prstClr val="white"/>
                    </a:solidFill>
                    <a:latin typeface="Arial Narrow" pitchFamily="34" charset="0"/>
                  </a:rPr>
                  <a:t>Particles</a:t>
                </a:r>
                <a:r>
                  <a:rPr lang="fr-FR" sz="2000" b="1" dirty="0" smtClean="0">
                    <a:solidFill>
                      <a:prstClr val="white"/>
                    </a:solidFill>
                    <a:latin typeface="Arial Narrow" pitchFamily="34" charset="0"/>
                  </a:rPr>
                  <a:t> and </a:t>
                </a:r>
                <a:r>
                  <a:rPr lang="fr-FR" sz="2000" b="1" dirty="0" err="1" smtClean="0">
                    <a:solidFill>
                      <a:prstClr val="white"/>
                    </a:solidFill>
                    <a:latin typeface="Arial Narrow" pitchFamily="34" charset="0"/>
                  </a:rPr>
                  <a:t>Nuclear</a:t>
                </a:r>
                <a:r>
                  <a:rPr lang="fr-FR" sz="2000" b="1" dirty="0" smtClean="0">
                    <a:solidFill>
                      <a:prstClr val="white"/>
                    </a:solidFill>
                    <a:latin typeface="Arial Narrow" pitchFamily="34" charset="0"/>
                  </a:rPr>
                  <a:t> </a:t>
                </a:r>
                <a:r>
                  <a:rPr lang="fr-FR" sz="2000" b="1" dirty="0" err="1" smtClean="0">
                    <a:solidFill>
                      <a:prstClr val="white"/>
                    </a:solidFill>
                    <a:latin typeface="Arial Narrow" pitchFamily="34" charset="0"/>
                  </a:rPr>
                  <a:t>physics</a:t>
                </a:r>
                <a:endParaRPr lang="fr-FR" sz="2000" b="1" dirty="0" smtClean="0">
                  <a:solidFill>
                    <a:prstClr val="white"/>
                  </a:solidFill>
                  <a:latin typeface="Arial Narrow" pitchFamily="34" charset="0"/>
                </a:endParaRPr>
              </a:p>
            </p:txBody>
          </p:sp>
        </p:grpSp>
        <p:sp>
          <p:nvSpPr>
            <p:cNvPr id="54" name="Ellipse 53"/>
            <p:cNvSpPr/>
            <p:nvPr/>
          </p:nvSpPr>
          <p:spPr>
            <a:xfrm>
              <a:off x="6612533" y="4476820"/>
              <a:ext cx="2553698" cy="2433332"/>
            </a:xfrm>
            <a:prstGeom prst="ellipse">
              <a:avLst/>
            </a:prstGeom>
            <a:solidFill>
              <a:srgbClr val="FFB1C6"/>
            </a:solidFill>
            <a:ln>
              <a:solidFill>
                <a:schemeClr val="accent1">
                  <a:shade val="95000"/>
                  <a:satMod val="105000"/>
                  <a:alpha val="0"/>
                </a:schemeClr>
              </a:solidFill>
            </a:ln>
            <a:effectLst>
              <a:innerShdw blurRad="63500" dist="50800" dir="5400000">
                <a:srgbClr val="000000">
                  <a:alpha val="50000"/>
                </a:srgb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i="1" dirty="0" smtClean="0">
                  <a:solidFill>
                    <a:srgbClr val="800000"/>
                  </a:solidFill>
                </a:rPr>
                <a:t>Technical Developments :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i="1" dirty="0" smtClean="0">
                  <a:solidFill>
                    <a:srgbClr val="800000"/>
                  </a:solidFill>
                </a:rPr>
                <a:t>Accelerator &amp; Magnetism, Detectors and Electronics,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i="1" dirty="0" smtClean="0">
                  <a:solidFill>
                    <a:srgbClr val="800000"/>
                  </a:solidFill>
                </a:rPr>
                <a:t>System Engineering</a:t>
              </a:r>
            </a:p>
          </p:txBody>
        </p:sp>
      </p:grpSp>
      <p:grpSp>
        <p:nvGrpSpPr>
          <p:cNvPr id="85" name="Groupe 84"/>
          <p:cNvGrpSpPr/>
          <p:nvPr/>
        </p:nvGrpSpPr>
        <p:grpSpPr>
          <a:xfrm>
            <a:off x="2414669" y="-162272"/>
            <a:ext cx="6710281" cy="1143000"/>
            <a:chOff x="2414669" y="-162272"/>
            <a:chExt cx="6710281" cy="1143000"/>
          </a:xfrm>
        </p:grpSpPr>
        <p:grpSp>
          <p:nvGrpSpPr>
            <p:cNvPr id="78" name="Groupe 77"/>
            <p:cNvGrpSpPr/>
            <p:nvPr/>
          </p:nvGrpSpPr>
          <p:grpSpPr>
            <a:xfrm>
              <a:off x="2414669" y="-162272"/>
              <a:ext cx="6710281" cy="1143000"/>
              <a:chOff x="2414669" y="-162272"/>
              <a:chExt cx="6710281" cy="1143000"/>
            </a:xfrm>
          </p:grpSpPr>
          <p:sp>
            <p:nvSpPr>
              <p:cNvPr id="75" name="Titre 8"/>
              <p:cNvSpPr txBox="1">
                <a:spLocks/>
              </p:cNvSpPr>
              <p:nvPr/>
            </p:nvSpPr>
            <p:spPr bwMode="auto">
              <a:xfrm>
                <a:off x="2414669" y="-162272"/>
                <a:ext cx="4950847" cy="1143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3200" b="1" kern="1200">
                    <a:solidFill>
                      <a:schemeClr val="accent1">
                        <a:lumMod val="75000"/>
                      </a:schemeClr>
                    </a:solidFill>
                    <a:latin typeface="+mj-lt"/>
                    <a:ea typeface="ＭＳ Ｐゴシック" pitchFamily="-109" charset="-128"/>
                    <a:cs typeface="+mj-cs"/>
                  </a:defRPr>
                </a:lvl1pPr>
                <a:lvl2pPr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2pPr>
                <a:lvl3pPr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3pPr>
                <a:lvl4pPr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4pPr>
                <a:lvl5pPr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5pPr>
                <a:lvl6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6pPr>
                <a:lvl7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7pPr>
                <a:lvl8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8pPr>
                <a:lvl9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9pPr>
              </a:lstStyle>
              <a:p>
                <a:r>
                  <a:rPr lang="en-US" sz="3400" dirty="0"/>
                  <a:t>i</a:t>
                </a:r>
                <a:r>
                  <a:rPr lang="en-US" sz="3400" dirty="0" smtClean="0"/>
                  <a:t>n partnership with IRFU</a:t>
                </a:r>
                <a:endParaRPr lang="en-US" sz="3400" dirty="0"/>
              </a:p>
            </p:txBody>
          </p:sp>
          <p:grpSp>
            <p:nvGrpSpPr>
              <p:cNvPr id="7" name="Groupe 6"/>
              <p:cNvGrpSpPr/>
              <p:nvPr/>
            </p:nvGrpSpPr>
            <p:grpSpPr>
              <a:xfrm>
                <a:off x="7104465" y="0"/>
                <a:ext cx="2020485" cy="980728"/>
                <a:chOff x="7123515" y="0"/>
                <a:chExt cx="2020485" cy="980728"/>
              </a:xfrm>
            </p:grpSpPr>
            <p:sp>
              <p:nvSpPr>
                <p:cNvPr id="6" name="Rectangle 5"/>
                <p:cNvSpPr/>
                <p:nvPr/>
              </p:nvSpPr>
              <p:spPr>
                <a:xfrm>
                  <a:off x="7123515" y="0"/>
                  <a:ext cx="2020485" cy="980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76" name="Picture 31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254733" y="83315"/>
                  <a:ext cx="1809072" cy="7739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83" name="Image 8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68192" y="93942"/>
              <a:ext cx="765033" cy="763307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</p:grpSp>
      <p:sp>
        <p:nvSpPr>
          <p:cNvPr id="5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890748" y="6492149"/>
            <a:ext cx="2133600" cy="365125"/>
          </a:xfrm>
        </p:spPr>
        <p:txBody>
          <a:bodyPr/>
          <a:lstStyle/>
          <a:p>
            <a:fld id="{6107D93B-C947-4B41-8558-A532C1867C9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6" name="Rectangle 55"/>
          <p:cNvSpPr/>
          <p:nvPr/>
        </p:nvSpPr>
        <p:spPr>
          <a:xfrm rot="16200000">
            <a:off x="8181370" y="5228270"/>
            <a:ext cx="1695592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Ref: U. </a:t>
            </a:r>
            <a:r>
              <a:rPr lang="en-US" sz="1200" i="1" dirty="0" err="1" smtClean="0">
                <a:solidFill>
                  <a:schemeClr val="bg1">
                    <a:lumMod val="50000"/>
                  </a:schemeClr>
                </a:solidFill>
              </a:rPr>
              <a:t>Bassler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- FCPPL 2014</a:t>
            </a:r>
            <a:endParaRPr lang="en-US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-22609" y="6492149"/>
            <a:ext cx="2133600" cy="365125"/>
          </a:xfrm>
        </p:spPr>
        <p:txBody>
          <a:bodyPr/>
          <a:lstStyle/>
          <a:p>
            <a:r>
              <a:rPr lang="en-US" dirty="0" smtClean="0"/>
              <a:t>Claude Colledani - IN2P3 -</a:t>
            </a:r>
            <a:endParaRPr lang="fr-FR" dirty="0"/>
          </a:p>
        </p:txBody>
      </p:sp>
      <p:sp>
        <p:nvSpPr>
          <p:cNvPr id="48" name="Ellipse 47"/>
          <p:cNvSpPr/>
          <p:nvPr/>
        </p:nvSpPr>
        <p:spPr>
          <a:xfrm>
            <a:off x="653941" y="4589591"/>
            <a:ext cx="2551264" cy="2429138"/>
          </a:xfrm>
          <a:prstGeom prst="ellipse">
            <a:avLst/>
          </a:prstGeom>
          <a:solidFill>
            <a:srgbClr val="8FCAD9"/>
          </a:soli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  <a:effectLst>
            <a:innerShdw blurRad="63500" dist="50800" dir="5400000">
              <a:srgbClr val="000000">
                <a:alpha val="50000"/>
              </a:srgb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Technical Developments:</a:t>
            </a:r>
          </a:p>
          <a:p>
            <a:pPr algn="ctr">
              <a:lnSpc>
                <a:spcPct val="90000"/>
              </a:lnSpc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Instrumentation, </a:t>
            </a:r>
          </a:p>
          <a:p>
            <a:pPr algn="ctr">
              <a:lnSpc>
                <a:spcPct val="90000"/>
              </a:lnSpc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Grid computing, Accelerator R&amp;D, Nuclear Energy, Medical Applications</a:t>
            </a:r>
            <a:endParaRPr lang="en-US" b="1" i="1" dirty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484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4533" y="901393"/>
            <a:ext cx="8856529" cy="5746194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Exploit Deep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</a:rPr>
              <a:t>Nwell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featured by  industrial CMOS process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spcBef>
                <a:spcPts val="300"/>
              </a:spcBef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DNW Sensing diode polarized @ 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f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ew tens Volts </a:t>
            </a:r>
            <a:b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 To collect charges by drift only </a:t>
            </a:r>
          </a:p>
          <a:p>
            <a:pPr marL="1354138" lvl="2">
              <a:spcBef>
                <a:spcPts val="3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To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mprove speed &amp; Radiation hardness</a:t>
            </a:r>
          </a:p>
          <a:p>
            <a:pPr lvl="1">
              <a:spcBef>
                <a:spcPts val="300"/>
              </a:spcBef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Embedded CMOS amplifier </a:t>
            </a:r>
          </a:p>
          <a:p>
            <a:pPr marL="1354138" lvl="2">
              <a:spcBef>
                <a:spcPts val="300"/>
              </a:spcBef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B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efore interconnection to RO chip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Low noise</a:t>
            </a:r>
          </a:p>
          <a:p>
            <a:pPr marL="1125538" lvl="2" indent="0">
              <a:spcBef>
                <a:spcPts val="300"/>
              </a:spcBef>
              <a:buNone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200"/>
              </a:spcBef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Expected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performances</a:t>
            </a:r>
          </a:p>
          <a:p>
            <a:pPr lvl="1">
              <a:spcBef>
                <a:spcPts val="200"/>
              </a:spcBef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Rad Hard Sensor up to 1 Grad</a:t>
            </a:r>
            <a:endParaRPr lang="en-US" sz="4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>
              <a:spcBef>
                <a:spcPts val="200"/>
              </a:spcBef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Thin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depletion zone (10µm), </a:t>
            </a:r>
            <a:b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low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bias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voltage</a:t>
            </a:r>
          </a:p>
          <a:p>
            <a:pPr lvl="1">
              <a:spcBef>
                <a:spcPts val="200"/>
              </a:spcBef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Small and fast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pixels</a:t>
            </a:r>
          </a:p>
          <a:p>
            <a:pPr lvl="2">
              <a:spcBef>
                <a:spcPts val="2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33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x 125 µm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, (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FEI-4: 50 x 250 µm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)</a:t>
            </a:r>
          </a:p>
          <a:p>
            <a:pPr lvl="1">
              <a:spcBef>
                <a:spcPts val="200"/>
              </a:spcBef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Low material budget </a:t>
            </a:r>
          </a:p>
          <a:p>
            <a:pPr lvl="2">
              <a:spcBef>
                <a:spcPts val="200"/>
              </a:spcBef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Thinned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down</a:t>
            </a:r>
          </a:p>
          <a:p>
            <a:pPr lvl="1">
              <a:spcBef>
                <a:spcPts val="200"/>
              </a:spcBef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Low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cost </a:t>
            </a:r>
          </a:p>
          <a:p>
            <a:pPr lvl="2">
              <a:spcBef>
                <a:spcPts val="200"/>
              </a:spcBef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Standard process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+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cheap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bonding</a:t>
            </a:r>
          </a:p>
          <a:p>
            <a:pPr marL="457200" lvl="1" indent="0">
              <a:buNone/>
            </a:pPr>
            <a:endParaRPr lang="en-US" sz="2000" dirty="0"/>
          </a:p>
          <a:p>
            <a:pPr lvl="2"/>
            <a:endParaRPr lang="en-US" sz="1600" dirty="0" smtClean="0">
              <a:sym typeface="Wingdings" panose="05000000000000000000" pitchFamily="2" charset="2"/>
            </a:endParaRPr>
          </a:p>
          <a:p>
            <a:pPr lvl="1"/>
            <a:endParaRPr lang="en-US" sz="2000" dirty="0"/>
          </a:p>
          <a:p>
            <a:pPr lvl="2"/>
            <a:endParaRPr lang="en-US" sz="1600" dirty="0"/>
          </a:p>
          <a:p>
            <a:pPr lvl="2"/>
            <a:endParaRPr lang="en-US" sz="7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842670" y="88933"/>
            <a:ext cx="8229600" cy="749490"/>
          </a:xfrm>
        </p:spPr>
        <p:txBody>
          <a:bodyPr>
            <a:normAutofit/>
          </a:bodyPr>
          <a:lstStyle/>
          <a:p>
            <a:r>
              <a:rPr lang="en-US" dirty="0" smtClean="0"/>
              <a:t>Hybrid R&amp;D, RO chip + HV-CMOS sensor</a:t>
            </a:r>
            <a:endParaRPr lang="en-US" sz="31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2792" y="3697595"/>
            <a:ext cx="1975718" cy="10734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0856" y="5067680"/>
            <a:ext cx="1819590" cy="1593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Users\colledan\Documents\_Cao_Mission\Presentations_IAOCAO\TWEPP_2014\AutresDOCS\reseau_silicon_Rosanov_CEA_06_14_Introduction HV HR CMOS ATLAS R&amp;D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75622" y="1570766"/>
            <a:ext cx="2837421" cy="1833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Box 7"/>
          <p:cNvSpPr txBox="1">
            <a:spLocks noChangeArrowheads="1"/>
          </p:cNvSpPr>
          <p:nvPr/>
        </p:nvSpPr>
        <p:spPr bwMode="auto">
          <a:xfrm>
            <a:off x="5861168" y="5534526"/>
            <a:ext cx="1139354" cy="430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i="1" dirty="0" smtClean="0">
                <a:latin typeface="+mn-lt"/>
              </a:rPr>
              <a:t> HV2FEI4p1 </a:t>
            </a:r>
            <a:br>
              <a:rPr lang="en-US" altLang="en-US" sz="1400" i="1" dirty="0" smtClean="0">
                <a:latin typeface="+mn-lt"/>
              </a:rPr>
            </a:br>
            <a:r>
              <a:rPr lang="en-US" altLang="en-US" sz="1400" i="1" dirty="0" smtClean="0">
                <a:latin typeface="+mn-lt"/>
              </a:rPr>
              <a:t>glued on FE-I4</a:t>
            </a:r>
            <a:endParaRPr lang="en-US" altLang="en-US" sz="1400" i="1" dirty="0">
              <a:latin typeface="+mn-lt"/>
            </a:endParaRPr>
          </a:p>
        </p:txBody>
      </p:sp>
      <p:cxnSp>
        <p:nvCxnSpPr>
          <p:cNvPr id="45" name="Straight Arrow Connector 13"/>
          <p:cNvCxnSpPr/>
          <p:nvPr/>
        </p:nvCxnSpPr>
        <p:spPr>
          <a:xfrm>
            <a:off x="6516303" y="4770998"/>
            <a:ext cx="1078030" cy="76352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7"/>
          <p:cNvSpPr txBox="1">
            <a:spLocks noChangeArrowheads="1"/>
          </p:cNvSpPr>
          <p:nvPr/>
        </p:nvSpPr>
        <p:spPr bwMode="auto">
          <a:xfrm>
            <a:off x="5555885" y="3737592"/>
            <a:ext cx="203844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3600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marL="0" lvl="2" indent="0" eaLnBrk="1" hangingPunct="1">
              <a:spcBef>
                <a:spcPct val="0"/>
              </a:spcBef>
              <a:buNone/>
            </a:pPr>
            <a:r>
              <a:rPr lang="en-US" sz="1400" i="1" dirty="0" smtClean="0">
                <a:latin typeface="+mn-lt"/>
              </a:rPr>
              <a:t>Read Out Chip</a:t>
            </a:r>
          </a:p>
        </p:txBody>
      </p:sp>
      <p:cxnSp>
        <p:nvCxnSpPr>
          <p:cNvPr id="49" name="Straight Arrow Connector 13"/>
          <p:cNvCxnSpPr/>
          <p:nvPr/>
        </p:nvCxnSpPr>
        <p:spPr>
          <a:xfrm>
            <a:off x="6516303" y="4139566"/>
            <a:ext cx="1000476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13"/>
          <p:cNvCxnSpPr/>
          <p:nvPr/>
        </p:nvCxnSpPr>
        <p:spPr>
          <a:xfrm>
            <a:off x="6730682" y="3845314"/>
            <a:ext cx="484219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13"/>
          <p:cNvCxnSpPr/>
          <p:nvPr/>
        </p:nvCxnSpPr>
        <p:spPr>
          <a:xfrm>
            <a:off x="6631156" y="4643201"/>
            <a:ext cx="385385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900306" y="6492875"/>
            <a:ext cx="2133600" cy="365125"/>
          </a:xfrm>
        </p:spPr>
        <p:txBody>
          <a:bodyPr/>
          <a:lstStyle/>
          <a:p>
            <a:fld id="{6107D93B-C947-4B41-8558-A532C1867C9C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482189"/>
            <a:ext cx="2133600" cy="365125"/>
          </a:xfrm>
        </p:spPr>
        <p:txBody>
          <a:bodyPr/>
          <a:lstStyle/>
          <a:p>
            <a:r>
              <a:rPr lang="en-US" smtClean="0"/>
              <a:t>Claude Colledani - IN2P3 -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482189"/>
            <a:ext cx="2895600" cy="365125"/>
          </a:xfrm>
        </p:spPr>
        <p:txBody>
          <a:bodyPr/>
          <a:lstStyle/>
          <a:p>
            <a:r>
              <a:rPr lang="fr-FR" dirty="0" smtClean="0"/>
              <a:t>TWEPP 2014, Aix-en-Provence</a:t>
            </a:r>
            <a:endParaRPr lang="fr-FR" dirty="0"/>
          </a:p>
        </p:txBody>
      </p: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4993619" y="4535479"/>
            <a:ext cx="203844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3600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marL="0" lvl="2" indent="0" eaLnBrk="1" hangingPunct="1">
              <a:spcBef>
                <a:spcPct val="0"/>
              </a:spcBef>
              <a:buNone/>
            </a:pPr>
            <a:r>
              <a:rPr lang="en-US" sz="1400" i="1" dirty="0" smtClean="0">
                <a:latin typeface="+mn-lt"/>
              </a:rPr>
              <a:t>HV CMOS Pixel Sensor</a:t>
            </a:r>
            <a:endParaRPr lang="en-US" sz="1400" i="1" dirty="0">
              <a:latin typeface="+mn-lt"/>
            </a:endParaRPr>
          </a:p>
        </p:txBody>
      </p:sp>
      <p:sp>
        <p:nvSpPr>
          <p:cNvPr id="18" name="TextBox 7"/>
          <p:cNvSpPr txBox="1">
            <a:spLocks noChangeArrowheads="1"/>
          </p:cNvSpPr>
          <p:nvPr/>
        </p:nvSpPr>
        <p:spPr bwMode="auto">
          <a:xfrm>
            <a:off x="4993619" y="4018852"/>
            <a:ext cx="203844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3600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marL="0" lvl="2" indent="0" eaLnBrk="1" hangingPunct="1">
              <a:spcBef>
                <a:spcPct val="0"/>
              </a:spcBef>
              <a:buNone/>
            </a:pPr>
            <a:r>
              <a:rPr lang="en-US" sz="1400" i="1" dirty="0" smtClean="0">
                <a:latin typeface="+mn-lt"/>
              </a:rPr>
              <a:t>Capacitive bonding</a:t>
            </a:r>
          </a:p>
          <a:p>
            <a:pPr marL="0" lvl="2" indent="0" eaLnBrk="1" hangingPunct="1">
              <a:spcBef>
                <a:spcPct val="0"/>
              </a:spcBef>
              <a:buNone/>
            </a:pPr>
            <a:r>
              <a:rPr lang="en-US" sz="1400" i="1" dirty="0" smtClean="0">
                <a:latin typeface="+mn-lt"/>
              </a:rPr>
              <a:t>Gluing - no bump bonding</a:t>
            </a:r>
          </a:p>
        </p:txBody>
      </p:sp>
    </p:spTree>
    <p:extLst>
      <p:ext uri="{BB962C8B-B14F-4D97-AF65-F5344CB8AC3E}">
        <p14:creationId xmlns:p14="http://schemas.microsoft.com/office/powerpoint/2010/main" val="270329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R&amp;D for Societal Applications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7179" name="Groupe 7178"/>
          <p:cNvGrpSpPr/>
          <p:nvPr/>
        </p:nvGrpSpPr>
        <p:grpSpPr>
          <a:xfrm>
            <a:off x="4628263" y="919885"/>
            <a:ext cx="4504468" cy="1645019"/>
            <a:chOff x="4628263" y="919885"/>
            <a:chExt cx="4504468" cy="1645019"/>
          </a:xfrm>
        </p:grpSpPr>
        <p:sp>
          <p:nvSpPr>
            <p:cNvPr id="97" name="Rectangle 96"/>
            <p:cNvSpPr/>
            <p:nvPr/>
          </p:nvSpPr>
          <p:spPr>
            <a:xfrm>
              <a:off x="4628263" y="919885"/>
              <a:ext cx="3436340" cy="3693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lvl="1">
                <a:spcBef>
                  <a:spcPts val="550"/>
                </a:spcBef>
                <a:buClr>
                  <a:srgbClr val="0070C0"/>
                </a:buClr>
                <a:defRPr/>
              </a:pPr>
              <a:r>
                <a:rPr lang="en-US" sz="2400" b="1" dirty="0" err="1" smtClean="0">
                  <a:solidFill>
                    <a:schemeClr val="accent1">
                      <a:lumMod val="50000"/>
                    </a:schemeClr>
                  </a:solidFill>
                </a:rPr>
                <a:t>Radioguided</a:t>
              </a:r>
              <a:r>
                <a:rPr lang="en-US" sz="2400" b="1" dirty="0" smtClean="0">
                  <a:solidFill>
                    <a:schemeClr val="accent1">
                      <a:lumMod val="50000"/>
                    </a:schemeClr>
                  </a:solidFill>
                </a:rPr>
                <a:t> surgery </a:t>
              </a:r>
            </a:p>
          </p:txBody>
        </p:sp>
        <p:pic>
          <p:nvPicPr>
            <p:cNvPr id="15" name="Image 7" descr="DSCN1169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1141" y="1497936"/>
              <a:ext cx="1422624" cy="1066968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Image 35" descr="Hospital.tif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52611" y="951392"/>
              <a:ext cx="1080120" cy="1613512"/>
            </a:xfrm>
            <a:prstGeom prst="rect">
              <a:avLst/>
            </a:prstGeom>
            <a:ln w="28575">
              <a:solidFill>
                <a:schemeClr val="bg1"/>
              </a:solidFill>
            </a:ln>
          </p:spPr>
        </p:pic>
        <p:pic>
          <p:nvPicPr>
            <p:cNvPr id="77" name="Picture 6" descr="layout_easiroc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6890" y="1484784"/>
              <a:ext cx="564915" cy="546544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9" name="Titre 2"/>
            <p:cNvSpPr txBox="1">
              <a:spLocks/>
            </p:cNvSpPr>
            <p:nvPr/>
          </p:nvSpPr>
          <p:spPr bwMode="auto">
            <a:xfrm>
              <a:off x="4784690" y="1174331"/>
              <a:ext cx="3646185" cy="1016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3200" b="1" kern="1200">
                  <a:solidFill>
                    <a:schemeClr val="accent1">
                      <a:lumMod val="75000"/>
                    </a:schemeClr>
                  </a:solidFill>
                  <a:latin typeface="+mj-lt"/>
                  <a:ea typeface="ＭＳ Ｐゴシック" pitchFamily="-109" charset="-128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9pPr>
            </a:lstStyle>
            <a:p>
              <a:pPr algn="l"/>
              <a:r>
                <a:rPr lang="en-US" sz="1400" b="0" i="1" dirty="0" smtClean="0">
                  <a:solidFill>
                    <a:schemeClr val="tx1"/>
                  </a:solidFill>
                  <a:latin typeface="+mn-lt"/>
                </a:rPr>
                <a:t>MAGICS: </a:t>
              </a:r>
              <a:r>
                <a:rPr lang="en-US" sz="1400" b="0" i="1" dirty="0" err="1" smtClean="0">
                  <a:solidFill>
                    <a:schemeClr val="tx1"/>
                  </a:solidFill>
                  <a:latin typeface="+mn-lt"/>
                </a:rPr>
                <a:t>Peroperative</a:t>
              </a:r>
              <a:r>
                <a:rPr lang="en-US" sz="1400" b="0" i="1" dirty="0" smtClean="0">
                  <a:solidFill>
                    <a:schemeClr val="tx1"/>
                  </a:solidFill>
                  <a:latin typeface="+mn-lt"/>
                </a:rPr>
                <a:t>  compact imaging </a:t>
              </a:r>
              <a:br>
                <a:rPr lang="en-US" sz="1400" b="0" i="1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400" b="0" i="1" dirty="0" smtClean="0">
                  <a:solidFill>
                    <a:schemeClr val="tx1"/>
                  </a:solidFill>
                  <a:latin typeface="+mn-lt"/>
                </a:rPr>
                <a:t>gamma camera. </a:t>
              </a:r>
            </a:p>
            <a:p>
              <a:pPr algn="l"/>
              <a:r>
                <a:rPr lang="en-US" sz="1400" b="0" i="1" dirty="0" smtClean="0">
                  <a:solidFill>
                    <a:schemeClr val="tx1"/>
                  </a:solidFill>
                  <a:latin typeface="+mn-lt"/>
                </a:rPr>
                <a:t>Sentinel lymph-node  </a:t>
              </a:r>
            </a:p>
            <a:p>
              <a:pPr algn="l"/>
              <a:r>
                <a:rPr lang="en-US" sz="1400" b="0" i="1" dirty="0" smtClean="0">
                  <a:solidFill>
                    <a:schemeClr val="tx1"/>
                  </a:solidFill>
                  <a:latin typeface="+mn-lt"/>
                </a:rPr>
                <a:t>mapping protocol.</a:t>
              </a:r>
              <a:endParaRPr lang="en-US" sz="1400" b="0" i="1" dirty="0">
                <a:solidFill>
                  <a:schemeClr val="tx1"/>
                </a:solidFill>
                <a:latin typeface="+mn-lt"/>
              </a:endParaRPr>
            </a:p>
          </p:txBody>
        </p:sp>
        <p:pic>
          <p:nvPicPr>
            <p:cNvPr id="5146" name="Picture 26" descr="http://www.ophtalmologie-lariboisiere.fr/images/content/logo-gh-stl-lrb.png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7010" y="919885"/>
              <a:ext cx="890036" cy="3485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Groupe 6"/>
          <p:cNvGrpSpPr/>
          <p:nvPr/>
        </p:nvGrpSpPr>
        <p:grpSpPr>
          <a:xfrm>
            <a:off x="-33854" y="908719"/>
            <a:ext cx="4476002" cy="1913564"/>
            <a:chOff x="-33854" y="908720"/>
            <a:chExt cx="4254715" cy="1903174"/>
          </a:xfrm>
        </p:grpSpPr>
        <p:sp>
          <p:nvSpPr>
            <p:cNvPr id="146" name="Titre 2"/>
            <p:cNvSpPr txBox="1">
              <a:spLocks/>
            </p:cNvSpPr>
            <p:nvPr/>
          </p:nvSpPr>
          <p:spPr bwMode="auto">
            <a:xfrm>
              <a:off x="717016" y="2446996"/>
              <a:ext cx="2641090" cy="364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3200" b="1" kern="1200">
                  <a:solidFill>
                    <a:schemeClr val="accent1">
                      <a:lumMod val="75000"/>
                    </a:schemeClr>
                  </a:solidFill>
                  <a:latin typeface="+mj-lt"/>
                  <a:ea typeface="ＭＳ Ｐゴシック" pitchFamily="-109" charset="-128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9pPr>
            </a:lstStyle>
            <a:p>
              <a:pPr algn="l"/>
              <a:r>
                <a:rPr lang="en-US" sz="1400" b="0" i="1" dirty="0" smtClean="0">
                  <a:solidFill>
                    <a:schemeClr val="tx1"/>
                  </a:solidFill>
                  <a:latin typeface="+mn-lt"/>
                </a:rPr>
                <a:t> TRADERA: </a:t>
              </a:r>
              <a:r>
                <a:rPr lang="en-US" sz="1400" b="0" i="1" dirty="0" smtClean="0">
                  <a:solidFill>
                    <a:schemeClr val="tx1"/>
                  </a:solidFill>
                </a:rPr>
                <a:t>Beam Profiler for </a:t>
              </a:r>
              <a:endParaRPr lang="en-US" sz="1400" b="0" i="1" dirty="0">
                <a:solidFill>
                  <a:schemeClr val="tx1"/>
                </a:solidFill>
                <a:latin typeface="+mn-lt"/>
              </a:endParaRPr>
            </a:p>
            <a:p>
              <a:pPr algn="l"/>
              <a:r>
                <a:rPr lang="en-US" sz="1400" b="0" i="1" dirty="0" smtClean="0">
                  <a:solidFill>
                    <a:schemeClr val="tx1"/>
                  </a:solidFill>
                  <a:latin typeface="+mn-lt"/>
                </a:rPr>
                <a:t>Intensity </a:t>
              </a:r>
              <a:r>
                <a:rPr lang="en-US" sz="1400" b="0" i="1" dirty="0">
                  <a:solidFill>
                    <a:schemeClr val="tx1"/>
                  </a:solidFill>
                  <a:latin typeface="+mn-lt"/>
                </a:rPr>
                <a:t>m</a:t>
              </a:r>
              <a:r>
                <a:rPr lang="en-US" sz="1400" b="0" i="1" dirty="0" smtClean="0">
                  <a:solidFill>
                    <a:schemeClr val="tx1"/>
                  </a:solidFill>
                  <a:latin typeface="+mn-lt"/>
                </a:rPr>
                <a:t>odulated radiation therapy</a:t>
              </a:r>
              <a:endParaRPr lang="en-US" sz="1400" b="0" i="1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4" name="Groupe 3"/>
            <p:cNvGrpSpPr/>
            <p:nvPr/>
          </p:nvGrpSpPr>
          <p:grpSpPr>
            <a:xfrm>
              <a:off x="-33854" y="908720"/>
              <a:ext cx="4254715" cy="1744286"/>
              <a:chOff x="-33854" y="908720"/>
              <a:chExt cx="4254715" cy="1744286"/>
            </a:xfrm>
          </p:grpSpPr>
          <p:pic>
            <p:nvPicPr>
              <p:cNvPr id="7171" name="Picture 3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569589" y="1033763"/>
                <a:ext cx="1570363" cy="13684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72" name="Picture 4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-33854" y="1289902"/>
                <a:ext cx="2792961" cy="10944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7" name="Titre 2"/>
              <p:cNvSpPr txBox="1">
                <a:spLocks/>
              </p:cNvSpPr>
              <p:nvPr/>
            </p:nvSpPr>
            <p:spPr bwMode="auto">
              <a:xfrm>
                <a:off x="223287" y="908720"/>
                <a:ext cx="2687021" cy="3648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  <a:noAutofit/>
              </a:bodyPr>
              <a:lstStyle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3200" b="1" kern="1200">
                    <a:solidFill>
                      <a:schemeClr val="accent1">
                        <a:lumMod val="75000"/>
                      </a:schemeClr>
                    </a:solidFill>
                    <a:latin typeface="+mj-lt"/>
                    <a:ea typeface="ＭＳ Ｐゴシック" pitchFamily="-109" charset="-128"/>
                    <a:cs typeface="+mj-cs"/>
                  </a:defRPr>
                </a:lvl1pPr>
                <a:lvl2pPr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2pPr>
                <a:lvl3pPr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3pPr>
                <a:lvl4pPr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4pPr>
                <a:lvl5pPr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5pPr>
                <a:lvl6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6pPr>
                <a:lvl7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7pPr>
                <a:lvl8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8pPr>
                <a:lvl9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  <a:ea typeface="ＭＳ Ｐゴシック" pitchFamily="-109" charset="-128"/>
                  </a:defRPr>
                </a:lvl9pPr>
              </a:lstStyle>
              <a:p>
                <a:pPr algn="l"/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+mn-lt"/>
                  </a:rPr>
                  <a:t>Beam profiler</a:t>
                </a:r>
                <a:endParaRPr lang="en-US" sz="2400" dirty="0">
                  <a:solidFill>
                    <a:schemeClr val="accent1">
                      <a:lumMod val="50000"/>
                    </a:schemeClr>
                  </a:solidFill>
                  <a:latin typeface="+mn-lt"/>
                </a:endParaRPr>
              </a:p>
            </p:txBody>
          </p:sp>
          <p:pic>
            <p:nvPicPr>
              <p:cNvPr id="78" name="Picture 4" descr="DSCN3091 BIS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08140" y="2151483"/>
                <a:ext cx="476798" cy="501523"/>
              </a:xfrm>
              <a:prstGeom prst="rect">
                <a:avLst/>
              </a:prstGeom>
              <a:noFill/>
              <a:ln w="12700">
                <a:solidFill>
                  <a:schemeClr val="bg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9" name="Image 158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08140" y="931448"/>
                <a:ext cx="512721" cy="352849"/>
              </a:xfrm>
              <a:prstGeom prst="rect">
                <a:avLst/>
              </a:prstGeom>
              <a:noFill/>
              <a:ln w="12700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7180" name="Groupe 7179"/>
          <p:cNvGrpSpPr/>
          <p:nvPr/>
        </p:nvGrpSpPr>
        <p:grpSpPr>
          <a:xfrm>
            <a:off x="4572000" y="2204862"/>
            <a:ext cx="4515537" cy="4536163"/>
            <a:chOff x="4572000" y="2204862"/>
            <a:chExt cx="4515537" cy="4536163"/>
          </a:xfrm>
        </p:grpSpPr>
        <p:sp>
          <p:nvSpPr>
            <p:cNvPr id="162" name="Rectangle 161"/>
            <p:cNvSpPr/>
            <p:nvPr/>
          </p:nvSpPr>
          <p:spPr>
            <a:xfrm>
              <a:off x="4584517" y="2204862"/>
              <a:ext cx="3436340" cy="38625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spcBef>
                  <a:spcPts val="550"/>
                </a:spcBef>
                <a:buClr>
                  <a:srgbClr val="0070C0"/>
                </a:buClr>
                <a:defRPr/>
              </a:pPr>
              <a:r>
                <a:rPr lang="en-US" sz="2400" b="1" dirty="0" smtClean="0">
                  <a:solidFill>
                    <a:schemeClr val="accent1">
                      <a:lumMod val="50000"/>
                    </a:schemeClr>
                  </a:solidFill>
                </a:rPr>
                <a:t>Imaging</a:t>
              </a:r>
            </a:p>
            <a:p>
              <a:pPr marL="449263" lvl="1" indent="-285750">
                <a:buClr>
                  <a:srgbClr val="0070C0"/>
                </a:buClr>
                <a:buFont typeface="Arial" panose="020B0604020202020204" pitchFamily="34" charset="0"/>
                <a:buChar char="•"/>
                <a:defRPr/>
              </a:pPr>
              <a:r>
                <a:rPr lang="en-US" dirty="0" smtClean="0">
                  <a:solidFill>
                    <a:schemeClr val="tx2">
                      <a:satMod val="130000"/>
                    </a:schemeClr>
                  </a:solidFill>
                </a:rPr>
                <a:t>CT &amp; SPECT scanners</a:t>
              </a:r>
            </a:p>
            <a:p>
              <a:pPr marL="906463" lvl="2" indent="-285750">
                <a:spcBef>
                  <a:spcPts val="550"/>
                </a:spcBef>
                <a:buClr>
                  <a:srgbClr val="0070C0"/>
                </a:buClr>
                <a:buFont typeface="Arial" panose="020B0604020202020204" pitchFamily="34" charset="0"/>
                <a:buChar char="•"/>
                <a:defRPr/>
              </a:pPr>
              <a:endParaRPr lang="en-US" sz="1200" dirty="0" smtClean="0">
                <a:solidFill>
                  <a:schemeClr val="tx2">
                    <a:satMod val="130000"/>
                  </a:schemeClr>
                </a:solidFill>
              </a:endParaRPr>
            </a:p>
            <a:p>
              <a:pPr marL="906463" lvl="2" indent="-285750">
                <a:spcBef>
                  <a:spcPts val="550"/>
                </a:spcBef>
                <a:buClr>
                  <a:srgbClr val="0070C0"/>
                </a:buClr>
                <a:buFont typeface="Arial" panose="020B0604020202020204" pitchFamily="34" charset="0"/>
                <a:buChar char="•"/>
                <a:defRPr/>
              </a:pPr>
              <a:endParaRPr lang="en-US" sz="1200" dirty="0" smtClean="0">
                <a:solidFill>
                  <a:schemeClr val="tx2">
                    <a:satMod val="130000"/>
                  </a:schemeClr>
                </a:solidFill>
              </a:endParaRPr>
            </a:p>
            <a:p>
              <a:pPr marL="620713" lvl="2">
                <a:spcBef>
                  <a:spcPts val="550"/>
                </a:spcBef>
                <a:buClr>
                  <a:srgbClr val="0070C0"/>
                </a:buClr>
                <a:defRPr/>
              </a:pPr>
              <a:endParaRPr lang="en-US" sz="500" dirty="0" smtClean="0">
                <a:solidFill>
                  <a:schemeClr val="tx2">
                    <a:satMod val="130000"/>
                  </a:schemeClr>
                </a:solidFill>
              </a:endParaRPr>
            </a:p>
            <a:p>
              <a:pPr marL="449263" lvl="1" indent="-285750">
                <a:spcBef>
                  <a:spcPts val="550"/>
                </a:spcBef>
                <a:buClr>
                  <a:srgbClr val="0070C0"/>
                </a:buClr>
                <a:buFont typeface="Arial" panose="020B0604020202020204" pitchFamily="34" charset="0"/>
                <a:buChar char="•"/>
                <a:defRPr/>
              </a:pPr>
              <a:r>
                <a:rPr lang="en-US" dirty="0" smtClean="0">
                  <a:solidFill>
                    <a:schemeClr val="tx2">
                      <a:satMod val="130000"/>
                    </a:schemeClr>
                  </a:solidFill>
                </a:rPr>
                <a:t>PET scanners</a:t>
              </a:r>
            </a:p>
            <a:p>
              <a:pPr marL="449263" lvl="1" indent="-285750">
                <a:spcBef>
                  <a:spcPts val="550"/>
                </a:spcBef>
                <a:buClr>
                  <a:srgbClr val="0070C0"/>
                </a:buClr>
                <a:buFont typeface="Arial" panose="020B0604020202020204" pitchFamily="34" charset="0"/>
                <a:buChar char="•"/>
                <a:defRPr/>
              </a:pPr>
              <a:endParaRPr lang="en-US" dirty="0" smtClean="0">
                <a:solidFill>
                  <a:schemeClr val="tx2">
                    <a:satMod val="130000"/>
                  </a:schemeClr>
                </a:solidFill>
              </a:endParaRPr>
            </a:p>
            <a:p>
              <a:pPr marL="163513" lvl="1">
                <a:spcBef>
                  <a:spcPts val="550"/>
                </a:spcBef>
                <a:buClr>
                  <a:srgbClr val="0070C0"/>
                </a:buClr>
                <a:defRPr/>
              </a:pPr>
              <a:endParaRPr lang="en-US" sz="1100" dirty="0">
                <a:solidFill>
                  <a:schemeClr val="tx2">
                    <a:satMod val="130000"/>
                  </a:schemeClr>
                </a:solidFill>
              </a:endParaRPr>
            </a:p>
            <a:p>
              <a:pPr marL="163513" lvl="1">
                <a:spcBef>
                  <a:spcPts val="550"/>
                </a:spcBef>
                <a:buClr>
                  <a:srgbClr val="0070C0"/>
                </a:buClr>
                <a:defRPr/>
              </a:pPr>
              <a:endParaRPr lang="en-US" sz="300" dirty="0" smtClean="0">
                <a:solidFill>
                  <a:schemeClr val="tx2">
                    <a:satMod val="130000"/>
                  </a:schemeClr>
                </a:solidFill>
              </a:endParaRPr>
            </a:p>
            <a:p>
              <a:pPr marL="449263" lvl="1" indent="-285750">
                <a:spcBef>
                  <a:spcPts val="550"/>
                </a:spcBef>
                <a:buClr>
                  <a:srgbClr val="0070C0"/>
                </a:buClr>
                <a:defRPr/>
              </a:pPr>
              <a:endParaRPr lang="en-US" sz="1200" dirty="0" smtClean="0">
                <a:solidFill>
                  <a:schemeClr val="tx2">
                    <a:satMod val="130000"/>
                  </a:schemeClr>
                </a:solidFill>
              </a:endParaRPr>
            </a:p>
            <a:p>
              <a:pPr marL="449263" lvl="1" indent="-285750">
                <a:spcBef>
                  <a:spcPts val="550"/>
                </a:spcBef>
                <a:buClr>
                  <a:srgbClr val="0070C0"/>
                </a:buClr>
                <a:buFont typeface="Arial" panose="020B0604020202020204" pitchFamily="34" charset="0"/>
                <a:buChar char="•"/>
                <a:defRPr/>
              </a:pPr>
              <a:r>
                <a:rPr lang="en-US" sz="2000" dirty="0" smtClean="0">
                  <a:solidFill>
                    <a:schemeClr val="tx2">
                      <a:satMod val="130000"/>
                    </a:schemeClr>
                  </a:solidFill>
                </a:rPr>
                <a:t>In vivo neuroimaging</a:t>
              </a:r>
            </a:p>
            <a:p>
              <a:pPr>
                <a:spcBef>
                  <a:spcPts val="550"/>
                </a:spcBef>
                <a:buClr>
                  <a:srgbClr val="0070C0"/>
                </a:buClr>
                <a:defRPr/>
              </a:pPr>
              <a:endParaRPr lang="en-US" sz="700" dirty="0" smtClean="0">
                <a:solidFill>
                  <a:schemeClr val="tx2">
                    <a:satMod val="130000"/>
                  </a:schemeClr>
                </a:solidFill>
              </a:endParaRPr>
            </a:p>
            <a:p>
              <a:pPr>
                <a:spcBef>
                  <a:spcPts val="550"/>
                </a:spcBef>
                <a:buClr>
                  <a:srgbClr val="0070C0"/>
                </a:buClr>
                <a:defRPr/>
              </a:pPr>
              <a:endParaRPr lang="en-US" sz="700" dirty="0" smtClean="0">
                <a:solidFill>
                  <a:schemeClr val="tx2">
                    <a:satMod val="130000"/>
                  </a:schemeClr>
                </a:solidFill>
              </a:endParaRPr>
            </a:p>
            <a:p>
              <a:pPr>
                <a:spcBef>
                  <a:spcPts val="550"/>
                </a:spcBef>
                <a:buClr>
                  <a:srgbClr val="0070C0"/>
                </a:buClr>
                <a:defRPr/>
              </a:pPr>
              <a:r>
                <a:rPr lang="en-US" sz="2400" b="1" dirty="0" smtClean="0">
                  <a:solidFill>
                    <a:schemeClr val="accent1">
                      <a:lumMod val="50000"/>
                    </a:schemeClr>
                  </a:solidFill>
                </a:rPr>
                <a:t>Dosimetry</a:t>
              </a:r>
            </a:p>
          </p:txBody>
        </p:sp>
        <p:cxnSp>
          <p:nvCxnSpPr>
            <p:cNvPr id="93" name="Connecteur droit 92"/>
            <p:cNvCxnSpPr/>
            <p:nvPr/>
          </p:nvCxnSpPr>
          <p:spPr>
            <a:xfrm flipV="1">
              <a:off x="4572000" y="3284985"/>
              <a:ext cx="0" cy="211523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3" name="Picture 2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104596" y="4316986"/>
              <a:ext cx="1402294" cy="609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5" name="Picture 68" descr="IMOTEPAD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4875" y="3465387"/>
              <a:ext cx="296457" cy="608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" name="Picture 2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0055" y="3903169"/>
              <a:ext cx="932779" cy="975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4" name="Picture 15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88135" y="4743928"/>
              <a:ext cx="1797467" cy="10158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136" name="Picture 3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40209" y="4484549"/>
              <a:ext cx="995307" cy="456619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138" name="Arc 137"/>
            <p:cNvSpPr/>
            <p:nvPr/>
          </p:nvSpPr>
          <p:spPr>
            <a:xfrm flipH="1">
              <a:off x="7903729" y="4691574"/>
              <a:ext cx="603140" cy="561500"/>
            </a:xfrm>
            <a:prstGeom prst="arc">
              <a:avLst>
                <a:gd name="adj1" fmla="val 16111399"/>
                <a:gd name="adj2" fmla="val 607434"/>
              </a:avLst>
            </a:prstGeom>
            <a:ln w="22225">
              <a:solidFill>
                <a:srgbClr val="FF0000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2" name="Picture 39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3635" y="5962704"/>
              <a:ext cx="1116936" cy="719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43" name="Picture 3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64377" y="5962704"/>
              <a:ext cx="1000111" cy="7507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35" name="Picture 15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6463659" y="6270726"/>
              <a:ext cx="416503" cy="52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0" name="Picture 45" descr="plate-forme amissa 3"/>
            <p:cNvPicPr>
              <a:picLocks noChangeAspect="1" noChangeArrowheads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933959" y="2819361"/>
              <a:ext cx="1626440" cy="1103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2" name="Titre 2"/>
            <p:cNvSpPr txBox="1">
              <a:spLocks/>
            </p:cNvSpPr>
            <p:nvPr/>
          </p:nvSpPr>
          <p:spPr bwMode="auto">
            <a:xfrm>
              <a:off x="4748170" y="2829792"/>
              <a:ext cx="2323634" cy="752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3200" b="1" kern="1200">
                  <a:solidFill>
                    <a:schemeClr val="accent1">
                      <a:lumMod val="75000"/>
                    </a:schemeClr>
                  </a:solidFill>
                  <a:latin typeface="+mj-lt"/>
                  <a:ea typeface="ＭＳ Ｐゴシック" pitchFamily="-109" charset="-128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9pPr>
            </a:lstStyle>
            <a:p>
              <a:pPr algn="l"/>
              <a:r>
                <a:rPr lang="en-US" sz="1400" b="0" i="1" dirty="0" smtClean="0">
                  <a:solidFill>
                    <a:schemeClr val="tx1"/>
                  </a:solidFill>
                  <a:latin typeface="+mn-lt"/>
                </a:rPr>
                <a:t>IMABIO: Multimodal platform for small animal imaging</a:t>
              </a:r>
            </a:p>
            <a:p>
              <a:pPr algn="l"/>
              <a:r>
                <a:rPr lang="en-US" sz="1400" b="0" i="1" dirty="0" smtClean="0">
                  <a:solidFill>
                    <a:schemeClr val="tx1"/>
                  </a:solidFill>
                  <a:latin typeface="+mn-lt"/>
                </a:rPr>
                <a:t>µCT, µSPECT, µPET</a:t>
              </a:r>
              <a:endParaRPr lang="en-US" sz="1400" b="0" i="1" dirty="0">
                <a:solidFill>
                  <a:schemeClr val="tx1"/>
                </a:solidFill>
                <a:latin typeface="+mn-lt"/>
              </a:endParaRPr>
            </a:p>
          </p:txBody>
        </p:sp>
        <p:pic>
          <p:nvPicPr>
            <p:cNvPr id="114" name="Picture 21" descr="micro-tep4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83274" y="2790404"/>
              <a:ext cx="604263" cy="710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" name="Picture 1"/>
            <p:cNvPicPr>
              <a:picLocks noChangeAspect="1" noChangeArrowheads="1"/>
            </p:cNvPicPr>
            <p:nvPr/>
          </p:nvPicPr>
          <p:blipFill rotWithShape="1">
            <a:blip r:embed="rId2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252830" y="5844573"/>
              <a:ext cx="705499" cy="4896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42" name="Picture 22" descr="Retour à la page d'accueil">
              <a:hlinkClick r:id="rId23" tooltip="Retour à la page d'accueil"/>
            </p:cNvPr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3959" y="5412309"/>
              <a:ext cx="604263" cy="326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5" name="Titre 2"/>
            <p:cNvSpPr txBox="1">
              <a:spLocks/>
            </p:cNvSpPr>
            <p:nvPr/>
          </p:nvSpPr>
          <p:spPr bwMode="auto">
            <a:xfrm>
              <a:off x="6145149" y="4068335"/>
              <a:ext cx="1758580" cy="416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3200" b="1" kern="1200">
                  <a:solidFill>
                    <a:schemeClr val="accent1">
                      <a:lumMod val="75000"/>
                    </a:schemeClr>
                  </a:solidFill>
                  <a:latin typeface="+mj-lt"/>
                  <a:ea typeface="ＭＳ Ｐゴシック" pitchFamily="-109" charset="-128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9pPr>
            </a:lstStyle>
            <a:p>
              <a:pPr algn="l"/>
              <a:r>
                <a:rPr lang="en-US" sz="1400" b="0" i="1" dirty="0" smtClean="0">
                  <a:solidFill>
                    <a:schemeClr val="tx1"/>
                  </a:solidFill>
                  <a:latin typeface="+mn-lt"/>
                </a:rPr>
                <a:t>XEMIS1: Liquid Xenon </a:t>
              </a:r>
              <a:br>
                <a:rPr lang="en-US" sz="1400" b="0" i="1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400" b="0" i="1" dirty="0" smtClean="0">
                  <a:solidFill>
                    <a:schemeClr val="tx1"/>
                  </a:solidFill>
                  <a:latin typeface="+mn-lt"/>
                </a:rPr>
                <a:t>Compton camera</a:t>
              </a:r>
              <a:endParaRPr lang="en-US" sz="1400" b="0" i="1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57" name="Titre 2"/>
            <p:cNvSpPr txBox="1">
              <a:spLocks/>
            </p:cNvSpPr>
            <p:nvPr/>
          </p:nvSpPr>
          <p:spPr bwMode="auto">
            <a:xfrm>
              <a:off x="4636833" y="6057500"/>
              <a:ext cx="1939222" cy="629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3200" b="1" kern="1200">
                  <a:solidFill>
                    <a:schemeClr val="accent1">
                      <a:lumMod val="75000"/>
                    </a:schemeClr>
                  </a:solidFill>
                  <a:latin typeface="+mj-lt"/>
                  <a:ea typeface="ＭＳ Ｐゴシック" pitchFamily="-109" charset="-128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9pPr>
            </a:lstStyle>
            <a:p>
              <a:pPr algn="l"/>
              <a:r>
                <a:rPr lang="en-US" sz="1400" b="0" i="1" dirty="0" smtClean="0">
                  <a:solidFill>
                    <a:schemeClr val="tx1"/>
                  </a:solidFill>
                  <a:latin typeface="+mn-lt"/>
                </a:rPr>
                <a:t>FASTPIXN:  Neutron dosimetry for  nuclear power plants survey</a:t>
              </a:r>
              <a:endParaRPr lang="en-US" sz="1400" b="0" i="1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61" name="Titre 2"/>
            <p:cNvSpPr txBox="1">
              <a:spLocks/>
            </p:cNvSpPr>
            <p:nvPr/>
          </p:nvSpPr>
          <p:spPr bwMode="auto">
            <a:xfrm>
              <a:off x="5095083" y="5174900"/>
              <a:ext cx="2004657" cy="450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3200" b="1" kern="1200">
                  <a:solidFill>
                    <a:schemeClr val="accent1">
                      <a:lumMod val="75000"/>
                    </a:schemeClr>
                  </a:solidFill>
                  <a:latin typeface="+mj-lt"/>
                  <a:ea typeface="ＭＳ Ｐゴシック" pitchFamily="-109" charset="-128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  <a:ea typeface="ＭＳ Ｐゴシック" pitchFamily="-109" charset="-128"/>
                </a:defRPr>
              </a:lvl9pPr>
            </a:lstStyle>
            <a:p>
              <a:pPr algn="l"/>
              <a:r>
                <a:rPr lang="en-US" sz="1400" b="0" i="1" dirty="0" smtClean="0">
                  <a:solidFill>
                    <a:schemeClr val="tx1"/>
                  </a:solidFill>
                  <a:latin typeface="+mn-lt"/>
                </a:rPr>
                <a:t>PICSIC: Brain implantable </a:t>
              </a:r>
              <a:r>
                <a:rPr lang="en-US" sz="1400" b="0" dirty="0" smtClean="0">
                  <a:solidFill>
                    <a:schemeClr val="tx1"/>
                  </a:solidFill>
                  <a:latin typeface="+mn-lt"/>
                </a:rPr>
                <a:t>β</a:t>
              </a:r>
              <a:r>
                <a:rPr lang="en-US" sz="1400" b="0" i="1" dirty="0" smtClean="0">
                  <a:solidFill>
                    <a:schemeClr val="tx1"/>
                  </a:solidFill>
                  <a:latin typeface="+mn-lt"/>
                </a:rPr>
                <a:t>+ radiosensitive probe</a:t>
              </a:r>
              <a:endParaRPr lang="en-US" sz="1400" b="0" i="1" dirty="0">
                <a:solidFill>
                  <a:schemeClr val="tx1"/>
                </a:solidFill>
                <a:latin typeface="+mn-lt"/>
              </a:endParaRPr>
            </a:p>
          </p:txBody>
        </p:sp>
      </p:grp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7D93B-C947-4B41-8558-A532C1867C9C}" type="slidenum">
              <a:rPr lang="fr-FR" smtClean="0"/>
              <a:pPr/>
              <a:t>31</a:t>
            </a:fld>
            <a:endParaRPr lang="fr-FR" dirty="0"/>
          </a:p>
        </p:txBody>
      </p:sp>
      <p:grpSp>
        <p:nvGrpSpPr>
          <p:cNvPr id="19" name="Groupe 18"/>
          <p:cNvGrpSpPr/>
          <p:nvPr/>
        </p:nvGrpSpPr>
        <p:grpSpPr>
          <a:xfrm>
            <a:off x="99799" y="2917190"/>
            <a:ext cx="4136517" cy="3824178"/>
            <a:chOff x="99799" y="2917190"/>
            <a:chExt cx="4136517" cy="3824178"/>
          </a:xfrm>
        </p:grpSpPr>
        <p:grpSp>
          <p:nvGrpSpPr>
            <p:cNvPr id="8" name="Groupe 7"/>
            <p:cNvGrpSpPr/>
            <p:nvPr/>
          </p:nvGrpSpPr>
          <p:grpSpPr>
            <a:xfrm>
              <a:off x="99799" y="2917190"/>
              <a:ext cx="4136517" cy="3824178"/>
              <a:chOff x="-183421" y="2917190"/>
              <a:chExt cx="4136517" cy="3824178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-183421" y="2981267"/>
                <a:ext cx="396208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Deposited dose monitoring</a:t>
                </a:r>
                <a:endParaRPr lang="en-US" sz="24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7168" name="Connecteur droit 7167"/>
              <p:cNvCxnSpPr/>
              <p:nvPr/>
            </p:nvCxnSpPr>
            <p:spPr>
              <a:xfrm>
                <a:off x="677240" y="2917190"/>
                <a:ext cx="327585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" name="Groupe 5"/>
              <p:cNvGrpSpPr/>
              <p:nvPr/>
            </p:nvGrpSpPr>
            <p:grpSpPr>
              <a:xfrm>
                <a:off x="-167808" y="3454956"/>
                <a:ext cx="3974306" cy="3286412"/>
                <a:chOff x="-167808" y="3454956"/>
                <a:chExt cx="3974306" cy="3286412"/>
              </a:xfrm>
            </p:grpSpPr>
            <p:pic>
              <p:nvPicPr>
                <p:cNvPr id="5126" name="Picture 6"/>
                <p:cNvPicPr>
                  <a:picLocks noChangeAspect="1" noChangeArrowheads="1"/>
                </p:cNvPicPr>
                <p:nvPr/>
              </p:nvPicPr>
              <p:blipFill rotWithShape="1">
                <a:blip r:embed="rId2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1043608" y="4168593"/>
                  <a:ext cx="1842791" cy="18526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0" name="Image 59"/>
                <p:cNvPicPr>
                  <a:picLocks noChangeAspect="1"/>
                </p:cNvPicPr>
                <p:nvPr/>
              </p:nvPicPr>
              <p:blipFill>
                <a:blip r:embed="rId2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6200000">
                  <a:off x="175882" y="3356367"/>
                  <a:ext cx="654122" cy="872163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61" name="Picture 2"/>
                <p:cNvPicPr>
                  <a:picLocks noChangeAspect="1" noChangeArrowheads="1"/>
                </p:cNvPicPr>
                <p:nvPr/>
              </p:nvPicPr>
              <p:blipFill>
                <a:blip r:embed="rId27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12317" y="3454956"/>
                  <a:ext cx="995940" cy="66455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63" name="Picture 3"/>
                <p:cNvPicPr>
                  <a:picLocks noChangeAspect="1" noChangeArrowheads="1"/>
                </p:cNvPicPr>
                <p:nvPr/>
              </p:nvPicPr>
              <p:blipFill>
                <a:blip r:embed="rId28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42646" y="3937799"/>
                  <a:ext cx="863852" cy="7426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4" name="Picture 2"/>
                <p:cNvPicPr>
                  <a:picLocks noChangeAspect="1" noChangeArrowheads="1"/>
                </p:cNvPicPr>
                <p:nvPr/>
              </p:nvPicPr>
              <p:blipFill>
                <a:blip r:embed="rId29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1952" y="6255401"/>
                  <a:ext cx="1703734" cy="4856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5" name="Picture 3"/>
                <p:cNvPicPr>
                  <a:picLocks noChangeAspect="1" noChangeArrowheads="1"/>
                </p:cNvPicPr>
                <p:nvPr/>
              </p:nvPicPr>
              <p:blipFill>
                <a:blip r:embed="rId30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1952" y="5560788"/>
                  <a:ext cx="750034" cy="6387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6" name="Picture 4"/>
                <p:cNvPicPr>
                  <a:picLocks noChangeAspect="1" noChangeArrowheads="1"/>
                </p:cNvPicPr>
                <p:nvPr/>
              </p:nvPicPr>
              <p:blipFill>
                <a:blip r:embed="rId31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38718" y="6072157"/>
                  <a:ext cx="1080822" cy="6688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8" name="Picture 2"/>
                <p:cNvPicPr>
                  <a:picLocks noChangeAspect="1" noChangeArrowheads="1"/>
                </p:cNvPicPr>
                <p:nvPr/>
              </p:nvPicPr>
              <p:blipFill>
                <a:blip r:embed="rId3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0800000">
                  <a:off x="2998603" y="4729372"/>
                  <a:ext cx="476915" cy="9136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127" name="Picture 7"/>
                <p:cNvPicPr>
                  <a:picLocks noChangeAspect="1" noChangeArrowheads="1"/>
                </p:cNvPicPr>
                <p:nvPr/>
              </p:nvPicPr>
              <p:blipFill>
                <a:blip r:embed="rId3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3191" y="5320398"/>
                  <a:ext cx="290223" cy="14209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129" name="Picture 9" descr="banner"/>
                <p:cNvPicPr>
                  <a:picLocks noChangeAspect="1" noChangeArrowheads="1"/>
                </p:cNvPicPr>
                <p:nvPr/>
              </p:nvPicPr>
              <p:blipFill rotWithShape="1">
                <a:blip r:embed="rId3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2145296" y="3454956"/>
                  <a:ext cx="1514800" cy="43998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48" name="Rectangle 147"/>
                <p:cNvSpPr/>
                <p:nvPr/>
              </p:nvSpPr>
              <p:spPr>
                <a:xfrm>
                  <a:off x="-167808" y="4300717"/>
                  <a:ext cx="1443426" cy="861774"/>
                </a:xfrm>
                <a:prstGeom prst="rect">
                  <a:avLst/>
                </a:prstGeom>
              </p:spPr>
              <p:txBody>
                <a:bodyPr wrap="square" lIns="0" tIns="0" rIns="0" bIns="0">
                  <a:spAutoFit/>
                </a:bodyPr>
                <a:lstStyle/>
                <a:p>
                  <a:r>
                    <a:rPr lang="en-US" sz="1400" i="1" dirty="0" smtClean="0"/>
                    <a:t>Compton camera for ion range monitoring during hadron therapy</a:t>
                  </a:r>
                  <a:endParaRPr lang="en-US" sz="1400" i="1" dirty="0"/>
                </a:p>
              </p:txBody>
            </p:sp>
          </p:grpSp>
        </p:grpSp>
        <p:cxnSp>
          <p:nvCxnSpPr>
            <p:cNvPr id="56" name="Connecteur droit avec flèche 55"/>
            <p:cNvCxnSpPr/>
            <p:nvPr/>
          </p:nvCxnSpPr>
          <p:spPr>
            <a:xfrm flipV="1">
              <a:off x="2557243" y="5251844"/>
              <a:ext cx="668623" cy="9364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/>
            <p:cNvCxnSpPr/>
            <p:nvPr/>
          </p:nvCxnSpPr>
          <p:spPr>
            <a:xfrm flipH="1">
              <a:off x="1465207" y="5909341"/>
              <a:ext cx="615634" cy="12154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avec flèche 61"/>
            <p:cNvCxnSpPr/>
            <p:nvPr/>
          </p:nvCxnSpPr>
          <p:spPr>
            <a:xfrm flipH="1" flipV="1">
              <a:off x="1805457" y="4150790"/>
              <a:ext cx="635009" cy="27162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9908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9287" y="3545399"/>
            <a:ext cx="1694713" cy="1270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alpha val="59999"/>
                  </a:schemeClr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Technology transfer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62712" y="1218034"/>
            <a:ext cx="5723734" cy="913611"/>
          </a:xfrm>
        </p:spPr>
        <p:txBody>
          <a:bodyPr lIns="0" tIns="0" rIns="0" bIns="0"/>
          <a:lstStyle/>
          <a:p>
            <a:pPr marL="0" indent="0"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Developing X ray imaging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systems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based on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hybrid pixel detectors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and dedicated to biomedical,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material science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381650"/>
            <a:ext cx="2133600" cy="365125"/>
          </a:xfrm>
        </p:spPr>
        <p:txBody>
          <a:bodyPr/>
          <a:lstStyle/>
          <a:p>
            <a:fld id="{6107D93B-C947-4B41-8558-A532C1867C9C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6" name="Picture 7" descr="C:\Users\seguin.LAL\Desktop\Elba et JJPPL Conf\N\Weeroc_logovf_lightBG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 bwMode="auto">
          <a:xfrm>
            <a:off x="49773" y="4395236"/>
            <a:ext cx="1767939" cy="36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11" descr="logo_imXPAD_quadri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71600"/>
            <a:ext cx="10493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e 11"/>
          <p:cNvGrpSpPr/>
          <p:nvPr/>
        </p:nvGrpSpPr>
        <p:grpSpPr>
          <a:xfrm>
            <a:off x="7297744" y="1069287"/>
            <a:ext cx="1735569" cy="1816049"/>
            <a:chOff x="7050291" y="1384216"/>
            <a:chExt cx="1735569" cy="1816049"/>
          </a:xfrm>
        </p:grpSpPr>
        <p:pic>
          <p:nvPicPr>
            <p:cNvPr id="8194" name="Picture 2" descr="http://www.imxpad.com/show_image.php?filename=maj/upload/metier/photo_5.jpg&amp;width=320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050291" y="1384216"/>
              <a:ext cx="1735569" cy="18160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7050291" y="1412776"/>
              <a:ext cx="690061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cap="all" dirty="0"/>
                <a:t>XPAD </a:t>
              </a:r>
              <a:r>
                <a:rPr lang="en-US" sz="1200" b="1" cap="all" dirty="0" smtClean="0"/>
                <a:t>S540</a:t>
              </a:r>
              <a:endParaRPr lang="en-US" sz="1600" dirty="0"/>
            </a:p>
          </p:txBody>
        </p:sp>
      </p:grpSp>
      <p:sp>
        <p:nvSpPr>
          <p:cNvPr id="13" name="Espace réservé du contenu 2"/>
          <p:cNvSpPr txBox="1">
            <a:spLocks/>
          </p:cNvSpPr>
          <p:nvPr/>
        </p:nvSpPr>
        <p:spPr bwMode="auto">
          <a:xfrm>
            <a:off x="1969302" y="2725575"/>
            <a:ext cx="6604329" cy="985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French-Swiss Public Interest Group</a:t>
            </a:r>
            <a:b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Assisting Small-Medium size Enterprises to setup collaborative projects for innovative mechatronics</a:t>
            </a:r>
          </a:p>
        </p:txBody>
      </p:sp>
      <p:pic>
        <p:nvPicPr>
          <p:cNvPr id="8195" name="Picture 3" descr="C:\Users\colledan\Documents\_Cao_Mission\Presentations_IAOCAO\TWEPP_2014\AutresDOCS\MIND_logo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5914" y="2681947"/>
            <a:ext cx="1475656" cy="107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space réservé du contenu 2"/>
          <p:cNvSpPr txBox="1">
            <a:spLocks/>
          </p:cNvSpPr>
          <p:nvPr/>
        </p:nvSpPr>
        <p:spPr bwMode="auto">
          <a:xfrm>
            <a:off x="1930417" y="4023774"/>
            <a:ext cx="7212379" cy="769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Designing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h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igh-end analog &amp; mixed </a:t>
            </a:r>
            <a:b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microelectronics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for nuclear industry,</a:t>
            </a:r>
            <a:b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space industry, medical imaging</a:t>
            </a:r>
            <a:endParaRPr lang="en-US" sz="3600" dirty="0"/>
          </a:p>
        </p:txBody>
      </p:sp>
      <p:sp>
        <p:nvSpPr>
          <p:cNvPr id="16" name="Espace réservé du contenu 2"/>
          <p:cNvSpPr txBox="1">
            <a:spLocks/>
          </p:cNvSpPr>
          <p:nvPr/>
        </p:nvSpPr>
        <p:spPr bwMode="auto">
          <a:xfrm>
            <a:off x="168192" y="5266225"/>
            <a:ext cx="6527783" cy="89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Technology Transfer: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Not only positive feedback in terms of IP and royalties but also for PhD, postdoc fellowships and grants (Local, France, Europe)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 dirty="0"/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9286" y="4641297"/>
            <a:ext cx="1693510" cy="127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>
                    <a:alpha val="59999"/>
                  </a:schemeClr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9760" y="5655898"/>
            <a:ext cx="995147" cy="73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924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sz="3100" dirty="0"/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1647" y="818543"/>
            <a:ext cx="9000705" cy="5722933"/>
          </a:xfrm>
        </p:spPr>
        <p:txBody>
          <a:bodyPr lIns="72000" rIns="0"/>
          <a:lstStyle/>
          <a:p>
            <a:pPr marL="0" indent="0">
              <a:buNone/>
            </a:pPr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</a:rPr>
              <a:t>Numerous projects of physics, on large scope</a:t>
            </a:r>
          </a:p>
          <a:p>
            <a:pPr marL="285750" lvl="1">
              <a:buFont typeface="Wingdings"/>
              <a:buChar char="è"/>
            </a:pP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Instrumentation Network</a:t>
            </a:r>
            <a:endParaRPr lang="en-GB" sz="11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chemeClr val="accent1">
                    <a:lumMod val="50000"/>
                  </a:schemeClr>
                </a:solidFill>
              </a:rPr>
              <a:t>ASIC </a:t>
            </a:r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</a:rPr>
              <a:t>developments</a:t>
            </a:r>
          </a:p>
          <a:p>
            <a:pPr marL="285750" lvl="1"/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Intense and diversified activity</a:t>
            </a:r>
          </a:p>
          <a:p>
            <a:pPr marL="285750" lvl="1"/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Permanent staff 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projects continuity</a:t>
            </a:r>
          </a:p>
          <a:p>
            <a:pPr marL="285750" lvl="1"/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Structured Design Team</a:t>
            </a: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lvl="1"/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Evolutionary </a:t>
            </a:r>
            <a:r>
              <a:rPr lang="en-GB" sz="2000" dirty="0" err="1">
                <a:solidFill>
                  <a:schemeClr val="accent1">
                    <a:lumMod val="50000"/>
                  </a:schemeClr>
                </a:solidFill>
              </a:rPr>
              <a:t>SoC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 / 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Sensors platforms </a:t>
            </a:r>
            <a:b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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 It helps for technology diffusion</a:t>
            </a:r>
          </a:p>
          <a:p>
            <a:pPr marL="457200" lvl="1" indent="0">
              <a:buNone/>
            </a:pPr>
            <a:endParaRPr lang="en-GB" sz="11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</a:rPr>
              <a:t>Microelectronics for CERN &amp; LHC</a:t>
            </a:r>
          </a:p>
          <a:p>
            <a:pPr marL="285750" lvl="1">
              <a:spcBef>
                <a:spcPts val="400"/>
              </a:spcBef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mportant contribution of IN2P3 at early time of LHC</a:t>
            </a:r>
          </a:p>
          <a:p>
            <a:pPr marL="541338" lvl="2">
              <a:spcBef>
                <a:spcPts val="400"/>
              </a:spcBef>
            </a:pPr>
            <a:r>
              <a:rPr lang="en-GB" sz="1800" i="1" dirty="0" smtClean="0">
                <a:solidFill>
                  <a:schemeClr val="accent6">
                    <a:lumMod val="50000"/>
                  </a:schemeClr>
                </a:solidFill>
              </a:rPr>
              <a:t>It has structured the Microelectronics network</a:t>
            </a:r>
          </a:p>
          <a:p>
            <a:pPr marL="285750" lvl="1">
              <a:spcBef>
                <a:spcPts val="400"/>
              </a:spcBef>
            </a:pP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Upgrade phases, a 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h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igh priority with substantial means and human resources</a:t>
            </a:r>
          </a:p>
          <a:p>
            <a:pPr marL="539750" lvl="2" indent="-239713">
              <a:spcBef>
                <a:spcPts val="400"/>
              </a:spcBef>
              <a:tabLst>
                <a:tab pos="1165225" algn="l"/>
                <a:tab pos="1700213" algn="l"/>
              </a:tabLst>
            </a:pPr>
            <a:r>
              <a:rPr lang="en-GB" sz="1800" i="1" dirty="0" smtClean="0">
                <a:solidFill>
                  <a:schemeClr val="accent6">
                    <a:lumMod val="50000"/>
                  </a:schemeClr>
                </a:solidFill>
              </a:rPr>
              <a:t>Focus on specific technologies</a:t>
            </a:r>
            <a:r>
              <a:rPr lang="en-GB" sz="2200" i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GB" sz="1800" i="1" dirty="0">
                <a:solidFill>
                  <a:schemeClr val="accent6">
                    <a:lumMod val="50000"/>
                  </a:schemeClr>
                </a:solidFill>
              </a:rPr>
              <a:t>s</a:t>
            </a:r>
            <a:r>
              <a:rPr lang="en-GB" sz="1800" i="1" dirty="0" smtClean="0">
                <a:solidFill>
                  <a:schemeClr val="accent6">
                    <a:lumMod val="50000"/>
                  </a:schemeClr>
                </a:solidFill>
              </a:rPr>
              <a:t>uch as Hybrid pixel / </a:t>
            </a:r>
            <a:r>
              <a:rPr lang="en-GB" sz="1800" i="1" dirty="0" err="1" smtClean="0">
                <a:solidFill>
                  <a:schemeClr val="accent6">
                    <a:lumMod val="50000"/>
                  </a:schemeClr>
                </a:solidFill>
              </a:rPr>
              <a:t>Cmos</a:t>
            </a:r>
            <a:r>
              <a:rPr lang="en-GB" sz="1800" i="1" dirty="0" smtClean="0">
                <a:solidFill>
                  <a:schemeClr val="accent6">
                    <a:lumMod val="50000"/>
                  </a:schemeClr>
                </a:solidFill>
              </a:rPr>
              <a:t> pixel Sensors</a:t>
            </a:r>
            <a:endParaRPr lang="en-GB" sz="2200" i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</p:spPr>
        <p:txBody>
          <a:bodyPr/>
          <a:lstStyle/>
          <a:p>
            <a:fld id="{6107D93B-C947-4B41-8558-A532C1867C9C}" type="slidenum">
              <a:rPr lang="fr-FR" smtClean="0"/>
              <a:pPr/>
              <a:t>33</a:t>
            </a:fld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 dirty="0"/>
          </a:p>
        </p:txBody>
      </p:sp>
      <p:sp>
        <p:nvSpPr>
          <p:cNvPr id="8" name="Espace réservé du contenu 1"/>
          <p:cNvSpPr txBox="1">
            <a:spLocks/>
          </p:cNvSpPr>
          <p:nvPr/>
        </p:nvSpPr>
        <p:spPr bwMode="auto">
          <a:xfrm>
            <a:off x="3962402" y="1142840"/>
            <a:ext cx="5322274" cy="382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ctr">
              <a:buNone/>
            </a:pPr>
            <a:r>
              <a:rPr lang="en-GB" sz="2000" i="1" u="sng" dirty="0" smtClean="0">
                <a:solidFill>
                  <a:schemeClr val="accent6">
                    <a:lumMod val="50000"/>
                  </a:schemeClr>
                </a:solidFill>
              </a:rPr>
              <a:t>Personal comments</a:t>
            </a:r>
          </a:p>
          <a:p>
            <a:pPr lvl="1"/>
            <a:r>
              <a:rPr lang="en-GB" sz="2000" i="1" dirty="0" smtClean="0">
                <a:solidFill>
                  <a:schemeClr val="accent6">
                    <a:lumMod val="50000"/>
                  </a:schemeClr>
                </a:solidFill>
              </a:rPr>
              <a:t>To improve the </a:t>
            </a:r>
            <a:r>
              <a:rPr lang="en-GB" sz="2000" i="1" dirty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en-GB" sz="2000" i="1" dirty="0" smtClean="0">
                <a:solidFill>
                  <a:schemeClr val="accent6">
                    <a:lumMod val="50000"/>
                  </a:schemeClr>
                </a:solidFill>
              </a:rPr>
              <a:t>urrent organisation </a:t>
            </a:r>
            <a:endParaRPr lang="en-GB" sz="20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endParaRPr lang="en-GB" sz="7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endParaRPr lang="en-GB" sz="1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>
              <a:spcBef>
                <a:spcPts val="0"/>
              </a:spcBef>
            </a:pPr>
            <a:r>
              <a:rPr lang="en-GB" sz="2000" i="1" dirty="0" smtClean="0">
                <a:solidFill>
                  <a:schemeClr val="accent6">
                    <a:lumMod val="50000"/>
                  </a:schemeClr>
                </a:solidFill>
              </a:rPr>
              <a:t>"Small teams - broad spectrum" is over,</a:t>
            </a:r>
            <a:br>
              <a:rPr lang="en-GB" sz="2000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2000" i="1" dirty="0">
                <a:solidFill>
                  <a:schemeClr val="accent6">
                    <a:lumMod val="50000"/>
                  </a:schemeClr>
                </a:solidFill>
              </a:rPr>
              <a:t>L</a:t>
            </a:r>
            <a:r>
              <a:rPr lang="en-GB" sz="2000" i="1" dirty="0" smtClean="0">
                <a:solidFill>
                  <a:schemeClr val="accent6">
                    <a:lumMod val="50000"/>
                  </a:schemeClr>
                </a:solidFill>
              </a:rPr>
              <a:t>arge teams with specific expertise: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GB" sz="1800" i="1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	 </a:t>
            </a:r>
            <a:r>
              <a:rPr lang="en-GB" sz="1800" i="1" dirty="0" smtClean="0">
                <a:solidFill>
                  <a:schemeClr val="accent6">
                    <a:lumMod val="50000"/>
                  </a:schemeClr>
                </a:solidFill>
              </a:rPr>
              <a:t>Calorimetry, Cryogenics, Trackers, …</a:t>
            </a:r>
            <a:br>
              <a:rPr lang="en-GB" sz="1800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1800" i="1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en-GB" sz="1800" i="1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GB" sz="1800" i="1" dirty="0" smtClean="0">
                <a:solidFill>
                  <a:schemeClr val="accent6">
                    <a:lumMod val="50000"/>
                  </a:schemeClr>
                </a:solidFill>
              </a:rPr>
              <a:t> ADC, TDC, Transmission, …</a:t>
            </a:r>
            <a:br>
              <a:rPr lang="en-GB" sz="1800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1800" i="1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en-GB" sz="1800" b="1" i="1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Ideal team</a:t>
            </a:r>
            <a:r>
              <a:rPr lang="en-GB" sz="1800" i="1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: </a:t>
            </a:r>
            <a:r>
              <a:rPr lang="en-GB" sz="1800" i="1" dirty="0" smtClean="0">
                <a:solidFill>
                  <a:schemeClr val="accent6">
                    <a:lumMod val="50000"/>
                  </a:schemeClr>
                </a:solidFill>
              </a:rPr>
              <a:t>BB + ASIC System Designers,</a:t>
            </a:r>
            <a:r>
              <a:rPr lang="en-GB" sz="1800" i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GB" sz="1800" i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1800" i="1" dirty="0" smtClean="0">
                <a:solidFill>
                  <a:schemeClr val="accent6">
                    <a:lumMod val="50000"/>
                  </a:schemeClr>
                </a:solidFill>
              </a:rPr>
              <a:t>              Test Engineers, CAD tool Engineers</a:t>
            </a:r>
          </a:p>
          <a:p>
            <a:pPr lvl="1"/>
            <a:r>
              <a:rPr lang="en-GB" sz="2000" i="1" dirty="0" smtClean="0">
                <a:solidFill>
                  <a:schemeClr val="accent6">
                    <a:lumMod val="50000"/>
                  </a:schemeClr>
                </a:solidFill>
              </a:rPr>
              <a:t>ASIC </a:t>
            </a:r>
            <a:r>
              <a:rPr lang="en-GB" sz="2000" i="1" dirty="0" smtClean="0">
                <a:solidFill>
                  <a:schemeClr val="accent6">
                    <a:lumMod val="50000"/>
                  </a:schemeClr>
                </a:solidFill>
              </a:rPr>
              <a:t>complexity </a:t>
            </a:r>
            <a:r>
              <a:rPr lang="en-GB" sz="2400" b="1" dirty="0" smtClean="0">
                <a:solidFill>
                  <a:schemeClr val="accent6">
                    <a:lumMod val="50000"/>
                  </a:schemeClr>
                </a:solidFill>
              </a:rPr>
              <a:t>↗</a:t>
            </a:r>
            <a:r>
              <a:rPr lang="en-GB" sz="2000" i="1" dirty="0" smtClean="0">
                <a:solidFill>
                  <a:schemeClr val="accent6">
                    <a:lumMod val="50000"/>
                  </a:schemeClr>
                </a:solidFill>
              </a:rPr>
              <a:t>for </a:t>
            </a:r>
            <a:r>
              <a:rPr lang="en-GB" sz="2000" i="1" u="sng" dirty="0" smtClean="0">
                <a:solidFill>
                  <a:schemeClr val="accent6">
                    <a:lumMod val="50000"/>
                  </a:schemeClr>
                </a:solidFill>
              </a:rPr>
              <a:t>every </a:t>
            </a:r>
            <a:r>
              <a:rPr lang="en-GB" sz="2000" i="1" dirty="0" smtClean="0">
                <a:solidFill>
                  <a:schemeClr val="accent6">
                    <a:lumMod val="50000"/>
                  </a:schemeClr>
                </a:solidFill>
              </a:rPr>
              <a:t>domains </a:t>
            </a:r>
            <a:r>
              <a:rPr lang="en-GB" sz="2000" i="1" dirty="0" smtClean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F</a:t>
            </a:r>
            <a:r>
              <a:rPr lang="en-GB" sz="2000" i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GB" sz="2000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2000" i="1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 State of Art R&amp;D + Intensive D &amp; R</a:t>
            </a:r>
            <a:br>
              <a:rPr lang="en-GB" sz="2000" i="1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</a:br>
            <a:r>
              <a:rPr lang="en-GB" sz="2000" i="1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 Limited set of nodes </a:t>
            </a:r>
            <a:endParaRPr lang="en-GB" sz="2000" i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 flipV="1">
            <a:off x="3628090" y="1925715"/>
            <a:ext cx="668623" cy="303135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4230220" y="3463290"/>
            <a:ext cx="544464" cy="445770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3877979" y="2970432"/>
            <a:ext cx="837467" cy="0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241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663190"/>
            <a:ext cx="8229600" cy="3462977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Thank you for your attention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hanks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o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networks national contacts  &amp; other colleagues for their input and help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Claude Colledani - IN2P3 -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7D93B-C947-4B41-8558-A532C1867C9C}" type="slidenum">
              <a:rPr lang="fr-FR" smtClean="0"/>
              <a:pPr/>
              <a:t>34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8793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 35" descr="Europe_satellite_globe copi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8" y="1205136"/>
            <a:ext cx="9144000" cy="5652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721420" y="-162272"/>
            <a:ext cx="8229600" cy="1143000"/>
          </a:xfrm>
        </p:spPr>
        <p:txBody>
          <a:bodyPr/>
          <a:lstStyle/>
          <a:p>
            <a:r>
              <a:rPr lang="en-US" sz="3400" dirty="0"/>
              <a:t>Research </a:t>
            </a:r>
            <a:r>
              <a:rPr lang="en-US" sz="3400" dirty="0" smtClean="0"/>
              <a:t>Infrastructures</a:t>
            </a:r>
            <a:endParaRPr lang="en-US" sz="3400" dirty="0"/>
          </a:p>
        </p:txBody>
      </p:sp>
      <p:sp>
        <p:nvSpPr>
          <p:cNvPr id="15" name="Titre 1"/>
          <p:cNvSpPr txBox="1">
            <a:spLocks/>
          </p:cNvSpPr>
          <p:nvPr/>
        </p:nvSpPr>
        <p:spPr bwMode="auto">
          <a:xfrm>
            <a:off x="805888" y="2732202"/>
            <a:ext cx="3429000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Spiral2 / </a:t>
            </a:r>
            <a:r>
              <a:rPr lang="fr-FR" sz="2000" b="1" dirty="0" err="1" smtClean="0">
                <a:solidFill>
                  <a:schemeClr val="bg1"/>
                </a:solidFill>
              </a:rPr>
              <a:t>Ganil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16" name="Ellipse 15"/>
          <p:cNvSpPr>
            <a:spLocks noChangeArrowheads="1"/>
          </p:cNvSpPr>
          <p:nvPr/>
        </p:nvSpPr>
        <p:spPr bwMode="auto">
          <a:xfrm>
            <a:off x="2215588" y="3200400"/>
            <a:ext cx="304800" cy="3048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17" name="Titre 1"/>
          <p:cNvSpPr txBox="1">
            <a:spLocks/>
          </p:cNvSpPr>
          <p:nvPr/>
        </p:nvSpPr>
        <p:spPr bwMode="auto">
          <a:xfrm>
            <a:off x="3024001" y="3776777"/>
            <a:ext cx="2848744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2000" b="1" dirty="0" smtClean="0">
                <a:solidFill>
                  <a:schemeClr val="bg1"/>
                </a:solidFill>
              </a:rPr>
              <a:t>Edelweiss, </a:t>
            </a:r>
            <a:r>
              <a:rPr lang="fr-FR" sz="2000" b="1" dirty="0" err="1" smtClean="0">
                <a:solidFill>
                  <a:schemeClr val="bg1"/>
                </a:solidFill>
              </a:rPr>
              <a:t>Nemo</a:t>
            </a:r>
            <a:r>
              <a:rPr lang="fr-FR" sz="2000" b="1" dirty="0" smtClean="0">
                <a:solidFill>
                  <a:schemeClr val="bg1"/>
                </a:solidFill>
              </a:rPr>
              <a:t> / LSM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18" name="Ellipse 17"/>
          <p:cNvSpPr>
            <a:spLocks noChangeArrowheads="1"/>
          </p:cNvSpPr>
          <p:nvPr/>
        </p:nvSpPr>
        <p:spPr bwMode="auto">
          <a:xfrm>
            <a:off x="2672788" y="4114800"/>
            <a:ext cx="304800" cy="3048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pic>
        <p:nvPicPr>
          <p:cNvPr id="19" name="Image 18" descr="EDW Fishey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47165" y="4411696"/>
            <a:ext cx="1507232" cy="1420598"/>
          </a:xfrm>
          <a:prstGeom prst="ellipse">
            <a:avLst/>
          </a:prstGeom>
          <a:ln w="63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pic>
        <p:nvPicPr>
          <p:cNvPr id="20" name="Image 19" descr="Spiral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93519" y="1312088"/>
            <a:ext cx="1561613" cy="1467221"/>
          </a:xfrm>
          <a:prstGeom prst="ellipse">
            <a:avLst/>
          </a:prstGeom>
          <a:ln w="63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sp>
        <p:nvSpPr>
          <p:cNvPr id="21" name="Ellipse 20"/>
          <p:cNvSpPr>
            <a:spLocks noChangeArrowheads="1"/>
          </p:cNvSpPr>
          <p:nvPr/>
        </p:nvSpPr>
        <p:spPr bwMode="auto">
          <a:xfrm>
            <a:off x="2794551" y="3341802"/>
            <a:ext cx="304800" cy="3048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22" name="Titre 1"/>
          <p:cNvSpPr txBox="1">
            <a:spLocks/>
          </p:cNvSpPr>
          <p:nvPr/>
        </p:nvSpPr>
        <p:spPr bwMode="auto">
          <a:xfrm>
            <a:off x="3099350" y="3134075"/>
            <a:ext cx="2126137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2000" b="1" dirty="0" err="1" smtClean="0">
                <a:solidFill>
                  <a:schemeClr val="bg1"/>
                </a:solidFill>
              </a:rPr>
              <a:t>DChooz</a:t>
            </a:r>
            <a:endParaRPr lang="fr-FR" sz="2000" dirty="0">
              <a:solidFill>
                <a:schemeClr val="bg1"/>
              </a:solidFill>
            </a:endParaRPr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" b="-2931"/>
          <a:stretch/>
        </p:blipFill>
        <p:spPr>
          <a:xfrm>
            <a:off x="4161626" y="2160089"/>
            <a:ext cx="1489904" cy="1421311"/>
          </a:xfrm>
          <a:prstGeom prst="ellipse">
            <a:avLst/>
          </a:prstGeom>
          <a:ln w="6350" cap="rnd"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4" name="Ellipse 23"/>
          <p:cNvSpPr>
            <a:spLocks noChangeArrowheads="1"/>
          </p:cNvSpPr>
          <p:nvPr/>
        </p:nvSpPr>
        <p:spPr bwMode="auto">
          <a:xfrm>
            <a:off x="2444974" y="4455900"/>
            <a:ext cx="304800" cy="3048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25" name="Titre 1"/>
          <p:cNvSpPr txBox="1">
            <a:spLocks/>
          </p:cNvSpPr>
          <p:nvPr/>
        </p:nvSpPr>
        <p:spPr bwMode="auto">
          <a:xfrm>
            <a:off x="1402416" y="4215844"/>
            <a:ext cx="1117972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2000" b="1" dirty="0" smtClean="0">
                <a:solidFill>
                  <a:schemeClr val="bg1"/>
                </a:solidFill>
              </a:rPr>
              <a:t>Antares</a:t>
            </a:r>
            <a:endParaRPr lang="fr-FR" sz="2000" dirty="0">
              <a:solidFill>
                <a:schemeClr val="bg1"/>
              </a:solidFill>
            </a:endParaRPr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7737" y="4891670"/>
            <a:ext cx="1558903" cy="1354026"/>
          </a:xfrm>
          <a:prstGeom prst="ellipse">
            <a:avLst/>
          </a:prstGeom>
          <a:ln w="63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sp>
        <p:nvSpPr>
          <p:cNvPr id="27" name="Ellipse 26"/>
          <p:cNvSpPr>
            <a:spLocks noChangeArrowheads="1"/>
          </p:cNvSpPr>
          <p:nvPr/>
        </p:nvSpPr>
        <p:spPr bwMode="auto">
          <a:xfrm>
            <a:off x="2367988" y="3967277"/>
            <a:ext cx="304800" cy="3048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B7DEE8"/>
              </a:solidFill>
              <a:latin typeface="Calibri" pitchFamily="34" charset="0"/>
            </a:endParaRPr>
          </a:p>
        </p:txBody>
      </p:sp>
      <p:sp>
        <p:nvSpPr>
          <p:cNvPr id="28" name="Titre 1"/>
          <p:cNvSpPr txBox="1">
            <a:spLocks/>
          </p:cNvSpPr>
          <p:nvPr/>
        </p:nvSpPr>
        <p:spPr bwMode="auto">
          <a:xfrm>
            <a:off x="1382176" y="3581400"/>
            <a:ext cx="1326253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fr-FR" sz="2000" b="1" dirty="0" smtClean="0">
                <a:solidFill>
                  <a:schemeClr val="bg1"/>
                </a:solidFill>
              </a:rPr>
              <a:t>CC-IN2P3</a:t>
            </a:r>
            <a:endParaRPr lang="fr-FR" sz="2000" b="1" dirty="0">
              <a:solidFill>
                <a:schemeClr val="bg1"/>
              </a:solidFill>
            </a:endParaRPr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6" y="2615499"/>
            <a:ext cx="1477033" cy="1374586"/>
          </a:xfrm>
          <a:prstGeom prst="ellipse">
            <a:avLst/>
          </a:prstGeom>
          <a:ln>
            <a:solidFill>
              <a:srgbClr val="FFFFFF"/>
            </a:solidFill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  <p:sp>
        <p:nvSpPr>
          <p:cNvPr id="30" name="ZoneTexte 29"/>
          <p:cNvSpPr txBox="1"/>
          <p:nvPr/>
        </p:nvSpPr>
        <p:spPr>
          <a:xfrm rot="16200000">
            <a:off x="6972036" y="4187047"/>
            <a:ext cx="4147653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-109" charset="-128"/>
              </a:defRPr>
            </a:lvl9pPr>
          </a:lstStyle>
          <a:p>
            <a:r>
              <a:rPr lang="en-US" sz="700" dirty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© </a:t>
            </a:r>
            <a:r>
              <a:rPr lang="en-US" sz="700" dirty="0" err="1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Ganil</a:t>
            </a:r>
            <a:r>
              <a:rPr lang="en-US" sz="700" dirty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/Spiral2, CNRS/IN2P3, coll. Edelweiss, Antares, </a:t>
            </a:r>
            <a:r>
              <a:rPr lang="en-US" sz="700" dirty="0" err="1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DChooz</a:t>
            </a:r>
            <a:r>
              <a:rPr lang="en-US" sz="700" dirty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, </a:t>
            </a:r>
            <a:r>
              <a:rPr lang="en-US" sz="700" dirty="0" err="1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Nasa</a:t>
            </a:r>
            <a:r>
              <a:rPr lang="en-US" sz="7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 – Conception </a:t>
            </a:r>
            <a:r>
              <a:rPr lang="en-US" sz="700" dirty="0" err="1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graphique</a:t>
            </a:r>
            <a:r>
              <a:rPr lang="en-US" sz="7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 : Anna </a:t>
            </a:r>
            <a:r>
              <a:rPr lang="en-US" sz="700" dirty="0" err="1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Thibeau</a:t>
            </a:r>
            <a:r>
              <a:rPr lang="en-US" sz="7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 (IPNL)</a:t>
            </a:r>
            <a:endParaRPr lang="fr-FR" sz="700" dirty="0">
              <a:solidFill>
                <a:schemeClr val="accent5">
                  <a:lumMod val="75000"/>
                </a:schemeClr>
              </a:solidFill>
              <a:latin typeface="Arial Narrow" pitchFamily="34" charset="0"/>
            </a:endParaRPr>
          </a:p>
        </p:txBody>
      </p:sp>
      <p:grpSp>
        <p:nvGrpSpPr>
          <p:cNvPr id="32" name="Groupe 31"/>
          <p:cNvGrpSpPr/>
          <p:nvPr/>
        </p:nvGrpSpPr>
        <p:grpSpPr>
          <a:xfrm>
            <a:off x="8122920" y="7620"/>
            <a:ext cx="1013315" cy="937260"/>
            <a:chOff x="8122920" y="7620"/>
            <a:chExt cx="1013315" cy="937260"/>
          </a:xfrm>
        </p:grpSpPr>
        <p:sp>
          <p:nvSpPr>
            <p:cNvPr id="33" name="Rectangle 32"/>
            <p:cNvSpPr/>
            <p:nvPr/>
          </p:nvSpPr>
          <p:spPr>
            <a:xfrm>
              <a:off x="8122920" y="7620"/>
              <a:ext cx="1013315" cy="9372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4" name="Image 3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37220" y="113024"/>
              <a:ext cx="754380" cy="752678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</p:grpSp>
      <p:sp>
        <p:nvSpPr>
          <p:cNvPr id="3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899801" y="6435340"/>
            <a:ext cx="2133600" cy="365125"/>
          </a:xfrm>
        </p:spPr>
        <p:txBody>
          <a:bodyPr/>
          <a:lstStyle/>
          <a:p>
            <a:fld id="{6107D93B-C947-4B41-8558-A532C1867C9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435340"/>
            <a:ext cx="2133600" cy="365125"/>
          </a:xfrm>
        </p:spPr>
        <p:txBody>
          <a:bodyPr/>
          <a:lstStyle/>
          <a:p>
            <a:r>
              <a:rPr lang="en-US" smtClean="0"/>
              <a:t>Claude Colledani - IN2P3 -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124200" y="6435340"/>
            <a:ext cx="2895600" cy="365125"/>
          </a:xfrm>
        </p:spPr>
        <p:txBody>
          <a:bodyPr/>
          <a:lstStyle/>
          <a:p>
            <a:r>
              <a:rPr lang="fr-FR" dirty="0" smtClean="0"/>
              <a:t>TWEPP 2014, Aix-en-Provence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516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721420" y="-162272"/>
            <a:ext cx="8229600" cy="1143000"/>
          </a:xfrm>
        </p:spPr>
        <p:txBody>
          <a:bodyPr/>
          <a:lstStyle/>
          <a:p>
            <a:r>
              <a:rPr lang="en-US" sz="3400" dirty="0" smtClean="0"/>
              <a:t>International </a:t>
            </a:r>
            <a:r>
              <a:rPr lang="en-US" sz="3400" dirty="0"/>
              <a:t>Collaborations</a:t>
            </a:r>
            <a:endParaRPr lang="en-US" sz="3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6" name="Groupe 35"/>
          <p:cNvGrpSpPr/>
          <p:nvPr/>
        </p:nvGrpSpPr>
        <p:grpSpPr>
          <a:xfrm>
            <a:off x="8122920" y="7620"/>
            <a:ext cx="1013315" cy="937260"/>
            <a:chOff x="8122920" y="7620"/>
            <a:chExt cx="1013315" cy="937260"/>
          </a:xfrm>
        </p:grpSpPr>
        <p:sp>
          <p:nvSpPr>
            <p:cNvPr id="37" name="Rectangle 36"/>
            <p:cNvSpPr/>
            <p:nvPr/>
          </p:nvSpPr>
          <p:spPr>
            <a:xfrm>
              <a:off x="8122920" y="7620"/>
              <a:ext cx="1013315" cy="9372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8" name="Image 3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37220" y="113024"/>
              <a:ext cx="754380" cy="752678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</p:grpSp>
      <p:pic>
        <p:nvPicPr>
          <p:cNvPr id="8196" name="Picture 4" descr="C:\Users\colledan\Documents\_Cao_Mission\Presentations_IAOCAO\TWEPP_2014\AutresDOCS\CERN_Collab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03224" y="4195343"/>
            <a:ext cx="4033012" cy="2325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colledan\Documents\_Cao_Mission\Presentations_IAOCAO\TWEPP_2014\AutresDOCS\European_Coll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81600" y="942577"/>
            <a:ext cx="3954635" cy="2785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75260" y="1092815"/>
            <a:ext cx="5684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40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Major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nternational Projects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908854" y="6435340"/>
            <a:ext cx="2133600" cy="365125"/>
          </a:xfrm>
        </p:spPr>
        <p:txBody>
          <a:bodyPr/>
          <a:lstStyle/>
          <a:p>
            <a:fld id="{6107D93B-C947-4B41-8558-A532C1867C9C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8195" name="Picture 3" descr="C:\Users\colledan\Documents\_Cao_Mission\Presentations_IAOCAO\TWEPP_2014\AutresDOCS\Internat_Coll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033"/>
          <a:stretch/>
        </p:blipFill>
        <p:spPr bwMode="auto">
          <a:xfrm>
            <a:off x="7774" y="1855111"/>
            <a:ext cx="5344253" cy="3325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435340"/>
            <a:ext cx="2133600" cy="365125"/>
          </a:xfrm>
        </p:spPr>
        <p:txBody>
          <a:bodyPr/>
          <a:lstStyle/>
          <a:p>
            <a:r>
              <a:rPr lang="en-US" dirty="0" smtClean="0"/>
              <a:t>Claude Colledani - IN2P3 -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435340"/>
            <a:ext cx="2895600" cy="365125"/>
          </a:xfrm>
        </p:spPr>
        <p:txBody>
          <a:bodyPr/>
          <a:lstStyle/>
          <a:p>
            <a:r>
              <a:rPr lang="fr-FR" smtClean="0"/>
              <a:t>TWEPP 2014, Aix-en-Provence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7056230" y="3003550"/>
            <a:ext cx="4683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bg1"/>
                </a:solidFill>
              </a:rPr>
              <a:t>/ EGO</a:t>
            </a:r>
            <a:endParaRPr lang="en-US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69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60020" y="1047780"/>
            <a:ext cx="5943600" cy="5400600"/>
          </a:xfrm>
        </p:spPr>
        <p:txBody>
          <a:bodyPr>
            <a:normAutofit fontScale="62500" lnSpcReduction="20000"/>
          </a:bodyPr>
          <a:lstStyle/>
          <a:p>
            <a:r>
              <a:rPr lang="en-GB" sz="3400" b="1" dirty="0" smtClean="0">
                <a:solidFill>
                  <a:schemeClr val="accent1">
                    <a:lumMod val="50000"/>
                  </a:schemeClr>
                </a:solidFill>
              </a:rPr>
              <a:t>Supporting Instrumentation R&amp;D</a:t>
            </a:r>
          </a:p>
          <a:p>
            <a:pPr lvl="1"/>
            <a:r>
              <a:rPr lang="en-GB" sz="3000" b="1" dirty="0" smtClean="0">
                <a:solidFill>
                  <a:schemeClr val="accent1">
                    <a:lumMod val="50000"/>
                  </a:schemeClr>
                </a:solidFill>
              </a:rPr>
              <a:t>730 Engineers  &amp; Technicians </a:t>
            </a:r>
          </a:p>
          <a:p>
            <a:pPr marL="0" indent="0">
              <a:buNone/>
            </a:pPr>
            <a:endParaRPr lang="en-GB" sz="2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3400" b="1" dirty="0" smtClean="0">
                <a:solidFill>
                  <a:schemeClr val="accent1">
                    <a:lumMod val="50000"/>
                  </a:schemeClr>
                </a:solidFill>
              </a:rPr>
              <a:t>Instrumentation Network setup in 2012</a:t>
            </a:r>
          </a:p>
          <a:p>
            <a:pPr lvl="1"/>
            <a:r>
              <a:rPr lang="en-GB" sz="2600" dirty="0" smtClean="0">
                <a:solidFill>
                  <a:schemeClr val="accent1">
                    <a:lumMod val="75000"/>
                  </a:schemeClr>
                </a:solidFill>
              </a:rPr>
              <a:t>To improve exchanges between experts </a:t>
            </a:r>
          </a:p>
          <a:p>
            <a:pPr lvl="1"/>
            <a:r>
              <a:rPr lang="en-GB" sz="2600" dirty="0" smtClean="0">
                <a:solidFill>
                  <a:schemeClr val="accent1">
                    <a:lumMod val="75000"/>
                  </a:schemeClr>
                </a:solidFill>
              </a:rPr>
              <a:t>To promote common actions</a:t>
            </a:r>
          </a:p>
          <a:p>
            <a:pPr marL="457200" lvl="1" indent="0">
              <a:buNone/>
            </a:pPr>
            <a:endParaRPr lang="en-GB" sz="22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3400" b="1" dirty="0" smtClean="0">
                <a:solidFill>
                  <a:schemeClr val="accent1">
                    <a:lumMod val="50000"/>
                  </a:schemeClr>
                </a:solidFill>
              </a:rPr>
              <a:t>5 Topics</a:t>
            </a:r>
          </a:p>
          <a:p>
            <a:pPr lvl="1"/>
            <a:r>
              <a:rPr lang="en-GB" sz="2900" dirty="0" smtClean="0">
                <a:solidFill>
                  <a:schemeClr val="accent1">
                    <a:lumMod val="75000"/>
                  </a:schemeClr>
                </a:solidFill>
              </a:rPr>
              <a:t>Radio-detection</a:t>
            </a:r>
          </a:p>
          <a:p>
            <a:pPr lvl="1"/>
            <a:r>
              <a:rPr lang="en-GB" sz="2900" dirty="0" smtClean="0">
                <a:solidFill>
                  <a:schemeClr val="accent1">
                    <a:lumMod val="75000"/>
                  </a:schemeClr>
                </a:solidFill>
              </a:rPr>
              <a:t>Cryogenic Detectors</a:t>
            </a:r>
          </a:p>
          <a:p>
            <a:pPr lvl="1"/>
            <a:r>
              <a:rPr lang="en-GB" sz="2900" dirty="0" smtClean="0">
                <a:solidFill>
                  <a:schemeClr val="accent1">
                    <a:lumMod val="75000"/>
                  </a:schemeClr>
                </a:solidFill>
              </a:rPr>
              <a:t>Photo-detectors	           </a:t>
            </a:r>
          </a:p>
          <a:p>
            <a:pPr lvl="1"/>
            <a:r>
              <a:rPr lang="en-GB" sz="2900" dirty="0" smtClean="0">
                <a:solidFill>
                  <a:schemeClr val="accent1">
                    <a:lumMod val="75000"/>
                  </a:schemeClr>
                </a:solidFill>
              </a:rPr>
              <a:t>Gaseous Detectors                </a:t>
            </a:r>
          </a:p>
          <a:p>
            <a:pPr lvl="1"/>
            <a:r>
              <a:rPr lang="en-GB" sz="2900" dirty="0" smtClean="0">
                <a:solidFill>
                  <a:schemeClr val="accent1">
                    <a:lumMod val="75000"/>
                  </a:schemeClr>
                </a:solidFill>
              </a:rPr>
              <a:t>Semiconductor Detectors</a:t>
            </a:r>
          </a:p>
          <a:p>
            <a:pPr lvl="1"/>
            <a:endParaRPr lang="en-GB" sz="22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3400" b="1" dirty="0" smtClean="0">
                <a:solidFill>
                  <a:schemeClr val="accent1">
                    <a:lumMod val="50000"/>
                  </a:schemeClr>
                </a:solidFill>
              </a:rPr>
              <a:t>3 </a:t>
            </a:r>
            <a:r>
              <a:rPr lang="en-GB" sz="3400" b="1" dirty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lang="en-GB" sz="3400" b="1" dirty="0" smtClean="0">
                <a:solidFill>
                  <a:schemeClr val="accent1">
                    <a:lumMod val="50000"/>
                  </a:schemeClr>
                </a:solidFill>
              </a:rPr>
              <a:t>ransversal Topics</a:t>
            </a:r>
          </a:p>
          <a:p>
            <a:pPr lvl="1"/>
            <a:r>
              <a:rPr lang="en-GB" sz="2900" dirty="0" smtClean="0">
                <a:solidFill>
                  <a:schemeClr val="accent1">
                    <a:lumMod val="75000"/>
                  </a:schemeClr>
                </a:solidFill>
              </a:rPr>
              <a:t>R&amp;D for Mechanics</a:t>
            </a:r>
          </a:p>
          <a:p>
            <a:pPr lvl="1"/>
            <a:r>
              <a:rPr lang="en-GB" sz="2900" dirty="0" smtClean="0">
                <a:solidFill>
                  <a:schemeClr val="accent1">
                    <a:lumMod val="75000"/>
                  </a:schemeClr>
                </a:solidFill>
              </a:rPr>
              <a:t>DAQ</a:t>
            </a:r>
          </a:p>
          <a:p>
            <a:pPr lvl="1"/>
            <a:r>
              <a:rPr lang="en-GB" sz="2900" dirty="0" smtClean="0">
                <a:solidFill>
                  <a:schemeClr val="accent1">
                    <a:lumMod val="75000"/>
                  </a:schemeClr>
                </a:solidFill>
              </a:rPr>
              <a:t>Microelectronics</a:t>
            </a:r>
          </a:p>
          <a:p>
            <a:pPr lvl="1"/>
            <a:r>
              <a:rPr lang="en-GB" sz="2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marL="457200" lvl="1" indent="0">
              <a:buNone/>
            </a:pPr>
            <a:endParaRPr lang="en-GB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85479" y="2497601"/>
            <a:ext cx="3107882" cy="223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721420" y="-162272"/>
            <a:ext cx="8229600" cy="1143000"/>
          </a:xfrm>
        </p:spPr>
        <p:txBody>
          <a:bodyPr/>
          <a:lstStyle/>
          <a:p>
            <a:r>
              <a:rPr lang="en-US" sz="3400" dirty="0"/>
              <a:t>I</a:t>
            </a:r>
            <a:r>
              <a:rPr lang="en-US" sz="3400" b="1" dirty="0" smtClean="0">
                <a:solidFill>
                  <a:schemeClr val="accent1">
                    <a:lumMod val="75000"/>
                  </a:schemeClr>
                </a:solidFill>
              </a:rPr>
              <a:t>nstrumentation</a:t>
            </a:r>
            <a:endParaRPr lang="en-US" sz="3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890748" y="6435340"/>
            <a:ext cx="2133600" cy="365125"/>
          </a:xfrm>
        </p:spPr>
        <p:txBody>
          <a:bodyPr/>
          <a:lstStyle/>
          <a:p>
            <a:fld id="{6107D93B-C947-4B41-8558-A532C1867C9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69603" y="2710447"/>
            <a:ext cx="3344587" cy="2275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62844" y="2986584"/>
            <a:ext cx="3077114" cy="22162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95206" y="4018774"/>
            <a:ext cx="3502594" cy="23681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85479" y="3296073"/>
            <a:ext cx="4585591" cy="33787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Rectangle à coins arrondis 2"/>
          <p:cNvSpPr/>
          <p:nvPr/>
        </p:nvSpPr>
        <p:spPr>
          <a:xfrm>
            <a:off x="1774581" y="5929457"/>
            <a:ext cx="2143095" cy="507134"/>
          </a:xfrm>
          <a:prstGeom prst="wedgeRoundRectCallout">
            <a:avLst>
              <a:gd name="adj1" fmla="val -88061"/>
              <a:gd name="adj2" fmla="val -12457"/>
              <a:gd name="adj3" fmla="val 16667"/>
            </a:avLst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+ 07/2014: Command &amp; Control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474043"/>
            <a:ext cx="2895600" cy="365125"/>
          </a:xfrm>
        </p:spPr>
        <p:txBody>
          <a:bodyPr/>
          <a:lstStyle/>
          <a:p>
            <a:r>
              <a:rPr lang="fr-FR" dirty="0" smtClean="0"/>
              <a:t>TWEPP 2014, Aix-en-Provence</a:t>
            </a:r>
            <a:endParaRPr lang="fr-FR" dirty="0"/>
          </a:p>
        </p:txBody>
      </p:sp>
      <p:sp>
        <p:nvSpPr>
          <p:cNvPr id="16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435340"/>
            <a:ext cx="2133600" cy="365125"/>
          </a:xfrm>
        </p:spPr>
        <p:txBody>
          <a:bodyPr/>
          <a:lstStyle/>
          <a:p>
            <a:r>
              <a:rPr lang="en-US" dirty="0" smtClean="0"/>
              <a:t>Claude Colledani - IN2P3 -</a:t>
            </a:r>
            <a:endParaRPr lang="fr-FR" dirty="0"/>
          </a:p>
        </p:txBody>
      </p:sp>
      <p:grpSp>
        <p:nvGrpSpPr>
          <p:cNvPr id="7" name="Groupe 6"/>
          <p:cNvGrpSpPr/>
          <p:nvPr/>
        </p:nvGrpSpPr>
        <p:grpSpPr>
          <a:xfrm>
            <a:off x="6821084" y="513836"/>
            <a:ext cx="2432221" cy="2196611"/>
            <a:chOff x="6906809" y="513836"/>
            <a:chExt cx="2432221" cy="2196611"/>
          </a:xfrm>
        </p:grpSpPr>
        <p:graphicFrame>
          <p:nvGraphicFramePr>
            <p:cNvPr id="20" name="Graphique 1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896703129"/>
                </p:ext>
              </p:extLst>
            </p:nvPr>
          </p:nvGraphicFramePr>
          <p:xfrm>
            <a:off x="6906809" y="513836"/>
            <a:ext cx="2432221" cy="21966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4" name="ZoneTexte 3"/>
            <p:cNvSpPr txBox="1"/>
            <p:nvPr/>
          </p:nvSpPr>
          <p:spPr>
            <a:xfrm>
              <a:off x="8385145" y="1420773"/>
              <a:ext cx="4956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37%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8464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Claude Colledani - IN2P3 -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TWEPP 2014, Aix-en-Provence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DAQ Network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8" name="Espace réservé du contenu 1"/>
          <p:cNvSpPr txBox="1">
            <a:spLocks/>
          </p:cNvSpPr>
          <p:nvPr/>
        </p:nvSpPr>
        <p:spPr bwMode="auto">
          <a:xfrm>
            <a:off x="144461" y="1088235"/>
            <a:ext cx="6180139" cy="5714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Existing since 2011 </a:t>
            </a:r>
          </a:p>
          <a:p>
            <a:pPr marL="457200" lvl="1" indent="0"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30 people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Promoting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Common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standards</a:t>
            </a:r>
          </a:p>
          <a:p>
            <a:pPr lvl="1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Design reuse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, shared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FPGA IPs</a:t>
            </a:r>
          </a:p>
          <a:p>
            <a:pPr lvl="1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Common developments centered on</a:t>
            </a:r>
          </a:p>
          <a:p>
            <a:pPr lvl="2"/>
            <a:r>
              <a:rPr lang="en-US" altLang="fr-FR" sz="1800" dirty="0" smtClean="0">
                <a:solidFill>
                  <a:schemeClr val="accent1">
                    <a:lumMod val="75000"/>
                  </a:schemeClr>
                </a:solidFill>
              </a:rPr>
              <a:t>LHC upgrades</a:t>
            </a:r>
          </a:p>
          <a:p>
            <a:pPr lvl="2"/>
            <a:r>
              <a:rPr lang="en-US" altLang="fr-FR" sz="1800" dirty="0" smtClean="0">
                <a:solidFill>
                  <a:schemeClr val="accent1">
                    <a:lumMod val="75000"/>
                  </a:schemeClr>
                </a:solidFill>
              </a:rPr>
              <a:t>GANIL experiments </a:t>
            </a:r>
            <a:endParaRPr lang="en-US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Strong interest in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</a:rPr>
              <a:t>xTCA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lvl="1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Member of PICMG </a:t>
            </a:r>
          </a:p>
          <a:p>
            <a:pPr lvl="2"/>
            <a:r>
              <a:rPr lang="en-US" sz="1800" i="1" dirty="0" smtClean="0">
                <a:solidFill>
                  <a:schemeClr val="accent1">
                    <a:lumMod val="75000"/>
                  </a:schemeClr>
                </a:solidFill>
              </a:rPr>
              <a:t>PCI </a:t>
            </a:r>
            <a:r>
              <a:rPr lang="en-US" sz="1800" i="1" dirty="0">
                <a:solidFill>
                  <a:schemeClr val="accent1">
                    <a:lumMod val="75000"/>
                  </a:schemeClr>
                </a:solidFill>
              </a:rPr>
              <a:t>Industrial Computer </a:t>
            </a:r>
            <a:r>
              <a:rPr lang="en-US" sz="1800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8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800" i="1" dirty="0" smtClean="0">
                <a:solidFill>
                  <a:schemeClr val="accent1">
                    <a:lumMod val="75000"/>
                  </a:schemeClr>
                </a:solidFill>
              </a:rPr>
              <a:t>Manufacturers Group</a:t>
            </a:r>
          </a:p>
          <a:p>
            <a:pPr lvl="1"/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Working Group of 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</a:rPr>
              <a:t>xTCA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 for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Physics</a:t>
            </a:r>
          </a:p>
          <a:p>
            <a:pPr lvl="2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Clocks, Gates and Trigger distribution</a:t>
            </a:r>
            <a:b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sz="18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13"/>
          <a:stretch/>
        </p:blipFill>
        <p:spPr bwMode="auto">
          <a:xfrm>
            <a:off x="6096767" y="421122"/>
            <a:ext cx="3047233" cy="168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7074489" y="4173496"/>
            <a:ext cx="200779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anchor="ctr" anchorCtr="1">
            <a:spAutoFit/>
          </a:bodyPr>
          <a:lstStyle/>
          <a:p>
            <a:r>
              <a:rPr lang="en-US" sz="1400" b="1" i="1" dirty="0" smtClean="0"/>
              <a:t>ATLAS </a:t>
            </a:r>
            <a:r>
              <a:rPr lang="en-US" sz="1400" b="1" i="1" dirty="0" err="1" smtClean="0"/>
              <a:t>LArg</a:t>
            </a:r>
            <a:r>
              <a:rPr lang="en-US" sz="1400" b="1" i="1" dirty="0" smtClean="0"/>
              <a:t> Cal</a:t>
            </a:r>
            <a:r>
              <a:rPr lang="en-US" sz="1400" i="1" dirty="0" smtClean="0"/>
              <a:t>: ATCA ABBA</a:t>
            </a:r>
            <a:endParaRPr lang="en-US" sz="1400" i="1" dirty="0"/>
          </a:p>
        </p:txBody>
      </p:sp>
      <p:sp>
        <p:nvSpPr>
          <p:cNvPr id="8" name="Rectangle 7"/>
          <p:cNvSpPr/>
          <p:nvPr/>
        </p:nvSpPr>
        <p:spPr>
          <a:xfrm>
            <a:off x="7146554" y="2110760"/>
            <a:ext cx="1733873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400" b="1" i="1" dirty="0" err="1"/>
              <a:t>LHCb</a:t>
            </a:r>
            <a:r>
              <a:rPr lang="en-US" sz="1400" b="1" i="1" dirty="0"/>
              <a:t> </a:t>
            </a:r>
            <a:r>
              <a:rPr lang="en-US" sz="1400" i="1" dirty="0" smtClean="0"/>
              <a:t>: Prototype  Board</a:t>
            </a:r>
            <a:endParaRPr lang="en-US" sz="1400" i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414643" y="6509013"/>
            <a:ext cx="602628" cy="348987"/>
          </a:xfrm>
        </p:spPr>
        <p:txBody>
          <a:bodyPr/>
          <a:lstStyle/>
          <a:p>
            <a:fld id="{6107D93B-C947-4B41-8558-A532C1867C9C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74489" y="2463664"/>
            <a:ext cx="2077202" cy="1689637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4447" y="4566567"/>
            <a:ext cx="2359553" cy="176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7043382" y="6248619"/>
            <a:ext cx="1796197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anchor="ctr" anchorCtr="1">
            <a:spAutoFit/>
          </a:bodyPr>
          <a:lstStyle/>
          <a:p>
            <a:r>
              <a:rPr lang="en-US" sz="1400" b="1" i="1" dirty="0"/>
              <a:t>SPIRAL2/FAIR : </a:t>
            </a:r>
            <a:r>
              <a:rPr lang="en-US" sz="1400" i="1" dirty="0" smtClean="0"/>
              <a:t>MUTANT</a:t>
            </a:r>
            <a:endParaRPr lang="en-US" sz="1400" i="1" dirty="0"/>
          </a:p>
        </p:txBody>
      </p:sp>
      <p:sp>
        <p:nvSpPr>
          <p:cNvPr id="17" name="Rectangle 16"/>
          <p:cNvSpPr/>
          <p:nvPr/>
        </p:nvSpPr>
        <p:spPr>
          <a:xfrm>
            <a:off x="5149625" y="4744895"/>
            <a:ext cx="1634822" cy="719034"/>
          </a:xfrm>
          <a:prstGeom prst="rect">
            <a:avLst/>
          </a:prstGeom>
          <a:solidFill>
            <a:schemeClr val="bg1"/>
          </a:solidFill>
        </p:spPr>
        <p:txBody>
          <a:bodyPr wrap="square" lIns="0" tIns="36000" rIns="0" bIns="36000">
            <a:spAutoFit/>
          </a:bodyPr>
          <a:lstStyle/>
          <a:p>
            <a:r>
              <a:rPr lang="en-US" sz="1400" b="1" i="1" dirty="0" smtClean="0"/>
              <a:t>BAORADIO- PAON:</a:t>
            </a:r>
            <a:r>
              <a:rPr lang="en-US" sz="1400" i="1" dirty="0" smtClean="0"/>
              <a:t/>
            </a:r>
            <a:br>
              <a:rPr lang="en-US" sz="1400" i="1" dirty="0" smtClean="0"/>
            </a:br>
            <a:r>
              <a:rPr lang="en-US" sz="1400" i="1" dirty="0" smtClean="0"/>
              <a:t>Digitizer </a:t>
            </a:r>
            <a:r>
              <a:rPr lang="en-US" sz="1400" i="1" dirty="0"/>
              <a:t>Frequency </a:t>
            </a:r>
            <a:r>
              <a:rPr lang="en-US" sz="1400" i="1" dirty="0" smtClean="0"/>
              <a:t/>
            </a:r>
            <a:br>
              <a:rPr lang="en-US" sz="1400" i="1" dirty="0" smtClean="0"/>
            </a:br>
            <a:r>
              <a:rPr lang="en-US" sz="1400" i="1" dirty="0" smtClean="0"/>
              <a:t>Separator</a:t>
            </a:r>
            <a:endParaRPr lang="en-US" sz="1400" i="1" dirty="0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4946953" y="2775082"/>
            <a:ext cx="1731441" cy="1976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635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5888" y="901916"/>
            <a:ext cx="7685088" cy="5839451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Since 2005</a:t>
            </a:r>
          </a:p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14 Teams (+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</a:rPr>
              <a:t>Irfu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marL="514350" lvl="1" indent="0"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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7 teams ≥ 4 designers</a:t>
            </a:r>
          </a:p>
          <a:p>
            <a:pPr marL="914400" lvl="2" indent="0"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3 teams ~ 10 people</a:t>
            </a:r>
          </a:p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Internal meetings</a:t>
            </a:r>
          </a:p>
          <a:p>
            <a:pPr marL="587375" lvl="1" defTabSz="987425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School  (1 week), alternating with</a:t>
            </a:r>
          </a:p>
          <a:p>
            <a:pPr marL="587375" lvl="1" defTabSz="987425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Workshop (2 days)</a:t>
            </a:r>
          </a:p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Collaborations</a:t>
            </a:r>
          </a:p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Knowhow / IP  exchanges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CAD tools</a:t>
            </a:r>
          </a:p>
          <a:p>
            <a:pPr marL="587375" lvl="1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Unified management</a:t>
            </a:r>
          </a:p>
          <a:p>
            <a:pPr marL="796925" lvl="2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License server @ IT Center</a:t>
            </a:r>
          </a:p>
          <a:p>
            <a:pPr marL="587375" lvl="1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Training program</a:t>
            </a:r>
          </a:p>
          <a:p>
            <a:pPr marL="796925" lvl="2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100 days / year for Cadence ASIC and PCB,  ~35 Engineers/Technicians</a:t>
            </a:r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7609C"/>
                </a:solidFill>
              </a:rPr>
              <a:t>Microelectronics Network</a:t>
            </a:r>
            <a:endParaRPr lang="en-U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601" t="11801" r="22359" b="11612"/>
          <a:stretch/>
        </p:blipFill>
        <p:spPr>
          <a:xfrm>
            <a:off x="4660767" y="1142809"/>
            <a:ext cx="4225986" cy="4410265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6879108" y="6483096"/>
            <a:ext cx="2133600" cy="365125"/>
          </a:xfrm>
        </p:spPr>
        <p:txBody>
          <a:bodyPr/>
          <a:lstStyle/>
          <a:p>
            <a:fld id="{6107D93B-C947-4B41-8558-A532C1867C9C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6" name="Groupe 5"/>
          <p:cNvGrpSpPr/>
          <p:nvPr/>
        </p:nvGrpSpPr>
        <p:grpSpPr>
          <a:xfrm>
            <a:off x="8122920" y="7620"/>
            <a:ext cx="1013315" cy="937260"/>
            <a:chOff x="8122920" y="7620"/>
            <a:chExt cx="1013315" cy="937260"/>
          </a:xfrm>
        </p:grpSpPr>
        <p:sp>
          <p:nvSpPr>
            <p:cNvPr id="9" name="Rectangle 8"/>
            <p:cNvSpPr/>
            <p:nvPr/>
          </p:nvSpPr>
          <p:spPr>
            <a:xfrm>
              <a:off x="8122920" y="7620"/>
              <a:ext cx="1013315" cy="9372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37220" y="113024"/>
              <a:ext cx="754380" cy="752678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</p:grp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483096"/>
            <a:ext cx="2133600" cy="365125"/>
          </a:xfrm>
        </p:spPr>
        <p:txBody>
          <a:bodyPr/>
          <a:lstStyle/>
          <a:p>
            <a:r>
              <a:rPr lang="en-US" dirty="0" smtClean="0"/>
              <a:t>Claude Colledani - IN2P3 -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483096"/>
            <a:ext cx="2895600" cy="365125"/>
          </a:xfrm>
        </p:spPr>
        <p:txBody>
          <a:bodyPr/>
          <a:lstStyle/>
          <a:p>
            <a:r>
              <a:rPr lang="fr-FR" dirty="0" smtClean="0"/>
              <a:t>TWEPP 2014, Aix-en-Provence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345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à coins arrondis 11"/>
          <p:cNvSpPr/>
          <p:nvPr/>
        </p:nvSpPr>
        <p:spPr>
          <a:xfrm>
            <a:off x="107505" y="980729"/>
            <a:ext cx="5216025" cy="5588110"/>
          </a:xfrm>
          <a:prstGeom prst="roundRect">
            <a:avLst>
              <a:gd name="adj" fmla="val 7902"/>
            </a:avLst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Espace réservé du contenu 1"/>
          <p:cNvSpPr txBox="1">
            <a:spLocks/>
          </p:cNvSpPr>
          <p:nvPr/>
        </p:nvSpPr>
        <p:spPr>
          <a:xfrm>
            <a:off x="129252" y="980729"/>
            <a:ext cx="5148065" cy="2662112"/>
          </a:xfrm>
          <a:prstGeom prst="rect">
            <a:avLst/>
          </a:prstGeom>
        </p:spPr>
        <p:txBody>
          <a:bodyPr lIns="0" tIns="0" rIns="0" bIns="36000"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300"/>
              </a:spcBef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Building Blocks </a:t>
            </a:r>
          </a:p>
          <a:p>
            <a:pPr marL="0" indent="0" algn="ctr">
              <a:spcBef>
                <a:spcPts val="300"/>
              </a:spcBef>
              <a:buNone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Low noise, low power &amp; radiation tolerant</a:t>
            </a:r>
            <a:b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Analog, Mixed, Digital </a:t>
            </a:r>
          </a:p>
          <a:p>
            <a:pPr marL="1076325">
              <a:spcBef>
                <a:spcPts val="2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FE amplifiers, shapers</a:t>
            </a:r>
          </a:p>
          <a:p>
            <a:pPr marL="1076325">
              <a:spcBef>
                <a:spcPts val="2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DAC / ADC / TDC A-based, D-based</a:t>
            </a:r>
          </a:p>
          <a:p>
            <a:pPr marL="1076325">
              <a:spcBef>
                <a:spcPts val="2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Memories:  Digital / Analog</a:t>
            </a:r>
          </a:p>
          <a:p>
            <a:pPr marL="1076325">
              <a:spcBef>
                <a:spcPts val="2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RO &amp; Ctrl:  </a:t>
            </a: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</a:rPr>
              <a:t>Serializer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,  </a:t>
            </a: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</a:rPr>
              <a:t>Tx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 ,  I2C, JTAG</a:t>
            </a:r>
          </a:p>
          <a:p>
            <a:pPr marL="1076325">
              <a:spcBef>
                <a:spcPts val="2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Band Gaps, Regulators, POR</a:t>
            </a:r>
          </a:p>
          <a:p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457200" lvl="1" indent="0">
              <a:buFont typeface="Arial" pitchFamily="34" charset="0"/>
              <a:buNone/>
            </a:pPr>
            <a:endParaRPr lang="en-US" sz="1100" b="1" dirty="0" smtClean="0">
              <a:latin typeface="+mj-lt"/>
            </a:endParaRPr>
          </a:p>
          <a:p>
            <a:pPr marL="457200" lvl="1" indent="0">
              <a:buFont typeface="Arial" pitchFamily="34" charset="0"/>
              <a:buNone/>
            </a:pPr>
            <a:endParaRPr lang="en-US" sz="1100" b="1" dirty="0" smtClean="0"/>
          </a:p>
        </p:txBody>
      </p:sp>
      <p:pic>
        <p:nvPicPr>
          <p:cNvPr id="37" name="Image 3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1145" y="968871"/>
            <a:ext cx="3490455" cy="2358163"/>
          </a:xfrm>
          <a:prstGeom prst="rect">
            <a:avLst/>
          </a:prstGeom>
        </p:spPr>
      </p:pic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2016626" y="53880"/>
            <a:ext cx="5100022" cy="749490"/>
          </a:xfrm>
        </p:spPr>
        <p:txBody>
          <a:bodyPr/>
          <a:lstStyle/>
          <a:p>
            <a:r>
              <a:rPr lang="en-US" dirty="0" smtClean="0"/>
              <a:t>Expertise &amp; Skill</a:t>
            </a:r>
            <a:endParaRPr lang="en-US" dirty="0"/>
          </a:p>
        </p:txBody>
      </p:sp>
      <p:sp>
        <p:nvSpPr>
          <p:cNvPr id="40" name="Espace réservé du contenu 1"/>
          <p:cNvSpPr txBox="1">
            <a:spLocks/>
          </p:cNvSpPr>
          <p:nvPr/>
        </p:nvSpPr>
        <p:spPr>
          <a:xfrm>
            <a:off x="5375147" y="3482263"/>
            <a:ext cx="3712965" cy="328253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9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System Level Design for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</a:rPr>
              <a:t>SoC</a:t>
            </a:r>
            <a:endParaRPr lang="en-US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Functional Block Assembly</a:t>
            </a:r>
          </a:p>
          <a:p>
            <a:pPr>
              <a:spcBef>
                <a:spcPts val="2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Multi-Channel FE  + Massive A 2 D </a:t>
            </a:r>
          </a:p>
          <a:p>
            <a:pPr>
              <a:spcBef>
                <a:spcPts val="2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Data Reduction Processing</a:t>
            </a:r>
          </a:p>
          <a:p>
            <a:pPr>
              <a:spcBef>
                <a:spcPts val="2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Memory  Buffers/ Management </a:t>
            </a:r>
          </a:p>
          <a:p>
            <a:pPr>
              <a:spcBef>
                <a:spcPts val="200"/>
              </a:spcBef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Embedded Regulation Systems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Distribution</a:t>
            </a:r>
          </a:p>
          <a:p>
            <a:pPr>
              <a:spcBef>
                <a:spcPts val="200"/>
              </a:spcBef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Power Distribution Grid / Domain</a:t>
            </a:r>
          </a:p>
          <a:p>
            <a:pPr>
              <a:spcBef>
                <a:spcPts val="200"/>
              </a:spcBef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Clock Distribution</a:t>
            </a:r>
          </a:p>
          <a:p>
            <a:pPr>
              <a:spcBef>
                <a:spcPts val="200"/>
              </a:spcBef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Data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Flow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Flèche courbée vers le haut 1"/>
          <p:cNvSpPr/>
          <p:nvPr/>
        </p:nvSpPr>
        <p:spPr>
          <a:xfrm rot="18900000" flipV="1">
            <a:off x="1480548" y="1518871"/>
            <a:ext cx="4533894" cy="1742207"/>
          </a:xfrm>
          <a:prstGeom prst="curvedUpArrow">
            <a:avLst>
              <a:gd name="adj1" fmla="val 21741"/>
              <a:gd name="adj2" fmla="val 39161"/>
              <a:gd name="adj3" fmla="val 25000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lèche courbée vers le haut 7"/>
          <p:cNvSpPr/>
          <p:nvPr/>
        </p:nvSpPr>
        <p:spPr>
          <a:xfrm rot="3019403" flipV="1">
            <a:off x="7917254" y="2963147"/>
            <a:ext cx="957443" cy="466072"/>
          </a:xfrm>
          <a:prstGeom prst="curvedUpArrow">
            <a:avLst>
              <a:gd name="adj1" fmla="val 25000"/>
              <a:gd name="adj2" fmla="val 98384"/>
              <a:gd name="adj3" fmla="val 25000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 rot="21146305">
            <a:off x="7666993" y="3118163"/>
            <a:ext cx="31739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bg1"/>
                </a:solidFill>
              </a:rPr>
              <a:t>SoC</a:t>
            </a:r>
            <a:endParaRPr lang="en-US" sz="1600" b="1" dirty="0">
              <a:solidFill>
                <a:schemeClr val="bg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8630" y="3878890"/>
            <a:ext cx="888588" cy="541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031" y="4627730"/>
            <a:ext cx="1821750" cy="495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24063" y="5142504"/>
            <a:ext cx="2192425" cy="400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i="1" dirty="0" smtClean="0"/>
              <a:t>SEU Tolerant Memory</a:t>
            </a:r>
          </a:p>
          <a:p>
            <a:r>
              <a:rPr lang="en-US" sz="1200" dirty="0" smtClean="0"/>
              <a:t>230 x 1820 μm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 - </a:t>
            </a:r>
            <a:r>
              <a:rPr lang="en-US" sz="1200" i="1" dirty="0" smtClean="0"/>
              <a:t>130 nm, FEI-4 </a:t>
            </a:r>
            <a:endParaRPr lang="en-US" sz="1200" i="1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26279" y="3792668"/>
            <a:ext cx="971235" cy="959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3613490" y="3591717"/>
            <a:ext cx="1550938" cy="9541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i="1" dirty="0" smtClean="0"/>
              <a:t>4 x 12-bits  SAR ADC</a:t>
            </a:r>
          </a:p>
          <a:p>
            <a:pPr marL="720725"/>
            <a:r>
              <a:rPr lang="en-US" sz="1200" i="1" dirty="0" smtClean="0"/>
              <a:t>40 MSPS,</a:t>
            </a:r>
          </a:p>
          <a:p>
            <a:pPr marL="720725"/>
            <a:r>
              <a:rPr lang="en-US" sz="1200" i="1" dirty="0" smtClean="0"/>
              <a:t> 5mW/</a:t>
            </a:r>
            <a:r>
              <a:rPr lang="en-US" sz="1200" i="1" dirty="0" err="1" smtClean="0"/>
              <a:t>ch</a:t>
            </a:r>
            <a:r>
              <a:rPr lang="en-US" sz="1200" i="1" dirty="0" smtClean="0"/>
              <a:t/>
            </a:r>
            <a:br>
              <a:rPr lang="en-US" sz="1200" i="1" dirty="0" smtClean="0"/>
            </a:br>
            <a:r>
              <a:rPr lang="en-US" sz="1200" i="1" dirty="0" smtClean="0"/>
              <a:t>10 mm</a:t>
            </a:r>
            <a:r>
              <a:rPr lang="en-US" sz="1200" i="1" baseline="30000" dirty="0" smtClean="0"/>
              <a:t>2</a:t>
            </a:r>
            <a:r>
              <a:rPr lang="en-US" sz="1200" i="1" dirty="0" smtClean="0"/>
              <a:t>, </a:t>
            </a:r>
          </a:p>
          <a:p>
            <a:pPr marL="720725"/>
            <a:r>
              <a:rPr lang="en-US" sz="1200" i="1" dirty="0" smtClean="0"/>
              <a:t>130 nm</a:t>
            </a:r>
            <a:endParaRPr lang="en-US" sz="1200" i="1" dirty="0"/>
          </a:p>
        </p:txBody>
      </p:sp>
      <p:sp>
        <p:nvSpPr>
          <p:cNvPr id="17" name="Rectangle 16"/>
          <p:cNvSpPr/>
          <p:nvPr/>
        </p:nvSpPr>
        <p:spPr>
          <a:xfrm>
            <a:off x="290084" y="3696643"/>
            <a:ext cx="1439116" cy="7694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i="1" dirty="0" smtClean="0"/>
              <a:t>12-bits SAR </a:t>
            </a:r>
            <a:r>
              <a:rPr lang="en-US" sz="1400" i="1" dirty="0"/>
              <a:t>ADC </a:t>
            </a:r>
            <a:r>
              <a:rPr lang="en-US" sz="1400" i="1" dirty="0" smtClean="0"/>
              <a:t> </a:t>
            </a:r>
            <a:r>
              <a:rPr lang="en-US" sz="1200" i="1" dirty="0" smtClean="0"/>
              <a:t>100 </a:t>
            </a:r>
            <a:r>
              <a:rPr lang="en-US" sz="1200" i="1" dirty="0" err="1" smtClean="0"/>
              <a:t>kSPS</a:t>
            </a:r>
            <a:r>
              <a:rPr lang="en-US" sz="1200" i="1" dirty="0" smtClean="0"/>
              <a:t/>
            </a:r>
            <a:br>
              <a:rPr lang="en-US" sz="1200" i="1" dirty="0" smtClean="0"/>
            </a:br>
            <a:r>
              <a:rPr lang="en-US" sz="1200" i="1" dirty="0" smtClean="0"/>
              <a:t>180 x 300 µm</a:t>
            </a:r>
            <a:r>
              <a:rPr lang="en-US" sz="1200" i="1" baseline="30000" dirty="0" smtClean="0"/>
              <a:t>2</a:t>
            </a:r>
            <a:r>
              <a:rPr lang="en-US" sz="1200" i="1" dirty="0" smtClean="0"/>
              <a:t/>
            </a:r>
            <a:br>
              <a:rPr lang="en-US" sz="1200" i="1" dirty="0" smtClean="0"/>
            </a:br>
            <a:r>
              <a:rPr lang="en-US" sz="1200" i="1" dirty="0"/>
              <a:t>I</a:t>
            </a:r>
            <a:r>
              <a:rPr lang="en-US" sz="1200" i="1" dirty="0" smtClean="0"/>
              <a:t>BM 130 nm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83067" y="5006127"/>
            <a:ext cx="1505892" cy="73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3891708" y="4784815"/>
            <a:ext cx="1358704" cy="584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i="1" dirty="0" smtClean="0"/>
              <a:t>10 </a:t>
            </a:r>
            <a:r>
              <a:rPr lang="en-US" sz="1400" i="1" dirty="0" err="1" smtClean="0"/>
              <a:t>ps</a:t>
            </a:r>
            <a:r>
              <a:rPr lang="en-US" sz="1400" i="1" dirty="0" smtClean="0"/>
              <a:t>  TDC R&amp;D</a:t>
            </a:r>
          </a:p>
          <a:p>
            <a:pPr marL="536575"/>
            <a:r>
              <a:rPr lang="en-US" sz="1200" i="1" dirty="0" smtClean="0"/>
              <a:t>35 x 75 µm</a:t>
            </a:r>
            <a:r>
              <a:rPr lang="en-US" sz="1200" i="1" baseline="30000" dirty="0" smtClean="0"/>
              <a:t>2</a:t>
            </a:r>
            <a:r>
              <a:rPr lang="en-US" sz="1200" i="1" dirty="0" smtClean="0"/>
              <a:t>  </a:t>
            </a:r>
          </a:p>
          <a:p>
            <a:pPr marL="536575"/>
            <a:r>
              <a:rPr lang="en-US" sz="1200" i="1" dirty="0" smtClean="0"/>
              <a:t>IBM 130 nm</a:t>
            </a:r>
            <a:endParaRPr lang="en-US" sz="1200" i="1" dirty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6835" y="5854673"/>
            <a:ext cx="1524180" cy="501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3177849" y="5883922"/>
            <a:ext cx="1691331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i="1" dirty="0" smtClean="0"/>
              <a:t>JTAG</a:t>
            </a:r>
            <a:br>
              <a:rPr lang="en-US" sz="1400" i="1" dirty="0" smtClean="0"/>
            </a:br>
            <a:r>
              <a:rPr lang="en-US" sz="1400" i="1" dirty="0" err="1" smtClean="0"/>
              <a:t>Ctlr</a:t>
            </a:r>
            <a:endParaRPr lang="en-US" sz="1400" i="1" dirty="0" smtClean="0"/>
          </a:p>
          <a:p>
            <a:r>
              <a:rPr lang="en-US" sz="1200" i="1" dirty="0" smtClean="0"/>
              <a:t>725 x 112 </a:t>
            </a:r>
            <a:r>
              <a:rPr lang="en-US" sz="1200" i="1" dirty="0" smtClean="0"/>
              <a:t>µm</a:t>
            </a:r>
            <a:r>
              <a:rPr lang="en-US" sz="1200" baseline="30000" dirty="0" smtClean="0"/>
              <a:t>2</a:t>
            </a:r>
            <a:r>
              <a:rPr lang="en-US" sz="1200" i="1" dirty="0" smtClean="0"/>
              <a:t>, TJ 180 nm</a:t>
            </a:r>
            <a:endParaRPr lang="en-US" sz="1200" i="1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7398" y="5844506"/>
            <a:ext cx="792087" cy="578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437319" y="5761994"/>
            <a:ext cx="1659899" cy="584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i="1" dirty="0" smtClean="0"/>
              <a:t>BAND CAP</a:t>
            </a:r>
            <a:br>
              <a:rPr lang="en-US" sz="1400" i="1" dirty="0" smtClean="0"/>
            </a:br>
            <a:r>
              <a:rPr lang="en-US" sz="1200" i="1" dirty="0" smtClean="0"/>
              <a:t>196 x 133 µm</a:t>
            </a:r>
            <a:r>
              <a:rPr lang="en-US" sz="1200" i="1" baseline="30000" dirty="0" smtClean="0"/>
              <a:t>2</a:t>
            </a:r>
            <a:r>
              <a:rPr lang="en-US" sz="1200" i="1" dirty="0" smtClean="0"/>
              <a:t> </a:t>
            </a:r>
            <a:br>
              <a:rPr lang="en-US" sz="1200" i="1" dirty="0" smtClean="0"/>
            </a:br>
            <a:r>
              <a:rPr lang="en-US" sz="1200" i="1" dirty="0" smtClean="0"/>
              <a:t>TJ 180 nm</a:t>
            </a:r>
            <a:endParaRPr lang="en-US" sz="1200" i="1" dirty="0"/>
          </a:p>
        </p:txBody>
      </p:sp>
      <p:sp>
        <p:nvSpPr>
          <p:cNvPr id="44" name="Espace réservé du numéro de diapositive 43"/>
          <p:cNvSpPr>
            <a:spLocks noGrp="1"/>
          </p:cNvSpPr>
          <p:nvPr>
            <p:ph type="sldNum" sz="quarter" idx="12"/>
          </p:nvPr>
        </p:nvSpPr>
        <p:spPr>
          <a:xfrm>
            <a:off x="8299074" y="6422722"/>
            <a:ext cx="789039" cy="365125"/>
          </a:xfrm>
        </p:spPr>
        <p:txBody>
          <a:bodyPr/>
          <a:lstStyle/>
          <a:p>
            <a:fld id="{6107D93B-C947-4B41-8558-A532C1867C9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8" name="ZoneTexte 27"/>
          <p:cNvSpPr txBox="1"/>
          <p:nvPr/>
        </p:nvSpPr>
        <p:spPr>
          <a:xfrm rot="21146305">
            <a:off x="6148233" y="2830944"/>
            <a:ext cx="89768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BB Designer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 rot="21146305">
            <a:off x="7920927" y="2210930"/>
            <a:ext cx="97142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 err="1" smtClean="0">
                <a:solidFill>
                  <a:schemeClr val="bg1"/>
                </a:solidFill>
              </a:rPr>
              <a:t>SoC</a:t>
            </a:r>
            <a:r>
              <a:rPr lang="en-US" sz="1400" b="1" dirty="0" smtClean="0">
                <a:solidFill>
                  <a:schemeClr val="bg1"/>
                </a:solidFill>
              </a:rPr>
              <a:t> Designer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 rot="19800000">
            <a:off x="5556007" y="1542911"/>
            <a:ext cx="116390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Building Blocks </a:t>
            </a:r>
            <a:endParaRPr lang="en-US" sz="1400" b="1" dirty="0">
              <a:solidFill>
                <a:schemeClr val="bg1"/>
              </a:solidFill>
            </a:endParaRPr>
          </a:p>
        </p:txBody>
      </p:sp>
      <p:grpSp>
        <p:nvGrpSpPr>
          <p:cNvPr id="31" name="Groupe 30"/>
          <p:cNvGrpSpPr/>
          <p:nvPr/>
        </p:nvGrpSpPr>
        <p:grpSpPr>
          <a:xfrm>
            <a:off x="8122920" y="7620"/>
            <a:ext cx="1013315" cy="937260"/>
            <a:chOff x="8122920" y="7620"/>
            <a:chExt cx="1013315" cy="937260"/>
          </a:xfrm>
        </p:grpSpPr>
        <p:sp>
          <p:nvSpPr>
            <p:cNvPr id="32" name="Rectangle 31"/>
            <p:cNvSpPr/>
            <p:nvPr/>
          </p:nvSpPr>
          <p:spPr>
            <a:xfrm>
              <a:off x="8122920" y="7620"/>
              <a:ext cx="1013315" cy="9372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3" name="Image 32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37220" y="113024"/>
              <a:ext cx="754380" cy="752678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</p:grpSp>
      <p:sp>
        <p:nvSpPr>
          <p:cNvPr id="3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586128"/>
            <a:ext cx="2133600" cy="281705"/>
          </a:xfrm>
        </p:spPr>
        <p:txBody>
          <a:bodyPr/>
          <a:lstStyle/>
          <a:p>
            <a:r>
              <a:rPr lang="en-US" dirty="0" smtClean="0"/>
              <a:t>Claude Colledani - IN2P3 -</a:t>
            </a:r>
            <a:endParaRPr lang="fr-FR" dirty="0"/>
          </a:p>
        </p:txBody>
      </p:sp>
      <p:sp>
        <p:nvSpPr>
          <p:cNvPr id="3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477933" y="6565064"/>
            <a:ext cx="2895600" cy="365125"/>
          </a:xfrm>
        </p:spPr>
        <p:txBody>
          <a:bodyPr/>
          <a:lstStyle/>
          <a:p>
            <a:r>
              <a:rPr lang="fr-FR" dirty="0" smtClean="0"/>
              <a:t>TWEPP 2014, Aix-en-Provence</a:t>
            </a:r>
            <a:endParaRPr lang="fr-FR" dirty="0"/>
          </a:p>
        </p:txBody>
      </p:sp>
      <p:sp>
        <p:nvSpPr>
          <p:cNvPr id="34" name="Rectangle 33"/>
          <p:cNvSpPr/>
          <p:nvPr/>
        </p:nvSpPr>
        <p:spPr>
          <a:xfrm>
            <a:off x="5375147" y="3282208"/>
            <a:ext cx="3768853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i="1" dirty="0" smtClean="0"/>
              <a:t>BB design from the point  view of the Merlin Legend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987941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2" grpId="0" animBg="1"/>
      <p:bldP spid="8" grpId="0" animBg="1"/>
      <p:bldP spid="34" grpId="0"/>
    </p:bldLst>
  </p:timing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 sz="1600" dirty="0" smtClean="0">
            <a:solidFill>
              <a:srgbClr val="FFFFFF"/>
            </a:solidFill>
            <a:latin typeface="Arial Narrow" pitchFamily="34" charset="0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8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7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5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6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4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7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4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2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19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4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18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6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5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0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9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39390</TotalTime>
  <Words>3644</Words>
  <Application>Microsoft Office PowerPoint</Application>
  <PresentationFormat>Affichage à l'écran (4:3)</PresentationFormat>
  <Paragraphs>1087</Paragraphs>
  <Slides>34</Slides>
  <Notes>33</Notes>
  <HiddenSlides>0</HiddenSlides>
  <MMClips>0</MMClips>
  <ScaleCrop>false</ScaleCrop>
  <HeadingPairs>
    <vt:vector size="6" baseType="variant">
      <vt:variant>
        <vt:lpstr>Thème</vt:lpstr>
      </vt:variant>
      <vt:variant>
        <vt:i4>23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58" baseType="lpstr">
      <vt:lpstr>1_Thème Office</vt:lpstr>
      <vt:lpstr>14_Conception personnalisée</vt:lpstr>
      <vt:lpstr>16_Conception personnalisée</vt:lpstr>
      <vt:lpstr>13_Conception personnalisée</vt:lpstr>
      <vt:lpstr>15_Conception personnalisée</vt:lpstr>
      <vt:lpstr>11_Conception personnalisée</vt:lpstr>
      <vt:lpstr>12_Conception personnalisée</vt:lpstr>
      <vt:lpstr>10_Conception personnalisée</vt:lpstr>
      <vt:lpstr>9_Conception personnalisée</vt:lpstr>
      <vt:lpstr>8_Conception personnalisée</vt:lpstr>
      <vt:lpstr>7_Conception personnalisée</vt:lpstr>
      <vt:lpstr>5_Conception personnalisée</vt:lpstr>
      <vt:lpstr>3_Conception personnalisée</vt:lpstr>
      <vt:lpstr>6_Conception personnalisée</vt:lpstr>
      <vt:lpstr>4_Conception personnalisée</vt:lpstr>
      <vt:lpstr>2_Conception personnalisée</vt:lpstr>
      <vt:lpstr>1_Conception personnalisée</vt:lpstr>
      <vt:lpstr>Conception personnalisée</vt:lpstr>
      <vt:lpstr>17_Conception personnalisée</vt:lpstr>
      <vt:lpstr>2_Thème Office</vt:lpstr>
      <vt:lpstr>19_Conception personnalisée</vt:lpstr>
      <vt:lpstr>4_Thème Office</vt:lpstr>
      <vt:lpstr>18_Conception personnalisée</vt:lpstr>
      <vt:lpstr>Image Photo Editor</vt:lpstr>
      <vt:lpstr>Présentation PowerPoint</vt:lpstr>
      <vt:lpstr>IN2P3, one Institute of CNRS</vt:lpstr>
      <vt:lpstr>IN2P3</vt:lpstr>
      <vt:lpstr>Research Infrastructures</vt:lpstr>
      <vt:lpstr>International Collaborations</vt:lpstr>
      <vt:lpstr>Instrumentation</vt:lpstr>
      <vt:lpstr>DAQ Network</vt:lpstr>
      <vt:lpstr>Microelectronics Network</vt:lpstr>
      <vt:lpstr>Expertise &amp; Skill</vt:lpstr>
      <vt:lpstr>Looking for synergies</vt:lpstr>
      <vt:lpstr>Looking for synergies</vt:lpstr>
      <vt:lpstr>Radio-detection Network</vt:lpstr>
      <vt:lpstr>Cryogenics Network</vt:lpstr>
      <vt:lpstr>Cryogenic electronics for QUBIC</vt:lpstr>
      <vt:lpstr>    From Compact &amp; Extreme Cold to   Huge &amp;  Cold </vt:lpstr>
      <vt:lpstr>Photo-detectors Network</vt:lpstr>
      <vt:lpstr>Shapers &amp; Peak Detectors circuits</vt:lpstr>
      <vt:lpstr>Multi-Anodes PMT Read-Out Chips</vt:lpstr>
      <vt:lpstr>SiPM Readout chips</vt:lpstr>
      <vt:lpstr>Switched Analog Memories</vt:lpstr>
      <vt:lpstr>Gaseous Detectors Network</vt:lpstr>
      <vt:lpstr>Extended FEE for Gaseous Detectors</vt:lpstr>
      <vt:lpstr>Designs for specific configurations</vt:lpstr>
      <vt:lpstr>Semiconductors Network</vt:lpstr>
      <vt:lpstr>ASIC for space applications at IRFU</vt:lpstr>
      <vt:lpstr>Hybrid Pixel Sensors</vt:lpstr>
      <vt:lpstr>CMOS Pixel Sensors: A Long Term R&amp;D </vt:lpstr>
      <vt:lpstr>CPS for PXL detector @ STAR</vt:lpstr>
      <vt:lpstr>CPS for ALICE ITS upgrade</vt:lpstr>
      <vt:lpstr>Hybrid R&amp;D, RO chip + HV-CMOS sensor</vt:lpstr>
      <vt:lpstr>R&amp;D for Societal Applications</vt:lpstr>
      <vt:lpstr>Technology transfer</vt:lpstr>
      <vt:lpstr>Summary</vt:lpstr>
      <vt:lpstr>Présentation PowerPoint</vt:lpstr>
    </vt:vector>
  </TitlesOfParts>
  <Company>CNRS DR16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Prénom Nom Fonction</dc:title>
  <dc:creator>Colledani Claude</dc:creator>
  <cp:lastModifiedBy>COLLEDANI Claude</cp:lastModifiedBy>
  <cp:revision>2109</cp:revision>
  <cp:lastPrinted>2014-09-22T07:51:26Z</cp:lastPrinted>
  <dcterms:created xsi:type="dcterms:W3CDTF">2012-06-11T11:27:03Z</dcterms:created>
  <dcterms:modified xsi:type="dcterms:W3CDTF">2014-09-22T07:52:08Z</dcterms:modified>
</cp:coreProperties>
</file>