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pdf" ContentType="application/pdf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  <p:sldMasterId id="2147483710" r:id="rId2"/>
  </p:sldMasterIdLst>
  <p:notesMasterIdLst>
    <p:notesMasterId r:id="rId39"/>
  </p:notesMasterIdLst>
  <p:handoutMasterIdLst>
    <p:handoutMasterId r:id="rId40"/>
  </p:handoutMasterIdLst>
  <p:sldIdLst>
    <p:sldId id="259" r:id="rId3"/>
    <p:sldId id="260" r:id="rId4"/>
    <p:sldId id="298" r:id="rId5"/>
    <p:sldId id="300" r:id="rId6"/>
    <p:sldId id="317" r:id="rId7"/>
    <p:sldId id="327" r:id="rId8"/>
    <p:sldId id="318" r:id="rId9"/>
    <p:sldId id="319" r:id="rId10"/>
    <p:sldId id="335" r:id="rId11"/>
    <p:sldId id="302" r:id="rId12"/>
    <p:sldId id="303" r:id="rId13"/>
    <p:sldId id="304" r:id="rId14"/>
    <p:sldId id="330" r:id="rId15"/>
    <p:sldId id="314" r:id="rId16"/>
    <p:sldId id="307" r:id="rId17"/>
    <p:sldId id="334" r:id="rId18"/>
    <p:sldId id="331" r:id="rId19"/>
    <p:sldId id="332" r:id="rId20"/>
    <p:sldId id="333" r:id="rId21"/>
    <p:sldId id="308" r:id="rId22"/>
    <p:sldId id="313" r:id="rId23"/>
    <p:sldId id="306" r:id="rId24"/>
    <p:sldId id="336" r:id="rId25"/>
    <p:sldId id="351" r:id="rId26"/>
    <p:sldId id="310" r:id="rId27"/>
    <p:sldId id="329" r:id="rId28"/>
    <p:sldId id="311" r:id="rId29"/>
    <p:sldId id="326" r:id="rId30"/>
    <p:sldId id="325" r:id="rId31"/>
    <p:sldId id="342" r:id="rId32"/>
    <p:sldId id="340" r:id="rId33"/>
    <p:sldId id="343" r:id="rId34"/>
    <p:sldId id="338" r:id="rId35"/>
    <p:sldId id="345" r:id="rId36"/>
    <p:sldId id="341" r:id="rId37"/>
    <p:sldId id="348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9" autoAdjust="0"/>
    <p:restoredTop sz="94660"/>
  </p:normalViewPr>
  <p:slideViewPr>
    <p:cSldViewPr snapToGrid="0" snapToObjects="1">
      <p:cViewPr>
        <p:scale>
          <a:sx n="72" d="100"/>
          <a:sy n="72" d="100"/>
        </p:scale>
        <p:origin x="-1236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Inserire</a:t>
            </a:r>
            <a:r>
              <a:rPr lang="en-US" dirty="0" smtClean="0"/>
              <a:t> </a:t>
            </a:r>
            <a:r>
              <a:rPr lang="en-US" dirty="0" err="1" smtClean="0"/>
              <a:t>testo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8 kicker </a:t>
            </a:r>
            <a:r>
              <a:rPr lang="en-US" dirty="0" err="1" smtClean="0"/>
              <a:t>sono</a:t>
            </a:r>
            <a:r>
              <a:rPr lang="en-US" dirty="0" smtClean="0"/>
              <a:t> </a:t>
            </a:r>
            <a:r>
              <a:rPr lang="en-US" dirty="0" err="1" smtClean="0"/>
              <a:t>serigrafati</a:t>
            </a:r>
            <a:r>
              <a:rPr lang="en-US" dirty="0" smtClean="0"/>
              <a:t> e </a:t>
            </a:r>
            <a:r>
              <a:rPr lang="en-US" dirty="0" err="1" smtClean="0"/>
              <a:t>uno</a:t>
            </a:r>
            <a:r>
              <a:rPr lang="en-US" baseline="0" dirty="0" smtClean="0"/>
              <a:t> 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C8767-5938-4A9D-BFB6-DA802D66B655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120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Slide solo </a:t>
            </a:r>
            <a:r>
              <a:rPr lang="en-US" dirty="0" err="1" smtClean="0"/>
              <a:t>tabella</a:t>
            </a:r>
            <a:r>
              <a:rPr lang="en-US" dirty="0" smtClean="0"/>
              <a:t> </a:t>
            </a:r>
            <a:r>
              <a:rPr lang="en-US" dirty="0" err="1" smtClean="0"/>
              <a:t>storia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C8767-5938-4A9D-BFB6-DA802D66B655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851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414EA-7213-4565-BF0B-FD80750F3B41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414EA-7213-4565-BF0B-FD80750F3B41}" type="slidenum">
              <a:rPr lang="en-US" smtClean="0">
                <a:solidFill>
                  <a:prstClr val="black"/>
                </a:solidFill>
              </a:rPr>
              <a:pPr/>
              <a:t>33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also other device that</a:t>
            </a:r>
            <a:r>
              <a:rPr lang="en-US" baseline="0" dirty="0" smtClean="0"/>
              <a:t> we are studying . </a:t>
            </a:r>
            <a:r>
              <a:rPr lang="en-US" baseline="0" smtClean="0"/>
              <a:t>Like……..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99048F-DFE4-4967-8E69-7D79CAFE9623}" type="slidenum">
              <a:rPr lang="en-US" smtClean="0">
                <a:solidFill>
                  <a:prstClr val="black"/>
                </a:solidFill>
              </a:rPr>
              <a:pPr/>
              <a:t>36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7AE6-40E8-4232-B54C-30DF2DCE79E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201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7F7F-5720-424C-91EE-5967DB1611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242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0C8B7-446E-4AFF-92B3-A651325F82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9306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42B6-5DFA-4F55-8108-B81D68948B9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3675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06A01-A647-4632-A4E0-2A03EFA44EC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391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241D-87C3-410D-8554-081F2733F5F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174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86A99-FD0E-4993-9F0D-AE795A6F7F5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249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>
            <a:normAutofit/>
          </a:bodyPr>
          <a:lstStyle>
            <a:lvl1pPr algn="ctr">
              <a:defRPr sz="2400" b="1" u="sng"/>
            </a:lvl1pPr>
          </a:lstStyle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078628"/>
          </a:xfrm>
        </p:spPr>
        <p:txBody>
          <a:bodyPr/>
          <a:lstStyle>
            <a:lvl1pPr marL="313200" indent="-277200">
              <a:spcBef>
                <a:spcPts val="1600"/>
              </a:spcBef>
              <a:buFont typeface="Courier New"/>
              <a:buChar char="o"/>
              <a:defRPr sz="1800" b="0"/>
            </a:lvl1pPr>
            <a:lvl2pPr marL="633600" indent="-277200">
              <a:spcBef>
                <a:spcPts val="400"/>
              </a:spcBef>
              <a:spcAft>
                <a:spcPts val="400"/>
              </a:spcAft>
              <a:defRPr sz="1700"/>
            </a:lvl2pPr>
            <a:lvl3pPr marL="914400" indent="-252000">
              <a:spcBef>
                <a:spcPts val="0"/>
              </a:spcBef>
              <a:spcAft>
                <a:spcPts val="300"/>
              </a:spcAft>
              <a:buFont typeface="Lucida Grande"/>
              <a:buChar char="−"/>
              <a:defRPr sz="1600"/>
            </a:lvl3pPr>
          </a:lstStyle>
          <a:p>
            <a:pPr lvl="0" eaLnBrk="1" latinLnBrk="0" hangingPunct="1"/>
            <a:r>
              <a:rPr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lang="fr-CH" dirty="0" smtClean="0"/>
              <a:t>Deuxième niveau</a:t>
            </a:r>
          </a:p>
          <a:p>
            <a:pPr lvl="2" eaLnBrk="1" latinLnBrk="0" hangingPunct="1"/>
            <a:r>
              <a:rPr lang="fr-CH" dirty="0" smtClean="0"/>
              <a:t>Troisième niveau</a:t>
            </a:r>
          </a:p>
          <a:p>
            <a:pPr lvl="3" eaLnBrk="1" latinLnBrk="0" hangingPunct="1"/>
            <a:r>
              <a:rPr lang="fr-CH" dirty="0" smtClean="0"/>
              <a:t>Quatrième niveau</a:t>
            </a:r>
          </a:p>
          <a:p>
            <a:pPr lvl="4" eaLnBrk="1" latinLnBrk="0" hangingPunct="1"/>
            <a:r>
              <a:rPr lang="fr-CH" dirty="0" smtClean="0"/>
              <a:t>Cinquième niveau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LIU SPS-BD, 12. December 2013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509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4DCE-45C2-4FDD-A352-11221E82F86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435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DB102-24A6-4B05-84A8-0D0D47278D5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366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C95BE-BBFB-4BE1-BF61-BBE25B05CD4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985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52F7E-C1CC-4E40-84DF-92B7E139EF8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963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  <p:sldLayoutId id="2147483709" r:id="rId5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CA403D-FBF8-4051-A9F0-40CA5EB3736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4/11/2014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282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4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2.pd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1.png"/><Relationship Id="rId7" Type="http://schemas.openxmlformats.org/officeDocument/2006/relationships/image" Target="../media/image50.pdf"/><Relationship Id="rId2" Type="http://schemas.openxmlformats.org/officeDocument/2006/relationships/image" Target="../media/image42.pd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52.pdf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df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42.pd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pdf"/><Relationship Id="rId4" Type="http://schemas.openxmlformats.org/officeDocument/2006/relationships/image" Target="../media/image32.png"/><Relationship Id="rId9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0.pd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8.png"/><Relationship Id="rId4" Type="http://schemas.openxmlformats.org/officeDocument/2006/relationships/image" Target="../media/image32.pd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image" Target="../media/image41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9.wmf"/><Relationship Id="rId11" Type="http://schemas.openxmlformats.org/officeDocument/2006/relationships/image" Target="../media/image45.png"/><Relationship Id="rId5" Type="http://schemas.openxmlformats.org/officeDocument/2006/relationships/oleObject" Target="../embeddings/oleObject3.bin"/><Relationship Id="rId10" Type="http://schemas.openxmlformats.org/officeDocument/2006/relationships/image" Target="../media/image44.png"/><Relationship Id="rId4" Type="http://schemas.openxmlformats.org/officeDocument/2006/relationships/image" Target="../media/image42.png"/><Relationship Id="rId9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png"/><Relationship Id="rId5" Type="http://schemas.openxmlformats.org/officeDocument/2006/relationships/image" Target="../media/image46.png"/><Relationship Id="rId4" Type="http://schemas.openxmlformats.org/officeDocument/2006/relationships/oleObject" Target="../embeddings/oleObject5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4.png"/><Relationship Id="rId5" Type="http://schemas.openxmlformats.org/officeDocument/2006/relationships/image" Target="../media/image53.wmf"/><Relationship Id="rId4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emf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22.wmf"/><Relationship Id="rId4" Type="http://schemas.openxmlformats.org/officeDocument/2006/relationships/image" Target="../media/image8.png"/><Relationship Id="rId9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transverse impedance model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914" y="914400"/>
            <a:ext cx="6954286" cy="49485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057400" y="3200400"/>
            <a:ext cx="457200" cy="685800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286000" y="3962400"/>
            <a:ext cx="0" cy="2057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8600" y="60960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Peaks due to the serigraphy of the extraction kickers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138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transverse impedance model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914" y="914400"/>
            <a:ext cx="6954286" cy="49485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057400" y="1371600"/>
            <a:ext cx="1143000" cy="1905000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628900" y="3276600"/>
            <a:ext cx="1638300" cy="2819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114800" y="60198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Broadband impedance mainly from kickers, step transitions and wall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138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transverse impedance model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914" y="914400"/>
            <a:ext cx="6954286" cy="49485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124200" y="1295400"/>
            <a:ext cx="1828800" cy="3581400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038600" y="4876800"/>
            <a:ext cx="228600" cy="1219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00400" y="6183868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Peaks due to the RF system and BPMs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138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transverse impedance model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92314" y="1614298"/>
            <a:ext cx="8763034" cy="2413408"/>
          </a:xfrm>
        </p:spPr>
        <p:txBody>
          <a:bodyPr/>
          <a:lstStyle/>
          <a:p>
            <a:r>
              <a:rPr lang="en-US" sz="4000" dirty="0"/>
              <a:t>Benchmark with beam measurements</a:t>
            </a:r>
          </a:p>
          <a:p>
            <a:pPr lvl="1"/>
            <a:r>
              <a:rPr lang="en-US" sz="3600" dirty="0" smtClean="0"/>
              <a:t>Coherent tune </a:t>
            </a:r>
            <a:r>
              <a:rPr lang="en-US" sz="3600" dirty="0"/>
              <a:t>shift</a:t>
            </a:r>
          </a:p>
          <a:p>
            <a:pPr lvl="1"/>
            <a:r>
              <a:rPr lang="en-US" sz="3600" dirty="0"/>
              <a:t>Instability behavior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50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transverse impedance model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92314" y="1614298"/>
            <a:ext cx="8763034" cy="2413408"/>
          </a:xfrm>
        </p:spPr>
        <p:txBody>
          <a:bodyPr/>
          <a:lstStyle/>
          <a:p>
            <a:r>
              <a:rPr lang="en-US" sz="4000" dirty="0"/>
              <a:t>Benchmark with beam measurements</a:t>
            </a:r>
          </a:p>
          <a:p>
            <a:pPr lvl="1"/>
            <a:r>
              <a:rPr lang="en-US" sz="3600" dirty="0">
                <a:solidFill>
                  <a:srgbClr val="FF0000"/>
                </a:solidFill>
              </a:rPr>
              <a:t>C</a:t>
            </a:r>
            <a:r>
              <a:rPr lang="en-US" sz="3600" dirty="0" smtClean="0">
                <a:solidFill>
                  <a:srgbClr val="FF0000"/>
                </a:solidFill>
              </a:rPr>
              <a:t>oherent tune </a:t>
            </a:r>
            <a:r>
              <a:rPr lang="en-US" sz="3600" dirty="0">
                <a:solidFill>
                  <a:srgbClr val="FF0000"/>
                </a:solidFill>
              </a:rPr>
              <a:t>shift</a:t>
            </a:r>
          </a:p>
          <a:p>
            <a:pPr lvl="1"/>
            <a:r>
              <a:rPr lang="en-US" sz="3600" dirty="0"/>
              <a:t>Instability behavior</a:t>
            </a:r>
            <a:endParaRPr lang="en-US" sz="3200" dirty="0"/>
          </a:p>
          <a:p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5102846"/>
              </p:ext>
            </p:extLst>
          </p:nvPr>
        </p:nvGraphicFramePr>
        <p:xfrm>
          <a:off x="1401763" y="4541838"/>
          <a:ext cx="6119812" cy="140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5" name="Equation" r:id="rId3" imgW="2044440" imgH="469800" progId="Equation.3">
                  <p:embed/>
                </p:oleObj>
              </mc:Choice>
              <mc:Fallback>
                <p:oleObj name="Equation" r:id="rId3" imgW="204444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1763" y="4541838"/>
                        <a:ext cx="6119812" cy="14097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07579" y="4082172"/>
            <a:ext cx="7358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A. W. Chao, Physics of collective beam instabilities in high energy accelerators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2088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Benchmark of the SPS transverse impedance model: tune shift measurements</a:t>
            </a:r>
            <a:endParaRPr lang="en-US" dirty="0"/>
          </a:p>
        </p:txBody>
      </p:sp>
      <p:pic>
        <p:nvPicPr>
          <p:cNvPr id="11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931" y="1346743"/>
            <a:ext cx="6374493" cy="4536000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7848600" y="1819150"/>
            <a:ext cx="0" cy="3486150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924800" y="4809384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100 %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924800" y="2294784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</a:t>
            </a:r>
            <a:r>
              <a:rPr lang="en-US" sz="1400" dirty="0" smtClean="0"/>
              <a:t>0 %</a:t>
            </a:r>
            <a:endParaRPr lang="en-GB" sz="14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7763164" y="2426384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763164" y="3036233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763164" y="3646082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763164" y="4255931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0479" y="4865780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924800" y="2935069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40 %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954820" y="3541692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60 %</a:t>
            </a:r>
            <a:endParaRPr lang="en-GB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7991764" y="4151292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8</a:t>
            </a:r>
            <a:r>
              <a:rPr lang="en-US" sz="1400" dirty="0" smtClean="0"/>
              <a:t>0 %</a:t>
            </a:r>
            <a:endParaRPr lang="en-GB" sz="1400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7772400" y="1816535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438400" y="1792069"/>
            <a:ext cx="5410200" cy="1905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209800" y="1334869"/>
            <a:ext cx="4800601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Vertical coherent tune shift: Measurements performed in September 2012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156101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228" y="1346928"/>
            <a:ext cx="6374494" cy="453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Benchmark of the SPS transverse impedance model: tune shift measurements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848600" y="1819150"/>
            <a:ext cx="0" cy="3486150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924800" y="4809384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100 %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924800" y="2294784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</a:t>
            </a:r>
            <a:r>
              <a:rPr lang="en-US" sz="1400" dirty="0" smtClean="0"/>
              <a:t>0 %</a:t>
            </a:r>
            <a:endParaRPr lang="en-GB" sz="14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7763164" y="2426384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763164" y="3036233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763164" y="3646082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763164" y="4255931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0479" y="4865780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924800" y="2935069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40 %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954820" y="3541692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60 %</a:t>
            </a:r>
            <a:endParaRPr lang="en-GB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7991764" y="4151292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8</a:t>
            </a:r>
            <a:r>
              <a:rPr lang="en-US" sz="1400" dirty="0" smtClean="0"/>
              <a:t>0 %</a:t>
            </a:r>
            <a:endParaRPr lang="en-GB" sz="1400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7772400" y="1816535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438400" y="1792069"/>
            <a:ext cx="5410200" cy="1905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209800" y="1334869"/>
            <a:ext cx="4800601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Vertical coherent tune shift: Measurements performed in September 2012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335729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13" y="1350109"/>
            <a:ext cx="6374762" cy="45361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Benchmark of the SPS transverse impedance model: tune shift measurements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848600" y="1819150"/>
            <a:ext cx="0" cy="3486150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924800" y="4809384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100 %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924800" y="2294784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</a:t>
            </a:r>
            <a:r>
              <a:rPr lang="en-US" sz="1400" dirty="0" smtClean="0"/>
              <a:t>0 %</a:t>
            </a:r>
            <a:endParaRPr lang="en-GB" sz="14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7763164" y="2426384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763164" y="3036233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763164" y="3646082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763164" y="4255931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0479" y="4865780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924800" y="2935069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40 %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954820" y="3541692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60 %</a:t>
            </a:r>
            <a:endParaRPr lang="en-GB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7991764" y="4151292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8</a:t>
            </a:r>
            <a:r>
              <a:rPr lang="en-US" sz="1400" dirty="0" smtClean="0"/>
              <a:t>0 %</a:t>
            </a:r>
            <a:endParaRPr lang="en-GB" sz="1400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7772400" y="1816535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438400" y="1792069"/>
            <a:ext cx="5410200" cy="1905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209800" y="1334869"/>
            <a:ext cx="4800601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Vertical coherent tune shift: Measurements performed in September 2012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215621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13" y="1346928"/>
            <a:ext cx="6374762" cy="45361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Benchmark of the SPS transverse impedance model: tune shift measurements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848600" y="1819150"/>
            <a:ext cx="0" cy="3486150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924800" y="4809384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100 %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924800" y="2294784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</a:t>
            </a:r>
            <a:r>
              <a:rPr lang="en-US" sz="1400" dirty="0" smtClean="0"/>
              <a:t>0 %</a:t>
            </a:r>
            <a:endParaRPr lang="en-GB" sz="14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7763164" y="2426384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763164" y="3036233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763164" y="3646082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763164" y="4255931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0479" y="4865780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924800" y="2935069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40 %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954820" y="3541692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60 %</a:t>
            </a:r>
            <a:endParaRPr lang="en-GB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7991764" y="4151292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8</a:t>
            </a:r>
            <a:r>
              <a:rPr lang="en-US" sz="1400" dirty="0" smtClean="0"/>
              <a:t>0 %</a:t>
            </a:r>
            <a:endParaRPr lang="en-GB" sz="1400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7772400" y="1816535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438400" y="1792069"/>
            <a:ext cx="5410200" cy="1905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209800" y="1334869"/>
            <a:ext cx="4800601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Vertical coherent tune shift: Measurements performed in September 2012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335729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228" y="1346928"/>
            <a:ext cx="6374762" cy="45361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Benchmark of the SPS transverse impedance model: tune shift measurements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848600" y="1819150"/>
            <a:ext cx="0" cy="3486150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924800" y="4809384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100 %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924800" y="2294784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</a:t>
            </a:r>
            <a:r>
              <a:rPr lang="en-US" sz="1400" dirty="0" smtClean="0"/>
              <a:t>0 %</a:t>
            </a:r>
            <a:endParaRPr lang="en-GB" sz="14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7763164" y="2426384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763164" y="3036233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763164" y="3646082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763164" y="4255931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0479" y="4865780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924800" y="2935069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40 %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954820" y="3541692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60 %</a:t>
            </a:r>
            <a:endParaRPr lang="en-GB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7991764" y="4151292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8</a:t>
            </a:r>
            <a:r>
              <a:rPr lang="en-US" sz="1400" dirty="0" smtClean="0"/>
              <a:t>0 %</a:t>
            </a:r>
            <a:endParaRPr lang="en-GB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2209800" y="6019800"/>
            <a:ext cx="4800600" cy="646331"/>
          </a:xfrm>
          <a:prstGeom prst="rect">
            <a:avLst/>
          </a:prstGeom>
          <a:solidFill>
            <a:srgbClr val="FFFF00"/>
          </a:solidFill>
          <a:ln w="25400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The SPS impedance </a:t>
            </a:r>
            <a:r>
              <a:rPr lang="en-US" dirty="0"/>
              <a:t>model </a:t>
            </a:r>
            <a:r>
              <a:rPr lang="en-US" dirty="0" smtClean="0"/>
              <a:t>explains more than 90% of the measured vertical coherent tune shift</a:t>
            </a:r>
            <a:endParaRPr lang="en-GB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7772400" y="1816535"/>
            <a:ext cx="152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438400" y="1792069"/>
            <a:ext cx="5410200" cy="1905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209800" y="1334869"/>
            <a:ext cx="4800601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Vertical coherent tune shift: Measurements performed in September 2012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335729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SPS: </a:t>
            </a:r>
            <a:r>
              <a:rPr lang="en-US" dirty="0"/>
              <a:t>impedance model and instability in the transverse plane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C. Zannini, H. Bartosik, G. Rumolo, B. Salvant</a:t>
            </a:r>
          </a:p>
          <a:p>
            <a:endParaRPr lang="en-US" sz="1800" dirty="0"/>
          </a:p>
          <a:p>
            <a:r>
              <a:rPr lang="en-US" sz="1800" dirty="0"/>
              <a:t>Acknowledgments: </a:t>
            </a:r>
            <a:r>
              <a:rPr lang="en-US" sz="1800" dirty="0" smtClean="0"/>
              <a:t>M. Barnes, </a:t>
            </a:r>
            <a:r>
              <a:rPr lang="en-US" sz="1800" dirty="0" err="1" smtClean="0"/>
              <a:t>O.Berrig</a:t>
            </a:r>
            <a:r>
              <a:rPr lang="en-US" sz="1800" dirty="0"/>
              <a:t>, F. Caspers, E. </a:t>
            </a:r>
            <a:r>
              <a:rPr lang="en-US" sz="1800" dirty="0" smtClean="0"/>
              <a:t>Chapochnikova, H. A. Day, </a:t>
            </a:r>
          </a:p>
          <a:p>
            <a:r>
              <a:rPr lang="en-US" sz="1800" dirty="0" smtClean="0"/>
              <a:t>G</a:t>
            </a:r>
            <a:r>
              <a:rPr lang="en-US" sz="1800" dirty="0"/>
              <a:t>. Iadarola, E. M</a:t>
            </a:r>
            <a:r>
              <a:rPr lang="en-GB" sz="1800" dirty="0"/>
              <a:t>é</a:t>
            </a:r>
            <a:r>
              <a:rPr lang="en-US" sz="1800" dirty="0" err="1"/>
              <a:t>tral</a:t>
            </a:r>
            <a:r>
              <a:rPr lang="en-US" sz="1800" dirty="0"/>
              <a:t>, N. Mounet, V.G. Vaccaro, J. E. Varela</a:t>
            </a:r>
          </a:p>
          <a:p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Benchmark of the SPS transverse impedance model: tune shift measurements</a:t>
            </a:r>
            <a:endParaRPr lang="en-US" dirty="0"/>
          </a:p>
        </p:txBody>
      </p:sp>
      <p:pic>
        <p:nvPicPr>
          <p:cNvPr id="11" name="Content Placeholder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806" y="1417637"/>
            <a:ext cx="6360388" cy="452596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600200" y="6059269"/>
            <a:ext cx="5867400" cy="646331"/>
          </a:xfrm>
          <a:prstGeom prst="rect">
            <a:avLst/>
          </a:prstGeom>
          <a:solidFill>
            <a:srgbClr val="FFFF00"/>
          </a:solidFill>
          <a:ln w="25400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The SPS impedance model predicts a very small horizontal tune shift (almost flat) in agreement with the measurements 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209800" y="1417637"/>
            <a:ext cx="4953001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Horizontal coherent tune shift: Measurements performed in February 2013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156101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transverse impedance model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92314" y="2387204"/>
            <a:ext cx="8763034" cy="2413408"/>
          </a:xfrm>
        </p:spPr>
        <p:txBody>
          <a:bodyPr/>
          <a:lstStyle/>
          <a:p>
            <a:r>
              <a:rPr lang="en-US" sz="4000" dirty="0"/>
              <a:t>Benchmark with beam measurements</a:t>
            </a:r>
          </a:p>
          <a:p>
            <a:pPr lvl="1"/>
            <a:r>
              <a:rPr lang="en-US" sz="3600" dirty="0" smtClean="0"/>
              <a:t>Coherent tune </a:t>
            </a:r>
            <a:r>
              <a:rPr lang="en-US" sz="3600" dirty="0"/>
              <a:t>shift</a:t>
            </a:r>
          </a:p>
          <a:p>
            <a:pPr lvl="1"/>
            <a:r>
              <a:rPr lang="en-US" sz="3600" dirty="0">
                <a:solidFill>
                  <a:srgbClr val="FF0000"/>
                </a:solidFill>
              </a:rPr>
              <a:t>Instability behavior</a:t>
            </a:r>
            <a:endParaRPr lang="en-US" sz="32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12751" y="4952997"/>
            <a:ext cx="1492649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HEADTAIL</a:t>
            </a:r>
          </a:p>
          <a:p>
            <a:r>
              <a:rPr lang="en-US" sz="2400" dirty="0" smtClean="0"/>
              <a:t>simulation</a:t>
            </a:r>
            <a:endParaRPr lang="en-GB" sz="2400" dirty="0"/>
          </a:p>
        </p:txBody>
      </p:sp>
      <p:sp>
        <p:nvSpPr>
          <p:cNvPr id="6" name="Right Arrow 5"/>
          <p:cNvSpPr/>
          <p:nvPr/>
        </p:nvSpPr>
        <p:spPr>
          <a:xfrm>
            <a:off x="2634343" y="512036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>
            <a:off x="5171391" y="512036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204867" y="5121017"/>
            <a:ext cx="254723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Transverse stability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71055" y="4980702"/>
            <a:ext cx="2168151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SPS impedance model</a:t>
            </a:r>
          </a:p>
        </p:txBody>
      </p:sp>
    </p:spTree>
    <p:extLst>
      <p:ext uri="{BB962C8B-B14F-4D97-AF65-F5344CB8AC3E}">
        <p14:creationId xmlns:p14="http://schemas.microsoft.com/office/powerpoint/2010/main" val="233571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Benchmark of the SPS transverse impedance model: </a:t>
            </a:r>
            <a:r>
              <a:rPr lang="en-US" dirty="0" smtClean="0"/>
              <a:t>instability behavior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345212" y="3573933"/>
            <a:ext cx="4622800" cy="117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56770" y="1109941"/>
            <a:ext cx="8229600" cy="45259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Two regimes of instability in measurements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Fast instability </a:t>
            </a:r>
            <a:r>
              <a:rPr lang="en-US" dirty="0" smtClean="0"/>
              <a:t>threshold with linear dependence on </a:t>
            </a:r>
            <a:r>
              <a:rPr lang="en-US" dirty="0" err="1" smtClean="0"/>
              <a:t>ε</a:t>
            </a:r>
            <a:r>
              <a:rPr lang="en-US" baseline="-25000" dirty="0" err="1" smtClean="0"/>
              <a:t>l</a:t>
            </a:r>
            <a:endParaRPr lang="en-US" baseline="-25000" dirty="0" smtClean="0"/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Slow instability </a:t>
            </a:r>
            <a:r>
              <a:rPr lang="en-US" dirty="0" smtClean="0"/>
              <a:t>for intermediate intensity and low </a:t>
            </a:r>
            <a:r>
              <a:rPr lang="en-US" dirty="0" err="1" smtClean="0"/>
              <a:t>ε</a:t>
            </a:r>
            <a:r>
              <a:rPr lang="en-US" baseline="-25000" dirty="0" err="1" smtClean="0"/>
              <a:t>l</a:t>
            </a:r>
            <a:endParaRPr lang="en-US" dirty="0" smtClean="0"/>
          </a:p>
          <a:p>
            <a:r>
              <a:rPr lang="en-US" dirty="0" smtClean="0"/>
              <a:t>Very well reproduced with HEADTAIL simulations</a:t>
            </a:r>
          </a:p>
          <a:p>
            <a:pPr lvl="1"/>
            <a:r>
              <a:rPr lang="en-US" sz="1600" dirty="0" smtClean="0"/>
              <a:t>SPS impedance model includes kickers, wall, BPMs and RF cavities</a:t>
            </a:r>
          </a:p>
          <a:p>
            <a:pPr lvl="1"/>
            <a:r>
              <a:rPr lang="en-US" sz="1600" dirty="0" smtClean="0"/>
              <a:t>Direct space charge not included </a:t>
            </a: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8098288" y="6356350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Picture 7" descr="Q20_StabilityPlot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56745" y="3573933"/>
            <a:ext cx="4175555" cy="3131667"/>
          </a:xfrm>
          <a:prstGeom prst="rect">
            <a:avLst/>
          </a:prstGeom>
        </p:spPr>
      </p:pic>
      <p:pic>
        <p:nvPicPr>
          <p:cNvPr id="9" name="Picture 8" descr="sps_26GeV_lowGTMK_xiH5V1_800RF0p4MV_200RF4MV_SwitchMatchedInjection1_ntwake1_epsx2_epsy2_qsec_qtrip_losses2_TotalWake2012_detailedIntensityScan_Growthrate2D_2.eps"/>
          <p:cNvPicPr>
            <a:picLocks noChangeAspect="1"/>
          </p:cNvPicPr>
          <p:nvPr/>
        </p:nvPicPr>
        <p:blipFill rotWithShape="1">
          <a:blip r:embed="rId4"/>
          <a:srcRect t="-3948" b="-1"/>
          <a:stretch/>
        </p:blipFill>
        <p:spPr>
          <a:xfrm>
            <a:off x="4342046" y="3573933"/>
            <a:ext cx="4625966" cy="313166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25600" y="3505907"/>
            <a:ext cx="14568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0055A0"/>
                </a:solidFill>
                <a:latin typeface="Arial"/>
              </a:rPr>
              <a:t>measurements</a:t>
            </a:r>
            <a:endParaRPr lang="en-US" sz="15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57804" y="3505907"/>
            <a:ext cx="211954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0055A0"/>
                </a:solidFill>
                <a:latin typeface="Arial"/>
              </a:rPr>
              <a:t>HEADTAIL simulations</a:t>
            </a:r>
            <a:endParaRPr lang="en-US" sz="15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40917" y="5158230"/>
            <a:ext cx="1368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rgbClr val="000000"/>
                </a:solidFill>
                <a:latin typeface="Arial"/>
              </a:rPr>
              <a:t>4.5x10</a:t>
            </a:r>
            <a:r>
              <a:rPr lang="en-US" sz="1400" b="1" baseline="30000" dirty="0" smtClean="0">
                <a:solidFill>
                  <a:srgbClr val="000000"/>
                </a:solidFill>
                <a:latin typeface="Arial"/>
              </a:rPr>
              <a:t>11</a:t>
            </a:r>
            <a:r>
              <a:rPr lang="en-US" sz="1400" b="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400" b="1" dirty="0" err="1" smtClean="0">
                <a:solidFill>
                  <a:srgbClr val="000000"/>
                </a:solidFill>
                <a:latin typeface="Arial"/>
              </a:rPr>
              <a:t>p/b</a:t>
            </a:r>
            <a:r>
              <a:rPr lang="en-US" sz="1400" b="1" dirty="0" smtClean="0">
                <a:solidFill>
                  <a:srgbClr val="000000"/>
                </a:solidFill>
                <a:latin typeface="Arial"/>
              </a:rPr>
              <a:t> </a:t>
            </a:r>
          </a:p>
          <a:p>
            <a:pPr algn="r"/>
            <a:r>
              <a:rPr lang="en-US" sz="1400" b="1" dirty="0" smtClean="0">
                <a:solidFill>
                  <a:srgbClr val="000000"/>
                </a:solidFill>
                <a:latin typeface="Arial"/>
              </a:rPr>
              <a:t>@ 0.35 </a:t>
            </a:r>
            <a:r>
              <a:rPr lang="en-US" sz="1400" b="1" dirty="0" err="1" smtClean="0">
                <a:solidFill>
                  <a:srgbClr val="000000"/>
                </a:solidFill>
                <a:latin typeface="Arial"/>
              </a:rPr>
              <a:t>eVs</a:t>
            </a:r>
            <a:endParaRPr lang="en-US" sz="14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38100" y="4281272"/>
            <a:ext cx="813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Arial"/>
              </a:rPr>
              <a:t>nominal</a:t>
            </a:r>
            <a:endParaRPr lang="en-US" sz="14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6200" y="4547972"/>
            <a:ext cx="71120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cxnSp>
        <p:nvCxnSpPr>
          <p:cNvPr id="15" name="Straight Connector 14"/>
          <p:cNvCxnSpPr/>
          <p:nvPr/>
        </p:nvCxnSpPr>
        <p:spPr>
          <a:xfrm rot="5400000" flipH="1" flipV="1">
            <a:off x="2485353" y="5047117"/>
            <a:ext cx="2456111" cy="1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ysDash"/>
          </a:ln>
          <a:effectLst/>
        </p:spPr>
      </p:cxnSp>
      <p:cxnSp>
        <p:nvCxnSpPr>
          <p:cNvPr id="16" name="Straight Connector 15"/>
          <p:cNvCxnSpPr/>
          <p:nvPr/>
        </p:nvCxnSpPr>
        <p:spPr>
          <a:xfrm rot="10800000">
            <a:off x="787402" y="4547972"/>
            <a:ext cx="3225799" cy="1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ysDash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4930568" y="4332072"/>
            <a:ext cx="1446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Arial"/>
              </a:rPr>
              <a:t>Island of slow instability</a:t>
            </a:r>
            <a:endParaRPr lang="en-US" sz="1400" dirty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16200000" flipH="1">
            <a:off x="5824991" y="4734870"/>
            <a:ext cx="266243" cy="15240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/>
            </a:solidFill>
            <a:prstDash val="solid"/>
            <a:tailEnd type="arrow"/>
          </a:ln>
          <a:effectLst/>
        </p:spPr>
      </p:cxnSp>
      <p:cxnSp>
        <p:nvCxnSpPr>
          <p:cNvPr id="19" name="Straight Connector 18"/>
          <p:cNvCxnSpPr/>
          <p:nvPr/>
        </p:nvCxnSpPr>
        <p:spPr>
          <a:xfrm flipV="1">
            <a:off x="787400" y="5932272"/>
            <a:ext cx="596900" cy="34290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20" name="Straight Connector 19"/>
          <p:cNvCxnSpPr/>
          <p:nvPr/>
        </p:nvCxnSpPr>
        <p:spPr>
          <a:xfrm flipV="1">
            <a:off x="1689100" y="4370172"/>
            <a:ext cx="2324101" cy="137929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318676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10" grpId="0"/>
      <p:bldP spid="11" grpId="0"/>
      <p:bldP spid="12" grpId="0"/>
      <p:bldP spid="13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Benchmark of the SPS transverse impedance model: </a:t>
            </a:r>
            <a:r>
              <a:rPr lang="en-US" dirty="0" smtClean="0"/>
              <a:t>instability behavior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345212" y="3573933"/>
            <a:ext cx="4622800" cy="117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56770" y="1109941"/>
            <a:ext cx="8229600" cy="45259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/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8098288" y="6356350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Picture 7" descr="Q20_StabilityPlot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56745" y="3573933"/>
            <a:ext cx="4175555" cy="3131667"/>
          </a:xfrm>
          <a:prstGeom prst="rect">
            <a:avLst/>
          </a:prstGeom>
        </p:spPr>
      </p:pic>
      <p:pic>
        <p:nvPicPr>
          <p:cNvPr id="9" name="Picture 8" descr="sps_26GeV_lowGTMK_xiH5V1_800RF0p4MV_200RF4MV_SwitchMatchedInjection1_ntwake1_epsx2_epsy2_qsec_qtrip_losses2_TotalWake2012_detailedIntensityScan_Growthrate2D_2.eps"/>
          <p:cNvPicPr>
            <a:picLocks noChangeAspect="1"/>
          </p:cNvPicPr>
          <p:nvPr/>
        </p:nvPicPr>
        <p:blipFill rotWithShape="1">
          <a:blip r:embed="rId4"/>
          <a:srcRect t="-3948" b="-1"/>
          <a:stretch/>
        </p:blipFill>
        <p:spPr>
          <a:xfrm>
            <a:off x="4342046" y="3573933"/>
            <a:ext cx="4625966" cy="313166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25600" y="3505907"/>
            <a:ext cx="14568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0055A0"/>
                </a:solidFill>
                <a:latin typeface="Arial"/>
              </a:rPr>
              <a:t>measurements</a:t>
            </a:r>
            <a:endParaRPr lang="en-US" sz="15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57804" y="3505907"/>
            <a:ext cx="211954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0055A0"/>
                </a:solidFill>
                <a:latin typeface="Arial"/>
              </a:rPr>
              <a:t>HEADTAIL simulations</a:t>
            </a:r>
            <a:endParaRPr lang="en-US" sz="15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40917" y="5158230"/>
            <a:ext cx="1368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rgbClr val="000000"/>
                </a:solidFill>
                <a:latin typeface="Arial"/>
              </a:rPr>
              <a:t>4.5x10</a:t>
            </a:r>
            <a:r>
              <a:rPr lang="en-US" sz="1400" b="1" baseline="30000" dirty="0" smtClean="0">
                <a:solidFill>
                  <a:srgbClr val="000000"/>
                </a:solidFill>
                <a:latin typeface="Arial"/>
              </a:rPr>
              <a:t>11</a:t>
            </a:r>
            <a:r>
              <a:rPr lang="en-US" sz="1400" b="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400" b="1" dirty="0" err="1" smtClean="0">
                <a:solidFill>
                  <a:srgbClr val="000000"/>
                </a:solidFill>
                <a:latin typeface="Arial"/>
              </a:rPr>
              <a:t>p/b</a:t>
            </a:r>
            <a:r>
              <a:rPr lang="en-US" sz="1400" b="1" dirty="0" smtClean="0">
                <a:solidFill>
                  <a:srgbClr val="000000"/>
                </a:solidFill>
                <a:latin typeface="Arial"/>
              </a:rPr>
              <a:t> </a:t>
            </a:r>
          </a:p>
          <a:p>
            <a:pPr algn="r"/>
            <a:r>
              <a:rPr lang="en-US" sz="1400" b="1" dirty="0" smtClean="0">
                <a:solidFill>
                  <a:srgbClr val="000000"/>
                </a:solidFill>
                <a:latin typeface="Arial"/>
              </a:rPr>
              <a:t>@ 0.35 </a:t>
            </a:r>
            <a:r>
              <a:rPr lang="en-US" sz="1400" b="1" dirty="0" err="1" smtClean="0">
                <a:solidFill>
                  <a:srgbClr val="000000"/>
                </a:solidFill>
                <a:latin typeface="Arial"/>
              </a:rPr>
              <a:t>eVs</a:t>
            </a:r>
            <a:endParaRPr lang="en-US" sz="14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38100" y="4281272"/>
            <a:ext cx="813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Arial"/>
              </a:rPr>
              <a:t>nominal</a:t>
            </a:r>
            <a:endParaRPr lang="en-US" sz="14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6200" y="4547972"/>
            <a:ext cx="71120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cxnSp>
        <p:nvCxnSpPr>
          <p:cNvPr id="15" name="Straight Connector 14"/>
          <p:cNvCxnSpPr/>
          <p:nvPr/>
        </p:nvCxnSpPr>
        <p:spPr>
          <a:xfrm rot="5400000" flipH="1" flipV="1">
            <a:off x="2485353" y="5047117"/>
            <a:ext cx="2456111" cy="1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ysDash"/>
          </a:ln>
          <a:effectLst/>
        </p:spPr>
      </p:cxnSp>
      <p:cxnSp>
        <p:nvCxnSpPr>
          <p:cNvPr id="16" name="Straight Connector 15"/>
          <p:cNvCxnSpPr/>
          <p:nvPr/>
        </p:nvCxnSpPr>
        <p:spPr>
          <a:xfrm rot="10800000">
            <a:off x="787402" y="4547972"/>
            <a:ext cx="3225799" cy="1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ysDash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4930568" y="4332072"/>
            <a:ext cx="1446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Arial"/>
              </a:rPr>
              <a:t>Island of slow instability</a:t>
            </a:r>
            <a:endParaRPr lang="en-US" sz="1400" dirty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16200000" flipH="1">
            <a:off x="5824991" y="4734870"/>
            <a:ext cx="266243" cy="15240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/>
            </a:solidFill>
            <a:prstDash val="solid"/>
            <a:tailEnd type="arrow"/>
          </a:ln>
          <a:effectLst/>
        </p:spPr>
      </p:cxnSp>
      <p:cxnSp>
        <p:nvCxnSpPr>
          <p:cNvPr id="19" name="Straight Connector 18"/>
          <p:cNvCxnSpPr/>
          <p:nvPr/>
        </p:nvCxnSpPr>
        <p:spPr>
          <a:xfrm flipV="1">
            <a:off x="787400" y="5932272"/>
            <a:ext cx="596900" cy="34290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20" name="Straight Connector 19"/>
          <p:cNvCxnSpPr/>
          <p:nvPr/>
        </p:nvCxnSpPr>
        <p:spPr>
          <a:xfrm flipV="1">
            <a:off x="1689100" y="4370172"/>
            <a:ext cx="2324101" cy="137929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7" name="Straight Arrow Connector 6"/>
          <p:cNvCxnSpPr/>
          <p:nvPr/>
        </p:nvCxnSpPr>
        <p:spPr>
          <a:xfrm flipV="1">
            <a:off x="2188029" y="3450766"/>
            <a:ext cx="152888" cy="140452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HDTL-measurement_Q20_SC49989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1088550" y="1285686"/>
            <a:ext cx="2596826" cy="2165080"/>
          </a:xfrm>
          <a:prstGeom prst="rect">
            <a:avLst/>
          </a:prstGeom>
          <a:noFill/>
        </p:spPr>
      </p:pic>
      <p:cxnSp>
        <p:nvCxnSpPr>
          <p:cNvPr id="24" name="Straight Arrow Connector 23"/>
          <p:cNvCxnSpPr/>
          <p:nvPr/>
        </p:nvCxnSpPr>
        <p:spPr>
          <a:xfrm flipV="1">
            <a:off x="6300768" y="3407222"/>
            <a:ext cx="152888" cy="140452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26GeV_lowGTMK_xiH5V1_800RF0p4MV_200RF4MV_SwitchMatchedInjection1_ntwake1_epsx2_epsy2_qsec_qtrip_losses2_TotalWake2012_detailedIntensityScan_0p3eVs_2p2e11_HDTLfile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5061852" y="1328307"/>
            <a:ext cx="2596826" cy="20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816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Benchmark of the SPS transverse impedance model: </a:t>
            </a:r>
            <a:r>
              <a:rPr lang="en-US" dirty="0" smtClean="0"/>
              <a:t>instability behavior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345212" y="3573933"/>
            <a:ext cx="4622800" cy="117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56770" y="1109941"/>
            <a:ext cx="8229600" cy="45259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/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8098288" y="6356350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Picture 7" descr="Q20_StabilityPlot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56745" y="3573933"/>
            <a:ext cx="4175555" cy="3131667"/>
          </a:xfrm>
          <a:prstGeom prst="rect">
            <a:avLst/>
          </a:prstGeom>
        </p:spPr>
      </p:pic>
      <p:pic>
        <p:nvPicPr>
          <p:cNvPr id="9" name="Picture 8" descr="sps_26GeV_lowGTMK_xiH5V1_800RF0p4MV_200RF4MV_SwitchMatchedInjection1_ntwake1_epsx2_epsy2_qsec_qtrip_losses2_TotalWake2012_detailedIntensityScan_Growthrate2D_2.eps"/>
          <p:cNvPicPr>
            <a:picLocks noChangeAspect="1"/>
          </p:cNvPicPr>
          <p:nvPr/>
        </p:nvPicPr>
        <p:blipFill rotWithShape="1">
          <a:blip r:embed="rId4"/>
          <a:srcRect t="-3948" b="-1"/>
          <a:stretch/>
        </p:blipFill>
        <p:spPr>
          <a:xfrm>
            <a:off x="4342046" y="3573933"/>
            <a:ext cx="4625966" cy="313166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25600" y="3505907"/>
            <a:ext cx="14568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0055A0"/>
                </a:solidFill>
                <a:latin typeface="Arial"/>
              </a:rPr>
              <a:t>measurements</a:t>
            </a:r>
            <a:endParaRPr lang="en-US" sz="15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57804" y="3505907"/>
            <a:ext cx="211954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0055A0"/>
                </a:solidFill>
                <a:latin typeface="Arial"/>
              </a:rPr>
              <a:t>HEADTAIL simulations</a:t>
            </a:r>
            <a:endParaRPr lang="en-US" sz="15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40917" y="5158230"/>
            <a:ext cx="1368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rgbClr val="000000"/>
                </a:solidFill>
                <a:latin typeface="Arial"/>
              </a:rPr>
              <a:t>4.5x10</a:t>
            </a:r>
            <a:r>
              <a:rPr lang="en-US" sz="1400" b="1" baseline="30000" dirty="0" smtClean="0">
                <a:solidFill>
                  <a:srgbClr val="000000"/>
                </a:solidFill>
                <a:latin typeface="Arial"/>
              </a:rPr>
              <a:t>11</a:t>
            </a:r>
            <a:r>
              <a:rPr lang="en-US" sz="1400" b="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400" b="1" dirty="0" err="1" smtClean="0">
                <a:solidFill>
                  <a:srgbClr val="000000"/>
                </a:solidFill>
                <a:latin typeface="Arial"/>
              </a:rPr>
              <a:t>p/b</a:t>
            </a:r>
            <a:r>
              <a:rPr lang="en-US" sz="1400" b="1" dirty="0" smtClean="0">
                <a:solidFill>
                  <a:srgbClr val="000000"/>
                </a:solidFill>
                <a:latin typeface="Arial"/>
              </a:rPr>
              <a:t> </a:t>
            </a:r>
          </a:p>
          <a:p>
            <a:pPr algn="r"/>
            <a:r>
              <a:rPr lang="en-US" sz="1400" b="1" dirty="0" smtClean="0">
                <a:solidFill>
                  <a:srgbClr val="000000"/>
                </a:solidFill>
                <a:latin typeface="Arial"/>
              </a:rPr>
              <a:t>@ 0.35 </a:t>
            </a:r>
            <a:r>
              <a:rPr lang="en-US" sz="1400" b="1" dirty="0" err="1" smtClean="0">
                <a:solidFill>
                  <a:srgbClr val="000000"/>
                </a:solidFill>
                <a:latin typeface="Arial"/>
              </a:rPr>
              <a:t>eVs</a:t>
            </a:r>
            <a:endParaRPr lang="en-US" sz="14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38100" y="4281272"/>
            <a:ext cx="813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Arial"/>
              </a:rPr>
              <a:t>nominal</a:t>
            </a:r>
            <a:endParaRPr lang="en-US" sz="14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6200" y="4547972"/>
            <a:ext cx="71120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cxnSp>
        <p:nvCxnSpPr>
          <p:cNvPr id="15" name="Straight Connector 14"/>
          <p:cNvCxnSpPr/>
          <p:nvPr/>
        </p:nvCxnSpPr>
        <p:spPr>
          <a:xfrm rot="5400000" flipH="1" flipV="1">
            <a:off x="2485353" y="5047117"/>
            <a:ext cx="2456111" cy="1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ysDash"/>
          </a:ln>
          <a:effectLst/>
        </p:spPr>
      </p:cxnSp>
      <p:cxnSp>
        <p:nvCxnSpPr>
          <p:cNvPr id="16" name="Straight Connector 15"/>
          <p:cNvCxnSpPr/>
          <p:nvPr/>
        </p:nvCxnSpPr>
        <p:spPr>
          <a:xfrm rot="10800000">
            <a:off x="787402" y="4547972"/>
            <a:ext cx="3225799" cy="1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ysDash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4930568" y="4332072"/>
            <a:ext cx="1446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Arial"/>
              </a:rPr>
              <a:t>Island of slow instability</a:t>
            </a:r>
            <a:endParaRPr lang="en-US" sz="1400" dirty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16200000" flipH="1">
            <a:off x="5824991" y="4734870"/>
            <a:ext cx="266243" cy="15240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/>
            </a:solidFill>
            <a:prstDash val="solid"/>
            <a:tailEnd type="arrow"/>
          </a:ln>
          <a:effectLst/>
        </p:spPr>
      </p:cxnSp>
      <p:cxnSp>
        <p:nvCxnSpPr>
          <p:cNvPr id="19" name="Straight Connector 18"/>
          <p:cNvCxnSpPr/>
          <p:nvPr/>
        </p:nvCxnSpPr>
        <p:spPr>
          <a:xfrm flipV="1">
            <a:off x="787400" y="5932272"/>
            <a:ext cx="596900" cy="34290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20" name="Straight Connector 19"/>
          <p:cNvCxnSpPr/>
          <p:nvPr/>
        </p:nvCxnSpPr>
        <p:spPr>
          <a:xfrm flipV="1">
            <a:off x="1689100" y="4370172"/>
            <a:ext cx="2324101" cy="137929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7" name="Straight Arrow Connector 6"/>
          <p:cNvCxnSpPr/>
          <p:nvPr/>
        </p:nvCxnSpPr>
        <p:spPr>
          <a:xfrm flipH="1" flipV="1">
            <a:off x="3298375" y="3466088"/>
            <a:ext cx="76199" cy="142186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6901545" y="3363689"/>
            <a:ext cx="457200" cy="143198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26GeV_lowGTMK_xiH5V1_800RF0p4MV_200RF4MV_SwitchMatchedInjection1_ntwake1_epsx2_epsy2_qsec_qtrip_losses2_TotalWake2012_detailedIntensityScan_0p3eVs_4e11_HDTLfile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5065492" y="1315779"/>
            <a:ext cx="2596826" cy="2057143"/>
          </a:xfrm>
          <a:prstGeom prst="rect">
            <a:avLst/>
          </a:prstGeom>
        </p:spPr>
      </p:pic>
      <p:pic>
        <p:nvPicPr>
          <p:cNvPr id="26" name="Picture 25" descr="HDTL-measurement_Q20_SC42841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998267" y="1268350"/>
            <a:ext cx="2596826" cy="216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994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elements to be added in the model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92314" y="1545771"/>
            <a:ext cx="8763034" cy="4474029"/>
          </a:xfrm>
        </p:spPr>
        <p:txBody>
          <a:bodyPr/>
          <a:lstStyle/>
          <a:p>
            <a:r>
              <a:rPr lang="en-US" dirty="0"/>
              <a:t>Simulations are ongoing or must be finalized</a:t>
            </a:r>
          </a:p>
          <a:p>
            <a:pPr lvl="1"/>
            <a:r>
              <a:rPr lang="en-US" dirty="0"/>
              <a:t>Septa</a:t>
            </a:r>
          </a:p>
          <a:p>
            <a:pPr lvl="1"/>
            <a:r>
              <a:rPr lang="en-US" dirty="0"/>
              <a:t>Wire scanner</a:t>
            </a:r>
          </a:p>
          <a:p>
            <a:pPr lvl="1"/>
            <a:r>
              <a:rPr lang="en-US" dirty="0"/>
              <a:t>Non standard elements (special transitions, valves)</a:t>
            </a:r>
          </a:p>
          <a:p>
            <a:endParaRPr lang="en-US" dirty="0"/>
          </a:p>
          <a:p>
            <a:r>
              <a:rPr lang="en-US" dirty="0"/>
              <a:t>Update due to future installations and </a:t>
            </a:r>
            <a:r>
              <a:rPr lang="en-US" dirty="0">
                <a:solidFill>
                  <a:srgbClr val="00B0F0"/>
                </a:solidFill>
              </a:rPr>
              <a:t>modifications</a:t>
            </a:r>
          </a:p>
          <a:p>
            <a:pPr lvl="1"/>
            <a:r>
              <a:rPr lang="en-US" dirty="0"/>
              <a:t>New wire scanner</a:t>
            </a:r>
          </a:p>
          <a:p>
            <a:pPr lvl="1"/>
            <a:r>
              <a:rPr lang="en-US" dirty="0"/>
              <a:t>New kicker for high bandwidth feedback system</a:t>
            </a:r>
          </a:p>
          <a:p>
            <a:pPr lvl="1"/>
            <a:r>
              <a:rPr lang="en-US" dirty="0"/>
              <a:t>New MSI-V septum</a:t>
            </a:r>
          </a:p>
          <a:p>
            <a:pPr lvl="1"/>
            <a:r>
              <a:rPr lang="en-US" dirty="0">
                <a:solidFill>
                  <a:srgbClr val="00B0F0"/>
                </a:solidFill>
              </a:rPr>
              <a:t>Serigraphy of the last MKE (7/8 were already </a:t>
            </a:r>
            <a:r>
              <a:rPr lang="en-US" dirty="0" err="1">
                <a:solidFill>
                  <a:srgbClr val="00B0F0"/>
                </a:solidFill>
              </a:rPr>
              <a:t>serigraphed</a:t>
            </a:r>
            <a:r>
              <a:rPr lang="en-US" dirty="0">
                <a:solidFill>
                  <a:srgbClr val="00B0F0"/>
                </a:solidFill>
              </a:rPr>
              <a:t> in the 2012)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7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92314" y="1545771"/>
            <a:ext cx="8763034" cy="4474029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The present SPS transverse impedance </a:t>
            </a:r>
            <a:r>
              <a:rPr lang="en-US" dirty="0"/>
              <a:t>model </a:t>
            </a:r>
            <a:r>
              <a:rPr lang="en-US" dirty="0" smtClean="0"/>
              <a:t>includes kickers, </a:t>
            </a:r>
            <a:r>
              <a:rPr lang="en-US" dirty="0"/>
              <a:t>wall, cavities, </a:t>
            </a:r>
            <a:r>
              <a:rPr lang="en-US" dirty="0" smtClean="0"/>
              <a:t>BPMs and step transitions</a:t>
            </a:r>
          </a:p>
          <a:p>
            <a:endParaRPr lang="en-US" dirty="0"/>
          </a:p>
          <a:p>
            <a:pPr lvl="1" algn="just"/>
            <a:r>
              <a:rPr lang="en-US" dirty="0" smtClean="0"/>
              <a:t>The kickers are the main contributors to the SPS broadband impedance (about 40% of the measured coherent tune shift)</a:t>
            </a:r>
          </a:p>
          <a:p>
            <a:pPr lvl="1" algn="just"/>
            <a:endParaRPr lang="en-US" dirty="0" smtClean="0"/>
          </a:p>
          <a:p>
            <a:pPr lvl="1" algn="just"/>
            <a:r>
              <a:rPr lang="en-US" dirty="0" smtClean="0"/>
              <a:t>The present SPS impedance model explains more than 90% of the measured coherent tune shift</a:t>
            </a:r>
          </a:p>
          <a:p>
            <a:pPr lvl="1" algn="just"/>
            <a:endParaRPr lang="en-US" dirty="0" smtClean="0"/>
          </a:p>
          <a:p>
            <a:pPr lvl="1" algn="just"/>
            <a:r>
              <a:rPr lang="en-US" dirty="0" smtClean="0"/>
              <a:t>HEADTAIL simulations based on the SPS impedance model reproduce very well the instability behavior</a:t>
            </a:r>
          </a:p>
          <a:p>
            <a:pPr algn="just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9189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02693" y="4833690"/>
            <a:ext cx="4959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Thank you for your attention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32294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Stability diagram: Q26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Measured onset of instability linear in </a:t>
            </a:r>
            <a:r>
              <a:rPr lang="en-US" dirty="0" err="1" smtClean="0"/>
              <a:t>ε</a:t>
            </a:r>
            <a:r>
              <a:rPr lang="en-US" baseline="-25000" dirty="0" err="1" smtClean="0"/>
              <a:t>l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As expected, slower losses (lower growth rate) slightly above threshold</a:t>
            </a:r>
          </a:p>
          <a:p>
            <a:r>
              <a:rPr lang="en-US" dirty="0" smtClean="0"/>
              <a:t>Linear dependence and instability thresholds reproduced in HEADTAIL</a:t>
            </a:r>
          </a:p>
          <a:p>
            <a:pPr lvl="1"/>
            <a:r>
              <a:rPr lang="en-US" sz="1600" dirty="0" smtClean="0"/>
              <a:t>SPS </a:t>
            </a:r>
            <a:r>
              <a:rPr lang="en-US" sz="1600" dirty="0"/>
              <a:t>impedance model includes kickers, wall, BPMs and RF cavities</a:t>
            </a:r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6" name="Picture 5" descr="Q26_StabilityPlot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56745" y="3001061"/>
            <a:ext cx="4175556" cy="3131667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rot="5400000" flipH="1" flipV="1">
            <a:off x="279400" y="3848100"/>
            <a:ext cx="2362200" cy="134620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25600" y="2933035"/>
            <a:ext cx="14568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measurements</a:t>
            </a:r>
            <a:endParaRPr lang="en-US" sz="1500" dirty="0"/>
          </a:p>
        </p:txBody>
      </p:sp>
      <p:grpSp>
        <p:nvGrpSpPr>
          <p:cNvPr id="43" name="Group 42"/>
          <p:cNvGrpSpPr/>
          <p:nvPr/>
        </p:nvGrpSpPr>
        <p:grpSpPr>
          <a:xfrm>
            <a:off x="4429134" y="2933035"/>
            <a:ext cx="4625966" cy="3199692"/>
            <a:chOff x="4429134" y="2793335"/>
            <a:chExt cx="4625966" cy="3199692"/>
          </a:xfrm>
        </p:grpSpPr>
        <p:pic>
          <p:nvPicPr>
            <p:cNvPr id="7" name="Picture 6" descr="sps_26GeVMK_xiH5V1_800RF0p14MV_200RF1p4MV_SwitchMatchedInjection1_ntwake1_epsx2_epsy2_qsec_qtrip_losses2_TotalWake2012_Growthrate2D_2.eps"/>
            <p:cNvPicPr>
              <a:picLocks noChangeAspect="1"/>
            </p:cNvPicPr>
            <p:nvPr/>
          </p:nvPicPr>
          <mc:AlternateContent xmlns:mc="http://schemas.openxmlformats.org/markup-compatibility/2006">
            <mc:Choice xmlns:ma="http://schemas.microsoft.com/office/mac/drawingml/2008/main" xmlns:mv="urn:schemas-microsoft-com:mac:vml" xmlns="" Requires="ma">
              <p:blipFill>
                <a:blip r:embed="rId4"/>
                <a:stretch>
                  <a:fillRect/>
                </a:stretch>
              </p:blipFill>
            </mc:Choice>
            <mc:Fallback>
              <p:blipFill>
                <a:blip r:embed="rId5"/>
                <a:stretch>
                  <a:fillRect/>
                </a:stretch>
              </p:blipFill>
            </mc:Fallback>
          </mc:AlternateContent>
          <p:spPr>
            <a:xfrm>
              <a:off x="4429134" y="2980318"/>
              <a:ext cx="4625966" cy="3012709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5544892" y="2793335"/>
              <a:ext cx="2119541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 smtClean="0"/>
                <a:t>HEADTAIL simulations</a:t>
              </a:r>
              <a:endParaRPr lang="en-US" sz="1500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-38100" y="3246189"/>
            <a:ext cx="4051301" cy="1938388"/>
            <a:chOff x="-38100" y="3106489"/>
            <a:chExt cx="4051301" cy="1938388"/>
          </a:xfrm>
        </p:grpSpPr>
        <p:sp>
          <p:nvSpPr>
            <p:cNvPr id="19" name="TextBox 18"/>
            <p:cNvSpPr txBox="1"/>
            <p:nvPr/>
          </p:nvSpPr>
          <p:spPr>
            <a:xfrm>
              <a:off x="1744017" y="4420258"/>
              <a:ext cx="13688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0000"/>
                  </a:solidFill>
                </a:rPr>
                <a:t>1.6x10</a:t>
              </a:r>
              <a:r>
                <a:rPr lang="en-US" sz="1400" b="1" baseline="30000" dirty="0" smtClean="0">
                  <a:solidFill>
                    <a:srgbClr val="000000"/>
                  </a:solidFill>
                </a:rPr>
                <a:t>11</a:t>
              </a:r>
              <a:r>
                <a:rPr lang="en-US" sz="1400" b="1" dirty="0" smtClean="0">
                  <a:solidFill>
                    <a:srgbClr val="000000"/>
                  </a:solidFill>
                </a:rPr>
                <a:t> </a:t>
              </a:r>
              <a:r>
                <a:rPr lang="en-US" sz="1400" b="1" dirty="0" err="1" smtClean="0">
                  <a:solidFill>
                    <a:srgbClr val="000000"/>
                  </a:solidFill>
                </a:rPr>
                <a:t>p/b</a:t>
              </a:r>
              <a:r>
                <a:rPr lang="en-US" sz="1400" b="1" dirty="0" smtClean="0">
                  <a:solidFill>
                    <a:srgbClr val="000000"/>
                  </a:solidFill>
                </a:rPr>
                <a:t> </a:t>
              </a:r>
            </a:p>
            <a:p>
              <a:r>
                <a:rPr lang="en-US" sz="1400" b="1" dirty="0" smtClean="0">
                  <a:solidFill>
                    <a:srgbClr val="000000"/>
                  </a:solidFill>
                </a:rPr>
                <a:t>@ 0.35 </a:t>
              </a:r>
              <a:r>
                <a:rPr lang="en-US" sz="1400" b="1" dirty="0" err="1" smtClean="0">
                  <a:solidFill>
                    <a:srgbClr val="000000"/>
                  </a:solidFill>
                </a:rPr>
                <a:t>eVs</a:t>
              </a:r>
              <a:endParaRPr lang="en-US" sz="1400" b="1" dirty="0">
                <a:solidFill>
                  <a:srgbClr val="00000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-38100" y="3568700"/>
              <a:ext cx="8133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00"/>
                  </a:solidFill>
                </a:rPr>
                <a:t>nominal</a:t>
              </a:r>
              <a:endParaRPr lang="en-US" sz="1400" dirty="0">
                <a:solidFill>
                  <a:srgbClr val="000000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>
              <a:off x="76200" y="3835400"/>
              <a:ext cx="711200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V="1">
              <a:off x="814211" y="4075286"/>
              <a:ext cx="1938388" cy="793"/>
            </a:xfrm>
            <a:prstGeom prst="line">
              <a:avLst/>
            </a:prstGeom>
            <a:ln w="25400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0800000">
              <a:off x="787402" y="3835400"/>
              <a:ext cx="3225799" cy="1"/>
            </a:xfrm>
            <a:prstGeom prst="line">
              <a:avLst/>
            </a:prstGeom>
            <a:ln w="25400"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377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31094"/>
            <a:ext cx="7965175" cy="7476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SPS kicker impedance model: comparison with beam induced heating observation (MKEs)</a:t>
            </a:r>
            <a:endParaRPr lang="en-US" dirty="0"/>
          </a:p>
        </p:txBody>
      </p:sp>
      <p:pic>
        <p:nvPicPr>
          <p:cNvPr id="6" name="Content Placeholder 8" descr="25_april_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2351340"/>
            <a:ext cx="3900953" cy="244952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457200" y="2732340"/>
            <a:ext cx="0" cy="1524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16200000">
            <a:off x="-356800" y="3317741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ym typeface="Symbol"/>
              </a:rPr>
              <a:t>T</a:t>
            </a:r>
            <a:r>
              <a:rPr lang="en-US" sz="1200" i="1" baseline="-25000" dirty="0" smtClean="0">
                <a:sym typeface="Symbol"/>
              </a:rPr>
              <a:t>MKE  </a:t>
            </a:r>
            <a:r>
              <a:rPr lang="en-US" sz="1200" dirty="0" smtClean="0">
                <a:sym typeface="Symbol"/>
              </a:rPr>
              <a:t>=20 [K]</a:t>
            </a:r>
            <a:endParaRPr lang="en-US" sz="1200" dirty="0"/>
          </a:p>
        </p:txBody>
      </p:sp>
      <p:pic>
        <p:nvPicPr>
          <p:cNvPr id="9" name="Picture 8" descr="25ns_vssigma_ratio_new.png"/>
          <p:cNvPicPr>
            <a:picLocks noChangeAspect="1"/>
          </p:cNvPicPr>
          <p:nvPr/>
        </p:nvPicPr>
        <p:blipFill>
          <a:blip r:embed="rId4" cstate="print"/>
          <a:srcRect l="9659" t="4640" r="6297"/>
          <a:stretch>
            <a:fillRect/>
          </a:stretch>
        </p:blipFill>
        <p:spPr>
          <a:xfrm>
            <a:off x="4953005" y="2375103"/>
            <a:ext cx="3809995" cy="2883505"/>
          </a:xfrm>
          <a:prstGeom prst="rect">
            <a:avLst/>
          </a:prstGeom>
        </p:spPr>
      </p:pic>
      <p:cxnSp>
        <p:nvCxnSpPr>
          <p:cNvPr id="10" name="Straight Arrow Connector 9"/>
          <p:cNvCxnSpPr>
            <a:stCxn id="16" idx="2"/>
          </p:cNvCxnSpPr>
          <p:nvPr/>
        </p:nvCxnSpPr>
        <p:spPr>
          <a:xfrm flipH="1">
            <a:off x="6593713" y="5106208"/>
            <a:ext cx="71437" cy="3868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0627604"/>
              </p:ext>
            </p:extLst>
          </p:nvPr>
        </p:nvGraphicFramePr>
        <p:xfrm>
          <a:off x="6667500" y="2594783"/>
          <a:ext cx="120015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8" name="Equation" r:id="rId5" imgW="596880" imgH="431640" progId="Equation.DSMT4">
                  <p:embed/>
                </p:oleObj>
              </mc:Choice>
              <mc:Fallback>
                <p:oleObj name="Equation" r:id="rId5" imgW="59688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00" y="2594783"/>
                        <a:ext cx="120015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9997456"/>
              </p:ext>
            </p:extLst>
          </p:nvPr>
        </p:nvGraphicFramePr>
        <p:xfrm>
          <a:off x="1181220" y="2934204"/>
          <a:ext cx="1180980" cy="647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9" name="Equation" r:id="rId7" imgW="787320" imgH="431640" progId="Equation.DSMT4">
                  <p:embed/>
                </p:oleObj>
              </mc:Choice>
              <mc:Fallback>
                <p:oleObj name="Equation" r:id="rId7" imgW="78732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1220" y="2934204"/>
                        <a:ext cx="1180980" cy="6474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648200" y="5563408"/>
            <a:ext cx="3581400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Bunch length during the experiment</a:t>
            </a:r>
            <a:endParaRPr lang="it-IT" dirty="0"/>
          </a:p>
        </p:txBody>
      </p:sp>
      <p:sp>
        <p:nvSpPr>
          <p:cNvPr id="14" name="TextBox 13"/>
          <p:cNvSpPr txBox="1"/>
          <p:nvPr/>
        </p:nvSpPr>
        <p:spPr>
          <a:xfrm>
            <a:off x="239493" y="2079982"/>
            <a:ext cx="4093030" cy="30777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Beam induced heating: measurements (</a:t>
            </a:r>
            <a:r>
              <a:rPr lang="en-US" sz="1400" dirty="0" smtClean="0"/>
              <a:t>25/04/2012)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410214" y="2079982"/>
            <a:ext cx="2990850" cy="30777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Power loss from the impedance model</a:t>
            </a:r>
            <a:endParaRPr lang="it-IT" sz="1400" dirty="0"/>
          </a:p>
        </p:txBody>
      </p:sp>
      <p:sp>
        <p:nvSpPr>
          <p:cNvPr id="16" name="Rectangle 15"/>
          <p:cNvSpPr/>
          <p:nvPr/>
        </p:nvSpPr>
        <p:spPr>
          <a:xfrm>
            <a:off x="6636575" y="2515408"/>
            <a:ext cx="57150" cy="25908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143000" y="3845889"/>
            <a:ext cx="226225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143000" y="3845889"/>
            <a:ext cx="0" cy="42157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143000" y="3914265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ym typeface="Symbol"/>
              </a:rPr>
              <a:t></a:t>
            </a:r>
            <a:r>
              <a:rPr lang="en-US" sz="1200" i="1" dirty="0" err="1" smtClean="0">
                <a:sym typeface="Symbol"/>
              </a:rPr>
              <a:t>T</a:t>
            </a:r>
            <a:r>
              <a:rPr lang="en-US" sz="1200" i="1" baseline="-25000" dirty="0" err="1" smtClean="0">
                <a:sym typeface="Symbol"/>
              </a:rPr>
              <a:t>MKEser</a:t>
            </a:r>
            <a:r>
              <a:rPr lang="en-US" sz="1200" i="1" baseline="-25000" dirty="0" smtClean="0">
                <a:sym typeface="Symbol"/>
              </a:rPr>
              <a:t>  </a:t>
            </a:r>
            <a:r>
              <a:rPr lang="en-US" sz="1200" dirty="0" smtClean="0">
                <a:sym typeface="Symbol"/>
              </a:rPr>
              <a:t>=</a:t>
            </a:r>
            <a:r>
              <a:rPr lang="en-US" sz="1200" dirty="0">
                <a:sym typeface="Symbol"/>
              </a:rPr>
              <a:t>5</a:t>
            </a:r>
            <a:r>
              <a:rPr lang="en-US" sz="1200" dirty="0" smtClean="0">
                <a:sym typeface="Symbol"/>
              </a:rPr>
              <a:t> [K]</a:t>
            </a:r>
            <a:endParaRPr lang="en-US" sz="1200" dirty="0"/>
          </a:p>
        </p:txBody>
      </p:sp>
      <p:pic>
        <p:nvPicPr>
          <p:cNvPr id="20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760" y="6140650"/>
            <a:ext cx="2148840" cy="586740"/>
          </a:xfrm>
          <a:prstGeom prst="rect">
            <a:avLst/>
          </a:prstGeom>
          <a:pattFill prst="pct5">
            <a:fgClr>
              <a:srgbClr val="00F26D"/>
            </a:fgClr>
            <a:bgClr>
              <a:schemeClr val="bg1"/>
            </a:bgClr>
          </a:pattFill>
          <a:ln w="38100">
            <a:solidFill>
              <a:schemeClr val="tx1"/>
            </a:solidFill>
            <a:prstDash val="sysDot"/>
          </a:ln>
        </p:spPr>
      </p:pic>
      <p:cxnSp>
        <p:nvCxnSpPr>
          <p:cNvPr id="21" name="Straight Connector 20"/>
          <p:cNvCxnSpPr/>
          <p:nvPr/>
        </p:nvCxnSpPr>
        <p:spPr>
          <a:xfrm>
            <a:off x="5105400" y="4103940"/>
            <a:ext cx="3505200" cy="0"/>
          </a:xfrm>
          <a:prstGeom prst="line">
            <a:avLst/>
          </a:prstGeom>
          <a:ln w="38100">
            <a:solidFill>
              <a:srgbClr val="0505C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61" t="92305" r="42688"/>
          <a:stretch/>
        </p:blipFill>
        <p:spPr>
          <a:xfrm>
            <a:off x="6705600" y="5070790"/>
            <a:ext cx="400807" cy="185559"/>
          </a:xfrm>
          <a:prstGeom prst="rect">
            <a:avLst/>
          </a:prstGeom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40974"/>
            <a:ext cx="51339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043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transverse impedance model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4227"/>
            <a:ext cx="8763034" cy="4745691"/>
          </a:xfrm>
        </p:spPr>
        <p:txBody>
          <a:bodyPr/>
          <a:lstStyle/>
          <a:p>
            <a:r>
              <a:rPr lang="en-US" sz="1800" dirty="0"/>
              <a:t>Elements included in the database:</a:t>
            </a:r>
          </a:p>
          <a:p>
            <a:pPr lvl="1"/>
            <a:r>
              <a:rPr lang="en-US" sz="1200" dirty="0" smtClean="0"/>
              <a:t>Wall </a:t>
            </a:r>
            <a:r>
              <a:rPr lang="en-US" sz="1200" dirty="0"/>
              <a:t>impedance that takes into account the different SPS vacuum chambers  (analytical calculations)</a:t>
            </a:r>
          </a:p>
          <a:p>
            <a:pPr lvl="1"/>
            <a:r>
              <a:rPr lang="en-US" sz="1200" dirty="0"/>
              <a:t>K</a:t>
            </a:r>
            <a:r>
              <a:rPr lang="en-US" sz="1200" dirty="0" smtClean="0"/>
              <a:t>ickers  </a:t>
            </a:r>
            <a:r>
              <a:rPr lang="en-US" sz="1200" dirty="0"/>
              <a:t>(CST 3D </a:t>
            </a:r>
            <a:r>
              <a:rPr lang="en-US" sz="1200" dirty="0" smtClean="0"/>
              <a:t>simulations) </a:t>
            </a:r>
          </a:p>
          <a:p>
            <a:pPr lvl="1"/>
            <a:r>
              <a:rPr lang="en-US" sz="1200" dirty="0"/>
              <a:t>RF cavities  (200 MHZ and 800 MHz) without couplers (CST 3D simulations) </a:t>
            </a:r>
          </a:p>
          <a:p>
            <a:pPr lvl="1"/>
            <a:r>
              <a:rPr lang="en-US" sz="1200" dirty="0" smtClean="0"/>
              <a:t>Broadband </a:t>
            </a:r>
            <a:r>
              <a:rPr lang="en-US" sz="1200" dirty="0"/>
              <a:t>impedance of step transitions (CST 3D simulations</a:t>
            </a:r>
            <a:r>
              <a:rPr lang="en-US" sz="1200" dirty="0" smtClean="0"/>
              <a:t>)</a:t>
            </a:r>
          </a:p>
          <a:p>
            <a:pPr lvl="1"/>
            <a:r>
              <a:rPr lang="en-US" sz="1200" dirty="0"/>
              <a:t>Horizontal (BPH) and vertical (BPV) beam position monitors  (CST 3D simulations) 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2169" t="13367" r="51268" b="33170"/>
          <a:stretch>
            <a:fillRect/>
          </a:stretch>
        </p:blipFill>
        <p:spPr bwMode="auto">
          <a:xfrm>
            <a:off x="6070275" y="5492757"/>
            <a:ext cx="21605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019783" y="3246971"/>
            <a:ext cx="8336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Kickers</a:t>
            </a:r>
            <a:endParaRPr lang="en-US" dirty="0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129482" y="3224739"/>
            <a:ext cx="1276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Beam pipe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968425" y="5390693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BPH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6868683" y="5355068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BPV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6599084" y="3253050"/>
            <a:ext cx="11631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RF cavities</a:t>
            </a:r>
            <a:endParaRPr lang="en-US" dirty="0"/>
          </a:p>
        </p:txBody>
      </p:sp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3" cstate="print"/>
          <a:srcRect l="62376" t="12971" r="494" b="22127"/>
          <a:stretch>
            <a:fillRect/>
          </a:stretch>
        </p:blipFill>
        <p:spPr bwMode="auto">
          <a:xfrm>
            <a:off x="6081365" y="3593158"/>
            <a:ext cx="2195512" cy="153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4" cstate="print"/>
          <a:srcRect l="10309" t="24034" r="53285" b="41635"/>
          <a:stretch>
            <a:fillRect/>
          </a:stretch>
        </p:blipFill>
        <p:spPr bwMode="auto">
          <a:xfrm>
            <a:off x="3174675" y="5749468"/>
            <a:ext cx="2593975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 descr="MKP_seg.bmp"/>
          <p:cNvPicPr>
            <a:picLocks noChangeAspect="1"/>
          </p:cNvPicPr>
          <p:nvPr/>
        </p:nvPicPr>
        <p:blipFill>
          <a:blip r:embed="rId5" cstate="print"/>
          <a:srcRect l="16340" r="18301"/>
          <a:stretch>
            <a:fillRect/>
          </a:stretch>
        </p:blipFill>
        <p:spPr>
          <a:xfrm>
            <a:off x="3493885" y="3600411"/>
            <a:ext cx="1905000" cy="145161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37" y="3594977"/>
            <a:ext cx="2193003" cy="1549567"/>
          </a:xfrm>
          <a:prstGeom prst="rect">
            <a:avLst/>
          </a:prstGeom>
        </p:spPr>
      </p:pic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898471" y="5124562"/>
            <a:ext cx="16457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Step transitions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0" t="16243" r="28162" b="20050"/>
          <a:stretch/>
        </p:blipFill>
        <p:spPr>
          <a:xfrm>
            <a:off x="605637" y="5491914"/>
            <a:ext cx="2045434" cy="1344689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3059450" y="3235197"/>
            <a:ext cx="2709200" cy="19198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945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4" grpId="0"/>
      <p:bldP spid="1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Line 7"/>
          <p:cNvSpPr>
            <a:spLocks noChangeShapeType="1"/>
          </p:cNvSpPr>
          <p:nvPr/>
        </p:nvSpPr>
        <p:spPr bwMode="auto">
          <a:xfrm>
            <a:off x="3517900" y="2559050"/>
            <a:ext cx="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it-IT">
              <a:solidFill>
                <a:prstClr val="black"/>
              </a:solidFill>
            </a:endParaRPr>
          </a:p>
        </p:txBody>
      </p:sp>
      <p:graphicFrame>
        <p:nvGraphicFramePr>
          <p:cNvPr id="7178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3977136"/>
              </p:ext>
            </p:extLst>
          </p:nvPr>
        </p:nvGraphicFramePr>
        <p:xfrm>
          <a:off x="5419725" y="1470025"/>
          <a:ext cx="3038475" cy="3903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7" name="PHOTO-PAINT" r:id="rId4" imgW="8215873" imgH="10946032" progId="CorelPhotoPaint.Image.12">
                  <p:embed/>
                </p:oleObj>
              </mc:Choice>
              <mc:Fallback>
                <p:oleObj name="PHOTO-PAINT" r:id="rId4" imgW="8215873" imgH="10946032" progId="CorelPhotoPaint.Image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9725" y="1470025"/>
                        <a:ext cx="3038475" cy="3903663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chemeClr val="tx1"/>
                        </a:solidFill>
                        <a:prstDash val="sysDot"/>
                        <a:miter lim="800000"/>
                        <a:headEnd type="none" w="sm" len="sm"/>
                        <a:tailEnd type="none" w="lg" len="lg"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1" name="Line 15"/>
          <p:cNvSpPr>
            <a:spLocks noChangeShapeType="1"/>
          </p:cNvSpPr>
          <p:nvPr/>
        </p:nvSpPr>
        <p:spPr bwMode="auto">
          <a:xfrm>
            <a:off x="5943600" y="2895600"/>
            <a:ext cx="1089025" cy="1338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/>
          <a:lstStyle/>
          <a:p>
            <a:pPr defTabSz="914400"/>
            <a:endParaRPr lang="it-IT">
              <a:solidFill>
                <a:prstClr val="black"/>
              </a:solidFill>
            </a:endParaRPr>
          </a:p>
        </p:txBody>
      </p:sp>
      <p:sp>
        <p:nvSpPr>
          <p:cNvPr id="7182" name="Text Box 16"/>
          <p:cNvSpPr txBox="1">
            <a:spLocks noChangeArrowheads="1"/>
          </p:cNvSpPr>
          <p:nvPr/>
        </p:nvSpPr>
        <p:spPr bwMode="auto">
          <a:xfrm>
            <a:off x="5791200" y="5410200"/>
            <a:ext cx="2895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/>
            <a:r>
              <a:rPr lang="en-US" sz="1600" dirty="0">
                <a:solidFill>
                  <a:prstClr val="black"/>
                </a:solidFill>
              </a:rPr>
              <a:t>F. </a:t>
            </a:r>
            <a:r>
              <a:rPr lang="en-US" sz="1600" dirty="0" err="1">
                <a:solidFill>
                  <a:prstClr val="black"/>
                </a:solidFill>
              </a:rPr>
              <a:t>Caspers</a:t>
            </a:r>
            <a:r>
              <a:rPr lang="en-US" sz="1600" dirty="0">
                <a:solidFill>
                  <a:prstClr val="black"/>
                </a:solidFill>
              </a:rPr>
              <a:t>, T. </a:t>
            </a:r>
            <a:r>
              <a:rPr lang="en-US" sz="1600" dirty="0" err="1">
                <a:solidFill>
                  <a:prstClr val="black"/>
                </a:solidFill>
              </a:rPr>
              <a:t>Kroyer</a:t>
            </a:r>
            <a:r>
              <a:rPr lang="en-US" sz="1600" dirty="0">
                <a:solidFill>
                  <a:prstClr val="black"/>
                </a:solidFill>
              </a:rPr>
              <a:t>, </a:t>
            </a:r>
          </a:p>
          <a:p>
            <a:pPr defTabSz="914400" eaLnBrk="1" hangingPunct="1"/>
            <a:r>
              <a:rPr lang="en-US" sz="1600" dirty="0">
                <a:solidFill>
                  <a:prstClr val="black"/>
                </a:solidFill>
              </a:rPr>
              <a:t>M</a:t>
            </a:r>
            <a:r>
              <a:rPr lang="en-US" sz="1600" dirty="0" smtClean="0">
                <a:solidFill>
                  <a:prstClr val="black"/>
                </a:solidFill>
              </a:rPr>
              <a:t>. Barnes, </a:t>
            </a:r>
            <a:r>
              <a:rPr lang="en-US" sz="1600" dirty="0">
                <a:solidFill>
                  <a:prstClr val="black"/>
                </a:solidFill>
              </a:rPr>
              <a:t>E. </a:t>
            </a:r>
            <a:r>
              <a:rPr lang="en-US" sz="1600" dirty="0" err="1">
                <a:solidFill>
                  <a:prstClr val="black"/>
                </a:solidFill>
              </a:rPr>
              <a:t>Gaxiola</a:t>
            </a:r>
            <a:r>
              <a:rPr lang="en-US" sz="1600" dirty="0">
                <a:solidFill>
                  <a:prstClr val="black"/>
                </a:solidFill>
              </a:rPr>
              <a:t> et al.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D33CC0-4A12-4693-8872-1E14858496B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86401" y="2450068"/>
            <a:ext cx="121919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914400"/>
            <a:r>
              <a:rPr lang="it-IT" dirty="0" smtClean="0">
                <a:solidFill>
                  <a:prstClr val="black"/>
                </a:solidFill>
              </a:rPr>
              <a:t>Serigraphy</a:t>
            </a:r>
            <a:endParaRPr lang="it-IT" dirty="0">
              <a:solidFill>
                <a:prstClr val="black"/>
              </a:solidFill>
            </a:endParaRPr>
          </a:p>
        </p:txBody>
      </p:sp>
      <p:pic>
        <p:nvPicPr>
          <p:cNvPr id="20" name="Picture 19" descr="MKE_internalcircuit.bmp"/>
          <p:cNvPicPr>
            <a:picLocks noChangeAspect="1"/>
          </p:cNvPicPr>
          <p:nvPr/>
        </p:nvPicPr>
        <p:blipFill>
          <a:blip r:embed="rId6" cstate="print"/>
          <a:srcRect l="15670" r="16710"/>
          <a:stretch>
            <a:fillRect/>
          </a:stretch>
        </p:blipFill>
        <p:spPr>
          <a:xfrm>
            <a:off x="553992" y="1447800"/>
            <a:ext cx="4322808" cy="31673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4800" y="5029200"/>
            <a:ext cx="4724400" cy="646331"/>
          </a:xfrm>
          <a:prstGeom prst="rect">
            <a:avLst/>
          </a:prstGeom>
          <a:solidFill>
            <a:srgbClr val="FBE5FF"/>
          </a:solidFill>
        </p:spPr>
        <p:txBody>
          <a:bodyPr wrap="square" rtlCol="0">
            <a:spAutoFit/>
          </a:bodyPr>
          <a:lstStyle/>
          <a:p>
            <a:pPr defTabSz="914400"/>
            <a:r>
              <a:rPr lang="fr-CH" b="1" dirty="0" err="1" smtClean="0">
                <a:solidFill>
                  <a:prstClr val="black"/>
                </a:solidFill>
              </a:rPr>
              <a:t>Seven</a:t>
            </a:r>
            <a:r>
              <a:rPr lang="fr-CH" b="1" dirty="0" smtClean="0">
                <a:solidFill>
                  <a:prstClr val="black"/>
                </a:solidFill>
              </a:rPr>
              <a:t> out of </a:t>
            </a:r>
            <a:r>
              <a:rPr lang="fr-CH" b="1" dirty="0" err="1" smtClean="0">
                <a:solidFill>
                  <a:prstClr val="black"/>
                </a:solidFill>
              </a:rPr>
              <a:t>eight</a:t>
            </a:r>
            <a:r>
              <a:rPr lang="fr-CH" b="1" dirty="0" smtClean="0">
                <a:solidFill>
                  <a:prstClr val="black"/>
                </a:solidFill>
              </a:rPr>
              <a:t> SPS extraction kickers have been </a:t>
            </a:r>
            <a:r>
              <a:rPr lang="fr-CH" b="1" dirty="0" err="1" smtClean="0">
                <a:solidFill>
                  <a:prstClr val="black"/>
                </a:solidFill>
              </a:rPr>
              <a:t>serigraphed</a:t>
            </a:r>
            <a:r>
              <a:rPr lang="fr-CH" dirty="0" smtClean="0">
                <a:solidFill>
                  <a:prstClr val="black"/>
                </a:solidFill>
              </a:rPr>
              <a:t> </a:t>
            </a:r>
            <a:endParaRPr lang="fr-CH" dirty="0">
              <a:solidFill>
                <a:prstClr val="black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381000"/>
            <a:ext cx="8229600" cy="457200"/>
          </a:xfrm>
          <a:prstGeom prst="rect">
            <a:avLst/>
          </a:prstGeom>
          <a:gradFill flip="none" rotWithShape="1">
            <a:gsLst>
              <a:gs pos="29000">
                <a:schemeClr val="tx1"/>
              </a:gs>
              <a:gs pos="50000">
                <a:srgbClr val="002060"/>
              </a:gs>
              <a:gs pos="100000">
                <a:schemeClr val="tx1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prstClr val="white"/>
                </a:solidFill>
              </a:rPr>
              <a:t>Realistic models: SPS </a:t>
            </a:r>
            <a:r>
              <a:rPr lang="en-US" sz="4000" dirty="0" smtClean="0">
                <a:solidFill>
                  <a:prstClr val="white"/>
                </a:solidFill>
              </a:rPr>
              <a:t>extraction </a:t>
            </a:r>
            <a:r>
              <a:rPr lang="en-US" sz="4000" dirty="0">
                <a:solidFill>
                  <a:prstClr val="white"/>
                </a:solidFill>
              </a:rPr>
              <a:t>kicker (</a:t>
            </a:r>
            <a:r>
              <a:rPr lang="en-US" sz="4000" dirty="0" smtClean="0">
                <a:solidFill>
                  <a:prstClr val="white"/>
                </a:solidFill>
              </a:rPr>
              <a:t>MKE-L</a:t>
            </a:r>
            <a:r>
              <a:rPr lang="en-US" sz="4000" dirty="0">
                <a:solidFill>
                  <a:prstClr val="white"/>
                </a:solidFill>
              </a:rPr>
              <a:t>)</a:t>
            </a:r>
            <a:endParaRPr lang="en-GB" sz="4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20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662" y="1871662"/>
            <a:ext cx="7043738" cy="4071938"/>
          </a:xfrm>
          <a:prstGeom prst="rect">
            <a:avLst/>
          </a:prstGeom>
          <a:noFill/>
          <a:ln w="38100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28550" y="304800"/>
            <a:ext cx="8534400" cy="762000"/>
          </a:xfrm>
          <a:prstGeom prst="rect">
            <a:avLst/>
          </a:prstGeom>
          <a:gradFill flip="none" rotWithShape="1">
            <a:gsLst>
              <a:gs pos="29000">
                <a:schemeClr val="tx1"/>
              </a:gs>
              <a:gs pos="50000">
                <a:srgbClr val="002060"/>
              </a:gs>
              <a:gs pos="100000">
                <a:schemeClr val="tx1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prstClr val="white"/>
                </a:solidFill>
              </a:rPr>
              <a:t>Evolution of the extraction kickers in the SPS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057400" y="5638800"/>
            <a:ext cx="0" cy="609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600200" y="6248400"/>
            <a:ext cx="673893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914400"/>
            <a:r>
              <a:rPr lang="en-US" sz="2800" dirty="0" smtClean="0">
                <a:solidFill>
                  <a:prstClr val="black"/>
                </a:solidFill>
              </a:rPr>
              <a:t>2014			8			8</a:t>
            </a:r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6320135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400" b="1" dirty="0" smtClean="0">
                <a:solidFill>
                  <a:prstClr val="black"/>
                </a:solidFill>
              </a:rPr>
              <a:t>Post-LS1</a:t>
            </a:r>
            <a:endParaRPr lang="en-GB" sz="2400" b="1" dirty="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71650" y="5310250"/>
            <a:ext cx="6705600" cy="381000"/>
          </a:xfrm>
          <a:prstGeom prst="rect">
            <a:avLst/>
          </a:prstGeom>
          <a:solidFill>
            <a:srgbClr val="FF00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39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MKEser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r="17694" b="17503"/>
          <a:stretch>
            <a:fillRect/>
          </a:stretch>
        </p:blipFill>
        <p:spPr>
          <a:xfrm>
            <a:off x="1155414" y="1295400"/>
            <a:ext cx="7226586" cy="4632982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33400" y="381000"/>
            <a:ext cx="8229600" cy="457200"/>
          </a:xfrm>
          <a:prstGeom prst="rect">
            <a:avLst/>
          </a:prstGeom>
          <a:gradFill flip="none" rotWithShape="1">
            <a:gsLst>
              <a:gs pos="29000">
                <a:schemeClr val="tx1"/>
              </a:gs>
              <a:gs pos="50000">
                <a:srgbClr val="002060"/>
              </a:gs>
              <a:gs pos="100000">
                <a:schemeClr val="tx1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prstClr val="white"/>
                </a:solidFill>
              </a:rPr>
              <a:t>Realistic </a:t>
            </a:r>
            <a:r>
              <a:rPr lang="en-US" sz="4000" dirty="0" smtClean="0">
                <a:solidFill>
                  <a:prstClr val="white"/>
                </a:solidFill>
              </a:rPr>
              <a:t>models: MKE kicker with serigraphy</a:t>
            </a:r>
            <a:endParaRPr lang="en-GB" sz="4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97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Impedancemodel_MKE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 t="4200" r="6791"/>
          <a:stretch>
            <a:fillRect/>
          </a:stretch>
        </p:blipFill>
        <p:spPr>
          <a:xfrm>
            <a:off x="762000" y="533400"/>
            <a:ext cx="7605855" cy="5214257"/>
          </a:xfrm>
        </p:spPr>
      </p:pic>
      <p:sp>
        <p:nvSpPr>
          <p:cNvPr id="9" name="Oval 8"/>
          <p:cNvSpPr/>
          <p:nvPr/>
        </p:nvSpPr>
        <p:spPr>
          <a:xfrm>
            <a:off x="1676400" y="1981200"/>
            <a:ext cx="457200" cy="3124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5943600"/>
            <a:ext cx="1143000" cy="381000"/>
          </a:xfrm>
          <a:prstGeom prst="rect">
            <a:avLst/>
          </a:prstGeom>
          <a:solidFill>
            <a:srgbClr val="66FFFF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914400"/>
            <a:r>
              <a:rPr lang="en-US" i="1" dirty="0" smtClean="0">
                <a:solidFill>
                  <a:prstClr val="black"/>
                </a:solidFill>
              </a:rPr>
              <a:t>f</a:t>
            </a:r>
            <a:r>
              <a:rPr lang="en-US" dirty="0" smtClean="0">
                <a:solidFill>
                  <a:prstClr val="black"/>
                </a:solidFill>
              </a:rPr>
              <a:t>=44 MHz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2743200" y="6019800"/>
            <a:ext cx="1828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4638675" y="5867400"/>
          <a:ext cx="3590925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1" name="Equation" r:id="rId5" imgW="1790640" imgH="419040" progId="Equation.3">
                  <p:embed/>
                </p:oleObj>
              </mc:Choice>
              <mc:Fallback>
                <p:oleObj name="Equation" r:id="rId5" imgW="179064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8675" y="5867400"/>
                        <a:ext cx="3590925" cy="841375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  <a:ln w="254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Straight Arrow Connector 22"/>
          <p:cNvCxnSpPr>
            <a:stCxn id="9" idx="4"/>
            <a:endCxn id="14" idx="0"/>
          </p:cNvCxnSpPr>
          <p:nvPr/>
        </p:nvCxnSpPr>
        <p:spPr>
          <a:xfrm>
            <a:off x="1905000" y="5105400"/>
            <a:ext cx="2667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533400" y="76200"/>
            <a:ext cx="8229600" cy="457200"/>
          </a:xfrm>
          <a:prstGeom prst="rect">
            <a:avLst/>
          </a:prstGeom>
          <a:gradFill flip="none" rotWithShape="1">
            <a:gsLst>
              <a:gs pos="29000">
                <a:schemeClr val="tx1"/>
              </a:gs>
              <a:gs pos="50000">
                <a:srgbClr val="002060"/>
              </a:gs>
              <a:gs pos="100000">
                <a:schemeClr val="tx1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prstClr val="white"/>
                </a:solidFill>
              </a:rPr>
              <a:t>Comparing MKE with and without serigraphy</a:t>
            </a:r>
            <a:endParaRPr lang="en-GB" sz="4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424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ke-l-serigraphy_lowfrequency_singlecell_beam_vswire_peakres_fields_0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04875" y="1704975"/>
            <a:ext cx="7324725" cy="3629025"/>
          </a:xfrm>
        </p:spPr>
      </p:pic>
      <p:sp>
        <p:nvSpPr>
          <p:cNvPr id="7" name="TextBox 6"/>
          <p:cNvSpPr txBox="1"/>
          <p:nvPr/>
        </p:nvSpPr>
        <p:spPr>
          <a:xfrm>
            <a:off x="345375" y="6107668"/>
            <a:ext cx="8610600" cy="338554"/>
          </a:xfrm>
          <a:prstGeom prst="rect">
            <a:avLst/>
          </a:prstGeom>
          <a:pattFill prst="lgConfetti">
            <a:fgClr>
              <a:schemeClr val="tx1"/>
            </a:fgClr>
            <a:bgClr>
              <a:srgbClr val="FF0000"/>
            </a:bgClr>
          </a:patt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914400"/>
            <a:r>
              <a:rPr lang="en-US" sz="1600" dirty="0">
                <a:solidFill>
                  <a:prstClr val="white"/>
                </a:solidFill>
              </a:rPr>
              <a:t>The </a:t>
            </a:r>
            <a:r>
              <a:rPr lang="en-US" sz="1600" dirty="0" smtClean="0">
                <a:solidFill>
                  <a:prstClr val="white"/>
                </a:solidFill>
              </a:rPr>
              <a:t>peak observed in the MKE with serigraphy is </a:t>
            </a:r>
            <a:r>
              <a:rPr lang="en-US" sz="1600" dirty="0">
                <a:solidFill>
                  <a:prstClr val="white"/>
                </a:solidFill>
              </a:rPr>
              <a:t>a quarter-wavelength </a:t>
            </a:r>
            <a:r>
              <a:rPr lang="en-US" sz="1600" dirty="0" smtClean="0">
                <a:solidFill>
                  <a:prstClr val="white"/>
                </a:solidFill>
              </a:rPr>
              <a:t>resonance on the finger length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33400" y="381000"/>
            <a:ext cx="8229600" cy="457200"/>
          </a:xfrm>
          <a:prstGeom prst="rect">
            <a:avLst/>
          </a:prstGeom>
          <a:gradFill flip="none" rotWithShape="1">
            <a:gsLst>
              <a:gs pos="29000">
                <a:schemeClr val="tx1"/>
              </a:gs>
              <a:gs pos="50000">
                <a:srgbClr val="002060"/>
              </a:gs>
              <a:gs pos="100000">
                <a:schemeClr val="tx1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prstClr val="white"/>
                </a:solidFill>
              </a:rPr>
              <a:t>Comparing MKE with and without serigraphy</a:t>
            </a:r>
            <a:endParaRPr lang="en-GB" sz="4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95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5" r="4734"/>
          <a:stretch/>
        </p:blipFill>
        <p:spPr>
          <a:xfrm>
            <a:off x="152400" y="1524050"/>
            <a:ext cx="4324622" cy="2948000"/>
          </a:xfrm>
        </p:spPr>
      </p:pic>
      <p:sp>
        <p:nvSpPr>
          <p:cNvPr id="7" name="TextBox 6"/>
          <p:cNvSpPr txBox="1"/>
          <p:nvPr/>
        </p:nvSpPr>
        <p:spPr>
          <a:xfrm>
            <a:off x="2057400" y="5867400"/>
            <a:ext cx="5105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914400"/>
            <a:r>
              <a:rPr lang="en-US" dirty="0">
                <a:solidFill>
                  <a:srgbClr val="FFFF00"/>
                </a:solidFill>
              </a:rPr>
              <a:t>K</a:t>
            </a:r>
            <a:r>
              <a:rPr lang="en-US" dirty="0" smtClean="0">
                <a:solidFill>
                  <a:srgbClr val="FFFF00"/>
                </a:solidFill>
              </a:rPr>
              <a:t>ickers play a major role in the SPS total impedance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28550" y="304800"/>
            <a:ext cx="8534400" cy="762000"/>
          </a:xfrm>
          <a:prstGeom prst="rect">
            <a:avLst/>
          </a:prstGeom>
          <a:gradFill flip="none" rotWithShape="1">
            <a:gsLst>
              <a:gs pos="29000">
                <a:schemeClr val="tx1"/>
              </a:gs>
              <a:gs pos="50000">
                <a:srgbClr val="002060"/>
              </a:gs>
              <a:gs pos="100000">
                <a:schemeClr val="tx1"/>
              </a:gs>
            </a:gsLst>
            <a:path path="rect">
              <a:fillToRect l="100000" t="100000"/>
            </a:path>
            <a:tileRect r="-100000" b="-100000"/>
          </a:gradFill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solidFill>
                  <a:prstClr val="white"/>
                </a:solidFill>
              </a:rPr>
              <a:t>History </a:t>
            </a:r>
            <a:r>
              <a:rPr lang="en-GB" sz="3600" dirty="0">
                <a:solidFill>
                  <a:prstClr val="white"/>
                </a:solidFill>
              </a:rPr>
              <a:t>of the extraction kickers in the </a:t>
            </a:r>
            <a:r>
              <a:rPr lang="en-GB" sz="3600" dirty="0" smtClean="0">
                <a:solidFill>
                  <a:prstClr val="white"/>
                </a:solidFill>
              </a:rPr>
              <a:t>SPS</a:t>
            </a:r>
            <a:endParaRPr lang="en-GB" sz="3600" dirty="0">
              <a:solidFill>
                <a:prstClr val="white"/>
              </a:solidFill>
            </a:endParaRPr>
          </a:p>
        </p:txBody>
      </p:sp>
      <p:pic>
        <p:nvPicPr>
          <p:cNvPr id="9" name="Content Placeholder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23"/>
          <a:stretch/>
        </p:blipFill>
        <p:spPr>
          <a:xfrm>
            <a:off x="4724400" y="1524000"/>
            <a:ext cx="4269206" cy="29740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14400" y="4916269"/>
            <a:ext cx="7391400" cy="646331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pPr algn="just" defTabSz="914400"/>
            <a:r>
              <a:rPr lang="en-US" b="1" dirty="0" smtClean="0">
                <a:solidFill>
                  <a:prstClr val="black"/>
                </a:solidFill>
              </a:rPr>
              <a:t>The trend of the transverse effective impedance along the last 10 </a:t>
            </a:r>
            <a:r>
              <a:rPr lang="en-US" b="1" dirty="0">
                <a:solidFill>
                  <a:prstClr val="black"/>
                </a:solidFill>
              </a:rPr>
              <a:t>y</a:t>
            </a:r>
            <a:r>
              <a:rPr lang="en-US" b="1" dirty="0" smtClean="0">
                <a:solidFill>
                  <a:prstClr val="black"/>
                </a:solidFill>
              </a:rPr>
              <a:t>ears is in good agreement with the expected changing of the kicker impedance model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40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2667000" y="152400"/>
            <a:ext cx="38475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sz="4800" dirty="0" smtClean="0">
                <a:solidFill>
                  <a:prstClr val="black"/>
                </a:solidFill>
              </a:rPr>
              <a:t>Pumping ports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68880" y="7655560"/>
            <a:ext cx="3048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3810639"/>
              </p:ext>
            </p:extLst>
          </p:nvPr>
        </p:nvGraphicFramePr>
        <p:xfrm>
          <a:off x="4244975" y="1378466"/>
          <a:ext cx="3756025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2" name="Equation" r:id="rId4" imgW="1879560" imgH="253800" progId="Equation.3">
                  <p:embed/>
                </p:oleObj>
              </mc:Choice>
              <mc:Fallback>
                <p:oleObj name="Equation" r:id="rId4" imgW="187956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44975" y="1378466"/>
                        <a:ext cx="3756025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0336" y="1447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</a:rPr>
              <a:t>2000 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822336" y="1632466"/>
            <a:ext cx="3810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18081" y="1143000"/>
            <a:ext cx="243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</a:rPr>
              <a:t>Impedance reduction campaign: shielding of the pumping ports, lepton cavities etc.)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505858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7" r="12609"/>
          <a:stretch/>
        </p:blipFill>
        <p:spPr bwMode="auto">
          <a:xfrm>
            <a:off x="116186" y="2514600"/>
            <a:ext cx="5903614" cy="4183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00200" y="2895600"/>
            <a:ext cx="3962400" cy="400110"/>
          </a:xfrm>
          <a:prstGeom prst="rect">
            <a:avLst/>
          </a:prstGeom>
          <a:noFill/>
          <a:ln w="38100">
            <a:solidFill>
              <a:srgbClr val="0505CB"/>
            </a:solidFill>
            <a:prstDash val="solid"/>
          </a:ln>
        </p:spPr>
        <p:txBody>
          <a:bodyPr wrap="square" rtlCol="0">
            <a:spAutoFit/>
          </a:bodyPr>
          <a:lstStyle/>
          <a:p>
            <a:pPr defTabSz="914400"/>
            <a:r>
              <a:rPr lang="en-US" sz="1000" dirty="0">
                <a:solidFill>
                  <a:prstClr val="black"/>
                </a:solidFill>
              </a:rPr>
              <a:t>H. Burkhardt, </a:t>
            </a:r>
            <a:r>
              <a:rPr lang="en-US" sz="1000" dirty="0" err="1">
                <a:solidFill>
                  <a:prstClr val="black"/>
                </a:solidFill>
              </a:rPr>
              <a:t>G.Rumolo</a:t>
            </a:r>
            <a:r>
              <a:rPr lang="en-US" sz="1000" dirty="0">
                <a:solidFill>
                  <a:prstClr val="black"/>
                </a:solidFill>
              </a:rPr>
              <a:t>, F. </a:t>
            </a:r>
            <a:r>
              <a:rPr lang="en-US" sz="1000" dirty="0" smtClean="0">
                <a:solidFill>
                  <a:prstClr val="black"/>
                </a:solidFill>
              </a:rPr>
              <a:t>Zimmermann: Measurements of SPS Single-Bunch coherent Tune Shifts and Head-Tail Growth Rates in the Year 2001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0" y="3494315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/>
            <a:r>
              <a:rPr lang="en-US" dirty="0">
                <a:solidFill>
                  <a:prstClr val="black"/>
                </a:solidFill>
              </a:rPr>
              <a:t>T</a:t>
            </a:r>
            <a:r>
              <a:rPr lang="en-US" dirty="0" smtClean="0">
                <a:solidFill>
                  <a:prstClr val="black"/>
                </a:solidFill>
              </a:rPr>
              <a:t>he broadband impedance due to step transitions can give significant contribution to the coherent tune shift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70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67"/>
          <a:stretch/>
        </p:blipFill>
        <p:spPr>
          <a:xfrm>
            <a:off x="4275309" y="3223547"/>
            <a:ext cx="4031020" cy="30544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kicker impedance model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59438" y="1761863"/>
            <a:ext cx="2109042" cy="143853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264238" y="1367790"/>
            <a:ext cx="1524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prstClr val="black"/>
                </a:solidFill>
              </a:rPr>
              <a:t>Tsutsui</a:t>
            </a:r>
            <a:r>
              <a:rPr lang="en-US" dirty="0" smtClean="0">
                <a:solidFill>
                  <a:prstClr val="black"/>
                </a:solidFill>
              </a:rPr>
              <a:t> model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32" name="Content Placehold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30" y="3197365"/>
            <a:ext cx="4380953" cy="3061905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1844583" y="3034869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Vertical</a:t>
            </a:r>
            <a:endParaRPr lang="fr-CH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806969" y="3046951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Horizontal</a:t>
            </a:r>
            <a:endParaRPr lang="fr-CH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39945" y="6377932"/>
            <a:ext cx="8287624" cy="3231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FFFF00"/>
                </a:solidFill>
              </a:rPr>
              <a:t>CST Particle Studio is found to be a reliable tool to simulate the impedance of ferrite loaded components</a:t>
            </a:r>
            <a:endParaRPr lang="en-US" sz="15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495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3" grpId="0"/>
      <p:bldP spid="34" grpId="0"/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kicker impedance model</a:t>
            </a:r>
            <a:endParaRPr lang="en-US" dirty="0"/>
          </a:p>
        </p:txBody>
      </p:sp>
      <p:pic>
        <p:nvPicPr>
          <p:cNvPr id="15" name="Picture 14" descr="MKP_noseg.bmp"/>
          <p:cNvPicPr>
            <a:picLocks noChangeAspect="1"/>
          </p:cNvPicPr>
          <p:nvPr/>
        </p:nvPicPr>
        <p:blipFill rotWithShape="1">
          <a:blip r:embed="rId2" cstate="print"/>
          <a:srcRect l="21645"/>
          <a:stretch/>
        </p:blipFill>
        <p:spPr>
          <a:xfrm>
            <a:off x="5832708" y="1748790"/>
            <a:ext cx="2283772" cy="145161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59438" y="1761863"/>
            <a:ext cx="2109042" cy="1438537"/>
          </a:xfrm>
          <a:prstGeom prst="rect">
            <a:avLst/>
          </a:prstGeom>
        </p:spPr>
      </p:pic>
      <p:pic>
        <p:nvPicPr>
          <p:cNvPr id="17" name="Content Placeholder 7" descr="MKEser.bmp"/>
          <p:cNvPicPr>
            <a:picLocks noChangeAspect="1"/>
          </p:cNvPicPr>
          <p:nvPr/>
        </p:nvPicPr>
        <p:blipFill>
          <a:blip r:embed="rId4" cstate="print"/>
          <a:srcRect r="17694" b="17503"/>
          <a:stretch>
            <a:fillRect/>
          </a:stretch>
        </p:blipFill>
        <p:spPr>
          <a:xfrm>
            <a:off x="5249597" y="4724400"/>
            <a:ext cx="2866883" cy="1837966"/>
          </a:xfrm>
          <a:prstGeom prst="rect">
            <a:avLst/>
          </a:prstGeom>
        </p:spPr>
      </p:pic>
      <p:pic>
        <p:nvPicPr>
          <p:cNvPr id="18" name="Picture 17" descr="MKE_internalcircuit.bmp"/>
          <p:cNvPicPr>
            <a:picLocks noChangeAspect="1"/>
          </p:cNvPicPr>
          <p:nvPr/>
        </p:nvPicPr>
        <p:blipFill>
          <a:blip r:embed="rId5" cstate="print"/>
          <a:srcRect l="15670" r="16710"/>
          <a:stretch>
            <a:fillRect/>
          </a:stretch>
        </p:blipFill>
        <p:spPr>
          <a:xfrm>
            <a:off x="2017595" y="4724400"/>
            <a:ext cx="2593685" cy="190038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264238" y="1367790"/>
            <a:ext cx="1524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prstClr val="black"/>
                </a:solidFill>
              </a:rPr>
              <a:t>Tsutsui</a:t>
            </a:r>
            <a:r>
              <a:rPr lang="en-US" dirty="0" smtClean="0">
                <a:solidFill>
                  <a:prstClr val="black"/>
                </a:solidFill>
              </a:rPr>
              <a:t> model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83676" y="1379458"/>
            <a:ext cx="178040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C-magnet model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96680" y="4126468"/>
            <a:ext cx="6019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Realistic models: longitudinal cell segmentation and serigraphy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 cstate="print"/>
          <a:srcRect l="48000" t="11644" r="7811" b="32815"/>
          <a:stretch/>
        </p:blipFill>
        <p:spPr bwMode="auto">
          <a:xfrm>
            <a:off x="61199" y="1798922"/>
            <a:ext cx="2087931" cy="1325278"/>
          </a:xfrm>
          <a:prstGeom prst="rect">
            <a:avLst/>
          </a:prstGeom>
          <a:noFill/>
          <a:ln w="9525">
            <a:solidFill>
              <a:srgbClr val="FF00FF"/>
            </a:solidFill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167930" y="1379458"/>
            <a:ext cx="1905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SPS kicker magnet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4" name="Right Arrow 23"/>
          <p:cNvSpPr/>
          <p:nvPr/>
        </p:nvSpPr>
        <p:spPr>
          <a:xfrm>
            <a:off x="5068480" y="2292925"/>
            <a:ext cx="786558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5" name="Down Arrow 24"/>
          <p:cNvSpPr/>
          <p:nvPr/>
        </p:nvSpPr>
        <p:spPr>
          <a:xfrm>
            <a:off x="6821080" y="3200400"/>
            <a:ext cx="4572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715680" y="3962400"/>
            <a:ext cx="6629400" cy="2743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7" name="Bent Arrow 26"/>
          <p:cNvSpPr/>
          <p:nvPr/>
        </p:nvSpPr>
        <p:spPr>
          <a:xfrm rot="16200000">
            <a:off x="-36919" y="3641468"/>
            <a:ext cx="2269865" cy="123533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172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09322"/>
            <a:ext cx="7954290" cy="747654"/>
          </a:xfrm>
        </p:spPr>
        <p:txBody>
          <a:bodyPr>
            <a:noAutofit/>
          </a:bodyPr>
          <a:lstStyle/>
          <a:p>
            <a:r>
              <a:rPr lang="en-US" dirty="0" smtClean="0"/>
              <a:t>SPS kicker impedance model: experimental benchmark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92314" y="2387203"/>
            <a:ext cx="8763034" cy="3055653"/>
          </a:xfrm>
        </p:spPr>
        <p:txBody>
          <a:bodyPr>
            <a:normAutofit fontScale="55000" lnSpcReduction="20000"/>
          </a:bodyPr>
          <a:lstStyle/>
          <a:p>
            <a:pPr marL="571500" indent="-571500">
              <a:buFont typeface="Wingdings" panose="05000000000000000000" pitchFamily="2" charset="2"/>
              <a:buChar char="à"/>
            </a:pPr>
            <a:r>
              <a:rPr lang="en-US" sz="4000" dirty="0"/>
              <a:t>Beam induced heating measurements</a:t>
            </a:r>
          </a:p>
          <a:p>
            <a:pPr marL="900000" lvl="1" algn="just">
              <a:lnSpc>
                <a:spcPct val="120000"/>
              </a:lnSpc>
            </a:pPr>
            <a:r>
              <a:rPr lang="en-US" sz="3600" dirty="0"/>
              <a:t>The impedance model of the SPS extraction 	kicker with and without serigraphy can explain the beam induced heating observed in the SPS </a:t>
            </a:r>
            <a:r>
              <a:rPr lang="en-US" sz="3600" dirty="0" smtClean="0"/>
              <a:t>machine</a:t>
            </a:r>
          </a:p>
          <a:p>
            <a:pPr lvl="1"/>
            <a:endParaRPr lang="en-US" sz="3600" dirty="0"/>
          </a:p>
          <a:p>
            <a:endParaRPr lang="en-US" sz="4000" dirty="0" smtClean="0"/>
          </a:p>
          <a:p>
            <a:endParaRPr lang="en-US" sz="4000" dirty="0" smtClean="0"/>
          </a:p>
          <a:p>
            <a:pPr marL="571500" indent="-571500">
              <a:buFont typeface="Wingdings" panose="05000000000000000000" pitchFamily="2" charset="2"/>
              <a:buChar char="à"/>
            </a:pPr>
            <a:r>
              <a:rPr lang="en-US" sz="4000" dirty="0" smtClean="0"/>
              <a:t>Bench impedance measurements (stretched wire method)</a:t>
            </a:r>
            <a:endParaRPr lang="en-US" sz="4000" dirty="0"/>
          </a:p>
          <a:p>
            <a:pPr lvl="1"/>
            <a:endParaRPr lang="en-US" sz="3600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12" y="3875304"/>
            <a:ext cx="8251366" cy="646331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C. Zannini, </a:t>
            </a:r>
            <a:r>
              <a:rPr lang="en-GB" i="1" dirty="0"/>
              <a:t>Electromagnetic simulations of CERN accelerator components and experimental applications</a:t>
            </a:r>
            <a:r>
              <a:rPr lang="en-GB" dirty="0"/>
              <a:t>. PhD thesis, Lausanne, EPFL, 2013. CERN-THESIS-2013-076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2471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SPS kicker impedance model: comparison with bench measurements for the MKP11955 module</a:t>
            </a:r>
            <a:endParaRPr lang="en-US" dirty="0"/>
          </a:p>
        </p:txBody>
      </p:sp>
      <p:pic>
        <p:nvPicPr>
          <p:cNvPr id="28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59" y="1295400"/>
            <a:ext cx="7241541" cy="4525963"/>
          </a:xfrm>
          <a:prstGeom prst="rect">
            <a:avLst/>
          </a:prstGeom>
        </p:spPr>
      </p:pic>
      <p:pic>
        <p:nvPicPr>
          <p:cNvPr id="29" name="Picture 28" descr="MKP_seg.bmp"/>
          <p:cNvPicPr>
            <a:picLocks noChangeAspect="1"/>
          </p:cNvPicPr>
          <p:nvPr/>
        </p:nvPicPr>
        <p:blipFill rotWithShape="1">
          <a:blip r:embed="rId3" cstate="print"/>
          <a:srcRect l="18826"/>
          <a:stretch/>
        </p:blipFill>
        <p:spPr>
          <a:xfrm>
            <a:off x="2035624" y="1698158"/>
            <a:ext cx="1419130" cy="8703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5992" y="1273625"/>
            <a:ext cx="2558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Longitudinal Impedance</a:t>
            </a:r>
            <a:endParaRPr lang="en-GB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2667000" y="6107668"/>
            <a:ext cx="41148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Confirmation of the 3D simulation model 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172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59" y="1319655"/>
            <a:ext cx="7241541" cy="4525963"/>
          </a:xfrm>
          <a:prstGeom prst="rect">
            <a:avLst/>
          </a:prstGeom>
        </p:spPr>
      </p:pic>
      <p:pic>
        <p:nvPicPr>
          <p:cNvPr id="5" name="Picture 4" descr="MKP_seg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43384" y="4038590"/>
            <a:ext cx="1748251" cy="870385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SPS kicker impedance model: comparison with bench measurements for the MKP11955 module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92826" y="1295397"/>
            <a:ext cx="2558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Vertical Impedance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6107668"/>
            <a:ext cx="41148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Confirmation of the 3D simulation model 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90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transverse impedance model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4227"/>
            <a:ext cx="8763034" cy="4745691"/>
          </a:xfrm>
        </p:spPr>
        <p:txBody>
          <a:bodyPr/>
          <a:lstStyle/>
          <a:p>
            <a:r>
              <a:rPr lang="en-US" sz="1800" dirty="0"/>
              <a:t>Elements included in the database:</a:t>
            </a:r>
          </a:p>
          <a:p>
            <a:pPr lvl="1"/>
            <a:r>
              <a:rPr lang="en-US" sz="1200" dirty="0" smtClean="0"/>
              <a:t>Wall </a:t>
            </a:r>
            <a:r>
              <a:rPr lang="en-US" sz="1200" dirty="0"/>
              <a:t>impedance that takes into account the different SPS vacuum chambers  (analytical calculations)</a:t>
            </a:r>
          </a:p>
          <a:p>
            <a:pPr lvl="1"/>
            <a:r>
              <a:rPr lang="en-US" sz="1200" dirty="0"/>
              <a:t>K</a:t>
            </a:r>
            <a:r>
              <a:rPr lang="en-US" sz="1200" dirty="0" smtClean="0"/>
              <a:t>ickers  </a:t>
            </a:r>
            <a:r>
              <a:rPr lang="en-US" sz="1200" dirty="0"/>
              <a:t>(CST 3D </a:t>
            </a:r>
            <a:r>
              <a:rPr lang="en-US" sz="1200" dirty="0" smtClean="0"/>
              <a:t>simulations) </a:t>
            </a:r>
          </a:p>
          <a:p>
            <a:pPr lvl="1"/>
            <a:r>
              <a:rPr lang="en-US" sz="1200" dirty="0"/>
              <a:t>RF cavities  (200 MHZ and 800 MHz) without couplers (CST 3D simulations) </a:t>
            </a:r>
          </a:p>
          <a:p>
            <a:pPr lvl="1"/>
            <a:r>
              <a:rPr lang="en-US" sz="1200" dirty="0" smtClean="0"/>
              <a:t>Broadband </a:t>
            </a:r>
            <a:r>
              <a:rPr lang="en-US" sz="1200" dirty="0"/>
              <a:t>impedance of step transitions (CST 3D simulations</a:t>
            </a:r>
            <a:r>
              <a:rPr lang="en-US" sz="1200" dirty="0" smtClean="0"/>
              <a:t>)</a:t>
            </a:r>
          </a:p>
          <a:p>
            <a:pPr lvl="1"/>
            <a:r>
              <a:rPr lang="en-US" sz="1200" dirty="0"/>
              <a:t>Horizontal (BPH) and vertical (BPV) beam position monitors  (CST 3D simulations) 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12169" t="13367" r="51268" b="33170"/>
          <a:stretch>
            <a:fillRect/>
          </a:stretch>
        </p:blipFill>
        <p:spPr bwMode="auto">
          <a:xfrm>
            <a:off x="6070275" y="5492757"/>
            <a:ext cx="21605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019783" y="3214313"/>
            <a:ext cx="8336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Kickers</a:t>
            </a:r>
            <a:endParaRPr lang="en-US" dirty="0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129482" y="3224739"/>
            <a:ext cx="1276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Beam pipe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968425" y="5390693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BPH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6868683" y="5355068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BPV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6599084" y="3220392"/>
            <a:ext cx="11631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RF cavities</a:t>
            </a:r>
            <a:endParaRPr lang="en-US" dirty="0"/>
          </a:p>
        </p:txBody>
      </p:sp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4" cstate="print"/>
          <a:srcRect l="62376" t="12971" r="494" b="22127"/>
          <a:stretch>
            <a:fillRect/>
          </a:stretch>
        </p:blipFill>
        <p:spPr bwMode="auto">
          <a:xfrm>
            <a:off x="6081365" y="3560500"/>
            <a:ext cx="2195512" cy="153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5" cstate="print"/>
          <a:srcRect l="10309" t="24034" r="53285" b="41635"/>
          <a:stretch>
            <a:fillRect/>
          </a:stretch>
        </p:blipFill>
        <p:spPr bwMode="auto">
          <a:xfrm>
            <a:off x="3174675" y="5749468"/>
            <a:ext cx="2593975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 descr="MKP_seg.bmp"/>
          <p:cNvPicPr>
            <a:picLocks noChangeAspect="1"/>
          </p:cNvPicPr>
          <p:nvPr/>
        </p:nvPicPr>
        <p:blipFill>
          <a:blip r:embed="rId6" cstate="print"/>
          <a:srcRect l="16340" r="18301"/>
          <a:stretch>
            <a:fillRect/>
          </a:stretch>
        </p:blipFill>
        <p:spPr>
          <a:xfrm>
            <a:off x="3493885" y="3567753"/>
            <a:ext cx="1905000" cy="145161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37" y="3594977"/>
            <a:ext cx="2193003" cy="1549567"/>
          </a:xfrm>
          <a:prstGeom prst="rect">
            <a:avLst/>
          </a:prstGeom>
        </p:spPr>
      </p:pic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898471" y="5124562"/>
            <a:ext cx="16457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Step transitions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0" t="16243" r="28162" b="20050"/>
          <a:stretch/>
        </p:blipFill>
        <p:spPr>
          <a:xfrm>
            <a:off x="605637" y="5491914"/>
            <a:ext cx="2045434" cy="1344689"/>
          </a:xfrm>
          <a:prstGeom prst="rect">
            <a:avLst/>
          </a:prstGeom>
        </p:spPr>
      </p:pic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1477757"/>
              </p:ext>
            </p:extLst>
          </p:nvPr>
        </p:nvGraphicFramePr>
        <p:xfrm>
          <a:off x="2884488" y="4765232"/>
          <a:ext cx="31496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6" name="Equation" r:id="rId9" imgW="1574640" imgH="482400" progId="Equation.3">
                  <p:embed/>
                </p:oleObj>
              </mc:Choice>
              <mc:Fallback>
                <p:oleObj name="Equation" r:id="rId9" imgW="1574640" imgH="4824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4488" y="4765232"/>
                        <a:ext cx="3149600" cy="9652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2077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3251</TotalTime>
  <Words>1250</Words>
  <Application>Microsoft Office PowerPoint</Application>
  <PresentationFormat>On-screen Show (4:3)</PresentationFormat>
  <Paragraphs>214</Paragraphs>
  <Slides>36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LIU_PowerPoint_Template</vt:lpstr>
      <vt:lpstr>Office Theme</vt:lpstr>
      <vt:lpstr>Equation</vt:lpstr>
      <vt:lpstr>PHOTO-PAINT</vt:lpstr>
      <vt:lpstr>PowerPoint Presentation</vt:lpstr>
      <vt:lpstr>SPS: impedance model and instability in the transverse plane </vt:lpstr>
      <vt:lpstr>SPS transverse impedance model</vt:lpstr>
      <vt:lpstr>SPS kicker impedance model</vt:lpstr>
      <vt:lpstr>SPS kicker impedance model</vt:lpstr>
      <vt:lpstr>SPS kicker impedance model: experimental benchmark</vt:lpstr>
      <vt:lpstr>SPS kicker impedance model: comparison with bench measurements for the MKP11955 module</vt:lpstr>
      <vt:lpstr>SPS kicker impedance model: comparison with bench measurements for the MKP11955 module</vt:lpstr>
      <vt:lpstr>SPS transverse impedance model</vt:lpstr>
      <vt:lpstr>SPS transverse impedance model</vt:lpstr>
      <vt:lpstr>SPS transverse impedance model</vt:lpstr>
      <vt:lpstr>SPS transverse impedance model</vt:lpstr>
      <vt:lpstr>SPS transverse impedance model</vt:lpstr>
      <vt:lpstr>SPS transverse impedance model</vt:lpstr>
      <vt:lpstr>Benchmark of the SPS transverse impedance model: tune shift measurements</vt:lpstr>
      <vt:lpstr>Benchmark of the SPS transverse impedance model: tune shift measurements</vt:lpstr>
      <vt:lpstr>Benchmark of the SPS transverse impedance model: tune shift measurements</vt:lpstr>
      <vt:lpstr>Benchmark of the SPS transverse impedance model: tune shift measurements</vt:lpstr>
      <vt:lpstr>Benchmark of the SPS transverse impedance model: tune shift measurements</vt:lpstr>
      <vt:lpstr>Benchmark of the SPS transverse impedance model: tune shift measurements</vt:lpstr>
      <vt:lpstr>SPS transverse impedance model</vt:lpstr>
      <vt:lpstr>Benchmark of the SPS transverse impedance model: instability behavior</vt:lpstr>
      <vt:lpstr>Benchmark of the SPS transverse impedance model: instability behavior</vt:lpstr>
      <vt:lpstr>Benchmark of the SPS transverse impedance model: instability behavior</vt:lpstr>
      <vt:lpstr>New elements to be added in the model</vt:lpstr>
      <vt:lpstr>Summary</vt:lpstr>
      <vt:lpstr>PowerPoint Presentation</vt:lpstr>
      <vt:lpstr>Stability diagram: Q26 </vt:lpstr>
      <vt:lpstr>SPS kicker impedance model: comparison with beam induced heating observation (MKEs)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Carlo</cp:lastModifiedBy>
  <cp:revision>78</cp:revision>
  <dcterms:created xsi:type="dcterms:W3CDTF">2011-05-16T09:28:26Z</dcterms:created>
  <dcterms:modified xsi:type="dcterms:W3CDTF">2014-04-11T13:59:19Z</dcterms:modified>
</cp:coreProperties>
</file>