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693" r:id="rId2"/>
  </p:sldMasterIdLst>
  <p:notesMasterIdLst>
    <p:notesMasterId r:id="rId22"/>
  </p:notesMasterIdLst>
  <p:handoutMasterIdLst>
    <p:handoutMasterId r:id="rId23"/>
  </p:handoutMasterIdLst>
  <p:sldIdLst>
    <p:sldId id="375" r:id="rId3"/>
    <p:sldId id="308" r:id="rId4"/>
    <p:sldId id="456" r:id="rId5"/>
    <p:sldId id="392" r:id="rId6"/>
    <p:sldId id="482" r:id="rId7"/>
    <p:sldId id="467" r:id="rId8"/>
    <p:sldId id="446" r:id="rId9"/>
    <p:sldId id="469" r:id="rId10"/>
    <p:sldId id="474" r:id="rId11"/>
    <p:sldId id="475" r:id="rId12"/>
    <p:sldId id="470" r:id="rId13"/>
    <p:sldId id="488" r:id="rId14"/>
    <p:sldId id="477" r:id="rId15"/>
    <p:sldId id="484" r:id="rId16"/>
    <p:sldId id="485" r:id="rId17"/>
    <p:sldId id="486" r:id="rId18"/>
    <p:sldId id="487" r:id="rId19"/>
    <p:sldId id="483" r:id="rId20"/>
    <p:sldId id="391" r:id="rId21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2EB"/>
    <a:srgbClr val="0055A0"/>
    <a:srgbClr val="6E0A49"/>
    <a:srgbClr val="3F062A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1" autoAdjust="0"/>
    <p:restoredTop sz="89065" autoAdjust="0"/>
  </p:normalViewPr>
  <p:slideViewPr>
    <p:cSldViewPr snapToGrid="0" snapToObjects="1">
      <p:cViewPr>
        <p:scale>
          <a:sx n="100" d="100"/>
          <a:sy n="100" d="100"/>
        </p:scale>
        <p:origin x="-1376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6" d="100"/>
          <a:sy n="46" d="100"/>
        </p:scale>
        <p:origin x="-2380" y="-8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9521B26-9659-8D44-A5C9-F7CE912C5589}" type="datetimeFigureOut">
              <a:rPr lang="en-US" smtClean="0"/>
              <a:pPr/>
              <a:t>4/16/14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26EDFFC-A7F5-9646-BF44-6505053A4CCB}" type="datetimeFigureOut">
              <a:rPr lang="en-US" smtClean="0"/>
              <a:pPr/>
              <a:t>4/16/14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0F765-1415-8C42-8686-FC42F47897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42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0F765-1415-8C42-8686-FC42F47897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4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03FF238-5E41-E648-AA2A-5A4D9CC86E06}" type="slidenum">
              <a:rPr lang="en-US" sz="2000" i="0" smtClean="0">
                <a:solidFill>
                  <a:schemeClr val="tx1"/>
                </a:solidFill>
                <a:latin typeface="Arial"/>
                <a:cs typeface="Arial"/>
              </a:rPr>
              <a:pPr algn="ctr"/>
              <a:t>‹#›</a:t>
            </a:fld>
            <a:endParaRPr lang="en-US" sz="200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7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39575" y="6535555"/>
            <a:ext cx="5035860" cy="25506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LIU Day 2014 – </a:t>
            </a: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M.Bodendorfer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- LEIR model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708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 typeface="Wingdings" pitchFamily="2" charset="2"/>
        <a:buChar char="q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6E238-89E1-4C83-9762-8DBDA909F8FD}" type="datetimeFigureOut">
              <a:rPr lang="en-GB" smtClean="0"/>
              <a:pPr/>
              <a:t>4/16/14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61DF6-097D-4A3D-B0BB-BD7F1E795A5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5" Type="http://schemas.openxmlformats.org/officeDocument/2006/relationships/image" Target="../media/image16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5619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64" y="915775"/>
            <a:ext cx="7878677" cy="551507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1058" y="108480"/>
            <a:ext cx="8142942" cy="74173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3. Horizontal chromaticity &lt; 0 </a:t>
            </a:r>
            <a:r>
              <a:rPr lang="en-GB" dirty="0"/>
              <a:t>(after RF capt.)</a:t>
            </a:r>
            <a:br>
              <a:rPr lang="en-GB" dirty="0"/>
            </a:br>
            <a:r>
              <a:rPr lang="en-GB" dirty="0"/>
              <a:t>(Horizontal design chromaticy = -1)</a:t>
            </a:r>
          </a:p>
        </p:txBody>
      </p:sp>
      <p:sp>
        <p:nvSpPr>
          <p:cNvPr id="3" name="Rectangle 2"/>
          <p:cNvSpPr/>
          <p:nvPr/>
        </p:nvSpPr>
        <p:spPr>
          <a:xfrm>
            <a:off x="1659467" y="1075267"/>
            <a:ext cx="1143001" cy="4792133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802469" y="1075267"/>
            <a:ext cx="0" cy="4792133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802468" y="5731254"/>
            <a:ext cx="4216399" cy="7784"/>
          </a:xfrm>
          <a:prstGeom prst="line">
            <a:avLst/>
          </a:prstGeom>
          <a:ln w="19050">
            <a:solidFill>
              <a:srgbClr val="008000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694941" y="5378640"/>
            <a:ext cx="946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Good fit</a:t>
            </a:r>
          </a:p>
        </p:txBody>
      </p:sp>
      <p:pic>
        <p:nvPicPr>
          <p:cNvPr id="13" name="Picture 12" descr="liu_ppt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14218" y="4164968"/>
            <a:ext cx="2779878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Fit slop</a:t>
            </a:r>
          </a:p>
          <a:p>
            <a:pPr>
              <a:lnSpc>
                <a:spcPct val="90000"/>
              </a:lnSpc>
            </a:pPr>
            <a:r>
              <a:rPr lang="en-US" sz="2400"/>
              <a:t>(Linear chromaticity)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145553" y="4928255"/>
            <a:ext cx="0" cy="524278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27224" y="2286262"/>
            <a:ext cx="1898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Residual of fit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741333" y="2667000"/>
            <a:ext cx="203200" cy="237067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30032" y="3545340"/>
            <a:ext cx="1275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Intensity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435659" y="3191934"/>
            <a:ext cx="390342" cy="534545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58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64" y="915775"/>
            <a:ext cx="7878678" cy="55150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1058" y="108480"/>
            <a:ext cx="8142942" cy="74173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3. Vertical chromaticity &gt; 0 </a:t>
            </a:r>
            <a:r>
              <a:rPr lang="en-GB" dirty="0"/>
              <a:t>(after RF capt.)</a:t>
            </a:r>
            <a:br>
              <a:rPr lang="en-GB" dirty="0"/>
            </a:br>
            <a:r>
              <a:rPr lang="en-GB" dirty="0"/>
              <a:t>(Vertical design chromaticy = -1)</a:t>
            </a:r>
          </a:p>
        </p:txBody>
      </p:sp>
      <p:sp>
        <p:nvSpPr>
          <p:cNvPr id="3" name="Rectangle 2"/>
          <p:cNvSpPr/>
          <p:nvPr/>
        </p:nvSpPr>
        <p:spPr>
          <a:xfrm>
            <a:off x="1659468" y="1075267"/>
            <a:ext cx="2057400" cy="4792133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3716867" y="1075267"/>
            <a:ext cx="0" cy="4792133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iu_ppt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694941" y="5378640"/>
            <a:ext cx="946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Good fit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11798" y="3598550"/>
            <a:ext cx="2779878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Fit slope</a:t>
            </a:r>
          </a:p>
          <a:p>
            <a:pPr>
              <a:lnSpc>
                <a:spcPct val="90000"/>
              </a:lnSpc>
            </a:pPr>
            <a:r>
              <a:rPr lang="en-US" sz="2400"/>
              <a:t>(Linear chromaticity)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088467" y="3691467"/>
            <a:ext cx="753534" cy="135466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20014" y="4832233"/>
            <a:ext cx="2019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Residual of fits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030131" y="4728636"/>
            <a:ext cx="474136" cy="241297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01737" y="2324408"/>
            <a:ext cx="1275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Intensity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6439166" y="2743200"/>
            <a:ext cx="202481" cy="4064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16867" y="5731254"/>
            <a:ext cx="3302000" cy="0"/>
          </a:xfrm>
          <a:prstGeom prst="line">
            <a:avLst/>
          </a:prstGeom>
          <a:ln w="19050">
            <a:solidFill>
              <a:srgbClr val="008000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18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8007" y="636800"/>
            <a:ext cx="7398776" cy="5919021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553200" y="1219997"/>
            <a:ext cx="2324100" cy="4622003"/>
          </a:xfrm>
          <a:prstGeom prst="roundRect">
            <a:avLst>
              <a:gd name="adj" fmla="val 6831"/>
            </a:avLst>
          </a:prstGeom>
          <a:solidFill>
            <a:schemeClr val="tx2">
              <a:lumMod val="60000"/>
              <a:lumOff val="40000"/>
              <a:alpha val="15000"/>
            </a:schemeClr>
          </a:solidFill>
          <a:ln w="412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1058" y="108480"/>
            <a:ext cx="8142942" cy="741737"/>
          </a:xfrm>
        </p:spPr>
        <p:txBody>
          <a:bodyPr>
            <a:normAutofit fontScale="90000"/>
          </a:bodyPr>
          <a:lstStyle/>
          <a:p>
            <a:r>
              <a:rPr lang="en-GB" dirty="0"/>
              <a:t>4. Disentangling beam loss from magnetic ramp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5907" y="4490064"/>
            <a:ext cx="20359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/>
              <a:t>Start mag. ramp</a:t>
            </a:r>
            <a:endParaRPr lang="en-US" sz="2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346671" y="4826000"/>
            <a:ext cx="579723" cy="64729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49088" y="694832"/>
            <a:ext cx="58993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/>
                <a:cs typeface="Arial"/>
              </a:rPr>
              <a:t>Beam loss with advanced RF-capture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89858" y="3718095"/>
            <a:ext cx="15728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/>
              <a:t>Beam dump</a:t>
            </a:r>
            <a:endParaRPr lang="en-US" sz="22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537200" y="3175000"/>
            <a:ext cx="266700" cy="6477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716129" y="1935826"/>
            <a:ext cx="296333" cy="27940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284133" y="2215226"/>
            <a:ext cx="457397" cy="550369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675450" y="2673977"/>
            <a:ext cx="1337012" cy="7073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200" dirty="0"/>
              <a:t>Start of</a:t>
            </a:r>
          </a:p>
          <a:p>
            <a:pPr>
              <a:lnSpc>
                <a:spcPct val="90000"/>
              </a:lnSpc>
            </a:pPr>
            <a:r>
              <a:rPr lang="en-GB" sz="2200" dirty="0"/>
              <a:t>Beam loss</a:t>
            </a:r>
            <a:endParaRPr lang="en-US" sz="2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876285" y="1797165"/>
            <a:ext cx="1033175" cy="0"/>
          </a:xfrm>
          <a:prstGeom prst="straightConnector1">
            <a:avLst/>
          </a:prstGeom>
          <a:ln w="28575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067223" y="1771182"/>
            <a:ext cx="1435178" cy="707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200" dirty="0" smtClean="0">
                <a:solidFill>
                  <a:srgbClr val="FF0000"/>
                </a:solidFill>
              </a:rPr>
              <a:t>Advanced by 300ms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982541" y="1992595"/>
            <a:ext cx="243618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200">
                <a:solidFill>
                  <a:srgbClr val="FF0000"/>
                </a:solidFill>
              </a:rPr>
              <a:t>BHN current [100A]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02400" y="1219524"/>
            <a:ext cx="2425700" cy="543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/>
              <a:t>RF beam bunching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GB" sz="2200" dirty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/>
              <a:t>Higher peak </a:t>
            </a:r>
            <a:r>
              <a:rPr lang="en-GB" sz="2200" dirty="0"/>
              <a:t>density </a:t>
            </a:r>
            <a:r>
              <a:rPr lang="en-GB" sz="2200" dirty="0" smtClean="0"/>
              <a:t>increases </a:t>
            </a:r>
          </a:p>
          <a:p>
            <a:pPr algn="ctr">
              <a:lnSpc>
                <a:spcPct val="90000"/>
              </a:lnSpc>
            </a:pPr>
            <a:r>
              <a:rPr lang="en-GB" sz="2400" b="1" dirty="0" smtClean="0"/>
              <a:t>space-charge</a:t>
            </a:r>
            <a:endParaRPr lang="en-GB" sz="2400" b="1" dirty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GB" sz="2200" dirty="0" smtClean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/>
              <a:t>Individual </a:t>
            </a:r>
            <a:r>
              <a:rPr lang="en-GB" sz="2200" dirty="0"/>
              <a:t>particle tune </a:t>
            </a:r>
            <a:r>
              <a:rPr lang="en-GB" sz="2200" dirty="0" smtClean="0"/>
              <a:t>shift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GB" sz="2200" dirty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/>
              <a:t>Individual particles cross resonance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GB" sz="22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GB" sz="2200" dirty="0"/>
          </a:p>
          <a:p>
            <a:pPr algn="ctr">
              <a:lnSpc>
                <a:spcPct val="90000"/>
              </a:lnSpc>
            </a:pPr>
            <a:r>
              <a:rPr lang="en-GB" sz="2200" dirty="0" smtClean="0"/>
              <a:t>Loss</a:t>
            </a:r>
            <a:endParaRPr lang="en-GB" sz="2200" dirty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GB" sz="2200" dirty="0"/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GB" sz="2200" dirty="0"/>
          </a:p>
        </p:txBody>
      </p:sp>
      <p:pic>
        <p:nvPicPr>
          <p:cNvPr id="23" name="Picture 22" descr="liu_ppt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2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3083" y="560904"/>
            <a:ext cx="7789312" cy="179741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GB" sz="2400" b="1" dirty="0"/>
              <a:t>Clues from measurements: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Working point on 4</a:t>
            </a:r>
            <a:r>
              <a:rPr lang="en-US" sz="2400" baseline="30000" dirty="0"/>
              <a:t>th</a:t>
            </a:r>
            <a:r>
              <a:rPr lang="en-US" sz="2400" dirty="0"/>
              <a:t> order </a:t>
            </a:r>
            <a:r>
              <a:rPr lang="en-US" sz="2400" dirty="0" smtClean="0"/>
              <a:t>resonance</a:t>
            </a:r>
            <a:endParaRPr lang="en-US" sz="2400" dirty="0"/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Transverse instability at RF capture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Positive </a:t>
            </a:r>
            <a:r>
              <a:rPr lang="en-US" sz="2400" dirty="0" smtClean="0"/>
              <a:t>chromaticity </a:t>
            </a:r>
            <a:r>
              <a:rPr lang="en-US" sz="2400" dirty="0"/>
              <a:t>in the vertical plane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Beam loss associated to </a:t>
            </a:r>
            <a:r>
              <a:rPr lang="en-US" sz="2400" dirty="0" smtClean="0"/>
              <a:t>RF-capture </a:t>
            </a:r>
            <a:r>
              <a:rPr lang="en-US" sz="2400" dirty="0"/>
              <a:t>rather than mag. ramp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3083" y="58327"/>
            <a:ext cx="7965175" cy="747654"/>
          </a:xfrm>
        </p:spPr>
        <p:txBody>
          <a:bodyPr>
            <a:normAutofit/>
          </a:bodyPr>
          <a:lstStyle/>
          <a:p>
            <a:r>
              <a:rPr lang="en-GB" dirty="0"/>
              <a:t>Summary of observations</a:t>
            </a:r>
          </a:p>
        </p:txBody>
      </p:sp>
      <p:pic>
        <p:nvPicPr>
          <p:cNvPr id="10" name="Picture 9" descr="intensity_onl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" t="9101" r="7936" b="4499"/>
          <a:stretch/>
        </p:blipFill>
        <p:spPr>
          <a:xfrm>
            <a:off x="213658" y="2480147"/>
            <a:ext cx="5103409" cy="398441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6" r="1298"/>
          <a:stretch/>
        </p:blipFill>
        <p:spPr>
          <a:xfrm>
            <a:off x="7396782" y="2636056"/>
            <a:ext cx="1681476" cy="29754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02"/>
          <a:stretch/>
        </p:blipFill>
        <p:spPr>
          <a:xfrm>
            <a:off x="5317066" y="3995513"/>
            <a:ext cx="1941957" cy="2745509"/>
          </a:xfrm>
          <a:prstGeom prst="rect">
            <a:avLst/>
          </a:prstGeom>
          <a:ln w="34925">
            <a:solidFill>
              <a:srgbClr val="008000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498" y="2480147"/>
            <a:ext cx="1368526" cy="986953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cxnSp>
        <p:nvCxnSpPr>
          <p:cNvPr id="37" name="Straight Arrow Connector 36"/>
          <p:cNvCxnSpPr>
            <a:endCxn id="36" idx="1"/>
          </p:cNvCxnSpPr>
          <p:nvPr/>
        </p:nvCxnSpPr>
        <p:spPr>
          <a:xfrm flipV="1">
            <a:off x="3031067" y="2973624"/>
            <a:ext cx="2859431" cy="209843"/>
          </a:xfrm>
          <a:prstGeom prst="straightConnector1">
            <a:avLst/>
          </a:prstGeom>
          <a:ln w="28575" cmpd="sng">
            <a:solidFill>
              <a:srgbClr val="0000FF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107267" y="3276600"/>
            <a:ext cx="4289515" cy="520700"/>
          </a:xfrm>
          <a:prstGeom prst="straightConnector1">
            <a:avLst/>
          </a:prstGeom>
          <a:ln w="28575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063999" y="4174065"/>
            <a:ext cx="1253068" cy="550335"/>
          </a:xfrm>
          <a:prstGeom prst="straightConnector1">
            <a:avLst/>
          </a:prstGeom>
          <a:ln w="28575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-414279" y="3162668"/>
            <a:ext cx="182213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BHN current [100A]</a:t>
            </a:r>
          </a:p>
        </p:txBody>
      </p:sp>
      <p:pic>
        <p:nvPicPr>
          <p:cNvPr id="16" name="Picture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792" y="4156639"/>
            <a:ext cx="1477141" cy="14548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95836" y="2720377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4.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752141" y="3168531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52568" y="3749709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8000"/>
                </a:solidFill>
              </a:rPr>
              <a:t>3.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14463" y="4577673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82563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3083" y="560904"/>
            <a:ext cx="7421317" cy="146501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2400" b="1" dirty="0"/>
              <a:t>Measurement clue and suggested MD: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Working point on 4</a:t>
            </a:r>
            <a:r>
              <a:rPr lang="en-US" sz="2400" baseline="30000" dirty="0"/>
              <a:t>th</a:t>
            </a:r>
            <a:r>
              <a:rPr lang="en-US" sz="2400" dirty="0"/>
              <a:t> order </a:t>
            </a:r>
            <a:r>
              <a:rPr lang="en-US" sz="2400" dirty="0" smtClean="0"/>
              <a:t>resonance</a:t>
            </a:r>
            <a:endParaRPr lang="en-US" sz="2400" dirty="0"/>
          </a:p>
          <a:p>
            <a:pPr marL="759600" lvl="2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Explore other regions of the tune space </a:t>
            </a:r>
            <a:r>
              <a:rPr lang="en-US" sz="2400" dirty="0"/>
              <a:t>(Q</a:t>
            </a:r>
            <a:r>
              <a:rPr lang="en-US" sz="2400" baseline="-25000" dirty="0"/>
              <a:t>y </a:t>
            </a:r>
            <a:r>
              <a:rPr lang="en-US" sz="2400" dirty="0"/>
              <a:t>&gt; 2.75</a:t>
            </a:r>
            <a:r>
              <a:rPr lang="en-US" sz="2400" dirty="0" smtClean="0"/>
              <a:t>)</a:t>
            </a:r>
          </a:p>
          <a:p>
            <a:pPr marL="759600" lvl="2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Investigate chromaticity for new tune regions</a:t>
            </a:r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3083" y="58327"/>
            <a:ext cx="7965175" cy="747654"/>
          </a:xfrm>
        </p:spPr>
        <p:txBody>
          <a:bodyPr>
            <a:normAutofit/>
          </a:bodyPr>
          <a:lstStyle/>
          <a:p>
            <a:r>
              <a:rPr lang="en-GB" dirty="0"/>
              <a:t>MD suggestions</a:t>
            </a:r>
          </a:p>
        </p:txBody>
      </p:sp>
      <p:pic>
        <p:nvPicPr>
          <p:cNvPr id="17" name="Picture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1" y="2336801"/>
            <a:ext cx="4309534" cy="3865034"/>
          </a:xfrm>
          <a:prstGeom prst="rect">
            <a:avLst/>
          </a:prstGeom>
        </p:spPr>
      </p:pic>
      <p:sp>
        <p:nvSpPr>
          <p:cNvPr id="21" name="Circular Arrow 20"/>
          <p:cNvSpPr/>
          <p:nvPr/>
        </p:nvSpPr>
        <p:spPr>
          <a:xfrm rot="20044206">
            <a:off x="5049800" y="3331980"/>
            <a:ext cx="1811413" cy="1574944"/>
          </a:xfrm>
          <a:prstGeom prst="circularArrow">
            <a:avLst>
              <a:gd name="adj1" fmla="val 5008"/>
              <a:gd name="adj2" fmla="val 695532"/>
              <a:gd name="adj3" fmla="val 15027033"/>
              <a:gd name="adj4" fmla="val 12067233"/>
              <a:gd name="adj5" fmla="val 7016"/>
            </a:avLst>
          </a:prstGeom>
          <a:solidFill>
            <a:srgbClr val="FF0000">
              <a:alpha val="41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41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3083" y="560904"/>
            <a:ext cx="8132517" cy="179741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2400" b="1" dirty="0"/>
              <a:t>Measuremene clue and suggested MD: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Working point on 4</a:t>
            </a:r>
            <a:r>
              <a:rPr lang="en-US" sz="2400" baseline="30000" dirty="0">
                <a:solidFill>
                  <a:schemeClr val="bg1">
                    <a:lumMod val="75000"/>
                  </a:schemeClr>
                </a:solidFill>
              </a:rPr>
              <a:t>th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 order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resonance</a:t>
            </a: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Transverse instability at RF capture</a:t>
            </a:r>
          </a:p>
          <a:p>
            <a:pPr marL="759600" lvl="2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Study effect of the transverse damper</a:t>
            </a:r>
            <a:endParaRPr lang="en-US" sz="2400" dirty="0"/>
          </a:p>
          <a:p>
            <a:pPr marL="759600" lvl="2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Investigate origin of instability with </a:t>
            </a:r>
            <a:r>
              <a:rPr lang="en-US" sz="2400" dirty="0" err="1" smtClean="0"/>
              <a:t>transv</a:t>
            </a:r>
            <a:r>
              <a:rPr lang="en-US" sz="2400" dirty="0" smtClean="0"/>
              <a:t>. damper off</a:t>
            </a:r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3083" y="58327"/>
            <a:ext cx="7965175" cy="747654"/>
          </a:xfrm>
        </p:spPr>
        <p:txBody>
          <a:bodyPr>
            <a:normAutofit/>
          </a:bodyPr>
          <a:lstStyle/>
          <a:p>
            <a:r>
              <a:rPr lang="en-GB" dirty="0"/>
              <a:t>MD suggestions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6" r="1298"/>
          <a:stretch/>
        </p:blipFill>
        <p:spPr>
          <a:xfrm>
            <a:off x="3492500" y="2457619"/>
            <a:ext cx="2222501" cy="393281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1128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3083" y="560904"/>
            <a:ext cx="5634876" cy="2129814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GB" sz="2400" b="1" dirty="0"/>
              <a:t>Measuremene clue and suggested MD: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BFBFBF"/>
                </a:solidFill>
              </a:rPr>
              <a:t>Working point on 4</a:t>
            </a:r>
            <a:r>
              <a:rPr lang="en-US" sz="2400" baseline="30000" dirty="0">
                <a:solidFill>
                  <a:srgbClr val="BFBFBF"/>
                </a:solidFill>
              </a:rPr>
              <a:t>th</a:t>
            </a:r>
            <a:r>
              <a:rPr lang="en-US" sz="2400" dirty="0">
                <a:solidFill>
                  <a:srgbClr val="BFBFBF"/>
                </a:solidFill>
              </a:rPr>
              <a:t> order </a:t>
            </a:r>
            <a:r>
              <a:rPr lang="en-US" sz="2400" dirty="0" smtClean="0">
                <a:solidFill>
                  <a:srgbClr val="BFBFBF"/>
                </a:solidFill>
              </a:rPr>
              <a:t>resonance</a:t>
            </a:r>
            <a:endParaRPr lang="en-US" sz="2400" dirty="0">
              <a:solidFill>
                <a:srgbClr val="BFBFBF"/>
              </a:solidFill>
            </a:endParaRP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BFBFBF"/>
                </a:solidFill>
              </a:rPr>
              <a:t>Transverse instability at RF capture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Positiv</a:t>
            </a:r>
            <a:r>
              <a:rPr lang="en-US" sz="2400" dirty="0"/>
              <a:t>e chromaticity </a:t>
            </a:r>
            <a:r>
              <a:rPr lang="en-US" sz="2400" dirty="0" smtClean="0">
                <a:solidFill>
                  <a:srgbClr val="000000"/>
                </a:solidFill>
              </a:rPr>
              <a:t>in </a:t>
            </a:r>
            <a:r>
              <a:rPr lang="en-US" sz="2400" dirty="0">
                <a:solidFill>
                  <a:srgbClr val="000000"/>
                </a:solidFill>
              </a:rPr>
              <a:t>the vertical plane</a:t>
            </a:r>
          </a:p>
          <a:p>
            <a:pPr marL="759600" lvl="2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Chrom. &lt; 0 for both planes</a:t>
            </a:r>
          </a:p>
          <a:p>
            <a:pPr marL="759600" lvl="2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Qmeter software from </a:t>
            </a:r>
            <a:r>
              <a:rPr lang="en-US" sz="2400" dirty="0" smtClean="0"/>
              <a:t>PS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3083" y="58327"/>
            <a:ext cx="7965175" cy="747654"/>
          </a:xfrm>
        </p:spPr>
        <p:txBody>
          <a:bodyPr>
            <a:normAutofit/>
          </a:bodyPr>
          <a:lstStyle/>
          <a:p>
            <a:r>
              <a:rPr lang="en-GB" dirty="0"/>
              <a:t>MD suggestions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02"/>
          <a:stretch/>
        </p:blipFill>
        <p:spPr>
          <a:xfrm>
            <a:off x="3467100" y="2709761"/>
            <a:ext cx="2229823" cy="3734929"/>
          </a:xfrm>
          <a:prstGeom prst="rect">
            <a:avLst/>
          </a:prstGeom>
          <a:ln w="34925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108947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3083" y="560904"/>
            <a:ext cx="7167317" cy="435503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en-GB" sz="2400" b="1" dirty="0"/>
              <a:t>Measuremene clue and suggested MD:</a:t>
            </a:r>
          </a:p>
          <a:p>
            <a:pPr marL="302400" lvl="1" indent="-313200" algn="just">
              <a:lnSpc>
                <a:spcPct val="9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BFBFBF"/>
                </a:solidFill>
              </a:rPr>
              <a:t>Working point on 4</a:t>
            </a:r>
            <a:r>
              <a:rPr lang="en-US" sz="2400" baseline="30000" dirty="0">
                <a:solidFill>
                  <a:srgbClr val="BFBFBF"/>
                </a:solidFill>
              </a:rPr>
              <a:t>th</a:t>
            </a:r>
            <a:r>
              <a:rPr lang="en-US" sz="2400" dirty="0">
                <a:solidFill>
                  <a:srgbClr val="BFBFBF"/>
                </a:solidFill>
              </a:rPr>
              <a:t> order </a:t>
            </a:r>
            <a:r>
              <a:rPr lang="en-US" sz="2400" dirty="0" smtClean="0">
                <a:solidFill>
                  <a:srgbClr val="BFBFBF"/>
                </a:solidFill>
              </a:rPr>
              <a:t>resonance</a:t>
            </a:r>
            <a:endParaRPr lang="en-US" sz="2400" dirty="0">
              <a:solidFill>
                <a:srgbClr val="BFBFBF"/>
              </a:solidFill>
            </a:endParaRPr>
          </a:p>
          <a:p>
            <a:pPr marL="302400" lvl="1" indent="-313200" algn="just">
              <a:lnSpc>
                <a:spcPct val="9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BFBFBF"/>
                </a:solidFill>
              </a:rPr>
              <a:t>Transverse instability at RF capture</a:t>
            </a:r>
          </a:p>
          <a:p>
            <a:pPr marL="302400" lvl="1" indent="-313200" algn="just">
              <a:lnSpc>
                <a:spcPct val="9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BFBFBF"/>
                </a:solidFill>
              </a:rPr>
              <a:t>Positive </a:t>
            </a:r>
            <a:r>
              <a:rPr lang="en-US" sz="2400" dirty="0" smtClean="0">
                <a:solidFill>
                  <a:srgbClr val="BFBFBF"/>
                </a:solidFill>
              </a:rPr>
              <a:t>chromaticity </a:t>
            </a:r>
            <a:r>
              <a:rPr lang="en-US" sz="2400" dirty="0">
                <a:solidFill>
                  <a:srgbClr val="BFBFBF"/>
                </a:solidFill>
              </a:rPr>
              <a:t>in the vertical plane</a:t>
            </a:r>
          </a:p>
          <a:p>
            <a:pPr marL="302400" lvl="1" indent="-313200" algn="just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Beam loss associated to RF-capture rather than magnetic ramp</a:t>
            </a:r>
            <a:endParaRPr lang="en-US" sz="2400" dirty="0"/>
          </a:p>
          <a:p>
            <a:pPr marL="759600" lvl="2" indent="-313200" algn="just">
              <a:lnSpc>
                <a:spcPct val="9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Try RF-capture with different beam parameters (bunch length and transverse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) to check the impact of </a:t>
            </a:r>
            <a:r>
              <a:rPr lang="en-US" sz="2400" b="1" dirty="0" smtClean="0"/>
              <a:t>space</a:t>
            </a:r>
            <a:r>
              <a:rPr lang="en-US" sz="2400" b="1" dirty="0"/>
              <a:t>-charge</a:t>
            </a:r>
            <a:r>
              <a:rPr lang="en-US" sz="2400" dirty="0" smtClean="0"/>
              <a:t>.</a:t>
            </a:r>
            <a:endParaRPr lang="en-US" sz="2400" dirty="0"/>
          </a:p>
          <a:p>
            <a:pPr marL="759600" lvl="2" indent="-313200" algn="just">
              <a:lnSpc>
                <a:spcPct val="9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Study the effect of electron</a:t>
            </a:r>
            <a:br>
              <a:rPr lang="en-US" sz="2400" dirty="0" smtClean="0"/>
            </a:br>
            <a:r>
              <a:rPr lang="en-US" sz="2400" dirty="0" smtClean="0"/>
              <a:t>cooling and acceleration.</a:t>
            </a:r>
            <a:endParaRPr lang="en-US" sz="2400" dirty="0"/>
          </a:p>
          <a:p>
            <a:pPr marL="302400" lvl="1" indent="-313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3083" y="58327"/>
            <a:ext cx="7965175" cy="747654"/>
          </a:xfrm>
        </p:spPr>
        <p:txBody>
          <a:bodyPr>
            <a:normAutofit/>
          </a:bodyPr>
          <a:lstStyle/>
          <a:p>
            <a:r>
              <a:rPr lang="en-GB" dirty="0"/>
              <a:t>MD suggestions</a:t>
            </a:r>
          </a:p>
        </p:txBody>
      </p:sp>
    </p:spTree>
    <p:extLst>
      <p:ext uri="{BB962C8B-B14F-4D97-AF65-F5344CB8AC3E}">
        <p14:creationId xmlns:p14="http://schemas.microsoft.com/office/powerpoint/2010/main" val="77638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01058" y="46038"/>
            <a:ext cx="7965175" cy="747654"/>
          </a:xfrm>
        </p:spPr>
        <p:txBody>
          <a:bodyPr>
            <a:normAutofit/>
          </a:bodyPr>
          <a:lstStyle/>
          <a:p>
            <a:r>
              <a:rPr lang="en-US" sz="3600" dirty="0"/>
              <a:t>Conclusion &amp; Summary</a:t>
            </a:r>
            <a:endParaRPr lang="en-US" sz="36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934733"/>
            <a:ext cx="91440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Further reading:</a:t>
            </a:r>
          </a:p>
          <a:p>
            <a:pPr marL="176400" indent="-176400">
              <a:buFont typeface="Arial"/>
              <a:buChar char="•"/>
            </a:pPr>
            <a:r>
              <a:rPr lang="en-US" sz="1500" b="1" dirty="0"/>
              <a:t>Plans for the upgrade of CERN’s Heavy Ion Complex</a:t>
            </a:r>
            <a:r>
              <a:rPr lang="en-US" sz="1500" dirty="0"/>
              <a:t>, D. Manglunki et al., CERN-ACC-Note-2013-034</a:t>
            </a:r>
          </a:p>
          <a:p>
            <a:pPr marL="176400" indent="-176400">
              <a:buFont typeface="Arial"/>
              <a:buChar char="•"/>
            </a:pPr>
            <a:r>
              <a:rPr lang="en-US" sz="1500" b="1" dirty="0"/>
              <a:t>LINAC3 tank2 phase change and LEIR performance, </a:t>
            </a:r>
            <a:r>
              <a:rPr lang="en-US" sz="1500" dirty="0"/>
              <a:t>M. Bodendorfer, R. Scrivens, CERN-ATS-Note-2013-035</a:t>
            </a:r>
          </a:p>
          <a:p>
            <a:pPr marL="176400" indent="-176400">
              <a:buFont typeface="Arial"/>
              <a:buChar char="•"/>
            </a:pPr>
            <a:r>
              <a:rPr lang="en-US" sz="1500" b="1" dirty="0"/>
              <a:t>Chromaticity in LEIR performance, </a:t>
            </a:r>
            <a:r>
              <a:rPr lang="en-US" sz="1500" dirty="0"/>
              <a:t>M. Bodendorfer &amp; LEIR team, CERN-ACC-Note-2013-0032</a:t>
            </a:r>
          </a:p>
          <a:p>
            <a:pPr marL="176400" indent="-176400">
              <a:buFont typeface="Arial"/>
              <a:buChar char="•"/>
            </a:pPr>
            <a:r>
              <a:rPr lang="en-GB" sz="1500" b="1" dirty="0"/>
              <a:t>Longitudinal emittance reduction in LEIR of ion beams for LHC</a:t>
            </a:r>
            <a:r>
              <a:rPr lang="en-US" sz="1500" b="1" dirty="0"/>
              <a:t>, </a:t>
            </a:r>
            <a:r>
              <a:rPr lang="en-GB" sz="1500" dirty="0"/>
              <a:t>M. E. </a:t>
            </a:r>
            <a:r>
              <a:rPr lang="en-GB" sz="1500" dirty="0" err="1"/>
              <a:t>Angoletta</a:t>
            </a:r>
            <a:r>
              <a:rPr lang="en-GB" sz="1500" dirty="0"/>
              <a:t>, M. Bodendorfer, A. Findlay. S. Hancock, D. Manglunki, </a:t>
            </a:r>
            <a:r>
              <a:rPr lang="en-GB" sz="1500" b="1" dirty="0"/>
              <a:t>upcoming </a:t>
            </a:r>
            <a:endParaRPr lang="en-US" sz="1500" dirty="0"/>
          </a:p>
          <a:p>
            <a:endParaRPr lang="en-US" dirty="0"/>
          </a:p>
          <a:p>
            <a:pPr marL="176400" indent="-176400">
              <a:buFont typeface="Arial"/>
              <a:buChar char="•"/>
            </a:pPr>
            <a:endParaRPr lang="en-US" dirty="0">
              <a:effectLst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516" y="692092"/>
            <a:ext cx="7421317" cy="457817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2400" b="1" dirty="0" smtClean="0"/>
              <a:t>So far we have:</a:t>
            </a:r>
            <a:endParaRPr lang="en-US" sz="2400" b="1" dirty="0"/>
          </a:p>
          <a:p>
            <a:pPr marL="306000" indent="-27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dirty="0"/>
              <a:t>f</a:t>
            </a:r>
            <a:r>
              <a:rPr lang="en-US" sz="2400" dirty="0" smtClean="0"/>
              <a:t>ound </a:t>
            </a:r>
            <a:r>
              <a:rPr lang="en-US" sz="2400" dirty="0"/>
              <a:t>working point on/close to resonance</a:t>
            </a:r>
          </a:p>
          <a:p>
            <a:pPr marL="306000" indent="-27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dirty="0"/>
              <a:t>f</a:t>
            </a:r>
            <a:r>
              <a:rPr lang="en-US" sz="2400" dirty="0" smtClean="0"/>
              <a:t>ound </a:t>
            </a:r>
            <a:r>
              <a:rPr lang="en-US" sz="2400" dirty="0"/>
              <a:t>transverse instability</a:t>
            </a:r>
          </a:p>
          <a:p>
            <a:pPr marL="306000" indent="-27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dirty="0"/>
              <a:t>f</a:t>
            </a:r>
            <a:r>
              <a:rPr lang="en-US" sz="2400" dirty="0" smtClean="0"/>
              <a:t>ound </a:t>
            </a:r>
            <a:r>
              <a:rPr lang="en-US" sz="2400" dirty="0"/>
              <a:t>wrong chromaticity</a:t>
            </a:r>
          </a:p>
          <a:p>
            <a:pPr marL="306000" indent="-27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dirty="0" smtClean="0"/>
              <a:t>Pb</a:t>
            </a:r>
            <a:r>
              <a:rPr lang="en-US" sz="2400" baseline="30000" dirty="0" smtClean="0"/>
              <a:t>54</a:t>
            </a:r>
            <a:r>
              <a:rPr lang="en-US" sz="2400" baseline="30000" dirty="0"/>
              <a:t>+</a:t>
            </a:r>
            <a:r>
              <a:rPr lang="en-US" sz="2400" dirty="0"/>
              <a:t> beam loss </a:t>
            </a:r>
            <a:r>
              <a:rPr lang="en-US" sz="2400" dirty="0" smtClean="0"/>
              <a:t>associated to RF-capture rather than the magnetic ramp</a:t>
            </a:r>
            <a:endParaRPr lang="en-US" sz="2400" dirty="0"/>
          </a:p>
          <a:p>
            <a:pPr marL="36000">
              <a:lnSpc>
                <a:spcPct val="90000"/>
              </a:lnSpc>
              <a:spcBef>
                <a:spcPts val="1200"/>
              </a:spcBef>
            </a:pPr>
            <a:r>
              <a:rPr lang="en-US" sz="2400" b="1" dirty="0"/>
              <a:t>The Plan:</a:t>
            </a:r>
          </a:p>
          <a:p>
            <a:pPr marL="306000" indent="-27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dirty="0"/>
              <a:t>Dedicated MD series for each </a:t>
            </a:r>
            <a:r>
              <a:rPr lang="en-US" sz="2400" dirty="0" smtClean="0"/>
              <a:t>finding.</a:t>
            </a:r>
            <a:endParaRPr lang="en-US" sz="2400" dirty="0"/>
          </a:p>
          <a:p>
            <a:pPr marL="306000" indent="-27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dirty="0"/>
              <a:t>Further disentangling </a:t>
            </a:r>
            <a:r>
              <a:rPr lang="en-US" sz="2400" dirty="0" smtClean="0"/>
              <a:t>of space</a:t>
            </a:r>
            <a:r>
              <a:rPr lang="en-US" sz="2400" dirty="0"/>
              <a:t>-charge, transverse instability and resonant beam </a:t>
            </a:r>
            <a:r>
              <a:rPr lang="en-US" sz="2400" dirty="0" smtClean="0"/>
              <a:t>loss.</a:t>
            </a:r>
          </a:p>
          <a:p>
            <a:pPr marL="306000" indent="-27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dirty="0" smtClean="0"/>
              <a:t>Refine the optics model of LEIR.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623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66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773" y="2800885"/>
            <a:ext cx="8593281" cy="2456910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LEIR model</a:t>
            </a:r>
            <a:br>
              <a:rPr lang="en-GB" sz="3600" dirty="0"/>
            </a:br>
            <a:r>
              <a:rPr lang="en-GB" sz="3600" dirty="0"/>
              <a:t>A plan for understanding/upgrading the LEIR performance limitations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sz="2800" b="0" dirty="0" err="1" smtClean="0"/>
              <a:t>M.Bodendorfer</a:t>
            </a:r>
            <a:r>
              <a:rPr lang="en-US" sz="2800" b="0" dirty="0" smtClean="0"/>
              <a:t> BE/ABP &amp; LEIR team</a:t>
            </a:r>
            <a:br>
              <a:rPr lang="en-US" sz="2800" b="0" dirty="0" smtClean="0"/>
            </a:br>
            <a:endParaRPr lang="en-US" sz="2000" b="0" dirty="0" smtClean="0"/>
          </a:p>
        </p:txBody>
      </p:sp>
    </p:spTree>
    <p:extLst>
      <p:ext uri="{BB962C8B-B14F-4D97-AF65-F5344CB8AC3E}">
        <p14:creationId xmlns:p14="http://schemas.microsoft.com/office/powerpoint/2010/main" val="2525451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19533" y="5852061"/>
            <a:ext cx="1024467" cy="10144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01058" y="223836"/>
            <a:ext cx="7965175" cy="747654"/>
          </a:xfrm>
        </p:spPr>
        <p:txBody>
          <a:bodyPr>
            <a:noAutofit/>
          </a:bodyPr>
          <a:lstStyle/>
          <a:p>
            <a:r>
              <a:rPr lang="en-US" dirty="0"/>
              <a:t>LEIR performance, 2013 and LIU Ions</a:t>
            </a:r>
            <a:br>
              <a:rPr lang="en-US" dirty="0"/>
            </a:br>
            <a:r>
              <a:rPr lang="en-US" dirty="0"/>
              <a:t>Why upgrade?</a:t>
            </a:r>
            <a:br>
              <a:rPr lang="en-US" dirty="0"/>
            </a:br>
            <a:r>
              <a:rPr lang="en-US" dirty="0"/>
              <a:t>All HI LHC experiments want by 2035: 10nb</a:t>
            </a:r>
            <a:r>
              <a:rPr lang="en-US" baseline="30000" dirty="0"/>
              <a:t>-1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460050"/>
              </p:ext>
            </p:extLst>
          </p:nvPr>
        </p:nvGraphicFramePr>
        <p:xfrm>
          <a:off x="85487" y="2171570"/>
          <a:ext cx="8951657" cy="3348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846"/>
                <a:gridCol w="1159717"/>
                <a:gridCol w="2000235"/>
                <a:gridCol w="1275777"/>
                <a:gridCol w="1765082"/>
              </a:tblGrid>
              <a:tr h="622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Parameter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Unit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LEIR</a:t>
                      </a:r>
                      <a:endParaRPr lang="en-US" sz="2200" baseline="30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2013 run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LEIR  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GB" sz="2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aseline upgrade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LEIR  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Full 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upgrade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24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Pb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charge 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state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54+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03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Output Energy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GB" sz="2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/u]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0.0722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82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In/Out </a:t>
                      </a:r>
                      <a:r>
                        <a:rPr lang="en-GB" sz="22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Bρ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Tm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1.138 / 4.8</a:t>
                      </a:r>
                      <a:endParaRPr lang="en-US" sz="22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69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Inject. 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to next 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13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Bunches/ring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99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Charge at flat bottom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Charges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~6.0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6.0x10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99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Total extracted charge 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Charges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~5.4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5.4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>
                          <a:effectLst/>
                          <a:latin typeface="+mn-lt"/>
                          <a:ea typeface="Calibri"/>
                          <a:cs typeface="Times New Roman"/>
                        </a:rPr>
                        <a:t>8.6x10</a:t>
                      </a:r>
                      <a:r>
                        <a:rPr lang="en-GB" sz="2200" baseline="3000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178231" y="6275373"/>
            <a:ext cx="5974713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From: </a:t>
            </a:r>
            <a:r>
              <a:rPr lang="en-GB" sz="1600" b="1" cap="all" dirty="0"/>
              <a:t>Performance of the injectors with ions after LS1</a:t>
            </a:r>
            <a:endParaRPr lang="en-US" sz="1600" b="1" cap="all" dirty="0"/>
          </a:p>
          <a:p>
            <a:pPr algn="r"/>
            <a:r>
              <a:rPr lang="en-GB" sz="1600" dirty="0"/>
              <a:t>D. </a:t>
            </a:r>
            <a:r>
              <a:rPr lang="en-GB" sz="1600" dirty="0" err="1"/>
              <a:t>Manglunki</a:t>
            </a:r>
            <a:r>
              <a:rPr lang="en-GB" sz="1600" dirty="0"/>
              <a:t> for the LIU-Ions </a:t>
            </a:r>
            <a:r>
              <a:rPr lang="en-GB" sz="1600" dirty="0" smtClean="0"/>
              <a:t>team, CERN</a:t>
            </a:r>
            <a:r>
              <a:rPr lang="en-GB" sz="1600" dirty="0"/>
              <a:t>, Geneva, </a:t>
            </a:r>
            <a:r>
              <a:rPr lang="en-GB" sz="1600" dirty="0" smtClean="0"/>
              <a:t>Switzerland, 2013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787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nsity_onl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" t="9101" r="7936" b="4499"/>
          <a:stretch/>
        </p:blipFill>
        <p:spPr>
          <a:xfrm>
            <a:off x="1001058" y="797947"/>
            <a:ext cx="7258039" cy="5666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65838"/>
            <a:ext cx="8142942" cy="741737"/>
          </a:xfrm>
        </p:spPr>
        <p:txBody>
          <a:bodyPr/>
          <a:lstStyle/>
          <a:p>
            <a:r>
              <a:rPr lang="en-GB" dirty="0" smtClean="0"/>
              <a:t>LEIR NOMINAL cycle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7748803">
            <a:off x="1431806" y="3665066"/>
            <a:ext cx="4250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</a:t>
            </a:r>
            <a:r>
              <a:rPr lang="en-US" sz="2400" dirty="0" smtClean="0"/>
              <a:t> injections. First at 215ms, then spaced 200ms. 200μs long.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204602" y="3274447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Extraction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@ 2880ms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881778" y="3307223"/>
            <a:ext cx="355600" cy="134069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113456" y="1576151"/>
            <a:ext cx="525892" cy="22487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55496" y="925304"/>
            <a:ext cx="2846155" cy="76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       </a:t>
            </a:r>
            <a:r>
              <a:rPr lang="en-US" sz="2400" dirty="0">
                <a:solidFill>
                  <a:srgbClr val="FF0000"/>
                </a:solidFill>
              </a:rPr>
              <a:t>capture in H2, H4 </a:t>
            </a:r>
            <a:r>
              <a:rPr lang="en-US" sz="2400" dirty="0" smtClean="0">
                <a:solidFill>
                  <a:srgbClr val="FF0000"/>
                </a:solidFill>
              </a:rPr>
              <a:t>@ 1780ms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046134" y="1849568"/>
            <a:ext cx="2360834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204704" y="3128978"/>
            <a:ext cx="1202264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247265" y="1841246"/>
            <a:ext cx="1" cy="1287732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47266" y="2083636"/>
            <a:ext cx="1896734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Up to 50% beam loss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952233" y="1695411"/>
            <a:ext cx="18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(Coasting beam)</a:t>
            </a:r>
            <a:endParaRPr lang="en-US" sz="2000"/>
          </a:p>
        </p:txBody>
      </p:sp>
      <p:sp>
        <p:nvSpPr>
          <p:cNvPr id="3" name="Rectangle 2"/>
          <p:cNvSpPr/>
          <p:nvPr/>
        </p:nvSpPr>
        <p:spPr>
          <a:xfrm>
            <a:off x="7406968" y="4505266"/>
            <a:ext cx="994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B-field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817123" y="1700837"/>
            <a:ext cx="296333" cy="27940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113456" y="1913467"/>
            <a:ext cx="442041" cy="3302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544766" y="2094031"/>
            <a:ext cx="1337012" cy="713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/>
              <a:t>Start of</a:t>
            </a:r>
          </a:p>
          <a:p>
            <a:pPr>
              <a:lnSpc>
                <a:spcPct val="80000"/>
              </a:lnSpc>
            </a:pPr>
            <a:r>
              <a:rPr lang="en-GB" sz="2200" dirty="0"/>
              <a:t>Beam loss</a:t>
            </a:r>
            <a:endParaRPr lang="en-US" sz="2200"/>
          </a:p>
        </p:txBody>
      </p:sp>
      <p:sp>
        <p:nvSpPr>
          <p:cNvPr id="4" name="TextBox 3"/>
          <p:cNvSpPr txBox="1"/>
          <p:nvPr/>
        </p:nvSpPr>
        <p:spPr>
          <a:xfrm rot="16200000">
            <a:off x="245496" y="1932553"/>
            <a:ext cx="2333842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100">
                <a:solidFill>
                  <a:srgbClr val="FF0000"/>
                </a:solidFill>
              </a:rPr>
              <a:t>BHN current [100A]</a:t>
            </a:r>
          </a:p>
        </p:txBody>
      </p:sp>
    </p:spTree>
    <p:extLst>
      <p:ext uri="{BB962C8B-B14F-4D97-AF65-F5344CB8AC3E}">
        <p14:creationId xmlns:p14="http://schemas.microsoft.com/office/powerpoint/2010/main" val="311426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65838"/>
            <a:ext cx="8142942" cy="741737"/>
          </a:xfrm>
        </p:spPr>
        <p:txBody>
          <a:bodyPr/>
          <a:lstStyle/>
          <a:p>
            <a:r>
              <a:rPr lang="en-GB" dirty="0" smtClean="0"/>
              <a:t>Finding a solution for LEIR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001058" y="1319817"/>
            <a:ext cx="7414809" cy="367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indent="-241200">
              <a:lnSpc>
                <a:spcPct val="110000"/>
              </a:lnSpc>
              <a:buFont typeface="Arial"/>
              <a:buChar char="•"/>
            </a:pPr>
            <a:r>
              <a:rPr lang="en-US" sz="2400" b="1" dirty="0"/>
              <a:t>What we have found so far:</a:t>
            </a:r>
          </a:p>
          <a:p>
            <a:pPr marL="806400" lvl="1" indent="-313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Working point on 4</a:t>
            </a:r>
            <a:r>
              <a:rPr lang="en-US" sz="2400" baseline="30000" dirty="0"/>
              <a:t>th</a:t>
            </a:r>
            <a:r>
              <a:rPr lang="en-US" sz="2400" dirty="0"/>
              <a:t> order </a:t>
            </a:r>
            <a:r>
              <a:rPr lang="en-US" sz="2400" dirty="0" smtClean="0"/>
              <a:t>resonance</a:t>
            </a:r>
            <a:endParaRPr lang="en-US" sz="2400" dirty="0"/>
          </a:p>
          <a:p>
            <a:pPr marL="806400" lvl="1" indent="-313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Transverse instability at RF capture</a:t>
            </a:r>
          </a:p>
          <a:p>
            <a:pPr marL="806400" lvl="1" indent="-313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Positive </a:t>
            </a:r>
            <a:r>
              <a:rPr lang="en-US" sz="2400" dirty="0" smtClean="0"/>
              <a:t>chromaticity </a:t>
            </a:r>
            <a:r>
              <a:rPr lang="en-US" sz="2400" dirty="0"/>
              <a:t>in the vertical plane</a:t>
            </a:r>
          </a:p>
          <a:p>
            <a:pPr marL="806400" lvl="1" indent="-313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Beam loss associated to </a:t>
            </a:r>
            <a:r>
              <a:rPr lang="en-US" sz="2400" dirty="0" smtClean="0"/>
              <a:t>RF-capture </a:t>
            </a:r>
            <a:r>
              <a:rPr lang="en-US" sz="2400" dirty="0"/>
              <a:t>rather than </a:t>
            </a:r>
            <a:r>
              <a:rPr lang="en-US" sz="2400" dirty="0" smtClean="0"/>
              <a:t>magnetic Ramp</a:t>
            </a:r>
          </a:p>
          <a:p>
            <a:pPr marL="493200" lvl="1">
              <a:lnSpc>
                <a:spcPct val="110000"/>
              </a:lnSpc>
            </a:pPr>
            <a:endParaRPr lang="en-US" sz="2400" dirty="0"/>
          </a:p>
          <a:p>
            <a:pPr marL="349200" indent="-241200">
              <a:buFont typeface="Arial"/>
              <a:buChar char="•"/>
            </a:pPr>
            <a:r>
              <a:rPr lang="en-US" sz="2400" b="1" dirty="0"/>
              <a:t>Proposed MDs series dedicated to each of the above findings in 2014, 2015.</a:t>
            </a:r>
          </a:p>
        </p:txBody>
      </p:sp>
    </p:spTree>
    <p:extLst>
      <p:ext uri="{BB962C8B-B14F-4D97-AF65-F5344CB8AC3E}">
        <p14:creationId xmlns:p14="http://schemas.microsoft.com/office/powerpoint/2010/main" val="302178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24877"/>
            <a:ext cx="8142942" cy="741737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1. LEIR working point</a:t>
            </a:r>
            <a:r>
              <a:rPr lang="en-GB" sz="3100" dirty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Design tune: Q</a:t>
            </a:r>
            <a:r>
              <a:rPr lang="en-GB" baseline="-25000" dirty="0"/>
              <a:t>H</a:t>
            </a:r>
            <a:r>
              <a:rPr lang="en-GB" dirty="0"/>
              <a:t>=1.82, Q</a:t>
            </a:r>
            <a:r>
              <a:rPr lang="en-GB" baseline="-25000" dirty="0"/>
              <a:t>V</a:t>
            </a:r>
            <a:r>
              <a:rPr lang="en-GB" dirty="0" smtClean="0"/>
              <a:t>=2.72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51" y="1019644"/>
            <a:ext cx="5624859" cy="5490763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7046948" y="1198778"/>
            <a:ext cx="3164496" cy="4769498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- </a:t>
            </a: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-1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- </a:t>
            </a: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4Q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= 11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+ 3Q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10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3Q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= 8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+ 2Q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9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57391" y="1424482"/>
            <a:ext cx="1289557" cy="28386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757391" y="2041983"/>
            <a:ext cx="1289558" cy="956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828942" y="2632651"/>
            <a:ext cx="1218006" cy="8913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498018" y="3230742"/>
            <a:ext cx="1548931" cy="8031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828943" y="3828833"/>
            <a:ext cx="1218005" cy="4465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498018" y="4490502"/>
            <a:ext cx="1548932" cy="5752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96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19533" y="5852061"/>
            <a:ext cx="1024467" cy="10144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0" r="1311"/>
          <a:stretch/>
        </p:blipFill>
        <p:spPr>
          <a:xfrm>
            <a:off x="6249858" y="1552455"/>
            <a:ext cx="2782542" cy="4923839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6" r="1298"/>
          <a:stretch/>
        </p:blipFill>
        <p:spPr>
          <a:xfrm>
            <a:off x="3211458" y="1552455"/>
            <a:ext cx="2782542" cy="492383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Picture 5" descr="MD_LEIR_tune_resonance_intensity_growth_osc_stills_MD_note0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19" r="1349"/>
          <a:stretch/>
        </p:blipFill>
        <p:spPr>
          <a:xfrm>
            <a:off x="180258" y="1552455"/>
            <a:ext cx="2782542" cy="4923839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06136" y="1022291"/>
            <a:ext cx="28953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Before: -20ms</a:t>
            </a:r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6174921" y="844916"/>
            <a:ext cx="2895333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400" dirty="0"/>
              <a:t>After: +20ms</a:t>
            </a:r>
          </a:p>
          <a:p>
            <a:pPr algn="ctr">
              <a:lnSpc>
                <a:spcPct val="80000"/>
              </a:lnSpc>
            </a:pPr>
            <a:r>
              <a:rPr lang="en-GB" sz="2400" dirty="0"/>
              <a:t>Beam loss </a:t>
            </a:r>
            <a:r>
              <a:rPr lang="en-GB" sz="2400" b="1" dirty="0"/>
              <a:t>continues</a:t>
            </a:r>
            <a:endParaRPr lang="en-US" sz="2400" b="1"/>
          </a:p>
        </p:txBody>
      </p:sp>
      <p:sp>
        <p:nvSpPr>
          <p:cNvPr id="8" name="Rectangle 7"/>
          <p:cNvSpPr/>
          <p:nvPr/>
        </p:nvSpPr>
        <p:spPr>
          <a:xfrm>
            <a:off x="3153869" y="852951"/>
            <a:ext cx="2895333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400" dirty="0"/>
              <a:t>1815ms </a:t>
            </a:r>
          </a:p>
          <a:p>
            <a:pPr algn="ctr">
              <a:lnSpc>
                <a:spcPct val="80000"/>
              </a:lnSpc>
            </a:pPr>
            <a:r>
              <a:rPr lang="en-GB" sz="2400" dirty="0"/>
              <a:t>Beam loss </a:t>
            </a:r>
            <a:r>
              <a:rPr lang="en-GB" sz="2400" b="1" dirty="0"/>
              <a:t>starts</a:t>
            </a:r>
            <a:r>
              <a:rPr lang="en-GB" sz="2400" dirty="0"/>
              <a:t> here</a:t>
            </a:r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1058" y="108480"/>
            <a:ext cx="8142942" cy="741737"/>
          </a:xfrm>
        </p:spPr>
        <p:txBody>
          <a:bodyPr/>
          <a:lstStyle/>
          <a:p>
            <a:r>
              <a:rPr lang="en-GB" dirty="0" smtClean="0"/>
              <a:t>2. LEIR Instability at RF capture and ramp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001058" y="569318"/>
            <a:ext cx="2133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55A0"/>
                </a:solidFill>
              </a:rPr>
              <a:t>Pickups output:</a:t>
            </a:r>
            <a:endParaRPr lang="en-US" sz="240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3999" cy="629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47105" y="4414804"/>
            <a:ext cx="42832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✗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1457" y="1709473"/>
            <a:ext cx="79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Bad fit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1457" y="4814914"/>
            <a:ext cx="79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Bad fit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68873" y="1923215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98101" y="1751808"/>
            <a:ext cx="440232" cy="425805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568873" y="4939994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698101" y="4840315"/>
            <a:ext cx="440232" cy="337143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585801" y="1058333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5599633" y="1273598"/>
            <a:ext cx="321733" cy="338667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602729" y="4131736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5616561" y="4347001"/>
            <a:ext cx="321733" cy="338667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950719" y="1282065"/>
            <a:ext cx="42832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✗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flipH="1">
            <a:off x="7897087" y="2028003"/>
            <a:ext cx="9821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7730063" y="1755977"/>
            <a:ext cx="200892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flipH="1">
            <a:off x="7897087" y="5112341"/>
            <a:ext cx="9821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  <p:sp>
        <p:nvSpPr>
          <p:cNvPr id="36" name="Left Brace 35"/>
          <p:cNvSpPr/>
          <p:nvPr/>
        </p:nvSpPr>
        <p:spPr>
          <a:xfrm flipH="1">
            <a:off x="7730063" y="4840315"/>
            <a:ext cx="200892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16200000">
            <a:off x="7745388" y="1009682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17" name="Up Arrow 16"/>
          <p:cNvSpPr/>
          <p:nvPr/>
        </p:nvSpPr>
        <p:spPr>
          <a:xfrm>
            <a:off x="7681183" y="956733"/>
            <a:ext cx="245534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 rot="16200000">
            <a:off x="7745388" y="4087954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39" name="Up Arrow 38"/>
          <p:cNvSpPr/>
          <p:nvPr/>
        </p:nvSpPr>
        <p:spPr>
          <a:xfrm>
            <a:off x="7681183" y="4035005"/>
            <a:ext cx="245534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63442" y="0"/>
            <a:ext cx="8380558" cy="7417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+mn-lt"/>
                <a:cs typeface="Arial"/>
              </a:rPr>
              <a:t>3. Tune and chromaticity measurement after </a:t>
            </a:r>
            <a:r>
              <a:rPr lang="en-GB" dirty="0" smtClean="0">
                <a:latin typeface="+mn-lt"/>
                <a:cs typeface="Arial"/>
              </a:rPr>
              <a:t>RF-capture</a:t>
            </a:r>
            <a:endParaRPr lang="en-GB" dirty="0">
              <a:latin typeface="+mn-lt"/>
              <a:cs typeface="Arial"/>
            </a:endParaRPr>
          </a:p>
        </p:txBody>
      </p:sp>
      <p:pic>
        <p:nvPicPr>
          <p:cNvPr id="27" name="Picture 26" descr="liu_ppt-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7" y="841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060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3999" cy="6299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3442" y="1709473"/>
            <a:ext cx="946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Good fit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68873" y="1923215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98101" y="1751808"/>
            <a:ext cx="440232" cy="425805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568873" y="4939994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698101" y="4840315"/>
            <a:ext cx="440232" cy="337143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585801" y="1175283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5616561" y="1041400"/>
            <a:ext cx="321733" cy="318549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996185" y="1317614"/>
            <a:ext cx="54114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>
                <a:solidFill>
                  <a:srgbClr val="57E838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3200">
              <a:solidFill>
                <a:srgbClr val="57E838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68873" y="4264006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599633" y="4130123"/>
            <a:ext cx="321733" cy="318549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3442" y="4840315"/>
            <a:ext cx="1752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Good fit</a:t>
            </a:r>
          </a:p>
          <a:p>
            <a:r>
              <a:rPr lang="en-US"/>
              <a:t>(LSQR quadratic)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096571" y="4414804"/>
            <a:ext cx="54114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>
                <a:solidFill>
                  <a:srgbClr val="57E838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3200">
              <a:solidFill>
                <a:srgbClr val="57E838"/>
              </a:solidFill>
            </a:endParaRPr>
          </a:p>
        </p:txBody>
      </p:sp>
      <p:sp>
        <p:nvSpPr>
          <p:cNvPr id="37" name="Left Brace 36"/>
          <p:cNvSpPr/>
          <p:nvPr/>
        </p:nvSpPr>
        <p:spPr>
          <a:xfrm flipH="1">
            <a:off x="7730063" y="1755977"/>
            <a:ext cx="200892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Brace 38"/>
          <p:cNvSpPr/>
          <p:nvPr/>
        </p:nvSpPr>
        <p:spPr>
          <a:xfrm flipH="1">
            <a:off x="7730063" y="4840315"/>
            <a:ext cx="200892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 rot="16200000">
            <a:off x="7745388" y="1009682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41" name="Up Arrow 40"/>
          <p:cNvSpPr/>
          <p:nvPr/>
        </p:nvSpPr>
        <p:spPr>
          <a:xfrm>
            <a:off x="7681183" y="956733"/>
            <a:ext cx="245534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rot="16200000">
            <a:off x="7745388" y="4087954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43" name="Up Arrow 42"/>
          <p:cNvSpPr/>
          <p:nvPr/>
        </p:nvSpPr>
        <p:spPr>
          <a:xfrm>
            <a:off x="7681183" y="4035005"/>
            <a:ext cx="245534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763442" y="0"/>
            <a:ext cx="8380558" cy="7417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+mn-lt"/>
                <a:cs typeface="Arial"/>
              </a:rPr>
              <a:t>3. Tune and chromaticity measurement after </a:t>
            </a:r>
            <a:r>
              <a:rPr lang="en-GB" dirty="0" smtClean="0">
                <a:latin typeface="+mn-lt"/>
                <a:cs typeface="Arial"/>
              </a:rPr>
              <a:t>RF-capture</a:t>
            </a:r>
            <a:endParaRPr lang="en-GB" dirty="0">
              <a:latin typeface="+mn-lt"/>
              <a:cs typeface="Arial"/>
            </a:endParaRPr>
          </a:p>
        </p:txBody>
      </p:sp>
      <p:sp>
        <p:nvSpPr>
          <p:cNvPr id="45" name="Rectangle 44"/>
          <p:cNvSpPr/>
          <p:nvPr/>
        </p:nvSpPr>
        <p:spPr>
          <a:xfrm flipH="1">
            <a:off x="7897087" y="2028003"/>
            <a:ext cx="9821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  <p:sp>
        <p:nvSpPr>
          <p:cNvPr id="46" name="Rectangle 45"/>
          <p:cNvSpPr/>
          <p:nvPr/>
        </p:nvSpPr>
        <p:spPr>
          <a:xfrm flipH="1">
            <a:off x="7897087" y="5112341"/>
            <a:ext cx="9821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  <p:pic>
        <p:nvPicPr>
          <p:cNvPr id="25" name="Picture 24" descr="liu_ppt-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7" y="841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01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105011</TotalTime>
  <Words>796</Words>
  <Application>Microsoft Macintosh PowerPoint</Application>
  <PresentationFormat>On-screen Show (4:3)</PresentationFormat>
  <Paragraphs>200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LIU_PowerPoint_Template</vt:lpstr>
      <vt:lpstr>Custom Design</vt:lpstr>
      <vt:lpstr>PowerPoint Presentation</vt:lpstr>
      <vt:lpstr>LEIR model A plan for understanding/upgrading the LEIR performance limitations M.Bodendorfer BE/ABP &amp; LEIR team </vt:lpstr>
      <vt:lpstr>LEIR performance, 2013 and LIU Ions Why upgrade? All HI LHC experiments want by 2035: 10nb-1</vt:lpstr>
      <vt:lpstr>LEIR NOMINAL cycle</vt:lpstr>
      <vt:lpstr>Finding a solution for LEIR</vt:lpstr>
      <vt:lpstr>1. LEIR working point  Design tune: QH=1.82, QV=2.72</vt:lpstr>
      <vt:lpstr>2. LEIR Instability at RF capture and ramp</vt:lpstr>
      <vt:lpstr>PowerPoint Presentation</vt:lpstr>
      <vt:lpstr>PowerPoint Presentation</vt:lpstr>
      <vt:lpstr>3. Horizontal chromaticity &lt; 0 (after RF capt.) (Horizontal design chromaticy = -1)</vt:lpstr>
      <vt:lpstr>3. Vertical chromaticity &gt; 0 (after RF capt.) (Vertical design chromaticy = -1)</vt:lpstr>
      <vt:lpstr>4. Disentangling beam loss from magnetic ramp</vt:lpstr>
      <vt:lpstr>Summary of observations</vt:lpstr>
      <vt:lpstr>MD suggestions</vt:lpstr>
      <vt:lpstr>MD suggestions</vt:lpstr>
      <vt:lpstr>MD suggestions</vt:lpstr>
      <vt:lpstr>MD suggestions</vt:lpstr>
      <vt:lpstr>Conclusion &amp; 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Michael Bodendorfer</cp:lastModifiedBy>
  <cp:revision>579</cp:revision>
  <cp:lastPrinted>2014-03-26T10:28:06Z</cp:lastPrinted>
  <dcterms:created xsi:type="dcterms:W3CDTF">2011-05-16T09:28:26Z</dcterms:created>
  <dcterms:modified xsi:type="dcterms:W3CDTF">2014-04-16T07:21:57Z</dcterms:modified>
</cp:coreProperties>
</file>