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6" r:id="rId2"/>
    <p:sldMasterId id="2147483692" r:id="rId3"/>
    <p:sldMasterId id="2147483708" r:id="rId4"/>
  </p:sldMasterIdLst>
  <p:notesMasterIdLst>
    <p:notesMasterId r:id="rId28"/>
  </p:notesMasterIdLst>
  <p:sldIdLst>
    <p:sldId id="257" r:id="rId5"/>
    <p:sldId id="258" r:id="rId6"/>
    <p:sldId id="259" r:id="rId7"/>
    <p:sldId id="285" r:id="rId8"/>
    <p:sldId id="260" r:id="rId9"/>
    <p:sldId id="261" r:id="rId10"/>
    <p:sldId id="286" r:id="rId11"/>
    <p:sldId id="266" r:id="rId12"/>
    <p:sldId id="267" r:id="rId13"/>
    <p:sldId id="271" r:id="rId14"/>
    <p:sldId id="270" r:id="rId15"/>
    <p:sldId id="287" r:id="rId16"/>
    <p:sldId id="276" r:id="rId17"/>
    <p:sldId id="289" r:id="rId18"/>
    <p:sldId id="288" r:id="rId19"/>
    <p:sldId id="291" r:id="rId20"/>
    <p:sldId id="280" r:id="rId21"/>
    <p:sldId id="284" r:id="rId22"/>
    <p:sldId id="290" r:id="rId23"/>
    <p:sldId id="282" r:id="rId24"/>
    <p:sldId id="272" r:id="rId25"/>
    <p:sldId id="268" r:id="rId26"/>
    <p:sldId id="269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5" autoAdjust="0"/>
  </p:normalViewPr>
  <p:slideViewPr>
    <p:cSldViewPr snapToGrid="0" snapToObjects="1">
      <p:cViewPr varScale="1">
        <p:scale>
          <a:sx n="91" d="100"/>
          <a:sy n="91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A5CB50-D596-ED46-B633-81E8DDAB9289}" type="datetimeFigureOut">
              <a:rPr lang="en-US" smtClean="0"/>
              <a:t>11/04/14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755B56-800F-0642-89BC-9C67E0CC9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301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Keywords</a:t>
            </a:r>
            <a:endParaRPr lang="en-US" dirty="0" smtClean="0"/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e-cloud status in PS and SPS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scrubbing plans in SPS and LHC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BCMS for 25 ns in LHC</a:t>
            </a:r>
          </a:p>
          <a:p>
            <a:pPr marL="171450" marR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8b+4e option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D3E4D3-4AE1-8840-9E7A-62B1FAFDDE88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7194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Scrubbing run I: operational recovery</a:t>
            </a:r>
            <a:endParaRPr lang="en-US" baseline="0" dirty="0" smtClean="0"/>
          </a:p>
          <a:p>
            <a:r>
              <a:rPr lang="en-US" baseline="0" dirty="0" smtClean="0"/>
              <a:t>Scrubbing run II: for LIU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jpe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5080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1398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9910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991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803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2800" b="1" dirty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109245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7854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8790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0032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4356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16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8504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17185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1425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68624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68932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68963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66977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324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75059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2800" b="1" dirty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5218813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642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65043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74844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41808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83219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48425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79809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36570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08312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38594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37138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5279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00238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67702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95694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602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2800" b="1" dirty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20540507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14155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04838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39538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085289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613722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0290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2268216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6344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13407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7075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764382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55018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7867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31773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587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2800" b="1" dirty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32946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7277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6916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6553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7275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8.xml"/><Relationship Id="rId15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4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58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0782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  <p:sldLayoutId id="2147483674" r:id="rId13"/>
    <p:sldLayoutId id="2147483675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3595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1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7406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A5236-9547-044A-8F86-ACF19B8A11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11/04/14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10983-915D-454C-BD19-6AB42FA981C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516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1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6154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SPS scrubbing in 2014/15</a:t>
            </a:r>
            <a:endParaRPr lang="en-US" dirty="0"/>
          </a:p>
        </p:txBody>
      </p:sp>
      <p:sp>
        <p:nvSpPr>
          <p:cNvPr id="8" name="Pentagon 7"/>
          <p:cNvSpPr/>
          <p:nvPr/>
        </p:nvSpPr>
        <p:spPr>
          <a:xfrm rot="5400000">
            <a:off x="-1046817" y="4314825"/>
            <a:ext cx="3968749" cy="609600"/>
          </a:xfrm>
          <a:prstGeom prst="homePlat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lumMod val="40000"/>
                  <a:lumOff val="60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Pentagon 5"/>
          <p:cNvSpPr/>
          <p:nvPr/>
        </p:nvSpPr>
        <p:spPr>
          <a:xfrm rot="5400000">
            <a:off x="-223747" y="2069297"/>
            <a:ext cx="2322610" cy="609600"/>
          </a:xfrm>
          <a:prstGeom prst="homePlat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16200000">
            <a:off x="605402" y="1887509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605402" y="4440211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937" y="1117542"/>
            <a:ext cx="662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0172" y="1869301"/>
            <a:ext cx="597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Nov.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5100" y="3804790"/>
            <a:ext cx="608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Mar.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9615" y="5351948"/>
            <a:ext cx="606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Aug.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3349972" y="5485840"/>
            <a:ext cx="4645080" cy="1166364"/>
            <a:chOff x="3349972" y="5399537"/>
            <a:chExt cx="4645080" cy="1166364"/>
          </a:xfrm>
        </p:grpSpPr>
        <p:sp>
          <p:nvSpPr>
            <p:cNvPr id="27" name="TextBox 26"/>
            <p:cNvSpPr txBox="1"/>
            <p:nvPr/>
          </p:nvSpPr>
          <p:spPr>
            <a:xfrm>
              <a:off x="5222875" y="5701063"/>
              <a:ext cx="2772177" cy="864838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2000" b="1" dirty="0" smtClean="0">
                  <a:solidFill>
                    <a:schemeClr val="bg1"/>
                  </a:solidFill>
                </a:rPr>
                <a:t>LIU-SPS Review </a:t>
              </a:r>
            </a:p>
            <a:p>
              <a:pPr algn="ctr">
                <a:spcAft>
                  <a:spcPts val="600"/>
                </a:spcAft>
              </a:pPr>
              <a:r>
                <a:rPr lang="en-US" sz="2000" dirty="0" smtClean="0">
                  <a:solidFill>
                    <a:schemeClr val="bg1"/>
                  </a:solidFill>
                </a:rPr>
                <a:t>Scrubbing or coating?</a:t>
              </a:r>
            </a:p>
          </p:txBody>
        </p:sp>
        <p:sp>
          <p:nvSpPr>
            <p:cNvPr id="26" name="Bent Arrow 25"/>
            <p:cNvSpPr/>
            <p:nvPr/>
          </p:nvSpPr>
          <p:spPr>
            <a:xfrm>
              <a:off x="3349972" y="5399537"/>
              <a:ext cx="1837206" cy="947434"/>
            </a:xfrm>
            <a:prstGeom prst="bentArrow">
              <a:avLst>
                <a:gd name="adj1" fmla="val 18241"/>
                <a:gd name="adj2" fmla="val 25000"/>
                <a:gd name="adj3" fmla="val 25000"/>
                <a:gd name="adj4" fmla="val 34506"/>
              </a:avLst>
            </a:prstGeom>
            <a:solidFill>
              <a:schemeClr val="accent1"/>
            </a:solidFill>
            <a:ln>
              <a:noFill/>
            </a:ln>
            <a:effectLst/>
            <a:scene3d>
              <a:camera prst="orthographicFront">
                <a:rot lat="1080000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688452" y="2451932"/>
            <a:ext cx="3957299" cy="3071144"/>
            <a:chOff x="1688452" y="2451932"/>
            <a:chExt cx="3957299" cy="3071144"/>
          </a:xfrm>
        </p:grpSpPr>
        <p:grpSp>
          <p:nvGrpSpPr>
            <p:cNvPr id="18" name="Group 17"/>
            <p:cNvGrpSpPr/>
            <p:nvPr/>
          </p:nvGrpSpPr>
          <p:grpSpPr>
            <a:xfrm>
              <a:off x="1688452" y="2451932"/>
              <a:ext cx="3301671" cy="3071144"/>
              <a:chOff x="1688452" y="2451932"/>
              <a:chExt cx="3301671" cy="3071144"/>
            </a:xfrm>
          </p:grpSpPr>
          <p:sp>
            <p:nvSpPr>
              <p:cNvPr id="16" name="Down Arrow 15"/>
              <p:cNvSpPr/>
              <p:nvPr/>
            </p:nvSpPr>
            <p:spPr>
              <a:xfrm>
                <a:off x="3038135" y="2451932"/>
                <a:ext cx="640730" cy="1441010"/>
              </a:xfrm>
              <a:prstGeom prst="downArrow">
                <a:avLst>
                  <a:gd name="adj1" fmla="val 42731"/>
                  <a:gd name="adj2" fmla="val 50000"/>
                </a:avLst>
              </a:prstGeom>
              <a:solidFill>
                <a:srgbClr val="4F81BD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688452" y="3907249"/>
                <a:ext cx="3301671" cy="1615827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chemeClr val="bg1"/>
                    </a:solidFill>
                  </a:rPr>
                  <a:t>SCRUBBING RUN II (2 weeks)</a:t>
                </a:r>
              </a:p>
              <a:p>
                <a:pPr algn="ctr"/>
                <a:r>
                  <a:rPr lang="en-US" sz="1500" dirty="0" smtClean="0">
                    <a:solidFill>
                      <a:schemeClr val="bg1"/>
                    </a:solidFill>
                  </a:rPr>
                  <a:t>Beams</a:t>
                </a:r>
                <a:r>
                  <a:rPr lang="en-US" sz="1500" dirty="0">
                    <a:solidFill>
                      <a:schemeClr val="bg1"/>
                    </a:solidFill>
                  </a:rPr>
                  <a:t> </a:t>
                </a:r>
                <a:r>
                  <a:rPr lang="en-US" sz="1500" dirty="0" smtClean="0">
                    <a:solidFill>
                      <a:schemeClr val="bg1"/>
                    </a:solidFill>
                    <a:sym typeface="Wingdings"/>
                  </a:rPr>
                  <a:t></a:t>
                </a:r>
                <a:r>
                  <a:rPr lang="en-US" sz="1500" dirty="0" smtClean="0">
                    <a:solidFill>
                      <a:schemeClr val="bg1"/>
                    </a:solidFill>
                  </a:rPr>
                  <a:t> High intensity 25 ns, scrubbing  beam (doublet)</a:t>
                </a:r>
                <a:endParaRPr lang="en-US" sz="800" dirty="0" smtClean="0">
                  <a:solidFill>
                    <a:schemeClr val="bg1"/>
                  </a:solidFill>
                </a:endParaRPr>
              </a:p>
              <a:p>
                <a:pPr algn="ctr"/>
                <a:endParaRPr lang="en-US" sz="800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US" sz="1500" dirty="0" smtClean="0">
                    <a:solidFill>
                      <a:schemeClr val="bg1"/>
                    </a:solidFill>
                  </a:rPr>
                  <a:t>Main goal:</a:t>
                </a:r>
              </a:p>
              <a:p>
                <a:pPr algn="ctr"/>
                <a:r>
                  <a:rPr lang="en-US" sz="1500" dirty="0" smtClean="0">
                    <a:solidFill>
                      <a:schemeClr val="bg1"/>
                    </a:solidFill>
                  </a:rPr>
                  <a:t>Determine whether scrubbing also works for high intensity</a:t>
                </a:r>
                <a:endParaRPr lang="en-US" sz="1500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7" name="Straight Arrow Connector 6"/>
            <p:cNvCxnSpPr/>
            <p:nvPr/>
          </p:nvCxnSpPr>
          <p:spPr>
            <a:xfrm flipH="1">
              <a:off x="4334495" y="3218279"/>
              <a:ext cx="1311256" cy="1"/>
            </a:xfrm>
            <a:prstGeom prst="straightConnector1">
              <a:avLst/>
            </a:prstGeom>
            <a:ln w="285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648519" y="2238633"/>
            <a:ext cx="3142099" cy="1935490"/>
          </a:xfrm>
          <a:ln>
            <a:solidFill>
              <a:srgbClr val="000000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SPS MDs</a:t>
            </a:r>
          </a:p>
          <a:p>
            <a:pPr marL="417600" lvl="1"/>
            <a:r>
              <a:rPr lang="en-US" dirty="0" smtClean="0"/>
              <a:t>Set up the doublet beam with acceleration (long cycle)</a:t>
            </a:r>
          </a:p>
          <a:p>
            <a:pPr marL="417600" lvl="1"/>
            <a:r>
              <a:rPr lang="en-US" dirty="0" smtClean="0"/>
              <a:t>Push the intensity to higher values for 25 ns beam</a:t>
            </a:r>
          </a:p>
          <a:p>
            <a:pPr lvl="1"/>
            <a:endParaRPr lang="en-US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1688452" y="959216"/>
            <a:ext cx="3534423" cy="161582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SCRUBBING RUN I (weeks 39 &amp; 40)</a:t>
            </a:r>
          </a:p>
          <a:p>
            <a:pPr algn="ctr"/>
            <a:r>
              <a:rPr lang="en-US" sz="1500" dirty="0" smtClean="0">
                <a:solidFill>
                  <a:schemeClr val="bg1"/>
                </a:solidFill>
              </a:rPr>
              <a:t>Beam</a:t>
            </a:r>
            <a:r>
              <a:rPr lang="en-US" sz="1500" dirty="0">
                <a:solidFill>
                  <a:schemeClr val="bg1"/>
                </a:solidFill>
              </a:rPr>
              <a:t> </a:t>
            </a:r>
            <a:r>
              <a:rPr lang="en-US" sz="1500" dirty="0" smtClean="0">
                <a:solidFill>
                  <a:schemeClr val="bg1"/>
                </a:solidFill>
                <a:sym typeface="Wingdings"/>
              </a:rPr>
              <a:t></a:t>
            </a:r>
            <a:r>
              <a:rPr lang="en-US" sz="1500" dirty="0" smtClean="0">
                <a:solidFill>
                  <a:schemeClr val="bg1"/>
                </a:solidFill>
              </a:rPr>
              <a:t> Standard 25 ns</a:t>
            </a:r>
            <a:endParaRPr lang="en-US" sz="800" dirty="0" smtClean="0">
              <a:solidFill>
                <a:schemeClr val="bg1"/>
              </a:solidFill>
            </a:endParaRPr>
          </a:p>
          <a:p>
            <a:pPr algn="ctr"/>
            <a:endParaRPr lang="en-US" sz="800" dirty="0" smtClean="0">
              <a:solidFill>
                <a:schemeClr val="bg1"/>
              </a:solidFill>
            </a:endParaRPr>
          </a:p>
          <a:p>
            <a:pPr algn="ctr"/>
            <a:r>
              <a:rPr lang="en-US" sz="1500" dirty="0" smtClean="0">
                <a:solidFill>
                  <a:schemeClr val="bg1"/>
                </a:solidFill>
              </a:rPr>
              <a:t>Main goals: </a:t>
            </a:r>
          </a:p>
          <a:p>
            <a:pPr marL="270000" indent="-234000" algn="ctr">
              <a:buFont typeface="+mj-lt"/>
              <a:buAutoNum type="arabicPeriod"/>
            </a:pPr>
            <a:r>
              <a:rPr lang="en-US" sz="1500" dirty="0" smtClean="0">
                <a:solidFill>
                  <a:schemeClr val="bg1"/>
                </a:solidFill>
              </a:rPr>
              <a:t>Qualify scrubbing after long shut-down (efficiency and duration)</a:t>
            </a:r>
          </a:p>
          <a:p>
            <a:pPr marL="270000" indent="-234000" algn="ctr">
              <a:buFont typeface="+mj-lt"/>
              <a:buAutoNum type="arabicPeriod"/>
            </a:pPr>
            <a:r>
              <a:rPr lang="en-US" sz="1500" dirty="0" smtClean="0">
                <a:solidFill>
                  <a:schemeClr val="bg1"/>
                </a:solidFill>
              </a:rPr>
              <a:t>Recover 2012 performance </a:t>
            </a:r>
          </a:p>
        </p:txBody>
      </p:sp>
    </p:spTree>
    <p:extLst>
      <p:ext uri="{BB962C8B-B14F-4D97-AF65-F5344CB8AC3E}">
        <p14:creationId xmlns:p14="http://schemas.microsoft.com/office/powerpoint/2010/main" val="3105511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</a:t>
            </a:r>
            <a:r>
              <a:rPr lang="en-US" dirty="0" smtClean="0"/>
              <a:t>eam </a:t>
            </a:r>
            <a:r>
              <a:rPr lang="en-US" dirty="0"/>
              <a:t>parameters at </a:t>
            </a:r>
            <a:r>
              <a:rPr lang="en-US" dirty="0" smtClean="0"/>
              <a:t>LHC </a:t>
            </a:r>
            <a:r>
              <a:rPr lang="en-US" dirty="0"/>
              <a:t>injection after LS1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418952"/>
              </p:ext>
            </p:extLst>
          </p:nvPr>
        </p:nvGraphicFramePr>
        <p:xfrm>
          <a:off x="1536573" y="3464219"/>
          <a:ext cx="6096000" cy="1112520"/>
        </p:xfrm>
        <a:graphic>
          <a:graphicData uri="http://schemas.openxmlformats.org/drawingml/2006/table">
            <a:tbl>
              <a:tblPr firstRow="1" bandRow="1"/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25 ns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Intensity (p/b)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err="1" smtClean="0">
                          <a:solidFill>
                            <a:srgbClr val="D9D9D9"/>
                          </a:solidFill>
                        </a:rPr>
                        <a:t>Emittance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 (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m)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1.3 x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2.4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BCMS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1.3 x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1.3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160825"/>
              </p:ext>
            </p:extLst>
          </p:nvPr>
        </p:nvGraphicFramePr>
        <p:xfrm>
          <a:off x="1536573" y="4831009"/>
          <a:ext cx="6096000" cy="1112520"/>
        </p:xfrm>
        <a:graphic>
          <a:graphicData uri="http://schemas.openxmlformats.org/drawingml/2006/table">
            <a:tbl>
              <a:tblPr firstRow="1" bandRow="1"/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50 ns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Intensity (p/b)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err="1" smtClean="0">
                          <a:solidFill>
                            <a:srgbClr val="D9D9D9"/>
                          </a:solidFill>
                        </a:rPr>
                        <a:t>Emittance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 (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m)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1.7 x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BCMS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1.7 x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38392" y="1353165"/>
            <a:ext cx="8089653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Assuming: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Transport in the PS and SPS within budgets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Benefits from reviewed longitudinal parameters in the PSB – PS transfer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uccessful SPS scrubbing after exposure to air during LS1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</a:t>
            </a:r>
            <a:r>
              <a:rPr kumimoji="0" lang="en-US" sz="2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ummary tables</a:t>
            </a:r>
            <a:endParaRPr kumimoji="0" lang="en-US" sz="2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6792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45627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LHC beams</a:t>
            </a:r>
          </a:p>
          <a:p>
            <a:pPr lvl="1"/>
            <a:r>
              <a:rPr lang="en-US" dirty="0" smtClean="0">
                <a:solidFill>
                  <a:srgbClr val="D9D9D9"/>
                </a:solidFill>
              </a:rPr>
              <a:t>Single bunches (probe and </a:t>
            </a:r>
            <a:r>
              <a:rPr lang="en-US" dirty="0" err="1" smtClean="0">
                <a:solidFill>
                  <a:srgbClr val="D9D9D9"/>
                </a:solidFill>
              </a:rPr>
              <a:t>indiv</a:t>
            </a:r>
            <a:r>
              <a:rPr lang="en-US" dirty="0" smtClean="0">
                <a:solidFill>
                  <a:srgbClr val="D9D9D9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50 and 25 ns beams (standard and BCMS)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Doublet beam (scrubbing) </a:t>
            </a:r>
          </a:p>
          <a:p>
            <a:pPr marL="1213200" lvl="1" indent="-457200">
              <a:buFont typeface="Lucida Grande"/>
              <a:buChar char="→"/>
            </a:pPr>
            <a:r>
              <a:rPr lang="en-US" sz="2400" dirty="0"/>
              <a:t>Achieved performance in 2012/13 </a:t>
            </a:r>
          </a:p>
          <a:p>
            <a:pPr marL="1213200" lvl="1" indent="-457200">
              <a:buFont typeface="Lucida Grande"/>
              <a:buChar char="→"/>
            </a:pPr>
            <a:r>
              <a:rPr lang="en-US" sz="2400" dirty="0"/>
              <a:t>Expected performance after </a:t>
            </a:r>
            <a:r>
              <a:rPr lang="en-US" sz="2400" dirty="0" smtClean="0"/>
              <a:t>LS1</a:t>
            </a:r>
            <a:endParaRPr lang="en-US" sz="2400" dirty="0" smtClean="0">
              <a:solidFill>
                <a:srgbClr val="D9D9D9"/>
              </a:solidFill>
            </a:endParaRPr>
          </a:p>
          <a:p>
            <a:pPr lvl="1"/>
            <a:r>
              <a:rPr lang="en-US" dirty="0" smtClean="0">
                <a:solidFill>
                  <a:srgbClr val="D9D9D9"/>
                </a:solidFill>
              </a:rPr>
              <a:t>8b+4e (low e-cloud)</a:t>
            </a:r>
          </a:p>
          <a:p>
            <a:pPr lvl="1"/>
            <a:endParaRPr lang="en-US" dirty="0" smtClean="0">
              <a:solidFill>
                <a:srgbClr val="D9D9D9"/>
              </a:solidFill>
            </a:endParaRPr>
          </a:p>
          <a:p>
            <a:r>
              <a:rPr lang="en-US" dirty="0" smtClean="0">
                <a:solidFill>
                  <a:srgbClr val="D9D9D9"/>
                </a:solidFill>
              </a:rPr>
              <a:t>Summary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46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	</a:t>
            </a:r>
            <a:r>
              <a:rPr lang="en-US" sz="3500" dirty="0" smtClean="0"/>
              <a:t>Doublet beam</a:t>
            </a:r>
            <a:endParaRPr lang="en-US" sz="35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7832" y="1197430"/>
            <a:ext cx="8226854" cy="249161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Machine tests in the SPS at the end of 2012-13 run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Doublet production scheme at SPS injection validated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E-cloud enhancement experimentally demonstrated</a:t>
            </a:r>
          </a:p>
          <a:p>
            <a:r>
              <a:rPr lang="en-US" dirty="0"/>
              <a:t>P</a:t>
            </a:r>
            <a:r>
              <a:rPr lang="en-US" dirty="0" smtClean="0"/>
              <a:t>roduction scheme </a:t>
            </a:r>
          </a:p>
          <a:p>
            <a:pPr lvl="1"/>
            <a:r>
              <a:rPr lang="en-US" dirty="0" smtClean="0"/>
              <a:t>Injection of trains of 72 x 10ns long bunches with 1.7e11 p/doublet on unstable phase and capture in two neighboring buckets in the SPS (done)</a:t>
            </a:r>
          </a:p>
          <a:p>
            <a:pPr lvl="1"/>
            <a:r>
              <a:rPr lang="en-US" dirty="0" smtClean="0"/>
              <a:t>Acceleration on </a:t>
            </a:r>
            <a:r>
              <a:rPr lang="en-US" dirty="0"/>
              <a:t>slower ramp </a:t>
            </a:r>
            <a:r>
              <a:rPr lang="en-US" dirty="0" smtClean="0"/>
              <a:t>and extraction to LHC </a:t>
            </a:r>
            <a:r>
              <a:rPr lang="en-US" dirty="0"/>
              <a:t>of 1.6e11 p/doublet </a:t>
            </a:r>
            <a:r>
              <a:rPr lang="en-US" dirty="0" smtClean="0"/>
              <a:t>(</a:t>
            </a:r>
            <a:r>
              <a:rPr lang="en-US" dirty="0"/>
              <a:t>to be set </a:t>
            </a:r>
            <a:r>
              <a:rPr lang="en-US" dirty="0" smtClean="0"/>
              <a:t>up, possible beam quality degradation)</a:t>
            </a:r>
            <a:endParaRPr lang="en-US" dirty="0"/>
          </a:p>
          <a:p>
            <a:pPr lvl="1"/>
            <a:r>
              <a:rPr lang="en-US" dirty="0" smtClean="0"/>
              <a:t>Should be fine in LHC </a:t>
            </a:r>
            <a:r>
              <a:rPr lang="en-US" dirty="0" smtClean="0">
                <a:sym typeface="Wingdings"/>
              </a:rPr>
              <a:t> only interlocked BPMs to be checked with doublets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37595" y="3529095"/>
            <a:ext cx="8556834" cy="3033436"/>
            <a:chOff x="416963" y="3037905"/>
            <a:chExt cx="8556834" cy="3033436"/>
          </a:xfrm>
        </p:grpSpPr>
        <p:cxnSp>
          <p:nvCxnSpPr>
            <p:cNvPr id="7" name="Connettore 1 129"/>
            <p:cNvCxnSpPr/>
            <p:nvPr/>
          </p:nvCxnSpPr>
          <p:spPr>
            <a:xfrm>
              <a:off x="1333470" y="544626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18"/>
            <p:cNvCxnSpPr/>
            <p:nvPr/>
          </p:nvCxnSpPr>
          <p:spPr>
            <a:xfrm>
              <a:off x="1732365" y="544626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1 22"/>
            <p:cNvCxnSpPr/>
            <p:nvPr/>
          </p:nvCxnSpPr>
          <p:spPr>
            <a:xfrm>
              <a:off x="2131260" y="544626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67"/>
            <p:cNvGrpSpPr/>
            <p:nvPr/>
          </p:nvGrpSpPr>
          <p:grpSpPr>
            <a:xfrm>
              <a:off x="1001059" y="4203410"/>
              <a:ext cx="777693" cy="866960"/>
              <a:chOff x="375987" y="3169920"/>
              <a:chExt cx="684553" cy="866960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375987" y="4036880"/>
                <a:ext cx="503308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879295" y="3169920"/>
                <a:ext cx="181245" cy="86696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/>
            <p:cNvCxnSpPr/>
            <p:nvPr/>
          </p:nvCxnSpPr>
          <p:spPr>
            <a:xfrm>
              <a:off x="1774076" y="4203410"/>
              <a:ext cx="119467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30"/>
            <p:cNvSpPr txBox="1"/>
            <p:nvPr/>
          </p:nvSpPr>
          <p:spPr>
            <a:xfrm>
              <a:off x="1872849" y="5508277"/>
              <a:ext cx="538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sellaDiTesto 130"/>
            <p:cNvSpPr txBox="1"/>
            <p:nvPr/>
          </p:nvSpPr>
          <p:spPr>
            <a:xfrm>
              <a:off x="1471432" y="5514490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021225" y="4206465"/>
              <a:ext cx="400304" cy="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8"/>
            <p:cNvCxnSpPr/>
            <p:nvPr/>
          </p:nvCxnSpPr>
          <p:spPr>
            <a:xfrm>
              <a:off x="2530155" y="545007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22"/>
            <p:cNvCxnSpPr/>
            <p:nvPr/>
          </p:nvCxnSpPr>
          <p:spPr>
            <a:xfrm>
              <a:off x="2929051" y="545007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sellaDiTesto 130"/>
            <p:cNvSpPr txBox="1"/>
            <p:nvPr/>
          </p:nvSpPr>
          <p:spPr>
            <a:xfrm>
              <a:off x="2677910" y="5512419"/>
              <a:ext cx="538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8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CasellaDiTesto 130"/>
            <p:cNvSpPr txBox="1"/>
            <p:nvPr/>
          </p:nvSpPr>
          <p:spPr>
            <a:xfrm>
              <a:off x="2276492" y="5516561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" name="Connettore 2 89"/>
            <p:cNvCxnSpPr/>
            <p:nvPr/>
          </p:nvCxnSpPr>
          <p:spPr>
            <a:xfrm flipV="1">
              <a:off x="937637" y="3363642"/>
              <a:ext cx="6255" cy="21534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89"/>
            <p:cNvCxnSpPr/>
            <p:nvPr/>
          </p:nvCxnSpPr>
          <p:spPr>
            <a:xfrm>
              <a:off x="941752" y="5517082"/>
              <a:ext cx="276730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130"/>
            <p:cNvSpPr txBox="1"/>
            <p:nvPr/>
          </p:nvSpPr>
          <p:spPr>
            <a:xfrm>
              <a:off x="1070015" y="5510348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Connettore 1 23"/>
            <p:cNvCxnSpPr/>
            <p:nvPr/>
          </p:nvCxnSpPr>
          <p:spPr>
            <a:xfrm flipH="1">
              <a:off x="939546" y="4169870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3"/>
            <p:cNvCxnSpPr/>
            <p:nvPr/>
          </p:nvCxnSpPr>
          <p:spPr>
            <a:xfrm flipH="1">
              <a:off x="939546" y="5068012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/>
            <p:nvPr/>
          </p:nvCxnSpPr>
          <p:spPr>
            <a:xfrm flipH="1">
              <a:off x="939546" y="4618941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asellaDiTesto 130"/>
            <p:cNvSpPr txBox="1"/>
            <p:nvPr/>
          </p:nvSpPr>
          <p:spPr>
            <a:xfrm>
              <a:off x="665652" y="493639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CasellaDiTesto 130"/>
            <p:cNvSpPr txBox="1"/>
            <p:nvPr/>
          </p:nvSpPr>
          <p:spPr>
            <a:xfrm>
              <a:off x="665652" y="447411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27" name="CasellaDiTesto 130"/>
            <p:cNvSpPr txBox="1"/>
            <p:nvPr/>
          </p:nvSpPr>
          <p:spPr>
            <a:xfrm>
              <a:off x="665652" y="403215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8" name="CasellaDiTesto 63"/>
            <p:cNvSpPr txBox="1"/>
            <p:nvPr/>
          </p:nvSpPr>
          <p:spPr>
            <a:xfrm>
              <a:off x="948044" y="5763564"/>
              <a:ext cx="27610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Time [</a:t>
              </a:r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ms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]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CasellaDiTesto 63"/>
            <p:cNvSpPr txBox="1"/>
            <p:nvPr/>
          </p:nvSpPr>
          <p:spPr>
            <a:xfrm rot="16200000">
              <a:off x="-563769" y="4278842"/>
              <a:ext cx="22692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200 MHz RF Voltage [MV]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Connettore 1 23"/>
            <p:cNvCxnSpPr/>
            <p:nvPr/>
          </p:nvCxnSpPr>
          <p:spPr>
            <a:xfrm flipH="1">
              <a:off x="938403" y="3720290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asellaDiTesto 130"/>
            <p:cNvSpPr txBox="1"/>
            <p:nvPr/>
          </p:nvSpPr>
          <p:spPr>
            <a:xfrm>
              <a:off x="665652" y="3580673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CasellaDiTesto 130"/>
            <p:cNvSpPr txBox="1"/>
            <p:nvPr/>
          </p:nvSpPr>
          <p:spPr>
            <a:xfrm>
              <a:off x="672505" y="5508643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-2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CasellaDiTesto 130"/>
            <p:cNvSpPr txBox="1"/>
            <p:nvPr/>
          </p:nvSpPr>
          <p:spPr>
            <a:xfrm>
              <a:off x="665652" y="537835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cxnSp>
          <p:nvCxnSpPr>
            <p:cNvPr id="34" name="Straight Arrow Connector 19"/>
            <p:cNvCxnSpPr/>
            <p:nvPr/>
          </p:nvCxnSpPr>
          <p:spPr>
            <a:xfrm>
              <a:off x="1357350" y="4491797"/>
              <a:ext cx="0" cy="53239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966484" y="4114845"/>
              <a:ext cx="77457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6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st</a:t>
              </a: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inj.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3748" y="3037905"/>
              <a:ext cx="5010049" cy="2987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29958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	</a:t>
            </a:r>
            <a:r>
              <a:rPr lang="en-US" sz="3500" dirty="0" smtClean="0"/>
              <a:t>Doublet beam</a:t>
            </a:r>
            <a:endParaRPr lang="en-US" sz="35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77832" y="1197430"/>
            <a:ext cx="8226854" cy="249161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Machine tests in the SPS at the end of 2012-13 run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Doublet production scheme at SPS injection validated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E-cloud enhancement experimentally demonstrated</a:t>
            </a:r>
          </a:p>
          <a:p>
            <a:r>
              <a:rPr lang="en-US" dirty="0"/>
              <a:t>P</a:t>
            </a:r>
            <a:r>
              <a:rPr lang="en-US" dirty="0" smtClean="0"/>
              <a:t>roduction scheme </a:t>
            </a:r>
          </a:p>
          <a:p>
            <a:pPr lvl="1"/>
            <a:r>
              <a:rPr lang="en-US" dirty="0" smtClean="0"/>
              <a:t>Injection of trains of 72 x 10ns long bunches with 1.7e11 p/doublet on unstable phase and capture in two neighboring buckets in the SPS (done)</a:t>
            </a:r>
          </a:p>
          <a:p>
            <a:pPr lvl="1"/>
            <a:r>
              <a:rPr lang="en-US" dirty="0" smtClean="0"/>
              <a:t>Acceleration on </a:t>
            </a:r>
            <a:r>
              <a:rPr lang="en-US" dirty="0"/>
              <a:t>slower ramp </a:t>
            </a:r>
            <a:r>
              <a:rPr lang="en-US" dirty="0" smtClean="0"/>
              <a:t>and extraction to LHC </a:t>
            </a:r>
            <a:r>
              <a:rPr lang="en-US" dirty="0"/>
              <a:t>of 1.6e11 p/doublet </a:t>
            </a:r>
            <a:r>
              <a:rPr lang="en-US" dirty="0" smtClean="0"/>
              <a:t>(</a:t>
            </a:r>
            <a:r>
              <a:rPr lang="en-US" dirty="0"/>
              <a:t>to be set </a:t>
            </a:r>
            <a:r>
              <a:rPr lang="en-US" dirty="0" smtClean="0"/>
              <a:t>up, possible beam quality degradation)</a:t>
            </a:r>
            <a:endParaRPr lang="en-US" dirty="0"/>
          </a:p>
          <a:p>
            <a:pPr lvl="1"/>
            <a:r>
              <a:rPr lang="en-US" dirty="0" smtClean="0"/>
              <a:t>Should be fine in LHC </a:t>
            </a:r>
            <a:r>
              <a:rPr lang="en-US" dirty="0" smtClean="0">
                <a:sym typeface="Wingdings"/>
              </a:rPr>
              <a:t> only interlocked BPMs to be checked with doublets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337595" y="3529095"/>
            <a:ext cx="8556834" cy="3033436"/>
            <a:chOff x="416963" y="3037905"/>
            <a:chExt cx="8556834" cy="3033436"/>
          </a:xfrm>
        </p:grpSpPr>
        <p:cxnSp>
          <p:nvCxnSpPr>
            <p:cNvPr id="7" name="Connettore 1 129"/>
            <p:cNvCxnSpPr/>
            <p:nvPr/>
          </p:nvCxnSpPr>
          <p:spPr>
            <a:xfrm>
              <a:off x="1333470" y="544626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18"/>
            <p:cNvCxnSpPr/>
            <p:nvPr/>
          </p:nvCxnSpPr>
          <p:spPr>
            <a:xfrm>
              <a:off x="1732365" y="544626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1 22"/>
            <p:cNvCxnSpPr/>
            <p:nvPr/>
          </p:nvCxnSpPr>
          <p:spPr>
            <a:xfrm>
              <a:off x="2131260" y="544626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67"/>
            <p:cNvGrpSpPr/>
            <p:nvPr/>
          </p:nvGrpSpPr>
          <p:grpSpPr>
            <a:xfrm>
              <a:off x="1001059" y="4203410"/>
              <a:ext cx="777693" cy="866960"/>
              <a:chOff x="375987" y="3169920"/>
              <a:chExt cx="684553" cy="866960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375987" y="4036880"/>
                <a:ext cx="503308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879295" y="3169920"/>
                <a:ext cx="181245" cy="86696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" name="Straight Connector 10"/>
            <p:cNvCxnSpPr/>
            <p:nvPr/>
          </p:nvCxnSpPr>
          <p:spPr>
            <a:xfrm>
              <a:off x="1774076" y="4203410"/>
              <a:ext cx="119467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30"/>
            <p:cNvSpPr txBox="1"/>
            <p:nvPr/>
          </p:nvSpPr>
          <p:spPr>
            <a:xfrm>
              <a:off x="1872849" y="5508277"/>
              <a:ext cx="538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CasellaDiTesto 130"/>
            <p:cNvSpPr txBox="1"/>
            <p:nvPr/>
          </p:nvSpPr>
          <p:spPr>
            <a:xfrm>
              <a:off x="1471432" y="5514490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3021225" y="4206465"/>
              <a:ext cx="400304" cy="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1 18"/>
            <p:cNvCxnSpPr/>
            <p:nvPr/>
          </p:nvCxnSpPr>
          <p:spPr>
            <a:xfrm>
              <a:off x="2530155" y="545007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ttore 1 22"/>
            <p:cNvCxnSpPr/>
            <p:nvPr/>
          </p:nvCxnSpPr>
          <p:spPr>
            <a:xfrm>
              <a:off x="2929051" y="5450077"/>
              <a:ext cx="0" cy="639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sellaDiTesto 130"/>
            <p:cNvSpPr txBox="1"/>
            <p:nvPr/>
          </p:nvSpPr>
          <p:spPr>
            <a:xfrm>
              <a:off x="2677910" y="5512419"/>
              <a:ext cx="538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8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CasellaDiTesto 130"/>
            <p:cNvSpPr txBox="1"/>
            <p:nvPr/>
          </p:nvSpPr>
          <p:spPr>
            <a:xfrm>
              <a:off x="2276492" y="5516561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" name="Connettore 2 89"/>
            <p:cNvCxnSpPr/>
            <p:nvPr/>
          </p:nvCxnSpPr>
          <p:spPr>
            <a:xfrm flipV="1">
              <a:off x="937637" y="3363642"/>
              <a:ext cx="6255" cy="215344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89"/>
            <p:cNvCxnSpPr/>
            <p:nvPr/>
          </p:nvCxnSpPr>
          <p:spPr>
            <a:xfrm>
              <a:off x="941752" y="5517082"/>
              <a:ext cx="276730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130"/>
            <p:cNvSpPr txBox="1"/>
            <p:nvPr/>
          </p:nvSpPr>
          <p:spPr>
            <a:xfrm>
              <a:off x="1070015" y="5510348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0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Connettore 1 23"/>
            <p:cNvCxnSpPr/>
            <p:nvPr/>
          </p:nvCxnSpPr>
          <p:spPr>
            <a:xfrm flipH="1">
              <a:off x="939546" y="4169870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3"/>
            <p:cNvCxnSpPr/>
            <p:nvPr/>
          </p:nvCxnSpPr>
          <p:spPr>
            <a:xfrm flipH="1">
              <a:off x="939546" y="5068012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ttore 1 23"/>
            <p:cNvCxnSpPr/>
            <p:nvPr/>
          </p:nvCxnSpPr>
          <p:spPr>
            <a:xfrm flipH="1">
              <a:off x="939546" y="4618941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CasellaDiTesto 130"/>
            <p:cNvSpPr txBox="1"/>
            <p:nvPr/>
          </p:nvSpPr>
          <p:spPr>
            <a:xfrm>
              <a:off x="665652" y="493639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CasellaDiTesto 130"/>
            <p:cNvSpPr txBox="1"/>
            <p:nvPr/>
          </p:nvSpPr>
          <p:spPr>
            <a:xfrm>
              <a:off x="665652" y="447411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27" name="CasellaDiTesto 130"/>
            <p:cNvSpPr txBox="1"/>
            <p:nvPr/>
          </p:nvSpPr>
          <p:spPr>
            <a:xfrm>
              <a:off x="665652" y="403215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8" name="CasellaDiTesto 63"/>
            <p:cNvSpPr txBox="1"/>
            <p:nvPr/>
          </p:nvSpPr>
          <p:spPr>
            <a:xfrm>
              <a:off x="948044" y="5763564"/>
              <a:ext cx="276101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Time [</a:t>
              </a:r>
              <a:r>
                <a:rPr lang="en-US" sz="1400" dirty="0" err="1">
                  <a:latin typeface="Arial" pitchFamily="34" charset="0"/>
                  <a:cs typeface="Arial" pitchFamily="34" charset="0"/>
                </a:rPr>
                <a:t>ms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]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CasellaDiTesto 63"/>
            <p:cNvSpPr txBox="1"/>
            <p:nvPr/>
          </p:nvSpPr>
          <p:spPr>
            <a:xfrm rot="16200000">
              <a:off x="-563769" y="4278842"/>
              <a:ext cx="22692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200 MHz RF Voltage [MV]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Connettore 1 23"/>
            <p:cNvCxnSpPr/>
            <p:nvPr/>
          </p:nvCxnSpPr>
          <p:spPr>
            <a:xfrm flipH="1">
              <a:off x="938403" y="3720290"/>
              <a:ext cx="843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asellaDiTesto 130"/>
            <p:cNvSpPr txBox="1"/>
            <p:nvPr/>
          </p:nvSpPr>
          <p:spPr>
            <a:xfrm>
              <a:off x="665652" y="3580673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CasellaDiTesto 130"/>
            <p:cNvSpPr txBox="1"/>
            <p:nvPr/>
          </p:nvSpPr>
          <p:spPr>
            <a:xfrm>
              <a:off x="672505" y="5508643"/>
              <a:ext cx="5365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-2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CasellaDiTesto 130"/>
            <p:cNvSpPr txBox="1"/>
            <p:nvPr/>
          </p:nvSpPr>
          <p:spPr>
            <a:xfrm>
              <a:off x="665652" y="5378358"/>
              <a:ext cx="2948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itchFamily="34" charset="0"/>
                  <a:cs typeface="Arial" pitchFamily="34" charset="0"/>
                </a:rPr>
                <a:t>0</a:t>
              </a:r>
            </a:p>
          </p:txBody>
        </p:sp>
        <p:cxnSp>
          <p:nvCxnSpPr>
            <p:cNvPr id="34" name="Straight Arrow Connector 19"/>
            <p:cNvCxnSpPr/>
            <p:nvPr/>
          </p:nvCxnSpPr>
          <p:spPr>
            <a:xfrm>
              <a:off x="1357350" y="4491797"/>
              <a:ext cx="0" cy="53239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966484" y="4114845"/>
              <a:ext cx="77457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1600" b="1" baseline="300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st</a:t>
              </a: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inj.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3748" y="3037905"/>
              <a:ext cx="5010049" cy="29879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363427"/>
              </p:ext>
            </p:extLst>
          </p:nvPr>
        </p:nvGraphicFramePr>
        <p:xfrm>
          <a:off x="1793481" y="4871467"/>
          <a:ext cx="5604777" cy="741680"/>
        </p:xfrm>
        <a:graphic>
          <a:graphicData uri="http://schemas.openxmlformats.org/drawingml/2006/table">
            <a:tbl>
              <a:tblPr firstRow="1" bandRow="1"/>
              <a:tblGrid>
                <a:gridCol w="1282270"/>
                <a:gridCol w="2367849"/>
                <a:gridCol w="1954658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Intensity (p/doublet)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err="1" smtClean="0">
                          <a:solidFill>
                            <a:srgbClr val="D9D9D9"/>
                          </a:solidFill>
                        </a:rPr>
                        <a:t>Emittance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 (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m)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Doublets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1.6 x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&gt; 3.0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015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4562750"/>
          </a:xfrm>
        </p:spPr>
        <p:txBody>
          <a:bodyPr>
            <a:normAutofit/>
          </a:bodyPr>
          <a:lstStyle/>
          <a:p>
            <a:r>
              <a:rPr lang="en-US" dirty="0" smtClean="0"/>
              <a:t>The LHC beams</a:t>
            </a:r>
          </a:p>
          <a:p>
            <a:pPr lvl="1"/>
            <a:r>
              <a:rPr lang="en-US" dirty="0" smtClean="0">
                <a:solidFill>
                  <a:srgbClr val="D9D9D9"/>
                </a:solidFill>
              </a:rPr>
              <a:t>Single bunches (probe and </a:t>
            </a:r>
            <a:r>
              <a:rPr lang="en-US" dirty="0" err="1" smtClean="0">
                <a:solidFill>
                  <a:srgbClr val="D9D9D9"/>
                </a:solidFill>
              </a:rPr>
              <a:t>indiv</a:t>
            </a:r>
            <a:r>
              <a:rPr lang="en-US" dirty="0" smtClean="0">
                <a:solidFill>
                  <a:srgbClr val="D9D9D9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50 and 25 ns beams (standard and BCMS)</a:t>
            </a:r>
          </a:p>
          <a:p>
            <a:pPr lvl="1"/>
            <a:r>
              <a:rPr lang="en-US" dirty="0" smtClean="0">
                <a:solidFill>
                  <a:srgbClr val="D9D9D9"/>
                </a:solidFill>
              </a:rPr>
              <a:t>Doublet beam (scrubbing)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8b+4e (low e-cloud)</a:t>
            </a:r>
          </a:p>
          <a:p>
            <a:pPr marL="1213200" lvl="1" indent="-457200">
              <a:buFont typeface="Lucida Grande"/>
              <a:buChar char="→"/>
            </a:pPr>
            <a:r>
              <a:rPr lang="en-US" sz="2400" dirty="0" smtClean="0"/>
              <a:t>Expected performance after LS1</a:t>
            </a:r>
            <a:endParaRPr lang="en-US" sz="2400" dirty="0" smtClean="0">
              <a:solidFill>
                <a:srgbClr val="D9D9D9"/>
              </a:solidFill>
            </a:endParaRPr>
          </a:p>
          <a:p>
            <a:pPr lvl="1"/>
            <a:endParaRPr lang="en-US" dirty="0" smtClean="0">
              <a:solidFill>
                <a:srgbClr val="D9D9D9"/>
              </a:solidFill>
            </a:endParaRPr>
          </a:p>
          <a:p>
            <a:r>
              <a:rPr lang="en-US" dirty="0" smtClean="0">
                <a:solidFill>
                  <a:srgbClr val="D9D9D9"/>
                </a:solidFill>
              </a:rPr>
              <a:t>Summary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12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	</a:t>
            </a:r>
            <a:r>
              <a:rPr lang="en-US" sz="3500" dirty="0" smtClean="0"/>
              <a:t>8b+4e scheme</a:t>
            </a:r>
            <a:endParaRPr lang="en-US" sz="35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70427" y="1184207"/>
            <a:ext cx="8495806" cy="2169277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</a:t>
            </a:r>
            <a:r>
              <a:rPr lang="en-US" dirty="0" smtClean="0"/>
              <a:t>rains with 4 missing bunches every 8 bunches (H. </a:t>
            </a:r>
            <a:r>
              <a:rPr lang="en-US" dirty="0" err="1" smtClean="0"/>
              <a:t>Damerau</a:t>
            </a:r>
            <a:r>
              <a:rPr lang="en-US" dirty="0" smtClean="0"/>
              <a:t>, RLIUP)</a:t>
            </a:r>
          </a:p>
          <a:p>
            <a:pPr lvl="1">
              <a:lnSpc>
                <a:spcPct val="70000"/>
              </a:lnSpc>
            </a:pPr>
            <a:r>
              <a:rPr lang="en-US" dirty="0" smtClean="0">
                <a:sym typeface="Wingdings"/>
              </a:rPr>
              <a:t>Allows for larger intensity per bunch</a:t>
            </a:r>
          </a:p>
          <a:p>
            <a:pPr lvl="1">
              <a:lnSpc>
                <a:spcPct val="70000"/>
              </a:lnSpc>
            </a:pPr>
            <a:r>
              <a:rPr lang="en-US" dirty="0" smtClean="0">
                <a:sym typeface="Wingdings"/>
              </a:rPr>
              <a:t>Is expected to reduce e-cloud effects</a:t>
            </a:r>
          </a:p>
          <a:p>
            <a:pPr lvl="1">
              <a:lnSpc>
                <a:spcPct val="70000"/>
              </a:lnSpc>
            </a:pPr>
            <a:endParaRPr lang="en-US" dirty="0" smtClean="0"/>
          </a:p>
          <a:p>
            <a:pPr>
              <a:lnSpc>
                <a:spcPct val="70000"/>
              </a:lnSpc>
            </a:pPr>
            <a:r>
              <a:rPr lang="en-US" dirty="0" smtClean="0"/>
              <a:t>Production</a:t>
            </a:r>
          </a:p>
          <a:p>
            <a:pPr lvl="1"/>
            <a:r>
              <a:rPr lang="en-US" dirty="0" err="1" smtClean="0"/>
              <a:t>Std</a:t>
            </a:r>
            <a:r>
              <a:rPr lang="en-US" dirty="0" smtClean="0"/>
              <a:t> scheme </a:t>
            </a:r>
            <a:r>
              <a:rPr lang="en-US" dirty="0" smtClean="0">
                <a:sym typeface="Wingdings"/>
              </a:rPr>
              <a:t> Unbalance</a:t>
            </a:r>
            <a:r>
              <a:rPr lang="en-US" dirty="0" smtClean="0"/>
              <a:t> h = 7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 smtClean="0"/>
              <a:t>21 triple split into a double split, leaving empty bucket – bunch pattern </a:t>
            </a:r>
            <a:r>
              <a:rPr lang="en-US" dirty="0"/>
              <a:t>6</a:t>
            </a:r>
            <a:r>
              <a:rPr lang="en-US" dirty="0" smtClean="0"/>
              <a:t>x</a:t>
            </a:r>
            <a:r>
              <a:rPr lang="en-US" dirty="0" smtClean="0"/>
              <a:t>(8b+4e</a:t>
            </a:r>
            <a:r>
              <a:rPr lang="en-US" dirty="0" smtClean="0"/>
              <a:t>) + 8b</a:t>
            </a:r>
            <a:endParaRPr lang="en-US" dirty="0" smtClean="0"/>
          </a:p>
          <a:p>
            <a:pPr lvl="1"/>
            <a:r>
              <a:rPr lang="en-US" dirty="0" smtClean="0"/>
              <a:t>BCMS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merging and triple splitting suppressed – bunch pattern </a:t>
            </a:r>
            <a:r>
              <a:rPr lang="en-US" dirty="0" smtClean="0"/>
              <a:t>3x</a:t>
            </a:r>
            <a:r>
              <a:rPr lang="en-US" dirty="0" smtClean="0"/>
              <a:t>(8b+4e</a:t>
            </a:r>
            <a:r>
              <a:rPr lang="en-US" dirty="0" smtClean="0"/>
              <a:t>) + 8b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017228" y="3245922"/>
            <a:ext cx="3096183" cy="3299560"/>
            <a:chOff x="5004000" y="2727072"/>
            <a:chExt cx="3096183" cy="3299560"/>
          </a:xfrm>
        </p:grpSpPr>
        <p:sp>
          <p:nvSpPr>
            <p:cNvPr id="7" name="Rectangle 6"/>
            <p:cNvSpPr/>
            <p:nvPr/>
          </p:nvSpPr>
          <p:spPr>
            <a:xfrm>
              <a:off x="5497489" y="2727072"/>
              <a:ext cx="2457659" cy="3226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2" descr="C:\Heiko\MathematicaFilesCERN\LongitudinalTracking\LHCBatchCompression9BunchesRoland\MachineTested\HeikoSchemeSimulation60kV2.5GeVMachineVersion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00" y="2984632"/>
              <a:ext cx="3096183" cy="304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C:\Heiko\Presentations\2013-10_InjectorChainExoticOptionsRLIUP\BunchPattern8b4e_v2_bcms_48b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2800" y="2737512"/>
              <a:ext cx="2468057" cy="40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 rot="16200000">
              <a:off x="4067944" y="4266180"/>
              <a:ext cx="295232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55600" lvl="1" indent="-355600" algn="r">
                <a:spcBef>
                  <a:spcPct val="20000"/>
                </a:spcBef>
              </a:pPr>
              <a:r>
                <a:rPr lang="en-GB" sz="1600" b="1" dirty="0" smtClean="0">
                  <a:latin typeface="Constantia" pitchFamily="18" charset="0"/>
                </a:rPr>
                <a:t>Simulation</a:t>
              </a:r>
              <a:endParaRPr lang="en-GB" sz="1600" dirty="0" smtClean="0">
                <a:latin typeface="Constantia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 rot="16200000">
              <a:off x="7115127" y="3600994"/>
              <a:ext cx="158546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600" b="1" i="1" dirty="0" err="1" smtClean="0">
                  <a:latin typeface="Constantia" pitchFamily="18" charset="0"/>
                </a:rPr>
                <a:t>E</a:t>
              </a:r>
              <a:r>
                <a:rPr lang="en-US" sz="1600" b="1" baseline="-25000" dirty="0" err="1" smtClean="0">
                  <a:latin typeface="Constantia" pitchFamily="18" charset="0"/>
                </a:rPr>
                <a:t>kin</a:t>
              </a:r>
              <a:r>
                <a:rPr lang="en-US" sz="1600" b="1" dirty="0" smtClean="0">
                  <a:latin typeface="Constantia" pitchFamily="18" charset="0"/>
                </a:rPr>
                <a:t> = 2.5 </a:t>
              </a:r>
              <a:r>
                <a:rPr lang="en-US" sz="1600" b="1" dirty="0" err="1">
                  <a:latin typeface="Constantia" pitchFamily="18" charset="0"/>
                </a:rPr>
                <a:t>GeV</a:t>
              </a:r>
              <a:endParaRPr lang="en-US" sz="1600" b="1" dirty="0">
                <a:latin typeface="Constantia" pitchFamily="18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1487117" y="3263005"/>
            <a:ext cx="2457659" cy="3226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1057228" y="3256362"/>
            <a:ext cx="3040443" cy="3353616"/>
            <a:chOff x="1044000" y="2806542"/>
            <a:chExt cx="3040443" cy="3353616"/>
          </a:xfrm>
        </p:grpSpPr>
        <p:pic>
          <p:nvPicPr>
            <p:cNvPr id="14" name="Picture 2" descr="C:\Heiko\MathematicaFilesCERN\LongitudinalTracking\MicrobatchDoubleSplith7h21Roland\h7h21TripeSplitComparisonSimulationMachineVersion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4000" y="3051342"/>
              <a:ext cx="3023462" cy="303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7" descr="C:\Heiko\Presentations\2013-10_InjectorChainExoticOptionsRLIUP\BunchPattern8b4e_v2_3split72b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5200" y="2806542"/>
              <a:ext cx="2468057" cy="40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2"/>
            <p:cNvSpPr>
              <a:spLocks noChangeArrowheads="1"/>
            </p:cNvSpPr>
            <p:nvPr/>
          </p:nvSpPr>
          <p:spPr bwMode="auto">
            <a:xfrm rot="16200000">
              <a:off x="-24138" y="4503974"/>
              <a:ext cx="295232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55600" lvl="1" indent="-355600" algn="r">
                <a:spcBef>
                  <a:spcPct val="20000"/>
                </a:spcBef>
              </a:pPr>
              <a:r>
                <a:rPr lang="en-GB" sz="1600" b="1" dirty="0" smtClean="0">
                  <a:latin typeface="Constantia" pitchFamily="18" charset="0"/>
                </a:rPr>
                <a:t>Simulation</a:t>
              </a:r>
              <a:endParaRPr lang="en-GB" sz="1600" dirty="0" smtClean="0">
                <a:latin typeface="Constantia" pitchFamily="18" charset="0"/>
              </a:endParaRPr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 rot="16200000">
              <a:off x="3122435" y="3838788"/>
              <a:ext cx="158546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600" b="1" i="1" dirty="0" err="1" smtClean="0">
                  <a:latin typeface="Constantia" pitchFamily="18" charset="0"/>
                </a:rPr>
                <a:t>E</a:t>
              </a:r>
              <a:r>
                <a:rPr lang="en-US" sz="1600" b="1" baseline="-25000" dirty="0" err="1" smtClean="0">
                  <a:latin typeface="Constantia" pitchFamily="18" charset="0"/>
                </a:rPr>
                <a:t>kin</a:t>
              </a:r>
              <a:r>
                <a:rPr lang="en-US" sz="1600" b="1" dirty="0" smtClean="0">
                  <a:latin typeface="Constantia" pitchFamily="18" charset="0"/>
                </a:rPr>
                <a:t> = 2.5 </a:t>
              </a:r>
              <a:r>
                <a:rPr lang="en-US" sz="1600" b="1" dirty="0" err="1">
                  <a:latin typeface="Constantia" pitchFamily="18" charset="0"/>
                </a:rPr>
                <a:t>GeV</a:t>
              </a:r>
              <a:endParaRPr lang="en-US" sz="1600" b="1" dirty="0">
                <a:latin typeface="Constantia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056354" y="3259673"/>
            <a:ext cx="3024336" cy="3286677"/>
            <a:chOff x="1043126" y="2809853"/>
            <a:chExt cx="3024336" cy="3286677"/>
          </a:xfrm>
        </p:grpSpPr>
        <p:pic>
          <p:nvPicPr>
            <p:cNvPr id="19" name="Picture 12" descr="C:\Heiko\Presentations\2013-10_InjectorChainExoticOptionsRLIUP\BunchPattern8b4e_3split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0084" y="2809853"/>
              <a:ext cx="2468057" cy="40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C:\Heiko\MathematicaFilesCERN\LongitudinalTracking\MicrobatchDoubleSplith7h21Roland\h7h21DoubleSplitSimulationMachineVersion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126" y="3060853"/>
              <a:ext cx="3024336" cy="30356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5016114" y="3256362"/>
            <a:ext cx="3096344" cy="3295320"/>
            <a:chOff x="5002886" y="2806542"/>
            <a:chExt cx="3096344" cy="3295320"/>
          </a:xfrm>
        </p:grpSpPr>
        <p:pic>
          <p:nvPicPr>
            <p:cNvPr id="22" name="Picture 3" descr="C:\Heiko\MathematicaFilesCERN\LongitudinalTracking\MicrobatchSchemes8b4eRoland\8b4eSchemeSimulationMachineVersion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2886" y="3059704"/>
              <a:ext cx="3096344" cy="30421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11" descr="C:\Heiko\Presentations\2013-10_InjectorChainExoticOptionsRLIUP\BunchPattern8b4e_v2_bcms.pn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7489" y="2806542"/>
              <a:ext cx="2468057" cy="40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/>
          <p:cNvSpPr txBox="1"/>
          <p:nvPr/>
        </p:nvSpPr>
        <p:spPr>
          <a:xfrm>
            <a:off x="651860" y="6314425"/>
            <a:ext cx="17882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Standard scheme</a:t>
            </a:r>
            <a:endParaRPr lang="en-US" sz="15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046151" y="6319048"/>
            <a:ext cx="75103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BCMS</a:t>
            </a:r>
            <a:endParaRPr lang="en-US" sz="1500" b="1" dirty="0"/>
          </a:p>
        </p:txBody>
      </p:sp>
      <p:sp>
        <p:nvSpPr>
          <p:cNvPr id="26" name="Rectangle 25"/>
          <p:cNvSpPr/>
          <p:nvPr/>
        </p:nvSpPr>
        <p:spPr>
          <a:xfrm>
            <a:off x="5874319" y="3545353"/>
            <a:ext cx="153505" cy="1541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flipH="1">
            <a:off x="7437276" y="3532037"/>
            <a:ext cx="300577" cy="16635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273774" y="3605225"/>
            <a:ext cx="2812437" cy="2952328"/>
            <a:chOff x="1273774" y="3605225"/>
            <a:chExt cx="2812437" cy="2952328"/>
          </a:xfrm>
        </p:grpSpPr>
        <p:sp>
          <p:nvSpPr>
            <p:cNvPr id="29" name="Rectangle 2"/>
            <p:cNvSpPr>
              <a:spLocks noChangeArrowheads="1"/>
            </p:cNvSpPr>
            <p:nvPr/>
          </p:nvSpPr>
          <p:spPr bwMode="auto">
            <a:xfrm rot="16200000">
              <a:off x="-22370" y="4901369"/>
              <a:ext cx="295232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55600" lvl="1" indent="-355600" algn="r">
                <a:spcBef>
                  <a:spcPct val="20000"/>
                </a:spcBef>
              </a:pPr>
              <a:r>
                <a:rPr lang="en-GB" sz="1600" b="1" dirty="0" smtClean="0">
                  <a:latin typeface="Constantia" pitchFamily="18" charset="0"/>
                </a:rPr>
                <a:t>Simulation</a:t>
              </a:r>
              <a:endParaRPr lang="en-GB" sz="1600" dirty="0" smtClean="0">
                <a:latin typeface="Constantia" pitchFamily="18" charset="0"/>
              </a:endParaRPr>
            </a:p>
          </p:txBody>
        </p:sp>
        <p:sp>
          <p:nvSpPr>
            <p:cNvPr id="30" name="Text Box 9"/>
            <p:cNvSpPr txBox="1">
              <a:spLocks noChangeArrowheads="1"/>
            </p:cNvSpPr>
            <p:nvPr/>
          </p:nvSpPr>
          <p:spPr bwMode="auto">
            <a:xfrm rot="16200000">
              <a:off x="3124203" y="4236183"/>
              <a:ext cx="158546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600" b="1" i="1" dirty="0" err="1" smtClean="0">
                  <a:latin typeface="Constantia" pitchFamily="18" charset="0"/>
                </a:rPr>
                <a:t>E</a:t>
              </a:r>
              <a:r>
                <a:rPr lang="en-US" sz="1600" b="1" baseline="-25000" dirty="0" err="1" smtClean="0">
                  <a:latin typeface="Constantia" pitchFamily="18" charset="0"/>
                </a:rPr>
                <a:t>kin</a:t>
              </a:r>
              <a:r>
                <a:rPr lang="en-US" sz="1600" b="1" dirty="0" smtClean="0">
                  <a:latin typeface="Constantia" pitchFamily="18" charset="0"/>
                </a:rPr>
                <a:t> = 2.5 </a:t>
              </a:r>
              <a:r>
                <a:rPr lang="en-US" sz="1600" b="1" dirty="0" err="1">
                  <a:latin typeface="Constantia" pitchFamily="18" charset="0"/>
                </a:rPr>
                <a:t>GeV</a:t>
              </a:r>
              <a:endParaRPr lang="en-US" sz="1600" b="1" dirty="0">
                <a:latin typeface="Constantia" pitchFamily="18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320925" y="3578138"/>
            <a:ext cx="2812437" cy="2952328"/>
            <a:chOff x="5320925" y="3578138"/>
            <a:chExt cx="2812437" cy="2952328"/>
          </a:xfrm>
        </p:grpSpPr>
        <p:sp>
          <p:nvSpPr>
            <p:cNvPr id="31" name="Rectangle 2"/>
            <p:cNvSpPr>
              <a:spLocks noChangeArrowheads="1"/>
            </p:cNvSpPr>
            <p:nvPr/>
          </p:nvSpPr>
          <p:spPr bwMode="auto">
            <a:xfrm rot="16200000">
              <a:off x="4024781" y="4874282"/>
              <a:ext cx="2952328" cy="3600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55600" lvl="1" indent="-355600" algn="r">
                <a:spcBef>
                  <a:spcPct val="20000"/>
                </a:spcBef>
              </a:pPr>
              <a:r>
                <a:rPr lang="en-GB" sz="1600" b="1" dirty="0" smtClean="0">
                  <a:latin typeface="Constantia" pitchFamily="18" charset="0"/>
                </a:rPr>
                <a:t>Simulation</a:t>
              </a:r>
              <a:endParaRPr lang="en-GB" sz="1600" dirty="0" smtClean="0">
                <a:latin typeface="Constantia" pitchFamily="18" charset="0"/>
              </a:endParaRPr>
            </a:p>
          </p:txBody>
        </p:sp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 rot="16200000">
              <a:off x="7171354" y="4209096"/>
              <a:ext cx="158546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r"/>
              <a:r>
                <a:rPr lang="en-US" sz="1600" b="1" i="1" dirty="0" err="1" smtClean="0">
                  <a:latin typeface="Constantia" pitchFamily="18" charset="0"/>
                </a:rPr>
                <a:t>E</a:t>
              </a:r>
              <a:r>
                <a:rPr lang="en-US" sz="1600" b="1" baseline="-25000" dirty="0" err="1" smtClean="0">
                  <a:latin typeface="Constantia" pitchFamily="18" charset="0"/>
                </a:rPr>
                <a:t>kin</a:t>
              </a:r>
              <a:r>
                <a:rPr lang="en-US" sz="1600" b="1" dirty="0" smtClean="0">
                  <a:latin typeface="Constantia" pitchFamily="18" charset="0"/>
                </a:rPr>
                <a:t> = 2.5 </a:t>
              </a:r>
              <a:r>
                <a:rPr lang="en-US" sz="1600" b="1" dirty="0" err="1">
                  <a:latin typeface="Constantia" pitchFamily="18" charset="0"/>
                </a:rPr>
                <a:t>GeV</a:t>
              </a:r>
              <a:endParaRPr lang="en-US" sz="1600" b="1" dirty="0">
                <a:latin typeface="Constanti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8049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 animBg="1"/>
      <p:bldP spid="2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Post-LS1_8b4e_BCMS_1.4GeV_25ns_noUSs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3" r="5373"/>
          <a:stretch/>
        </p:blipFill>
        <p:spPr>
          <a:xfrm>
            <a:off x="4300711" y="2564191"/>
            <a:ext cx="4129666" cy="3920261"/>
          </a:xfrm>
          <a:prstGeom prst="rect">
            <a:avLst/>
          </a:prstGeom>
        </p:spPr>
      </p:pic>
      <p:pic>
        <p:nvPicPr>
          <p:cNvPr id="44" name="Picture 43" descr="Post-LS1_8b4e_1.4GeV_25ns_noUSs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3"/>
          <a:stretch/>
        </p:blipFill>
        <p:spPr>
          <a:xfrm>
            <a:off x="106947" y="2564191"/>
            <a:ext cx="4328759" cy="39165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	</a:t>
            </a:r>
            <a:r>
              <a:rPr lang="en-US" sz="3500" dirty="0" smtClean="0"/>
              <a:t>8b+4e scheme</a:t>
            </a:r>
            <a:endParaRPr lang="en-US" sz="3500" dirty="0"/>
          </a:p>
        </p:txBody>
      </p:sp>
      <p:sp>
        <p:nvSpPr>
          <p:cNvPr id="41" name="TextBox 40"/>
          <p:cNvSpPr txBox="1"/>
          <p:nvPr/>
        </p:nvSpPr>
        <p:spPr>
          <a:xfrm>
            <a:off x="7455" y="6299670"/>
            <a:ext cx="17882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Standard scheme</a:t>
            </a:r>
            <a:endParaRPr lang="en-US" sz="1500" b="1" dirty="0"/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457200" y="1240966"/>
            <a:ext cx="8226854" cy="152450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Limited to 1.8 x 10</a:t>
            </a:r>
            <a:r>
              <a:rPr lang="en-US" baseline="30000" dirty="0" smtClean="0"/>
              <a:t>11</a:t>
            </a:r>
            <a:r>
              <a:rPr lang="en-US" dirty="0" smtClean="0"/>
              <a:t> p/b because of longitudinal instabilities </a:t>
            </a:r>
            <a:r>
              <a:rPr lang="en-US" dirty="0"/>
              <a:t>in the </a:t>
            </a:r>
            <a:r>
              <a:rPr lang="en-US" dirty="0" smtClean="0"/>
              <a:t>SPS</a:t>
            </a:r>
          </a:p>
          <a:p>
            <a:r>
              <a:rPr lang="en-US" dirty="0" smtClean="0"/>
              <a:t>Brightness limited by</a:t>
            </a:r>
          </a:p>
          <a:p>
            <a:pPr lvl="1">
              <a:buFont typeface="Lucida Grande"/>
              <a:buChar char="→"/>
            </a:pPr>
            <a:r>
              <a:rPr lang="en-US" dirty="0" smtClean="0"/>
              <a:t>PSB brightness for standard scheme</a:t>
            </a:r>
          </a:p>
          <a:p>
            <a:pPr lvl="1">
              <a:buFont typeface="Lucida Grande"/>
              <a:buChar char="→"/>
            </a:pPr>
            <a:r>
              <a:rPr lang="en-US" dirty="0" smtClean="0"/>
              <a:t>No outstanding bottleneck for BCMS</a:t>
            </a:r>
            <a:endParaRPr lang="en-US" dirty="0"/>
          </a:p>
        </p:txBody>
      </p:sp>
      <p:sp>
        <p:nvSpPr>
          <p:cNvPr id="46" name="Donut 45"/>
          <p:cNvSpPr>
            <a:spLocks noChangeAspect="1"/>
          </p:cNvSpPr>
          <p:nvPr/>
        </p:nvSpPr>
        <p:spPr>
          <a:xfrm>
            <a:off x="6754088" y="4283734"/>
            <a:ext cx="295901" cy="288000"/>
          </a:xfrm>
          <a:prstGeom prst="donut">
            <a:avLst>
              <a:gd name="adj" fmla="val 13831"/>
            </a:avLst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Donut 46"/>
          <p:cNvSpPr>
            <a:spLocks noChangeAspect="1"/>
          </p:cNvSpPr>
          <p:nvPr/>
        </p:nvSpPr>
        <p:spPr>
          <a:xfrm>
            <a:off x="2554273" y="3340682"/>
            <a:ext cx="295901" cy="288000"/>
          </a:xfrm>
          <a:prstGeom prst="donut">
            <a:avLst>
              <a:gd name="adj" fmla="val 13831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58902" y="6304293"/>
            <a:ext cx="75103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BCMS</a:t>
            </a:r>
            <a:endParaRPr lang="en-US" sz="1500" b="1" dirty="0"/>
          </a:p>
        </p:txBody>
      </p:sp>
    </p:spTree>
    <p:extLst>
      <p:ext uri="{BB962C8B-B14F-4D97-AF65-F5344CB8AC3E}">
        <p14:creationId xmlns:p14="http://schemas.microsoft.com/office/powerpoint/2010/main" val="1063308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p"/>
      <p:bldP spid="46" grpId="0" animBg="1"/>
      <p:bldP spid="4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 descr="Post-LS1_8b4e_BCMS_1.4GeV_25ns_noUSs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3" r="5373"/>
          <a:stretch/>
        </p:blipFill>
        <p:spPr>
          <a:xfrm>
            <a:off x="4300711" y="2564191"/>
            <a:ext cx="4129666" cy="3920261"/>
          </a:xfrm>
          <a:prstGeom prst="rect">
            <a:avLst/>
          </a:prstGeom>
        </p:spPr>
      </p:pic>
      <p:pic>
        <p:nvPicPr>
          <p:cNvPr id="44" name="Picture 43" descr="Post-LS1_8b4e_1.4GeV_25ns_noUSs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3"/>
          <a:stretch/>
        </p:blipFill>
        <p:spPr>
          <a:xfrm>
            <a:off x="106947" y="2564191"/>
            <a:ext cx="4328759" cy="39165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	</a:t>
            </a:r>
            <a:r>
              <a:rPr lang="en-US" sz="3500" dirty="0" smtClean="0"/>
              <a:t>8b+4e scheme</a:t>
            </a:r>
            <a:endParaRPr lang="en-US" sz="3500" dirty="0"/>
          </a:p>
        </p:txBody>
      </p:sp>
      <p:sp>
        <p:nvSpPr>
          <p:cNvPr id="41" name="TextBox 40"/>
          <p:cNvSpPr txBox="1"/>
          <p:nvPr/>
        </p:nvSpPr>
        <p:spPr>
          <a:xfrm>
            <a:off x="7455" y="6299670"/>
            <a:ext cx="178826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Standard scheme</a:t>
            </a:r>
            <a:endParaRPr lang="en-US" sz="1500" b="1" dirty="0"/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457200" y="1240966"/>
            <a:ext cx="8226854" cy="1524502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Limited to 1.8 x 10</a:t>
            </a:r>
            <a:r>
              <a:rPr lang="en-US" baseline="30000" dirty="0" smtClean="0"/>
              <a:t>11</a:t>
            </a:r>
            <a:r>
              <a:rPr lang="en-US" dirty="0" smtClean="0"/>
              <a:t> p/b because of longitudinal instabilities </a:t>
            </a:r>
            <a:r>
              <a:rPr lang="en-US" dirty="0"/>
              <a:t>in the SPS </a:t>
            </a:r>
            <a:endParaRPr lang="en-US" dirty="0" smtClean="0"/>
          </a:p>
          <a:p>
            <a:r>
              <a:rPr lang="en-US" dirty="0" smtClean="0"/>
              <a:t>Brightness limited by</a:t>
            </a:r>
          </a:p>
          <a:p>
            <a:pPr lvl="1">
              <a:buFont typeface="Lucida Grande"/>
              <a:buChar char="→"/>
            </a:pPr>
            <a:r>
              <a:rPr lang="en-US" dirty="0" smtClean="0"/>
              <a:t>PSB brightness for standard scheme</a:t>
            </a:r>
          </a:p>
          <a:p>
            <a:pPr lvl="1">
              <a:buFont typeface="Lucida Grande"/>
              <a:buChar char="→"/>
            </a:pPr>
            <a:r>
              <a:rPr lang="en-US" dirty="0" smtClean="0"/>
              <a:t>No outstanding bottleneck for BCMS</a:t>
            </a:r>
            <a:endParaRPr lang="en-US" dirty="0"/>
          </a:p>
        </p:txBody>
      </p:sp>
      <p:sp>
        <p:nvSpPr>
          <p:cNvPr id="46" name="Donut 45"/>
          <p:cNvSpPr>
            <a:spLocks noChangeAspect="1"/>
          </p:cNvSpPr>
          <p:nvPr/>
        </p:nvSpPr>
        <p:spPr>
          <a:xfrm>
            <a:off x="6754088" y="4283734"/>
            <a:ext cx="295901" cy="288000"/>
          </a:xfrm>
          <a:prstGeom prst="donut">
            <a:avLst>
              <a:gd name="adj" fmla="val 13831"/>
            </a:avLst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Donut 46"/>
          <p:cNvSpPr>
            <a:spLocks noChangeAspect="1"/>
          </p:cNvSpPr>
          <p:nvPr/>
        </p:nvSpPr>
        <p:spPr>
          <a:xfrm>
            <a:off x="2554273" y="3340682"/>
            <a:ext cx="295901" cy="288000"/>
          </a:xfrm>
          <a:prstGeom prst="donut">
            <a:avLst>
              <a:gd name="adj" fmla="val 13831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758902" y="6304293"/>
            <a:ext cx="75103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/>
              <a:t>BCMS</a:t>
            </a:r>
            <a:endParaRPr lang="en-US" sz="1500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47916"/>
              </p:ext>
            </p:extLst>
          </p:nvPr>
        </p:nvGraphicFramePr>
        <p:xfrm>
          <a:off x="764104" y="4283734"/>
          <a:ext cx="7410475" cy="1112520"/>
        </p:xfrm>
        <a:graphic>
          <a:graphicData uri="http://schemas.openxmlformats.org/drawingml/2006/table">
            <a:tbl>
              <a:tblPr firstRow="1" bandRow="1"/>
              <a:tblGrid>
                <a:gridCol w="1634327"/>
                <a:gridCol w="1844500"/>
                <a:gridCol w="1835602"/>
                <a:gridCol w="2096046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25 ns (8b+4e)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Intensity (p/b)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err="1" smtClean="0">
                          <a:solidFill>
                            <a:srgbClr val="D9D9D9"/>
                          </a:solidFill>
                        </a:rPr>
                        <a:t>Emittance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 (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m)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Bunch pattern</a:t>
                      </a:r>
                      <a:endParaRPr lang="en-US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Standard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1.8 x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2.3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baseline="0" dirty="0" smtClean="0"/>
                        <a:t>6 </a:t>
                      </a:r>
                      <a:r>
                        <a:rPr lang="en-US" dirty="0" smtClean="0"/>
                        <a:t>x (</a:t>
                      </a:r>
                      <a:r>
                        <a:rPr lang="en-US" dirty="0" smtClean="0"/>
                        <a:t>8b+4e</a:t>
                      </a:r>
                      <a:r>
                        <a:rPr lang="en-US" dirty="0" smtClean="0"/>
                        <a:t>) + 8b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BCMS</a:t>
                      </a:r>
                      <a:endParaRPr lang="en-US" dirty="0"/>
                    </a:p>
                  </a:txBody>
                  <a:tcPr anchor="ctr">
                    <a:lnL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1.8 x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dirty="0" smtClean="0"/>
                        <a:t>3</a:t>
                      </a:r>
                      <a:r>
                        <a:rPr lang="en-US" smtClean="0"/>
                        <a:t> </a:t>
                      </a:r>
                      <a:r>
                        <a:rPr lang="en-US" dirty="0" smtClean="0"/>
                        <a:t>x (</a:t>
                      </a:r>
                      <a:r>
                        <a:rPr lang="en-US" dirty="0" smtClean="0"/>
                        <a:t>8b+</a:t>
                      </a:r>
                      <a:r>
                        <a:rPr lang="en-US" smtClean="0"/>
                        <a:t>4e</a:t>
                      </a:r>
                      <a:r>
                        <a:rPr lang="en-US" smtClean="0"/>
                        <a:t>) + 8b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81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7085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45627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The LHC beams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Single bunches (probe and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indiv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50 and 25 ns beams (standard and BCMS)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Doublet beam (scrubbing) </a:t>
            </a:r>
          </a:p>
          <a:p>
            <a:pPr lvl="1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8b+4e (low e-cloud)</a:t>
            </a:r>
          </a:p>
          <a:p>
            <a:pPr lvl="1"/>
            <a:endParaRPr lang="en-US" dirty="0" smtClean="0">
              <a:solidFill>
                <a:srgbClr val="D9D9D9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Summary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98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Bookman Old Style"/>
                <a:cs typeface="Bookman Old Style"/>
              </a:rPr>
              <a:t>Beams after LS1</a:t>
            </a:r>
            <a:endParaRPr lang="en-US" sz="4000" dirty="0">
              <a:latin typeface="Bookman Old Style"/>
              <a:cs typeface="Bookman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629647"/>
            <a:ext cx="8701471" cy="162895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Giovanni Rumolo</a:t>
            </a:r>
            <a:r>
              <a:rPr lang="en-US" sz="2400" dirty="0"/>
              <a:t> </a:t>
            </a:r>
            <a:r>
              <a:rPr lang="en-US" sz="2400" dirty="0" smtClean="0"/>
              <a:t>and </a:t>
            </a:r>
            <a:r>
              <a:rPr lang="en-US" sz="2400" dirty="0" err="1" smtClean="0"/>
              <a:t>Hannes</a:t>
            </a:r>
            <a:r>
              <a:rPr lang="en-US" sz="2400" dirty="0" smtClean="0"/>
              <a:t> </a:t>
            </a:r>
            <a:r>
              <a:rPr lang="en-US" sz="2400" dirty="0" err="1" smtClean="0"/>
              <a:t>Bartosik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/>
              <a:t>Acknowledgments: G. </a:t>
            </a:r>
            <a:r>
              <a:rPr lang="en-US" dirty="0" err="1"/>
              <a:t>Arduini</a:t>
            </a:r>
            <a:r>
              <a:rPr lang="en-US" dirty="0"/>
              <a:t>, H. </a:t>
            </a:r>
            <a:r>
              <a:rPr lang="en-US" dirty="0" err="1"/>
              <a:t>Damerau</a:t>
            </a:r>
            <a:r>
              <a:rPr lang="en-US" dirty="0"/>
              <a:t>, J. Esteban-Müller, A. Findlay, R. </a:t>
            </a:r>
            <a:r>
              <a:rPr lang="en-US" dirty="0" err="1"/>
              <a:t>Garoby</a:t>
            </a:r>
            <a:r>
              <a:rPr lang="en-US" dirty="0"/>
              <a:t>, S. </a:t>
            </a:r>
            <a:r>
              <a:rPr lang="en-US" dirty="0" err="1"/>
              <a:t>Gilardoni</a:t>
            </a:r>
            <a:r>
              <a:rPr lang="en-US" dirty="0"/>
              <a:t>, B. Goddard, S. Hancock, G. </a:t>
            </a:r>
            <a:r>
              <a:rPr lang="en-US" dirty="0" err="1"/>
              <a:t>Iadarola</a:t>
            </a:r>
            <a:r>
              <a:rPr lang="en-US" dirty="0"/>
              <a:t>, B. </a:t>
            </a:r>
            <a:r>
              <a:rPr lang="en-US" dirty="0" err="1"/>
              <a:t>Mikulec</a:t>
            </a:r>
            <a:r>
              <a:rPr lang="en-US" dirty="0"/>
              <a:t>, Y. </a:t>
            </a:r>
            <a:r>
              <a:rPr lang="en-US" dirty="0" err="1"/>
              <a:t>Papaphilippou</a:t>
            </a:r>
            <a:r>
              <a:rPr lang="en-US" dirty="0"/>
              <a:t>, E. </a:t>
            </a:r>
            <a:r>
              <a:rPr lang="en-US" dirty="0" err="1"/>
              <a:t>Shaposhnikova</a:t>
            </a:r>
            <a:r>
              <a:rPr lang="en-US" dirty="0"/>
              <a:t>, R. </a:t>
            </a:r>
            <a:r>
              <a:rPr lang="en-US" dirty="0" err="1" smtClean="0"/>
              <a:t>Tomás</a:t>
            </a:r>
            <a:r>
              <a:rPr lang="en-US" dirty="0" smtClean="0"/>
              <a:t>, PS </a:t>
            </a:r>
            <a:r>
              <a:rPr lang="en-US" dirty="0"/>
              <a:t>&amp; SPS Operation </a:t>
            </a:r>
            <a:r>
              <a:rPr lang="en-US" dirty="0" smtClean="0"/>
              <a:t>crews</a:t>
            </a:r>
          </a:p>
          <a:p>
            <a:r>
              <a:rPr lang="en-US" dirty="0" smtClean="0"/>
              <a:t>LIU Day, 11/04/2014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794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216774"/>
            <a:ext cx="8226854" cy="5259159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Lots of MD time needed </a:t>
            </a:r>
            <a:r>
              <a:rPr lang="en-US" dirty="0" smtClean="0"/>
              <a:t>to produce “old” beams with new schemes and “new” beams</a:t>
            </a:r>
          </a:p>
          <a:p>
            <a:endParaRPr lang="en-US" b="1" dirty="0"/>
          </a:p>
          <a:p>
            <a:r>
              <a:rPr lang="en-US" b="1" dirty="0" smtClean="0"/>
              <a:t>LHC start up and scrubbing</a:t>
            </a:r>
          </a:p>
          <a:p>
            <a:pPr lvl="1"/>
            <a:r>
              <a:rPr lang="en-US" dirty="0" smtClean="0"/>
              <a:t>LHCPROBE and LHCINDIV with new production mechanism in </a:t>
            </a:r>
            <a:r>
              <a:rPr lang="en-US" smtClean="0"/>
              <a:t>the PSB</a:t>
            </a:r>
            <a:endParaRPr lang="en-US" dirty="0" smtClean="0"/>
          </a:p>
          <a:p>
            <a:pPr lvl="1"/>
            <a:r>
              <a:rPr lang="en-US" dirty="0" smtClean="0"/>
              <a:t>LHC50 standard</a:t>
            </a:r>
          </a:p>
          <a:p>
            <a:pPr lvl="2"/>
            <a:r>
              <a:rPr lang="en-US" dirty="0" smtClean="0"/>
              <a:t>Up to 1.7 x 10</a:t>
            </a:r>
            <a:r>
              <a:rPr lang="en-US" baseline="30000" dirty="0" smtClean="0"/>
              <a:t>11</a:t>
            </a:r>
            <a:r>
              <a:rPr lang="en-US" dirty="0" smtClean="0"/>
              <a:t> p/b with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/>
              <a:t>x,y</a:t>
            </a:r>
            <a:r>
              <a:rPr lang="en-US" dirty="0" smtClean="0"/>
              <a:t>=1.6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pPr lvl="1"/>
            <a:r>
              <a:rPr lang="en-US" dirty="0" smtClean="0"/>
              <a:t>LHC25 standard</a:t>
            </a:r>
          </a:p>
          <a:p>
            <a:pPr lvl="2"/>
            <a:r>
              <a:rPr lang="en-US" dirty="0" smtClean="0"/>
              <a:t>Up to 1.3 x 10</a:t>
            </a:r>
            <a:r>
              <a:rPr lang="en-US" baseline="30000" dirty="0" smtClean="0"/>
              <a:t>11</a:t>
            </a:r>
            <a:r>
              <a:rPr lang="en-US" dirty="0" smtClean="0"/>
              <a:t> p/b with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/>
              <a:t>x,y</a:t>
            </a:r>
            <a:r>
              <a:rPr lang="en-US" dirty="0" smtClean="0"/>
              <a:t>=2.4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pPr lvl="1"/>
            <a:r>
              <a:rPr lang="en-US" dirty="0"/>
              <a:t>LHC25 </a:t>
            </a:r>
            <a:r>
              <a:rPr lang="en-US" dirty="0" smtClean="0"/>
              <a:t>doublet</a:t>
            </a:r>
            <a:endParaRPr lang="en-US" dirty="0"/>
          </a:p>
          <a:p>
            <a:pPr lvl="2"/>
            <a:r>
              <a:rPr lang="en-US" dirty="0"/>
              <a:t>Up to 1.6 x 10</a:t>
            </a:r>
            <a:r>
              <a:rPr lang="en-US" baseline="30000" dirty="0"/>
              <a:t>11</a:t>
            </a:r>
            <a:r>
              <a:rPr lang="en-US" dirty="0"/>
              <a:t> p/doublet with </a:t>
            </a:r>
            <a:r>
              <a:rPr lang="en-US" dirty="0">
                <a:latin typeface="Symbol" charset="2"/>
                <a:cs typeface="Symbol" charset="2"/>
              </a:rPr>
              <a:t>e</a:t>
            </a:r>
            <a:r>
              <a:rPr lang="en-US" baseline="-25000" dirty="0"/>
              <a:t>x,</a:t>
            </a:r>
            <a:r>
              <a:rPr lang="en-US" baseline="-25000" dirty="0" smtClean="0"/>
              <a:t>y</a:t>
            </a:r>
            <a:r>
              <a:rPr lang="en-US" dirty="0" smtClean="0"/>
              <a:t>&gt; 3.0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pPr lvl="2"/>
            <a:endParaRPr lang="en-US" dirty="0" smtClean="0"/>
          </a:p>
          <a:p>
            <a:r>
              <a:rPr lang="en-US" b="1" dirty="0" smtClean="0"/>
              <a:t>Physics</a:t>
            </a:r>
          </a:p>
          <a:p>
            <a:pPr lvl="1"/>
            <a:r>
              <a:rPr lang="en-US" dirty="0" smtClean="0"/>
              <a:t>LHC50 (standard or BCMS)</a:t>
            </a:r>
          </a:p>
          <a:p>
            <a:pPr lvl="2"/>
            <a:r>
              <a:rPr lang="en-US" dirty="0" smtClean="0"/>
              <a:t>BCMS up to 1.7 x 10</a:t>
            </a:r>
            <a:r>
              <a:rPr lang="en-US" baseline="30000" dirty="0" smtClean="0"/>
              <a:t>11</a:t>
            </a:r>
            <a:r>
              <a:rPr lang="en-US" dirty="0" smtClean="0"/>
              <a:t> p/b with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/>
              <a:t>x,y</a:t>
            </a:r>
            <a:r>
              <a:rPr lang="en-US" dirty="0" smtClean="0"/>
              <a:t>=1.1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pPr lvl="1"/>
            <a:r>
              <a:rPr lang="en-US" dirty="0" smtClean="0"/>
              <a:t>LHC25 BCMS</a:t>
            </a:r>
          </a:p>
          <a:p>
            <a:pPr lvl="2"/>
            <a:r>
              <a:rPr lang="en-US" dirty="0" smtClean="0"/>
              <a:t>Up to 1.3 x 10</a:t>
            </a:r>
            <a:r>
              <a:rPr lang="en-US" baseline="30000" dirty="0" smtClean="0"/>
              <a:t>11</a:t>
            </a:r>
            <a:r>
              <a:rPr lang="en-US" dirty="0" smtClean="0"/>
              <a:t> p/b with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/>
              <a:t>x,y</a:t>
            </a:r>
            <a:r>
              <a:rPr lang="en-US" dirty="0" smtClean="0"/>
              <a:t>=1.3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pPr lvl="1"/>
            <a:r>
              <a:rPr lang="en-US" dirty="0" smtClean="0"/>
              <a:t>8b+4e as alternative if LHC scrubbing is not enough to run with LHC25 BCMS</a:t>
            </a:r>
          </a:p>
          <a:p>
            <a:pPr lvl="2"/>
            <a:r>
              <a:rPr lang="en-US" dirty="0" smtClean="0"/>
              <a:t>Up to 1.8 x 10</a:t>
            </a:r>
            <a:r>
              <a:rPr lang="en-US" baseline="30000" dirty="0" smtClean="0"/>
              <a:t>11</a:t>
            </a:r>
            <a:r>
              <a:rPr lang="en-US" dirty="0" smtClean="0"/>
              <a:t> p/b with </a:t>
            </a:r>
            <a:r>
              <a:rPr lang="en-US" dirty="0" smtClean="0">
                <a:latin typeface="Symbol" charset="2"/>
                <a:cs typeface="Symbol" charset="2"/>
              </a:rPr>
              <a:t>e</a:t>
            </a:r>
            <a:r>
              <a:rPr lang="en-US" baseline="-25000" dirty="0" smtClean="0"/>
              <a:t>x,y</a:t>
            </a:r>
            <a:r>
              <a:rPr lang="en-US" dirty="0" smtClean="0"/>
              <a:t>=2.3/1.4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(</a:t>
            </a:r>
            <a:r>
              <a:rPr lang="en-US" dirty="0" err="1" smtClean="0"/>
              <a:t>std</a:t>
            </a:r>
            <a:r>
              <a:rPr lang="en-US" dirty="0" smtClean="0"/>
              <a:t>/BCMS)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983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963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Post-LS1: PSB – PS transfer</a:t>
            </a: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228661" y="4843514"/>
            <a:ext cx="7954899" cy="167053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Constraints on longitudinal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emittance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 bunch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 PS injection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Bunches to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SPS with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e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=0.35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Quality of RF manipulations at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kin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=2.5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GeV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Bunches crossing transition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h=21 with </a:t>
            </a:r>
            <a:r>
              <a:rPr lang="en-US" dirty="0" err="1" smtClean="0">
                <a:solidFill>
                  <a:srgbClr val="0055A0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solidFill>
                  <a:srgbClr val="0055A0"/>
                </a:solidFill>
                <a:latin typeface="Arial"/>
              </a:rPr>
              <a:t>z</a:t>
            </a:r>
            <a:r>
              <a:rPr lang="en-US" dirty="0" smtClean="0">
                <a:solidFill>
                  <a:srgbClr val="0055A0"/>
                </a:solidFill>
                <a:latin typeface="Arial"/>
              </a:rPr>
              <a:t>&lt;1 </a:t>
            </a:r>
            <a:r>
              <a:rPr lang="en-US" dirty="0" err="1">
                <a:solidFill>
                  <a:srgbClr val="0055A0"/>
                </a:solidFill>
                <a:latin typeface="Arial"/>
              </a:rPr>
              <a:t>eVs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PSB available voltage (h1+2) to obtain the above bunch lengths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728963">
            <a:off x="3935279" y="2119662"/>
            <a:ext cx="641116" cy="6210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5367" y="1068639"/>
            <a:ext cx="359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Recombination kicker rise time: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833858"/>
              </p:ext>
            </p:extLst>
          </p:nvPr>
        </p:nvGraphicFramePr>
        <p:xfrm>
          <a:off x="843459" y="2964677"/>
          <a:ext cx="7840595" cy="1320800"/>
        </p:xfrm>
        <a:graphic>
          <a:graphicData uri="http://schemas.openxmlformats.org/drawingml/2006/table">
            <a:tbl>
              <a:tblPr firstRow="1" bandRow="1"/>
              <a:tblGrid>
                <a:gridCol w="1568119"/>
                <a:gridCol w="1568119"/>
                <a:gridCol w="1568119"/>
                <a:gridCol w="1568119"/>
                <a:gridCol w="1568119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err="1" smtClean="0">
                          <a:solidFill>
                            <a:srgbClr val="D9D9D9"/>
                          </a:solidFill>
                        </a:rPr>
                        <a:t>E</a:t>
                      </a:r>
                      <a:r>
                        <a:rPr lang="en-US" sz="1600" baseline="-25000" dirty="0" err="1" smtClean="0">
                          <a:solidFill>
                            <a:srgbClr val="D9D9D9"/>
                          </a:solidFill>
                        </a:rPr>
                        <a:t>kin</a:t>
                      </a:r>
                      <a:endParaRPr lang="en-US" sz="1600" b="1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D9D9D9"/>
                          </a:solidFill>
                        </a:rPr>
                        <a:t>Bucket</a:t>
                      </a:r>
                      <a:r>
                        <a:rPr lang="en-US" sz="1600" baseline="0" dirty="0" smtClean="0">
                          <a:solidFill>
                            <a:srgbClr val="D9D9D9"/>
                          </a:solidFill>
                        </a:rPr>
                        <a:t> length</a:t>
                      </a:r>
                      <a:endParaRPr lang="en-US" sz="1600" b="1" dirty="0" smtClean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D9D9D9"/>
                          </a:solidFill>
                        </a:rPr>
                        <a:t>Max</a:t>
                      </a:r>
                      <a:r>
                        <a:rPr lang="en-US" sz="1600" baseline="0" dirty="0" smtClean="0">
                          <a:solidFill>
                            <a:srgbClr val="D9D9D9"/>
                          </a:solidFill>
                        </a:rPr>
                        <a:t> b</a:t>
                      </a:r>
                      <a:r>
                        <a:rPr lang="en-US" sz="1600" dirty="0" smtClean="0">
                          <a:solidFill>
                            <a:srgbClr val="D9D9D9"/>
                          </a:solidFill>
                        </a:rPr>
                        <a:t>unch</a:t>
                      </a:r>
                      <a:r>
                        <a:rPr lang="en-US" sz="1600" baseline="0" dirty="0" smtClean="0">
                          <a:solidFill>
                            <a:srgbClr val="D9D9D9"/>
                          </a:solidFill>
                        </a:rPr>
                        <a:t> length</a:t>
                      </a:r>
                      <a:endParaRPr lang="en-US" sz="1600" b="1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D9D9D9"/>
                          </a:solidFill>
                        </a:rPr>
                        <a:t>Bunch length (pre-LS1)</a:t>
                      </a:r>
                      <a:endParaRPr lang="en-US" sz="1600" b="1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h=7 (</a:t>
                      </a:r>
                      <a:r>
                        <a:rPr lang="en-US" sz="1600" b="1" dirty="0" err="1" smtClean="0"/>
                        <a:t>std</a:t>
                      </a:r>
                      <a:r>
                        <a:rPr lang="en-US" sz="1600" b="1" dirty="0" smtClean="0"/>
                        <a:t>)</a:t>
                      </a:r>
                      <a:endParaRPr lang="en-US" sz="1600" b="1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b="1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327 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220 ns</a:t>
                      </a:r>
                      <a:endParaRPr lang="en-US" sz="1600" b="1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180 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h=9 (BCMS)</a:t>
                      </a:r>
                      <a:endParaRPr lang="en-US" sz="1600" b="1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b="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255 ns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150 ns</a:t>
                      </a:r>
                      <a:endParaRPr lang="en-US" sz="1600" b="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150 ns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013419"/>
              </p:ext>
            </p:extLst>
          </p:nvPr>
        </p:nvGraphicFramePr>
        <p:xfrm>
          <a:off x="228661" y="1437971"/>
          <a:ext cx="3555929" cy="741680"/>
        </p:xfrm>
        <a:graphic>
          <a:graphicData uri="http://schemas.openxmlformats.org/drawingml/2006/table">
            <a:tbl>
              <a:tblPr firstRow="1" bandRow="1"/>
              <a:tblGrid>
                <a:gridCol w="2438740"/>
                <a:gridCol w="1117189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rgbClr val="D9D9D9"/>
                          </a:solidFill>
                        </a:rPr>
                        <a:t>Kinetic energy,</a:t>
                      </a:r>
                      <a:r>
                        <a:rPr lang="en-US" sz="1600" baseline="0" dirty="0" smtClean="0">
                          <a:solidFill>
                            <a:srgbClr val="D9D9D9"/>
                          </a:solidFill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rgbClr val="D9D9D9"/>
                          </a:solidFill>
                        </a:rPr>
                        <a:t>E</a:t>
                      </a:r>
                      <a:r>
                        <a:rPr lang="en-US" sz="1600" baseline="-25000" dirty="0" err="1" smtClean="0">
                          <a:solidFill>
                            <a:srgbClr val="D9D9D9"/>
                          </a:solidFill>
                        </a:rPr>
                        <a:t>kin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rgbClr val="D9D9D9"/>
                          </a:solidFill>
                        </a:rPr>
                        <a:t>Rise time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105 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7123312" y="2964677"/>
            <a:ext cx="1560741" cy="132080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7719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Post-LS1: PSB – PS transfer</a:t>
            </a:r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228661" y="4843514"/>
            <a:ext cx="7954899" cy="167053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Constraints on longitudinal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emittance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 bunch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 PS injection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Bunches to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SPS with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e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=0.35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Quality of RF manipulations at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kin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=2.5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GeV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Bunches crossing transition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h=21 with </a:t>
            </a:r>
            <a:r>
              <a:rPr lang="en-US" dirty="0" err="1" smtClean="0">
                <a:solidFill>
                  <a:srgbClr val="0055A0"/>
                </a:solidFill>
                <a:latin typeface="Symbol" charset="2"/>
                <a:cs typeface="Symbol" charset="2"/>
              </a:rPr>
              <a:t>e</a:t>
            </a:r>
            <a:r>
              <a:rPr lang="en-US" baseline="-25000" dirty="0" err="1" smtClean="0">
                <a:solidFill>
                  <a:srgbClr val="0055A0"/>
                </a:solidFill>
                <a:latin typeface="Arial"/>
              </a:rPr>
              <a:t>z</a:t>
            </a:r>
            <a:r>
              <a:rPr lang="en-US" dirty="0" smtClean="0">
                <a:solidFill>
                  <a:srgbClr val="0055A0"/>
                </a:solidFill>
                <a:latin typeface="Arial"/>
              </a:rPr>
              <a:t>&lt;1 </a:t>
            </a:r>
            <a:r>
              <a:rPr lang="en-US" dirty="0" err="1">
                <a:solidFill>
                  <a:srgbClr val="0055A0"/>
                </a:solidFill>
                <a:latin typeface="Arial"/>
              </a:rPr>
              <a:t>eVs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PSB available voltage (h1+2) to obtain the above bunch lengths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728963">
            <a:off x="3935279" y="2119662"/>
            <a:ext cx="641116" cy="6210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5367" y="1068639"/>
            <a:ext cx="3599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Recombination kicker rise time: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397504"/>
              </p:ext>
            </p:extLst>
          </p:nvPr>
        </p:nvGraphicFramePr>
        <p:xfrm>
          <a:off x="843459" y="2964677"/>
          <a:ext cx="7840595" cy="1320800"/>
        </p:xfrm>
        <a:graphic>
          <a:graphicData uri="http://schemas.openxmlformats.org/drawingml/2006/table">
            <a:tbl>
              <a:tblPr firstRow="1" bandRow="1"/>
              <a:tblGrid>
                <a:gridCol w="1568119"/>
                <a:gridCol w="1568119"/>
                <a:gridCol w="1568119"/>
                <a:gridCol w="1568119"/>
                <a:gridCol w="1568119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6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err="1" smtClean="0">
                          <a:solidFill>
                            <a:srgbClr val="D9D9D9"/>
                          </a:solidFill>
                        </a:rPr>
                        <a:t>E</a:t>
                      </a:r>
                      <a:r>
                        <a:rPr lang="en-US" sz="1600" baseline="-25000" dirty="0" err="1" smtClean="0">
                          <a:solidFill>
                            <a:srgbClr val="D9D9D9"/>
                          </a:solidFill>
                        </a:rPr>
                        <a:t>kin</a:t>
                      </a:r>
                      <a:endParaRPr lang="en-US" sz="1600" b="1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D9D9D9"/>
                          </a:solidFill>
                        </a:rPr>
                        <a:t>Bucket</a:t>
                      </a:r>
                      <a:r>
                        <a:rPr lang="en-US" sz="1600" baseline="0" dirty="0" smtClean="0">
                          <a:solidFill>
                            <a:srgbClr val="D9D9D9"/>
                          </a:solidFill>
                        </a:rPr>
                        <a:t> length</a:t>
                      </a:r>
                      <a:endParaRPr lang="en-US" sz="1600" b="1" dirty="0" smtClean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rgbClr val="D9D9D9"/>
                          </a:solidFill>
                        </a:rPr>
                        <a:t>Max</a:t>
                      </a:r>
                      <a:r>
                        <a:rPr lang="en-US" sz="1600" baseline="0" dirty="0" smtClean="0">
                          <a:solidFill>
                            <a:srgbClr val="D9D9D9"/>
                          </a:solidFill>
                        </a:rPr>
                        <a:t> b</a:t>
                      </a:r>
                      <a:r>
                        <a:rPr lang="en-US" sz="1600" dirty="0" smtClean="0">
                          <a:solidFill>
                            <a:srgbClr val="D9D9D9"/>
                          </a:solidFill>
                        </a:rPr>
                        <a:t>unch</a:t>
                      </a:r>
                      <a:r>
                        <a:rPr lang="en-US" sz="1600" baseline="0" dirty="0" smtClean="0">
                          <a:solidFill>
                            <a:srgbClr val="D9D9D9"/>
                          </a:solidFill>
                        </a:rPr>
                        <a:t> length</a:t>
                      </a:r>
                      <a:endParaRPr lang="en-US" sz="1600" b="1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>
                          <a:solidFill>
                            <a:srgbClr val="D9D9D9"/>
                          </a:solidFill>
                        </a:rPr>
                        <a:t>Bunch length (pre-LS1)</a:t>
                      </a:r>
                      <a:endParaRPr lang="en-US" sz="1600" b="1" dirty="0">
                        <a:solidFill>
                          <a:srgbClr val="D9D9D9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h=7 (</a:t>
                      </a:r>
                      <a:r>
                        <a:rPr lang="en-US" sz="1600" b="1" dirty="0" err="1" smtClean="0"/>
                        <a:t>std</a:t>
                      </a:r>
                      <a:r>
                        <a:rPr lang="en-US" sz="1600" b="1" dirty="0" smtClean="0"/>
                        <a:t>)</a:t>
                      </a:r>
                      <a:endParaRPr lang="en-US" sz="1600" b="1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b="1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327 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220 ns</a:t>
                      </a:r>
                      <a:endParaRPr lang="en-US" sz="1600" b="1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180 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b="1" dirty="0" smtClean="0"/>
                        <a:t>h=9 (BCMS)</a:t>
                      </a:r>
                      <a:endParaRPr lang="en-US" sz="1600" b="1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b="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255 ns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150 ns</a:t>
                      </a:r>
                      <a:endParaRPr lang="en-US" sz="1600" b="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/>
                        <a:t>150 ns</a:t>
                      </a:r>
                      <a:endParaRPr lang="en-US" sz="1600" b="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669348"/>
              </p:ext>
            </p:extLst>
          </p:nvPr>
        </p:nvGraphicFramePr>
        <p:xfrm>
          <a:off x="228661" y="1437971"/>
          <a:ext cx="3555929" cy="741680"/>
        </p:xfrm>
        <a:graphic>
          <a:graphicData uri="http://schemas.openxmlformats.org/drawingml/2006/table">
            <a:tbl>
              <a:tblPr firstRow="1" bandRow="1"/>
              <a:tblGrid>
                <a:gridCol w="2438740"/>
                <a:gridCol w="1117189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rgbClr val="D9D9D9"/>
                          </a:solidFill>
                        </a:rPr>
                        <a:t>Kinetic energy,</a:t>
                      </a:r>
                      <a:r>
                        <a:rPr lang="en-US" sz="1600" baseline="0" dirty="0" smtClean="0">
                          <a:solidFill>
                            <a:srgbClr val="D9D9D9"/>
                          </a:solidFill>
                        </a:rPr>
                        <a:t> </a:t>
                      </a:r>
                      <a:r>
                        <a:rPr lang="en-US" sz="1600" baseline="0" dirty="0" err="1" smtClean="0">
                          <a:solidFill>
                            <a:srgbClr val="D9D9D9"/>
                          </a:solidFill>
                        </a:rPr>
                        <a:t>E</a:t>
                      </a:r>
                      <a:r>
                        <a:rPr lang="en-US" sz="1600" baseline="-25000" dirty="0" err="1" smtClean="0">
                          <a:solidFill>
                            <a:srgbClr val="D9D9D9"/>
                          </a:solidFill>
                        </a:rPr>
                        <a:t>kin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>
                          <a:solidFill>
                            <a:srgbClr val="D9D9D9"/>
                          </a:solidFill>
                        </a:rPr>
                        <a:t>Rise time</a:t>
                      </a:r>
                      <a:endParaRPr lang="en-US" sz="1600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dirty="0" smtClean="0"/>
                        <a:t>1.4 </a:t>
                      </a:r>
                      <a:r>
                        <a:rPr lang="en-US" sz="1600" dirty="0" err="1" smtClean="0"/>
                        <a:t>GeV</a:t>
                      </a:r>
                      <a:endParaRPr lang="en-US" sz="16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</a:rPr>
                        <a:t>105 ns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413880"/>
              </p:ext>
            </p:extLst>
          </p:nvPr>
        </p:nvGraphicFramePr>
        <p:xfrm>
          <a:off x="3014643" y="5681980"/>
          <a:ext cx="4909660" cy="1112520"/>
        </p:xfrm>
        <a:graphic>
          <a:graphicData uri="http://schemas.openxmlformats.org/drawingml/2006/table">
            <a:tbl>
              <a:tblPr firstRow="1" bandRow="1"/>
              <a:tblGrid>
                <a:gridCol w="2144928"/>
                <a:gridCol w="1408220"/>
                <a:gridCol w="1356512"/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RF Manipulation:</a:t>
                      </a:r>
                      <a:endParaRPr lang="en-GB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@1.4 </a:t>
                      </a:r>
                      <a:r>
                        <a:rPr lang="en-US" dirty="0" err="1" smtClean="0">
                          <a:solidFill>
                            <a:srgbClr val="D9D9D9"/>
                          </a:solidFill>
                        </a:rPr>
                        <a:t>GeV</a:t>
                      </a:r>
                      <a:endParaRPr lang="en-GB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>
                          <a:solidFill>
                            <a:srgbClr val="D9D9D9"/>
                          </a:solidFill>
                        </a:rPr>
                        <a:t>@2.5</a:t>
                      </a:r>
                      <a:r>
                        <a:rPr lang="en-US" baseline="0" dirty="0" smtClean="0">
                          <a:solidFill>
                            <a:srgbClr val="D9D9D9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rgbClr val="D9D9D9"/>
                          </a:solidFill>
                        </a:rPr>
                        <a:t>GeV</a:t>
                      </a:r>
                      <a:endParaRPr lang="en-GB" dirty="0">
                        <a:solidFill>
                          <a:srgbClr val="D9D9D9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4D4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50 ns (</a:t>
                      </a:r>
                      <a:r>
                        <a:rPr lang="en-US" dirty="0" err="1" smtClean="0"/>
                        <a:t>Std</a:t>
                      </a:r>
                      <a:r>
                        <a:rPr lang="en-US" dirty="0" smtClean="0"/>
                        <a:t>/BCMS)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1.2/0.9 </a:t>
                      </a:r>
                      <a:r>
                        <a:rPr lang="en-US" dirty="0" err="1" smtClean="0"/>
                        <a:t>eVs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1.9/0.9 </a:t>
                      </a:r>
                      <a:r>
                        <a:rPr lang="en-US" dirty="0" err="1" smtClean="0"/>
                        <a:t>eVs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25 ns (</a:t>
                      </a:r>
                      <a:r>
                        <a:rPr lang="en-US" dirty="0" err="1" smtClean="0"/>
                        <a:t>Std</a:t>
                      </a:r>
                      <a:r>
                        <a:rPr lang="en-US" dirty="0" smtClean="0"/>
                        <a:t>/BCMS)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1.2/0.9 </a:t>
                      </a:r>
                      <a:r>
                        <a:rPr lang="en-US" dirty="0" err="1" smtClean="0"/>
                        <a:t>eVs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dirty="0" smtClean="0"/>
                        <a:t>2.8/1.5 </a:t>
                      </a:r>
                      <a:r>
                        <a:rPr lang="en-US" dirty="0" err="1" smtClean="0"/>
                        <a:t>eVs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F5F5F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7332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	</a:t>
            </a:r>
            <a:r>
              <a:rPr lang="en-US" sz="3500" dirty="0" smtClean="0"/>
              <a:t>Outline</a:t>
            </a:r>
            <a:endParaRPr lang="en-US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348627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LHC beams</a:t>
            </a:r>
          </a:p>
          <a:p>
            <a:pPr lvl="1"/>
            <a:r>
              <a:rPr lang="en-US" dirty="0" smtClean="0"/>
              <a:t>Single bunches (probe and </a:t>
            </a:r>
            <a:r>
              <a:rPr lang="en-US" dirty="0" err="1" smtClean="0"/>
              <a:t>indiv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50 and 25 ns beams (standard and BCMS)</a:t>
            </a:r>
          </a:p>
          <a:p>
            <a:pPr lvl="1"/>
            <a:r>
              <a:rPr lang="en-US" dirty="0" smtClean="0"/>
              <a:t>Doublet beam (scrubbing) </a:t>
            </a:r>
          </a:p>
          <a:p>
            <a:pPr lvl="1"/>
            <a:r>
              <a:rPr lang="en-US" dirty="0" smtClean="0"/>
              <a:t>8b+4e (low e-cloud)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241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39970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LHC beams</a:t>
            </a:r>
          </a:p>
          <a:p>
            <a:pPr lvl="1"/>
            <a:r>
              <a:rPr lang="en-US" dirty="0" smtClean="0"/>
              <a:t>Single bunches (probe and </a:t>
            </a:r>
            <a:r>
              <a:rPr lang="en-US" dirty="0" err="1" smtClean="0"/>
              <a:t>indiv</a:t>
            </a:r>
            <a:r>
              <a:rPr lang="en-US" dirty="0" smtClean="0"/>
              <a:t>)</a:t>
            </a:r>
          </a:p>
          <a:p>
            <a:pPr marL="1213200" lvl="1" indent="-457200">
              <a:buFont typeface="Lucida Grande"/>
              <a:buChar char="→"/>
            </a:pPr>
            <a:r>
              <a:rPr lang="en-US" sz="2400" dirty="0"/>
              <a:t>Achieved performance in </a:t>
            </a:r>
            <a:r>
              <a:rPr lang="en-US" sz="2400" dirty="0" smtClean="0"/>
              <a:t>2013 </a:t>
            </a:r>
          </a:p>
          <a:p>
            <a:pPr lvl="1"/>
            <a:r>
              <a:rPr lang="en-US" dirty="0" smtClean="0">
                <a:solidFill>
                  <a:srgbClr val="D9D9D9"/>
                </a:solidFill>
              </a:rPr>
              <a:t>50 and 25 ns beams (standard and BCMS)</a:t>
            </a:r>
          </a:p>
          <a:p>
            <a:pPr lvl="1"/>
            <a:r>
              <a:rPr lang="en-US" dirty="0" smtClean="0">
                <a:solidFill>
                  <a:srgbClr val="D9D9D9"/>
                </a:solidFill>
              </a:rPr>
              <a:t>Doublet beam (scrubbing) </a:t>
            </a:r>
          </a:p>
          <a:p>
            <a:pPr lvl="1"/>
            <a:r>
              <a:rPr lang="en-US" dirty="0" smtClean="0">
                <a:solidFill>
                  <a:srgbClr val="D9D9D9"/>
                </a:solidFill>
              </a:rPr>
              <a:t>8b+4e (low e-cloud)</a:t>
            </a:r>
          </a:p>
          <a:p>
            <a:pPr lvl="1"/>
            <a:endParaRPr lang="en-US" dirty="0" smtClean="0">
              <a:solidFill>
                <a:srgbClr val="D9D9D9"/>
              </a:solidFill>
            </a:endParaRPr>
          </a:p>
          <a:p>
            <a:r>
              <a:rPr lang="en-US" dirty="0" smtClean="0">
                <a:solidFill>
                  <a:srgbClr val="D9D9D9"/>
                </a:solidFill>
              </a:rPr>
              <a:t>Summary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049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sz="2500" dirty="0" smtClean="0"/>
              <a:t>LHCPROBE </a:t>
            </a:r>
            <a:r>
              <a:rPr lang="en-US" sz="2500" dirty="0"/>
              <a:t>&amp; </a:t>
            </a:r>
            <a:r>
              <a:rPr lang="en-US" sz="2500" dirty="0" smtClean="0"/>
              <a:t>LHCINDIV</a:t>
            </a:r>
            <a:r>
              <a:rPr lang="en-US" sz="2500" dirty="0"/>
              <a:t> </a:t>
            </a:r>
            <a:r>
              <a:rPr lang="en-US" sz="2500" dirty="0" smtClean="0"/>
              <a:t>– </a:t>
            </a:r>
            <a:r>
              <a:rPr lang="en-US" sz="2500" dirty="0"/>
              <a:t>specs @LHC </a:t>
            </a:r>
            <a:r>
              <a:rPr lang="en-US" sz="2500" dirty="0" smtClean="0"/>
              <a:t>injection</a:t>
            </a:r>
            <a:endParaRPr lang="en-US" sz="25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384325"/>
              </p:ext>
            </p:extLst>
          </p:nvPr>
        </p:nvGraphicFramePr>
        <p:xfrm>
          <a:off x="1001058" y="1297602"/>
          <a:ext cx="7392304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3704"/>
                <a:gridCol w="2365537"/>
                <a:gridCol w="247306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LHCPROBE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LHCINDIV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Intensity [p/b]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 x 10</a:t>
                      </a:r>
                      <a:r>
                        <a:rPr lang="en-US" baseline="30000" dirty="0" smtClean="0"/>
                        <a:t>9</a:t>
                      </a:r>
                      <a:r>
                        <a:rPr lang="en-US" dirty="0" smtClean="0"/>
                        <a:t> – 2 x 10</a:t>
                      </a:r>
                      <a:r>
                        <a:rPr lang="en-US" baseline="30000" dirty="0" smtClean="0"/>
                        <a:t>10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 x 10</a:t>
                      </a:r>
                      <a:r>
                        <a:rPr lang="en-US" baseline="30000" dirty="0" smtClean="0"/>
                        <a:t>10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– 3 x 10</a:t>
                      </a:r>
                      <a:r>
                        <a:rPr lang="en-US" baseline="30000" dirty="0" smtClean="0"/>
                        <a:t>11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Transverse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</a:t>
                      </a:r>
                      <a:r>
                        <a:rPr lang="en-US" dirty="0" err="1" smtClean="0"/>
                        <a:t>mittance</a:t>
                      </a:r>
                      <a:r>
                        <a:rPr lang="en-US" dirty="0" smtClean="0"/>
                        <a:t>, 1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/>
                        <a:t>m]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&lt; 2.5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Longitudinal </a:t>
                      </a:r>
                      <a:r>
                        <a:rPr lang="en-US" dirty="0" err="1" smtClean="0"/>
                        <a:t>emittance</a:t>
                      </a:r>
                      <a:r>
                        <a:rPr lang="en-US" dirty="0" smtClean="0"/>
                        <a:t> [</a:t>
                      </a:r>
                      <a:r>
                        <a:rPr lang="en-US" dirty="0" err="1" smtClean="0"/>
                        <a:t>eVs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0.35 – 0.5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3809822"/>
            <a:ext cx="8226854" cy="218320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LHCPROBE usually below or about 10</a:t>
            </a:r>
            <a:r>
              <a:rPr lang="en-US" sz="2200" baseline="30000" dirty="0" smtClean="0"/>
              <a:t>10</a:t>
            </a:r>
            <a:r>
              <a:rPr lang="en-US" sz="2200" dirty="0" smtClean="0"/>
              <a:t> p/b, transverse </a:t>
            </a:r>
            <a:r>
              <a:rPr lang="en-US" sz="2200" dirty="0" err="1" smtClean="0"/>
              <a:t>emittance</a:t>
            </a:r>
            <a:r>
              <a:rPr lang="en-US" sz="2200" dirty="0" smtClean="0"/>
              <a:t> not critical</a:t>
            </a:r>
          </a:p>
          <a:p>
            <a:r>
              <a:rPr lang="en-US" sz="2200" dirty="0" smtClean="0"/>
              <a:t>LHCINDIV parameter range also extended in MDs to produce single bunches with up to 4.5 x 10</a:t>
            </a:r>
            <a:r>
              <a:rPr lang="en-US" sz="2200" baseline="30000" dirty="0" smtClean="0"/>
              <a:t>11</a:t>
            </a:r>
            <a:r>
              <a:rPr lang="en-US" sz="2200" dirty="0" smtClean="0"/>
              <a:t> p/b and/or with lower longitudinal </a:t>
            </a:r>
            <a:r>
              <a:rPr lang="en-US" sz="2200" dirty="0" err="1" smtClean="0"/>
              <a:t>emittances</a:t>
            </a:r>
            <a:r>
              <a:rPr lang="en-US" sz="2200" dirty="0" smtClean="0"/>
              <a:t> (down to 0.15 </a:t>
            </a:r>
            <a:r>
              <a:rPr lang="en-US" sz="2200" dirty="0" err="1" smtClean="0"/>
              <a:t>eVs</a:t>
            </a:r>
            <a:r>
              <a:rPr lang="en-US" sz="2200" dirty="0" smtClean="0"/>
              <a:t>) at SPS injection</a:t>
            </a:r>
          </a:p>
          <a:p>
            <a:pPr lvl="1"/>
            <a:r>
              <a:rPr lang="en-US" sz="1800" dirty="0" smtClean="0"/>
              <a:t>Accelerate and extract high intensity variants for possible impedance or beam-beam studies ?</a:t>
            </a:r>
          </a:p>
        </p:txBody>
      </p:sp>
    </p:spTree>
    <p:extLst>
      <p:ext uri="{BB962C8B-B14F-4D97-AF65-F5344CB8AC3E}">
        <p14:creationId xmlns:p14="http://schemas.microsoft.com/office/powerpoint/2010/main" val="54622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sz="2500" dirty="0" smtClean="0"/>
              <a:t>LHCPROBE </a:t>
            </a:r>
            <a:r>
              <a:rPr lang="en-US" sz="2500" dirty="0"/>
              <a:t>&amp; </a:t>
            </a:r>
            <a:r>
              <a:rPr lang="en-US" sz="2500" dirty="0" smtClean="0"/>
              <a:t>LHCINDIV</a:t>
            </a:r>
            <a:r>
              <a:rPr lang="en-US" sz="2500" dirty="0"/>
              <a:t> </a:t>
            </a:r>
            <a:r>
              <a:rPr lang="en-US" sz="2500" dirty="0" smtClean="0"/>
              <a:t>– 2013 status</a:t>
            </a:r>
            <a:endParaRPr lang="en-US" sz="25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35156" y="1144971"/>
            <a:ext cx="8419458" cy="293592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Since 2013, new production mechanism in the PSB to cover parameter range for both these beams (S. Hancock, </a:t>
            </a:r>
            <a:r>
              <a:rPr lang="en-US" sz="2000" b="1" dirty="0" smtClean="0"/>
              <a:t>CERN-ATS-Note-2013-040 MD</a:t>
            </a:r>
            <a:r>
              <a:rPr lang="en-US" sz="2000" dirty="0" smtClean="0"/>
              <a:t>)</a:t>
            </a:r>
          </a:p>
          <a:p>
            <a:r>
              <a:rPr lang="en-US" sz="1900" dirty="0" smtClean="0"/>
              <a:t>Based on longitudinal blow up (C16 voltage) during the first part of the cycle for intensity setting</a:t>
            </a:r>
          </a:p>
          <a:p>
            <a:r>
              <a:rPr lang="en-US" sz="1900" dirty="0" smtClean="0"/>
              <a:t>Excellent intensity shot-to-shot reproducibility preserving the 6D phase space unchanged for different intensity values</a:t>
            </a:r>
          </a:p>
          <a:p>
            <a:pPr>
              <a:buFont typeface="Lucida Grande"/>
              <a:buChar char="→"/>
            </a:pPr>
            <a:r>
              <a:rPr lang="en-US" sz="1900" b="1" dirty="0" smtClean="0"/>
              <a:t>Baseline for post-LS1</a:t>
            </a:r>
            <a:endParaRPr lang="en-US" sz="19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8188" y="3569576"/>
            <a:ext cx="3189988" cy="31644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176" y="3569576"/>
            <a:ext cx="3151059" cy="31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839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55060"/>
            <a:ext cx="8763034" cy="456275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LHC beams</a:t>
            </a:r>
          </a:p>
          <a:p>
            <a:pPr lvl="1"/>
            <a:r>
              <a:rPr lang="en-US" dirty="0" smtClean="0">
                <a:solidFill>
                  <a:srgbClr val="D9D9D9"/>
                </a:solidFill>
              </a:rPr>
              <a:t>Single bunches (probe and </a:t>
            </a:r>
            <a:r>
              <a:rPr lang="en-US" dirty="0" err="1" smtClean="0">
                <a:solidFill>
                  <a:srgbClr val="D9D9D9"/>
                </a:solidFill>
              </a:rPr>
              <a:t>indiv</a:t>
            </a:r>
            <a:r>
              <a:rPr lang="en-US" dirty="0" smtClean="0">
                <a:solidFill>
                  <a:srgbClr val="D9D9D9"/>
                </a:solidFill>
              </a:rPr>
              <a:t>)</a:t>
            </a:r>
          </a:p>
          <a:p>
            <a:pPr lvl="1"/>
            <a:r>
              <a:rPr lang="en-US" dirty="0" smtClean="0"/>
              <a:t>50 and 25 ns beams (standard and BCMS)</a:t>
            </a:r>
          </a:p>
          <a:p>
            <a:pPr marL="1213200" lvl="1" indent="-457200">
              <a:buFont typeface="Lucida Grande"/>
              <a:buChar char="→"/>
            </a:pPr>
            <a:r>
              <a:rPr lang="en-US" sz="2400" dirty="0"/>
              <a:t>Achieved performance in </a:t>
            </a:r>
            <a:r>
              <a:rPr lang="en-US" sz="2400" dirty="0" smtClean="0"/>
              <a:t>2012 </a:t>
            </a:r>
            <a:endParaRPr lang="en-US" sz="2400" dirty="0"/>
          </a:p>
          <a:p>
            <a:pPr marL="1213200" lvl="1" indent="-457200">
              <a:buFont typeface="Lucida Grande"/>
              <a:buChar char="→"/>
            </a:pPr>
            <a:r>
              <a:rPr lang="en-US" sz="2400" dirty="0"/>
              <a:t>Expected performance after </a:t>
            </a:r>
            <a:r>
              <a:rPr lang="en-US" sz="2400" dirty="0" smtClean="0"/>
              <a:t>LS1</a:t>
            </a:r>
            <a:endParaRPr lang="en-US" sz="2400" dirty="0" smtClean="0">
              <a:solidFill>
                <a:srgbClr val="D9D9D9"/>
              </a:solidFill>
            </a:endParaRPr>
          </a:p>
          <a:p>
            <a:pPr lvl="1"/>
            <a:r>
              <a:rPr lang="en-US" dirty="0" smtClean="0">
                <a:solidFill>
                  <a:srgbClr val="D9D9D9"/>
                </a:solidFill>
              </a:rPr>
              <a:t>Doublet beam (scrubbing) </a:t>
            </a:r>
          </a:p>
          <a:p>
            <a:pPr lvl="1"/>
            <a:r>
              <a:rPr lang="en-US" dirty="0" smtClean="0">
                <a:solidFill>
                  <a:srgbClr val="D9D9D9"/>
                </a:solidFill>
              </a:rPr>
              <a:t>8b+4e (low e-cloud)</a:t>
            </a:r>
          </a:p>
          <a:p>
            <a:pPr lvl="1"/>
            <a:endParaRPr lang="en-US" dirty="0" smtClean="0">
              <a:solidFill>
                <a:srgbClr val="D9D9D9"/>
              </a:solidFill>
            </a:endParaRPr>
          </a:p>
          <a:p>
            <a:r>
              <a:rPr lang="en-US" dirty="0" smtClean="0">
                <a:solidFill>
                  <a:srgbClr val="D9D9D9"/>
                </a:solidFill>
              </a:rPr>
              <a:t>Summary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47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sz="2500" dirty="0" smtClean="0"/>
              <a:t>LHC25 and LHC50 </a:t>
            </a:r>
            <a:r>
              <a:rPr lang="en-US" sz="2500" dirty="0"/>
              <a:t>(</a:t>
            </a:r>
            <a:r>
              <a:rPr lang="en-US" sz="2500" dirty="0" err="1"/>
              <a:t>std</a:t>
            </a:r>
            <a:r>
              <a:rPr lang="en-US" sz="2500" dirty="0"/>
              <a:t> &amp; BCMS) – pre-LS1 status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35156" y="1058471"/>
            <a:ext cx="8419458" cy="481107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50 </a:t>
            </a:r>
            <a:r>
              <a:rPr lang="en-US" sz="2200" dirty="0" smtClean="0"/>
              <a:t>ns and 25 ns </a:t>
            </a:r>
            <a:r>
              <a:rPr lang="en-US" sz="2200" dirty="0"/>
              <a:t>beam at the SPS extraction in </a:t>
            </a:r>
            <a:r>
              <a:rPr lang="en-US" sz="2200" dirty="0" smtClean="0"/>
              <a:t>2012 </a:t>
            </a:r>
            <a:r>
              <a:rPr lang="en-US" sz="2200" dirty="0"/>
              <a:t>(Q20) </a:t>
            </a:r>
          </a:p>
          <a:p>
            <a:pPr marL="356400">
              <a:buFont typeface="Wingdings" charset="2"/>
              <a:buChar char="ü"/>
            </a:pPr>
            <a:r>
              <a:rPr lang="en-US" sz="1800" dirty="0"/>
              <a:t>Combined wire-scans at end of SPS flat bottom (values cross-checked with LHC</a:t>
            </a:r>
            <a:r>
              <a:rPr lang="en-US" sz="1800" dirty="0" smtClean="0"/>
              <a:t>) and intensity </a:t>
            </a:r>
            <a:r>
              <a:rPr lang="en-US" sz="1800" dirty="0"/>
              <a:t>measured at SPS flat top after scraping</a:t>
            </a:r>
          </a:p>
          <a:p>
            <a:pPr marL="356400">
              <a:buFont typeface="Wingdings" charset="2"/>
              <a:buChar char="ü"/>
            </a:pPr>
            <a:r>
              <a:rPr lang="en-US" sz="1800" dirty="0"/>
              <a:t>Transport through </a:t>
            </a:r>
            <a:r>
              <a:rPr lang="en-US" sz="1800" dirty="0" smtClean="0"/>
              <a:t>PS/SPS nearly within </a:t>
            </a:r>
            <a:r>
              <a:rPr lang="en-US" sz="1800" dirty="0"/>
              <a:t>intensity loss and </a:t>
            </a:r>
            <a:r>
              <a:rPr lang="en-US" sz="1800" dirty="0" err="1"/>
              <a:t>emittance</a:t>
            </a:r>
            <a:r>
              <a:rPr lang="en-US" sz="1800" dirty="0"/>
              <a:t> blow up </a:t>
            </a:r>
            <a:r>
              <a:rPr lang="en-US" sz="1800" dirty="0" smtClean="0"/>
              <a:t>budgets (except for LHC25 </a:t>
            </a:r>
            <a:r>
              <a:rPr lang="en-US" sz="1800" dirty="0" err="1" smtClean="0"/>
              <a:t>std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pic>
        <p:nvPicPr>
          <p:cNvPr id="8" name="Picture 7" descr="2012_achieved-performance-50ns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0" y="2755575"/>
            <a:ext cx="4553659" cy="3510315"/>
          </a:xfrm>
          <a:prstGeom prst="rect">
            <a:avLst/>
          </a:prstGeom>
        </p:spPr>
      </p:pic>
      <p:pic>
        <p:nvPicPr>
          <p:cNvPr id="9" name="Picture 8" descr="2012_achieved-performance-25n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273" y="2706140"/>
            <a:ext cx="4576600" cy="352800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031015"/>
              </p:ext>
            </p:extLst>
          </p:nvPr>
        </p:nvGraphicFramePr>
        <p:xfrm>
          <a:off x="6984494" y="2584355"/>
          <a:ext cx="2159506" cy="1046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454"/>
                <a:gridCol w="545627"/>
                <a:gridCol w="547425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Budget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SPS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Symbol" charset="2"/>
                          <a:cs typeface="Symbol" charset="2"/>
                        </a:rPr>
                        <a:t>De</a:t>
                      </a:r>
                      <a:r>
                        <a:rPr lang="en-US" sz="1400" baseline="-25000" dirty="0" err="1" smtClean="0"/>
                        <a:t>x,y</a:t>
                      </a:r>
                      <a:r>
                        <a:rPr lang="en-US" sz="1400" dirty="0" smtClean="0"/>
                        <a:t> /</a:t>
                      </a:r>
                      <a:r>
                        <a:rPr lang="en-US" sz="1400" dirty="0" smtClean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1400" baseline="-25000" dirty="0" smtClean="0"/>
                        <a:t>x0,y0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10%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charset="2"/>
                          <a:cs typeface="Symbol" charset="2"/>
                        </a:rPr>
                        <a:t>-D</a:t>
                      </a:r>
                      <a:r>
                        <a:rPr lang="en-US" sz="1400" dirty="0" smtClean="0"/>
                        <a:t>N/N</a:t>
                      </a:r>
                      <a:r>
                        <a:rPr lang="en-US" sz="1400" baseline="-25000" dirty="0" smtClean="0"/>
                        <a:t>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10%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8457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LHC25 and LHC50 Post</a:t>
            </a:r>
            <a:r>
              <a:rPr lang="en-US" dirty="0"/>
              <a:t>-LS1: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Expected 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382058"/>
            <a:ext cx="8763034" cy="5100989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Recover 2012 performance</a:t>
            </a:r>
          </a:p>
          <a:p>
            <a:pPr marL="756000" lvl="1"/>
            <a:r>
              <a:rPr lang="en-US" dirty="0" smtClean="0"/>
              <a:t>Machines exposed to air, electron cloud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Potential for higher bunch intensity</a:t>
            </a:r>
            <a:endParaRPr lang="en-US" b="1" dirty="0"/>
          </a:p>
          <a:p>
            <a:pPr marL="756000" lvl="1" indent="-360000">
              <a:buFont typeface="Lucida Grande"/>
              <a:buChar char="→"/>
            </a:pPr>
            <a:r>
              <a:rPr lang="en-US" dirty="0" smtClean="0"/>
              <a:t>Possibly extended </a:t>
            </a:r>
            <a:r>
              <a:rPr lang="en-US" dirty="0"/>
              <a:t>reach thanks to the upgraded longitudinal feedback in the PS</a:t>
            </a:r>
          </a:p>
          <a:p>
            <a:pPr marL="756000" lvl="1" indent="-360000">
              <a:buFont typeface="Lucida Grande"/>
              <a:buChar char="→"/>
            </a:pPr>
            <a:r>
              <a:rPr lang="en-US" dirty="0"/>
              <a:t>25 ns </a:t>
            </a:r>
            <a:r>
              <a:rPr lang="en-US" dirty="0" smtClean="0"/>
              <a:t>up to </a:t>
            </a:r>
            <a:r>
              <a:rPr lang="en-US" dirty="0"/>
              <a:t>1.3 x 10</a:t>
            </a:r>
            <a:r>
              <a:rPr lang="en-US" baseline="30000" dirty="0"/>
              <a:t>11</a:t>
            </a:r>
            <a:r>
              <a:rPr lang="en-US" dirty="0"/>
              <a:t> p/b </a:t>
            </a:r>
            <a:r>
              <a:rPr lang="en-US" dirty="0" smtClean="0"/>
              <a:t>at the SPS extraction (limited by RF </a:t>
            </a:r>
            <a:r>
              <a:rPr lang="en-US" dirty="0"/>
              <a:t>power and longitudinal </a:t>
            </a:r>
            <a:r>
              <a:rPr lang="en-US" dirty="0" smtClean="0"/>
              <a:t>instabilities)</a:t>
            </a:r>
            <a:endParaRPr lang="en-US" dirty="0"/>
          </a:p>
          <a:p>
            <a:pPr marL="1008000" lvl="1" indent="-360000">
              <a:buFont typeface="Lucida Grande"/>
              <a:buChar char="→"/>
            </a:pPr>
            <a:endParaRPr lang="en-US" b="1" dirty="0"/>
          </a:p>
          <a:p>
            <a:r>
              <a:rPr lang="en-US" b="1" dirty="0" smtClean="0"/>
              <a:t>Potential for higher </a:t>
            </a:r>
            <a:r>
              <a:rPr lang="en-US" b="1" dirty="0"/>
              <a:t>brightness</a:t>
            </a:r>
          </a:p>
          <a:p>
            <a:pPr marL="756000" lvl="1" indent="-360000">
              <a:buFont typeface="Lucida Grande"/>
              <a:buChar char="→"/>
            </a:pPr>
            <a:r>
              <a:rPr lang="en-US" dirty="0" smtClean="0"/>
              <a:t>Move RF </a:t>
            </a:r>
            <a:r>
              <a:rPr lang="en-US" dirty="0"/>
              <a:t>manipulations in the PS </a:t>
            </a:r>
            <a:r>
              <a:rPr lang="en-US" dirty="0" smtClean="0"/>
              <a:t>to 2.5 </a:t>
            </a:r>
            <a:r>
              <a:rPr lang="en-US" dirty="0" err="1"/>
              <a:t>GeV</a:t>
            </a:r>
            <a:r>
              <a:rPr lang="en-US" dirty="0"/>
              <a:t> (instead of 1.4 </a:t>
            </a:r>
            <a:r>
              <a:rPr lang="en-US" dirty="0" err="1"/>
              <a:t>GeV</a:t>
            </a:r>
            <a:r>
              <a:rPr lang="en-US" dirty="0" smtClean="0"/>
              <a:t>) </a:t>
            </a:r>
            <a:endParaRPr lang="en-US" dirty="0"/>
          </a:p>
          <a:p>
            <a:pPr marL="1260000" lvl="2" indent="-360000">
              <a:buFont typeface="Wingdings" charset="2"/>
              <a:buChar char=""/>
            </a:pPr>
            <a:r>
              <a:rPr lang="en-US" sz="2600" dirty="0"/>
              <a:t>Larger longitudinal </a:t>
            </a:r>
            <a:r>
              <a:rPr lang="en-US" sz="2600" dirty="0" err="1"/>
              <a:t>emittance</a:t>
            </a:r>
            <a:r>
              <a:rPr lang="en-US" sz="2600" dirty="0"/>
              <a:t> from the </a:t>
            </a:r>
            <a:r>
              <a:rPr lang="en-US" sz="2600" dirty="0" smtClean="0"/>
              <a:t>PSB </a:t>
            </a:r>
            <a:endParaRPr lang="en-US" sz="2600" dirty="0">
              <a:sym typeface="Wingdings"/>
            </a:endParaRPr>
          </a:p>
          <a:p>
            <a:pPr marL="1717200" lvl="3" indent="-360000">
              <a:buFont typeface="Wingdings" charset="2"/>
              <a:buChar char=""/>
            </a:pPr>
            <a:r>
              <a:rPr lang="en-US" sz="2300" dirty="0" smtClean="0">
                <a:sym typeface="Wingdings"/>
              </a:rPr>
              <a:t>Possible thanks to </a:t>
            </a:r>
            <a:r>
              <a:rPr lang="en-US" sz="2300" dirty="0" smtClean="0"/>
              <a:t>PSB </a:t>
            </a:r>
            <a:r>
              <a:rPr lang="en-US" sz="2300" dirty="0"/>
              <a:t>control of longitudinal parameters along the cycle and at </a:t>
            </a:r>
            <a:r>
              <a:rPr lang="en-US" sz="2300" dirty="0" smtClean="0"/>
              <a:t>extraction</a:t>
            </a:r>
            <a:endParaRPr lang="en-US" dirty="0"/>
          </a:p>
          <a:p>
            <a:pPr marL="1260000" lvl="2" indent="-360000">
              <a:buFont typeface="Wingdings" charset="2"/>
              <a:buChar char=""/>
            </a:pPr>
            <a:r>
              <a:rPr lang="en-US" sz="2600" dirty="0"/>
              <a:t>Space charge alleviated by both longer bunches and larger momentum </a:t>
            </a:r>
            <a:r>
              <a:rPr lang="en-US" sz="2600" dirty="0" smtClean="0"/>
              <a:t>spread</a:t>
            </a:r>
          </a:p>
          <a:p>
            <a:pPr marL="756000" lvl="1" indent="-360000">
              <a:buFont typeface="Lucida Grande"/>
              <a:buChar char="→"/>
            </a:pPr>
            <a:r>
              <a:rPr lang="en-US" dirty="0" smtClean="0"/>
              <a:t>Improve SPS space charge limit (for 50 ns BCMS)</a:t>
            </a:r>
            <a:endParaRPr lang="en-US" dirty="0"/>
          </a:p>
          <a:p>
            <a:pPr marL="1260000" lvl="2" indent="-360000">
              <a:buFont typeface="Wingdings" charset="2"/>
              <a:buChar char=""/>
            </a:pPr>
            <a:r>
              <a:rPr lang="en-US" sz="2600" dirty="0" smtClean="0"/>
              <a:t>Working point optimization for high brightness beams</a:t>
            </a:r>
            <a:endParaRPr lang="en-US" sz="2600" dirty="0"/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700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4227</TotalTime>
  <Words>1866</Words>
  <Application>Microsoft Macintosh PowerPoint</Application>
  <PresentationFormat>On-screen Show (4:3)</PresentationFormat>
  <Paragraphs>331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1_Office Theme</vt:lpstr>
      <vt:lpstr>Office Theme</vt:lpstr>
      <vt:lpstr>2_Office Theme</vt:lpstr>
      <vt:lpstr>3_Office Theme</vt:lpstr>
      <vt:lpstr>PowerPoint Presentation</vt:lpstr>
      <vt:lpstr>Beams after LS1</vt:lpstr>
      <vt:lpstr> Outline</vt:lpstr>
      <vt:lpstr>PowerPoint Presentation</vt:lpstr>
      <vt:lpstr>LHCPROBE &amp; LHCINDIV – specs @LHC injection</vt:lpstr>
      <vt:lpstr>LHCPROBE &amp; LHCINDIV – 2013 status</vt:lpstr>
      <vt:lpstr>PowerPoint Presentation</vt:lpstr>
      <vt:lpstr>LHC25 and LHC50 (std &amp; BCMS) – pre-LS1 status</vt:lpstr>
      <vt:lpstr>LHC25 and LHC50 Post-LS1:  Expected performance</vt:lpstr>
      <vt:lpstr>SPS scrubbing in 2014/15</vt:lpstr>
      <vt:lpstr>Beam parameters at LHC injection after LS1</vt:lpstr>
      <vt:lpstr>PowerPoint Presentation</vt:lpstr>
      <vt:lpstr> Doublet beam</vt:lpstr>
      <vt:lpstr> Doublet beam</vt:lpstr>
      <vt:lpstr>PowerPoint Presentation</vt:lpstr>
      <vt:lpstr> 8b+4e scheme</vt:lpstr>
      <vt:lpstr> 8b+4e scheme</vt:lpstr>
      <vt:lpstr> 8b+4e scheme</vt:lpstr>
      <vt:lpstr>PowerPoint Presentation</vt:lpstr>
      <vt:lpstr> Summary</vt:lpstr>
      <vt:lpstr>PowerPoint Presentation</vt:lpstr>
      <vt:lpstr>Post-LS1: PSB – PS transfer</vt:lpstr>
      <vt:lpstr>Post-LS1: PSB – PS transfer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Rumolo</dc:creator>
  <cp:lastModifiedBy>Giovanni Rumolo</cp:lastModifiedBy>
  <cp:revision>110</cp:revision>
  <dcterms:created xsi:type="dcterms:W3CDTF">2014-04-08T08:35:29Z</dcterms:created>
  <dcterms:modified xsi:type="dcterms:W3CDTF">2014-04-11T09:00:41Z</dcterms:modified>
</cp:coreProperties>
</file>