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6"/>
  </p:notesMasterIdLst>
  <p:sldIdLst>
    <p:sldId id="318" r:id="rId5"/>
    <p:sldId id="317" r:id="rId6"/>
    <p:sldId id="338" r:id="rId7"/>
    <p:sldId id="339" r:id="rId8"/>
    <p:sldId id="340" r:id="rId9"/>
    <p:sldId id="341" r:id="rId10"/>
    <p:sldId id="342" r:id="rId11"/>
    <p:sldId id="344" r:id="rId12"/>
    <p:sldId id="351" r:id="rId13"/>
    <p:sldId id="348" r:id="rId14"/>
    <p:sldId id="349" r:id="rId15"/>
    <p:sldId id="350" r:id="rId16"/>
    <p:sldId id="266" r:id="rId17"/>
    <p:sldId id="308" r:id="rId18"/>
    <p:sldId id="307" r:id="rId19"/>
    <p:sldId id="345" r:id="rId20"/>
    <p:sldId id="346" r:id="rId21"/>
    <p:sldId id="347" r:id="rId22"/>
    <p:sldId id="352" r:id="rId23"/>
    <p:sldId id="316" r:id="rId24"/>
    <p:sldId id="276" r:id="rId25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anluigi ARDUINI" initials="GA" lastIdx="1" clrIdx="0"/>
  <p:cmAuthor id="1" name="Gianluigi Arduini" initials="GA" lastIdx="6" clrIdx="1"/>
  <p:cmAuthor id="2" name="arduini" initials="GA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4579"/>
    <a:srgbClr val="3861AA"/>
    <a:srgbClr val="005872"/>
    <a:srgbClr val="CCECFF"/>
    <a:srgbClr val="5BC1E6"/>
    <a:srgbClr val="0089B5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291" autoAdjust="0"/>
  </p:normalViewPr>
  <p:slideViewPr>
    <p:cSldViewPr snapToGrid="0" snapToObjects="1">
      <p:cViewPr varScale="1">
        <p:scale>
          <a:sx n="61" d="100"/>
          <a:sy n="61" d="100"/>
        </p:scale>
        <p:origin x="-16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8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11/04/2014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8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435690" cy="2506731"/>
          </a:xfrm>
        </p:spPr>
        <p:txBody>
          <a:bodyPr/>
          <a:lstStyle/>
          <a:p>
            <a:r>
              <a:rPr lang="en-US" dirty="0"/>
              <a:t>LHC expectations on injectors (after LS1 and in the long term…)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448866"/>
            <a:ext cx="8229600" cy="1330960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 smtClean="0"/>
              <a:t>R</a:t>
            </a:r>
            <a:r>
              <a:rPr lang="en-US" sz="2400" dirty="0"/>
              <a:t>. De </a:t>
            </a:r>
            <a:r>
              <a:rPr lang="en-US" sz="2400" dirty="0" smtClean="0"/>
              <a:t>Maria</a:t>
            </a:r>
          </a:p>
          <a:p>
            <a:endParaRPr lang="en-US" sz="2400" dirty="0" smtClean="0"/>
          </a:p>
          <a:p>
            <a:r>
              <a:rPr lang="en-US" sz="2400" dirty="0" smtClean="0"/>
              <a:t>Thanks to </a:t>
            </a:r>
            <a:r>
              <a:rPr lang="en-US" sz="2400" dirty="0"/>
              <a:t>G. Arduini, O. </a:t>
            </a:r>
            <a:r>
              <a:rPr lang="en-US" sz="2400" dirty="0" err="1"/>
              <a:t>Brüning</a:t>
            </a:r>
            <a:r>
              <a:rPr lang="en-US" sz="2400" dirty="0"/>
              <a:t>, H. </a:t>
            </a:r>
            <a:r>
              <a:rPr lang="en-US" sz="2400" dirty="0" smtClean="0"/>
              <a:t>Bartosik, R. Bruce, R. Calaga, F. Cerutti,</a:t>
            </a:r>
          </a:p>
          <a:p>
            <a:r>
              <a:rPr lang="en-US" sz="2400" dirty="0" smtClean="0"/>
              <a:t> H. </a:t>
            </a:r>
            <a:r>
              <a:rPr lang="en-US" sz="2400" dirty="0" err="1" smtClean="0"/>
              <a:t>Damerau</a:t>
            </a:r>
            <a:r>
              <a:rPr lang="en-US" sz="2400" dirty="0" smtClean="0"/>
              <a:t>, L. Esposito, S. Fartoukh, M. Fitterer, R. </a:t>
            </a:r>
            <a:r>
              <a:rPr lang="en-US" sz="2400" dirty="0" err="1" smtClean="0"/>
              <a:t>Garoby</a:t>
            </a:r>
            <a:r>
              <a:rPr lang="en-US" sz="2400" dirty="0" smtClean="0"/>
              <a:t>, S. Gilardoni, </a:t>
            </a:r>
          </a:p>
          <a:p>
            <a:r>
              <a:rPr lang="en-US" sz="2400" dirty="0" smtClean="0"/>
              <a:t>M. Giovannozzi, B. Goddard, B. </a:t>
            </a:r>
            <a:r>
              <a:rPr lang="en-US" sz="2400" dirty="0" err="1" smtClean="0"/>
              <a:t>Gorini</a:t>
            </a:r>
            <a:r>
              <a:rPr lang="en-US" sz="2400" dirty="0" smtClean="0"/>
              <a:t>, M. Lamont, E. </a:t>
            </a:r>
            <a:r>
              <a:rPr lang="en-US" sz="2400" dirty="0" err="1" smtClean="0"/>
              <a:t>Métral</a:t>
            </a:r>
            <a:r>
              <a:rPr lang="en-US" sz="2400" dirty="0" smtClean="0"/>
              <a:t>, N. Mounet,</a:t>
            </a:r>
          </a:p>
          <a:p>
            <a:r>
              <a:rPr lang="en-US" sz="2400" dirty="0" smtClean="0"/>
              <a:t> T. Pieloni, S. Redaelli, L. Rossi, G. Rumolo, E. Todesco, R. Tomas,</a:t>
            </a:r>
          </a:p>
          <a:p>
            <a:r>
              <a:rPr lang="en-US" sz="2400" dirty="0" smtClean="0"/>
              <a:t>HL-LHC </a:t>
            </a:r>
            <a:r>
              <a:rPr lang="en-US" sz="2400" dirty="0"/>
              <a:t>and LIU </a:t>
            </a:r>
            <a:r>
              <a:rPr lang="en-US" sz="2400" dirty="0" smtClean="0"/>
              <a:t>teams.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9100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\\cern.ch\dfs\Users\r\rdemaria\Desktop\25ns_2748b_2736_2452_2524_288bpi12inj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89"/>
          <a:stretch/>
        </p:blipFill>
        <p:spPr bwMode="auto">
          <a:xfrm>
            <a:off x="0" y="4954136"/>
            <a:ext cx="9348716" cy="150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065431"/>
          </a:xfrm>
        </p:spPr>
        <p:txBody>
          <a:bodyPr/>
          <a:lstStyle/>
          <a:p>
            <a:r>
              <a:rPr lang="en-US" dirty="0" smtClean="0"/>
              <a:t>Bunch Spacing and Filling Schemes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155402"/>
            <a:ext cx="8448958" cy="1554100"/>
          </a:xfrm>
        </p:spPr>
        <p:txBody>
          <a:bodyPr>
            <a:noAutofit/>
          </a:bodyPr>
          <a:lstStyle/>
          <a:p>
            <a:pPr marL="131762" indent="0">
              <a:buClr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altLang="en-US" sz="1800" dirty="0"/>
              <a:t>L</a:t>
            </a:r>
            <a:r>
              <a:rPr lang="en-US" altLang="en-US" sz="1800" dirty="0" smtClean="0"/>
              <a:t>uminosity</a:t>
            </a:r>
            <a:r>
              <a:rPr lang="en-US" altLang="en-US" sz="1800" baseline="-25000" dirty="0" smtClean="0"/>
              <a:t> </a:t>
            </a:r>
            <a:r>
              <a:rPr lang="en-US" altLang="en-US" sz="1800" dirty="0" smtClean="0"/>
              <a:t>is proportional to </a:t>
            </a:r>
            <a:r>
              <a:rPr lang="en-US" altLang="en-US" sz="1800" dirty="0" err="1"/>
              <a:t>n</a:t>
            </a:r>
            <a:r>
              <a:rPr lang="en-US" altLang="en-US" sz="1800" baseline="-25000" dirty="0" err="1"/>
              <a:t>bunches</a:t>
            </a:r>
            <a:r>
              <a:rPr lang="en-US" altLang="en-US" sz="1800" baseline="-25000" dirty="0"/>
              <a:t> </a:t>
            </a:r>
            <a:r>
              <a:rPr lang="en-US" altLang="en-US" sz="1800" baseline="-25000" dirty="0" smtClean="0"/>
              <a:t>.  </a:t>
            </a:r>
            <a:r>
              <a:rPr lang="en-US" altLang="en-US" sz="1800" dirty="0" smtClean="0"/>
              <a:t>If </a:t>
            </a:r>
            <a:r>
              <a:rPr lang="en-US" altLang="en-US" sz="1800" dirty="0"/>
              <a:t>e</a:t>
            </a:r>
            <a:r>
              <a:rPr lang="en-US" altLang="en-US" sz="1800" dirty="0" smtClean="0"/>
              <a:t>xperiments limited by pile-up,</a:t>
            </a:r>
          </a:p>
          <a:p>
            <a:pPr marL="131762" indent="0">
              <a:buClr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altLang="en-US" sz="1800" dirty="0" smtClean="0"/>
              <a:t>maximum luminosity and integrated luminosity is proportional to  </a:t>
            </a:r>
            <a:r>
              <a:rPr lang="en-US" altLang="en-US" sz="1800" dirty="0" err="1" smtClean="0"/>
              <a:t>n</a:t>
            </a:r>
            <a:r>
              <a:rPr lang="en-US" altLang="en-US" sz="1800" baseline="-25000" dirty="0" err="1" smtClean="0"/>
              <a:t>bunches</a:t>
            </a:r>
            <a:r>
              <a:rPr lang="en-US" altLang="en-US" sz="1800" baseline="-25000" dirty="0" smtClean="0"/>
              <a:t> </a:t>
            </a:r>
            <a:r>
              <a:rPr lang="en-US" altLang="en-US" sz="1800" dirty="0" smtClean="0"/>
              <a:t> too.</a:t>
            </a:r>
            <a:endParaRPr lang="en-US" altLang="en-US" sz="1800" baseline="-25000" dirty="0" smtClean="0"/>
          </a:p>
          <a:p>
            <a:pPr marL="588962" indent="-457200">
              <a:buClrTx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altLang="en-US" sz="1800" dirty="0" smtClean="0"/>
              <a:t>Filling schemes with 12 SPS injections in the LHC.</a:t>
            </a:r>
          </a:p>
          <a:p>
            <a:pPr marL="588962" indent="-457200">
              <a:buClrTx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altLang="en-US" sz="1800" dirty="0" smtClean="0"/>
              <a:t>25ns: 2592; 50 ns: 1296; 8b+4e: 1728.</a:t>
            </a:r>
            <a:endParaRPr lang="en-US" altLang="en-US" sz="1800" dirty="0"/>
          </a:p>
          <a:p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2" descr="\\cern.ch\dfs\Users\r\rdemaria\Desktop\25ns_2604b_2592_2288_2396_288bpi12inj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5" b="31034"/>
          <a:stretch/>
        </p:blipFill>
        <p:spPr bwMode="auto">
          <a:xfrm>
            <a:off x="0" y="3451995"/>
            <a:ext cx="9144000" cy="163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91015" y="234017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Gorini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950615"/>
              </p:ext>
            </p:extLst>
          </p:nvPr>
        </p:nvGraphicFramePr>
        <p:xfrm>
          <a:off x="386294" y="2770495"/>
          <a:ext cx="829126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8695"/>
                <a:gridCol w="1224136"/>
                <a:gridCol w="1008112"/>
                <a:gridCol w="1080120"/>
                <a:gridCol w="1800201"/>
              </a:tblGrid>
              <a:tr h="2854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Filling scheme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IP1-5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IP8</a:t>
                      </a:r>
                    </a:p>
                  </a:txBody>
                  <a:tcPr/>
                </a:tc>
              </a:tr>
              <a:tr h="1234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BCMS: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48b 6 Ps </a:t>
                      </a:r>
                      <a:r>
                        <a:rPr lang="en-US" sz="1400" dirty="0" err="1" smtClean="0"/>
                        <a:t>inj</a:t>
                      </a:r>
                      <a:r>
                        <a:rPr lang="en-US" sz="1400" dirty="0" smtClean="0"/>
                        <a:t>, 12 SPS </a:t>
                      </a:r>
                      <a:r>
                        <a:rPr lang="en-US" sz="1400" dirty="0" err="1" smtClean="0"/>
                        <a:t>inj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2592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2288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2396</a:t>
                      </a:r>
                      <a:endParaRPr lang="en-US" sz="1400" dirty="0"/>
                    </a:p>
                  </a:txBody>
                  <a:tcPr/>
                </a:tc>
              </a:tr>
              <a:tr h="1234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Standard: 72b</a:t>
                      </a:r>
                      <a:r>
                        <a:rPr lang="en-US" sz="1400" baseline="0" dirty="0" smtClean="0"/>
                        <a:t> 4 Ps </a:t>
                      </a:r>
                      <a:r>
                        <a:rPr lang="en-US" sz="1400" baseline="0" dirty="0" err="1" smtClean="0"/>
                        <a:t>inj</a:t>
                      </a:r>
                      <a:r>
                        <a:rPr lang="en-US" sz="1400" baseline="0" dirty="0" smtClean="0"/>
                        <a:t>, 12 SPS </a:t>
                      </a:r>
                      <a:r>
                        <a:rPr lang="en-US" sz="1400" baseline="0" dirty="0" err="1" smtClean="0"/>
                        <a:t>inj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2748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2452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2524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2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Assumptions on experimental conditions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206878"/>
            <a:ext cx="8534401" cy="394456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rgbClr val="3861AA"/>
                </a:solidFill>
              </a:rPr>
              <a:t>Average pile-up </a:t>
            </a:r>
            <a:r>
              <a:rPr lang="en-US" sz="2000" dirty="0" smtClean="0"/>
              <a:t>limit in IP1, IP5:</a:t>
            </a:r>
          </a:p>
          <a:p>
            <a:pPr lvl="1"/>
            <a:r>
              <a:rPr lang="en-US" sz="2000" dirty="0" smtClean="0"/>
              <a:t>Maximum 50 event per crossing for after LS1;</a:t>
            </a:r>
          </a:p>
          <a:p>
            <a:pPr lvl="1"/>
            <a:r>
              <a:rPr lang="en-US" sz="2000" dirty="0"/>
              <a:t>Maximum </a:t>
            </a:r>
            <a:r>
              <a:rPr lang="en-US" sz="2000" dirty="0" smtClean="0"/>
              <a:t> 140 events per crossing for HL-LHC  with</a:t>
            </a:r>
          </a:p>
          <a:p>
            <a:pPr lvl="1"/>
            <a:r>
              <a:rPr lang="en-US" sz="2000" dirty="0" smtClean="0"/>
              <a:t>1.3 event/mm baseline but 0.7 event/mm stretched target;</a:t>
            </a:r>
          </a:p>
          <a:p>
            <a:r>
              <a:rPr lang="en-US" sz="2000" dirty="0" smtClean="0">
                <a:solidFill>
                  <a:srgbClr val="3861AA"/>
                </a:solidFill>
              </a:rPr>
              <a:t>Average pile-up limit </a:t>
            </a:r>
            <a:r>
              <a:rPr lang="en-US" sz="2000" dirty="0" smtClean="0"/>
              <a:t>in IP8:  4.5 events per crossing.</a:t>
            </a:r>
          </a:p>
          <a:p>
            <a:r>
              <a:rPr lang="en-US" sz="2000" dirty="0" smtClean="0">
                <a:solidFill>
                  <a:srgbClr val="3861AA"/>
                </a:solidFill>
              </a:rPr>
              <a:t>Max </a:t>
            </a:r>
            <a:r>
              <a:rPr lang="en-US" sz="2000" dirty="0" err="1" smtClean="0">
                <a:solidFill>
                  <a:srgbClr val="3861AA"/>
                </a:solidFill>
              </a:rPr>
              <a:t>lumi</a:t>
            </a:r>
            <a:r>
              <a:rPr lang="en-US" sz="2000" dirty="0" smtClean="0">
                <a:solidFill>
                  <a:srgbClr val="3861AA"/>
                </a:solidFill>
              </a:rPr>
              <a:t> leveled </a:t>
            </a:r>
            <a:r>
              <a:rPr lang="en-US" sz="2000" dirty="0" smtClean="0"/>
              <a:t>in IP2: 2 10</a:t>
            </a:r>
            <a:r>
              <a:rPr lang="en-US" sz="2000" baseline="30000" dirty="0" smtClean="0"/>
              <a:t>31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.</a:t>
            </a:r>
            <a:endParaRPr lang="en-US" sz="2000" baseline="30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Burn-off and pile-up estimation based on:</a:t>
            </a:r>
          </a:p>
          <a:p>
            <a:pPr lvl="1"/>
            <a:r>
              <a:rPr lang="en-US" sz="2000" dirty="0" smtClean="0"/>
              <a:t>Assumed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visible cross-section</a:t>
            </a:r>
            <a:r>
              <a:rPr lang="en-US" sz="2000" dirty="0" smtClean="0"/>
              <a:t>: 85 </a:t>
            </a:r>
            <a:r>
              <a:rPr lang="en-US" sz="2000" dirty="0" err="1" smtClean="0"/>
              <a:t>mb</a:t>
            </a:r>
            <a:r>
              <a:rPr lang="en-US" sz="2000" dirty="0" smtClean="0"/>
              <a:t> in IR1/5, 75 </a:t>
            </a:r>
            <a:r>
              <a:rPr lang="en-US" sz="2000" dirty="0" err="1" smtClean="0"/>
              <a:t>mb</a:t>
            </a:r>
            <a:r>
              <a:rPr lang="en-US" sz="2000" dirty="0" smtClean="0"/>
              <a:t> in IP8;</a:t>
            </a:r>
          </a:p>
          <a:p>
            <a:pPr lvl="1"/>
            <a:r>
              <a:rPr lang="en-US" sz="2000" dirty="0" smtClean="0"/>
              <a:t>Assumed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total cross-section</a:t>
            </a:r>
            <a:r>
              <a:rPr lang="en-US" sz="2000" dirty="0" smtClean="0"/>
              <a:t>: 110 </a:t>
            </a:r>
            <a:r>
              <a:rPr lang="en-US" sz="2000" dirty="0" err="1" smtClean="0"/>
              <a:t>mb</a:t>
            </a:r>
            <a:r>
              <a:rPr lang="en-US" sz="2000" dirty="0" smtClean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041947" y="5393897"/>
            <a:ext cx="4443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</a:t>
            </a:r>
            <a:r>
              <a:rPr lang="en-US" dirty="0" smtClean="0"/>
              <a:t>Ball, B. Di Girolamo, B. Gorini, R. </a:t>
            </a:r>
            <a:r>
              <a:rPr lang="en-US" dirty="0" err="1" smtClean="0"/>
              <a:t>Jacobsson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95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9181772"/>
              </p:ext>
            </p:extLst>
          </p:nvPr>
        </p:nvGraphicFramePr>
        <p:xfrm>
          <a:off x="342899" y="1189038"/>
          <a:ext cx="7942939" cy="462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6509"/>
                <a:gridCol w="993863"/>
                <a:gridCol w="1355624"/>
                <a:gridCol w="962246"/>
                <a:gridCol w="1087247"/>
                <a:gridCol w="1038725"/>
                <a:gridCol w="103872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Spacing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Population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Emit.</a:t>
                      </a:r>
                    </a:p>
                    <a:p>
                      <a:r>
                        <a:rPr lang="en-US" dirty="0" err="1" smtClean="0"/>
                        <a:t>Std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BCMS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Pile-up</a:t>
                      </a:r>
                    </a:p>
                    <a:p>
                      <a:r>
                        <a:rPr lang="en-US" dirty="0" smtClean="0"/>
                        <a:t>Max/Lev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Daily</a:t>
                      </a:r>
                    </a:p>
                    <a:p>
                      <a:r>
                        <a:rPr lang="en-US" dirty="0" err="1" smtClean="0"/>
                        <a:t>Lumi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[fb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baseline="0" dirty="0" smtClean="0"/>
                        <a:t>]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Fill duration</a:t>
                      </a:r>
                    </a:p>
                    <a:p>
                      <a:r>
                        <a:rPr lang="en-US" dirty="0" smtClean="0"/>
                        <a:t>[h]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6">
                  <a:txBody>
                    <a:bodyPr/>
                    <a:lstStyle/>
                    <a:p>
                      <a:r>
                        <a:rPr lang="en-US" dirty="0" smtClean="0"/>
                        <a:t>LHC 6.5 </a:t>
                      </a:r>
                      <a:r>
                        <a:rPr lang="en-US" dirty="0" err="1" smtClean="0"/>
                        <a:t>TeV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β*=60cm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1.2 · 10</a:t>
                      </a:r>
                      <a:r>
                        <a:rPr lang="en-US" baseline="30000" dirty="0" smtClean="0"/>
                        <a:t>11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2.8 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30/50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 </a:t>
                      </a:r>
                      <a:r>
                        <a:rPr lang="en-US" baseline="0" dirty="0" smtClean="0"/>
                        <a:t>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50/50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50 ns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aseline="0" dirty="0" smtClean="0"/>
                        <a:t>1.6</a:t>
                      </a:r>
                      <a:r>
                        <a:rPr lang="en-US" dirty="0" smtClean="0"/>
                        <a:t> · 10</a:t>
                      </a:r>
                      <a:r>
                        <a:rPr lang="en-US" baseline="30000" dirty="0" smtClean="0"/>
                        <a:t>11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2.0 µm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76/50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8.1(5.6)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 </a:t>
                      </a:r>
                      <a:r>
                        <a:rPr lang="en-US" baseline="0" dirty="0" smtClean="0"/>
                        <a:t>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95/50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7.8(4.4)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8b+4e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1.7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2.7 µm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75/50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8.5(4.7)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1.9 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90/50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0.70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8.3(5.9)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LIU 7</a:t>
                      </a:r>
                      <a:r>
                        <a:rPr lang="en-US" baseline="0" dirty="0" smtClean="0"/>
                        <a:t>  </a:t>
                      </a:r>
                      <a:r>
                        <a:rPr lang="en-US" baseline="0" dirty="0" err="1" smtClean="0"/>
                        <a:t>TeV</a:t>
                      </a:r>
                      <a:endParaRPr lang="en-US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β*=15cm</a:t>
                      </a:r>
                      <a:endParaRPr lang="en-US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1.9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</a:t>
                      </a:r>
                      <a:r>
                        <a:rPr lang="en-US" baseline="0" dirty="0" smtClean="0"/>
                        <a:t> 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419/140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7.2(5.7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1.9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1.9 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510/140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7.8(6.7)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HL-LHC 7 </a:t>
                      </a:r>
                      <a:r>
                        <a:rPr lang="en-US" dirty="0" err="1" smtClean="0"/>
                        <a:t>TeV</a:t>
                      </a:r>
                      <a:endParaRPr lang="en-US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β*=15cm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2.5 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517/140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8.6(7.3)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</a:t>
                      </a:r>
                      <a:r>
                        <a:rPr lang="en-US" baseline="0" dirty="0" smtClean="0"/>
                        <a:t> 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517/140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15(14.1)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spacing and pile-up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523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Performance reach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10363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Assuming  80 days of successful fills limited by leveled luminosity and fill durations, how much luminosity may we integrate in one year?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" y="1935418"/>
            <a:ext cx="4229104" cy="33832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lev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pileup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∙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bunches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blipFill rotWithShape="1"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722574" y="3726418"/>
                <a:ext cx="4255972" cy="6724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int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0. 5 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phys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lev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/>
                                  <a:ea typeface="Cambria Math"/>
                                </a:rPr>
                                <m:t>fill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/>
                                  <a:ea typeface="Cambria Math"/>
                                </a:rPr>
                                <m:t>fill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/>
                                  <a:ea typeface="Cambria Math"/>
                                </a:rPr>
                                <m:t>turnaround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2574" y="3726418"/>
                <a:ext cx="4255972" cy="67249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7230" y="4539471"/>
            <a:ext cx="1621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 fill </a:t>
            </a:r>
          </a:p>
          <a:p>
            <a:r>
              <a:rPr lang="en-US" dirty="0" smtClean="0"/>
              <a:t>duration  2012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22" idx="2"/>
          </p:cNvCxnSpPr>
          <p:nvPr/>
        </p:nvCxnSpPr>
        <p:spPr>
          <a:xfrm flipH="1" flipV="1">
            <a:off x="2226536" y="5058805"/>
            <a:ext cx="2601333" cy="126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36240" y="2225040"/>
            <a:ext cx="4607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Simplest model that bounds integrated performance:</a:t>
            </a:r>
          </a:p>
          <a:p>
            <a:r>
              <a:rPr lang="en-US" dirty="0"/>
              <a:t>r</a:t>
            </a:r>
            <a:r>
              <a:rPr lang="en-US" dirty="0" smtClean="0"/>
              <a:t>un at max allowed luminosity </a:t>
            </a:r>
            <a:r>
              <a:rPr lang="en-US" dirty="0"/>
              <a:t>for half of the scheduled </a:t>
            </a:r>
            <a:r>
              <a:rPr lang="en-US" dirty="0" smtClean="0"/>
              <a:t>physics until a failure occurs.</a:t>
            </a:r>
          </a:p>
        </p:txBody>
      </p:sp>
    </p:spTree>
    <p:extLst>
      <p:ext uri="{BB962C8B-B14F-4D97-AF65-F5344CB8AC3E}">
        <p14:creationId xmlns:p14="http://schemas.microsoft.com/office/powerpoint/2010/main" val="126615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2" grpId="0"/>
      <p:bldP spid="20" grpId="0"/>
      <p:bldP spid="2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Performance reach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10363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Assuming  80 days of successful fills and a given peak luminosity, available current, how much luminosity could we integrate in one year?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" y="1935418"/>
            <a:ext cx="4229104" cy="33832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lev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pileup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∙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bunches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blipFill rotWithShape="1"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425" y="1931273"/>
            <a:ext cx="4122440" cy="329795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771570" y="4857403"/>
            <a:ext cx="1621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 fill </a:t>
            </a:r>
          </a:p>
          <a:p>
            <a:r>
              <a:rPr lang="en-US" dirty="0" smtClean="0"/>
              <a:t>duration  2012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7565" y="5649333"/>
            <a:ext cx="831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Adding a simple model of peak machine luminosity and burn-off decay (F. Zimmerman).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8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Performance reach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10363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Assuming  80 days of successful fills and a given peak luminosity and available current, how much luminosity could we integrate in one year?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425" y="1931273"/>
            <a:ext cx="4122440" cy="3297952"/>
          </a:xfrm>
          <a:prstGeom prst="rect">
            <a:avLst/>
          </a:prstGeom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914400" y="5318702"/>
            <a:ext cx="8229600" cy="1266249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2000" dirty="0"/>
              <a:t>→ Maximize </a:t>
            </a:r>
            <a:r>
              <a:rPr lang="en-US" altLang="en-US" sz="2000" dirty="0" smtClean="0"/>
              <a:t>leveled luminosity </a:t>
            </a:r>
            <a:r>
              <a:rPr lang="en-US" altLang="en-US" sz="2000" dirty="0"/>
              <a:t>by pile-up limit and number of bunches,</a:t>
            </a:r>
          </a:p>
          <a:p>
            <a:pPr>
              <a:buClrTx/>
              <a:buFontTx/>
              <a:buNone/>
            </a:pPr>
            <a:r>
              <a:rPr lang="en-US" altLang="en-US" sz="2000" dirty="0"/>
              <a:t>→ Maximize probability of long </a:t>
            </a:r>
            <a:r>
              <a:rPr lang="en-US" altLang="en-US" sz="2000" dirty="0" smtClean="0"/>
              <a:t>fills</a:t>
            </a:r>
          </a:p>
          <a:p>
            <a:pPr>
              <a:buClrTx/>
              <a:buFontTx/>
              <a:buNone/>
            </a:pPr>
            <a:r>
              <a:rPr lang="en-US" altLang="en-US" sz="2000" dirty="0" smtClean="0"/>
              <a:t>→ </a:t>
            </a:r>
            <a:r>
              <a:rPr lang="en-US" altLang="en-US" sz="2000" dirty="0"/>
              <a:t>Obtain long </a:t>
            </a:r>
            <a:r>
              <a:rPr lang="en-US" altLang="en-US" sz="2000" dirty="0" smtClean="0"/>
              <a:t>fills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" y="1935418"/>
            <a:ext cx="4229105" cy="33832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lev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pileup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∙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bunches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blipFill rotWithShape="1"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936698" y="4539471"/>
            <a:ext cx="1621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 fill </a:t>
            </a:r>
          </a:p>
          <a:p>
            <a:r>
              <a:rPr lang="en-US" dirty="0" smtClean="0"/>
              <a:t>length 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9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/>
          <a:lstStyle/>
          <a:p>
            <a:r>
              <a:rPr lang="en-US" dirty="0" smtClean="0"/>
              <a:t>HL-LHC Performance reach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10363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Assuming  80 days of successful fills and a given peak luminosity how much luminosity may we integrate in one year?</a:t>
            </a:r>
            <a:endParaRPr lang="en-US" sz="2000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425" y="1931273"/>
            <a:ext cx="4122439" cy="3297952"/>
          </a:xfrm>
          <a:prstGeom prst="rect">
            <a:avLst/>
          </a:prstGeom>
        </p:spPr>
      </p:pic>
      <p:sp>
        <p:nvSpPr>
          <p:cNvPr id="21" name="Content Placeholder 3"/>
          <p:cNvSpPr txBox="1">
            <a:spLocks/>
          </p:cNvSpPr>
          <p:nvPr/>
        </p:nvSpPr>
        <p:spPr>
          <a:xfrm>
            <a:off x="914400" y="5318702"/>
            <a:ext cx="8229600" cy="1266249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2000" dirty="0"/>
              <a:t>→ Maximize </a:t>
            </a:r>
            <a:r>
              <a:rPr lang="en-US" altLang="en-US" sz="2000" dirty="0" smtClean="0"/>
              <a:t>leveled luminosity </a:t>
            </a:r>
            <a:r>
              <a:rPr lang="en-US" altLang="en-US" sz="2000" dirty="0"/>
              <a:t>by pile-up limit and number of bunches,</a:t>
            </a:r>
          </a:p>
          <a:p>
            <a:pPr>
              <a:buClrTx/>
              <a:buFontTx/>
              <a:buNone/>
            </a:pPr>
            <a:r>
              <a:rPr lang="en-US" altLang="en-US" sz="2000" dirty="0"/>
              <a:t>→ Maximize probability of long </a:t>
            </a:r>
            <a:r>
              <a:rPr lang="en-US" altLang="en-US" sz="2000" dirty="0" smtClean="0"/>
              <a:t>fills</a:t>
            </a:r>
          </a:p>
          <a:p>
            <a:pPr>
              <a:buClrTx/>
              <a:buFontTx/>
              <a:buNone/>
            </a:pPr>
            <a:r>
              <a:rPr lang="en-US" altLang="en-US" sz="2000" dirty="0" smtClean="0"/>
              <a:t>→ Obtain long fills </a:t>
            </a:r>
          </a:p>
          <a:p>
            <a:endParaRPr lang="en-US" sz="2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" y="1935418"/>
            <a:ext cx="4229105" cy="33832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lev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pileup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∙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bunches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blipFill rotWithShape="1"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3936698" y="4539471"/>
            <a:ext cx="1621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 fill </a:t>
            </a:r>
          </a:p>
          <a:p>
            <a:r>
              <a:rPr lang="en-US" dirty="0" smtClean="0"/>
              <a:t>length  2012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26" idx="2"/>
          </p:cNvCxnSpPr>
          <p:nvPr/>
        </p:nvCxnSpPr>
        <p:spPr>
          <a:xfrm flipH="1" flipV="1">
            <a:off x="2146004" y="5058805"/>
            <a:ext cx="2601333" cy="126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6" idx="2"/>
          </p:cNvCxnSpPr>
          <p:nvPr/>
        </p:nvCxnSpPr>
        <p:spPr>
          <a:xfrm flipV="1">
            <a:off x="4747337" y="5058805"/>
            <a:ext cx="2177338" cy="126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/>
          <a:lstStyle/>
          <a:p>
            <a:r>
              <a:rPr lang="en-US" dirty="0" smtClean="0"/>
              <a:t>HL-LHC Performance reach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10363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Assuming  80 days of successful fills and a given peak luminosity how much luminosity may we integrate in one year?</a:t>
            </a:r>
            <a:endParaRPr lang="en-US" sz="2000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425" y="1931273"/>
            <a:ext cx="4122440" cy="3297952"/>
          </a:xfrm>
          <a:prstGeom prst="rect">
            <a:avLst/>
          </a:prstGeom>
        </p:spPr>
      </p:pic>
      <p:sp>
        <p:nvSpPr>
          <p:cNvPr id="21" name="Content Placeholder 3"/>
          <p:cNvSpPr txBox="1">
            <a:spLocks/>
          </p:cNvSpPr>
          <p:nvPr/>
        </p:nvSpPr>
        <p:spPr>
          <a:xfrm>
            <a:off x="914400" y="5318702"/>
            <a:ext cx="8229600" cy="1266249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2000" dirty="0"/>
              <a:t>→ Maximize </a:t>
            </a:r>
            <a:r>
              <a:rPr lang="en-US" altLang="en-US" sz="2000" dirty="0" smtClean="0"/>
              <a:t>leveled luminosity </a:t>
            </a:r>
            <a:r>
              <a:rPr lang="en-US" altLang="en-US" sz="2000" dirty="0"/>
              <a:t>by pile-up limit and number of bunches,</a:t>
            </a:r>
          </a:p>
          <a:p>
            <a:pPr>
              <a:buClrTx/>
              <a:buFontTx/>
              <a:buNone/>
            </a:pPr>
            <a:r>
              <a:rPr lang="en-US" altLang="en-US" sz="2000" dirty="0"/>
              <a:t>→ Maximize probability of long </a:t>
            </a:r>
            <a:r>
              <a:rPr lang="en-US" altLang="en-US" sz="2000" dirty="0" smtClean="0"/>
              <a:t>fills</a:t>
            </a:r>
          </a:p>
          <a:p>
            <a:pPr>
              <a:buClrTx/>
              <a:buFontTx/>
              <a:buNone/>
            </a:pPr>
            <a:r>
              <a:rPr lang="en-US" altLang="en-US" sz="2000" dirty="0" smtClean="0"/>
              <a:t>→ </a:t>
            </a:r>
            <a:r>
              <a:rPr lang="en-US" altLang="en-US" sz="2000" dirty="0"/>
              <a:t>Obtain long fills </a:t>
            </a:r>
          </a:p>
          <a:p>
            <a:endParaRPr lang="en-US" sz="2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" y="1935418"/>
            <a:ext cx="4229105" cy="33832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lev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pileup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∙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bunches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blipFill rotWithShape="1"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3936698" y="4539471"/>
            <a:ext cx="1621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 fill </a:t>
            </a:r>
          </a:p>
          <a:p>
            <a:r>
              <a:rPr lang="en-US" dirty="0" smtClean="0"/>
              <a:t>length  2012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26" idx="2"/>
          </p:cNvCxnSpPr>
          <p:nvPr/>
        </p:nvCxnSpPr>
        <p:spPr>
          <a:xfrm flipH="1" flipV="1">
            <a:off x="2146004" y="5058805"/>
            <a:ext cx="2601333" cy="126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6" idx="2"/>
          </p:cNvCxnSpPr>
          <p:nvPr/>
        </p:nvCxnSpPr>
        <p:spPr>
          <a:xfrm flipV="1">
            <a:off x="4747337" y="5058805"/>
            <a:ext cx="2177338" cy="126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9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/>
          <a:lstStyle/>
          <a:p>
            <a:r>
              <a:rPr lang="en-US" dirty="0" smtClean="0"/>
              <a:t>HL-LHC Performance reach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10363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Assuming  80 days of successful fills and a given peak luminosity how much luminosity may we integrate in one year?</a:t>
            </a:r>
            <a:endParaRPr lang="en-US" sz="2000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425" y="1931273"/>
            <a:ext cx="4122439" cy="3297952"/>
          </a:xfrm>
          <a:prstGeom prst="rect">
            <a:avLst/>
          </a:prstGeom>
        </p:spPr>
      </p:pic>
      <p:sp>
        <p:nvSpPr>
          <p:cNvPr id="21" name="Content Placeholder 3"/>
          <p:cNvSpPr txBox="1">
            <a:spLocks/>
          </p:cNvSpPr>
          <p:nvPr/>
        </p:nvSpPr>
        <p:spPr>
          <a:xfrm>
            <a:off x="914400" y="5318702"/>
            <a:ext cx="8229600" cy="1266249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2000" dirty="0"/>
              <a:t>→ Maximize </a:t>
            </a:r>
            <a:r>
              <a:rPr lang="en-US" altLang="en-US" sz="2000" dirty="0" smtClean="0"/>
              <a:t>leveled luminosity </a:t>
            </a:r>
            <a:r>
              <a:rPr lang="en-US" altLang="en-US" sz="2000" dirty="0"/>
              <a:t>by pile-up limit and number of bunches,</a:t>
            </a:r>
          </a:p>
          <a:p>
            <a:pPr>
              <a:buClrTx/>
              <a:buFontTx/>
              <a:buNone/>
            </a:pPr>
            <a:r>
              <a:rPr lang="en-US" altLang="en-US" sz="2000" dirty="0"/>
              <a:t>→ Maximize probability of long </a:t>
            </a:r>
            <a:r>
              <a:rPr lang="en-US" altLang="en-US" sz="2000" dirty="0" smtClean="0"/>
              <a:t>fills</a:t>
            </a:r>
          </a:p>
          <a:p>
            <a:pPr>
              <a:buClrTx/>
              <a:buNone/>
            </a:pPr>
            <a:r>
              <a:rPr lang="en-US" altLang="en-US" sz="2000" dirty="0"/>
              <a:t>→ Obtain long fills </a:t>
            </a:r>
            <a:r>
              <a:rPr lang="en-US" altLang="en-US" sz="2000" dirty="0" smtClean="0"/>
              <a:t>by bunch population</a:t>
            </a:r>
            <a:endParaRPr lang="en-US" altLang="en-US" sz="2000" dirty="0"/>
          </a:p>
          <a:p>
            <a:pPr>
              <a:buClrTx/>
              <a:buFontTx/>
              <a:buNone/>
            </a:pPr>
            <a:endParaRPr lang="en-US" altLang="en-US" sz="2000" dirty="0" smtClean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4" y="1935418"/>
            <a:ext cx="4229105" cy="33832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lev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pileup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∙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bunches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3415" y="567558"/>
                <a:ext cx="2872709" cy="435697"/>
              </a:xfrm>
              <a:prstGeom prst="rect">
                <a:avLst/>
              </a:prstGeom>
              <a:blipFill rotWithShape="1"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3936698" y="4539471"/>
            <a:ext cx="1621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 fill </a:t>
            </a:r>
          </a:p>
          <a:p>
            <a:r>
              <a:rPr lang="en-US" dirty="0" smtClean="0"/>
              <a:t>length  2012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26" idx="2"/>
          </p:cNvCxnSpPr>
          <p:nvPr/>
        </p:nvCxnSpPr>
        <p:spPr>
          <a:xfrm flipH="1" flipV="1">
            <a:off x="2146004" y="5058805"/>
            <a:ext cx="2601333" cy="126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6" idx="2"/>
          </p:cNvCxnSpPr>
          <p:nvPr/>
        </p:nvCxnSpPr>
        <p:spPr>
          <a:xfrm flipV="1">
            <a:off x="4747337" y="5058805"/>
            <a:ext cx="2177338" cy="126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92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200 MHz</a:t>
            </a:r>
            <a:r>
              <a:rPr lang="en-US" dirty="0" smtClean="0"/>
              <a:t>: If used as main RF in LHC, can it lift SPS </a:t>
            </a:r>
            <a:r>
              <a:rPr lang="en-US" smtClean="0"/>
              <a:t>bunch population limit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Bunch-by-bunch variations</a:t>
            </a:r>
            <a:r>
              <a:rPr lang="en-US" dirty="0"/>
              <a:t>: Does it affect performance (or how much the differences will limit the average)?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 for the LHC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611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34401" cy="5349240"/>
          </a:xfrm>
        </p:spPr>
        <p:txBody>
          <a:bodyPr>
            <a:normAutofit lnSpcReduction="10000"/>
          </a:bodyPr>
          <a:lstStyle/>
          <a:p>
            <a:pPr marL="228600" lvl="1" indent="0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General remark: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As the aim of the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LHC</a:t>
            </a:r>
            <a:r>
              <a:rPr lang="en-US" sz="2000" dirty="0" smtClean="0">
                <a:solidFill>
                  <a:schemeClr val="tx1"/>
                </a:solidFill>
              </a:rPr>
              <a:t> is saturating the experiments with useful luminosity, the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Injectors</a:t>
            </a:r>
            <a:r>
              <a:rPr lang="en-US" sz="2000" dirty="0" smtClean="0">
                <a:solidFill>
                  <a:schemeClr val="tx1"/>
                </a:solidFill>
              </a:rPr>
              <a:t> aims at  saturating the LHC capabilities.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Once this regime is achieved, machine availability and reliability becomes the only effective lever arm for performances.</a:t>
            </a:r>
          </a:p>
          <a:p>
            <a:pPr marL="228600" lvl="1" indent="0">
              <a:buNone/>
            </a:pPr>
            <a:endParaRPr lang="en-US" sz="2000" dirty="0">
              <a:solidFill>
                <a:srgbClr val="3861AA"/>
              </a:solidFill>
            </a:endParaRPr>
          </a:p>
          <a:p>
            <a:pPr marL="228600" lvl="1" indent="0">
              <a:buNone/>
            </a:pPr>
            <a:r>
              <a:rPr lang="en-US" sz="2000" dirty="0" smtClean="0">
                <a:solidFill>
                  <a:srgbClr val="3861AA"/>
                </a:solidFill>
              </a:rPr>
              <a:t>Tentative schedule before HL-LHC:</a:t>
            </a:r>
          </a:p>
          <a:p>
            <a:pPr lvl="1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Run II</a:t>
            </a:r>
            <a:r>
              <a:rPr lang="en-US" sz="2000" dirty="0" smtClean="0">
                <a:solidFill>
                  <a:srgbClr val="3861AA"/>
                </a:solidFill>
              </a:rPr>
              <a:t>: </a:t>
            </a:r>
            <a:r>
              <a:rPr lang="en-US" sz="2000" dirty="0" smtClean="0">
                <a:solidFill>
                  <a:schemeClr val="tx1"/>
                </a:solidFill>
              </a:rPr>
              <a:t>Integrate luminosity at 13 </a:t>
            </a:r>
            <a:r>
              <a:rPr lang="en-US" sz="2000" dirty="0" err="1" smtClean="0">
                <a:solidFill>
                  <a:schemeClr val="tx1"/>
                </a:solidFill>
              </a:rPr>
              <a:t>TeV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center of mass. Target  25 ns operations and only if necessary fall back to 50 ns or 8b+4e.</a:t>
            </a:r>
          </a:p>
          <a:p>
            <a:pPr lvl="1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Run III</a:t>
            </a:r>
            <a:r>
              <a:rPr lang="en-US" sz="2000" dirty="0" smtClean="0">
                <a:solidFill>
                  <a:schemeClr val="tx1"/>
                </a:solidFill>
              </a:rPr>
              <a:t>: Maximize LHC performance. Prepare for HL-LHC times.</a:t>
            </a:r>
            <a:endParaRPr lang="en-US" sz="2000" dirty="0" smtClean="0">
              <a:solidFill>
                <a:srgbClr val="3861AA"/>
              </a:solidFill>
            </a:endParaRPr>
          </a:p>
          <a:p>
            <a:pPr marL="228600" lvl="1" indent="0">
              <a:buNone/>
            </a:pPr>
            <a:endParaRPr lang="en-US" sz="2000" dirty="0" smtClean="0">
              <a:solidFill>
                <a:srgbClr val="3861AA"/>
              </a:solidFill>
            </a:endParaRPr>
          </a:p>
          <a:p>
            <a:pPr marL="228600" lvl="1" indent="0">
              <a:buNone/>
            </a:pPr>
            <a:r>
              <a:rPr lang="en-US" sz="2000" dirty="0">
                <a:solidFill>
                  <a:srgbClr val="3861AA"/>
                </a:solidFill>
              </a:rPr>
              <a:t>Target performance</a:t>
            </a:r>
            <a:r>
              <a:rPr lang="en-US" sz="2000" dirty="0"/>
              <a:t>:</a:t>
            </a:r>
          </a:p>
          <a:p>
            <a:pPr lvl="1"/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LHC program</a:t>
            </a:r>
            <a:r>
              <a:rPr lang="en-US" sz="2000" dirty="0"/>
              <a:t>: </a:t>
            </a:r>
            <a:r>
              <a:rPr lang="en-US" sz="2000" dirty="0" smtClean="0"/>
              <a:t>Integrate 300 </a:t>
            </a:r>
            <a:r>
              <a:rPr lang="en-US" sz="2000" dirty="0"/>
              <a:t>fb</a:t>
            </a:r>
            <a:r>
              <a:rPr lang="en-US" sz="2000" baseline="30000" dirty="0"/>
              <a:t>-1</a:t>
            </a:r>
            <a:r>
              <a:rPr lang="en-US" sz="2000" dirty="0"/>
              <a:t> </a:t>
            </a:r>
            <a:r>
              <a:rPr lang="en-US" sz="2000" dirty="0" smtClean="0"/>
              <a:t>or more before LS3.</a:t>
            </a:r>
            <a:endParaRPr lang="en-US" sz="2000" dirty="0"/>
          </a:p>
          <a:p>
            <a:pPr lvl="1"/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HL-LHC program</a:t>
            </a:r>
            <a:r>
              <a:rPr lang="en-US" sz="2000" dirty="0"/>
              <a:t>: Integrate </a:t>
            </a:r>
            <a:r>
              <a:rPr lang="en-US" sz="2000" dirty="0" smtClean="0"/>
              <a:t>3000 </a:t>
            </a:r>
            <a:r>
              <a:rPr lang="en-US" sz="2000" dirty="0"/>
              <a:t>fb</a:t>
            </a:r>
            <a:r>
              <a:rPr lang="en-US" sz="2000" baseline="30000" dirty="0"/>
              <a:t>-1</a:t>
            </a:r>
            <a:r>
              <a:rPr lang="en-US" sz="2000" dirty="0"/>
              <a:t> </a:t>
            </a:r>
            <a:r>
              <a:rPr lang="en-US" sz="2000" dirty="0" smtClean="0"/>
              <a:t>or more for </a:t>
            </a:r>
            <a:r>
              <a:rPr lang="en-US" sz="2000" dirty="0"/>
              <a:t>the following </a:t>
            </a:r>
            <a:r>
              <a:rPr lang="en-US" sz="2000" dirty="0" smtClean="0"/>
              <a:t>decade.</a:t>
            </a:r>
            <a:endParaRPr lang="en-US" sz="2000" b="1" dirty="0"/>
          </a:p>
          <a:p>
            <a:pPr marL="228600" lvl="1" indent="0">
              <a:buNone/>
            </a:pPr>
            <a:endParaRPr lang="en-US" sz="2000" dirty="0" smtClean="0">
              <a:solidFill>
                <a:srgbClr val="3861AA"/>
              </a:solidFill>
            </a:endParaRPr>
          </a:p>
          <a:p>
            <a:pPr marL="228600" lvl="1" indent="0">
              <a:buNone/>
            </a:pPr>
            <a:endParaRPr lang="en-US" sz="2000" baseline="30000" dirty="0" smtClean="0"/>
          </a:p>
          <a:p>
            <a:pPr marL="228600" lvl="1" indent="0">
              <a:buNone/>
            </a:pPr>
            <a:endParaRPr lang="en-US" sz="2000" baseline="300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4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131" y="274638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Performance of different scenarios (7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802191"/>
              </p:ext>
            </p:extLst>
          </p:nvPr>
        </p:nvGraphicFramePr>
        <p:xfrm>
          <a:off x="1415" y="1485448"/>
          <a:ext cx="9147123" cy="3371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3785"/>
                <a:gridCol w="523361"/>
                <a:gridCol w="622618"/>
                <a:gridCol w="1019492"/>
                <a:gridCol w="925806"/>
                <a:gridCol w="763420"/>
                <a:gridCol w="646550"/>
                <a:gridCol w="646550"/>
                <a:gridCol w="445974"/>
                <a:gridCol w="672639"/>
                <a:gridCol w="531490"/>
                <a:gridCol w="538480"/>
                <a:gridCol w="736958"/>
              </a:tblGrid>
              <a:tr h="7359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200" dirty="0" err="1" smtClean="0">
                          <a:effectLst/>
                        </a:rPr>
                        <a:t>N</a:t>
                      </a:r>
                      <a:r>
                        <a:rPr lang="en-US" sz="14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4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400" b="0" kern="1200" baseline="-25000" dirty="0" err="1" smtClean="0">
                          <a:effectLst/>
                        </a:rPr>
                        <a:t>coll</a:t>
                      </a:r>
                      <a:endParaRPr lang="en-US" sz="1400" b="0" kern="1200" baseline="-25000" dirty="0" smtClean="0">
                        <a:effectLst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effectLst/>
                        </a:rPr>
                        <a:t>[10</a:t>
                      </a:r>
                      <a:r>
                        <a:rPr lang="en-US" sz="1400" b="0" kern="1200" baseline="30000" dirty="0" smtClean="0">
                          <a:effectLst/>
                        </a:rPr>
                        <a:t>11</a:t>
                      </a: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400" b="0" kern="1200" dirty="0" smtClean="0">
                          <a:effectLst/>
                        </a:rPr>
                        <a:t>*</a:t>
                      </a:r>
                      <a:r>
                        <a:rPr lang="en-US" sz="1400" b="0" kern="1200" baseline="-25000" dirty="0" smtClean="0">
                          <a:effectLst/>
                        </a:rPr>
                        <a:t>n</a:t>
                      </a:r>
                      <a:r>
                        <a:rPr lang="en-US" sz="1400" b="0" kern="1200" baseline="0" dirty="0" smtClean="0">
                          <a:effectLst/>
                        </a:rPr>
                        <a:t> </a:t>
                      </a:r>
                      <a:r>
                        <a:rPr lang="en-US" sz="1400" b="0" kern="1200" baseline="-25000" dirty="0" err="1" smtClean="0">
                          <a:effectLst/>
                        </a:rPr>
                        <a:t>coll</a:t>
                      </a:r>
                      <a:endParaRPr lang="en-US" sz="14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effectLst/>
                        </a:rPr>
                        <a:t>[</a:t>
                      </a:r>
                      <a:r>
                        <a:rPr lang="en-US" sz="14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400" b="0" kern="1200" dirty="0" smtClean="0">
                          <a:effectLst/>
                        </a:rPr>
                        <a:t>m</a:t>
                      </a:r>
                      <a:r>
                        <a:rPr lang="en-US" sz="1400" b="0" kern="1200" dirty="0">
                          <a:effectLst/>
                        </a:rPr>
                        <a:t>]</a:t>
                      </a:r>
                      <a:endParaRPr lang="it-IT" sz="14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Min</a:t>
                      </a: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b="0" baseline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it-IT" sz="14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it-IT" sz="14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sep</a:t>
                      </a: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4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  <a:endParaRPr lang="it-IT" sz="14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4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#</a:t>
                      </a: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Coll</a:t>
                      </a: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4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unches</a:t>
                      </a:r>
                      <a:endParaRPr lang="it-IT" sz="14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IP1,5</a:t>
                      </a:r>
                      <a:endParaRPr lang="it-IT" sz="14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4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4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4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4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4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4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4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endParaRPr lang="it-IT" sz="14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4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4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4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4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4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endParaRPr lang="it-IT" sz="14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4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η</a:t>
                      </a:r>
                      <a:r>
                        <a:rPr lang="it-IT" sz="1400" b="0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endParaRPr lang="it-IT" sz="14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η</a:t>
                      </a:r>
                      <a:r>
                        <a:rPr lang="it-IT" sz="14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endParaRPr lang="it-IT" sz="14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Avg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pile-up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density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</a:t>
                      </a:r>
                    </a:p>
                  </a:txBody>
                  <a:tcPr marL="38402" marR="38402"/>
                </a:tc>
              </a:tr>
              <a:tr h="149424">
                <a:tc>
                  <a:txBody>
                    <a:bodyPr/>
                    <a:lstStyle/>
                    <a:p>
                      <a:pPr algn="l"/>
                      <a:r>
                        <a:rPr lang="en-US" sz="1400" b="0" i="1" dirty="0" smtClean="0"/>
                        <a:t>RLIUP2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1.5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baseline="0" dirty="0" smtClean="0"/>
                        <a:t>1.3</a:t>
                      </a:r>
                      <a:r>
                        <a:rPr lang="en-US" sz="1400" b="0" i="1" baseline="30000" dirty="0" smtClean="0"/>
                        <a:t>6)</a:t>
                      </a:r>
                      <a:endParaRPr lang="en-US" sz="1400" b="0" i="1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15/15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341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2592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19.0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4.8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4.7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6.0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63.4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63.4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0.94</a:t>
                      </a:r>
                      <a:endParaRPr lang="en-US" sz="1400" b="0" i="1" dirty="0"/>
                    </a:p>
                  </a:txBody>
                  <a:tcPr anchor="ctr"/>
                </a:tc>
              </a:tr>
              <a:tr h="149424">
                <a:tc>
                  <a:txBody>
                    <a:bodyPr/>
                    <a:lstStyle/>
                    <a:p>
                      <a:pPr algn="l"/>
                      <a:r>
                        <a:rPr lang="en-US" sz="1400" b="0" i="1" dirty="0" smtClean="0"/>
                        <a:t>LIU-BCMS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1.9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1.65</a:t>
                      </a:r>
                      <a:r>
                        <a:rPr lang="en-US" sz="1400" b="0" i="1" baseline="30000" dirty="0" smtClean="0"/>
                        <a:t>6)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13.5/13.5</a:t>
                      </a:r>
                      <a:r>
                        <a:rPr lang="en-US" sz="1400" b="1" i="0" baseline="30000" dirty="0" smtClean="0"/>
                        <a:t>3)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405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2592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23.4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4.8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6.7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7.8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61.0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57.5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0.98</a:t>
                      </a:r>
                      <a:endParaRPr lang="en-US" sz="1400" b="0" i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i="1" dirty="0" smtClean="0"/>
                        <a:t>LIU-STD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1.9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2.26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14.5/14.5</a:t>
                      </a:r>
                      <a:r>
                        <a:rPr lang="en-US" sz="1400" b="1" i="0" baseline="30000" dirty="0" smtClean="0"/>
                        <a:t>3)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457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2736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17.0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5.06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5.7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7.2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58.2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56.4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1.01</a:t>
                      </a:r>
                      <a:endParaRPr lang="en-US" sz="1400" b="0" i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HL-Flat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2.2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2.5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30/7.5</a:t>
                      </a:r>
                      <a:r>
                        <a:rPr lang="en-US" sz="1400" b="1" i="0" baseline="30000" dirty="0" smtClean="0"/>
                        <a:t>1)</a:t>
                      </a:r>
                      <a:endParaRPr lang="en-US" sz="1400" b="1" i="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335</a:t>
                      </a:r>
                      <a:r>
                        <a:rPr lang="en-US" sz="1400" b="1" baseline="30000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en-US" sz="1400" b="1" i="0" dirty="0" smtClean="0"/>
                        <a:t>/</a:t>
                      </a:r>
                      <a:r>
                        <a:rPr lang="en-US" sz="1400" b="1" i="1" dirty="0" smtClean="0"/>
                        <a:t>550</a:t>
                      </a:r>
                      <a:endParaRPr lang="en-US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2736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18.6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5.06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7.0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8.4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57.8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53.5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1.12</a:t>
                      </a:r>
                      <a:endParaRPr lang="en-US" sz="1400" b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HL-Round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2.2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2.5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15/15</a:t>
                      </a:r>
                      <a:endParaRPr lang="en-US" sz="1400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476</a:t>
                      </a:r>
                      <a:r>
                        <a:rPr lang="en-US" sz="1400" b="1" baseline="30000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en-US" sz="1400" b="1" i="0" dirty="0" smtClean="0"/>
                        <a:t>/</a:t>
                      </a:r>
                      <a:r>
                        <a:rPr lang="en-US" sz="1400" b="1" i="1" dirty="0" smtClean="0"/>
                        <a:t>590</a:t>
                      </a:r>
                      <a:endParaRPr lang="en-US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2736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20.1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5.06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7.3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8.6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57.8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53.1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1.03</a:t>
                      </a:r>
                      <a:endParaRPr lang="en-US" sz="1400" b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i="1" dirty="0" smtClean="0"/>
                        <a:t>LIU-BCMS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1.9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1.65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 smtClean="0"/>
                        <a:t>13.5/13.5</a:t>
                      </a:r>
                      <a:r>
                        <a:rPr lang="en-US" sz="1400" b="1" i="0" baseline="30000" dirty="0" smtClean="0"/>
                        <a:t>3)</a:t>
                      </a:r>
                      <a:endParaRPr lang="en-US" sz="1400" b="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579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2592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23.4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6.87</a:t>
                      </a:r>
                      <a:r>
                        <a:rPr lang="en-US" sz="1400" b="0" i="1" baseline="30000" dirty="0" smtClean="0"/>
                        <a:t>5)</a:t>
                      </a:r>
                      <a:endParaRPr lang="en-US" sz="1400" b="0" i="1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4.6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6.4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51.4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51.3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1.34</a:t>
                      </a:r>
                      <a:endParaRPr lang="en-US" sz="1400" b="0" i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 smtClean="0"/>
                        <a:t>HL-Round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2.2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2.5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 smtClean="0"/>
                        <a:t>15/15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473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2736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20.1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 smtClean="0"/>
                        <a:t>7.24</a:t>
                      </a:r>
                      <a:r>
                        <a:rPr lang="en-US" sz="1400" b="0" i="1" baseline="30000" dirty="0" smtClean="0"/>
                        <a:t>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4.8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7.0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48.2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47.4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1.37</a:t>
                      </a:r>
                      <a:endParaRPr lang="en-US" sz="1400" b="0" i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 smtClean="0"/>
                        <a:t>HL-</a:t>
                      </a:r>
                      <a:r>
                        <a:rPr lang="en-US" sz="1400" b="0" i="1" dirty="0" err="1" smtClean="0"/>
                        <a:t>SRound</a:t>
                      </a:r>
                      <a:endParaRPr lang="en-US" sz="1400" b="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2.2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2.5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 smtClean="0"/>
                        <a:t>10/10</a:t>
                      </a:r>
                      <a:r>
                        <a:rPr lang="en-US" sz="1400" b="0" i="1" baseline="30000" dirty="0" smtClean="0"/>
                        <a:t>4)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600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2736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26.8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 smtClean="0"/>
                        <a:t>7.24</a:t>
                      </a:r>
                      <a:r>
                        <a:rPr lang="en-US" sz="1400" b="0" i="1" baseline="30000" dirty="0" smtClean="0"/>
                        <a:t>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5.8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7.6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47.6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45.7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1" dirty="0" smtClean="0"/>
                        <a:t>1.55</a:t>
                      </a:r>
                      <a:endParaRPr lang="en-US" sz="1400" b="0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958" y="5074919"/>
            <a:ext cx="90990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1) compatible with crab kissing scheme (S. Fartoukh)</a:t>
            </a:r>
          </a:p>
          <a:p>
            <a:r>
              <a:rPr lang="en-US" sz="1400" dirty="0" smtClean="0"/>
              <a:t>2) BBLR wire compensator assumed to allow 10σ</a:t>
            </a:r>
          </a:p>
          <a:p>
            <a:r>
              <a:rPr lang="en-US" sz="1400" dirty="0" smtClean="0"/>
              <a:t>3) </a:t>
            </a:r>
            <a:r>
              <a:rPr lang="en-US" sz="1400" dirty="0" smtClean="0">
                <a:latin typeface="Symbol" pitchFamily="18" charset="2"/>
                <a:ea typeface="Calibri"/>
                <a:cs typeface="Times New Roman"/>
              </a:rPr>
              <a:t>b</a:t>
            </a:r>
            <a:r>
              <a:rPr lang="en-US" sz="1400" dirty="0" smtClean="0">
                <a:ea typeface="Calibri"/>
                <a:cs typeface="Times New Roman"/>
              </a:rPr>
              <a:t>* could be reduced to 14.5 and 13.5 cm at constant aperture</a:t>
            </a:r>
          </a:p>
          <a:p>
            <a:r>
              <a:rPr lang="en-US" sz="1400" dirty="0" smtClean="0"/>
              <a:t>4) Ultimate collimation settings</a:t>
            </a:r>
          </a:p>
          <a:p>
            <a:r>
              <a:rPr lang="en-US" sz="1400" dirty="0" smtClean="0"/>
              <a:t>5) Pile-up limit at 200 event/ crossing		6) </a:t>
            </a:r>
            <a:r>
              <a:rPr lang="en-US" sz="1400" dirty="0"/>
              <a:t>30% blow-up from IBS makes </a:t>
            </a:r>
            <a:r>
              <a:rPr lang="en-US" sz="1400" dirty="0" smtClean="0"/>
              <a:t>1.85 </a:t>
            </a:r>
            <a:r>
              <a:rPr lang="en-US" sz="1400" dirty="0"/>
              <a:t>um is more likely</a:t>
            </a:r>
          </a:p>
        </p:txBody>
      </p:sp>
    </p:spTree>
    <p:extLst>
      <p:ext uri="{BB962C8B-B14F-4D97-AF65-F5344CB8AC3E}">
        <p14:creationId xmlns:p14="http://schemas.microsoft.com/office/powerpoint/2010/main" val="260207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23833"/>
            <a:ext cx="8229600" cy="5214126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Injector beam parameters should aim at saturating the LHC and experiment capabilities.</a:t>
            </a:r>
          </a:p>
          <a:p>
            <a:r>
              <a:rPr lang="en-US" sz="2800" dirty="0" smtClean="0"/>
              <a:t>When experiments are not limited by total pileup, BCMS beams are an effective tool for increasing performance.</a:t>
            </a:r>
          </a:p>
          <a:p>
            <a:r>
              <a:rPr lang="en-US" sz="2800" dirty="0" smtClean="0"/>
              <a:t>For HL-LHC times, the LHC expects maximum injectable bunch population with the maximum number of bunches.</a:t>
            </a:r>
          </a:p>
          <a:p>
            <a:r>
              <a:rPr lang="en-US" sz="2800" dirty="0" smtClean="0"/>
              <a:t>Present LIU offer is a close match, but increasing bunch population is a key to exploit large accepted luminosity or long fill durations.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00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Bunch intensity</a:t>
            </a:r>
            <a:r>
              <a:rPr lang="en-US" sz="2000" dirty="0" smtClean="0"/>
              <a:t>: Will beams saturate the cooling capacity due to e-cloud or  be unstable?</a:t>
            </a:r>
          </a:p>
          <a:p>
            <a:endParaRPr lang="en-US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Injectors’ parameters as seen by the LHC</a:t>
            </a: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116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065431"/>
          </a:xfrm>
        </p:spPr>
        <p:txBody>
          <a:bodyPr/>
          <a:lstStyle/>
          <a:p>
            <a:r>
              <a:rPr lang="en-US" dirty="0" smtClean="0"/>
              <a:t>Beam current limitations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" y="1396477"/>
            <a:ext cx="4613884" cy="2618552"/>
          </a:xfrm>
        </p:spPr>
        <p:txBody>
          <a:bodyPr>
            <a:normAutofit/>
          </a:bodyPr>
          <a:lstStyle/>
          <a:p>
            <a:pPr marL="588962" lvl="1" indent="-457200">
              <a:spcBef>
                <a:spcPts val="600"/>
              </a:spcBef>
              <a:buClrTx/>
              <a:buSzTx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altLang="en-US" sz="1600" dirty="0" smtClean="0">
                <a:solidFill>
                  <a:srgbClr val="284579"/>
                </a:solidFill>
              </a:rPr>
              <a:t>Baseline </a:t>
            </a:r>
            <a:r>
              <a:rPr lang="en-US" altLang="en-US" sz="1600" dirty="0"/>
              <a:t>2.2 </a:t>
            </a:r>
            <a:r>
              <a:rPr lang="en-US" altLang="en-US" sz="1600" dirty="0" smtClean="0"/>
              <a:t>10</a:t>
            </a:r>
            <a:r>
              <a:rPr lang="en-US" altLang="en-US" sz="1600" baseline="30000" dirty="0" smtClean="0"/>
              <a:t>11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ppb, current ~1 A.</a:t>
            </a:r>
          </a:p>
          <a:p>
            <a:pPr marL="588962" lvl="1" indent="-457200">
              <a:spcBef>
                <a:spcPts val="600"/>
              </a:spcBef>
              <a:buClrTx/>
              <a:buSzTx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altLang="en-US" sz="1600" dirty="0" smtClean="0"/>
              <a:t>Assuming  </a:t>
            </a:r>
            <a:r>
              <a:rPr lang="en-US" altLang="en-US" sz="1600" dirty="0" smtClean="0">
                <a:solidFill>
                  <a:srgbClr val="284579"/>
                </a:solidFill>
              </a:rPr>
              <a:t>e-cloud</a:t>
            </a:r>
            <a:r>
              <a:rPr lang="en-US" altLang="en-US" sz="1600" dirty="0" smtClean="0"/>
              <a:t> issues solved.</a:t>
            </a:r>
          </a:p>
          <a:p>
            <a:pPr marL="588962" lvl="1" indent="-457200">
              <a:spcBef>
                <a:spcPts val="600"/>
              </a:spcBef>
              <a:buClrTx/>
              <a:buSzTx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altLang="en-US" sz="1600" dirty="0" smtClean="0">
                <a:solidFill>
                  <a:srgbClr val="284579"/>
                </a:solidFill>
              </a:rPr>
              <a:t>Couple bunch</a:t>
            </a:r>
            <a:r>
              <a:rPr lang="en-US" altLang="en-US" sz="1600" dirty="0" smtClean="0"/>
              <a:t> instability stabilized  by the damper.</a:t>
            </a:r>
          </a:p>
          <a:p>
            <a:pPr marL="588962" lvl="1" indent="-457200">
              <a:spcBef>
                <a:spcPts val="600"/>
              </a:spcBef>
              <a:buClrTx/>
              <a:buSzTx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en-US" altLang="en-US" sz="1600" dirty="0" smtClean="0">
                <a:solidFill>
                  <a:srgbClr val="284579"/>
                </a:solidFill>
              </a:rPr>
              <a:t>Single bunch </a:t>
            </a:r>
            <a:r>
              <a:rPr lang="en-US" altLang="en-US" sz="1600" dirty="0" smtClean="0"/>
              <a:t>instability threshold far in the present model (with metallic collimator) or stabilized by head-on tune spread.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72201"/>
            <a:ext cx="3695087" cy="268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Rectangle 56"/>
          <p:cNvSpPr/>
          <p:nvPr/>
        </p:nvSpPr>
        <p:spPr>
          <a:xfrm>
            <a:off x="1053899" y="6168628"/>
            <a:ext cx="7119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Understanding intensity </a:t>
            </a:r>
            <a:r>
              <a:rPr lang="en-US" dirty="0"/>
              <a:t>limitations </a:t>
            </a:r>
            <a:r>
              <a:rPr lang="en-US" dirty="0" smtClean="0"/>
              <a:t> in the LHC is </a:t>
            </a:r>
            <a:r>
              <a:rPr lang="en-US" dirty="0"/>
              <a:t>constantly </a:t>
            </a:r>
            <a:r>
              <a:rPr lang="en-US" dirty="0" smtClean="0"/>
              <a:t>evolving</a:t>
            </a:r>
            <a:r>
              <a:rPr lang="en-US" dirty="0"/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8" b="14474"/>
          <a:stretch/>
        </p:blipFill>
        <p:spPr bwMode="auto">
          <a:xfrm>
            <a:off x="4813064" y="1006440"/>
            <a:ext cx="4239609" cy="2719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6323120" y="444598"/>
            <a:ext cx="2729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O. Bruning, R. </a:t>
            </a:r>
            <a:r>
              <a:rPr lang="en-US" dirty="0" err="1" smtClean="0"/>
              <a:t>Assmann</a:t>
            </a:r>
            <a:r>
              <a:rPr lang="en-US" dirty="0" smtClean="0"/>
              <a:t>, </a:t>
            </a:r>
          </a:p>
          <a:p>
            <a:r>
              <a:rPr lang="en-US" dirty="0" smtClean="0"/>
              <a:t>E. </a:t>
            </a:r>
            <a:r>
              <a:rPr lang="en-US" dirty="0" err="1" smtClean="0"/>
              <a:t>Métral</a:t>
            </a:r>
            <a:r>
              <a:rPr lang="en-US" dirty="0" smtClean="0"/>
              <a:t> and teams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302" y="3912030"/>
            <a:ext cx="3771378" cy="220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659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610350" y="666750"/>
            <a:ext cx="229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G. Rumolo, G. </a:t>
            </a:r>
            <a:r>
              <a:rPr lang="en-US" dirty="0" err="1" smtClean="0"/>
              <a:t>Iadarola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913043" y="1555296"/>
            <a:ext cx="3991651" cy="3629471"/>
            <a:chOff x="4769184" y="1162506"/>
            <a:chExt cx="4360020" cy="3697176"/>
          </a:xfrm>
        </p:grpSpPr>
        <p:pic>
          <p:nvPicPr>
            <p:cNvPr id="31" name="Picture 30" descr="quad_2808b_heatload_vs_int_lin.pdf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02"/>
            <a:stretch/>
          </p:blipFill>
          <p:spPr>
            <a:xfrm>
              <a:off x="4769184" y="1403684"/>
              <a:ext cx="4360020" cy="3455998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5085348" y="1162506"/>
              <a:ext cx="3321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Arc </a:t>
              </a:r>
              <a:r>
                <a:rPr lang="en-US" dirty="0" err="1" smtClean="0"/>
                <a:t>quadrupole</a:t>
              </a:r>
              <a:r>
                <a:rPr lang="en-US" dirty="0" smtClean="0"/>
                <a:t>, 2808b, 1 beam</a:t>
              </a:r>
              <a:endParaRPr lang="en-US" dirty="0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5213684" y="4053584"/>
              <a:ext cx="3235158" cy="519566"/>
            </a:xfrm>
            <a:custGeom>
              <a:avLst/>
              <a:gdLst>
                <a:gd name="connsiteX0" fmla="*/ 0 w 3235158"/>
                <a:gd name="connsiteY0" fmla="*/ 518416 h 519566"/>
                <a:gd name="connsiteX1" fmla="*/ 508000 w 3235158"/>
                <a:gd name="connsiteY1" fmla="*/ 491679 h 519566"/>
                <a:gd name="connsiteX2" fmla="*/ 882316 w 3235158"/>
                <a:gd name="connsiteY2" fmla="*/ 331258 h 519566"/>
                <a:gd name="connsiteX3" fmla="*/ 1163053 w 3235158"/>
                <a:gd name="connsiteY3" fmla="*/ 144100 h 519566"/>
                <a:gd name="connsiteX4" fmla="*/ 1497263 w 3235158"/>
                <a:gd name="connsiteY4" fmla="*/ 10416 h 519566"/>
                <a:gd name="connsiteX5" fmla="*/ 1818105 w 3235158"/>
                <a:gd name="connsiteY5" fmla="*/ 10416 h 519566"/>
                <a:gd name="connsiteX6" fmla="*/ 1951790 w 3235158"/>
                <a:gd name="connsiteY6" fmla="*/ 23784 h 519566"/>
                <a:gd name="connsiteX7" fmla="*/ 2192421 w 3235158"/>
                <a:gd name="connsiteY7" fmla="*/ 184205 h 519566"/>
                <a:gd name="connsiteX8" fmla="*/ 2419684 w 3235158"/>
                <a:gd name="connsiteY8" fmla="*/ 344627 h 519566"/>
                <a:gd name="connsiteX9" fmla="*/ 2620211 w 3235158"/>
                <a:gd name="connsiteY9" fmla="*/ 438205 h 519566"/>
                <a:gd name="connsiteX10" fmla="*/ 3235158 w 3235158"/>
                <a:gd name="connsiteY10" fmla="*/ 438205 h 519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5158" h="519566">
                  <a:moveTo>
                    <a:pt x="0" y="518416"/>
                  </a:moveTo>
                  <a:cubicBezTo>
                    <a:pt x="180473" y="520644"/>
                    <a:pt x="360947" y="522872"/>
                    <a:pt x="508000" y="491679"/>
                  </a:cubicBezTo>
                  <a:cubicBezTo>
                    <a:pt x="655053" y="460486"/>
                    <a:pt x="773141" y="389188"/>
                    <a:pt x="882316" y="331258"/>
                  </a:cubicBezTo>
                  <a:cubicBezTo>
                    <a:pt x="991491" y="273328"/>
                    <a:pt x="1060562" y="197574"/>
                    <a:pt x="1163053" y="144100"/>
                  </a:cubicBezTo>
                  <a:cubicBezTo>
                    <a:pt x="1265544" y="90626"/>
                    <a:pt x="1388088" y="32697"/>
                    <a:pt x="1497263" y="10416"/>
                  </a:cubicBezTo>
                  <a:cubicBezTo>
                    <a:pt x="1606438" y="-11865"/>
                    <a:pt x="1742351" y="8188"/>
                    <a:pt x="1818105" y="10416"/>
                  </a:cubicBezTo>
                  <a:cubicBezTo>
                    <a:pt x="1893859" y="12644"/>
                    <a:pt x="1889404" y="-5181"/>
                    <a:pt x="1951790" y="23784"/>
                  </a:cubicBezTo>
                  <a:cubicBezTo>
                    <a:pt x="2014176" y="52749"/>
                    <a:pt x="2114439" y="130731"/>
                    <a:pt x="2192421" y="184205"/>
                  </a:cubicBezTo>
                  <a:cubicBezTo>
                    <a:pt x="2270403" y="237679"/>
                    <a:pt x="2348386" y="302294"/>
                    <a:pt x="2419684" y="344627"/>
                  </a:cubicBezTo>
                  <a:cubicBezTo>
                    <a:pt x="2490982" y="386960"/>
                    <a:pt x="2484299" y="422609"/>
                    <a:pt x="2620211" y="438205"/>
                  </a:cubicBezTo>
                  <a:cubicBezTo>
                    <a:pt x="2756123" y="453801"/>
                    <a:pt x="3235158" y="438205"/>
                    <a:pt x="3235158" y="438205"/>
                  </a:cubicBezTo>
                </a:path>
              </a:pathLst>
            </a:custGeom>
            <a:ln w="57150" cmpd="sng">
              <a:solidFill>
                <a:srgbClr val="008000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666377" y="4187547"/>
              <a:ext cx="935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</a:rPr>
                <a:t>SEY=1.3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89839" y="1555296"/>
            <a:ext cx="41183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E-cloud solution currently relying on: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Scrubbing for dipoles for suppression of electron cloud (SEY 1.3-1.4). (e.g. doublet beams for  25 ns scrubbing)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Expected to be difficult to eliminate the electron cloud in the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quadrupoles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(SEY&lt;1.2-1.3).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Effects on on beam only at injection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if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ecloud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in the dipoles. Can be cured if dipoles are scrubbed.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Cryo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power compatible with the electron cloud in the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quadrupoles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only.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47966" y="5691116"/>
            <a:ext cx="2170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simulations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07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Bunch intensity</a:t>
            </a:r>
            <a:r>
              <a:rPr lang="en-US" sz="2000" dirty="0" smtClean="0"/>
              <a:t>: Will beams saturate the cooling capacity due to e-cloud or  be unstable?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Emittance</a:t>
            </a:r>
            <a:r>
              <a:rPr lang="en-US" sz="2000" dirty="0" smtClean="0"/>
              <a:t>: Will the emittance be preserved during cycle? Is sufficiently small? Can small emittance be traded with intensity or number of bunches?  </a:t>
            </a:r>
          </a:p>
          <a:p>
            <a:endParaRPr lang="en-US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Injectors’ parameters as seen by the LHC</a:t>
            </a: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2602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r\rdemaria\Desktop\emit_la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118" y="1558370"/>
            <a:ext cx="5387445" cy="389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LHC Injection to Collisions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43496" y="1189038"/>
            <a:ext cx="2448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R. Tomas, O. Dominguez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79" y="1510297"/>
            <a:ext cx="4406946" cy="4290428"/>
          </a:xfrm>
        </p:spPr>
        <p:txBody>
          <a:bodyPr>
            <a:noAutofit/>
          </a:bodyPr>
          <a:lstStyle/>
          <a:p>
            <a:r>
              <a:rPr lang="en-US" sz="1600" b="1" dirty="0"/>
              <a:t>5% intensity </a:t>
            </a:r>
            <a:r>
              <a:rPr lang="en-US" sz="1600" dirty="0"/>
              <a:t>loss </a:t>
            </a:r>
            <a:r>
              <a:rPr lang="en-US" sz="1600" dirty="0" smtClean="0"/>
              <a:t>assumed: when and where do we loose? </a:t>
            </a:r>
            <a:r>
              <a:rPr lang="en-US" sz="1600" dirty="0"/>
              <a:t>T</a:t>
            </a:r>
            <a:r>
              <a:rPr lang="en-US" altLang="en-US" sz="1600" dirty="0" smtClean="0"/>
              <a:t>ransfer </a:t>
            </a:r>
            <a:r>
              <a:rPr lang="en-US" altLang="en-US" sz="1600" dirty="0"/>
              <a:t>lines, septa, TDI, LHC (BLM sunglasses), injection, ramp and </a:t>
            </a:r>
            <a:r>
              <a:rPr lang="en-US" altLang="en-US" sz="1600" dirty="0" smtClean="0"/>
              <a:t>setup limits should be assessed.</a:t>
            </a:r>
            <a:endParaRPr lang="en-US" sz="1600" dirty="0"/>
          </a:p>
          <a:p>
            <a:r>
              <a:rPr lang="en-US" sz="1600" b="1" dirty="0" smtClean="0"/>
              <a:t>20% </a:t>
            </a:r>
            <a:r>
              <a:rPr lang="en-US" sz="1600" b="1" dirty="0"/>
              <a:t>emittance </a:t>
            </a:r>
            <a:r>
              <a:rPr lang="en-US" sz="1600" b="1" dirty="0" smtClean="0"/>
              <a:t>blow-up </a:t>
            </a:r>
            <a:r>
              <a:rPr lang="en-US" sz="1600" b="1" dirty="0"/>
              <a:t>budget</a:t>
            </a:r>
            <a:r>
              <a:rPr lang="en-US" sz="1600" dirty="0"/>
              <a:t>, implies:</a:t>
            </a:r>
          </a:p>
          <a:p>
            <a:pPr lvl="1"/>
            <a:r>
              <a:rPr lang="en-US" sz="1600" dirty="0"/>
              <a:t>C</a:t>
            </a:r>
            <a:r>
              <a:rPr lang="en-US" sz="1600" dirty="0" smtClean="0"/>
              <a:t>ontrol </a:t>
            </a:r>
            <a:r>
              <a:rPr lang="en-US" sz="1600" dirty="0"/>
              <a:t>of the additive sources of </a:t>
            </a:r>
            <a:r>
              <a:rPr lang="en-US" sz="1600" dirty="0" smtClean="0"/>
              <a:t>blow-up.</a:t>
            </a:r>
            <a:endParaRPr lang="en-US" sz="1600" dirty="0"/>
          </a:p>
          <a:p>
            <a:pPr lvl="1"/>
            <a:r>
              <a:rPr lang="en-US" sz="1600" dirty="0" smtClean="0"/>
              <a:t>Control </a:t>
            </a:r>
            <a:r>
              <a:rPr lang="en-US" sz="1600" dirty="0"/>
              <a:t>of the blow-up due to electron </a:t>
            </a:r>
            <a:r>
              <a:rPr lang="en-US" sz="1600" dirty="0" smtClean="0"/>
              <a:t>clouds.</a:t>
            </a:r>
          </a:p>
          <a:p>
            <a:pPr lvl="1"/>
            <a:r>
              <a:rPr lang="en-US" sz="1600" dirty="0"/>
              <a:t>I</a:t>
            </a:r>
            <a:r>
              <a:rPr lang="en-US" sz="1600" dirty="0" smtClean="0"/>
              <a:t>mpedance reduction with </a:t>
            </a:r>
            <a:r>
              <a:rPr lang="en-US" sz="1600" dirty="0"/>
              <a:t>metallic </a:t>
            </a:r>
            <a:r>
              <a:rPr lang="en-US" sz="1600" dirty="0" smtClean="0"/>
              <a:t>collimators.</a:t>
            </a:r>
          </a:p>
          <a:p>
            <a:pPr lvl="1"/>
            <a:r>
              <a:rPr lang="en-US" sz="1600" dirty="0" smtClean="0"/>
              <a:t>10 cm bunch length during injection to stable beam.</a:t>
            </a:r>
          </a:p>
          <a:p>
            <a:pPr lvl="1"/>
            <a:r>
              <a:rPr lang="en-US" sz="1600" dirty="0" smtClean="0"/>
              <a:t>Lower limit on starting emittance.</a:t>
            </a:r>
          </a:p>
          <a:p>
            <a:pPr marL="228600" lvl="1" indent="0">
              <a:buNone/>
            </a:pPr>
            <a:endParaRPr lang="en-US" sz="1600" dirty="0"/>
          </a:p>
          <a:p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832749" y="5616059"/>
            <a:ext cx="3208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ϵ</a:t>
            </a:r>
            <a:r>
              <a:rPr lang="en-US" baseline="-25000" dirty="0" smtClean="0"/>
              <a:t>col</a:t>
            </a:r>
            <a:r>
              <a:rPr lang="en-US" dirty="0" smtClean="0"/>
              <a:t> ≈ </a:t>
            </a:r>
            <a:r>
              <a:rPr lang="el-GR" dirty="0" smtClean="0"/>
              <a:t>ϵ</a:t>
            </a:r>
            <a:r>
              <a:rPr lang="en-US" baseline="-25000" dirty="0" err="1" smtClean="0"/>
              <a:t>inj</a:t>
            </a:r>
            <a:r>
              <a:rPr lang="en-US" dirty="0" smtClean="0"/>
              <a:t> + 0.2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 /</a:t>
            </a:r>
            <a:r>
              <a:rPr lang="el-GR" dirty="0" smtClean="0"/>
              <a:t>ϵ</a:t>
            </a:r>
            <a:r>
              <a:rPr lang="en-US" baseline="-25000" dirty="0" err="1" smtClean="0"/>
              <a:t>inj</a:t>
            </a:r>
            <a:r>
              <a:rPr lang="en-US" dirty="0" smtClean="0"/>
              <a:t> [10</a:t>
            </a:r>
            <a:r>
              <a:rPr lang="en-US" baseline="30000" dirty="0" smtClean="0"/>
              <a:t>11</a:t>
            </a:r>
            <a:r>
              <a:rPr lang="en-US" dirty="0" smtClean="0"/>
              <a:t>/µm]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19196" y="5985391"/>
            <a:ext cx="3613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Assuming: 10% blowup on top of IBS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11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2960141"/>
              </p:ext>
            </p:extLst>
          </p:nvPr>
        </p:nvGraphicFramePr>
        <p:xfrm>
          <a:off x="457200" y="1269093"/>
          <a:ext cx="8004875" cy="4761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732"/>
                <a:gridCol w="1389458"/>
                <a:gridCol w="1348647"/>
                <a:gridCol w="1642821"/>
                <a:gridCol w="1287875"/>
                <a:gridCol w="1300342"/>
              </a:tblGrid>
              <a:tr h="8824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Spacing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Population</a:t>
                      </a:r>
                    </a:p>
                    <a:p>
                      <a:r>
                        <a:rPr lang="en-US" baseline="0" dirty="0" smtClean="0"/>
                        <a:t>Inj.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Emit.</a:t>
                      </a:r>
                    </a:p>
                    <a:p>
                      <a:r>
                        <a:rPr lang="en-US" dirty="0" err="1" smtClean="0"/>
                        <a:t>Std</a:t>
                      </a:r>
                      <a:r>
                        <a:rPr lang="en-US" dirty="0" smtClean="0"/>
                        <a:t>/BCMS</a:t>
                      </a:r>
                    </a:p>
                    <a:p>
                      <a:r>
                        <a:rPr lang="en-US" dirty="0" smtClean="0"/>
                        <a:t>Inj.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Population</a:t>
                      </a:r>
                    </a:p>
                    <a:p>
                      <a:r>
                        <a:rPr lang="en-US" baseline="0" dirty="0" smtClean="0"/>
                        <a:t>Coll.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Emit.</a:t>
                      </a:r>
                    </a:p>
                    <a:p>
                      <a:r>
                        <a:rPr lang="en-US" dirty="0" err="1" smtClean="0"/>
                        <a:t>Std</a:t>
                      </a:r>
                      <a:r>
                        <a:rPr lang="en-US" dirty="0" smtClean="0"/>
                        <a:t>/BCMS</a:t>
                      </a:r>
                    </a:p>
                    <a:p>
                      <a:r>
                        <a:rPr lang="en-US" dirty="0" smtClean="0"/>
                        <a:t>Coll.</a:t>
                      </a:r>
                      <a:endParaRPr lang="en-US" dirty="0"/>
                    </a:p>
                  </a:txBody>
                  <a:tcPr/>
                </a:tc>
              </a:tr>
              <a:tr h="352995">
                <a:tc rowSpan="6">
                  <a:txBody>
                    <a:bodyPr/>
                    <a:lstStyle/>
                    <a:p>
                      <a:r>
                        <a:rPr lang="en-US" dirty="0" smtClean="0"/>
                        <a:t>LHC</a:t>
                      </a:r>
                      <a:endParaRPr lang="en-US" baseline="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1.3 · 10</a:t>
                      </a:r>
                      <a:r>
                        <a:rPr lang="en-US" baseline="30000" dirty="0" smtClean="0"/>
                        <a:t>11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2.4 µm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1.2 · 10</a:t>
                      </a:r>
                      <a:r>
                        <a:rPr lang="en-US" baseline="30000" dirty="0" smtClean="0"/>
                        <a:t>11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2.8 µm</a:t>
                      </a:r>
                      <a:endParaRPr lang="en-US" dirty="0"/>
                    </a:p>
                  </a:txBody>
                  <a:tcPr/>
                </a:tc>
              </a:tr>
              <a:tr h="3529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 </a:t>
                      </a:r>
                      <a:r>
                        <a:rPr lang="en-US" baseline="0" dirty="0" smtClean="0"/>
                        <a:t>µm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 </a:t>
                      </a:r>
                      <a:r>
                        <a:rPr lang="en-US" baseline="0" dirty="0" smtClean="0"/>
                        <a:t>µm</a:t>
                      </a:r>
                      <a:endParaRPr lang="en-US" dirty="0"/>
                    </a:p>
                  </a:txBody>
                  <a:tcPr/>
                </a:tc>
              </a:tr>
              <a:tr h="3529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50 ns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aseline="0" dirty="0" smtClean="0"/>
                        <a:t>1.7</a:t>
                      </a:r>
                      <a:r>
                        <a:rPr lang="en-US" dirty="0" smtClean="0"/>
                        <a:t> · 10</a:t>
                      </a:r>
                      <a:r>
                        <a:rPr lang="en-US" baseline="30000" dirty="0" smtClean="0"/>
                        <a:t>11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1.6 µm</a:t>
                      </a:r>
                      <a:endParaRPr lang="en-US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aseline="0" dirty="0" smtClean="0"/>
                        <a:t>1.6</a:t>
                      </a:r>
                      <a:r>
                        <a:rPr lang="en-US" dirty="0" smtClean="0"/>
                        <a:t> · 10</a:t>
                      </a:r>
                      <a:r>
                        <a:rPr lang="en-US" baseline="30000" dirty="0" smtClean="0"/>
                        <a:t>11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2.0 µm</a:t>
                      </a:r>
                      <a:endParaRPr lang="en-US" dirty="0" smtClean="0"/>
                    </a:p>
                  </a:txBody>
                  <a:tcPr/>
                </a:tc>
              </a:tr>
              <a:tr h="3529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 </a:t>
                      </a:r>
                      <a:r>
                        <a:rPr lang="en-US" baseline="0" dirty="0" smtClean="0"/>
                        <a:t>µm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 </a:t>
                      </a:r>
                      <a:r>
                        <a:rPr lang="en-US" baseline="0" dirty="0" smtClean="0"/>
                        <a:t>µm</a:t>
                      </a:r>
                      <a:endParaRPr lang="en-US" dirty="0"/>
                    </a:p>
                  </a:txBody>
                  <a:tcPr/>
                </a:tc>
              </a:tr>
              <a:tr h="3529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8b+4e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1.8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2.3 µm</a:t>
                      </a:r>
                      <a:endParaRPr lang="en-US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1.7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2.7 µm</a:t>
                      </a:r>
                      <a:endParaRPr lang="en-US" dirty="0" smtClean="0"/>
                    </a:p>
                  </a:txBody>
                  <a:tcPr/>
                </a:tc>
              </a:tr>
              <a:tr h="35299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1.4 µm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1.9 µm</a:t>
                      </a:r>
                      <a:endParaRPr lang="en-US" dirty="0"/>
                    </a:p>
                  </a:txBody>
                  <a:tcPr/>
                </a:tc>
              </a:tr>
              <a:tr h="413182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LIU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2.0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</a:t>
                      </a:r>
                      <a:r>
                        <a:rPr lang="en-US" baseline="0" dirty="0" smtClean="0"/>
                        <a:t> 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1.9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</a:t>
                      </a:r>
                      <a:r>
                        <a:rPr lang="en-US" baseline="0" dirty="0" smtClean="0"/>
                        <a:t> µm</a:t>
                      </a:r>
                      <a:endParaRPr lang="en-US" dirty="0"/>
                    </a:p>
                  </a:txBody>
                  <a:tcPr/>
                </a:tc>
              </a:tr>
              <a:tr h="413182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</a:t>
                      </a:r>
                      <a:r>
                        <a:rPr lang="en-US" baseline="0" dirty="0" smtClean="0"/>
                        <a:t> 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1.9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</a:t>
                      </a:r>
                      <a:r>
                        <a:rPr lang="en-US" baseline="0" dirty="0" smtClean="0"/>
                        <a:t> µm</a:t>
                      </a:r>
                      <a:endParaRPr lang="en-US" dirty="0"/>
                    </a:p>
                  </a:txBody>
                  <a:tcPr/>
                </a:tc>
              </a:tr>
              <a:tr h="413182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2.3 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2.5 µm</a:t>
                      </a:r>
                      <a:endParaRPr lang="en-US" dirty="0"/>
                    </a:p>
                  </a:txBody>
                  <a:tcPr/>
                </a:tc>
              </a:tr>
              <a:tr h="41318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</a:t>
                      </a:r>
                      <a:r>
                        <a:rPr lang="en-US" baseline="0" dirty="0" smtClean="0"/>
                        <a:t> µm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 ·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</a:t>
                      </a:r>
                      <a:r>
                        <a:rPr lang="en-US" baseline="0" dirty="0" smtClean="0"/>
                        <a:t> µm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of Beam parameters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968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Bunch intensity</a:t>
            </a:r>
            <a:r>
              <a:rPr lang="en-US" sz="2000" dirty="0" smtClean="0"/>
              <a:t>: Will beams saturate the cooling capacity due to e-cloud or  be unstable?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Emittance</a:t>
            </a:r>
            <a:r>
              <a:rPr lang="en-US" sz="2000" dirty="0" smtClean="0"/>
              <a:t>: Will the emittance be preserved during cycle? Is sufficiently small? Can small emittance be traded with intensity or number of bunches?  </a:t>
            </a:r>
          </a:p>
          <a:p>
            <a:endParaRPr lang="en-US" sz="2000" dirty="0" smtClean="0"/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Bunch spacing</a:t>
            </a:r>
            <a:r>
              <a:rPr lang="en-US" sz="2000" dirty="0"/>
              <a:t>: Will collisions saturate the experiments?</a:t>
            </a:r>
          </a:p>
          <a:p>
            <a:endParaRPr lang="en-US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Injectors’ parameters as seen by the LHC</a:t>
            </a: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1055140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www.w3.org/XML/1998/namespace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9783</TotalTime>
  <Words>1922</Words>
  <Application>Microsoft Office PowerPoint</Application>
  <PresentationFormat>On-screen Show (4:3)</PresentationFormat>
  <Paragraphs>446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HiLumiLHC_PresentationTemplate</vt:lpstr>
      <vt:lpstr>LHC expectations on injectors (after LS1 and in the long term…) </vt:lpstr>
      <vt:lpstr>Introduction</vt:lpstr>
      <vt:lpstr>Injectors’ parameters as seen by the LHC</vt:lpstr>
      <vt:lpstr>Beam current limitations</vt:lpstr>
      <vt:lpstr>E-cloud</vt:lpstr>
      <vt:lpstr>Injectors’ parameters as seen by the LHC</vt:lpstr>
      <vt:lpstr>LHC Injection to Collisions </vt:lpstr>
      <vt:lpstr>Transmission of Beam parameters</vt:lpstr>
      <vt:lpstr>Injectors’ parameters as seen by the LHC</vt:lpstr>
      <vt:lpstr>Bunch Spacing and Filling Schemes</vt:lpstr>
      <vt:lpstr>Assumptions on experimental conditions</vt:lpstr>
      <vt:lpstr>Bunch spacing and pile-up </vt:lpstr>
      <vt:lpstr>HL-LHC Performance reach</vt:lpstr>
      <vt:lpstr>HL-LHC Performance reach</vt:lpstr>
      <vt:lpstr>HL-LHC Performance reach</vt:lpstr>
      <vt:lpstr>HL-LHC Performance reach</vt:lpstr>
      <vt:lpstr>HL-LHC Performance reach</vt:lpstr>
      <vt:lpstr>HL-LHC Performance reach</vt:lpstr>
      <vt:lpstr>Open questions for the LHC</vt:lpstr>
      <vt:lpstr>Performance of different scenarios (7 TeV)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Riccardo De Maria</cp:lastModifiedBy>
  <cp:revision>617</cp:revision>
  <cp:lastPrinted>2013-09-10T11:06:09Z</cp:lastPrinted>
  <dcterms:created xsi:type="dcterms:W3CDTF">2011-12-13T14:40:13Z</dcterms:created>
  <dcterms:modified xsi:type="dcterms:W3CDTF">2014-04-11T05:14:15Z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