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6" r:id="rId2"/>
    <p:sldId id="287" r:id="rId3"/>
    <p:sldId id="285" r:id="rId4"/>
    <p:sldId id="307" r:id="rId5"/>
    <p:sldId id="278" r:id="rId6"/>
    <p:sldId id="311" r:id="rId7"/>
    <p:sldId id="318" r:id="rId8"/>
    <p:sldId id="303" r:id="rId9"/>
    <p:sldId id="320" r:id="rId10"/>
    <p:sldId id="316" r:id="rId11"/>
    <p:sldId id="261" r:id="rId12"/>
    <p:sldId id="304" r:id="rId13"/>
    <p:sldId id="296" r:id="rId14"/>
    <p:sldId id="297" r:id="rId15"/>
    <p:sldId id="321" r:id="rId16"/>
    <p:sldId id="298" r:id="rId17"/>
    <p:sldId id="305" r:id="rId18"/>
    <p:sldId id="300" r:id="rId19"/>
    <p:sldId id="269" r:id="rId20"/>
    <p:sldId id="273" r:id="rId21"/>
    <p:sldId id="314" r:id="rId22"/>
    <p:sldId id="270" r:id="rId23"/>
    <p:sldId id="271" r:id="rId24"/>
    <p:sldId id="306" r:id="rId25"/>
    <p:sldId id="310" r:id="rId26"/>
    <p:sldId id="29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>
        <p:scale>
          <a:sx n="90" d="100"/>
          <a:sy n="90" d="100"/>
        </p:scale>
        <p:origin x="-127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3E817-80E0-415A-BCEA-3474EDB46699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983F4-21DF-428C-B214-A7D374D92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6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48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959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959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61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232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9D68-4F3D-48C8-92A5-89FB2CEB350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514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33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888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1pPr>
            <a:lvl2pPr marL="742950" indent="-285750" defTabSz="877888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2pPr>
            <a:lvl3pPr marL="1143000" indent="-228600" defTabSz="877888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3pPr>
            <a:lvl4pPr marL="1600200" indent="-228600" defTabSz="877888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4pPr>
            <a:lvl5pPr marL="2057400" indent="-228600" defTabSz="877888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5pPr>
            <a:lvl6pPr marL="2514600" indent="-228600" algn="ctr" defTabSz="877888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6pPr>
            <a:lvl7pPr marL="2971800" indent="-228600" algn="ctr" defTabSz="877888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7pPr>
            <a:lvl8pPr marL="3429000" indent="-228600" algn="ctr" defTabSz="877888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8pPr>
            <a:lvl9pPr marL="3886200" indent="-228600" algn="ctr" defTabSz="877888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9pPr>
          </a:lstStyle>
          <a:p>
            <a:fld id="{3A696795-2E6A-4109-BCCA-23C95A515483}" type="slidenum">
              <a:rPr lang="en-US" altLang="en-US" sz="1200" smtClean="0">
                <a:solidFill>
                  <a:schemeClr val="tx1"/>
                </a:solidFill>
                <a:latin typeface="Arial" charset="0"/>
              </a:rPr>
              <a:pPr/>
              <a:t>13</a:t>
            </a:fld>
            <a:endParaRPr lang="en-US" alt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A5FB-3EBF-48EA-A62E-D5C7A47AEDE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82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79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4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37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6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365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34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42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392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06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56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978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0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5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66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94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81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88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C9B9-03A0-49CA-A500-374FB08EB2DE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0143-851E-4EB7-B265-4991C83F9A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74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6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0.png"/><Relationship Id="rId7" Type="http://schemas.openxmlformats.org/officeDocument/2006/relationships/image" Target="../media/image23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0.png"/><Relationship Id="rId10" Type="http://schemas.openxmlformats.org/officeDocument/2006/relationships/image" Target="../media/image26.png"/><Relationship Id="rId4" Type="http://schemas.openxmlformats.org/officeDocument/2006/relationships/image" Target="../media/image20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3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accelconf.web.cern.ch/accelconf/p77/PDF/PAC1977_1396.PDF" TargetMode="Externa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0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nf.infn.it/acceleratori/dafne/NOTEDAFNE/G/G-19.pdf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accelconf.web.cern.ch/accelconf/p07/PAPERS/FRPMN069.PDF" TargetMode="External"/><Relationship Id="rId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accelconf.web.cern.ch/accelconf/p07/PAPERS/FRPMN069.PDF" TargetMode="External"/><Relationship Id="rId4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png"/><Relationship Id="rId4" Type="http://schemas.openxmlformats.org/officeDocument/2006/relationships/image" Target="../media/image55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ndico.cern.ch/event/160434/contribution/11/material/slides/0.pd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24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4769099" y="2274788"/>
            <a:ext cx="825001" cy="6779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887907" y="3033203"/>
            <a:ext cx="1447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040307" y="2107135"/>
            <a:ext cx="1074726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143000" y="2238937"/>
            <a:ext cx="908894" cy="58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146447" y="2230186"/>
            <a:ext cx="0" cy="10697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115034" y="2230186"/>
            <a:ext cx="107596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15" idx="0"/>
          </p:cNvCxnSpPr>
          <p:nvPr/>
        </p:nvCxnSpPr>
        <p:spPr>
          <a:xfrm flipH="1">
            <a:off x="1137708" y="2233103"/>
            <a:ext cx="1" cy="91731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15" idx="2"/>
          </p:cNvCxnSpPr>
          <p:nvPr/>
        </p:nvCxnSpPr>
        <p:spPr>
          <a:xfrm>
            <a:off x="211507" y="3299903"/>
            <a:ext cx="77380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21307" y="2054271"/>
            <a:ext cx="47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</a:t>
            </a:r>
            <a:endParaRPr lang="en-GB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8535" y="312845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5" name="Flowchart: Connector 14"/>
          <p:cNvSpPr/>
          <p:nvPr/>
        </p:nvSpPr>
        <p:spPr>
          <a:xfrm>
            <a:off x="985308" y="3150420"/>
            <a:ext cx="304800" cy="2989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stCxn id="15" idx="6"/>
            <a:endCxn id="5" idx="1"/>
          </p:cNvCxnSpPr>
          <p:nvPr/>
        </p:nvCxnSpPr>
        <p:spPr>
          <a:xfrm>
            <a:off x="1290108" y="3299903"/>
            <a:ext cx="597799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354611" y="2920594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𝑮𝑨𝑷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611" y="2920594"/>
                <a:ext cx="381000" cy="369332"/>
              </a:xfrm>
              <a:prstGeom prst="rect">
                <a:avLst/>
              </a:prstGeom>
              <a:blipFill rotWithShape="1">
                <a:blip r:embed="rId2"/>
                <a:stretch>
                  <a:fillRect r="-698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802892" y="2410646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Cavity</a:t>
            </a:r>
            <a:endParaRPr lang="en-GB" dirty="0"/>
          </a:p>
        </p:txBody>
      </p:sp>
      <p:cxnSp>
        <p:nvCxnSpPr>
          <p:cNvPr id="27" name="Straight Connector 26"/>
          <p:cNvCxnSpPr>
            <a:stCxn id="5" idx="3"/>
          </p:cNvCxnSpPr>
          <p:nvPr/>
        </p:nvCxnSpPr>
        <p:spPr>
          <a:xfrm flipV="1">
            <a:off x="3335707" y="3294069"/>
            <a:ext cx="1845893" cy="58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181600" y="2957003"/>
            <a:ext cx="0" cy="3561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90600" y="3109403"/>
            <a:ext cx="22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016984" y="3505200"/>
                <a:ext cx="1245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𝑮</m:t>
                          </m:r>
                        </m:e>
                        <m:sub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/>
                        </a:rPr>
                        <m:t>𝑨</m:t>
                      </m:r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/>
                        </a:rPr>
                        <m:t>·</m:t>
                      </m:r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</m:oMath>
                  </m:oMathPara>
                </a14:m>
                <a:endParaRPr lang="en-GB" b="1" i="1" dirty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6984" y="3505200"/>
                <a:ext cx="124579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245527" y="1849434"/>
                <a:ext cx="1811522" cy="6562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𝐵𝐸𝐴𝑀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𝐶𝐴𝑉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527" y="1849434"/>
                <a:ext cx="1811522" cy="6562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5628942" y="1250486"/>
            <a:ext cx="3556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Reduce the impedance seen by the beam:</a:t>
            </a:r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7639879" y="2177536"/>
            <a:ext cx="417170" cy="3281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Down Arrow 41"/>
          <p:cNvSpPr/>
          <p:nvPr/>
        </p:nvSpPr>
        <p:spPr>
          <a:xfrm>
            <a:off x="7639879" y="2627299"/>
            <a:ext cx="314636" cy="334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382550" y="3145661"/>
            <a:ext cx="280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Increase the  loop gain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34204" y="192787"/>
            <a:ext cx="586846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Wideband negative feedback </a:t>
            </a:r>
          </a:p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in the 10MHz cavity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82550" y="3048000"/>
            <a:ext cx="238045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76200" y="5726043"/>
                <a:ext cx="34733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u="sng" dirty="0" smtClean="0"/>
                  <a:t>Actual situation in the 10 MHz cavity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/>
                          </a:rPr>
                          <m:t>𝑮</m:t>
                        </m:r>
                      </m:e>
                      <m:sub>
                        <m:r>
                          <a:rPr lang="en-GB" sz="1600" b="1" i="1">
                            <a:latin typeface="Cambria Math"/>
                          </a:rPr>
                          <m:t>𝑳</m:t>
                        </m:r>
                      </m:sub>
                    </m:sSub>
                    <m:r>
                      <a:rPr lang="en-GB" sz="1600" b="1" i="1">
                        <a:latin typeface="Cambria Math"/>
                        <a:sym typeface="Symbol"/>
                      </a:rPr>
                      <m:t></m:t>
                    </m:r>
                    <m:r>
                      <a:rPr lang="en-GB" sz="1600" b="1" i="1">
                        <a:latin typeface="Cambria Math"/>
                      </a:rPr>
                      <m:t>𝟐𝟑</m:t>
                    </m:r>
                    <m:r>
                      <a:rPr lang="en-GB" sz="1600" b="1" i="1">
                        <a:latin typeface="Cambria Math"/>
                      </a:rPr>
                      <m:t>𝒅𝑩</m:t>
                    </m:r>
                  </m:oMath>
                </a14:m>
                <a:endParaRPr lang="en-GB" sz="1600" b="1" dirty="0"/>
              </a:p>
              <a:p>
                <a:pPr algn="ctr"/>
                <a:endParaRPr lang="en-GB" sz="16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726043"/>
                <a:ext cx="3473340" cy="830997"/>
              </a:xfrm>
              <a:prstGeom prst="rect">
                <a:avLst/>
              </a:prstGeom>
              <a:blipFill rotWithShape="1">
                <a:blip r:embed="rId5"/>
                <a:stretch>
                  <a:fillRect t="-2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4114800" y="5715000"/>
                <a:ext cx="4191000" cy="707886"/>
              </a:xfrm>
              <a:prstGeom prst="rect">
                <a:avLst/>
              </a:prstGeom>
              <a:noFill/>
              <a:ln w="222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u="sng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OBJECTIVE: INCREASE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u="sng" smtClean="0">
                            <a:ln w="11430"/>
                            <a:gradFill>
                              <a:gsLst>
                                <a:gs pos="0">
                                  <a:schemeClr val="accent2">
                                    <a:tint val="70000"/>
                                    <a:satMod val="245000"/>
                                  </a:schemeClr>
                                </a:gs>
                                <a:gs pos="75000">
                                  <a:schemeClr val="accent2">
                                    <a:tint val="90000"/>
                                    <a:shade val="60000"/>
                                    <a:satMod val="240000"/>
                                  </a:schemeClr>
                                </a:gs>
                                <a:gs pos="100000">
                                  <a:schemeClr val="accent2">
                                    <a:tint val="100000"/>
                                    <a:shade val="50000"/>
                                    <a:satMod val="240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dist="39000" dir="5460000" algn="tl">
                                <a:srgbClr val="000000">
                                  <a:alpha val="38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 u="sng" smtClean="0">
                            <a:ln w="11430"/>
                            <a:gradFill>
                              <a:gsLst>
                                <a:gs pos="0">
                                  <a:schemeClr val="accent2">
                                    <a:tint val="70000"/>
                                    <a:satMod val="245000"/>
                                  </a:schemeClr>
                                </a:gs>
                                <a:gs pos="75000">
                                  <a:schemeClr val="accent2">
                                    <a:tint val="90000"/>
                                    <a:shade val="60000"/>
                                    <a:satMod val="240000"/>
                                  </a:schemeClr>
                                </a:gs>
                                <a:gs pos="100000">
                                  <a:schemeClr val="accent2">
                                    <a:tint val="100000"/>
                                    <a:shade val="50000"/>
                                    <a:satMod val="240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dist="39000" dir="5460000" algn="tl">
                                <a:srgbClr val="000000">
                                  <a:alpha val="38000"/>
                                </a:srgbClr>
                              </a:outerShdw>
                            </a:effectLst>
                            <a:latin typeface="Cambria Math"/>
                          </a:rPr>
                          <m:t>𝑮</m:t>
                        </m:r>
                      </m:e>
                      <m:sub>
                        <m:r>
                          <a:rPr lang="en-GB" sz="2000" b="1" i="1" u="sng" smtClean="0">
                            <a:ln w="11430"/>
                            <a:gradFill>
                              <a:gsLst>
                                <a:gs pos="0">
                                  <a:schemeClr val="accent2">
                                    <a:tint val="70000"/>
                                    <a:satMod val="245000"/>
                                  </a:schemeClr>
                                </a:gs>
                                <a:gs pos="75000">
                                  <a:schemeClr val="accent2">
                                    <a:tint val="90000"/>
                                    <a:shade val="60000"/>
                                    <a:satMod val="240000"/>
                                  </a:schemeClr>
                                </a:gs>
                                <a:gs pos="100000">
                                  <a:schemeClr val="accent2">
                                    <a:tint val="100000"/>
                                    <a:shade val="50000"/>
                                    <a:satMod val="240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dist="39000" dir="5460000" algn="tl">
                                <a:srgbClr val="000000">
                                  <a:alpha val="38000"/>
                                </a:srgbClr>
                              </a:outerShdw>
                            </a:effectLst>
                            <a:latin typeface="Cambria Math"/>
                          </a:rPr>
                          <m:t>𝑳</m:t>
                        </m:r>
                      </m:sub>
                    </m:sSub>
                  </m:oMath>
                </a14:m>
                <a:endParaRPr lang="en-GB" sz="2000" b="1" u="sng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  <a:p>
                <a:pPr algn="ctr"/>
                <a:r>
                  <a:rPr lang="en-GB" sz="2000" b="1" u="sng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UP TO </a:t>
                </a:r>
                <a:r>
                  <a:rPr lang="en-GB" sz="2000" b="1" u="sng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sym typeface="Symbol"/>
                  </a:rPr>
                  <a:t>29</a:t>
                </a:r>
                <a:r>
                  <a:rPr lang="en-GB" sz="2000" b="1" u="sng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dB (in the limit of stability)</a:t>
                </a:r>
                <a:endParaRPr lang="en-GB" sz="2000" b="1" u="sng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5715000"/>
                <a:ext cx="4191000" cy="707886"/>
              </a:xfrm>
              <a:prstGeom prst="rect">
                <a:avLst/>
              </a:prstGeom>
              <a:blipFill rotWithShape="1">
                <a:blip r:embed="rId6"/>
                <a:stretch>
                  <a:fillRect l="-1163" t="-5172" r="-1017" b="-19828"/>
                </a:stretch>
              </a:blipFill>
              <a:ln w="2222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ight Arrow 47"/>
          <p:cNvSpPr/>
          <p:nvPr/>
        </p:nvSpPr>
        <p:spPr>
          <a:xfrm>
            <a:off x="3429000" y="5878443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76200" y="5638800"/>
            <a:ext cx="8229600" cy="86028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82669" y="4495800"/>
                <a:ext cx="29718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Why don’t increase just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rgbClr val="FF0000"/>
                        </a:solidFill>
                        <a:latin typeface="Cambria Math"/>
                      </a:rPr>
                      <m:t>𝒇</m:t>
                    </m:r>
                  </m:oMath>
                </a14:m>
                <a:r>
                  <a:rPr lang="en-GB" dirty="0" smtClean="0"/>
                  <a:t> ?</a:t>
                </a:r>
                <a:endParaRPr lang="en-GB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669" y="4495800"/>
                <a:ext cx="2971801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848" t="-8333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ight Arrow 50"/>
          <p:cNvSpPr/>
          <p:nvPr/>
        </p:nvSpPr>
        <p:spPr>
          <a:xfrm>
            <a:off x="2971800" y="4680466"/>
            <a:ext cx="533400" cy="120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557577" y="4522737"/>
            <a:ext cx="185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Closed loop gain  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255328" y="4522737"/>
                <a:ext cx="9111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𝐺</m:t>
                      </m:r>
                      <m:r>
                        <a:rPr lang="en-GB" b="0" i="1" smtClean="0">
                          <a:latin typeface="Cambria Math"/>
                          <a:sym typeface="Symbol"/>
                        </a:rPr>
                        <m:t></m:t>
                      </m:r>
                      <m:r>
                        <a:rPr lang="en-GB" b="0" i="1" smtClean="0">
                          <a:latin typeface="Cambria Math"/>
                        </a:rPr>
                        <m:t>1/</m:t>
                      </m:r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328" y="4522737"/>
                <a:ext cx="911147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245527" y="4338935"/>
                <a:ext cx="270896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 smtClean="0"/>
                  <a:t>Not able any more to give to the cavity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𝑮𝑨𝑷</m:t>
                        </m:r>
                      </m:sub>
                    </m:sSub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𝟏𝟎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𝒌𝑽</m:t>
                    </m:r>
                  </m:oMath>
                </a14:m>
                <a:r>
                  <a:rPr lang="en-GB" dirty="0" smtClean="0"/>
                  <a:t>  per gap</a:t>
                </a:r>
                <a:endParaRPr lang="en-GB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527" y="4338935"/>
                <a:ext cx="2708967" cy="923330"/>
              </a:xfrm>
              <a:prstGeom prst="rect">
                <a:avLst/>
              </a:prstGeom>
              <a:blipFill rotWithShape="1">
                <a:blip r:embed="rId9"/>
                <a:stretch>
                  <a:fillRect l="-2027" t="-3311" r="-1802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7135006" y="450267"/>
            <a:ext cx="1873584" cy="523220"/>
          </a:xfrm>
          <a:prstGeom prst="rect">
            <a:avLst/>
          </a:prstGeom>
          <a:solidFill>
            <a:schemeClr val="accent6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G.Favia</a:t>
            </a:r>
            <a:r>
              <a:rPr lang="en-US" sz="1400" dirty="0" smtClean="0"/>
              <a:t>, V. </a:t>
            </a:r>
            <a:r>
              <a:rPr lang="en-US" sz="1400" dirty="0" err="1" smtClean="0"/>
              <a:t>Desquiens</a:t>
            </a:r>
            <a:r>
              <a:rPr lang="en-US" sz="1400" dirty="0" smtClean="0"/>
              <a:t>, </a:t>
            </a:r>
          </a:p>
          <a:p>
            <a:r>
              <a:rPr lang="en-US" sz="1400" dirty="0" smtClean="0"/>
              <a:t>M. </a:t>
            </a:r>
            <a:r>
              <a:rPr lang="en-US" sz="1400" dirty="0" err="1" smtClean="0"/>
              <a:t>Morvillo</a:t>
            </a:r>
            <a:endParaRPr lang="en-US" sz="1400" dirty="0">
              <a:ln>
                <a:solidFill>
                  <a:srgbClr val="FFFFFF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971935" y="1430118"/>
                <a:ext cx="2031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𝒇</m:t>
                    </m:r>
                  </m:oMath>
                </a14:m>
                <a:r>
                  <a:rPr lang="en-GB" dirty="0" smtClean="0"/>
                  <a:t> = feedback factor</a:t>
                </a:r>
                <a:endParaRPr lang="en-GB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935" y="1430118"/>
                <a:ext cx="2031558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901"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Arrow Connector 62"/>
          <p:cNvCxnSpPr>
            <a:stCxn id="13" idx="0"/>
          </p:cNvCxnSpPr>
          <p:nvPr/>
        </p:nvCxnSpPr>
        <p:spPr>
          <a:xfrm flipV="1">
            <a:off x="2658454" y="1739364"/>
            <a:ext cx="313480" cy="314907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3244589" y="3734465"/>
                <a:ext cx="2031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𝑨</m:t>
                    </m:r>
                  </m:oMath>
                </a14:m>
                <a:r>
                  <a:rPr lang="en-GB" dirty="0" smtClean="0"/>
                  <a:t> = forward gain</a:t>
                </a:r>
                <a:endParaRPr lang="en-GB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4589" y="3734465"/>
                <a:ext cx="2031558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/>
          <p:cNvCxnSpPr/>
          <p:nvPr/>
        </p:nvCxnSpPr>
        <p:spPr>
          <a:xfrm>
            <a:off x="2825465" y="3608554"/>
            <a:ext cx="429394" cy="353846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8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7" t="-1079" b="1"/>
          <a:stretch/>
        </p:blipFill>
        <p:spPr bwMode="auto">
          <a:xfrm>
            <a:off x="340953" y="989525"/>
            <a:ext cx="4652093" cy="259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99774"/>
              </p:ext>
            </p:extLst>
          </p:nvPr>
        </p:nvGraphicFramePr>
        <p:xfrm>
          <a:off x="228599" y="3962400"/>
          <a:ext cx="3581401" cy="186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447801"/>
                <a:gridCol w="1371600"/>
              </a:tblGrid>
              <a:tr h="52780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STAGE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GAIN</a:t>
                      </a:r>
                    </a:p>
                    <a:p>
                      <a:pPr algn="ctr"/>
                      <a:r>
                        <a:rPr lang="it-IT" sz="1200" dirty="0" smtClean="0"/>
                        <a:t>Old</a:t>
                      </a:r>
                    </a:p>
                    <a:p>
                      <a:pPr algn="ctr"/>
                      <a:r>
                        <a:rPr lang="it-IT" sz="1200" dirty="0" smtClean="0"/>
                        <a:t>configuration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GAIN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Change of tubes working point</a:t>
                      </a:r>
                      <a:endParaRPr lang="it-IT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040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Predriver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11.1 dB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12.76</a:t>
                      </a:r>
                      <a:r>
                        <a:rPr lang="it-IT" sz="1200" baseline="0" dirty="0" smtClean="0"/>
                        <a:t> dB</a:t>
                      </a:r>
                      <a:endParaRPr lang="it-IT" sz="1200" dirty="0"/>
                    </a:p>
                  </a:txBody>
                  <a:tcPr/>
                </a:tc>
              </a:tr>
              <a:tr h="41476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Driver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27 dB @3MHz</a:t>
                      </a:r>
                    </a:p>
                    <a:p>
                      <a:pPr algn="ctr"/>
                      <a:r>
                        <a:rPr lang="it-IT" sz="1200" dirty="0" smtClean="0"/>
                        <a:t>24.35</a:t>
                      </a:r>
                      <a:r>
                        <a:rPr lang="it-IT" sz="1200" baseline="0" dirty="0" smtClean="0"/>
                        <a:t> dB @10MHz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28.8 dB @3MHz</a:t>
                      </a:r>
                    </a:p>
                    <a:p>
                      <a:pPr algn="ctr"/>
                      <a:r>
                        <a:rPr lang="it-IT" sz="1200" dirty="0" smtClean="0"/>
                        <a:t>25.9 dB @10MHz</a:t>
                      </a:r>
                      <a:endParaRPr lang="it-IT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Final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42.5 dB @3MHz</a:t>
                      </a:r>
                    </a:p>
                    <a:p>
                      <a:pPr algn="ctr"/>
                      <a:r>
                        <a:rPr lang="it-IT" sz="1200" dirty="0" smtClean="0"/>
                        <a:t>38.8 @10MHz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44.6 dB @3MHz</a:t>
                      </a:r>
                    </a:p>
                    <a:p>
                      <a:pPr algn="ctr"/>
                      <a:r>
                        <a:rPr lang="it-IT" sz="1200" dirty="0" smtClean="0"/>
                        <a:t>42.17 dB @10MHz</a:t>
                      </a:r>
                      <a:endParaRPr lang="it-IT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6200" y="6096000"/>
            <a:ext cx="8360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 DO NEXT -&gt; </a:t>
            </a:r>
            <a:r>
              <a:rPr lang="en-GB" dirty="0" smtClean="0"/>
              <a:t>verify that with the new working points the amplificator (</a:t>
            </a:r>
            <a:r>
              <a:rPr lang="en-GB" dirty="0"/>
              <a:t>in the limit </a:t>
            </a:r>
            <a:r>
              <a:rPr lang="en-GB" dirty="0" smtClean="0"/>
              <a:t>of stability and respecting the phase and gain margin) give to the cavity 10 kV per gap.</a:t>
            </a:r>
            <a:endParaRPr lang="en-GB" dirty="0"/>
          </a:p>
        </p:txBody>
      </p:sp>
      <p:pic>
        <p:nvPicPr>
          <p:cNvPr id="5122" name="Picture 2" descr="C:\Users\lventura\AppData\Local\Microsoft\Windows\Temporary Internet Files\Content.Outlook\NYTM99BA\driver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t="3765" r="5998" b="50000"/>
          <a:stretch/>
        </p:blipFill>
        <p:spPr bwMode="auto">
          <a:xfrm>
            <a:off x="5143830" y="2710627"/>
            <a:ext cx="3887805" cy="145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2828250"/>
            <a:ext cx="85642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Driver</a:t>
            </a:r>
            <a:endParaRPr lang="en-GB" b="1" dirty="0"/>
          </a:p>
        </p:txBody>
      </p:sp>
      <p:pic>
        <p:nvPicPr>
          <p:cNvPr id="5123" name="Picture 3" descr="C:\Users\lventura\AppData\Local\Microsoft\Windows\Temporary Internet Files\Content.Outlook\NYTM99BA\predriv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9" t="4659" r="6899" b="51193"/>
          <a:stretch/>
        </p:blipFill>
        <p:spPr bwMode="auto">
          <a:xfrm>
            <a:off x="5143830" y="1199010"/>
            <a:ext cx="3660529" cy="133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62600" y="1122810"/>
            <a:ext cx="1112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Predriver</a:t>
            </a:r>
            <a:endParaRPr lang="en-GB" b="1" dirty="0"/>
          </a:p>
        </p:txBody>
      </p:sp>
      <p:pic>
        <p:nvPicPr>
          <p:cNvPr id="5124" name="Picture 4" descr="C:\Users\lventura\AppData\Local\Microsoft\Windows\Temporary Internet Files\Content.Outlook\NYTM99BA\final_3MHz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" t="5037" r="6676" b="50000"/>
          <a:stretch/>
        </p:blipFill>
        <p:spPr bwMode="auto">
          <a:xfrm>
            <a:off x="5154351" y="4286135"/>
            <a:ext cx="3877284" cy="14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03256" y="4575087"/>
            <a:ext cx="85642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Final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838996" y="83403"/>
            <a:ext cx="769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Constantia" pitchFamily="18" charset="0"/>
              </a:rPr>
              <a:t>Work in progress: </a:t>
            </a:r>
            <a:r>
              <a:rPr lang="en-GB" sz="2400" b="1" u="sng" dirty="0" smtClean="0">
                <a:solidFill>
                  <a:schemeClr val="tx2"/>
                </a:solidFill>
                <a:latin typeface="Constantia" pitchFamily="18" charset="0"/>
              </a:rPr>
              <a:t>change the working point </a:t>
            </a:r>
          </a:p>
          <a:p>
            <a:pPr algn="ctr"/>
            <a:r>
              <a:rPr lang="en-GB" sz="2400" b="1" u="sng" dirty="0" smtClean="0">
                <a:solidFill>
                  <a:schemeClr val="tx2"/>
                </a:solidFill>
                <a:latin typeface="Constantia" pitchFamily="18" charset="0"/>
              </a:rPr>
              <a:t>of the electron tubes</a:t>
            </a:r>
            <a:endParaRPr lang="en-GB" sz="2400" u="sng" dirty="0"/>
          </a:p>
        </p:txBody>
      </p:sp>
      <p:sp>
        <p:nvSpPr>
          <p:cNvPr id="16" name="Rectangle 15"/>
          <p:cNvSpPr/>
          <p:nvPr/>
        </p:nvSpPr>
        <p:spPr>
          <a:xfrm>
            <a:off x="342900" y="1697504"/>
            <a:ext cx="3352800" cy="18838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86200" y="2581513"/>
                <a:ext cx="6896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𝑨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581513"/>
                <a:ext cx="689613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2019300" y="1374609"/>
            <a:ext cx="457200" cy="2709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667000" y="849960"/>
                <a:ext cx="685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849960"/>
                <a:ext cx="685800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2440345" y="1142347"/>
            <a:ext cx="381000" cy="232262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695700" y="2855871"/>
            <a:ext cx="361453" cy="310634"/>
          </a:xfrm>
          <a:prstGeom prst="straightConnector1">
            <a:avLst/>
          </a:prstGeom>
          <a:ln w="222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20608494">
            <a:off x="3605617" y="3509888"/>
            <a:ext cx="2599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2014 p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reliminary results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3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The PS RF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Beam loading &amp; cures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Wideband negative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feedback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/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r>
              <a:rPr lang="en-GB" sz="2400" dirty="0" smtClean="0"/>
              <a:t>     </a:t>
            </a:r>
            <a:r>
              <a:rPr lang="en-GB" sz="2400" dirty="0"/>
              <a:t>F</a:t>
            </a:r>
            <a:r>
              <a:rPr lang="en-GB" sz="2400" dirty="0" smtClean="0"/>
              <a:t>eedback system and damper</a:t>
            </a:r>
            <a:endParaRPr lang="en-GB" sz="2400" dirty="0"/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10 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Summary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5008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\\cern.ch\dfs\Users\l\lventura\Documents\tesi latex versione corretta\cavity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 r="7460"/>
          <a:stretch/>
        </p:blipFill>
        <p:spPr bwMode="auto">
          <a:xfrm>
            <a:off x="5704844" y="1159508"/>
            <a:ext cx="3279260" cy="143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58791" y="121621"/>
            <a:ext cx="56124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1pPr>
            <a:lvl2pPr marL="742950" indent="-28575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2pPr>
            <a:lvl3pPr marL="11430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3pPr>
            <a:lvl4pPr marL="16002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4pPr>
            <a:lvl5pPr marL="20574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3200" b="1" dirty="0">
                <a:solidFill>
                  <a:schemeClr val="tx2"/>
                </a:solidFill>
                <a:latin typeface="Constantia" pitchFamily="18" charset="0"/>
                <a:cs typeface="+mn-cs"/>
              </a:rPr>
              <a:t>Coupled-bunch</a:t>
            </a:r>
            <a:r>
              <a:rPr lang="it-IT" altLang="en-US" sz="3200" b="1" dirty="0">
                <a:solidFill>
                  <a:schemeClr val="tx2"/>
                </a:solidFill>
                <a:latin typeface="Constantia" pitchFamily="18" charset="0"/>
                <a:cs typeface="+mn-cs"/>
              </a:rPr>
              <a:t> instabilities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72665" y="1371600"/>
            <a:ext cx="7266609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1pPr>
            <a:lvl2pPr marL="742950" indent="-28575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2pPr>
            <a:lvl3pPr marL="11430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3pPr>
            <a:lvl4pPr marL="16002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4pPr>
            <a:lvl5pPr marL="2057400" indent="-228600"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300">
                <a:solidFill>
                  <a:srgbClr val="0000CC"/>
                </a:solidFill>
                <a:latin typeface="Comic Sans MS" pitchFamily="66" charset="0"/>
                <a:cs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  <a:buClr>
                <a:schemeClr val="tx1"/>
              </a:buClr>
              <a:buSzPct val="70000"/>
            </a:pPr>
            <a:endParaRPr lang="it-IT" altLang="en-US" sz="180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285750" indent="-285750" algn="l" eaLnBrk="1" hangingPunct="1">
              <a:spcBef>
                <a:spcPct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it-IT" altLang="en-US" sz="1800" dirty="0">
                <a:solidFill>
                  <a:schemeClr val="tx1"/>
                </a:solidFill>
                <a:latin typeface="+mn-lt"/>
                <a:cs typeface="+mn-cs"/>
              </a:rPr>
              <a:t>Transverse (betatron) and longitudinal (synchrotron ) </a:t>
            </a:r>
            <a:endParaRPr lang="it-IT" altLang="en-US" sz="18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algn="l" eaLnBrk="1" hangingPunct="1">
              <a:spcBef>
                <a:spcPct val="0"/>
              </a:spcBef>
              <a:buClr>
                <a:schemeClr val="hlink"/>
              </a:buClr>
              <a:buSzPct val="70000"/>
            </a:pPr>
            <a:r>
              <a:rPr lang="it-IT" altLang="en-US" sz="1800" dirty="0" smtClean="0">
                <a:solidFill>
                  <a:schemeClr val="tx1"/>
                </a:solidFill>
                <a:latin typeface="+mn-lt"/>
                <a:cs typeface="+mn-cs"/>
              </a:rPr>
              <a:t>      oscillations </a:t>
            </a:r>
            <a:r>
              <a:rPr lang="it-IT" altLang="en-US" sz="1800" dirty="0">
                <a:solidFill>
                  <a:schemeClr val="tx1"/>
                </a:solidFill>
                <a:latin typeface="+mn-lt"/>
                <a:cs typeface="+mn-cs"/>
              </a:rPr>
              <a:t>normally damped by natural </a:t>
            </a:r>
            <a:r>
              <a:rPr lang="it-IT" altLang="en-US" sz="1800" dirty="0" smtClean="0">
                <a:solidFill>
                  <a:schemeClr val="tx1"/>
                </a:solidFill>
                <a:latin typeface="+mn-lt"/>
                <a:cs typeface="+mn-cs"/>
              </a:rPr>
              <a:t>damping.</a:t>
            </a:r>
            <a:endParaRPr lang="it-IT" altLang="en-US" sz="180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l" eaLnBrk="1" hangingPunct="1">
              <a:spcBef>
                <a:spcPct val="0"/>
              </a:spcBef>
              <a:buClr>
                <a:schemeClr val="hlink"/>
              </a:buClr>
              <a:buSzPct val="70000"/>
              <a:buFont typeface="Wingdings" pitchFamily="2" charset="2"/>
              <a:buChar char="î"/>
            </a:pPr>
            <a:endParaRPr lang="it-IT" altLang="en-US" sz="180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l" eaLnBrk="1" hangingPunct="1">
              <a:spcBef>
                <a:spcPct val="0"/>
              </a:spcBef>
              <a:buClr>
                <a:schemeClr val="hlink"/>
              </a:buClr>
              <a:buSzPct val="70000"/>
              <a:buFont typeface="Wingdings" pitchFamily="2" charset="2"/>
              <a:buChar char="î"/>
            </a:pPr>
            <a:endParaRPr lang="it-IT" altLang="en-US" sz="1400" dirty="0">
              <a:solidFill>
                <a:schemeClr val="tx1"/>
              </a:solidFill>
            </a:endParaRPr>
          </a:p>
        </p:txBody>
      </p:sp>
      <p:pic>
        <p:nvPicPr>
          <p:cNvPr id="16" name="Picture 2" descr="C:\Heiko\Presentations\2013-02_CoupledBunchOscillationMeasurementsPSLIU\CoupledBunchOscillationExamp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51" y="3149263"/>
            <a:ext cx="2887799" cy="287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7573" y="5507503"/>
            <a:ext cx="5450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u="sng" dirty="0" smtClean="0">
                <a:solidFill>
                  <a:srgbClr val="FF0000"/>
                </a:solidFill>
              </a:rPr>
              <a:t>Since wakefields are proportional to the bunch charge, </a:t>
            </a:r>
            <a:r>
              <a:rPr lang="en-US" altLang="en-US" sz="2000" b="1" u="sng" dirty="0" smtClean="0">
                <a:solidFill>
                  <a:srgbClr val="FF0000"/>
                </a:solidFill>
              </a:rPr>
              <a:t>instabilities are current dependent.</a:t>
            </a:r>
            <a:endParaRPr lang="it-IT" altLang="en-US" sz="2000" b="1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2665" y="4550153"/>
            <a:ext cx="5222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it-IT" altLang="en-US" b="1" dirty="0" smtClean="0">
                <a:solidFill>
                  <a:schemeClr val="tx1"/>
                </a:solidFill>
              </a:rPr>
              <a:t>If the growth rate is stronger than the natural damping the </a:t>
            </a:r>
            <a:r>
              <a:rPr lang="it-IT" altLang="en-US" b="1" dirty="0" smtClean="0">
                <a:solidFill>
                  <a:srgbClr val="FF0000"/>
                </a:solidFill>
              </a:rPr>
              <a:t>oscillation gets unstable</a:t>
            </a:r>
            <a:r>
              <a:rPr lang="it-IT" altLang="en-US" b="1" dirty="0" smtClean="0">
                <a:solidFill>
                  <a:schemeClr val="tx1"/>
                </a:solidFill>
              </a:rPr>
              <a:t>.</a:t>
            </a:r>
            <a:endParaRPr lang="it-IT" altLang="en-US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7573" y="3506141"/>
            <a:ext cx="58584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it-IT" altLang="en-US" u="sng" dirty="0" smtClean="0">
                <a:solidFill>
                  <a:schemeClr val="tx1"/>
                </a:solidFill>
              </a:rPr>
              <a:t>Wake fields act back on the beam and produces growth</a:t>
            </a:r>
          </a:p>
          <a:p>
            <a:pPr>
              <a:spcBef>
                <a:spcPct val="0"/>
              </a:spcBef>
              <a:buClr>
                <a:schemeClr val="hlink"/>
              </a:buClr>
              <a:buSzPct val="70000"/>
            </a:pPr>
            <a:r>
              <a:rPr lang="it-IT" altLang="en-US" dirty="0" smtClean="0">
                <a:solidFill>
                  <a:schemeClr val="tx1"/>
                </a:solidFill>
              </a:rPr>
              <a:t>      </a:t>
            </a:r>
            <a:r>
              <a:rPr lang="it-IT" altLang="en-US" u="sng" dirty="0" smtClean="0">
                <a:solidFill>
                  <a:schemeClr val="tx1"/>
                </a:solidFill>
              </a:rPr>
              <a:t>of oscillations.</a:t>
            </a:r>
            <a:endParaRPr lang="it-IT" altLang="en-US" u="sng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hlinkClick r:id="rId5"/>
          </p:cNvPr>
          <p:cNvSpPr txBox="1"/>
          <p:nvPr/>
        </p:nvSpPr>
        <p:spPr>
          <a:xfrm>
            <a:off x="158051" y="6540535"/>
            <a:ext cx="833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‘Theory and performances of the longitudinal active damping system for the CERN PS Booster’ </a:t>
            </a:r>
            <a:r>
              <a:rPr lang="en-GB" sz="1100" dirty="0" err="1" smtClean="0"/>
              <a:t>F.Pedersen</a:t>
            </a:r>
            <a:r>
              <a:rPr lang="en-GB" sz="1100" dirty="0" smtClean="0"/>
              <a:t> and </a:t>
            </a:r>
            <a:r>
              <a:rPr lang="en-GB" sz="1100" dirty="0" err="1" smtClean="0"/>
              <a:t>F.Sacherer</a:t>
            </a:r>
            <a:endParaRPr lang="en-GB" sz="11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916653" y="2895600"/>
            <a:ext cx="3303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nstantia" pitchFamily="18" charset="0"/>
              </a:rPr>
              <a:t>Example of an </a:t>
            </a:r>
            <a:r>
              <a:rPr lang="en-US" sz="1200" b="1" i="1" dirty="0" smtClean="0">
                <a:latin typeface="Constantia" pitchFamily="18" charset="0"/>
              </a:rPr>
              <a:t>n</a:t>
            </a:r>
            <a:r>
              <a:rPr lang="en-US" sz="1200" b="1" dirty="0" smtClean="0">
                <a:latin typeface="Constantia" pitchFamily="18" charset="0"/>
              </a:rPr>
              <a:t> = 12 mode</a:t>
            </a:r>
            <a:endParaRPr lang="en-GB" sz="1200" b="1" dirty="0">
              <a:latin typeface="Constantia" pitchFamily="18" charset="0"/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A2C81A8-BF21-4117-B2BE-300920E9E92D}" type="slidenum">
              <a:rPr lang="en-GB">
                <a:solidFill>
                  <a:schemeClr val="tx1"/>
                </a:solidFill>
                <a:latin typeface="Constantia" pitchFamily="18" charset="0"/>
              </a:rPr>
              <a:pPr/>
              <a:t>13</a:t>
            </a:fld>
            <a:endParaRPr lang="en-GB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9954" y="2626146"/>
            <a:ext cx="864273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it-IT" altLang="en-US" u="sng" dirty="0"/>
              <a:t>Interaction of the </a:t>
            </a:r>
            <a:r>
              <a:rPr lang="it-IT" altLang="en-US" u="sng" dirty="0" smtClean="0"/>
              <a:t>particles with cavity</a:t>
            </a:r>
            <a:r>
              <a:rPr lang="it-IT" altLang="en-US" dirty="0" smtClean="0"/>
              <a:t>-</a:t>
            </a:r>
            <a:r>
              <a:rPr lang="it-IT" altLang="en-US" dirty="0"/>
              <a:t>&gt; </a:t>
            </a:r>
            <a:r>
              <a:rPr lang="it-IT" altLang="en-US" b="1" dirty="0" smtClean="0"/>
              <a:t>wakefields</a:t>
            </a:r>
            <a:r>
              <a:rPr lang="it-IT" altLang="en-US" dirty="0" smtClean="0"/>
              <a:t>. </a:t>
            </a:r>
            <a:endParaRPr lang="it-IT" altLang="en-US" dirty="0"/>
          </a:p>
          <a:p>
            <a:pPr>
              <a:spcBef>
                <a:spcPct val="0"/>
              </a:spcBef>
              <a:buClr>
                <a:schemeClr val="hlink"/>
              </a:buClr>
              <a:buSzPct val="70000"/>
              <a:buFont typeface="Wingdings" pitchFamily="2" charset="2"/>
              <a:buChar char="î"/>
            </a:pPr>
            <a:endParaRPr lang="it-IT" altLang="en-US" sz="1400" dirty="0"/>
          </a:p>
          <a:p>
            <a:pPr>
              <a:spcBef>
                <a:spcPct val="0"/>
              </a:spcBef>
              <a:buClr>
                <a:schemeClr val="hlink"/>
              </a:buClr>
              <a:buSzPct val="70000"/>
              <a:buFont typeface="Wingdings" pitchFamily="2" charset="2"/>
              <a:buChar char="î"/>
            </a:pPr>
            <a:endParaRPr lang="it-IT" alt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79954" y="926068"/>
            <a:ext cx="7680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it-IT" altLang="en-US" dirty="0"/>
              <a:t>Beam in a </a:t>
            </a:r>
            <a:r>
              <a:rPr lang="it-IT" altLang="en-US" dirty="0" smtClean="0"/>
              <a:t>synchrotron </a:t>
            </a:r>
            <a:r>
              <a:rPr lang="it-IT" altLang="en-US" dirty="0"/>
              <a:t>ring made of bunches of charged </a:t>
            </a:r>
            <a:r>
              <a:rPr lang="it-IT" altLang="en-US" dirty="0" smtClean="0"/>
              <a:t>particles</a:t>
            </a:r>
            <a:r>
              <a:rPr lang="it-IT" altLang="en-US" dirty="0"/>
              <a:t>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019044" y="41148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59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9289" y="2323743"/>
                <a:ext cx="7067311" cy="2400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en-GB" sz="1600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GB" sz="1600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600" dirty="0" smtClean="0"/>
                  <a:t>Up </a:t>
                </a:r>
                <a:r>
                  <a:rPr lang="en-GB" sz="1600" dirty="0"/>
                  <a:t>to present </a:t>
                </a:r>
                <a:r>
                  <a:rPr lang="en-GB" sz="1600" dirty="0" smtClean="0"/>
                  <a:t>intensities (achieved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</a:rPr>
                      <m:t>1.8·</m:t>
                    </m:r>
                    <m:sSup>
                      <m:sSup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/>
                  <a:t>ppb </a:t>
                </a:r>
                <a:r>
                  <a:rPr lang="en-GB" sz="1600" dirty="0" smtClean="0"/>
                  <a:t>at extraction) coupled-bunch instabilities are </a:t>
                </a:r>
                <a:r>
                  <a:rPr lang="en-GB" sz="1600" dirty="0"/>
                  <a:t>damped using a feedback </a:t>
                </a:r>
                <a:r>
                  <a:rPr lang="en-GB" sz="1600" dirty="0" smtClean="0"/>
                  <a:t>system limited </a:t>
                </a:r>
                <a:r>
                  <a:rPr lang="en-GB" sz="1600" dirty="0"/>
                  <a:t>to the first two dominant oscillation modes, but it will become insufficient </a:t>
                </a:r>
                <a:r>
                  <a:rPr lang="en-GB" sz="1600" dirty="0" smtClean="0"/>
                  <a:t>for the </a:t>
                </a:r>
                <a:r>
                  <a:rPr lang="en-GB" sz="1600" dirty="0"/>
                  <a:t>beam parameters planned within the </a:t>
                </a:r>
                <a:r>
                  <a:rPr lang="en-GB" sz="1600" dirty="0" smtClean="0"/>
                  <a:t>LHC upgrade (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/>
                      </a:rPr>
                      <m:t>2</m:t>
                    </m:r>
                    <m:r>
                      <a:rPr lang="en-GB" sz="1600" b="0" i="1" dirty="0" smtClean="0">
                        <a:latin typeface="Cambria Math"/>
                      </a:rPr>
                      <m:t>.7</m:t>
                    </m:r>
                    <m:r>
                      <a:rPr lang="en-GB" sz="1600" i="1"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en-GB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sz="1600" i="1">
                            <a:latin typeface="Cambria Math"/>
                          </a:rPr>
                          <m:t>11</m:t>
                        </m:r>
                      </m:sup>
                    </m:sSup>
                    <m:r>
                      <a:rPr lang="en-GB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GB" sz="1600" dirty="0"/>
                  <a:t>ppb at extraction). </a:t>
                </a:r>
                <a:endParaRPr lang="en-GB" sz="1600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9" y="2323743"/>
                <a:ext cx="7067311" cy="2400657"/>
              </a:xfrm>
              <a:prstGeom prst="rect">
                <a:avLst/>
              </a:prstGeom>
              <a:blipFill rotWithShape="1">
                <a:blip r:embed="rId3"/>
                <a:stretch>
                  <a:fillRect l="-259" r="-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58906" y="152400"/>
            <a:ext cx="78040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alisto MT" panose="02040603050505030304" pitchFamily="18" charset="0"/>
              </a:rPr>
              <a:t>State of the art of coupled-bunch instabilities in the PS</a:t>
            </a:r>
            <a:endParaRPr lang="en-GB" sz="3200" b="1" dirty="0">
              <a:solidFill>
                <a:schemeClr val="tx2"/>
              </a:solidFill>
              <a:latin typeface="Calisto MT" panose="02040603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436" y="1371600"/>
            <a:ext cx="88901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Longitudinal coupled-bunch instabilities are observed in the CERN PS </a:t>
            </a:r>
            <a:r>
              <a:rPr lang="en-GB" sz="1600" b="1" dirty="0"/>
              <a:t>during </a:t>
            </a:r>
            <a:r>
              <a:rPr lang="en-GB" sz="1600" b="1" dirty="0" smtClean="0"/>
              <a:t>acceleration (above transition energy) </a:t>
            </a:r>
            <a:r>
              <a:rPr lang="en-GB" sz="1600" b="1" dirty="0"/>
              <a:t>and on the flat-top</a:t>
            </a:r>
            <a:r>
              <a:rPr lang="en-GB" sz="1600" dirty="0"/>
              <a:t>. </a:t>
            </a:r>
          </a:p>
          <a:p>
            <a:pPr algn="just"/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For LHC-type of beam in the PS with bunch spacing below </a:t>
            </a:r>
            <a:r>
              <a:rPr lang="en-GB" sz="1600" dirty="0" smtClean="0"/>
              <a:t>100 </a:t>
            </a:r>
            <a:r>
              <a:rPr lang="en-GB" sz="1600" i="1" dirty="0" smtClean="0"/>
              <a:t>ns</a:t>
            </a:r>
            <a:r>
              <a:rPr lang="en-GB" sz="1600" dirty="0" smtClean="0"/>
              <a:t> </a:t>
            </a:r>
            <a:r>
              <a:rPr lang="en-GB" sz="1600" dirty="0"/>
              <a:t>only </a:t>
            </a:r>
            <a:r>
              <a:rPr lang="en-GB" sz="1600" b="1" dirty="0" smtClean="0"/>
              <a:t>the motion of the centre of mass of the bunches </a:t>
            </a:r>
            <a:r>
              <a:rPr lang="en-GB" sz="1600" dirty="0" smtClean="0"/>
              <a:t>has been observed.</a:t>
            </a: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42290" y="4606602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>
                <a:solidFill>
                  <a:srgbClr val="FF0000"/>
                </a:solidFill>
              </a:rPr>
              <a:t>New coupled-bunch feedback system based on the 1-turn delay scheme</a:t>
            </a:r>
            <a:endParaRPr lang="en-GB" sz="1600" b="1" u="sng" dirty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7204665" y="2687221"/>
            <a:ext cx="1614201" cy="1578688"/>
            <a:chOff x="1752600" y="2133600"/>
            <a:chExt cx="2960737" cy="2895600"/>
          </a:xfrm>
        </p:grpSpPr>
        <p:pic>
          <p:nvPicPr>
            <p:cNvPr id="22" name="Picture 2" descr="C:\Heiko\Presentations\2010-07_LHCBeamsCoupledBunchObservationUpdateMSWG\LHC50DoubleSplit1TFBK\2010-07-01_LHC50DoubleSplit_1TFBKoff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2600" y="2133600"/>
              <a:ext cx="2960737" cy="28956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3531602" y="3898753"/>
              <a:ext cx="1181735" cy="430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OFF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7239000" y="4419600"/>
            <a:ext cx="1614439" cy="1545109"/>
            <a:chOff x="6357168" y="3143674"/>
            <a:chExt cx="1880767" cy="1800000"/>
          </a:xfrm>
        </p:grpSpPr>
        <p:pic>
          <p:nvPicPr>
            <p:cNvPr id="25" name="Picture 3" descr="C:\Heiko\Presentations\2010-07_LHCBeamsCoupledBunchObservationUpdateMSWG\LHC50DoubleSplit1TFBK\2010-07-01_LHC50DoubleSplit_1TFBKon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57168" y="3143674"/>
              <a:ext cx="1840491" cy="18000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7198868" y="4191000"/>
              <a:ext cx="10390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ON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38" y="3962400"/>
            <a:ext cx="4356940" cy="280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>
            <a:off x="5638800" y="39624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89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304" y="665120"/>
            <a:ext cx="5199298" cy="367828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 descr="C:\Heiko\Publications\IPAC13\CoupledBunchMeasurements\Poster\gainDampingRateFeedbackOnOffCombinedPlo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05" y="5087075"/>
            <a:ext cx="3278810" cy="169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3669120" y="5432245"/>
            <a:ext cx="719336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09788" y="5220796"/>
            <a:ext cx="20165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Measured damping rate with </a:t>
            </a:r>
            <a:r>
              <a:rPr lang="en-US" sz="1100" b="1" u="sng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feedback on</a:t>
            </a:r>
            <a:endParaRPr lang="en-GB" sz="1100" b="1" u="sng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201070" y="5952762"/>
            <a:ext cx="1437318" cy="66154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38388" y="5741313"/>
            <a:ext cx="20165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Corrected for natural damping</a:t>
            </a:r>
            <a:endParaRPr lang="en-GB" sz="11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2200" y="6301724"/>
            <a:ext cx="384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sz="1200" b="1" dirty="0">
                <a:solidFill>
                  <a:srgbClr val="FF0000"/>
                </a:solidFill>
                <a:latin typeface="Constantia" pitchFamily="18" charset="0"/>
                <a:ea typeface="+mj-ea"/>
                <a:cs typeface="+mj-cs"/>
              </a:rPr>
              <a:t>Zero damping at zero gain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sz="1200" dirty="0">
                <a:solidFill>
                  <a:srgbClr val="FF0000"/>
                </a:solidFill>
                <a:latin typeface="Constantia" pitchFamily="18" charset="0"/>
                <a:ea typeface="+mj-ea"/>
                <a:cs typeface="+mj-cs"/>
              </a:rPr>
              <a:t>Natural damping </a:t>
            </a:r>
            <a:r>
              <a:rPr lang="en-US" sz="1200" dirty="0" smtClean="0">
                <a:solidFill>
                  <a:srgbClr val="FF0000"/>
                </a:solidFill>
                <a:latin typeface="Constantia" pitchFamily="18" charset="0"/>
                <a:ea typeface="+mj-ea"/>
                <a:cs typeface="+mj-cs"/>
              </a:rPr>
              <a:t>independent </a:t>
            </a:r>
            <a:r>
              <a:rPr lang="en-US" sz="1200" dirty="0">
                <a:solidFill>
                  <a:srgbClr val="FF0000"/>
                </a:solidFill>
                <a:latin typeface="Constantia" pitchFamily="18" charset="0"/>
                <a:ea typeface="+mj-ea"/>
                <a:cs typeface="+mj-cs"/>
              </a:rPr>
              <a:t>from gain</a:t>
            </a:r>
            <a:endParaRPr lang="en-GB" sz="1200" dirty="0">
              <a:solidFill>
                <a:srgbClr val="FF0000"/>
              </a:solidFill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217" y="4382869"/>
            <a:ext cx="712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u="sng" dirty="0">
                <a:latin typeface="Constantia" pitchFamily="18" charset="0"/>
                <a:ea typeface="+mj-ea"/>
                <a:cs typeface="+mj-cs"/>
              </a:rPr>
              <a:t>A </a:t>
            </a:r>
            <a:r>
              <a:rPr lang="en-GB" sz="1200" b="1" u="sng" dirty="0">
                <a:latin typeface="Constantia" pitchFamily="18" charset="0"/>
                <a:ea typeface="+mj-ea"/>
                <a:cs typeface="+mj-cs"/>
              </a:rPr>
              <a:t>large amount of measurements </a:t>
            </a:r>
            <a:r>
              <a:rPr lang="en-GB" sz="1200" u="sng" dirty="0">
                <a:latin typeface="Constantia" pitchFamily="18" charset="0"/>
                <a:ea typeface="+mj-ea"/>
                <a:cs typeface="+mj-cs"/>
              </a:rPr>
              <a:t>has been done to </a:t>
            </a:r>
            <a:r>
              <a:rPr lang="en-GB" sz="1200" b="1" u="sng" dirty="0">
                <a:latin typeface="Constantia" pitchFamily="18" charset="0"/>
                <a:ea typeface="+mj-ea"/>
                <a:cs typeface="+mj-cs"/>
              </a:rPr>
              <a:t>check the behaviour of the coupled bunch instabilities</a:t>
            </a:r>
            <a:r>
              <a:rPr lang="en-GB" sz="1200" u="sng" dirty="0">
                <a:latin typeface="Constantia" pitchFamily="18" charset="0"/>
                <a:ea typeface="+mj-ea"/>
                <a:cs typeface="+mj-cs"/>
              </a:rPr>
              <a:t> in the machine </a:t>
            </a:r>
            <a:r>
              <a:rPr lang="en-GB" sz="1200" b="1" u="sng" dirty="0">
                <a:latin typeface="Constantia" pitchFamily="18" charset="0"/>
                <a:ea typeface="+mj-ea"/>
                <a:cs typeface="+mj-cs"/>
              </a:rPr>
              <a:t>with the feedback system</a:t>
            </a:r>
            <a:r>
              <a:rPr lang="en-GB" sz="1200" dirty="0">
                <a:latin typeface="Constantia" pitchFamily="18" charset="0"/>
                <a:ea typeface="+mj-ea"/>
                <a:cs typeface="+mj-cs"/>
              </a:rPr>
              <a:t>, studying the damping rate vs many parameters like gain, intensity, emittance and cycle time.</a:t>
            </a:r>
          </a:p>
        </p:txBody>
      </p:sp>
      <p:pic>
        <p:nvPicPr>
          <p:cNvPr id="17" name="Picture 3" descr="\\cern.ch\dfs\Users\l\lventura\Desktop\ss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335" y="1471987"/>
            <a:ext cx="1610927" cy="139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:\IMG_123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4" t="23752" r="14885"/>
          <a:stretch/>
        </p:blipFill>
        <p:spPr bwMode="auto">
          <a:xfrm>
            <a:off x="7444944" y="3709257"/>
            <a:ext cx="1433475" cy="185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380433" y="1148821"/>
            <a:ext cx="1731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Spare 10MHz cavity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77412" y="3356284"/>
            <a:ext cx="1448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Finemet</a:t>
            </a:r>
            <a:r>
              <a:rPr lang="en-GB" sz="1400" b="1" dirty="0">
                <a:solidFill>
                  <a:srgbClr val="FF0000"/>
                </a:solidFill>
                <a:latin typeface="Constantia" pitchFamily="18" charset="0"/>
              </a:rPr>
              <a:t> ©</a:t>
            </a:r>
            <a:r>
              <a:rPr lang="en-GB" sz="1400" b="1" dirty="0" smtClean="0">
                <a:solidFill>
                  <a:srgbClr val="FF0000"/>
                </a:solidFill>
              </a:rPr>
              <a:t> cavity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8026727" y="3010402"/>
            <a:ext cx="304800" cy="3458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>
            <a:off x="6426384" y="1979430"/>
            <a:ext cx="878148" cy="3761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62000" y="76200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Coupled-bunch </a:t>
            </a:r>
            <a:r>
              <a:rPr lang="en-US" sz="3200" b="1" dirty="0" smtClean="0">
                <a:solidFill>
                  <a:schemeClr val="tx2"/>
                </a:solidFill>
                <a:latin typeface="Calisto MT" panose="02040603050505030304" pitchFamily="18" charset="0"/>
              </a:rPr>
              <a:t>feedback &amp; measurements</a:t>
            </a:r>
            <a:endParaRPr lang="en-GB" sz="3200" b="1" dirty="0">
              <a:solidFill>
                <a:schemeClr val="tx2"/>
              </a:solidFill>
              <a:latin typeface="Calisto MT" panose="0204060305050503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90766" y="655941"/>
            <a:ext cx="1143000" cy="307777"/>
          </a:xfrm>
          <a:prstGeom prst="rect">
            <a:avLst/>
          </a:prstGeom>
          <a:solidFill>
            <a:schemeClr val="accent6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</a:t>
            </a:r>
            <a:r>
              <a:rPr lang="en-US" sz="1400" dirty="0" smtClean="0"/>
              <a:t>. Damerau</a:t>
            </a:r>
            <a:endParaRPr lang="en-US" sz="1400" dirty="0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34304" y="809829"/>
            <a:ext cx="5018022" cy="34573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0" y="1712466"/>
            <a:ext cx="1565573" cy="1181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ight Arrow 28"/>
          <p:cNvSpPr/>
          <p:nvPr/>
        </p:nvSpPr>
        <p:spPr>
          <a:xfrm>
            <a:off x="1676400" y="2057400"/>
            <a:ext cx="439074" cy="299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93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/>
          <a:stretch/>
        </p:blipFill>
        <p:spPr bwMode="auto">
          <a:xfrm>
            <a:off x="2342322" y="2183404"/>
            <a:ext cx="3012595" cy="253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5468" y="2286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Calisto MT" panose="02040603050505030304" pitchFamily="18" charset="0"/>
                <a:ea typeface="+mn-ea"/>
                <a:cs typeface="+mn-cs"/>
              </a:rPr>
              <a:t>New PS longitudinal kicker cavity</a:t>
            </a:r>
            <a:endParaRPr lang="en-GB" dirty="0"/>
          </a:p>
        </p:txBody>
      </p:sp>
      <p:pic>
        <p:nvPicPr>
          <p:cNvPr id="7" name="Picture 2" descr="H:\IMG_12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4" t="23752" r="14885"/>
          <a:stretch/>
        </p:blipFill>
        <p:spPr bwMode="auto">
          <a:xfrm>
            <a:off x="6019800" y="1143000"/>
            <a:ext cx="2936928" cy="379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0942960"/>
                  </p:ext>
                </p:extLst>
              </p:nvPr>
            </p:nvGraphicFramePr>
            <p:xfrm>
              <a:off x="74469" y="4656374"/>
              <a:ext cx="3841880" cy="2001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98880"/>
                    <a:gridCol w="1143000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Feedback kicker requirements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Frequency range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0.4-5.5 MHz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RF voltage per sideband,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𝑚𝑜𝑑𝑒</m:t>
                                  </m:r>
                                </m:sub>
                              </m:sSub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 1kV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Maximum</a:t>
                          </a:r>
                          <a:r>
                            <a:rPr lang="en-GB" sz="1400" baseline="0" dirty="0" smtClean="0"/>
                            <a:t> total RF voltage,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5kV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Un-damped shunt impedance at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·</m:t>
                                  </m:r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𝑟𝑒𝑣</m:t>
                                  </m:r>
                                </m:sub>
                              </m:sSub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&lt;200</a:t>
                          </a:r>
                          <a:r>
                            <a:rPr lang="el-GR" sz="1400" dirty="0" smtClean="0">
                              <a:sym typeface="Symbol"/>
                            </a:rPr>
                            <a:t>Ω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0942960"/>
                  </p:ext>
                </p:extLst>
              </p:nvPr>
            </p:nvGraphicFramePr>
            <p:xfrm>
              <a:off x="74469" y="4656374"/>
              <a:ext cx="3841880" cy="2001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98880"/>
                    <a:gridCol w="1143000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Feedback kicker requirements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Frequency range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0.4-5.5 MHz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05000" r="-42438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 1kV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300000" r="-42438" b="-145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5kV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87059" r="-42438" b="-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ym typeface="Symbol"/>
                            </a:rPr>
                            <a:t>&lt;200</a:t>
                          </a:r>
                          <a:r>
                            <a:rPr lang="el-GR" sz="1400" dirty="0" smtClean="0">
                              <a:sym typeface="Symbol"/>
                            </a:rPr>
                            <a:t>Ω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cxnSp>
        <p:nvCxnSpPr>
          <p:cNvPr id="13" name="Straight Arrow Connector 12"/>
          <p:cNvCxnSpPr/>
          <p:nvPr/>
        </p:nvCxnSpPr>
        <p:spPr>
          <a:xfrm flipH="1" flipV="1">
            <a:off x="4191000" y="4038600"/>
            <a:ext cx="1981200" cy="762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1450605">
            <a:off x="4658315" y="4179216"/>
            <a:ext cx="1393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straight section 02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09600" y="2133600"/>
            <a:ext cx="533400" cy="8782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" y="301185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Finemet cavity used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in LEIR but to accelerate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20520" y="1143000"/>
            <a:ext cx="58992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latin typeface="Constantia" pitchFamily="18" charset="0"/>
                <a:ea typeface="+mj-ea"/>
                <a:cs typeface="+mj-cs"/>
              </a:rPr>
              <a:t>During the first long shutdown (LS1) in 2013-2014, a </a:t>
            </a:r>
            <a:r>
              <a:rPr lang="en-GB" sz="1400" b="1" dirty="0" smtClean="0">
                <a:latin typeface="Constantia" pitchFamily="18" charset="0"/>
                <a:ea typeface="+mj-ea"/>
                <a:cs typeface="+mj-cs"/>
              </a:rPr>
              <a:t>new digital </a:t>
            </a:r>
            <a:r>
              <a:rPr lang="en-GB" sz="1400" b="1" dirty="0">
                <a:latin typeface="Constantia" pitchFamily="18" charset="0"/>
                <a:ea typeface="+mj-ea"/>
                <a:cs typeface="+mj-cs"/>
              </a:rPr>
              <a:t>feedback 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has been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installed, covering all coupled-bunch 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modes with a new </a:t>
            </a:r>
            <a:r>
              <a:rPr lang="en-GB" sz="1400" dirty="0">
                <a:latin typeface="Constantia" pitchFamily="18" charset="0"/>
              </a:rPr>
              <a:t>l</a:t>
            </a:r>
            <a:r>
              <a:rPr lang="en-GB" sz="1400" dirty="0" smtClean="0">
                <a:latin typeface="Constantia" pitchFamily="18" charset="0"/>
              </a:rPr>
              <a:t>ongitudinal cavity based </a:t>
            </a:r>
            <a:r>
              <a:rPr lang="en-GB" sz="1400" dirty="0">
                <a:latin typeface="Constantia" pitchFamily="18" charset="0"/>
              </a:rPr>
              <a:t>on the </a:t>
            </a:r>
            <a:r>
              <a:rPr lang="en-GB" sz="1400" u="sng" dirty="0">
                <a:latin typeface="Constantia" pitchFamily="18" charset="0"/>
              </a:rPr>
              <a:t>wideband frequency characteristics of </a:t>
            </a:r>
            <a:r>
              <a:rPr lang="en-GB" sz="1400" b="1" dirty="0">
                <a:latin typeface="Constantia" pitchFamily="18" charset="0"/>
              </a:rPr>
              <a:t>Finemet ©</a:t>
            </a:r>
            <a:r>
              <a:rPr lang="en-GB" sz="1400" dirty="0">
                <a:latin typeface="Constantia" pitchFamily="18" charset="0"/>
              </a:rPr>
              <a:t> magnetic alloy and </a:t>
            </a:r>
            <a:r>
              <a:rPr lang="en-GB" sz="1400" b="1" dirty="0">
                <a:latin typeface="Constantia" pitchFamily="18" charset="0"/>
              </a:rPr>
              <a:t>driven by solid-state amplifiers. </a:t>
            </a:r>
          </a:p>
          <a:p>
            <a:pPr algn="just"/>
            <a:endParaRPr lang="en-GB" sz="1400" dirty="0"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2482" y="564499"/>
            <a:ext cx="1130470" cy="307777"/>
          </a:xfrm>
          <a:prstGeom prst="rect">
            <a:avLst/>
          </a:prstGeom>
          <a:solidFill>
            <a:schemeClr val="accent6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</a:t>
            </a:r>
            <a:r>
              <a:rPr lang="en-US" sz="1400" dirty="0" smtClean="0"/>
              <a:t>. Paoluzzi</a:t>
            </a:r>
            <a:endParaRPr lang="en-US" sz="1400" dirty="0">
              <a:ln>
                <a:solidFill>
                  <a:srgbClr val="FFFFFF"/>
                </a:solidFill>
              </a:ln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264" y="5105400"/>
            <a:ext cx="430340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77000" y="1219200"/>
            <a:ext cx="2044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sto MT" panose="02040603050505030304" pitchFamily="18" charset="0"/>
              </a:rPr>
              <a:t>Installed in 2014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The PS RF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Beam loading &amp; cures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Wideband negative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feedback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New feedback system and damper</a:t>
            </a:r>
          </a:p>
          <a:p>
            <a:endParaRPr lang="en-GB" sz="2400" dirty="0"/>
          </a:p>
          <a:p>
            <a:r>
              <a:rPr lang="en-GB" sz="2400" dirty="0"/>
              <a:t> </a:t>
            </a:r>
            <a:r>
              <a:rPr lang="en-GB" sz="2400" dirty="0" smtClean="0"/>
              <a:t>    10 </a:t>
            </a:r>
            <a:r>
              <a:rPr lang="en-GB" sz="2400" dirty="0"/>
              <a:t>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Summary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5008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6970" y="1066800"/>
            <a:ext cx="903523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Measurements </a:t>
            </a:r>
            <a:r>
              <a:rPr lang="en-US" b="1" dirty="0">
                <a:solidFill>
                  <a:srgbClr val="FF0000"/>
                </a:solidFill>
              </a:rPr>
              <a:t>done in 2013 before LS1 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/>
              <a:t>coupled-bunch feedback and the spare cavity have been used to excite and damp coupled-bunch oscillation.</a:t>
            </a:r>
          </a:p>
          <a:p>
            <a:pPr marL="285750" lvl="1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108836" y="1778829"/>
            <a:ext cx="533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33499" y="2284559"/>
            <a:ext cx="617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 of </a:t>
            </a:r>
            <a:r>
              <a:rPr lang="en-GB" b="1" dirty="0" smtClean="0">
                <a:solidFill>
                  <a:srgbClr val="FF0000"/>
                </a:solidFill>
              </a:rPr>
              <a:t>SIMULATIONS</a:t>
            </a:r>
            <a:r>
              <a:rPr lang="en-GB" dirty="0" smtClean="0"/>
              <a:t> to: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 smtClean="0"/>
              <a:t>Study and deeply understand these 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 smtClean="0"/>
              <a:t>Predict the beam behaviour with the new LIU parameters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532406"/>
            <a:ext cx="8229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</a:rPr>
              <a:t>Longitudinal Coupled-Bunch </a:t>
            </a:r>
            <a:r>
              <a:rPr lang="en-GB" sz="2400" b="1" dirty="0">
                <a:solidFill>
                  <a:srgbClr val="FF0000"/>
                </a:solidFill>
                <a:latin typeface="Constantia" pitchFamily="18" charset="0"/>
              </a:rPr>
              <a:t>simulation code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8545" y="5181600"/>
            <a:ext cx="8786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Tracks the </a:t>
            </a:r>
            <a:r>
              <a:rPr lang="en-GB" b="1" dirty="0"/>
              <a:t>longitudinal </a:t>
            </a:r>
            <a:r>
              <a:rPr lang="en-GB" b="1" dirty="0" smtClean="0"/>
              <a:t>centre of mass </a:t>
            </a:r>
            <a:r>
              <a:rPr lang="en-GB" b="1" dirty="0"/>
              <a:t>motion</a:t>
            </a:r>
            <a:r>
              <a:rPr lang="en-GB" dirty="0"/>
              <a:t> of all the bunches, </a:t>
            </a:r>
            <a:r>
              <a:rPr lang="en-GB" dirty="0" smtClean="0"/>
              <a:t>by including wakefields effects.</a:t>
            </a:r>
          </a:p>
          <a:p>
            <a:pPr algn="just"/>
            <a:r>
              <a:rPr lang="en-GB" dirty="0"/>
              <a:t>The </a:t>
            </a:r>
            <a:r>
              <a:rPr lang="en-GB" b="1" dirty="0"/>
              <a:t>feedback </a:t>
            </a:r>
            <a:r>
              <a:rPr lang="en-GB" b="1" dirty="0" smtClean="0"/>
              <a:t>system</a:t>
            </a:r>
            <a:r>
              <a:rPr lang="en-GB" dirty="0" smtClean="0"/>
              <a:t> in the code has </a:t>
            </a:r>
            <a:r>
              <a:rPr lang="en-GB" dirty="0"/>
              <a:t>been implemented </a:t>
            </a:r>
            <a:r>
              <a:rPr lang="en-GB" dirty="0" smtClean="0"/>
              <a:t>according </a:t>
            </a:r>
            <a:r>
              <a:rPr lang="en-GB" dirty="0"/>
              <a:t>with </a:t>
            </a:r>
            <a:r>
              <a:rPr lang="en-GB" dirty="0" smtClean="0"/>
              <a:t>the PS installation.</a:t>
            </a:r>
            <a:endParaRPr lang="en-GB" dirty="0"/>
          </a:p>
          <a:p>
            <a:pPr algn="just"/>
            <a:endParaRPr lang="en-GB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104691" y="6567100"/>
            <a:ext cx="8305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‘A time domain simulation code of the longitudinal multibunch instabilities’, </a:t>
            </a:r>
            <a:r>
              <a:rPr lang="en-GB" sz="1200" i="1" dirty="0" err="1" smtClean="0"/>
              <a:t>M.Bassetti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A.Ghigo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M.Migliorati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L.Palumbo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M.Serio</a:t>
            </a:r>
            <a:endParaRPr lang="en-GB" sz="1200" i="1" dirty="0"/>
          </a:p>
        </p:txBody>
      </p:sp>
      <p:sp>
        <p:nvSpPr>
          <p:cNvPr id="11" name="Down Arrow 10"/>
          <p:cNvSpPr/>
          <p:nvPr/>
        </p:nvSpPr>
        <p:spPr>
          <a:xfrm>
            <a:off x="4175713" y="3962400"/>
            <a:ext cx="533400" cy="4954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737313" y="272024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Coupled-Bunch Simulations</a:t>
            </a:r>
            <a:endParaRPr lang="en-GB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anose="02040603050505030304" pitchFamily="18" charset="0"/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4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05" y="3718414"/>
            <a:ext cx="3141578" cy="270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57995"/>
            <a:ext cx="2667000" cy="243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800" y="3783837"/>
            <a:ext cx="2856574" cy="226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12"/>
          <p:cNvSpPr txBox="1"/>
          <p:nvPr/>
        </p:nvSpPr>
        <p:spPr>
          <a:xfrm rot="16200000">
            <a:off x="4726496" y="4852829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z="1000" dirty="0"/>
              <a:t>Re[Z] [</a:t>
            </a:r>
            <a:r>
              <a:rPr lang="en-GB" sz="1000" dirty="0" err="1"/>
              <a:t>Ω</a:t>
            </a:r>
            <a:r>
              <a:rPr lang="en-GB" sz="1000" dirty="0"/>
              <a:t>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228600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Impedance model of the 10 MHz </a:t>
            </a: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RF </a:t>
            </a:r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system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7742" r="1949" b="2535"/>
          <a:stretch/>
        </p:blipFill>
        <p:spPr bwMode="auto">
          <a:xfrm>
            <a:off x="505975" y="1601357"/>
            <a:ext cx="3187613" cy="150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97361" y="1144488"/>
            <a:ext cx="7225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Real part of the total impedance of the 10 MHz cavities at the revolution harmonics @ 3.3MHz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16016" y="1645631"/>
            <a:ext cx="3505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Coupled-bunch growth rate obtained by theoretical approach</a:t>
            </a:r>
            <a:endParaRPr lang="en-GB" sz="1400" dirty="0"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042342" y="2133600"/>
            <a:ext cx="420386" cy="298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416" y="2179031"/>
            <a:ext cx="3240360" cy="56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sellaDiTesto 11"/>
          <p:cNvSpPr txBox="1"/>
          <p:nvPr/>
        </p:nvSpPr>
        <p:spPr>
          <a:xfrm>
            <a:off x="1981200" y="640080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000" dirty="0">
                <a:latin typeface="Arial" pitchFamily="34" charset="0"/>
                <a:cs typeface="Arial" pitchFamily="34" charset="0"/>
              </a:rPr>
              <a:t>ω/ω</a:t>
            </a:r>
            <a:r>
              <a:rPr lang="en-GB" sz="1000" baseline="-25000" dirty="0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17160" y="3841666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Re(Z)</a:t>
            </a:r>
            <a:endParaRPr lang="en-GB" sz="1100" dirty="0"/>
          </a:p>
          <a:p>
            <a:r>
              <a:rPr lang="en-GB" sz="1100" dirty="0" smtClean="0"/>
              <a:t>Fit</a:t>
            </a:r>
            <a:endParaRPr lang="en-GB" sz="1100" dirty="0"/>
          </a:p>
          <a:p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3470062" y="4007277"/>
            <a:ext cx="210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64054" y="4151293"/>
            <a:ext cx="210016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38400" y="451788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@ 3.3MHz</a:t>
            </a:r>
            <a:endParaRPr lang="en-GB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0"/>
          <a:stretch/>
        </p:blipFill>
        <p:spPr bwMode="auto">
          <a:xfrm>
            <a:off x="5220870" y="3706038"/>
            <a:ext cx="3097183" cy="277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963868" y="468488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@ </a:t>
            </a:r>
            <a:r>
              <a:rPr lang="en-GB" b="1" dirty="0" smtClean="0">
                <a:solidFill>
                  <a:srgbClr val="FF0000"/>
                </a:solidFill>
              </a:rPr>
              <a:t>10.1MHz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361312" y="3810000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Re(Z)</a:t>
            </a:r>
            <a:endParaRPr lang="en-GB" sz="1100" dirty="0"/>
          </a:p>
          <a:p>
            <a:r>
              <a:rPr lang="en-GB" sz="1100" dirty="0" smtClean="0"/>
              <a:t>Fit</a:t>
            </a:r>
            <a:endParaRPr lang="en-GB" sz="1100" dirty="0"/>
          </a:p>
          <a:p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7814214" y="3975611"/>
            <a:ext cx="210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808206" y="4119627"/>
            <a:ext cx="210016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27" name="CasellaDiTesto 11"/>
          <p:cNvSpPr txBox="1"/>
          <p:nvPr/>
        </p:nvSpPr>
        <p:spPr>
          <a:xfrm>
            <a:off x="6671686" y="6509063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1000" dirty="0">
                <a:latin typeface="Arial" pitchFamily="34" charset="0"/>
                <a:cs typeface="Arial" pitchFamily="34" charset="0"/>
              </a:rPr>
              <a:t>ω/ω</a:t>
            </a:r>
            <a:r>
              <a:rPr lang="en-GB" sz="1000" baseline="-25000" dirty="0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28" name="CasellaDiTesto 12"/>
          <p:cNvSpPr txBox="1"/>
          <p:nvPr/>
        </p:nvSpPr>
        <p:spPr>
          <a:xfrm rot="16200000">
            <a:off x="268880" y="4885717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z="1000" dirty="0"/>
              <a:t>Re[Z] [</a:t>
            </a:r>
            <a:r>
              <a:rPr lang="en-GB" sz="1000" dirty="0" err="1"/>
              <a:t>Ω</a:t>
            </a:r>
            <a:r>
              <a:rPr lang="en-GB" sz="10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31218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ndscapel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256" y="1905000"/>
            <a:ext cx="8848779" cy="39624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532440" y="0"/>
            <a:ext cx="611560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iu_ppt-0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233" y="326212"/>
            <a:ext cx="2480903" cy="12936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0"/>
            <a:ext cx="2339752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4936" y="2133600"/>
            <a:ext cx="8458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  <a:latin typeface="Constantia" pitchFamily="18" charset="0"/>
              </a:rPr>
              <a:t>PS: longitudinal instabilities and damper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7599" y="4382869"/>
            <a:ext cx="7461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 smtClean="0">
                <a:solidFill>
                  <a:schemeClr val="bg1"/>
                </a:solidFill>
                <a:latin typeface="Constantia" pitchFamily="18" charset="0"/>
              </a:rPr>
              <a:t>Acknowledgments: 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H</a:t>
            </a:r>
            <a:r>
              <a:rPr lang="en-US" b="1" dirty="0">
                <a:solidFill>
                  <a:schemeClr val="bg1"/>
                </a:solidFill>
                <a:latin typeface="Constantia" pitchFamily="18" charset="0"/>
              </a:rPr>
              <a:t>. 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Damerau, G. Favia S. Gilardoni , </a:t>
            </a:r>
          </a:p>
          <a:p>
            <a:pPr lvl="0"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M. Migliorati, M. Morvillo, M. Paoluzzi, G.Sterbini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5414" y="3644110"/>
            <a:ext cx="88149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</a:rPr>
              <a:t>Speaker: L</a:t>
            </a:r>
            <a:r>
              <a:rPr lang="en-US" sz="2400" dirty="0">
                <a:solidFill>
                  <a:schemeClr val="bg1"/>
                </a:solidFill>
                <a:latin typeface="Constantia" pitchFamily="18" charset="0"/>
              </a:rPr>
              <a:t>. </a:t>
            </a: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</a:rPr>
              <a:t>Ventura  </a:t>
            </a:r>
            <a:endParaRPr lang="en-US" sz="2400" b="1" baseline="300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Constantia" pitchFamily="18" charset="0"/>
              </a:rPr>
              <a:t>                     </a:t>
            </a:r>
            <a:endParaRPr lang="en-US" b="1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245" y="52210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stantia" pitchFamily="18" charset="0"/>
              </a:rPr>
              <a:t>LIU day</a:t>
            </a:r>
          </a:p>
          <a:p>
            <a:pPr algn="ctr"/>
            <a:r>
              <a:rPr lang="en-GB" b="1" dirty="0">
                <a:solidFill>
                  <a:schemeClr val="bg1"/>
                </a:solidFill>
                <a:latin typeface="Constantia" pitchFamily="18" charset="0"/>
              </a:rPr>
              <a:t>11 April 2014</a:t>
            </a:r>
          </a:p>
        </p:txBody>
      </p:sp>
    </p:spTree>
    <p:extLst>
      <p:ext uri="{BB962C8B-B14F-4D97-AF65-F5344CB8AC3E}">
        <p14:creationId xmlns:p14="http://schemas.microsoft.com/office/powerpoint/2010/main" val="34536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47079"/>
            <a:ext cx="4876800" cy="4078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654" y="1328410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Constantia" pitchFamily="18" charset="0"/>
                <a:ea typeface="+mj-ea"/>
                <a:cs typeface="+mj-cs"/>
              </a:rPr>
              <a:t>We compare the rise time of the instability obtained with simulations 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with</a:t>
            </a:r>
          </a:p>
          <a:p>
            <a:pPr algn="just"/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the CB growth rate from the eigenvalues system (PAC07).</a:t>
            </a: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573683" y="152400"/>
            <a:ext cx="8299450" cy="8651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+mn-ea"/>
                <a:cs typeface="+mn-cs"/>
              </a:rPr>
              <a:t>Simulations vs. stability data in h=7 (3.3MHz)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007431"/>
              </p:ext>
            </p:extLst>
          </p:nvPr>
        </p:nvGraphicFramePr>
        <p:xfrm>
          <a:off x="4972216" y="3352800"/>
          <a:ext cx="3289475" cy="988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151"/>
                <a:gridCol w="713189"/>
                <a:gridCol w="713189"/>
                <a:gridCol w="633946"/>
              </a:tblGrid>
              <a:tr h="28061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Simulations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results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8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 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9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Growth 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544ms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467ms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1.91s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456016"/>
              </p:ext>
            </p:extLst>
          </p:nvPr>
        </p:nvGraphicFramePr>
        <p:xfrm>
          <a:off x="4982817" y="4876800"/>
          <a:ext cx="3279467" cy="988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9167"/>
                <a:gridCol w="796269"/>
                <a:gridCol w="716642"/>
                <a:gridCol w="557389"/>
              </a:tblGrid>
              <a:tr h="319707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Paper results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 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95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Growth </a:t>
                      </a: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Rate 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400ms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333ms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9229102"/>
                  </p:ext>
                </p:extLst>
              </p:nvPr>
            </p:nvGraphicFramePr>
            <p:xfrm>
              <a:off x="6629400" y="941388"/>
              <a:ext cx="2320596" cy="1630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0834"/>
                    <a:gridCol w="939762"/>
                  </a:tblGrid>
                  <a:tr h="147074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Parameters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346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Beam energy (GeV)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346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 voltage (kV)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165 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98394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Synchrotron frequency (Hz)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230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68312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Total beam intensity (ppp)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GB" sz="11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1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12</m:t>
                                  </m:r>
                                </m:sup>
                              </m:sSup>
                            </m:oMath>
                          </a14:m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157077363"/>
                  </p:ext>
                </p:extLst>
              </p:nvPr>
            </p:nvGraphicFramePr>
            <p:xfrm>
              <a:off x="6629400" y="941388"/>
              <a:ext cx="2320596" cy="1630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0834"/>
                    <a:gridCol w="939762"/>
                  </a:tblGrid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Parameters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Beam energy (GeV)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 voltage (kV)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165 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Synchrotron frequency (Hz)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230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Total beam intensity (ppp)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47403" t="-284286" r="-649" b="-10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hlinkClick r:id="rId5"/>
          </p:cNvPr>
          <p:cNvSpPr txBox="1"/>
          <p:nvPr/>
        </p:nvSpPr>
        <p:spPr>
          <a:xfrm>
            <a:off x="0" y="6366408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L</a:t>
            </a:r>
            <a:r>
              <a:rPr lang="en-GB" sz="1200" i="1" dirty="0" smtClean="0"/>
              <a:t>ongitudinal </a:t>
            </a:r>
            <a:r>
              <a:rPr lang="en-GB" sz="1200" i="1" dirty="0"/>
              <a:t>coupled-bunch instabilities in the </a:t>
            </a:r>
            <a:r>
              <a:rPr lang="en-GB" sz="1200" i="1" dirty="0" smtClean="0"/>
              <a:t>CERN PS </a:t>
            </a:r>
            <a:r>
              <a:rPr lang="en-GB" sz="1200" i="1" dirty="0" err="1" smtClean="0"/>
              <a:t>H.Damerau,S.Hancock,C.Rossi,E.Shaposhnikova,J.Tuckmantel,J</a:t>
            </a:r>
            <a:r>
              <a:rPr lang="en-GB" sz="1200" i="1" dirty="0"/>
              <a:t>.-L. </a:t>
            </a:r>
            <a:r>
              <a:rPr lang="en-GB" sz="1200" i="1" dirty="0" err="1"/>
              <a:t>Vallet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1270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47079"/>
            <a:ext cx="4876800" cy="4078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743083"/>
              </p:ext>
            </p:extLst>
          </p:nvPr>
        </p:nvGraphicFramePr>
        <p:xfrm>
          <a:off x="4972216" y="3352800"/>
          <a:ext cx="3289475" cy="988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151"/>
                <a:gridCol w="713189"/>
                <a:gridCol w="713189"/>
                <a:gridCol w="633946"/>
              </a:tblGrid>
              <a:tr h="28061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Simulations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results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8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 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9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Growth 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544ms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467ms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1.91s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003192"/>
              </p:ext>
            </p:extLst>
          </p:nvPr>
        </p:nvGraphicFramePr>
        <p:xfrm>
          <a:off x="4982817" y="4876800"/>
          <a:ext cx="3279467" cy="988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9167"/>
                <a:gridCol w="796269"/>
                <a:gridCol w="716642"/>
                <a:gridCol w="557389"/>
              </a:tblGrid>
              <a:tr h="319707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Paper results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 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95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Growth </a:t>
                      </a: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Rate 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400ms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333ms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318239"/>
                  </p:ext>
                </p:extLst>
              </p:nvPr>
            </p:nvGraphicFramePr>
            <p:xfrm>
              <a:off x="6629400" y="941388"/>
              <a:ext cx="2320596" cy="1630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0834"/>
                    <a:gridCol w="939762"/>
                  </a:tblGrid>
                  <a:tr h="147074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Parameters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346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Beam energy (GeV)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346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 voltage (kV)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165 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98394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Synchrotron frequency (Hz)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230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68312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Total beam intensity (ppp)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10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GB" sz="11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100" b="0" i="1" kern="12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12</m:t>
                                  </m:r>
                                </m:sup>
                              </m:sSup>
                            </m:oMath>
                          </a14:m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157077363"/>
                  </p:ext>
                </p:extLst>
              </p:nvPr>
            </p:nvGraphicFramePr>
            <p:xfrm>
              <a:off x="6629400" y="941388"/>
              <a:ext cx="2320596" cy="1630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0834"/>
                    <a:gridCol w="939762"/>
                  </a:tblGrid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Parameters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Beam energy (GeV)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 voltage (kV)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165 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Synchrotron frequency (Hz)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230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1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Total beam intensity (ppp)</a:t>
                          </a:r>
                          <a:endParaRPr lang="en-GB" sz="11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47403" t="-284286" r="-649" b="-10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4520317" y="6012465"/>
            <a:ext cx="3871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code is </a:t>
            </a:r>
            <a:r>
              <a:rPr lang="en-GB" sz="2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good </a:t>
            </a:r>
            <a:r>
              <a:rPr lang="en-GB" sz="20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tool to simulate </a:t>
            </a:r>
            <a:r>
              <a:rPr lang="en-GB" sz="2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coupled-bunch instabilities</a:t>
            </a:r>
            <a:endParaRPr lang="en-GB" sz="20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20653122">
            <a:off x="2687438" y="1492083"/>
            <a:ext cx="39309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agreement!!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>
            <a:hlinkClick r:id="rId5"/>
          </p:cNvPr>
          <p:cNvSpPr txBox="1"/>
          <p:nvPr/>
        </p:nvSpPr>
        <p:spPr>
          <a:xfrm>
            <a:off x="0" y="6366408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L</a:t>
            </a:r>
            <a:r>
              <a:rPr lang="en-GB" sz="1200" i="1" dirty="0" smtClean="0"/>
              <a:t>ongitudinal </a:t>
            </a:r>
            <a:r>
              <a:rPr lang="en-GB" sz="1200" i="1" dirty="0"/>
              <a:t>coupled-bunch instabilities in the </a:t>
            </a:r>
            <a:r>
              <a:rPr lang="en-GB" sz="1200" i="1" dirty="0" smtClean="0"/>
              <a:t>CERN PS </a:t>
            </a:r>
            <a:r>
              <a:rPr lang="en-GB" sz="1200" i="1" dirty="0" err="1" smtClean="0"/>
              <a:t>H.Damerau,S.Hancock,C.Rossi,E.Shaposhnikova,J.Tuckmantel,J</a:t>
            </a:r>
            <a:r>
              <a:rPr lang="en-GB" sz="1200" i="1" dirty="0"/>
              <a:t>.-L. </a:t>
            </a:r>
            <a:r>
              <a:rPr lang="en-GB" sz="1200" i="1" dirty="0" err="1"/>
              <a:t>Vallet</a:t>
            </a:r>
            <a:endParaRPr lang="en-GB" sz="1200" i="1" dirty="0"/>
          </a:p>
        </p:txBody>
      </p:sp>
      <p:sp>
        <p:nvSpPr>
          <p:cNvPr id="3" name="Oval 2"/>
          <p:cNvSpPr/>
          <p:nvPr/>
        </p:nvSpPr>
        <p:spPr>
          <a:xfrm>
            <a:off x="6172200" y="3873610"/>
            <a:ext cx="211933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172200" y="5311914"/>
            <a:ext cx="211933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78379" y="4178410"/>
            <a:ext cx="0" cy="132897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315200" y="4267200"/>
            <a:ext cx="0" cy="12401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924800" y="4222804"/>
            <a:ext cx="0" cy="132897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8654" y="1328410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Constantia" pitchFamily="18" charset="0"/>
                <a:ea typeface="+mj-ea"/>
                <a:cs typeface="+mj-cs"/>
              </a:rPr>
              <a:t>We compare the rise time of the instability obtained with simulations 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with</a:t>
            </a:r>
          </a:p>
          <a:p>
            <a:pPr algn="just"/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the CB growth rate from the eigenvalues system (PAC07).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573683" y="152400"/>
            <a:ext cx="8299450" cy="8651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+mn-ea"/>
                <a:cs typeface="+mn-cs"/>
              </a:rPr>
              <a:t>Simulations vs. stability data in h=7 (3.3MHz)</a:t>
            </a:r>
          </a:p>
        </p:txBody>
      </p:sp>
    </p:spTree>
    <p:extLst>
      <p:ext uri="{BB962C8B-B14F-4D97-AF65-F5344CB8AC3E}">
        <p14:creationId xmlns:p14="http://schemas.microsoft.com/office/powerpoint/2010/main" val="14676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" t="1693" r="380" b="-1693"/>
          <a:stretch/>
        </p:blipFill>
        <p:spPr bwMode="auto">
          <a:xfrm>
            <a:off x="336173" y="2590800"/>
            <a:ext cx="447443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01632" y="2129134"/>
            <a:ext cx="304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tx2"/>
                </a:solidFill>
                <a:latin typeface="Calisto MT" panose="02040603050505030304" pitchFamily="18" charset="0"/>
              </a:defRPr>
            </a:lvl1pPr>
          </a:lstStyle>
          <a:p>
            <a:r>
              <a:rPr lang="en-GB" sz="2400" dirty="0" smtClean="0"/>
              <a:t>2) Measurement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73364" y="2129135"/>
            <a:ext cx="2319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tx2"/>
                </a:solidFill>
                <a:latin typeface="Calisto MT" panose="02040603050505030304" pitchFamily="18" charset="0"/>
              </a:defRPr>
            </a:lvl1pPr>
          </a:lstStyle>
          <a:p>
            <a:r>
              <a:rPr lang="en-GB" dirty="0" smtClean="0"/>
              <a:t>1) Simulation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586" y="3171855"/>
            <a:ext cx="7383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cs typeface="Arial" pitchFamily="34" charset="0"/>
              </a:rPr>
              <a:t>Mode amplitude</a:t>
            </a:r>
            <a:endParaRPr lang="en-GB" sz="1000" dirty="0"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3121" y="5997714"/>
            <a:ext cx="7268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Simulations </a:t>
            </a:r>
            <a:r>
              <a:rPr lang="en-GB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predict </a:t>
            </a:r>
            <a:r>
              <a:rPr lang="en-GB" sz="2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oscillation mode </a:t>
            </a:r>
            <a:r>
              <a:rPr lang="en-GB" sz="20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µ=2 as the stronger </a:t>
            </a:r>
            <a:r>
              <a:rPr lang="en-GB" sz="2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one </a:t>
            </a:r>
            <a:r>
              <a:rPr lang="en-GB" sz="20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before knowing the measurements results!!</a:t>
            </a:r>
            <a:endParaRPr lang="en-GB" sz="20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424" y="15240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2013 measurements vs. </a:t>
            </a: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simulations </a:t>
            </a:r>
          </a:p>
          <a:p>
            <a:pPr algn="ctr">
              <a:spcBef>
                <a:spcPct val="0"/>
              </a:spcBef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in h=21 (10.1MHz</a:t>
            </a:r>
            <a:r>
              <a:rPr lang="en-GB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)</a:t>
            </a:r>
          </a:p>
          <a:p>
            <a:pPr algn="ctr">
              <a:spcBef>
                <a:spcPct val="0"/>
              </a:spcBef>
              <a:defRPr/>
            </a:pPr>
            <a:endParaRPr lang="en-GB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anose="0204060305050503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86200" y="5150329"/>
            <a:ext cx="6610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cs typeface="Arial" pitchFamily="34" charset="0"/>
              </a:rPr>
              <a:t>Number </a:t>
            </a:r>
          </a:p>
          <a:p>
            <a:r>
              <a:rPr lang="en-GB" sz="1000" dirty="0" smtClean="0">
                <a:cs typeface="Arial" pitchFamily="34" charset="0"/>
              </a:rPr>
              <a:t>of turns</a:t>
            </a:r>
            <a:endParaRPr lang="en-GB" sz="1000" dirty="0"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37507" y="5550439"/>
            <a:ext cx="100811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cs typeface="Arial" pitchFamily="34" charset="0"/>
              </a:rPr>
              <a:t>Mode number</a:t>
            </a:r>
            <a:endParaRPr lang="en-GB" sz="1000" dirty="0"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200" y="1255693"/>
            <a:ext cx="891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Pattern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of the oscillation modes at 10 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MHz compared </a:t>
            </a:r>
            <a:r>
              <a:rPr lang="en-GB" sz="1400" dirty="0">
                <a:latin typeface="Constantia" pitchFamily="18" charset="0"/>
                <a:ea typeface="+mj-ea"/>
                <a:cs typeface="+mj-cs"/>
              </a:rPr>
              <a:t>with measurements done in 2013 which show the evolution of the mode spectra for LHC50ns  beam during acceleration for a full machine (21 bunches</a:t>
            </a:r>
            <a:r>
              <a:rPr lang="en-GB" sz="1400" dirty="0" smtClean="0">
                <a:latin typeface="Constantia" pitchFamily="18" charset="0"/>
                <a:ea typeface="+mj-ea"/>
                <a:cs typeface="+mj-cs"/>
              </a:rPr>
              <a:t>).</a:t>
            </a:r>
            <a:r>
              <a:rPr lang="en-GB" sz="1400" dirty="0" smtClean="0">
                <a:latin typeface="Constantia" pitchFamily="18" charset="0"/>
              </a:rPr>
              <a:t> </a:t>
            </a:r>
            <a:r>
              <a:rPr lang="en-GB" sz="1400" dirty="0">
                <a:latin typeface="Constantia" pitchFamily="18" charset="0"/>
              </a:rPr>
              <a:t>The ‘mode pattern’ depends on the initial conditions and the oscillation amplitude depends on the bunch number in the train.</a:t>
            </a:r>
          </a:p>
          <a:p>
            <a:pPr algn="just"/>
            <a:endParaRPr lang="en-GB" sz="1400" dirty="0"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4" name="Picture 2" descr="C:\Heiko\CPS\LIU-PSUpgradeWorkingGroup\TDR-LIU-PS\LongitudinalInstabilities\CoupledBunchModeSpectrumBarChart3D7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743" y="2845120"/>
            <a:ext cx="4150994" cy="309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 rot="18756261">
            <a:off x="1056280" y="2714655"/>
            <a:ext cx="533400" cy="9144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18756261">
            <a:off x="5434932" y="2581139"/>
            <a:ext cx="533400" cy="9144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16903" y="2366376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µ=2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4547268" y="2312580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µ=2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4239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5" name="Picture 3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74" y="1387421"/>
            <a:ext cx="4469669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676400" y="260967"/>
            <a:ext cx="6163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  <a:latin typeface="Calisto MT" panose="02040603050505030304" pitchFamily="18" charset="0"/>
              </a:rPr>
              <a:t>Simulations with LIU intensity</a:t>
            </a:r>
            <a:endParaRPr lang="en-GB" sz="1600" b="1" dirty="0">
              <a:solidFill>
                <a:schemeClr val="tx2"/>
              </a:solidFill>
              <a:latin typeface="Calisto MT" panose="0204060305050503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 rot="1317489">
            <a:off x="5718547" y="1354558"/>
            <a:ext cx="31752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Preliminary results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57200" y="6019800"/>
                <a:ext cx="8001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Simulations performed with 21 bunches IN h=21 with an intensity of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2.7</m:t>
                    </m:r>
                    <m:r>
                      <a:rPr lang="en-GB" i="1"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11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 </m:t>
                    </m:r>
                  </m:oMath>
                </a14:m>
                <a:r>
                  <a:rPr lang="en-GB" dirty="0"/>
                  <a:t>ppb at </a:t>
                </a:r>
                <a:r>
                  <a:rPr lang="en-GB" dirty="0" smtClean="0"/>
                  <a:t>extraction.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019800"/>
                <a:ext cx="800100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09" t="-4717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14" name="Picture 3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89" y="1423203"/>
            <a:ext cx="4419600" cy="435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2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The PS RF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Beam loading &amp; cures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Wideband negative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feedback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New feedback system and damper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     10 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/>
              <a:t>Summary and </a:t>
            </a:r>
            <a:r>
              <a:rPr lang="en-GB" sz="2400" b="1" dirty="0" smtClean="0"/>
              <a:t>discussion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846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507" y="1219200"/>
            <a:ext cx="8779234" cy="621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onstantia" pitchFamily="18" charset="0"/>
              </a:rPr>
              <a:t>10MHz RF system behaviour with new LIU parameters: beam loading and coupled-bunch instabilities.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>
              <a:latin typeface="Constant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Constantia" pitchFamily="18" charset="0"/>
              </a:rPr>
              <a:t>Modified </a:t>
            </a:r>
            <a:r>
              <a:rPr lang="en-GB" sz="1400" dirty="0">
                <a:latin typeface="Constantia" pitchFamily="18" charset="0"/>
              </a:rPr>
              <a:t>the working point of the tubes into the amplifier to increase the loop gain and so reduce the impedance seen by the </a:t>
            </a:r>
            <a:r>
              <a:rPr lang="en-GB" sz="1400" dirty="0" smtClean="0">
                <a:latin typeface="Constantia" pitchFamily="18" charset="0"/>
              </a:rPr>
              <a:t>beam.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>
              <a:latin typeface="Constantia" pitchFamily="18" charset="0"/>
            </a:endParaRPr>
          </a:p>
          <a:p>
            <a:pPr marL="285750" lvl="1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Constantia" pitchFamily="18" charset="0"/>
              </a:rPr>
              <a:t>In measurements done in 2013 before LS1 </a:t>
            </a:r>
            <a:r>
              <a:rPr lang="en-US" sz="1400" dirty="0" smtClean="0">
                <a:latin typeface="Constantia" pitchFamily="18" charset="0"/>
              </a:rPr>
              <a:t>coupled-bunch </a:t>
            </a:r>
            <a:r>
              <a:rPr lang="en-US" sz="1400" dirty="0">
                <a:latin typeface="Constantia" pitchFamily="18" charset="0"/>
              </a:rPr>
              <a:t>feedback and the </a:t>
            </a:r>
            <a:r>
              <a:rPr lang="en-GB" sz="1400" dirty="0">
                <a:latin typeface="Constantia" pitchFamily="18" charset="0"/>
              </a:rPr>
              <a:t>10MHz </a:t>
            </a:r>
            <a:r>
              <a:rPr lang="en-US" sz="1400" dirty="0" smtClean="0">
                <a:latin typeface="Constantia" pitchFamily="18" charset="0"/>
              </a:rPr>
              <a:t>spare </a:t>
            </a:r>
            <a:r>
              <a:rPr lang="en-US" sz="1400" dirty="0">
                <a:latin typeface="Constantia" pitchFamily="18" charset="0"/>
              </a:rPr>
              <a:t>cavity have been used to </a:t>
            </a:r>
            <a:r>
              <a:rPr lang="en-US" sz="1400" dirty="0" smtClean="0">
                <a:latin typeface="Constantia" pitchFamily="18" charset="0"/>
              </a:rPr>
              <a:t>damp coupled-bunch </a:t>
            </a:r>
            <a:r>
              <a:rPr lang="en-US" sz="1400" dirty="0">
                <a:latin typeface="Constantia" pitchFamily="18" charset="0"/>
              </a:rPr>
              <a:t>oscillation</a:t>
            </a:r>
            <a:r>
              <a:rPr lang="en-US" sz="1400" dirty="0" smtClean="0">
                <a:latin typeface="Constantia" pitchFamily="18" charset="0"/>
              </a:rPr>
              <a:t>.</a:t>
            </a:r>
          </a:p>
          <a:p>
            <a:pPr marL="285750" lvl="1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dirty="0">
              <a:latin typeface="Constantia" pitchFamily="18" charset="0"/>
            </a:endParaRPr>
          </a:p>
          <a:p>
            <a:pPr marL="285750" lvl="1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Constantia" pitchFamily="18" charset="0"/>
              </a:rPr>
              <a:t>Finemet</a:t>
            </a:r>
            <a:r>
              <a:rPr lang="en-GB" sz="1400" b="1" dirty="0">
                <a:latin typeface="Constantia" pitchFamily="18" charset="0"/>
              </a:rPr>
              <a:t> ©</a:t>
            </a:r>
            <a:r>
              <a:rPr lang="en-US" sz="1400" b="1" dirty="0" smtClean="0">
                <a:latin typeface="Constantia" pitchFamily="18" charset="0"/>
              </a:rPr>
              <a:t> cavity </a:t>
            </a:r>
            <a:r>
              <a:rPr lang="en-US" sz="1400" dirty="0" smtClean="0">
                <a:latin typeface="Constantia" pitchFamily="18" charset="0"/>
              </a:rPr>
              <a:t>as new longitudinal kicker in the coupled-bunch feedback. </a:t>
            </a:r>
          </a:p>
          <a:p>
            <a:pPr algn="just"/>
            <a:endParaRPr lang="en-GB" sz="1400" dirty="0" smtClean="0">
              <a:latin typeface="Constantia" pitchFamily="18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Constantia" pitchFamily="18" charset="0"/>
              </a:rPr>
              <a:t>New feedback </a:t>
            </a:r>
            <a:r>
              <a:rPr lang="en-US" sz="1400" dirty="0">
                <a:latin typeface="Constantia" pitchFamily="18" charset="0"/>
              </a:rPr>
              <a:t>also to operate in the frequency domain, similar signal processing as existing feedback, but digital and covering all harmonics simultaneously </a:t>
            </a:r>
            <a:r>
              <a:rPr lang="en-US" sz="1400" b="1" dirty="0">
                <a:latin typeface="Constantia" pitchFamily="18" charset="0"/>
              </a:rPr>
              <a:t>based on hardware developed for the 1-turn </a:t>
            </a:r>
            <a:r>
              <a:rPr lang="en-US" sz="1400" b="1" dirty="0" smtClean="0">
                <a:latin typeface="Constantia" pitchFamily="18" charset="0"/>
              </a:rPr>
              <a:t>feedback.</a:t>
            </a: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dirty="0">
              <a:latin typeface="Constantia" pitchFamily="18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Constantia" pitchFamily="18" charset="0"/>
              </a:rPr>
              <a:t>First test with the beam after the startup in </a:t>
            </a:r>
            <a:r>
              <a:rPr lang="en-US" sz="1400" b="1" dirty="0" smtClean="0">
                <a:latin typeface="Constantia" pitchFamily="18" charset="0"/>
              </a:rPr>
              <a:t>2014</a:t>
            </a: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b="1" dirty="0">
              <a:latin typeface="Constantia" pitchFamily="18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latin typeface="Constantia" pitchFamily="18" charset="0"/>
              </a:rPr>
              <a:t>10 MHz cavities impedance model implemented in the simulation code </a:t>
            </a:r>
            <a:r>
              <a:rPr lang="en-GB" sz="1400" dirty="0">
                <a:latin typeface="Constantia" pitchFamily="18" charset="0"/>
              </a:rPr>
              <a:t>and crosschecked either with theory and </a:t>
            </a:r>
            <a:r>
              <a:rPr lang="en-GB" sz="1400" dirty="0" smtClean="0">
                <a:latin typeface="Constantia" pitchFamily="18" charset="0"/>
              </a:rPr>
              <a:t>measurements</a:t>
            </a:r>
            <a:endParaRPr lang="en-US" sz="1400" b="1" dirty="0" smtClean="0">
              <a:latin typeface="Constantia" pitchFamily="18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b="1" dirty="0">
              <a:latin typeface="Constantia" pitchFamily="18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Constantia" pitchFamily="18" charset="0"/>
              </a:rPr>
              <a:t>Simulations with PS-LIU beam parameters with longitudinal feedback to find the maximum required feedback voltage (preliminary results)</a:t>
            </a: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b="1" dirty="0">
              <a:latin typeface="Constant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latin typeface="Constantia" pitchFamily="18" charset="0"/>
            </a:endParaRPr>
          </a:p>
          <a:p>
            <a:pPr marL="285750" lvl="1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400" b="1" dirty="0">
              <a:latin typeface="Constant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>
              <a:latin typeface="Constantia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latin typeface="Constant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37769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Summary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03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370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/>
              <a:t>The PS </a:t>
            </a:r>
            <a:r>
              <a:rPr lang="en-GB" sz="2400" b="1" dirty="0"/>
              <a:t>RF </a:t>
            </a:r>
            <a:r>
              <a:rPr lang="en-GB" sz="2400" b="1" dirty="0" smtClean="0"/>
              <a:t>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 smtClean="0"/>
              <a:t>Beam loading &amp; cures</a:t>
            </a:r>
            <a:endParaRPr lang="en-GB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0" lvl="1">
              <a:spcBef>
                <a:spcPct val="0"/>
              </a:spcBef>
            </a:pPr>
            <a:r>
              <a:rPr lang="en-US" sz="2400" dirty="0" smtClean="0"/>
              <a:t>     Wideband negative feedback</a:t>
            </a:r>
            <a:endParaRPr lang="en-US" sz="2400" dirty="0"/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/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r>
              <a:rPr lang="en-GB" sz="2400" dirty="0" smtClean="0"/>
              <a:t>     </a:t>
            </a:r>
            <a:r>
              <a:rPr lang="en-GB" sz="2400" dirty="0"/>
              <a:t>F</a:t>
            </a:r>
            <a:r>
              <a:rPr lang="en-GB" sz="2400" dirty="0" smtClean="0"/>
              <a:t>eedback system and new longitudinal kicker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 </a:t>
            </a:r>
            <a:r>
              <a:rPr lang="en-GB" sz="2400" dirty="0" smtClean="0"/>
              <a:t>    10 </a:t>
            </a:r>
            <a:r>
              <a:rPr lang="en-GB" sz="2400" dirty="0"/>
              <a:t>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/>
              <a:t>Summary and </a:t>
            </a:r>
            <a:r>
              <a:rPr lang="en-GB" sz="2400" b="1" dirty="0" smtClean="0"/>
              <a:t>discussion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80014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A2C81A8-BF21-4117-B2BE-300920E9E92D}" type="slidenum">
              <a:rPr lang="en-GB"/>
              <a:pPr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/>
              <a:t>The PS </a:t>
            </a:r>
            <a:r>
              <a:rPr lang="en-GB" sz="2400" b="1" dirty="0"/>
              <a:t>RF </a:t>
            </a:r>
            <a:r>
              <a:rPr lang="en-GB" sz="2400" b="1" dirty="0" smtClean="0"/>
              <a:t>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</a:rPr>
              <a:t>Beam loading &amp; cures</a:t>
            </a: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pPr marL="0" lvl="1">
              <a:spcBef>
                <a:spcPct val="0"/>
              </a:spcBef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     Wideband negative feedback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</a:rPr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eedback system and damper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   10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Summary and </a:t>
            </a: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</a:rPr>
              <a:t>discussion</a:t>
            </a: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/>
          <a:stretch/>
        </p:blipFill>
        <p:spPr bwMode="auto">
          <a:xfrm>
            <a:off x="2514600" y="2534032"/>
            <a:ext cx="507308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16631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The PS RF system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96540"/>
            <a:ext cx="906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 PS machine contains cavities operating at different frequencies. The </a:t>
            </a:r>
            <a:r>
              <a:rPr lang="en-GB" b="1" dirty="0"/>
              <a:t>10 MHz cavities </a:t>
            </a:r>
            <a:r>
              <a:rPr lang="en-GB" dirty="0" smtClean="0"/>
              <a:t>are the most important because they </a:t>
            </a:r>
            <a:r>
              <a:rPr lang="en-GB" b="1" dirty="0" smtClean="0"/>
              <a:t>accelerate the bunches </a:t>
            </a:r>
            <a:r>
              <a:rPr lang="en-GB" dirty="0" smtClean="0"/>
              <a:t>to  the desired energy and  </a:t>
            </a:r>
            <a:r>
              <a:rPr lang="en-GB" b="1" dirty="0" smtClean="0"/>
              <a:t>perform the triple splitting.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498" y="1819870"/>
            <a:ext cx="9031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 10 MHz cavities (</a:t>
            </a:r>
            <a:r>
              <a:rPr lang="en-GB" u="sng" dirty="0" smtClean="0"/>
              <a:t>10+1 double gap cavities tuneable from 2.8 to 10 MHz</a:t>
            </a:r>
            <a:r>
              <a:rPr lang="en-GB" dirty="0" smtClean="0"/>
              <a:t>) </a:t>
            </a:r>
            <a:r>
              <a:rPr lang="en-GB" b="1" dirty="0" smtClean="0"/>
              <a:t>are driven by amplifiers based on electron tubes </a:t>
            </a:r>
            <a:r>
              <a:rPr lang="en-GB" dirty="0" smtClean="0"/>
              <a:t>(vs solid state ones), for reasons of radiation hardness and power dissipation.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2348" y="5356651"/>
            <a:ext cx="3023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The </a:t>
            </a:r>
            <a:r>
              <a:rPr lang="en-GB" sz="1400" b="1" u="sng" dirty="0" smtClean="0"/>
              <a:t>10 </a:t>
            </a:r>
            <a:r>
              <a:rPr lang="en-GB" sz="1400" b="1" u="sng" dirty="0"/>
              <a:t>MHz </a:t>
            </a:r>
            <a:r>
              <a:rPr lang="en-GB" sz="1400" b="1" u="sng" dirty="0" smtClean="0"/>
              <a:t>cavity </a:t>
            </a:r>
            <a:r>
              <a:rPr lang="en-GB" sz="1400" dirty="0" smtClean="0"/>
              <a:t>with </a:t>
            </a:r>
            <a:r>
              <a:rPr lang="en-GB" sz="1400" dirty="0"/>
              <a:t>a power up to 20 kV, it is tuneable from 2.8 MHz to 10.1 MHz, </a:t>
            </a:r>
            <a:r>
              <a:rPr lang="en-GB" sz="1400" dirty="0" smtClean="0"/>
              <a:t>h </a:t>
            </a:r>
            <a:r>
              <a:rPr lang="en-GB" sz="1400" dirty="0"/>
              <a:t>= [6...21].</a:t>
            </a:r>
          </a:p>
        </p:txBody>
      </p:sp>
      <p:pic>
        <p:nvPicPr>
          <p:cNvPr id="10" name="Picture 3" descr="\\cern.ch\dfs\Users\l\lventura\Desktop\ss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9" y="3607265"/>
            <a:ext cx="2021252" cy="174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14" y="4419600"/>
            <a:ext cx="1614686" cy="122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A2C81A8-BF21-4117-B2BE-300920E9E92D}" type="slidenum">
              <a:rPr lang="en-GB">
                <a:solidFill>
                  <a:schemeClr val="tx1"/>
                </a:solidFill>
                <a:latin typeface="Constantia" pitchFamily="18" charset="0"/>
              </a:rPr>
              <a:pPr/>
              <a:t>5</a:t>
            </a:fld>
            <a:endParaRPr lang="en-GB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50358" y="6526202"/>
            <a:ext cx="6320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i="1" dirty="0" smtClean="0"/>
              <a:t>Courtesy of Carlo </a:t>
            </a:r>
            <a:r>
              <a:rPr lang="it-IT" sz="1200" i="1" dirty="0"/>
              <a:t>Rossi </a:t>
            </a:r>
            <a:r>
              <a:rPr lang="it-IT" sz="1200" i="1" dirty="0" smtClean="0"/>
              <a:t>–</a:t>
            </a:r>
            <a:r>
              <a:rPr lang="it-IT" sz="1200" i="1" dirty="0" smtClean="0">
                <a:hlinkClick r:id="rId6"/>
              </a:rPr>
              <a:t>http</a:t>
            </a:r>
            <a:r>
              <a:rPr lang="it-IT" sz="1200" i="1" dirty="0">
                <a:hlinkClick r:id="rId6"/>
              </a:rPr>
              <a:t>://indico.cern.ch/event/160434/contribution/11/material/slides/0.pdf</a:t>
            </a:r>
            <a:endParaRPr lang="en-GB" sz="1200" i="1" dirty="0"/>
          </a:p>
        </p:txBody>
      </p:sp>
      <p:sp>
        <p:nvSpPr>
          <p:cNvPr id="2" name="Oval 1"/>
          <p:cNvSpPr/>
          <p:nvPr/>
        </p:nvSpPr>
        <p:spPr>
          <a:xfrm>
            <a:off x="5638800" y="5562600"/>
            <a:ext cx="76200" cy="76200"/>
          </a:xfrm>
          <a:prstGeom prst="ellipse">
            <a:avLst/>
          </a:prstGeom>
          <a:solidFill>
            <a:srgbClr val="FF0000"/>
          </a:solidFill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512717" y="5709803"/>
            <a:ext cx="76200" cy="76200"/>
          </a:xfrm>
          <a:prstGeom prst="ellipse">
            <a:avLst/>
          </a:prstGeom>
          <a:solidFill>
            <a:srgbClr val="FF0000"/>
          </a:solidFill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88916" y="5598784"/>
            <a:ext cx="1478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Finemet</a:t>
            </a:r>
            <a:r>
              <a:rPr lang="en-GB" sz="1400" b="1" dirty="0">
                <a:latin typeface="Constantia" pitchFamily="18" charset="0"/>
              </a:rPr>
              <a:t> ©</a:t>
            </a:r>
            <a:r>
              <a:rPr lang="en-GB" sz="1400" dirty="0" smtClean="0"/>
              <a:t> cavity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Heiko\Presentations\2013-02_CoupledBunchOscillationMeasurementsPSLIU\CoupledBunchOscillationExam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439" y="2383551"/>
            <a:ext cx="2218265" cy="220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ikis.cern.ch/download/attachments/57213078/Tomoscope%202nd%20injectio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14507" r="21047" b="16343"/>
          <a:stretch/>
        </p:blipFill>
        <p:spPr bwMode="auto">
          <a:xfrm>
            <a:off x="316892" y="2307351"/>
            <a:ext cx="2100093" cy="195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6095" y="4605439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I</a:t>
            </a:r>
            <a:r>
              <a:rPr lang="en-GB" sz="1600" b="1" dirty="0" smtClean="0"/>
              <a:t>njection</a:t>
            </a:r>
            <a:endParaRPr lang="en-GB" sz="16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" t="7158" r="16253" b="9551"/>
          <a:stretch/>
        </p:blipFill>
        <p:spPr bwMode="auto">
          <a:xfrm>
            <a:off x="6934200" y="2383551"/>
            <a:ext cx="2001362" cy="195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8139" y="193952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STABLE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194428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UNSTABLE</a:t>
            </a:r>
            <a:endParaRPr lang="en-GB" b="1" dirty="0"/>
          </a:p>
        </p:txBody>
      </p:sp>
      <p:sp>
        <p:nvSpPr>
          <p:cNvPr id="11" name="Right Arrow 10"/>
          <p:cNvSpPr/>
          <p:nvPr/>
        </p:nvSpPr>
        <p:spPr>
          <a:xfrm>
            <a:off x="2626084" y="3118780"/>
            <a:ext cx="685800" cy="407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75792" y="7620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Beam Instabilities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2500" y="4596825"/>
            <a:ext cx="2057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After triple splitting and transition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5934838" y="3110341"/>
            <a:ext cx="586636" cy="407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4600" y="3601573"/>
            <a:ext cx="1047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Impedance interaction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4200" y="19005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Not a correct population of the bucket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619159" y="3002712"/>
            <a:ext cx="16215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Time during cycle [ns]</a:t>
            </a:r>
            <a:endParaRPr lang="en-GB" sz="9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019431" y="2905160"/>
            <a:ext cx="16215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Time during cycle [ns]</a:t>
            </a:r>
            <a:endParaRPr lang="en-GB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619539" y="4267200"/>
            <a:ext cx="1590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GB" dirty="0"/>
              <a:t>Machine </a:t>
            </a:r>
            <a:r>
              <a:rPr lang="en-GB" dirty="0" smtClean="0"/>
              <a:t>circumference [ns]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239000" y="4341168"/>
            <a:ext cx="1590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GB" dirty="0"/>
              <a:t>Machine </a:t>
            </a:r>
            <a:r>
              <a:rPr lang="en-GB" dirty="0" smtClean="0"/>
              <a:t>circumference [ns]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796339" y="4596825"/>
            <a:ext cx="2057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Double splitting at high energy</a:t>
            </a:r>
            <a:endParaRPr lang="en-GB" sz="1600" b="1" dirty="0"/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 vert="horz" lIns="91440" tIns="45720" rIns="91440" bIns="45720" rtlCol="0" anchor="ctr"/>
          <a:lstStyle/>
          <a:p>
            <a:fld id="{5A2C81A8-BF21-4117-B2BE-300920E9E92D}" type="slidenum">
              <a:rPr lang="en-GB"/>
              <a:pPr/>
              <a:t>6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6200" y="52578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LHC beam planned for the </a:t>
            </a:r>
            <a:r>
              <a:rPr lang="en-GB" b="1" dirty="0" smtClean="0"/>
              <a:t>LIU project </a:t>
            </a:r>
            <a:r>
              <a:rPr lang="en-GB" dirty="0" smtClean="0"/>
              <a:t>-&gt; </a:t>
            </a:r>
            <a:r>
              <a:rPr lang="en-GB" b="1" dirty="0">
                <a:solidFill>
                  <a:srgbClr val="FF0000"/>
                </a:solidFill>
              </a:rPr>
              <a:t>Increased </a:t>
            </a:r>
            <a:r>
              <a:rPr lang="en-GB" b="1" dirty="0" smtClean="0">
                <a:solidFill>
                  <a:srgbClr val="FF0000"/>
                </a:solidFill>
              </a:rPr>
              <a:t>intensity -&gt;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853704" y="6109900"/>
            <a:ext cx="3126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Increased voltage in the cavity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induced </a:t>
            </a:r>
            <a:r>
              <a:rPr lang="en-GB" b="1" dirty="0">
                <a:solidFill>
                  <a:srgbClr val="FF0000"/>
                </a:solidFill>
              </a:rPr>
              <a:t>by the beam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19869" y="6097428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bri" panose="020F0502020204030204" pitchFamily="34" charset="0"/>
              </a:rPr>
              <a:t>Beam instabilities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424109" y="5257800"/>
                <a:ext cx="2643691" cy="652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1.8·</m:t>
                    </m:r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  <m:r>
                      <a:rPr lang="en-GB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𝟐</m:t>
                    </m:r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𝟕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en-GB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𝟏𝟏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 </m:t>
                    </m:r>
                  </m:oMath>
                </a14:m>
                <a:endParaRPr lang="en-GB" dirty="0" smtClean="0"/>
              </a:p>
              <a:p>
                <a:pPr algn="ctr"/>
                <a:r>
                  <a:rPr lang="en-GB" dirty="0" smtClean="0"/>
                  <a:t>ppb </a:t>
                </a:r>
                <a:r>
                  <a:rPr lang="en-GB" dirty="0"/>
                  <a:t>at </a:t>
                </a:r>
                <a:r>
                  <a:rPr lang="en-GB" dirty="0" smtClean="0"/>
                  <a:t>extraction</a:t>
                </a:r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109" y="5257800"/>
                <a:ext cx="2643691" cy="652551"/>
              </a:xfrm>
              <a:prstGeom prst="rect">
                <a:avLst/>
              </a:prstGeom>
              <a:blipFill rotWithShape="1">
                <a:blip r:embed="rId5"/>
                <a:stretch>
                  <a:fillRect b="-13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Down Arrow 25"/>
          <p:cNvSpPr/>
          <p:nvPr/>
        </p:nvSpPr>
        <p:spPr>
          <a:xfrm>
            <a:off x="2367443" y="5710893"/>
            <a:ext cx="334337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3980266" y="6248400"/>
            <a:ext cx="556533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71939" y="746373"/>
            <a:ext cx="82958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The PS has a </a:t>
            </a:r>
            <a:r>
              <a:rPr lang="en-GB" sz="1600" b="1" dirty="0"/>
              <a:t>complex multi-harmonic system </a:t>
            </a:r>
            <a:r>
              <a:rPr lang="en-GB" sz="1600" dirty="0"/>
              <a:t>which determines the longitudinal structure of the bunch train for LHC. </a:t>
            </a:r>
            <a:r>
              <a:rPr lang="en-GB" sz="1600" u="sng" dirty="0"/>
              <a:t>The 25 ns LHC beam is prepared in the PS.</a:t>
            </a:r>
          </a:p>
          <a:p>
            <a:pPr algn="just"/>
            <a:r>
              <a:rPr lang="en-GB" sz="1600" dirty="0"/>
              <a:t>In </a:t>
            </a:r>
            <a:r>
              <a:rPr lang="en-GB" sz="1600" i="1" dirty="0"/>
              <a:t>h</a:t>
            </a:r>
            <a:r>
              <a:rPr lang="en-GB" sz="1600" dirty="0"/>
              <a:t>=21, with 100 ns bunch spacing -&gt; cross-talk of bunches which are coupled with the longitudinal impedance of the PS -&gt; </a:t>
            </a:r>
            <a:r>
              <a:rPr lang="en-GB" sz="1600" b="1" dirty="0"/>
              <a:t>LONGITUDINAL</a:t>
            </a:r>
            <a:r>
              <a:rPr lang="en-GB" sz="1600" dirty="0"/>
              <a:t> </a:t>
            </a:r>
            <a:r>
              <a:rPr lang="en-GB" sz="1600" b="1" dirty="0"/>
              <a:t>INSTABILITY OF THE BEAM</a:t>
            </a:r>
          </a:p>
        </p:txBody>
      </p:sp>
    </p:spTree>
    <p:extLst>
      <p:ext uri="{BB962C8B-B14F-4D97-AF65-F5344CB8AC3E}">
        <p14:creationId xmlns:p14="http://schemas.microsoft.com/office/powerpoint/2010/main" val="295224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\\cern.ch\dfs\Users\l\lventura\Desktop\ps complex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" t="2407" r="5018" b="3276"/>
          <a:stretch/>
        </p:blipFill>
        <p:spPr bwMode="auto">
          <a:xfrm>
            <a:off x="4609462" y="4216360"/>
            <a:ext cx="3802177" cy="242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 flipV="1">
            <a:off x="5363639" y="6128077"/>
            <a:ext cx="1295400" cy="762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497239" y="4146877"/>
            <a:ext cx="654286" cy="1676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3" descr="\\cern.ch\dfs\Users\l\lventura\Desktop\ss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996" y="5567820"/>
            <a:ext cx="1294649" cy="112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867" y="3364600"/>
            <a:ext cx="1345933" cy="101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3727172"/>
            <a:ext cx="4267200" cy="310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Rectangle 66"/>
          <p:cNvSpPr/>
          <p:nvPr/>
        </p:nvSpPr>
        <p:spPr>
          <a:xfrm>
            <a:off x="1035286" y="152400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tx2"/>
                </a:solidFill>
                <a:latin typeface="Constantia" pitchFamily="18" charset="0"/>
              </a:rPr>
              <a:t>Beam instabilities </a:t>
            </a: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&amp; Feedback </a:t>
            </a:r>
            <a:r>
              <a:rPr lang="en-GB" sz="3200" b="1" dirty="0">
                <a:solidFill>
                  <a:schemeClr val="tx2"/>
                </a:solidFill>
                <a:latin typeface="Constantia" pitchFamily="18" charset="0"/>
              </a:rPr>
              <a:t>system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580466" y="3398629"/>
            <a:ext cx="3204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2060"/>
                </a:solidFill>
                <a:latin typeface="Calisto MT" panose="02040603050505030304" pitchFamily="18" charset="0"/>
              </a:rPr>
              <a:t>2) Coupled-bunch </a:t>
            </a:r>
            <a:r>
              <a:rPr lang="en-GB" sz="2000" b="1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    Feedback </a:t>
            </a:r>
            <a:r>
              <a:rPr lang="en-GB" sz="2000" b="1" u="sng" dirty="0">
                <a:solidFill>
                  <a:srgbClr val="002060"/>
                </a:solidFill>
                <a:latin typeface="Calisto MT" panose="02040603050505030304" pitchFamily="18" charset="0"/>
              </a:rPr>
              <a:t>acts on the beam</a:t>
            </a:r>
          </a:p>
        </p:txBody>
      </p:sp>
      <p:sp>
        <p:nvSpPr>
          <p:cNvPr id="69" name="Rectangle 68"/>
          <p:cNvSpPr/>
          <p:nvPr/>
        </p:nvSpPr>
        <p:spPr>
          <a:xfrm>
            <a:off x="0" y="3164631"/>
            <a:ext cx="41978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1) Wideband Feedback </a:t>
            </a:r>
            <a:r>
              <a:rPr lang="en-GB" sz="2000" b="1" u="sng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acts on the voltage sent to the cavity</a:t>
            </a:r>
            <a:endParaRPr lang="en-GB" sz="2000" b="1" u="sng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260648"/>
          </a:xfrm>
        </p:spPr>
        <p:txBody>
          <a:bodyPr/>
          <a:lstStyle/>
          <a:p>
            <a:fld id="{5A2C81A8-BF21-4117-B2BE-300920E9E92D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96091" y="926068"/>
            <a:ext cx="1963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BEAM </a:t>
            </a:r>
            <a:r>
              <a:rPr lang="en-GB" b="1" u="sng" dirty="0">
                <a:solidFill>
                  <a:srgbClr val="FF0000"/>
                </a:solidFill>
                <a:latin typeface="Calibri" panose="020F0502020204030204" pitchFamily="34" charset="0"/>
              </a:rPr>
              <a:t>LOADING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135" y="2126397"/>
            <a:ext cx="430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Wideband negative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1-turn delay feedback </a:t>
            </a:r>
            <a:r>
              <a:rPr lang="en-GB" sz="1600" dirty="0" smtClean="0">
                <a:solidFill>
                  <a:srgbClr val="FF0000"/>
                </a:solidFill>
              </a:rPr>
              <a:t>(see </a:t>
            </a:r>
            <a:r>
              <a:rPr lang="en-GB" sz="1600" dirty="0" err="1" smtClean="0">
                <a:solidFill>
                  <a:srgbClr val="FF0000"/>
                </a:solidFill>
              </a:rPr>
              <a:t>D.Perrelet</a:t>
            </a:r>
            <a:r>
              <a:rPr lang="en-GB" sz="1600" dirty="0" smtClean="0">
                <a:solidFill>
                  <a:srgbClr val="FF0000"/>
                </a:solidFill>
              </a:rPr>
              <a:t> talk)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334" y="1540877"/>
            <a:ext cx="4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Action:</a:t>
            </a:r>
            <a:r>
              <a:rPr lang="en-GB" sz="1600" dirty="0" smtClean="0"/>
              <a:t> Reduce the impedance seen by the beam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 rot="20008651">
            <a:off x="2878301" y="196868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</a:rPr>
              <a:t>REDUCE</a:t>
            </a:r>
            <a:endParaRPr lang="en-GB" b="1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1481" y="914400"/>
            <a:ext cx="356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>
                <a:solidFill>
                  <a:srgbClr val="FF0000"/>
                </a:solidFill>
                <a:latin typeface="Calibri" panose="020F0502020204030204" pitchFamily="34" charset="0"/>
              </a:rPr>
              <a:t>COUPLED-BUNCH INSTABILITY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57430" y="2342101"/>
            <a:ext cx="4161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Coupled-bunch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New longitudinal kicker -&gt; Finemet</a:t>
            </a:r>
            <a:r>
              <a:rPr lang="en-GB" sz="1600" b="1" dirty="0">
                <a:latin typeface="Constantia" pitchFamily="18" charset="0"/>
              </a:rPr>
              <a:t> ©</a:t>
            </a:r>
            <a:r>
              <a:rPr lang="en-GB" sz="1600" dirty="0" smtClean="0"/>
              <a:t> cavity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800601" y="1455003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/>
              <a:t>Action:</a:t>
            </a:r>
            <a:r>
              <a:rPr lang="en-GB" sz="1600" dirty="0" smtClean="0"/>
              <a:t> damp unstable oscillation modes caused </a:t>
            </a:r>
          </a:p>
          <a:p>
            <a:pPr algn="just"/>
            <a:r>
              <a:rPr lang="en-GB" sz="1600" dirty="0" smtClean="0"/>
              <a:t>by the </a:t>
            </a:r>
            <a:r>
              <a:rPr lang="en-GB" sz="1600" dirty="0"/>
              <a:t>10 MHz </a:t>
            </a:r>
            <a:r>
              <a:rPr lang="en-GB" sz="1600" dirty="0" smtClean="0"/>
              <a:t>cavities (as found in measurements</a:t>
            </a:r>
          </a:p>
          <a:p>
            <a:pPr algn="just"/>
            <a:r>
              <a:rPr lang="en-GB" sz="1600" dirty="0" smtClean="0"/>
              <a:t> and simulations)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 rot="19879244">
            <a:off x="7419261" y="2225513"/>
            <a:ext cx="166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</a:rPr>
              <a:t>COMPENSATE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1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1A8-BF21-4117-B2BE-300920E9E92D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381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Calisto MT" panose="02040603050505030304" pitchFamily="18" charset="0"/>
              </a:rPr>
              <a:t>Outlook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562" y="15240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The PS RF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400" b="1" dirty="0" smtClean="0"/>
              <a:t>Beam loading &amp; cures</a:t>
            </a:r>
            <a:endParaRPr lang="en-GB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0" lvl="1">
              <a:spcBef>
                <a:spcPct val="0"/>
              </a:spcBef>
            </a:pPr>
            <a:r>
              <a:rPr lang="en-US" sz="2400" dirty="0" smtClean="0"/>
              <a:t>     Wideband negative feedback</a:t>
            </a:r>
            <a:endParaRPr lang="en-US" sz="2400" dirty="0"/>
          </a:p>
          <a:p>
            <a:pPr marL="285750" lvl="1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Coupled-bunch instabilities measurements &amp;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eedback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system and damper</a:t>
            </a:r>
          </a:p>
          <a:p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     10 MHz system impedance model and simulations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</a:rPr>
              <a:t>Summary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5008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73113" y="76200"/>
            <a:ext cx="577869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Beam </a:t>
            </a:r>
            <a:r>
              <a:rPr lang="en-GB" sz="3200" b="1" dirty="0">
                <a:solidFill>
                  <a:schemeClr val="tx2"/>
                </a:solidFill>
                <a:latin typeface="Constantia" pitchFamily="18" charset="0"/>
              </a:rPr>
              <a:t>loading </a:t>
            </a: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&amp; </a:t>
            </a:r>
          </a:p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wideband </a:t>
            </a:r>
            <a:r>
              <a:rPr lang="en-GB" sz="3200" b="1" dirty="0">
                <a:solidFill>
                  <a:schemeClr val="tx2"/>
                </a:solidFill>
                <a:latin typeface="Constantia" pitchFamily="18" charset="0"/>
              </a:rPr>
              <a:t>negative feedback </a:t>
            </a:r>
          </a:p>
          <a:p>
            <a:pPr algn="ctr"/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 vert="horz" lIns="91440" tIns="45720" rIns="91440" bIns="45720" rtlCol="0" anchor="ctr"/>
          <a:lstStyle/>
          <a:p>
            <a:fld id="{5A2C81A8-BF21-4117-B2BE-300920E9E92D}" type="slidenum">
              <a:rPr lang="en-GB"/>
              <a:pPr/>
              <a:t>9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14476" y="14478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Any </a:t>
            </a:r>
            <a:r>
              <a:rPr lang="en-GB" b="1" dirty="0"/>
              <a:t>cavity</a:t>
            </a:r>
            <a:r>
              <a:rPr lang="en-GB" dirty="0"/>
              <a:t> </a:t>
            </a:r>
            <a:r>
              <a:rPr lang="en-GB" dirty="0" smtClean="0"/>
              <a:t>close to its </a:t>
            </a:r>
            <a:r>
              <a:rPr lang="en-GB" dirty="0"/>
              <a:t>fundamental </a:t>
            </a:r>
            <a:r>
              <a:rPr lang="en-GB" dirty="0" smtClean="0"/>
              <a:t>mode can be represented as a </a:t>
            </a:r>
            <a:r>
              <a:rPr lang="en-GB" b="1" dirty="0" smtClean="0"/>
              <a:t>parallel RLC resonator</a:t>
            </a:r>
            <a:r>
              <a:rPr lang="en-GB" dirty="0" smtClean="0"/>
              <a:t>.</a:t>
            </a:r>
          </a:p>
          <a:p>
            <a:r>
              <a:rPr lang="en-GB" dirty="0"/>
              <a:t>The  beam  and  the  RF  amplifier  are modelled  as  ideal  current  generators.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465774" y="2743200"/>
                <a:ext cx="4696779" cy="1347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600" dirty="0" smtClean="0"/>
                  <a:t>R= </a:t>
                </a:r>
                <a:r>
                  <a:rPr lang="en-GB" sz="1600" dirty="0"/>
                  <a:t>final resistance of the amplifier </a:t>
                </a:r>
                <a:r>
                  <a:rPr lang="en-GB" sz="1600" dirty="0" smtClean="0"/>
                  <a:t>and cavity losses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sz="1600" i="1" dirty="0"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= provided by the power RF </a:t>
                </a:r>
                <a:r>
                  <a:rPr lang="en-GB" sz="1600" dirty="0" smtClean="0"/>
                  <a:t>amplifier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sz="1600" i="1" dirty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= </a:t>
                </a:r>
                <a:r>
                  <a:rPr lang="en-GB" sz="1600" dirty="0" smtClean="0"/>
                  <a:t>current </a:t>
                </a:r>
                <a:r>
                  <a:rPr lang="en-GB" sz="1600" dirty="0"/>
                  <a:t>due to the </a:t>
                </a:r>
                <a:r>
                  <a:rPr lang="en-GB" sz="1600" dirty="0" smtClean="0"/>
                  <a:t>beam producing a voltage</a:t>
                </a:r>
              </a:p>
              <a:p>
                <a:pPr algn="just"/>
                <a:r>
                  <a:rPr lang="en-GB" sz="1600" dirty="0" smtClean="0"/>
                  <a:t> in the cavity called </a:t>
                </a:r>
                <a:r>
                  <a:rPr lang="en-GB" sz="1600" b="1" dirty="0" smtClean="0">
                    <a:solidFill>
                      <a:srgbClr val="FF0000"/>
                    </a:solidFill>
                  </a:rPr>
                  <a:t>Beam loading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16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</m:sub>
                    </m:sSub>
                  </m:oMath>
                </a14:m>
                <a:endParaRPr lang="en-GB" sz="1600" b="1" dirty="0" smtClean="0"/>
              </a:p>
              <a:p>
                <a:pPr algn="just"/>
                <a:r>
                  <a:rPr lang="en-GB" sz="1600" i="1" dirty="0"/>
                  <a:t>V </a:t>
                </a:r>
                <a:r>
                  <a:rPr lang="en-GB" sz="1600" dirty="0"/>
                  <a:t>= t</a:t>
                </a:r>
                <a:r>
                  <a:rPr lang="en-GB" sz="1600" dirty="0" smtClean="0"/>
                  <a:t>otal voltage in the cavity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𝐺𝐴𝑃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  <a:endParaRPr lang="en-GB" sz="1600" u="sng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774" y="2743200"/>
                <a:ext cx="4696779" cy="1347869"/>
              </a:xfrm>
              <a:prstGeom prst="rect">
                <a:avLst/>
              </a:prstGeom>
              <a:blipFill rotWithShape="1">
                <a:blip r:embed="rId2"/>
                <a:stretch>
                  <a:fillRect l="-779" t="-1357" b="-3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25978"/>
            <a:ext cx="3947431" cy="198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0" y="4812268"/>
                <a:ext cx="937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Maintain V constant, </a:t>
                </a:r>
                <a:r>
                  <a:rPr lang="en-GB" dirty="0"/>
                  <a:t>(in the limit of the input signal</a:t>
                </a:r>
                <a:r>
                  <a:rPr lang="en-GB" dirty="0" smtClean="0"/>
                  <a:t>), </a:t>
                </a:r>
                <a:r>
                  <a:rPr lang="en-GB" b="1" dirty="0" smtClean="0"/>
                  <a:t>minimizing the effect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/>
                          </a:rPr>
                          <m:t>𝑰</m:t>
                        </m:r>
                      </m:e>
                      <m:sub>
                        <m:r>
                          <a:rPr lang="en-GB" b="1" i="1" dirty="0">
                            <a:latin typeface="Cambria Math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GB" dirty="0" smtClean="0"/>
                  <a:t> -&gt; </a:t>
                </a:r>
                <a:r>
                  <a:rPr lang="en-GB" b="1" dirty="0" smtClean="0"/>
                  <a:t>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b="1" i="1" dirty="0">
                            <a:latin typeface="Cambria Math"/>
                          </a:rPr>
                          <m:t>𝑩</m:t>
                        </m:r>
                      </m:sub>
                    </m:sSub>
                    <m:r>
                      <a:rPr lang="en-GB" b="1" i="1" dirty="0" smtClean="0">
                        <a:latin typeface="Cambria Math"/>
                      </a:rPr>
                      <m:t>    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12268"/>
                <a:ext cx="93726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52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035080" y="5769046"/>
                <a:ext cx="19523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dirty="0" smtClean="0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0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0" i="1" dirty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000" b="0" i="1" dirty="0" smtClean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2000" b="0" i="1" dirty="0" smtClean="0">
                              <a:latin typeface="Cambria Math"/>
                            </a:rPr>
                            <m:t>=</m:t>
                          </m:r>
                          <m:r>
                            <a:rPr lang="en-GB" sz="2000" i="1" dirty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i="1" dirty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GB" sz="2000" i="1" dirty="0" smtClean="0">
                          <a:latin typeface="Cambria Math"/>
                        </a:rPr>
                        <m:t>·</m:t>
                      </m:r>
                      <m:sSub>
                        <m:sSubPr>
                          <m:ctrlPr>
                            <a:rPr lang="en-GB" sz="20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0" i="1" dirty="0" smtClean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GB" sz="2000" b="0" i="1" dirty="0" smtClean="0">
                              <a:latin typeface="Cambria Math"/>
                            </a:rPr>
                            <m:t>𝐵𝐸𝐴𝑀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080" y="5769046"/>
                <a:ext cx="1952329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/>
          <p:cNvSpPr/>
          <p:nvPr/>
        </p:nvSpPr>
        <p:spPr>
          <a:xfrm>
            <a:off x="3138060" y="5702401"/>
            <a:ext cx="745683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863202" y="6095873"/>
            <a:ext cx="847455" cy="14656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48200" y="60592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Reduce the impedance seen by the beam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5880" y="5581587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BEAM LOADING VOLTAGE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12115</TotalTime>
  <Words>2110</Words>
  <Application>Microsoft Office PowerPoint</Application>
  <PresentationFormat>On-screen Show (4:3)</PresentationFormat>
  <Paragraphs>410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Letizia Ventura</dc:creator>
  <cp:lastModifiedBy>Letizia Ventura</cp:lastModifiedBy>
  <cp:revision>221</cp:revision>
  <dcterms:created xsi:type="dcterms:W3CDTF">2014-03-27T10:40:10Z</dcterms:created>
  <dcterms:modified xsi:type="dcterms:W3CDTF">2014-04-10T12:29:33Z</dcterms:modified>
</cp:coreProperties>
</file>