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7" r:id="rId3"/>
    <p:sldId id="280" r:id="rId4"/>
    <p:sldId id="322" r:id="rId5"/>
    <p:sldId id="371" r:id="rId6"/>
    <p:sldId id="324" r:id="rId7"/>
    <p:sldId id="325" r:id="rId8"/>
    <p:sldId id="327" r:id="rId9"/>
    <p:sldId id="328" r:id="rId10"/>
    <p:sldId id="330" r:id="rId11"/>
    <p:sldId id="354" r:id="rId12"/>
    <p:sldId id="358" r:id="rId13"/>
    <p:sldId id="359" r:id="rId14"/>
    <p:sldId id="357" r:id="rId15"/>
    <p:sldId id="361" r:id="rId16"/>
    <p:sldId id="363" r:id="rId17"/>
    <p:sldId id="364" r:id="rId18"/>
    <p:sldId id="367" r:id="rId19"/>
    <p:sldId id="336" r:id="rId20"/>
    <p:sldId id="335" r:id="rId21"/>
    <p:sldId id="368" r:id="rId22"/>
    <p:sldId id="370" r:id="rId23"/>
    <p:sldId id="342" r:id="rId24"/>
    <p:sldId id="348" r:id="rId25"/>
    <p:sldId id="345" r:id="rId26"/>
    <p:sldId id="343" r:id="rId27"/>
    <p:sldId id="350" r:id="rId28"/>
    <p:sldId id="341" r:id="rId29"/>
    <p:sldId id="351" r:id="rId30"/>
    <p:sldId id="353" r:id="rId31"/>
    <p:sldId id="281" r:id="rId3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896"/>
    <a:srgbClr val="17DB20"/>
    <a:srgbClr val="95BA20"/>
    <a:srgbClr val="4EAB47"/>
    <a:srgbClr val="63EA08"/>
    <a:srgbClr val="C4E909"/>
    <a:srgbClr val="56A41C"/>
    <a:srgbClr val="12578B"/>
    <a:srgbClr val="CCFF3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30" autoAdjust="0"/>
    <p:restoredTop sz="94628" autoAdjust="0"/>
  </p:normalViewPr>
  <p:slideViewPr>
    <p:cSldViewPr>
      <p:cViewPr>
        <p:scale>
          <a:sx n="120" d="100"/>
          <a:sy n="120" d="100"/>
        </p:scale>
        <p:origin x="-181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0E7B766-7C6B-473C-9117-2A8B00FB1AE9}" type="datetimeFigureOut">
              <a:rPr lang="en-GB" smtClean="0"/>
              <a:pPr/>
              <a:t>05/02/2014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BF4FA96B-CF8E-4991-8224-B072A55D4D1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3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FA96B-CF8E-4991-8224-B072A55D4D1F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79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24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5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38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44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491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6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3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98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19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89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46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F1F7C-FA34-4B58-AA56-CFE763EABE1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05/02/2014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0616-214C-4C4B-BDF9-F6E9678DEFB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71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Layout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82944"/>
            <a:ext cx="6552728" cy="224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" name="Rectangle 136"/>
          <p:cNvSpPr/>
          <p:nvPr/>
        </p:nvSpPr>
        <p:spPr>
          <a:xfrm>
            <a:off x="7346517" y="6316828"/>
            <a:ext cx="13740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>
                    <a:tint val="75000"/>
                  </a:srgbClr>
                </a:solidFill>
                <a:latin typeface="Arial"/>
              </a:rPr>
              <a:t>A. Valloni, A. Bogacz</a:t>
            </a:r>
          </a:p>
        </p:txBody>
      </p:sp>
      <p:pic>
        <p:nvPicPr>
          <p:cNvPr id="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715" y="3994340"/>
            <a:ext cx="6086562" cy="1469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34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Linac 1 Multi-Pass Optics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" t="13062" r="6103" b="11548"/>
          <a:stretch/>
        </p:blipFill>
        <p:spPr bwMode="auto">
          <a:xfrm>
            <a:off x="395537" y="714234"/>
            <a:ext cx="8280920" cy="4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3767"/>
          <p:cNvCxnSpPr>
            <a:cxnSpLocks noChangeShapeType="1"/>
          </p:cNvCxnSpPr>
          <p:nvPr/>
        </p:nvCxnSpPr>
        <p:spPr bwMode="auto">
          <a:xfrm flipH="1">
            <a:off x="4596348" y="5010415"/>
            <a:ext cx="1372063" cy="0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3758"/>
          <p:cNvCxnSpPr>
            <a:cxnSpLocks noChangeShapeType="1"/>
          </p:cNvCxnSpPr>
          <p:nvPr/>
        </p:nvCxnSpPr>
        <p:spPr bwMode="auto">
          <a:xfrm flipV="1">
            <a:off x="539552" y="5017653"/>
            <a:ext cx="1267885" cy="109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3766"/>
          <p:cNvCxnSpPr>
            <a:cxnSpLocks noChangeShapeType="1"/>
          </p:cNvCxnSpPr>
          <p:nvPr/>
        </p:nvCxnSpPr>
        <p:spPr bwMode="auto">
          <a:xfrm>
            <a:off x="3131840" y="5010415"/>
            <a:ext cx="1464506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3767"/>
          <p:cNvCxnSpPr>
            <a:cxnSpLocks noChangeShapeType="1"/>
          </p:cNvCxnSpPr>
          <p:nvPr/>
        </p:nvCxnSpPr>
        <p:spPr bwMode="auto">
          <a:xfrm flipH="1">
            <a:off x="1807437" y="5010415"/>
            <a:ext cx="1324403" cy="7238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3758"/>
          <p:cNvCxnSpPr>
            <a:cxnSpLocks noChangeShapeType="1"/>
          </p:cNvCxnSpPr>
          <p:nvPr/>
        </p:nvCxnSpPr>
        <p:spPr bwMode="auto">
          <a:xfrm flipV="1">
            <a:off x="5968411" y="5005872"/>
            <a:ext cx="1339893" cy="109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Arrow Connector 3767"/>
          <p:cNvCxnSpPr>
            <a:cxnSpLocks noChangeShapeType="1"/>
          </p:cNvCxnSpPr>
          <p:nvPr/>
        </p:nvCxnSpPr>
        <p:spPr bwMode="auto">
          <a:xfrm flipH="1">
            <a:off x="7308304" y="5011508"/>
            <a:ext cx="1324403" cy="7238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" name="TextBox 4096"/>
          <p:cNvSpPr txBox="1"/>
          <p:nvPr/>
        </p:nvSpPr>
        <p:spPr>
          <a:xfrm>
            <a:off x="158207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6092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50495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305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15003" y="5101571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87066" y="5076472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20272" y="5101571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72400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905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46517" y="6316828"/>
            <a:ext cx="13740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>
                    <a:tint val="75000"/>
                  </a:srgbClr>
                </a:solidFill>
                <a:latin typeface="Arial"/>
              </a:rPr>
              <a:t>A. Valloni, A. Bogacz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576" y="1052736"/>
            <a:ext cx="1051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x,y</a:t>
            </a:r>
          </a:p>
          <a:p>
            <a:r>
              <a:rPr lang="en-US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sz="1600" dirty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00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Linac 2 Multi-Pass Optics</a:t>
            </a:r>
          </a:p>
        </p:txBody>
      </p:sp>
      <p:cxnSp>
        <p:nvCxnSpPr>
          <p:cNvPr id="7" name="Straight Arrow Connector 3758"/>
          <p:cNvCxnSpPr>
            <a:cxnSpLocks noChangeShapeType="1"/>
          </p:cNvCxnSpPr>
          <p:nvPr/>
        </p:nvCxnSpPr>
        <p:spPr bwMode="auto">
          <a:xfrm flipH="1">
            <a:off x="539552" y="5003977"/>
            <a:ext cx="1405229" cy="189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3766"/>
          <p:cNvCxnSpPr>
            <a:cxnSpLocks noChangeShapeType="1"/>
          </p:cNvCxnSpPr>
          <p:nvPr/>
        </p:nvCxnSpPr>
        <p:spPr bwMode="auto">
          <a:xfrm flipH="1" flipV="1">
            <a:off x="3271944" y="5014204"/>
            <a:ext cx="1361960" cy="4542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3767"/>
          <p:cNvCxnSpPr>
            <a:cxnSpLocks noChangeShapeType="1"/>
          </p:cNvCxnSpPr>
          <p:nvPr/>
        </p:nvCxnSpPr>
        <p:spPr bwMode="auto">
          <a:xfrm>
            <a:off x="1948694" y="5004846"/>
            <a:ext cx="1327162" cy="8330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" name="TextBox 4096"/>
          <p:cNvSpPr txBox="1"/>
          <p:nvPr/>
        </p:nvSpPr>
        <p:spPr>
          <a:xfrm>
            <a:off x="158207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905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6092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50495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15003" y="5101571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87066" y="5076472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305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20272" y="5101571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72400" y="5076473"/>
            <a:ext cx="762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6" t="23334" r="7391" b="13714"/>
          <a:stretch/>
        </p:blipFill>
        <p:spPr bwMode="auto">
          <a:xfrm>
            <a:off x="447336" y="692696"/>
            <a:ext cx="8373136" cy="419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Arrow Connector 3767"/>
          <p:cNvCxnSpPr>
            <a:cxnSpLocks noChangeShapeType="1"/>
          </p:cNvCxnSpPr>
          <p:nvPr/>
        </p:nvCxnSpPr>
        <p:spPr bwMode="auto">
          <a:xfrm>
            <a:off x="4633904" y="5018746"/>
            <a:ext cx="1327162" cy="8330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3766"/>
          <p:cNvCxnSpPr>
            <a:cxnSpLocks noChangeShapeType="1"/>
          </p:cNvCxnSpPr>
          <p:nvPr/>
        </p:nvCxnSpPr>
        <p:spPr bwMode="auto">
          <a:xfrm flipH="1" flipV="1">
            <a:off x="5968410" y="5015127"/>
            <a:ext cx="1361960" cy="4542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Arrow Connector 3767"/>
          <p:cNvCxnSpPr>
            <a:cxnSpLocks noChangeShapeType="1"/>
          </p:cNvCxnSpPr>
          <p:nvPr/>
        </p:nvCxnSpPr>
        <p:spPr bwMode="auto">
          <a:xfrm>
            <a:off x="7330370" y="5027076"/>
            <a:ext cx="1327162" cy="8330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7346517" y="6316828"/>
            <a:ext cx="13740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>
                    <a:tint val="75000"/>
                  </a:srgbClr>
                </a:solidFill>
                <a:latin typeface="Arial"/>
              </a:rPr>
              <a:t>A. Valloni, A. Bogacz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576" y="1052736"/>
            <a:ext cx="1051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x,y</a:t>
            </a:r>
          </a:p>
          <a:p>
            <a:r>
              <a:rPr lang="en-US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sz="1600" dirty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8" t="24715" r="5878" b="11562"/>
          <a:stretch/>
        </p:blipFill>
        <p:spPr bwMode="auto">
          <a:xfrm>
            <a:off x="467544" y="620688"/>
            <a:ext cx="7847795" cy="36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Arc 1 optics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338675" y="4374029"/>
            <a:ext cx="4320480" cy="0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00368" y="4374029"/>
            <a:ext cx="1739384" cy="0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659155" y="4374029"/>
            <a:ext cx="1584176" cy="0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0085" y="98072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155 MeV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3362325" y="4386082"/>
            <a:ext cx="2103438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4×45</a:t>
            </a:r>
            <a:r>
              <a:rPr lang="en-US" alt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sector bends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45232" y="4370952"/>
            <a:ext cx="2679101" cy="58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2-step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vert. </a:t>
            </a:r>
          </a:p>
          <a:p>
            <a:pPr algn="ctr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Spreader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561044" y="4430965"/>
            <a:ext cx="2084387" cy="58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2-step vert. 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Combiner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3454799" y="4775671"/>
            <a:ext cx="2088232" cy="13054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Arc dipoles : 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Ldip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71.8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</a:p>
          <a:p>
            <a:pPr>
              <a:spcBef>
                <a:spcPts val="600"/>
              </a:spcBef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 =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5.67 </a:t>
            </a:r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kGauss</a:t>
            </a:r>
          </a:p>
          <a:p>
            <a:pPr>
              <a:spcBef>
                <a:spcPts val="600"/>
              </a:spcBef>
            </a:pPr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ρ = 91.45 cm</a:t>
            </a:r>
            <a:endParaRPr lang="de-DE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8445" y="4941168"/>
            <a:ext cx="2531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bends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 rec. + 3 sec.)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444208" y="5301208"/>
            <a:ext cx="253147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alt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bends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 rec. + 3 sec.)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346517" y="6316828"/>
            <a:ext cx="13740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>
                    <a:tint val="75000"/>
                  </a:srgbClr>
                </a:solidFill>
                <a:latin typeface="Arial"/>
              </a:rPr>
              <a:t>A. Valloni, A. Bogacz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88113" y="980728"/>
            <a:ext cx="1051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 </a:t>
            </a:r>
            <a:r>
              <a:rPr lang="el-GR" sz="20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r>
              <a:rPr lang="en-US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74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Arc 3 optics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67744" y="4370952"/>
            <a:ext cx="4293300" cy="0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00368" y="4370952"/>
            <a:ext cx="1667376" cy="3077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61044" y="4370952"/>
            <a:ext cx="1682287" cy="3077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0085" y="98072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155 MeV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3362324" y="4386082"/>
            <a:ext cx="2505819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8×22.5</a:t>
            </a:r>
            <a:r>
              <a:rPr lang="en-US" alt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sector bends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45232" y="4370952"/>
            <a:ext cx="2679101" cy="58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2-step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vert. </a:t>
            </a:r>
          </a:p>
          <a:p>
            <a:pPr algn="ctr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Spreader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561044" y="4430965"/>
            <a:ext cx="2084387" cy="58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2-step vert. 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Combiner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3454799" y="4775671"/>
            <a:ext cx="2088232" cy="13054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Arc dipoles : 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Ldip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90.58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</a:p>
          <a:p>
            <a:pPr>
              <a:spcBef>
                <a:spcPts val="600"/>
              </a:spcBef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 =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6.58 </a:t>
            </a:r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kGauss</a:t>
            </a:r>
          </a:p>
          <a:p>
            <a:pPr>
              <a:spcBef>
                <a:spcPts val="600"/>
              </a:spcBef>
            </a:pPr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ρ = 230.66 cm</a:t>
            </a:r>
            <a:endParaRPr lang="de-DE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8445" y="4941168"/>
            <a:ext cx="2531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9.8</a:t>
            </a:r>
            <a:r>
              <a:rPr lang="en-US" alt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bends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 rec. + 3 sec.)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444208" y="5301208"/>
            <a:ext cx="253147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9.8</a:t>
            </a:r>
            <a:r>
              <a:rPr lang="en-US" alt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bends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1 rec. + 3 sec.)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" t="12548" r="11832" b="24578"/>
          <a:stretch/>
        </p:blipFill>
        <p:spPr bwMode="auto">
          <a:xfrm>
            <a:off x="509968" y="713790"/>
            <a:ext cx="7750240" cy="358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80085" y="98072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455 MeV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46517" y="6316828"/>
            <a:ext cx="13740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>
                    <a:tint val="75000"/>
                  </a:srgbClr>
                </a:solidFill>
                <a:latin typeface="Arial"/>
              </a:rPr>
              <a:t>A. Valloni, A. Bogacz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8113" y="980728"/>
            <a:ext cx="1051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 </a:t>
            </a:r>
            <a:r>
              <a:rPr lang="el-GR" sz="20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US" sz="1600" dirty="0">
              <a:solidFill>
                <a:srgbClr val="17D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0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Arc 5 optics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67744" y="4370952"/>
            <a:ext cx="4293300" cy="0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00368" y="4370952"/>
            <a:ext cx="1667376" cy="3077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61044" y="4370952"/>
            <a:ext cx="1682287" cy="3077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0085" y="98072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155 MeV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3362324" y="4386082"/>
            <a:ext cx="2505819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8×22.5</a:t>
            </a:r>
            <a:r>
              <a:rPr lang="en-US" alt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sector bends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04630" y="4393030"/>
            <a:ext cx="267910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Vertical chicane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3454799" y="4775671"/>
            <a:ext cx="2088232" cy="13054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Arc dipoles : 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Ldip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90.58 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</a:p>
          <a:p>
            <a:pPr>
              <a:spcBef>
                <a:spcPts val="600"/>
              </a:spcBef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 = </a:t>
            </a:r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10.92 </a:t>
            </a:r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kGauss</a:t>
            </a:r>
          </a:p>
          <a:p>
            <a:pPr>
              <a:spcBef>
                <a:spcPts val="600"/>
              </a:spcBef>
            </a:pPr>
            <a:r>
              <a:rPr lang="de-DE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ρ = 230.66 cm</a:t>
            </a:r>
            <a:endParaRPr lang="de-DE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0085" y="98072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755 MeV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9" t="20615" r="8814" b="13665"/>
          <a:stretch/>
        </p:blipFill>
        <p:spPr bwMode="auto">
          <a:xfrm>
            <a:off x="600368" y="620688"/>
            <a:ext cx="7632920" cy="363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156175" y="4403857"/>
            <a:ext cx="2679101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Vertical chicane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46517" y="6316828"/>
            <a:ext cx="13740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>
                    <a:tint val="75000"/>
                  </a:srgbClr>
                </a:solidFill>
                <a:latin typeface="Arial"/>
              </a:rPr>
              <a:t>A. Valloni, A. Bogacz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06627" y="90352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755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09736" y="965907"/>
            <a:ext cx="1051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 </a:t>
            </a:r>
            <a:r>
              <a:rPr lang="el-GR" sz="20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US" sz="1600" dirty="0">
              <a:solidFill>
                <a:srgbClr val="17DB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6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Arc </a:t>
            </a:r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1,3,5 </a:t>
            </a:r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layout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65" y="908720"/>
            <a:ext cx="3958695" cy="2531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88" y="3645024"/>
            <a:ext cx="4032448" cy="240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67544" y="3212976"/>
            <a:ext cx="3456384" cy="0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23928" y="908720"/>
            <a:ext cx="0" cy="2384648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723498" y="2843644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13.66 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98561" y="1916378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13.43 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407674" y="3717032"/>
            <a:ext cx="0" cy="21602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916788" y="4941168"/>
            <a:ext cx="0" cy="93610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115616" y="5661248"/>
            <a:ext cx="0" cy="26497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923928" y="522455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41.06 cm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45199" y="3877237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92.6 cm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190333" y="5529480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6 cm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48064" y="623716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Synchronous </a:t>
            </a:r>
            <a:r>
              <a:rPr lang="en-US" dirty="0">
                <a:latin typeface="Arial" pitchFamily="34" charset="0"/>
                <a:cs typeface="Arial" pitchFamily="34" charset="0"/>
              </a:rPr>
              <a:t>acceleration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Isochronous arcs</a:t>
            </a:r>
            <a:endParaRPr lang="en-US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Achromatic arc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FMC optics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82927" y="3936595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Total Arc length for Arc 1,2,3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34.5112 m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Arial"/>
                <a:cs typeface="Arial"/>
              </a:rPr>
              <a:t>94 </a:t>
            </a:r>
            <a:r>
              <a:rPr lang="en-US" dirty="0">
                <a:solidFill>
                  <a:srgbClr val="0070C0"/>
                </a:solidFill>
                <a:latin typeface="Arial"/>
                <a:cs typeface="Arial"/>
              </a:rPr>
              <a:t>x </a:t>
            </a:r>
            <a:r>
              <a:rPr lang="el-GR" dirty="0">
                <a:solidFill>
                  <a:srgbClr val="0070C0"/>
                </a:solidFill>
                <a:latin typeface="Arial"/>
                <a:cs typeface="Arial"/>
              </a:rPr>
              <a:t>λ</a:t>
            </a:r>
            <a:r>
              <a:rPr lang="en-US" dirty="0" smtClean="0">
                <a:solidFill>
                  <a:srgbClr val="0070C0"/>
                </a:solidFill>
                <a:latin typeface="Arial"/>
                <a:cs typeface="Arial"/>
              </a:rPr>
              <a:t>rf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6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Footprint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8093" y="2065726"/>
            <a:ext cx="417646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length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Arc 1,2,3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34.5112 m</a:t>
            </a:r>
          </a:p>
          <a:p>
            <a:r>
              <a:rPr lang="en-US" dirty="0">
                <a:solidFill>
                  <a:srgbClr val="0070C0"/>
                </a:solidFill>
                <a:latin typeface="Arial"/>
                <a:cs typeface="Arial"/>
              </a:rPr>
              <a:t>94 x </a:t>
            </a:r>
            <a:r>
              <a:rPr lang="el-GR" dirty="0">
                <a:solidFill>
                  <a:srgbClr val="0070C0"/>
                </a:solidFill>
                <a:latin typeface="Arial"/>
                <a:cs typeface="Arial"/>
              </a:rPr>
              <a:t>λ</a:t>
            </a:r>
            <a:r>
              <a:rPr lang="en-US" dirty="0" smtClean="0">
                <a:solidFill>
                  <a:srgbClr val="0070C0"/>
                </a:solidFill>
                <a:latin typeface="Arial"/>
                <a:cs typeface="Arial"/>
              </a:rPr>
              <a:t>rf </a:t>
            </a:r>
          </a:p>
          <a:p>
            <a:r>
              <a:rPr lang="en-US" sz="1600" dirty="0" smtClean="0">
                <a:solidFill>
                  <a:srgbClr val="0070C0"/>
                </a:solidFill>
                <a:latin typeface="Arial"/>
                <a:cs typeface="Arial"/>
              </a:rPr>
              <a:t>(last </a:t>
            </a:r>
            <a:r>
              <a:rPr lang="en-US" sz="1600" dirty="0" smtClean="0">
                <a:solidFill>
                  <a:srgbClr val="0070C0"/>
                </a:solidFill>
                <a:latin typeface="Arial"/>
                <a:cs typeface="Arial"/>
              </a:rPr>
              <a:t>cavity linac1 to first cavity linac 2)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Total length for Arc 2,4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34.2704 m</a:t>
            </a:r>
          </a:p>
          <a:p>
            <a:r>
              <a:rPr lang="en-US" dirty="0" smtClean="0">
                <a:solidFill>
                  <a:srgbClr val="0070C0"/>
                </a:solidFill>
                <a:latin typeface="Arial"/>
                <a:cs typeface="Arial"/>
              </a:rPr>
              <a:t>101 </a:t>
            </a:r>
            <a:r>
              <a:rPr lang="en-US" dirty="0">
                <a:solidFill>
                  <a:srgbClr val="0070C0"/>
                </a:solidFill>
                <a:latin typeface="Arial"/>
                <a:cs typeface="Arial"/>
              </a:rPr>
              <a:t>x </a:t>
            </a:r>
            <a:r>
              <a:rPr lang="el-GR" dirty="0">
                <a:solidFill>
                  <a:srgbClr val="0070C0"/>
                </a:solidFill>
                <a:latin typeface="Arial"/>
                <a:cs typeface="Arial"/>
              </a:rPr>
              <a:t>λ</a:t>
            </a:r>
            <a:r>
              <a:rPr lang="en-US" dirty="0" smtClean="0">
                <a:solidFill>
                  <a:srgbClr val="0070C0"/>
                </a:solidFill>
                <a:latin typeface="Arial"/>
                <a:cs typeface="Arial"/>
              </a:rPr>
              <a:t>rf</a:t>
            </a:r>
          </a:p>
          <a:p>
            <a:r>
              <a:rPr lang="en-US" sz="1600" dirty="0">
                <a:solidFill>
                  <a:srgbClr val="0070C0"/>
                </a:solidFill>
                <a:latin typeface="Arial"/>
                <a:cs typeface="Arial"/>
              </a:rPr>
              <a:t>(last cavity linac1 to first cavity linac 2</a:t>
            </a:r>
            <a:r>
              <a:rPr lang="en-US" sz="1600" dirty="0" smtClean="0">
                <a:solidFill>
                  <a:srgbClr val="0070C0"/>
                </a:solidFill>
                <a:latin typeface="Arial"/>
                <a:cs typeface="Arial"/>
              </a:rPr>
              <a:t>)</a:t>
            </a:r>
          </a:p>
          <a:p>
            <a:endParaRPr lang="en-US" sz="1600" dirty="0">
              <a:solidFill>
                <a:srgbClr val="0070C0"/>
              </a:solidFill>
              <a:latin typeface="Arial"/>
              <a:cs typeface="Arial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Total length for Arc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3445.74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rial"/>
                <a:cs typeface="Arial"/>
              </a:rPr>
              <a:t>101.5 </a:t>
            </a:r>
            <a:r>
              <a:rPr lang="en-US" b="1" dirty="0">
                <a:solidFill>
                  <a:srgbClr val="0070C0"/>
                </a:solidFill>
                <a:latin typeface="Arial"/>
                <a:cs typeface="Arial"/>
              </a:rPr>
              <a:t>x </a:t>
            </a:r>
            <a:r>
              <a:rPr lang="el-GR" b="1" dirty="0">
                <a:solidFill>
                  <a:srgbClr val="0070C0"/>
                </a:solidFill>
                <a:latin typeface="Arial"/>
                <a:cs typeface="Arial"/>
              </a:rPr>
              <a:t>λ</a:t>
            </a:r>
            <a:r>
              <a:rPr lang="en-US" b="1" dirty="0">
                <a:solidFill>
                  <a:srgbClr val="0070C0"/>
                </a:solidFill>
                <a:latin typeface="Arial"/>
                <a:cs typeface="Arial"/>
              </a:rPr>
              <a:t>rf</a:t>
            </a:r>
          </a:p>
          <a:p>
            <a:r>
              <a:rPr lang="en-US" sz="1600" b="1" dirty="0">
                <a:solidFill>
                  <a:srgbClr val="0070C0"/>
                </a:solidFill>
                <a:latin typeface="Arial"/>
                <a:cs typeface="Arial"/>
              </a:rPr>
              <a:t>(last cavity </a:t>
            </a:r>
            <a:r>
              <a:rPr lang="en-US" sz="1600" b="1" dirty="0" smtClean="0">
                <a:solidFill>
                  <a:srgbClr val="0070C0"/>
                </a:solidFill>
                <a:latin typeface="Arial"/>
                <a:cs typeface="Arial"/>
              </a:rPr>
              <a:t>linac 1 </a:t>
            </a:r>
            <a:r>
              <a:rPr lang="en-US" sz="1600" b="1" dirty="0">
                <a:solidFill>
                  <a:srgbClr val="0070C0"/>
                </a:solidFill>
                <a:latin typeface="Arial"/>
                <a:cs typeface="Arial"/>
              </a:rPr>
              <a:t>to first cavity linac 2)</a:t>
            </a:r>
          </a:p>
          <a:p>
            <a:pPr algn="ctr"/>
            <a:endParaRPr lang="en-US" dirty="0" smtClean="0">
              <a:solidFill>
                <a:srgbClr val="0070C0"/>
              </a:solidFill>
              <a:latin typeface="Arial"/>
              <a:cs typeface="Arial"/>
            </a:endParaRPr>
          </a:p>
          <a:p>
            <a:pPr algn="ctr"/>
            <a:endParaRPr lang="en-US" dirty="0">
              <a:solidFill>
                <a:srgbClr val="0070C0"/>
              </a:solidFill>
              <a:latin typeface="Arial"/>
              <a:cs typeface="Arial"/>
            </a:endParaRPr>
          </a:p>
          <a:p>
            <a:pPr algn="ctr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/>
          </a:p>
        </p:txBody>
      </p:sp>
      <p:pic>
        <p:nvPicPr>
          <p:cNvPr id="20" name="Picture 1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6" t="20682" r="3861" b="24751"/>
          <a:stretch/>
        </p:blipFill>
        <p:spPr>
          <a:xfrm>
            <a:off x="325515" y="620688"/>
            <a:ext cx="7774877" cy="1008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016" y="166561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ARCS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98025" y="166561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 </a:t>
            </a:r>
            <a:endParaRPr lang="en-GB" sz="2000" b="1" dirty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5" t="35120" r="27140" b="15481"/>
          <a:stretch/>
        </p:blipFill>
        <p:spPr bwMode="auto">
          <a:xfrm>
            <a:off x="4704557" y="2055381"/>
            <a:ext cx="2819771" cy="185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64059" y="3883114"/>
            <a:ext cx="2204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length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~ 13 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18832" y="4241913"/>
            <a:ext cx="3273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all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Chicane inj/extr</a:t>
            </a:r>
            <a:endParaRPr lang="en-GB" sz="2000" b="1" cap="all" dirty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18832" y="4581128"/>
            <a:ext cx="1922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Length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1.75 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5157192"/>
            <a:ext cx="4104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TOTAL DIMENSIONS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42 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x </a:t>
            </a:r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13.7 m   </a:t>
            </a:r>
            <a:endParaRPr lang="en-GB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03170" y="1256467"/>
            <a:ext cx="4921058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767459" y="1112451"/>
            <a:ext cx="648072" cy="228317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81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Arc optics OPTION 2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2874" y="620688"/>
            <a:ext cx="8378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cap="all" dirty="0" smtClean="0">
                <a:latin typeface="Arial" pitchFamily="34" charset="0"/>
                <a:cs typeface="Arial" pitchFamily="34" charset="0"/>
              </a:rPr>
              <a:t>Same optics layout for all the arcs 900/750/600/450/300/150 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cap="all" dirty="0" smtClean="0">
                <a:latin typeface="Arial" pitchFamily="34" charset="0"/>
                <a:cs typeface="Arial" pitchFamily="34" charset="0"/>
              </a:rPr>
              <a:t>V</a:t>
            </a:r>
            <a:endParaRPr lang="en-US" cap="all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flipV="1">
            <a:off x="418390" y="3506656"/>
            <a:ext cx="3304824" cy="73502"/>
            <a:chOff x="816732" y="5098901"/>
            <a:chExt cx="6934472" cy="129153"/>
          </a:xfrm>
        </p:grpSpPr>
        <p:sp>
          <p:nvSpPr>
            <p:cNvPr id="13" name="Rectangle 12"/>
            <p:cNvSpPr/>
            <p:nvPr/>
          </p:nvSpPr>
          <p:spPr>
            <a:xfrm>
              <a:off x="1381944" y="510104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16732" y="510104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59832" y="510104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635896" y="509890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20072" y="509890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44008" y="510104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452320" y="509890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937412" y="5101041"/>
              <a:ext cx="298884" cy="11430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82239" y="5110938"/>
              <a:ext cx="149442" cy="1143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84081" y="5110938"/>
              <a:ext cx="149442" cy="1143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627784" y="5113746"/>
              <a:ext cx="149442" cy="1143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54334" y="5104518"/>
              <a:ext cx="149442" cy="1143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156176" y="5104518"/>
              <a:ext cx="149442" cy="1143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99879" y="5107326"/>
              <a:ext cx="149442" cy="1143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223912" y="5107326"/>
              <a:ext cx="149442" cy="1143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0738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7"/>
          <a:stretch/>
        </p:blipFill>
        <p:spPr>
          <a:xfrm>
            <a:off x="312176" y="1268760"/>
            <a:ext cx="3850076" cy="2080738"/>
          </a:xfrm>
          <a:prstGeom prst="rect">
            <a:avLst/>
          </a:prstGeom>
        </p:spPr>
      </p:pic>
      <p:sp>
        <p:nvSpPr>
          <p:cNvPr id="30" name="Text Box 40"/>
          <p:cNvSpPr txBox="1">
            <a:spLocks noChangeArrowheads="1"/>
          </p:cNvSpPr>
          <p:nvPr/>
        </p:nvSpPr>
        <p:spPr bwMode="auto">
          <a:xfrm>
            <a:off x="477815" y="3933056"/>
            <a:ext cx="1592987" cy="118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400" b="1" dirty="0">
                <a:latin typeface="Arial"/>
                <a:cs typeface="Arial"/>
              </a:rPr>
              <a:t>Arc dipoles : </a:t>
            </a:r>
            <a:endParaRPr lang="en-US" altLang="en-US" sz="1400" dirty="0"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US" altLang="en-US" sz="1400" dirty="0">
                <a:latin typeface="Arial"/>
                <a:cs typeface="Arial"/>
                <a:sym typeface="Symbol" pitchFamily="18" charset="2"/>
              </a:rPr>
              <a:t>8</a:t>
            </a:r>
            <a:r>
              <a:rPr lang="en-US" altLang="en-US" sz="1400" dirty="0">
                <a:latin typeface="Arial"/>
                <a:cs typeface="Arial"/>
              </a:rPr>
              <a:t>22.5</a:t>
            </a:r>
            <a:r>
              <a:rPr lang="en-US" altLang="en-US" sz="1400" baseline="30000" dirty="0">
                <a:latin typeface="Arial"/>
                <a:cs typeface="Arial"/>
              </a:rPr>
              <a:t>0 </a:t>
            </a:r>
            <a:r>
              <a:rPr lang="en-US" altLang="en-US" sz="1400" dirty="0" smtClean="0">
                <a:latin typeface="Arial"/>
                <a:cs typeface="Arial"/>
              </a:rPr>
              <a:t>bends </a:t>
            </a:r>
            <a:endParaRPr lang="en-US" altLang="en-US" sz="1400" dirty="0"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US" altLang="en-US" sz="1400" dirty="0" smtClean="0">
                <a:latin typeface="Arial"/>
                <a:cs typeface="Arial"/>
              </a:rPr>
              <a:t>Ldip </a:t>
            </a:r>
            <a:r>
              <a:rPr lang="en-US" altLang="en-US" sz="1400" dirty="0">
                <a:latin typeface="Arial"/>
                <a:cs typeface="Arial"/>
              </a:rPr>
              <a:t>= </a:t>
            </a:r>
            <a:r>
              <a:rPr lang="en-US" altLang="en-US" sz="1400" dirty="0" smtClean="0">
                <a:latin typeface="Arial"/>
                <a:cs typeface="Arial"/>
              </a:rPr>
              <a:t>100.6 </a:t>
            </a:r>
            <a:r>
              <a:rPr lang="en-US" altLang="en-US" sz="1400" dirty="0">
                <a:latin typeface="Arial"/>
                <a:cs typeface="Arial"/>
              </a:rPr>
              <a:t>cm</a:t>
            </a:r>
          </a:p>
          <a:p>
            <a:pPr>
              <a:spcBef>
                <a:spcPts val="600"/>
              </a:spcBef>
            </a:pPr>
            <a:r>
              <a:rPr lang="de-DE" altLang="en-US" sz="1400" dirty="0" smtClean="0">
                <a:latin typeface="Arial"/>
                <a:cs typeface="Arial"/>
              </a:rPr>
              <a:t>ρ = 256.3 cm</a:t>
            </a:r>
          </a:p>
          <a:p>
            <a:pPr>
              <a:spcBef>
                <a:spcPts val="600"/>
              </a:spcBef>
            </a:pPr>
            <a:endParaRPr lang="de-DE" altLang="en-US" sz="1400" dirty="0">
              <a:latin typeface="Arial"/>
              <a:cs typeface="Arial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54212"/>
              </p:ext>
            </p:extLst>
          </p:nvPr>
        </p:nvGraphicFramePr>
        <p:xfrm>
          <a:off x="2158990" y="4383593"/>
          <a:ext cx="6909260" cy="73746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70857"/>
                <a:gridCol w="870857"/>
                <a:gridCol w="1036223"/>
                <a:gridCol w="1080120"/>
                <a:gridCol w="1008112"/>
                <a:gridCol w="1008112"/>
                <a:gridCol w="1034979"/>
              </a:tblGrid>
              <a:tr h="3666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1GeV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750MeV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600MeV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450MeV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300MeV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150MeV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 FIELD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1.30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 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 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 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 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Text Box 40"/>
          <p:cNvSpPr txBox="1">
            <a:spLocks noChangeArrowheads="1"/>
          </p:cNvSpPr>
          <p:nvPr/>
        </p:nvSpPr>
        <p:spPr bwMode="auto">
          <a:xfrm>
            <a:off x="455255" y="5203309"/>
            <a:ext cx="1615547" cy="889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1400" b="1" dirty="0">
                <a:latin typeface="Arial"/>
                <a:cs typeface="Arial"/>
              </a:rPr>
              <a:t>Arc </a:t>
            </a:r>
            <a:r>
              <a:rPr lang="en-US" altLang="en-US" sz="1400" b="1" dirty="0" smtClean="0">
                <a:latin typeface="Arial"/>
                <a:cs typeface="Arial"/>
              </a:rPr>
              <a:t>quadrupoles </a:t>
            </a:r>
            <a:r>
              <a:rPr lang="en-US" altLang="en-US" sz="1400" b="1" dirty="0">
                <a:latin typeface="Arial"/>
                <a:cs typeface="Arial"/>
              </a:rPr>
              <a:t> </a:t>
            </a:r>
            <a:endParaRPr lang="en-US" altLang="en-US" sz="1400" b="1" dirty="0" smtClean="0"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US" altLang="en-US" sz="1400" dirty="0" smtClean="0">
                <a:latin typeface="Arial"/>
                <a:cs typeface="Arial"/>
              </a:rPr>
              <a:t>Lquads </a:t>
            </a:r>
            <a:r>
              <a:rPr lang="en-US" altLang="en-US" sz="1400" dirty="0">
                <a:latin typeface="Arial"/>
                <a:cs typeface="Arial"/>
              </a:rPr>
              <a:t>= </a:t>
            </a:r>
            <a:r>
              <a:rPr lang="en-US" altLang="en-US" sz="1400" dirty="0" smtClean="0">
                <a:latin typeface="Arial"/>
                <a:cs typeface="Arial"/>
              </a:rPr>
              <a:t>30 </a:t>
            </a:r>
            <a:r>
              <a:rPr lang="en-US" altLang="en-US" sz="1400" dirty="0">
                <a:latin typeface="Arial"/>
                <a:cs typeface="Arial"/>
              </a:rPr>
              <a:t>cm</a:t>
            </a:r>
          </a:p>
          <a:p>
            <a:pPr>
              <a:spcBef>
                <a:spcPts val="600"/>
              </a:spcBef>
            </a:pPr>
            <a:endParaRPr lang="de-DE" altLang="en-US" sz="1400" dirty="0">
              <a:latin typeface="Arial"/>
              <a:cs typeface="Arial"/>
            </a:endParaRP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304432"/>
              </p:ext>
            </p:extLst>
          </p:nvPr>
        </p:nvGraphicFramePr>
        <p:xfrm>
          <a:off x="2177693" y="5351616"/>
          <a:ext cx="6096000" cy="7416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Kq[m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 t="19260" r="3059" b="19789"/>
          <a:stretch/>
        </p:blipFill>
        <p:spPr>
          <a:xfrm>
            <a:off x="4427984" y="1340768"/>
            <a:ext cx="2575252" cy="236950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7092280" y="1381662"/>
            <a:ext cx="16979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cap="all" dirty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dipoles </a:t>
            </a:r>
            <a:endParaRPr lang="en-US" cap="all" dirty="0" smtClean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cap="all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top </a:t>
            </a:r>
            <a:r>
              <a:rPr lang="en-US" cap="all" dirty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endParaRPr lang="en-US" cap="all" dirty="0" smtClean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cap="all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other</a:t>
            </a:r>
          </a:p>
          <a:p>
            <a:r>
              <a:rPr lang="en-US" cap="all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Attilio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Milanese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6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Incoherent Synchrotron radiation in return arcs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531586"/>
              </p:ext>
            </p:extLst>
          </p:nvPr>
        </p:nvGraphicFramePr>
        <p:xfrm>
          <a:off x="323528" y="763350"/>
          <a:ext cx="6480720" cy="33843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0180"/>
                <a:gridCol w="1620180"/>
                <a:gridCol w="1620180"/>
                <a:gridCol w="1620180"/>
              </a:tblGrid>
              <a:tr h="3534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ARC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 [MeV]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sym typeface="Symbol"/>
                        </a:rPr>
                        <a:t></a:t>
                      </a:r>
                      <a:r>
                        <a:rPr lang="en-US" sz="1800" dirty="0">
                          <a:effectLst/>
                        </a:rPr>
                        <a:t>E [keV]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sym typeface="Symbol"/>
                        </a:rPr>
                        <a:t></a:t>
                      </a:r>
                      <a:r>
                        <a:rPr lang="en-US" sz="1800" dirty="0">
                          <a:effectLst/>
                        </a:rPr>
                        <a:t>E/E [%]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150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0.0087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0.00000387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300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0.139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0.00002199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450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0.708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0.0000621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600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2.239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0.000132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750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5.467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0.00024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900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11.337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0.00039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750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5.4667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0.00052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600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2.239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0.00066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450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0.708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0.00089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300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0.139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0.00135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150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0.0087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0.0027</a:t>
                      </a:r>
                      <a:endParaRPr lang="en-GB" sz="1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r="70676"/>
          <a:stretch/>
        </p:blipFill>
        <p:spPr>
          <a:xfrm>
            <a:off x="3000984" y="4530291"/>
            <a:ext cx="2088232" cy="52149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4035" y="4549675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Beam Energy loss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Beam Energy Spread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3"/>
          <a:srcRect r="68968"/>
          <a:stretch/>
        </p:blipFill>
        <p:spPr>
          <a:xfrm>
            <a:off x="5121452" y="4481911"/>
            <a:ext cx="2088232" cy="505148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4"/>
          <a:srcRect r="63251"/>
          <a:stretch/>
        </p:blipFill>
        <p:spPr>
          <a:xfrm>
            <a:off x="3021284" y="5250188"/>
            <a:ext cx="2158046" cy="63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124744"/>
            <a:ext cx="7772400" cy="9937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defTabSz="457200">
              <a:spcBef>
                <a:spcPct val="0"/>
              </a:spcBef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Initial LHeC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Coordination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Group meeting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11560" y="2564904"/>
            <a:ext cx="7558608" cy="2667000"/>
          </a:xfrm>
          <a:prstGeom prst="rect">
            <a:avLst/>
          </a:prstGeom>
        </p:spPr>
        <p:txBody>
          <a:bodyPr vert="horz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Test Facility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all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Stages and Optics</a:t>
            </a:r>
            <a:endParaRPr lang="en-US" sz="3200" b="1" cap="all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32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defTabSz="457200">
              <a:spcBef>
                <a:spcPct val="20000"/>
              </a:spcBef>
              <a:defRPr/>
            </a:pPr>
            <a:endParaRPr lang="en-US" sz="2000" dirty="0" smtClean="0">
              <a:solidFill>
                <a:srgbClr val="1257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762000"/>
            <a:ext cx="66225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Alessandra </a:t>
            </a:r>
            <a:r>
              <a:rPr lang="en-US" sz="2200" dirty="0" smtClean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Valloni</a:t>
            </a:r>
            <a:endParaRPr lang="en-GB" dirty="0">
              <a:solidFill>
                <a:srgbClr val="1257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5661248"/>
            <a:ext cx="22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spcBef>
                <a:spcPct val="200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CERN, 5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February 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60648"/>
            <a:ext cx="45365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Next steps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28600" y="712966"/>
            <a:ext cx="80791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Complete Step 2 and Step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1 configuration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and optics layout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412" y="1628800"/>
            <a:ext cx="6203478" cy="212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4212"/>
            <a:ext cx="6101162" cy="159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Rounded Rectangle 46"/>
          <p:cNvSpPr/>
          <p:nvPr/>
        </p:nvSpPr>
        <p:spPr>
          <a:xfrm>
            <a:off x="4427984" y="1916832"/>
            <a:ext cx="1512168" cy="371903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3851920" y="3463451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endParaRPr lang="en-GB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974757" y="263691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127156" y="449982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15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Linac 1 - Step 2</a:t>
            </a:r>
          </a:p>
        </p:txBody>
      </p:sp>
      <p:cxnSp>
        <p:nvCxnSpPr>
          <p:cNvPr id="6" name="Straight Arrow Connector 3767"/>
          <p:cNvCxnSpPr>
            <a:cxnSpLocks noChangeShapeType="1"/>
          </p:cNvCxnSpPr>
          <p:nvPr/>
        </p:nvCxnSpPr>
        <p:spPr bwMode="auto">
          <a:xfrm flipH="1">
            <a:off x="4596348" y="5010415"/>
            <a:ext cx="1372063" cy="0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3758"/>
          <p:cNvCxnSpPr>
            <a:cxnSpLocks noChangeShapeType="1"/>
          </p:cNvCxnSpPr>
          <p:nvPr/>
        </p:nvCxnSpPr>
        <p:spPr bwMode="auto">
          <a:xfrm flipV="1">
            <a:off x="539552" y="5017653"/>
            <a:ext cx="1267885" cy="109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3766"/>
          <p:cNvCxnSpPr>
            <a:cxnSpLocks noChangeShapeType="1"/>
          </p:cNvCxnSpPr>
          <p:nvPr/>
        </p:nvCxnSpPr>
        <p:spPr bwMode="auto">
          <a:xfrm>
            <a:off x="3131840" y="5010415"/>
            <a:ext cx="1464506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3767"/>
          <p:cNvCxnSpPr>
            <a:cxnSpLocks noChangeShapeType="1"/>
          </p:cNvCxnSpPr>
          <p:nvPr/>
        </p:nvCxnSpPr>
        <p:spPr bwMode="auto">
          <a:xfrm flipH="1">
            <a:off x="1807437" y="5010415"/>
            <a:ext cx="1324403" cy="7238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3758"/>
          <p:cNvCxnSpPr>
            <a:cxnSpLocks noChangeShapeType="1"/>
          </p:cNvCxnSpPr>
          <p:nvPr/>
        </p:nvCxnSpPr>
        <p:spPr bwMode="auto">
          <a:xfrm flipV="1">
            <a:off x="5968411" y="5005872"/>
            <a:ext cx="1339893" cy="109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Arrow Connector 3767"/>
          <p:cNvCxnSpPr>
            <a:cxnSpLocks noChangeShapeType="1"/>
          </p:cNvCxnSpPr>
          <p:nvPr/>
        </p:nvCxnSpPr>
        <p:spPr bwMode="auto">
          <a:xfrm flipH="1">
            <a:off x="7308304" y="5011508"/>
            <a:ext cx="1324403" cy="7238"/>
          </a:xfrm>
          <a:prstGeom prst="straightConnector1">
            <a:avLst/>
          </a:prstGeom>
          <a:noFill/>
          <a:ln w="38100" algn="ctr">
            <a:solidFill>
              <a:srgbClr val="0000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" name="TextBox 4096"/>
          <p:cNvSpPr txBox="1"/>
          <p:nvPr/>
        </p:nvSpPr>
        <p:spPr>
          <a:xfrm>
            <a:off x="158207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6092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50495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15003" y="5101571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235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87066" y="5076472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305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20272" y="5101571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380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72400" y="5076473"/>
            <a:ext cx="762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455 MeV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5" t="15181" r="10248" b="21782"/>
          <a:stretch/>
        </p:blipFill>
        <p:spPr bwMode="auto">
          <a:xfrm>
            <a:off x="429229" y="908720"/>
            <a:ext cx="8247227" cy="396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47564" y="1268760"/>
            <a:ext cx="1051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 smtClean="0">
                <a:solidFill>
                  <a:srgbClr val="17D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x,y</a:t>
            </a:r>
          </a:p>
          <a:p>
            <a:r>
              <a:rPr lang="en-US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GB" sz="1600" dirty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4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60648"/>
            <a:ext cx="45365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Outline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1412776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1. Stages of building design</a:t>
            </a:r>
          </a:p>
          <a:p>
            <a:r>
              <a:rPr lang="en-US" sz="2000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          - layouts </a:t>
            </a:r>
          </a:p>
          <a:p>
            <a:r>
              <a:rPr lang="en-US" sz="2000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          - baseline parameters</a:t>
            </a:r>
          </a:p>
          <a:p>
            <a:r>
              <a:rPr lang="en-US" sz="2000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          </a:t>
            </a:r>
          </a:p>
          <a:p>
            <a:r>
              <a:rPr lang="en-US" sz="2000" b="1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cap="all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000" b="1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Arc optics architecture</a:t>
            </a:r>
          </a:p>
          <a:p>
            <a:r>
              <a:rPr lang="en-US" sz="2000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          </a:t>
            </a:r>
            <a:endParaRPr lang="en-US" sz="2000" b="1" cap="all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r>
              <a:rPr lang="en-US" sz="2000" b="1" cap="all" dirty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n-US" sz="2000" b="1" cap="all" dirty="0" smtClean="0">
                <a:latin typeface="Arial" pitchFamily="34" charset="0"/>
                <a:cs typeface="Arial" pitchFamily="34" charset="0"/>
              </a:rPr>
              <a:t>Test facility for sc magnet tests</a:t>
            </a:r>
          </a:p>
          <a:p>
            <a:r>
              <a:rPr lang="en-US" sz="2000" b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cap="all" dirty="0" smtClean="0">
                <a:latin typeface="Arial" pitchFamily="34" charset="0"/>
                <a:cs typeface="Arial" pitchFamily="34" charset="0"/>
              </a:rPr>
              <a:t>            </a:t>
            </a:r>
            <a:endParaRPr lang="en-US" sz="2000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68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Controlled quench tests of SC magnets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7314" y="1063843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cap="all" dirty="0">
                <a:latin typeface="Arial"/>
                <a:cs typeface="Arial"/>
              </a:rPr>
              <a:t>We are investigating the possibility of using the test facility for SC magnet </a:t>
            </a:r>
            <a:r>
              <a:rPr lang="en-GB" cap="all" dirty="0" smtClean="0">
                <a:latin typeface="Arial"/>
                <a:cs typeface="Arial"/>
              </a:rPr>
              <a:t>tests</a:t>
            </a:r>
            <a:endParaRPr lang="en-GB" cap="all" dirty="0">
              <a:latin typeface="Arial"/>
              <a:cs typeface="Arial"/>
            </a:endParaRP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Requirements </a:t>
            </a:r>
            <a:r>
              <a:rPr lang="en-US" dirty="0">
                <a:latin typeface="Arial" pitchFamily="34" charset="0"/>
                <a:cs typeface="Arial" pitchFamily="34" charset="0"/>
              </a:rPr>
              <a:t>in terms of: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latin typeface="Arial" pitchFamily="34" charset="0"/>
                <a:cs typeface="Arial" pitchFamily="34" charset="0"/>
              </a:rPr>
              <a:t>Beam energy, intensity and pulse length </a:t>
            </a:r>
            <a:r>
              <a:rPr lang="en-US" dirty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(energy deposition)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Space for the </a:t>
            </a:r>
            <a:r>
              <a:rPr lang="en-US" dirty="0" smtClean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magnets </a:t>
            </a:r>
            <a:r>
              <a:rPr lang="en-US" dirty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installation </a:t>
            </a:r>
            <a:r>
              <a:rPr lang="en-US" dirty="0">
                <a:latin typeface="Arial" pitchFamily="34" charset="0"/>
                <a:cs typeface="Arial" pitchFamily="34" charset="0"/>
              </a:rPr>
              <a:t>(possible tests of cable samples and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full </a:t>
            </a:r>
            <a:r>
              <a:rPr lang="en-US" dirty="0">
                <a:latin typeface="Arial" pitchFamily="34" charset="0"/>
                <a:cs typeface="Arial" pitchFamily="34" charset="0"/>
              </a:rPr>
              <a:t>cryo magnets)</a:t>
            </a:r>
          </a:p>
          <a:p>
            <a:pPr algn="just">
              <a:buClr>
                <a:srgbClr val="12578B"/>
              </a:buClr>
              <a:buSzPct val="80000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Cryo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requirements 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Vacuum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requirements 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Powering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needs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2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20688"/>
            <a:ext cx="8819161" cy="4104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Study beam induced quenches (quench thresholds, quenchino thresholds) 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at different time scales for:</a:t>
            </a:r>
          </a:p>
          <a:p>
            <a:pPr marL="0" indent="0"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spcBef>
                <a:spcPts val="0"/>
              </a:spcBef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SC </a:t>
            </a:r>
            <a:r>
              <a:rPr lang="en-US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cables and cable stacks in an adjustable external magnetic field</a:t>
            </a:r>
          </a:p>
          <a:p>
            <a:pPr marL="285750" lvl="0" indent="-285750" algn="just">
              <a:spcBef>
                <a:spcPts val="0"/>
              </a:spcBef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Short sample magnets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 algn="just">
              <a:spcBef>
                <a:spcPts val="0"/>
              </a:spcBef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Full length LHC type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SC magnets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876256" y="6376243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D. Wollmann</a:t>
            </a:r>
            <a:endParaRPr lang="en-US" sz="14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 descr="MB_QuenchLimitsQP3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" t="2312" r="713"/>
          <a:stretch/>
        </p:blipFill>
        <p:spPr>
          <a:xfrm>
            <a:off x="317606" y="2780928"/>
            <a:ext cx="5406522" cy="33007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96136" y="4419662"/>
            <a:ext cx="26810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2578B"/>
                </a:solidFill>
                <a:latin typeface="Arial"/>
              </a:rPr>
              <a:t>Quench limits of LHC dipole as expected from QP3 simulations for different pulse durations</a:t>
            </a:r>
          </a:p>
          <a:p>
            <a:endParaRPr lang="en-US" dirty="0" smtClean="0">
              <a:solidFill>
                <a:srgbClr val="12578B"/>
              </a:solidFill>
              <a:latin typeface="Arial"/>
            </a:endParaRPr>
          </a:p>
          <a:p>
            <a:r>
              <a:rPr lang="en-US" sz="1200" b="1" dirty="0" smtClean="0">
                <a:solidFill>
                  <a:srgbClr val="12578B"/>
                </a:solidFill>
                <a:latin typeface="Arial"/>
              </a:rPr>
              <a:t>Courtesy A. Verweij</a:t>
            </a:r>
            <a:endParaRPr lang="en-US" sz="1200" b="1" dirty="0">
              <a:solidFill>
                <a:srgbClr val="12578B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Controlled quench tests of SC magnets</a:t>
            </a:r>
          </a:p>
        </p:txBody>
      </p:sp>
    </p:spTree>
    <p:extLst>
      <p:ext uri="{BB962C8B-B14F-4D97-AF65-F5344CB8AC3E}">
        <p14:creationId xmlns:p14="http://schemas.microsoft.com/office/powerpoint/2010/main" val="364920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260648"/>
            <a:ext cx="8951912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Beam parameters to generate a given amount of energy deposition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105273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dirty="0" smtClean="0">
                <a:latin typeface="Arial" pitchFamily="34" charset="0"/>
                <a:cs typeface="Arial" pitchFamily="34" charset="0"/>
              </a:rPr>
              <a:t>Calculations </a:t>
            </a:r>
            <a:r>
              <a:rPr lang="en-US" cap="all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cap="all" dirty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FLUKA </a:t>
            </a:r>
            <a:r>
              <a:rPr lang="en-US" cap="all" dirty="0" smtClean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Simulations</a:t>
            </a:r>
            <a:endParaRPr lang="en-US" cap="all" dirty="0">
              <a:solidFill>
                <a:srgbClr val="073896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 smtClean="0">
              <a:solidFill>
                <a:srgbClr val="073896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13" y="2987660"/>
            <a:ext cx="25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73896"/>
                </a:solidFill>
                <a:latin typeface="Arial"/>
              </a:rPr>
              <a:t>Beam parameters</a:t>
            </a:r>
            <a:endParaRPr lang="en-GB" dirty="0">
              <a:solidFill>
                <a:srgbClr val="073896"/>
              </a:solidFill>
              <a:latin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490700" y="1527401"/>
            <a:ext cx="4406922" cy="4503179"/>
            <a:chOff x="4373942" y="1772816"/>
            <a:chExt cx="4660113" cy="4957436"/>
          </a:xfrm>
        </p:grpSpPr>
        <p:pic>
          <p:nvPicPr>
            <p:cNvPr id="10" name="Picture 3" descr="C:\Users\vchetver\Documents\8-ERL\Energy-deposition-FLUKA\Data-1e4\Energy-deposition\1000MeV-energy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546" y="4022173"/>
              <a:ext cx="4423509" cy="2403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C:\Users\vchetver\Documents\8-ERL\Energy-deposition-FLUKA\Data-1e4\Energy-deposition\150MeV-energy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56" y="1933941"/>
              <a:ext cx="4425999" cy="2318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300192" y="6323664"/>
              <a:ext cx="805512" cy="406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</a:rPr>
                <a:t>Z, cm</a:t>
              </a:r>
              <a:endPara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171100" y="3990541"/>
              <a:ext cx="796235" cy="390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</a:rPr>
                <a:t>R,cm</a:t>
              </a:r>
              <a:endParaRPr lang="en-GB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76256" y="4428961"/>
              <a:ext cx="13681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55A0"/>
                  </a:solidFill>
                  <a:latin typeface="Arial"/>
                </a:rPr>
                <a:t>1 GeV</a:t>
              </a:r>
              <a:endParaRPr lang="en-GB" sz="16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20272" y="2315467"/>
              <a:ext cx="13681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55A0"/>
                  </a:solidFill>
                  <a:latin typeface="Arial"/>
                </a:rPr>
                <a:t>150 MeV</a:t>
              </a:r>
              <a:endParaRPr lang="en-GB" sz="16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70224" y="1772816"/>
              <a:ext cx="3590239" cy="4065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 deposition, </a:t>
              </a:r>
              <a:r>
                <a:rPr lang="en-GB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GeV/cm</a:t>
              </a:r>
              <a:r>
                <a:rPr lang="en-GB" baseline="30000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GB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/e</a:t>
              </a:r>
              <a:r>
                <a:rPr lang="en-GB" baseline="30000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373518" y="2173504"/>
            <a:ext cx="1686314" cy="751439"/>
          </a:xfrm>
          <a:prstGeom prst="rect">
            <a:avLst/>
          </a:prstGeom>
          <a:solidFill>
            <a:srgbClr val="E56C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251520" y="2386764"/>
            <a:ext cx="936104" cy="10946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1988839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  <a:latin typeface="Arial"/>
              </a:rPr>
              <a:t>Beam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07657" y="2082626"/>
            <a:ext cx="1818035" cy="3727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1" y="5354052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73896"/>
                </a:solidFill>
                <a:latin typeface="Arial"/>
              </a:rPr>
              <a:t>Results are given for half of bulky target because of symmetry</a:t>
            </a:r>
            <a:endParaRPr lang="en-GB" sz="1400" dirty="0">
              <a:solidFill>
                <a:srgbClr val="073896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6995" y="5826750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73896"/>
                </a:solidFill>
                <a:latin typeface="Arial"/>
              </a:rPr>
              <a:t>Binning: 1 mm</a:t>
            </a:r>
            <a:r>
              <a:rPr lang="en-GB" sz="1400" baseline="30000" dirty="0" smtClean="0">
                <a:solidFill>
                  <a:srgbClr val="073896"/>
                </a:solidFill>
                <a:latin typeface="Arial"/>
              </a:rPr>
              <a:t>3</a:t>
            </a:r>
            <a:r>
              <a:rPr lang="en-GB" sz="1400" dirty="0" smtClean="0">
                <a:solidFill>
                  <a:srgbClr val="073896"/>
                </a:solidFill>
                <a:latin typeface="Arial"/>
              </a:rPr>
              <a:t> bins</a:t>
            </a:r>
            <a:endParaRPr lang="en-GB" sz="1400" dirty="0">
              <a:solidFill>
                <a:srgbClr val="073896"/>
              </a:solidFill>
              <a:latin typeface="Arial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08104" y="6381328"/>
            <a:ext cx="4358693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V. Chetvertkova, D. Wollmann</a:t>
            </a:r>
            <a:endParaRPr lang="en-US" sz="14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17028" y="2186280"/>
            <a:ext cx="216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Cylinder of copper</a:t>
            </a:r>
          </a:p>
          <a:p>
            <a:r>
              <a:rPr lang="en-US" sz="1400" dirty="0" smtClean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Radius = 50cm</a:t>
            </a:r>
          </a:p>
          <a:p>
            <a:r>
              <a:rPr lang="en-US" sz="1400" dirty="0" smtClean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= 100cm</a:t>
            </a:r>
            <a:endParaRPr lang="en-GB" sz="1400" dirty="0">
              <a:solidFill>
                <a:srgbClr val="3A3A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07657" y="1556792"/>
            <a:ext cx="1872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Copper target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(no magnetic field)</a:t>
            </a:r>
            <a:endParaRPr lang="en-GB" sz="16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45" y="3408700"/>
            <a:ext cx="3312368" cy="193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1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4" t="5624" r="7736" b="4192"/>
          <a:stretch/>
        </p:blipFill>
        <p:spPr>
          <a:xfrm>
            <a:off x="5056135" y="3933056"/>
            <a:ext cx="3620321" cy="19244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260648"/>
            <a:ext cx="8951912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Beam parameters to generate a given amount of energy deposition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105273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dirty="0" smtClean="0">
                <a:latin typeface="Arial" pitchFamily="34" charset="0"/>
                <a:cs typeface="Arial" pitchFamily="34" charset="0"/>
              </a:rPr>
              <a:t>Calculations </a:t>
            </a:r>
            <a:r>
              <a:rPr lang="en-US" cap="all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cap="all" dirty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FLUKA </a:t>
            </a:r>
            <a:r>
              <a:rPr lang="en-US" cap="all" dirty="0" smtClean="0">
                <a:solidFill>
                  <a:srgbClr val="073896"/>
                </a:solidFill>
                <a:latin typeface="Arial" pitchFamily="34" charset="0"/>
                <a:cs typeface="Arial" pitchFamily="34" charset="0"/>
              </a:rPr>
              <a:t>Simulations</a:t>
            </a:r>
            <a:endParaRPr lang="en-US" cap="all" dirty="0">
              <a:solidFill>
                <a:srgbClr val="073896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 smtClean="0">
              <a:solidFill>
                <a:srgbClr val="073896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13" y="2987660"/>
            <a:ext cx="253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73896"/>
                </a:solidFill>
                <a:latin typeface="Arial"/>
              </a:rPr>
              <a:t>Beam parameters</a:t>
            </a:r>
            <a:endParaRPr lang="en-GB" dirty="0">
              <a:solidFill>
                <a:srgbClr val="073896"/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73518" y="2173504"/>
            <a:ext cx="1686314" cy="751439"/>
          </a:xfrm>
          <a:prstGeom prst="rect">
            <a:avLst/>
          </a:prstGeom>
          <a:solidFill>
            <a:srgbClr val="E56C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251520" y="2386764"/>
            <a:ext cx="936104" cy="10946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1988839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  <a:latin typeface="Arial"/>
              </a:rPr>
              <a:t>Beam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07657" y="2082626"/>
            <a:ext cx="1818035" cy="3727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1" y="5354052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73896"/>
                </a:solidFill>
                <a:latin typeface="Arial"/>
              </a:rPr>
              <a:t>Results are given for half of bulky target because of symmetry</a:t>
            </a:r>
            <a:endParaRPr lang="en-GB" sz="1400" dirty="0">
              <a:solidFill>
                <a:srgbClr val="073896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6995" y="5857527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73896"/>
                </a:solidFill>
                <a:latin typeface="Arial"/>
              </a:rPr>
              <a:t>Binning: 1 mm</a:t>
            </a:r>
            <a:r>
              <a:rPr lang="en-GB" sz="1400" baseline="30000" dirty="0" smtClean="0">
                <a:solidFill>
                  <a:srgbClr val="073896"/>
                </a:solidFill>
                <a:latin typeface="Arial"/>
              </a:rPr>
              <a:t>3</a:t>
            </a:r>
            <a:r>
              <a:rPr lang="en-GB" sz="1400" dirty="0" smtClean="0">
                <a:solidFill>
                  <a:srgbClr val="073896"/>
                </a:solidFill>
                <a:latin typeface="Arial"/>
              </a:rPr>
              <a:t> bins</a:t>
            </a:r>
            <a:endParaRPr lang="en-GB" sz="1400" dirty="0">
              <a:solidFill>
                <a:srgbClr val="073896"/>
              </a:solidFill>
              <a:latin typeface="Arial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364088" y="6309320"/>
            <a:ext cx="4358693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V. Chetvertkova, D. Wollmann</a:t>
            </a:r>
            <a:endParaRPr lang="en-US" sz="1400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17028" y="2186280"/>
            <a:ext cx="216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Cylinder of copper</a:t>
            </a:r>
          </a:p>
          <a:p>
            <a:r>
              <a:rPr lang="en-US" sz="1400" dirty="0" smtClean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Radius = 50cm</a:t>
            </a:r>
          </a:p>
          <a:p>
            <a:r>
              <a:rPr lang="en-US" sz="1400" dirty="0" smtClean="0">
                <a:solidFill>
                  <a:srgbClr val="3A3A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= 100cm</a:t>
            </a:r>
            <a:endParaRPr lang="en-GB" sz="1400" dirty="0">
              <a:solidFill>
                <a:srgbClr val="3A3A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07657" y="1556792"/>
            <a:ext cx="1872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Copper target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(no magnetic field)</a:t>
            </a:r>
            <a:endParaRPr lang="en-GB" sz="16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7" t="5087" r="8145"/>
          <a:stretch/>
        </p:blipFill>
        <p:spPr>
          <a:xfrm>
            <a:off x="5060084" y="2030855"/>
            <a:ext cx="3544364" cy="197420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796136" y="208262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1257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at z = 0.6 cm, r=0</a:t>
            </a:r>
          </a:p>
          <a:p>
            <a:r>
              <a:rPr lang="en-US" sz="1400" b="1" dirty="0" smtClean="0">
                <a:solidFill>
                  <a:srgbClr val="1257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value = 0.2199 GeV/cm^3 </a:t>
            </a:r>
            <a:endParaRPr lang="en-GB" sz="1400" b="1" dirty="0">
              <a:solidFill>
                <a:srgbClr val="1257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02241" y="1606734"/>
            <a:ext cx="35902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  <a:latin typeface="Arial"/>
              </a:rPr>
              <a:t>Energy deposition, </a:t>
            </a:r>
            <a:r>
              <a:rPr lang="en-GB" dirty="0" smtClean="0">
                <a:solidFill>
                  <a:srgbClr val="0055A0"/>
                </a:solidFill>
                <a:latin typeface="Arial"/>
              </a:rPr>
              <a:t>GeV/cm</a:t>
            </a:r>
            <a:r>
              <a:rPr lang="en-GB" baseline="30000" dirty="0" smtClean="0">
                <a:solidFill>
                  <a:srgbClr val="0055A0"/>
                </a:solidFill>
                <a:latin typeface="Arial"/>
              </a:rPr>
              <a:t>3</a:t>
            </a:r>
            <a:r>
              <a:rPr lang="en-GB" dirty="0">
                <a:solidFill>
                  <a:srgbClr val="0055A0"/>
                </a:solidFill>
              </a:rPr>
              <a:t>/e</a:t>
            </a:r>
            <a:r>
              <a:rPr lang="en-GB" baseline="30000" dirty="0" smtClean="0">
                <a:solidFill>
                  <a:srgbClr val="0055A0"/>
                </a:solidFill>
                <a:latin typeface="Arial"/>
              </a:rPr>
              <a:t>-</a:t>
            </a:r>
            <a:endParaRPr lang="en-GB" baseline="30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8144" y="400506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1257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at z = 2.1 cm, r=0</a:t>
            </a:r>
          </a:p>
          <a:p>
            <a:r>
              <a:rPr lang="en-US" sz="1400" b="1" dirty="0" smtClean="0">
                <a:solidFill>
                  <a:srgbClr val="1257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value = 1.0785 GeV/cm^3 </a:t>
            </a:r>
            <a:endParaRPr lang="en-GB" sz="1400" b="1" dirty="0">
              <a:solidFill>
                <a:srgbClr val="1257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70151" y="3187715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Arial"/>
              </a:rPr>
              <a:t>150 MeV</a:t>
            </a:r>
            <a:endParaRPr lang="en-GB" sz="1600" b="1" dirty="0">
              <a:latin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25243" y="4953943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Arial"/>
              </a:rPr>
              <a:t>1 GeV</a:t>
            </a:r>
            <a:endParaRPr lang="en-GB" sz="1600" b="1" dirty="0">
              <a:latin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34419" y="5733256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2">
                    <a:lumMod val="10000"/>
                  </a:schemeClr>
                </a:solidFill>
                <a:latin typeface="Arial"/>
              </a:rPr>
              <a:t>Z, cm</a:t>
            </a:r>
            <a:endParaRPr lang="en-GB" sz="1400" b="1" dirty="0">
              <a:solidFill>
                <a:schemeClr val="bg2">
                  <a:lumMod val="10000"/>
                </a:schemeClr>
              </a:solidFill>
              <a:latin typeface="Arial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45" y="3408700"/>
            <a:ext cx="3312368" cy="193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893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9" t="5983" r="7452"/>
          <a:stretch/>
        </p:blipFill>
        <p:spPr>
          <a:xfrm>
            <a:off x="2483768" y="1041442"/>
            <a:ext cx="3870897" cy="22435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1197207" y="176323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Energy Deposition, GeV/cm</a:t>
            </a:r>
            <a:r>
              <a:rPr lang="en-GB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/e</a:t>
            </a:r>
            <a:r>
              <a:rPr lang="en-GB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1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7406" y="1572195"/>
            <a:ext cx="1462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Depth </a:t>
            </a:r>
          </a:p>
          <a:p>
            <a:r>
              <a:rPr lang="en-GB" sz="1600" b="1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max dE/dx</a:t>
            </a:r>
            <a:endParaRPr lang="en-GB" sz="1600" b="1" dirty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89226" y="977152"/>
            <a:ext cx="1859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energy deposition</a:t>
            </a:r>
            <a:endParaRPr lang="en-GB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27784" y="1772816"/>
            <a:ext cx="360040" cy="0"/>
          </a:xfrm>
          <a:prstGeom prst="straightConnector1">
            <a:avLst/>
          </a:prstGeom>
          <a:ln w="28575">
            <a:solidFill>
              <a:srgbClr val="0738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025334" y="1298803"/>
            <a:ext cx="682570" cy="254640"/>
          </a:xfrm>
          <a:prstGeom prst="straightConnector1">
            <a:avLst/>
          </a:prstGeom>
          <a:ln w="28575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 descr="C:\Users\vchetver\Documents\8-ERL\Energy-deposition-FLUKA\Data-1e4\Energy-deposition\Depth-max-dEdx-Energ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83809"/>
            <a:ext cx="3244696" cy="239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vchetver\Documents\8-ERL\Energy-deposition-FLUKA\Data-1e4\Energy-deposition\Max-dEdx-Energ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665" y="3550741"/>
            <a:ext cx="3500767" cy="247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580112" y="3284984"/>
            <a:ext cx="28021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energy deposition</a:t>
            </a:r>
            <a:endParaRPr lang="en-GB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60148" y="3284984"/>
            <a:ext cx="274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Depth </a:t>
            </a:r>
            <a:r>
              <a:rPr lang="en-GB" sz="1600" b="1" dirty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max dE/dx</a:t>
            </a:r>
            <a:endParaRPr lang="en-GB" sz="1600" b="1" dirty="0">
              <a:solidFill>
                <a:srgbClr val="07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8600" y="260648"/>
            <a:ext cx="8951912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Beam parameters to generate a given amount of energy deposition</a:t>
            </a:r>
          </a:p>
        </p:txBody>
      </p:sp>
    </p:spTree>
    <p:extLst>
      <p:ext uri="{BB962C8B-B14F-4D97-AF65-F5344CB8AC3E}">
        <p14:creationId xmlns:p14="http://schemas.microsoft.com/office/powerpoint/2010/main" val="365842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61311" y="1340768"/>
            <a:ext cx="115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73896"/>
                </a:solidFill>
                <a:latin typeface="Arial"/>
              </a:rPr>
              <a:t># electrons needed to quench the magnet</a:t>
            </a:r>
            <a:endParaRPr lang="en-GB" sz="1400" dirty="0">
              <a:solidFill>
                <a:srgbClr val="073896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7354" y="1480207"/>
            <a:ext cx="23120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73896"/>
                </a:solidFill>
                <a:latin typeface="Arial"/>
              </a:rPr>
              <a:t>Q</a:t>
            </a:r>
            <a:r>
              <a:rPr lang="en-GB" sz="1400" dirty="0" smtClean="0">
                <a:solidFill>
                  <a:srgbClr val="073896"/>
                </a:solidFill>
                <a:latin typeface="Arial"/>
              </a:rPr>
              <a:t>uench threshold</a:t>
            </a:r>
            <a:endParaRPr lang="en-GB" sz="1400" dirty="0">
              <a:solidFill>
                <a:srgbClr val="073896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43231" y="1801272"/>
            <a:ext cx="2107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73896"/>
                </a:solidFill>
                <a:latin typeface="Arial"/>
              </a:rPr>
              <a:t>Maximum value for </a:t>
            </a:r>
          </a:p>
          <a:p>
            <a:r>
              <a:rPr lang="en-GB" sz="1400" dirty="0" smtClean="0">
                <a:solidFill>
                  <a:srgbClr val="073896"/>
                </a:solidFill>
                <a:latin typeface="Arial"/>
              </a:rPr>
              <a:t>the energy deposition</a:t>
            </a:r>
            <a:endParaRPr lang="en-GB" sz="1400" dirty="0">
              <a:solidFill>
                <a:srgbClr val="073896"/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4042" y="1699647"/>
            <a:ext cx="309646" cy="101625"/>
            <a:chOff x="1855541" y="3036427"/>
            <a:chExt cx="309646" cy="10162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855541" y="3036427"/>
              <a:ext cx="309646" cy="0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855541" y="3138052"/>
              <a:ext cx="309646" cy="0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>
            <a:off x="1852152" y="1771655"/>
            <a:ext cx="1751778" cy="0"/>
          </a:xfrm>
          <a:prstGeom prst="line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76056" y="4847838"/>
            <a:ext cx="499266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73896"/>
                </a:solidFill>
                <a:latin typeface="Arial"/>
              </a:rPr>
              <a:t>1 GeV = 1.602 x 10</a:t>
            </a:r>
            <a:r>
              <a:rPr lang="en-US" sz="1400" b="1" baseline="30000" dirty="0" smtClean="0">
                <a:solidFill>
                  <a:srgbClr val="073896"/>
                </a:solidFill>
                <a:latin typeface="Arial"/>
              </a:rPr>
              <a:t>-7</a:t>
            </a:r>
            <a:r>
              <a:rPr lang="en-US" sz="1400" b="1" dirty="0" smtClean="0">
                <a:solidFill>
                  <a:srgbClr val="073896"/>
                </a:solidFill>
                <a:latin typeface="Arial"/>
              </a:rPr>
              <a:t> mJ   </a:t>
            </a:r>
          </a:p>
          <a:p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MB quench limit 450 GeV is 140mJ/cm</a:t>
            </a:r>
            <a:r>
              <a:rPr lang="en-US" sz="14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3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in 10ms: </a:t>
            </a:r>
          </a:p>
          <a:p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~2.2 x 10</a:t>
            </a:r>
            <a:r>
              <a:rPr lang="en-US" sz="1400" b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9 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e</a:t>
            </a:r>
            <a:r>
              <a:rPr lang="en-US" sz="1400" b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-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 @ 1GeV necessary</a:t>
            </a: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MB quench limit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7 TeV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is 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16 mJ/cm</a:t>
            </a:r>
            <a:r>
              <a:rPr lang="en-US" sz="14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3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in 10ms: </a:t>
            </a:r>
          </a:p>
          <a:p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~2.6 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x 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10</a:t>
            </a:r>
            <a:r>
              <a:rPr lang="en-US" sz="1400" b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8 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e</a:t>
            </a:r>
            <a:r>
              <a:rPr lang="en-US" sz="14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-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@ 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1GeV necessary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55A0"/>
              </a:solidFill>
              <a:latin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55A0"/>
              </a:solidFill>
              <a:latin typeface="Arial"/>
            </a:endParaRPr>
          </a:p>
          <a:p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35" name="Picture 34" descr="MB_QuenchLimitsQP3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" t="2311" r="713" b="3736"/>
          <a:stretch/>
        </p:blipFill>
        <p:spPr>
          <a:xfrm>
            <a:off x="4860032" y="978930"/>
            <a:ext cx="3528392" cy="194601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 rot="16200000">
            <a:off x="-699298" y="3887180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Number of particles</a:t>
            </a:r>
            <a:endParaRPr lang="en-GB" sz="1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8600" y="260648"/>
            <a:ext cx="8951912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Beam parameters to generate a given amount of energy deposition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9" t="5983" r="7452"/>
          <a:stretch/>
        </p:blipFill>
        <p:spPr>
          <a:xfrm>
            <a:off x="5209456" y="2912911"/>
            <a:ext cx="3250976" cy="18842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10742" y="262762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MB quench limit 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3.5 TeV</a:t>
            </a:r>
            <a:endParaRPr lang="en-GB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2" t="3366" r="6792"/>
          <a:stretch/>
        </p:blipFill>
        <p:spPr>
          <a:xfrm>
            <a:off x="413783" y="2996952"/>
            <a:ext cx="4086209" cy="244159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3923638" y="3444680"/>
            <a:ext cx="20882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Energy Deposition, GeV/cm</a:t>
            </a:r>
            <a:r>
              <a:rPr lang="en-GB" sz="6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/e</a:t>
            </a:r>
            <a:r>
              <a:rPr lang="en-GB" sz="6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6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60648"/>
            <a:ext cx="45365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Summary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7314" y="908720"/>
            <a:ext cx="807910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The concept of the ERLTF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is designed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to allow for a staged construction with verifiable and useful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stages for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an ultimate beam energy in the order of 1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GeV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 sketch of the ERLTF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optics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configuration is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provided and other options are under investigation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First analysis of having controlled quench tests of next generation superconducting magnets has been carried out. Beam parameters seem to match the requirements….</a:t>
            </a:r>
            <a:r>
              <a:rPr lang="en-GB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investigation is required!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r>
              <a:rPr lang="en-US" sz="2000" dirty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 smtClean="0">
                <a:solidFill>
                  <a:srgbClr val="07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omplete the optics layout for Steps 2 and 3 and make a second-order analysis</a:t>
            </a: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12578B"/>
              </a:buClr>
              <a:buSzPct val="8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12578B"/>
              </a:buClr>
              <a:buSzPct val="80000"/>
              <a:buFont typeface="Wingdings" pitchFamily="2" charset="2"/>
              <a:buChar char="Ø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0067" y="5604933"/>
            <a:ext cx="416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47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332656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cap="all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073896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facility for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SCRF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cavities and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modules</a:t>
            </a:r>
          </a:p>
          <a:p>
            <a:pPr marL="285750" indent="-285750">
              <a:buClr>
                <a:srgbClr val="073896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facility for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multi-pass multiple cavity ERL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73896"/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Test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facility for controlled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SC magnet quench tests</a:t>
            </a:r>
          </a:p>
          <a:p>
            <a:pPr marL="342900" lvl="1" indent="-342900">
              <a:buClr>
                <a:srgbClr val="073896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Injector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studies: DC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gun or SRF gun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Clr>
                <a:srgbClr val="073896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Study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reliability issues, operational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issues!</a:t>
            </a:r>
          </a:p>
          <a:p>
            <a:pPr marL="342900" lvl="1" indent="-342900">
              <a:buClr>
                <a:srgbClr val="073896"/>
              </a:buClr>
              <a:buSzPct val="80000"/>
              <a:buFont typeface="Wingdings" panose="05000000000000000000" pitchFamily="2" charset="2"/>
              <a:buChar char="Ø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Could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it be foreseen as the injector to LHeC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ERL?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73896"/>
              </a:buClr>
              <a:buSzPct val="80000"/>
              <a:buFont typeface="Wingdings" pitchFamily="2" charset="2"/>
              <a:buChar char="Ø"/>
            </a:pPr>
            <a:endParaRPr lang="en-GB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718272"/>
              </p:ext>
            </p:extLst>
          </p:nvPr>
        </p:nvGraphicFramePr>
        <p:xfrm>
          <a:off x="1837644" y="2756967"/>
          <a:ext cx="4968552" cy="1777662"/>
        </p:xfrm>
        <a:graphic>
          <a:graphicData uri="http://schemas.openxmlformats.org/drawingml/2006/table">
            <a:tbl>
              <a:tblPr firstRow="1" firstCol="1" bandRow="1"/>
              <a:tblGrid>
                <a:gridCol w="3672408"/>
                <a:gridCol w="1296144"/>
              </a:tblGrid>
              <a:tr h="3435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TARGET PARAMETER*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VALUE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1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Injection Energy [MeV]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Final</a:t>
                      </a:r>
                      <a:r>
                        <a:rPr lang="en-GB" sz="1600" b="1" baseline="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Beam </a:t>
                      </a: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Energy </a:t>
                      </a:r>
                      <a:r>
                        <a:rPr lang="en-GB" sz="1600" b="1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[MeV]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900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Normalized emittance γε</a:t>
                      </a:r>
                      <a:r>
                        <a:rPr lang="en-GB" sz="1600" b="1" baseline="-25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x,y </a:t>
                      </a: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[μm]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50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Beam Current [mA]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Bunch Spacing [ns]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 (50)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06196" y="2734181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*in few stages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60648"/>
            <a:ext cx="6935688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Goals of a CERN ERL Test Facility</a:t>
            </a:r>
            <a:endParaRPr lang="en-US" sz="4000" b="1" baseline="30000" dirty="0" smtClean="0">
              <a:solidFill>
                <a:srgbClr val="12578B"/>
              </a:solidFill>
              <a:latin typeface="Arial"/>
              <a:cs typeface="Arial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69160"/>
            <a:ext cx="7769975" cy="108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60648"/>
            <a:ext cx="45365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Outline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1548075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 smtClean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en-US" sz="2000" b="1" cap="all" dirty="0" smtClean="0">
                <a:latin typeface="Arial" pitchFamily="34" charset="0"/>
                <a:cs typeface="Arial" pitchFamily="34" charset="0"/>
              </a:rPr>
              <a:t>Stages of building design</a:t>
            </a:r>
          </a:p>
          <a:p>
            <a:r>
              <a:rPr lang="en-US" sz="2000" cap="all" dirty="0" smtClean="0">
                <a:latin typeface="Arial" pitchFamily="34" charset="0"/>
                <a:cs typeface="Arial" pitchFamily="34" charset="0"/>
              </a:rPr>
              <a:t>             - layouts </a:t>
            </a:r>
          </a:p>
          <a:p>
            <a:r>
              <a:rPr lang="en-US" sz="2000" cap="all" dirty="0" smtClean="0">
                <a:latin typeface="Arial" pitchFamily="34" charset="0"/>
                <a:cs typeface="Arial" pitchFamily="34" charset="0"/>
              </a:rPr>
              <a:t>             - baseline parameters</a:t>
            </a:r>
          </a:p>
          <a:p>
            <a:r>
              <a:rPr lang="en-US" sz="2000" cap="all" dirty="0" smtClean="0">
                <a:latin typeface="Arial" pitchFamily="34" charset="0"/>
                <a:cs typeface="Arial" pitchFamily="34" charset="0"/>
              </a:rPr>
              <a:t>             </a:t>
            </a:r>
          </a:p>
          <a:p>
            <a:r>
              <a:rPr lang="en-US" sz="2000" b="1" cap="all" dirty="0" smtClean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cap="all" dirty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000" b="1" cap="all" dirty="0" smtClean="0">
                <a:latin typeface="Arial" pitchFamily="34" charset="0"/>
                <a:cs typeface="Arial" pitchFamily="34" charset="0"/>
              </a:rPr>
              <a:t>Arc optics architecture</a:t>
            </a:r>
          </a:p>
          <a:p>
            <a:r>
              <a:rPr lang="en-US" sz="2000" cap="all" dirty="0" smtClean="0">
                <a:latin typeface="Arial" pitchFamily="34" charset="0"/>
                <a:cs typeface="Arial" pitchFamily="34" charset="0"/>
              </a:rPr>
              <a:t>             </a:t>
            </a:r>
            <a:endParaRPr lang="en-US" sz="2000" b="1" cap="all" dirty="0" smtClean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r>
              <a:rPr lang="en-US" sz="2000" b="1" cap="all" dirty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n-US" sz="2000" b="1" cap="all" dirty="0" smtClean="0">
                <a:latin typeface="Arial" pitchFamily="34" charset="0"/>
                <a:cs typeface="Arial" pitchFamily="34" charset="0"/>
              </a:rPr>
              <a:t>Test facility for sc magnet tests</a:t>
            </a:r>
          </a:p>
          <a:p>
            <a:r>
              <a:rPr lang="en-US" sz="2000" b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cap="all" dirty="0" smtClean="0">
                <a:latin typeface="Arial" pitchFamily="34" charset="0"/>
                <a:cs typeface="Arial" pitchFamily="34" charset="0"/>
              </a:rPr>
              <a:t>            </a:t>
            </a:r>
            <a:endParaRPr lang="en-US" sz="2000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 smtClean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9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2" t="27038" r="5567" b="18180"/>
          <a:stretch/>
        </p:blipFill>
        <p:spPr>
          <a:xfrm>
            <a:off x="107505" y="3896077"/>
            <a:ext cx="8906072" cy="1366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Planning for each stage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48680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cap="all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73896"/>
              </a:buClr>
              <a:buSzPct val="80000"/>
            </a:pP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STEP 1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 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RF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cavities, modules and e</a:t>
            </a:r>
            <a:r>
              <a:rPr lang="en-US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source tests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Injection at 5 MeV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1 turn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75 MeV/linac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 Final energy 150 MeV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Clr>
                <a:srgbClr val="073896"/>
              </a:buClr>
              <a:buSzPct val="80000"/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073896"/>
              </a:buClr>
              <a:buSzPct val="80000"/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73896"/>
              </a:buClr>
              <a:buSzPct val="80000"/>
            </a:pPr>
            <a:endParaRPr lang="en-GB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641073"/>
              </p:ext>
            </p:extLst>
          </p:nvPr>
        </p:nvGraphicFramePr>
        <p:xfrm>
          <a:off x="5631740" y="1556792"/>
          <a:ext cx="2808312" cy="96163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81274"/>
                <a:gridCol w="1427038"/>
              </a:tblGrid>
              <a:tr h="260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</a:t>
                      </a:r>
                      <a:endParaRPr lang="en-GB" sz="1600" cap="all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1</a:t>
                      </a:r>
                      <a:endParaRPr lang="en-GB" sz="1600" b="1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 MeV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2</a:t>
                      </a:r>
                      <a:endParaRPr lang="en-GB" sz="16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 MeV</a:t>
                      </a:r>
                      <a:endParaRPr lang="en-GB" sz="16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36096" y="5229200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SRF 5-cell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cavities at 802 MHz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7904" y="4908382"/>
            <a:ext cx="1607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 1*</a:t>
            </a:r>
            <a:endParaRPr lang="en-GB" sz="1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65104" y="4031486"/>
            <a:ext cx="1607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 2*</a:t>
            </a:r>
            <a:endParaRPr lang="en-GB" sz="1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6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Planning for each stage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05703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cap="all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73896"/>
              </a:buClr>
              <a:buSzPct val="80000"/>
            </a:pP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STEP 2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Test the machine in Energy Recovery Mode 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-  Injection at 5 MeV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-  3 turns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75 MeV/linac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Final energy 450 MeV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Clr>
                <a:srgbClr val="073896"/>
              </a:buClr>
              <a:buSzPct val="80000"/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073896"/>
              </a:buClr>
              <a:buSzPct val="80000"/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73896"/>
              </a:buClr>
              <a:buSzPct val="80000"/>
            </a:pPr>
            <a:endParaRPr lang="en-GB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210471"/>
              </p:ext>
            </p:extLst>
          </p:nvPr>
        </p:nvGraphicFramePr>
        <p:xfrm>
          <a:off x="5652120" y="908720"/>
          <a:ext cx="2808312" cy="2324058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81274"/>
                <a:gridCol w="1427038"/>
              </a:tblGrid>
              <a:tr h="260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</a:t>
                      </a:r>
                      <a:endParaRPr lang="en-GB" sz="1600" cap="all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95BA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1</a:t>
                      </a:r>
                      <a:endParaRPr lang="en-GB" sz="1600" b="1" dirty="0" smtClean="0">
                        <a:solidFill>
                          <a:srgbClr val="95BA2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95BA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 MeV</a:t>
                      </a:r>
                      <a:endParaRPr lang="en-GB" sz="1600" b="1" dirty="0">
                        <a:solidFill>
                          <a:srgbClr val="95BA2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2</a:t>
                      </a:r>
                      <a:endParaRPr lang="en-GB" sz="1600" b="1" dirty="0" smtClean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 MeV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3</a:t>
                      </a:r>
                      <a:endParaRPr lang="en-GB" sz="16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 MeV</a:t>
                      </a:r>
                      <a:endParaRPr lang="en-GB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4</a:t>
                      </a:r>
                      <a:endParaRPr lang="en-GB" sz="1600" b="1" dirty="0" smtClean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 MeV</a:t>
                      </a:r>
                      <a:endParaRPr lang="en-GB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5</a:t>
                      </a:r>
                      <a:endParaRPr lang="en-GB" sz="1600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380 MeV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6</a:t>
                      </a:r>
                      <a:endParaRPr lang="en-GB" sz="16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455 MeV</a:t>
                      </a:r>
                      <a:endParaRPr lang="en-GB" sz="16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5536" y="5373216"/>
            <a:ext cx="698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Recirculation realized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with vertically stacked recirculation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passes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96468"/>
            <a:ext cx="7272808" cy="1247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5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Planning for each stage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404664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cap="all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73896"/>
              </a:buClr>
              <a:buSzPct val="80000"/>
            </a:pP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STEP 3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Additional SC RF modules test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Full energy test in 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Energy Recovery Mode 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-  Injection at 5 MeV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-  3 turns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150 MeV/linac</a:t>
            </a: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-  Final energy 900 </a:t>
            </a:r>
            <a:r>
              <a:rPr lang="en-US" dirty="0">
                <a:latin typeface="Arial" pitchFamily="34" charset="0"/>
                <a:cs typeface="Arial" pitchFamily="34" charset="0"/>
              </a:rPr>
              <a:t>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</a:t>
            </a:r>
          </a:p>
          <a:p>
            <a:pPr algn="just">
              <a:buClr>
                <a:srgbClr val="12578B"/>
              </a:buClr>
              <a:buSzPct val="80000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12578B"/>
              </a:buClr>
              <a:buSzPct val="80000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Clr>
                <a:srgbClr val="073896"/>
              </a:buClr>
              <a:buSzPct val="80000"/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073896"/>
              </a:buClr>
              <a:buSzPct val="80000"/>
              <a:buFont typeface="Wingdings" pitchFamily="2" charset="2"/>
              <a:buChar char="Ø"/>
            </a:pPr>
            <a:endParaRPr lang="en-US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73896"/>
              </a:buClr>
              <a:buSzPct val="80000"/>
            </a:pPr>
            <a:endParaRPr lang="en-GB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474144"/>
              </p:ext>
            </p:extLst>
          </p:nvPr>
        </p:nvGraphicFramePr>
        <p:xfrm>
          <a:off x="5724128" y="908720"/>
          <a:ext cx="2808312" cy="2324058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81274"/>
                <a:gridCol w="1427038"/>
              </a:tblGrid>
              <a:tr h="260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</a:t>
                      </a:r>
                      <a:endParaRPr lang="en-GB" sz="1600" cap="all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1</a:t>
                      </a:r>
                      <a:endParaRPr lang="en-GB" sz="16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MeV</a:t>
                      </a:r>
                      <a:endParaRPr lang="en-GB" sz="16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2</a:t>
                      </a:r>
                      <a:endParaRPr lang="en-GB" sz="1600" b="1" dirty="0" smtClean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MeV</a:t>
                      </a:r>
                      <a:endParaRPr lang="en-GB" sz="1600" b="1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3</a:t>
                      </a:r>
                      <a:endParaRPr lang="en-GB" sz="16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 MeV</a:t>
                      </a:r>
                      <a:endParaRPr lang="en-GB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4</a:t>
                      </a:r>
                      <a:endParaRPr lang="en-GB" sz="1600" b="1" dirty="0" smtClean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 MeV</a:t>
                      </a:r>
                      <a:endParaRPr lang="en-GB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5</a:t>
                      </a:r>
                      <a:endParaRPr lang="en-GB" sz="1600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 MeV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06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 6</a:t>
                      </a:r>
                      <a:endParaRPr lang="en-GB" sz="16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 MeV</a:t>
                      </a:r>
                      <a:endParaRPr lang="en-GB" sz="16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91472"/>
            <a:ext cx="7769975" cy="108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49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60648"/>
            <a:ext cx="895191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Planning for each stage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2" t="27038" r="5567" b="18180"/>
          <a:stretch/>
        </p:blipFill>
        <p:spPr>
          <a:xfrm>
            <a:off x="107505" y="1095601"/>
            <a:ext cx="4171048" cy="63976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88715" y="19888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16216" y="76335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93961" y="726269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720" y="3786325"/>
            <a:ext cx="3911666" cy="2266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057" y="2492896"/>
            <a:ext cx="4572991" cy="637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AE12DCFF-0F15-4A31-85A1-35E74351D9A6" descr="3004C672-486C-459B-9E4F-9654A9870A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095600"/>
            <a:ext cx="4401368" cy="7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21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60648"/>
            <a:ext cx="45365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baseline="30000" dirty="0" smtClean="0">
                <a:solidFill>
                  <a:srgbClr val="12578B"/>
                </a:solidFill>
                <a:latin typeface="Arial"/>
                <a:cs typeface="Arial"/>
              </a:rPr>
              <a:t>Outline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1567820"/>
            <a:ext cx="8686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1. Stages of building design</a:t>
            </a:r>
          </a:p>
          <a:p>
            <a:r>
              <a:rPr lang="en-US" sz="2000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          - layouts </a:t>
            </a:r>
          </a:p>
          <a:p>
            <a:r>
              <a:rPr lang="en-US" sz="2000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          - baseline parameters</a:t>
            </a:r>
          </a:p>
          <a:p>
            <a:r>
              <a:rPr lang="en-US" sz="2000" cap="all" dirty="0" smtClean="0">
                <a:latin typeface="Arial" pitchFamily="34" charset="0"/>
                <a:cs typeface="Arial" pitchFamily="34" charset="0"/>
              </a:rPr>
              <a:t>             </a:t>
            </a:r>
          </a:p>
          <a:p>
            <a:r>
              <a:rPr lang="en-US" sz="2000" b="1" cap="all" dirty="0" smtClean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cap="all" dirty="0">
                <a:solidFill>
                  <a:srgbClr val="12578B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000" b="1" cap="all" dirty="0" smtClean="0">
                <a:latin typeface="Arial" pitchFamily="34" charset="0"/>
                <a:cs typeface="Arial" pitchFamily="34" charset="0"/>
              </a:rPr>
              <a:t>Arc optics architecture for step 3</a:t>
            </a:r>
          </a:p>
          <a:p>
            <a:r>
              <a:rPr lang="en-US" sz="2000" cap="all" dirty="0" smtClean="0">
                <a:latin typeface="Arial" pitchFamily="34" charset="0"/>
                <a:cs typeface="Arial" pitchFamily="34" charset="0"/>
              </a:rPr>
              <a:t>             </a:t>
            </a:r>
            <a:endParaRPr lang="en-US" sz="2000" b="1" cap="all" dirty="0" smtClean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r>
              <a:rPr lang="en-US" sz="2000" b="1" cap="all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n-US" sz="2000" b="1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Test facility for sc magnet tests</a:t>
            </a:r>
          </a:p>
          <a:p>
            <a:r>
              <a:rPr lang="en-US" sz="2000" b="1" cap="all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cap="all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          </a:t>
            </a:r>
            <a:endParaRPr lang="en-US" sz="2000" cap="all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cap="all" dirty="0" smtClean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>
              <a:latin typeface="Arial" pitchFamily="34" charset="0"/>
              <a:cs typeface="Arial" pitchFamily="34" charset="0"/>
            </a:endParaRPr>
          </a:p>
          <a:p>
            <a:endParaRPr lang="en-US" sz="2000" b="1" cap="all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9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6979</TotalTime>
  <Words>1443</Words>
  <Application>Microsoft Office PowerPoint</Application>
  <PresentationFormat>On-screen Show (4:3)</PresentationFormat>
  <Paragraphs>449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 Meeting</dc:title>
  <dc:creator>Alessandra Valloni</dc:creator>
  <cp:lastModifiedBy>Alessandra Valloni</cp:lastModifiedBy>
  <cp:revision>413</cp:revision>
  <cp:lastPrinted>2013-01-15T09:47:22Z</cp:lastPrinted>
  <dcterms:created xsi:type="dcterms:W3CDTF">2013-01-18T13:53:03Z</dcterms:created>
  <dcterms:modified xsi:type="dcterms:W3CDTF">2014-02-05T11:11:29Z</dcterms:modified>
</cp:coreProperties>
</file>