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tif" ContentType="image/tif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29"/>
  </p:notesMasterIdLst>
  <p:handoutMasterIdLst>
    <p:handoutMasterId r:id="rId30"/>
  </p:handoutMasterIdLst>
  <p:sldIdLst>
    <p:sldId id="256" r:id="rId2"/>
    <p:sldId id="284" r:id="rId3"/>
    <p:sldId id="285" r:id="rId4"/>
    <p:sldId id="279" r:id="rId5"/>
    <p:sldId id="288" r:id="rId6"/>
    <p:sldId id="290" r:id="rId7"/>
    <p:sldId id="294" r:id="rId8"/>
    <p:sldId id="310" r:id="rId9"/>
    <p:sldId id="287" r:id="rId10"/>
    <p:sldId id="313" r:id="rId11"/>
    <p:sldId id="289" r:id="rId12"/>
    <p:sldId id="278" r:id="rId13"/>
    <p:sldId id="301" r:id="rId14"/>
    <p:sldId id="309" r:id="rId15"/>
    <p:sldId id="317" r:id="rId16"/>
    <p:sldId id="311" r:id="rId17"/>
    <p:sldId id="312" r:id="rId18"/>
    <p:sldId id="314" r:id="rId19"/>
    <p:sldId id="315" r:id="rId20"/>
    <p:sldId id="307" r:id="rId21"/>
    <p:sldId id="281" r:id="rId22"/>
    <p:sldId id="282" r:id="rId23"/>
    <p:sldId id="316" r:id="rId24"/>
    <p:sldId id="295" r:id="rId25"/>
    <p:sldId id="296" r:id="rId26"/>
    <p:sldId id="297" r:id="rId27"/>
    <p:sldId id="26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6E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4" d="100"/>
          <a:sy n="94" d="100"/>
        </p:scale>
        <p:origin x="-52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981FC0-1B7F-CA4E-8BE2-C824402F54D8}" type="datetimeFigureOut">
              <a:rPr lang="en-US" smtClean="0"/>
              <a:pPr/>
              <a:t>9/2/14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32BE0B9-1B62-CD4E-BCB9-4BBAEEFD625B}" type="slidenum">
              <a:rPr lang="en-US" smtClean="0"/>
              <a:pPr/>
              <a:t>‹#›</a:t>
            </a:fld>
            <a:endParaRPr lang="en-US"/>
          </a:p>
        </p:txBody>
      </p:sp>
    </p:spTree>
    <p:extLst>
      <p:ext uri="{BB962C8B-B14F-4D97-AF65-F5344CB8AC3E}">
        <p14:creationId xmlns:p14="http://schemas.microsoft.com/office/powerpoint/2010/main" val="5422327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431503-AEF4-5E42-BEED-96A8F84AE889}" type="datetimeFigureOut">
              <a:rPr lang="en-US" smtClean="0"/>
              <a:pPr/>
              <a:t>9/2/14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9AEC6E-5F5B-564E-8AE4-42FE710A3171}" type="slidenum">
              <a:rPr lang="en-US" smtClean="0"/>
              <a:pPr/>
              <a:t>‹#›</a:t>
            </a:fld>
            <a:endParaRPr lang="en-US"/>
          </a:p>
        </p:txBody>
      </p:sp>
    </p:spTree>
    <p:extLst>
      <p:ext uri="{BB962C8B-B14F-4D97-AF65-F5344CB8AC3E}">
        <p14:creationId xmlns:p14="http://schemas.microsoft.com/office/powerpoint/2010/main" val="9709551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Requires ~1.3 m space (half-sector</a:t>
            </a:r>
            <a:r>
              <a:rPr lang="en-US" baseline="0" dirty="0" smtClean="0"/>
              <a:t> with stripping foil unit)</a:t>
            </a:r>
            <a:r>
              <a:rPr lang="en-US" dirty="0" smtClean="0"/>
              <a:t>.</a:t>
            </a:r>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12</a:t>
            </a:fld>
            <a:endParaRPr lang="en-US"/>
          </a:p>
        </p:txBody>
      </p:sp>
    </p:spTree>
    <p:extLst>
      <p:ext uri="{BB962C8B-B14F-4D97-AF65-F5344CB8AC3E}">
        <p14:creationId xmlns:p14="http://schemas.microsoft.com/office/powerpoint/2010/main" val="1681779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 Phase2 to 10 us max. and make</a:t>
            </a:r>
            <a:r>
              <a:rPr lang="en-US" baseline="0" dirty="0" smtClean="0"/>
              <a:t> it last for 2 months (no phase 3 due to prompt radiation).</a:t>
            </a:r>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13</a:t>
            </a:fld>
            <a:endParaRPr lang="en-US"/>
          </a:p>
        </p:txBody>
      </p:sp>
    </p:spTree>
    <p:extLst>
      <p:ext uri="{BB962C8B-B14F-4D97-AF65-F5344CB8AC3E}">
        <p14:creationId xmlns:p14="http://schemas.microsoft.com/office/powerpoint/2010/main" val="4172664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Requires ~1.3 m space (half-sector</a:t>
            </a:r>
            <a:r>
              <a:rPr lang="en-US" baseline="0" dirty="0" smtClean="0"/>
              <a:t> with stripping foil unit)</a:t>
            </a:r>
            <a:r>
              <a:rPr lang="en-US" dirty="0" smtClean="0"/>
              <a:t>.</a:t>
            </a:r>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14</a:t>
            </a:fld>
            <a:endParaRPr lang="en-US"/>
          </a:p>
        </p:txBody>
      </p:sp>
    </p:spTree>
    <p:extLst>
      <p:ext uri="{BB962C8B-B14F-4D97-AF65-F5344CB8AC3E}">
        <p14:creationId xmlns:p14="http://schemas.microsoft.com/office/powerpoint/2010/main" val="168177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Requires ~1.3 m space (half-sector</a:t>
            </a:r>
            <a:r>
              <a:rPr lang="en-US" baseline="0" dirty="0" smtClean="0"/>
              <a:t> with stripping foil unit)</a:t>
            </a:r>
            <a:r>
              <a:rPr lang="en-US" dirty="0" smtClean="0"/>
              <a:t>.</a:t>
            </a:r>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15</a:t>
            </a:fld>
            <a:endParaRPr lang="en-US"/>
          </a:p>
        </p:txBody>
      </p:sp>
    </p:spTree>
    <p:extLst>
      <p:ext uri="{BB962C8B-B14F-4D97-AF65-F5344CB8AC3E}">
        <p14:creationId xmlns:p14="http://schemas.microsoft.com/office/powerpoint/2010/main" val="1681779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current measurement, G.J. </a:t>
            </a:r>
            <a:r>
              <a:rPr lang="en-US" dirty="0" err="1" smtClean="0"/>
              <a:t>Focker</a:t>
            </a:r>
            <a:r>
              <a:rPr lang="en-US" dirty="0" smtClean="0"/>
              <a:t> has originally foreseen</a:t>
            </a:r>
            <a:r>
              <a:rPr lang="en-US" baseline="0" dirty="0" smtClean="0"/>
              <a:t> current amplifiers and ADCs sampling at 250 kHz (4 us), which would not allow correct measurement of very short beam pulses. Therefore he proposes to add another chain in parallel with integrating amplifiers.</a:t>
            </a:r>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18</a:t>
            </a:fld>
            <a:endParaRPr lang="en-US"/>
          </a:p>
        </p:txBody>
      </p:sp>
    </p:spTree>
    <p:extLst>
      <p:ext uri="{BB962C8B-B14F-4D97-AF65-F5344CB8AC3E}">
        <p14:creationId xmlns:p14="http://schemas.microsoft.com/office/powerpoint/2010/main" val="911679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 manpower request for full project duration:</a:t>
            </a:r>
            <a:r>
              <a:rPr lang="en-US" baseline="0" dirty="0" smtClean="0"/>
              <a:t> 1 PY.</a:t>
            </a:r>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20</a:t>
            </a:fld>
            <a:endParaRPr lang="en-US"/>
          </a:p>
        </p:txBody>
      </p:sp>
    </p:spTree>
    <p:extLst>
      <p:ext uri="{BB962C8B-B14F-4D97-AF65-F5344CB8AC3E}">
        <p14:creationId xmlns:p14="http://schemas.microsoft.com/office/powerpoint/2010/main" val="3479063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mid-October until</a:t>
            </a:r>
            <a:r>
              <a:rPr lang="en-US" baseline="0" dirty="0" smtClean="0"/>
              <a:t> November 2014: H- stripping foil permanent test stand installation (replace stripping foil system with vacuum pipe)</a:t>
            </a:r>
          </a:p>
          <a:p>
            <a:pPr marL="228600" indent="-228600">
              <a:buAutoNum type="arabicParenR"/>
            </a:pPr>
            <a:r>
              <a:rPr lang="en-US" baseline="0" dirty="0" smtClean="0"/>
              <a:t>April – June 2015: HST services, cabling and what else can be installed (BCT + vacuum pumping module?)</a:t>
            </a:r>
          </a:p>
          <a:p>
            <a:pPr marL="228600" indent="-228600">
              <a:buAutoNum type="arabicParenR"/>
            </a:pPr>
            <a:r>
              <a:rPr lang="en-US" baseline="0" dirty="0" smtClean="0"/>
              <a:t>November 2015: install everything else – will this be feasible (dump shielding installation?)</a:t>
            </a:r>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24</a:t>
            </a:fld>
            <a:endParaRPr lang="en-US"/>
          </a:p>
        </p:txBody>
      </p:sp>
    </p:spTree>
    <p:extLst>
      <p:ext uri="{BB962C8B-B14F-4D97-AF65-F5344CB8AC3E}">
        <p14:creationId xmlns:p14="http://schemas.microsoft.com/office/powerpoint/2010/main" val="598251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AEC6E-5F5B-564E-8AE4-42FE710A3171}" type="slidenum">
              <a:rPr lang="en-US" smtClean="0"/>
              <a:pPr/>
              <a:t>27</a:t>
            </a:fld>
            <a:endParaRPr lang="en-US"/>
          </a:p>
        </p:txBody>
      </p:sp>
    </p:spTree>
    <p:extLst>
      <p:ext uri="{BB962C8B-B14F-4D97-AF65-F5344CB8AC3E}">
        <p14:creationId xmlns:p14="http://schemas.microsoft.com/office/powerpoint/2010/main" val="2145511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r>
              <a:rPr lang="en-US" smtClean="0"/>
              <a:t>13/05/2011</a:t>
            </a:r>
            <a:endParaRPr lang="en-US"/>
          </a:p>
        </p:txBody>
      </p:sp>
      <p:sp>
        <p:nvSpPr>
          <p:cNvPr id="19" name="Footer Placeholder 18"/>
          <p:cNvSpPr>
            <a:spLocks noGrp="1"/>
          </p:cNvSpPr>
          <p:nvPr>
            <p:ph type="ftr" sz="quarter" idx="11"/>
          </p:nvPr>
        </p:nvSpPr>
        <p:spPr/>
        <p:txBody>
          <a:bodyPr/>
          <a:lstStyle/>
          <a:p>
            <a:r>
              <a:rPr lang="en-US" smtClean="0"/>
              <a:t>BI Technical Board 27/02/2014</a:t>
            </a:r>
            <a:endParaRPr lang="en-US"/>
          </a:p>
        </p:txBody>
      </p:sp>
      <p:sp>
        <p:nvSpPr>
          <p:cNvPr id="27" name="Slide Number Placeholder 26"/>
          <p:cNvSpPr>
            <a:spLocks noGrp="1"/>
          </p:cNvSpPr>
          <p:nvPr>
            <p:ph type="sldNum" sz="quarter" idx="12"/>
          </p:nvPr>
        </p:nvSpPr>
        <p:spPr/>
        <p:txBody>
          <a:bodyPr/>
          <a:lstStyle/>
          <a:p>
            <a:fld id="{4034AB0D-C9BF-C242-97F9-98785ECB695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13/05/2011</a:t>
            </a:r>
            <a:endParaRPr lang="en-US"/>
          </a:p>
        </p:txBody>
      </p:sp>
      <p:sp>
        <p:nvSpPr>
          <p:cNvPr id="5" name="Footer Placeholder 4"/>
          <p:cNvSpPr>
            <a:spLocks noGrp="1"/>
          </p:cNvSpPr>
          <p:nvPr>
            <p:ph type="ftr" sz="quarter" idx="11"/>
          </p:nvPr>
        </p:nvSpPr>
        <p:spPr/>
        <p:txBody>
          <a:bodyPr/>
          <a:lstStyle/>
          <a:p>
            <a:r>
              <a:rPr lang="en-US" smtClean="0"/>
              <a:t>BI Technical Board 27/02/2014</a:t>
            </a:r>
            <a:endParaRPr lang="en-US"/>
          </a:p>
        </p:txBody>
      </p:sp>
      <p:sp>
        <p:nvSpPr>
          <p:cNvPr id="6" name="Slide Number Placeholder 5"/>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13/05/2011</a:t>
            </a:r>
            <a:endParaRPr lang="en-US"/>
          </a:p>
        </p:txBody>
      </p:sp>
      <p:sp>
        <p:nvSpPr>
          <p:cNvPr id="5" name="Footer Placeholder 4"/>
          <p:cNvSpPr>
            <a:spLocks noGrp="1"/>
          </p:cNvSpPr>
          <p:nvPr>
            <p:ph type="ftr" sz="quarter" idx="11"/>
          </p:nvPr>
        </p:nvSpPr>
        <p:spPr/>
        <p:txBody>
          <a:bodyPr/>
          <a:lstStyle/>
          <a:p>
            <a:r>
              <a:rPr lang="en-US" smtClean="0"/>
              <a:t>BI Technical Board 27/02/2014</a:t>
            </a:r>
            <a:endParaRPr lang="en-US"/>
          </a:p>
        </p:txBody>
      </p:sp>
      <p:sp>
        <p:nvSpPr>
          <p:cNvPr id="6" name="Slide Number Placeholder 5"/>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13/05/2011</a:t>
            </a:r>
            <a:endParaRPr lang="en-US"/>
          </a:p>
        </p:txBody>
      </p:sp>
      <p:sp>
        <p:nvSpPr>
          <p:cNvPr id="5" name="Footer Placeholder 4"/>
          <p:cNvSpPr>
            <a:spLocks noGrp="1"/>
          </p:cNvSpPr>
          <p:nvPr>
            <p:ph type="ftr" sz="quarter" idx="11"/>
          </p:nvPr>
        </p:nvSpPr>
        <p:spPr/>
        <p:txBody>
          <a:bodyPr/>
          <a:lstStyle/>
          <a:p>
            <a:r>
              <a:rPr lang="en-US" smtClean="0"/>
              <a:t>BI Technical Board 27/02/2014</a:t>
            </a:r>
            <a:endParaRPr lang="en-US"/>
          </a:p>
        </p:txBody>
      </p:sp>
      <p:sp>
        <p:nvSpPr>
          <p:cNvPr id="6" name="Slide Number Placeholder 5"/>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13/05/2011</a:t>
            </a:r>
            <a:endParaRPr lang="en-US"/>
          </a:p>
        </p:txBody>
      </p:sp>
      <p:sp>
        <p:nvSpPr>
          <p:cNvPr id="5" name="Footer Placeholder 4"/>
          <p:cNvSpPr>
            <a:spLocks noGrp="1"/>
          </p:cNvSpPr>
          <p:nvPr>
            <p:ph type="ftr" sz="quarter" idx="11"/>
          </p:nvPr>
        </p:nvSpPr>
        <p:spPr/>
        <p:txBody>
          <a:bodyPr/>
          <a:lstStyle/>
          <a:p>
            <a:r>
              <a:rPr lang="en-US" smtClean="0"/>
              <a:t>BI Technical Board 27/02/2014</a:t>
            </a:r>
            <a:endParaRPr lang="en-US"/>
          </a:p>
        </p:txBody>
      </p:sp>
      <p:sp>
        <p:nvSpPr>
          <p:cNvPr id="6" name="Slide Number Placeholder 5"/>
          <p:cNvSpPr>
            <a:spLocks noGrp="1"/>
          </p:cNvSpPr>
          <p:nvPr>
            <p:ph type="sldNum" sz="quarter" idx="12"/>
          </p:nvPr>
        </p:nvSpPr>
        <p:spPr/>
        <p:txBody>
          <a:bodyPr/>
          <a:lstStyle/>
          <a:p>
            <a:fld id="{4034AB0D-C9BF-C242-97F9-98785ECB695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13/05/2011</a:t>
            </a:r>
            <a:endParaRPr lang="en-US"/>
          </a:p>
        </p:txBody>
      </p:sp>
      <p:sp>
        <p:nvSpPr>
          <p:cNvPr id="6" name="Footer Placeholder 5"/>
          <p:cNvSpPr>
            <a:spLocks noGrp="1"/>
          </p:cNvSpPr>
          <p:nvPr>
            <p:ph type="ftr" sz="quarter" idx="11"/>
          </p:nvPr>
        </p:nvSpPr>
        <p:spPr/>
        <p:txBody>
          <a:bodyPr/>
          <a:lstStyle/>
          <a:p>
            <a:r>
              <a:rPr lang="en-US" smtClean="0"/>
              <a:t>BI Technical Board 27/02/2014</a:t>
            </a:r>
            <a:endParaRPr lang="en-US"/>
          </a:p>
        </p:txBody>
      </p:sp>
      <p:sp>
        <p:nvSpPr>
          <p:cNvPr id="7" name="Slide Number Placeholder 6"/>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13/05/2011</a:t>
            </a:r>
            <a:endParaRPr lang="en-US"/>
          </a:p>
        </p:txBody>
      </p:sp>
      <p:sp>
        <p:nvSpPr>
          <p:cNvPr id="8" name="Footer Placeholder 7"/>
          <p:cNvSpPr>
            <a:spLocks noGrp="1"/>
          </p:cNvSpPr>
          <p:nvPr>
            <p:ph type="ftr" sz="quarter" idx="11"/>
          </p:nvPr>
        </p:nvSpPr>
        <p:spPr/>
        <p:txBody>
          <a:bodyPr/>
          <a:lstStyle/>
          <a:p>
            <a:r>
              <a:rPr lang="en-US" smtClean="0"/>
              <a:t>BI Technical Board 27/02/2014</a:t>
            </a:r>
            <a:endParaRPr lang="en-US"/>
          </a:p>
        </p:txBody>
      </p:sp>
      <p:sp>
        <p:nvSpPr>
          <p:cNvPr id="9" name="Slide Number Placeholder 8"/>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13/05/2011</a:t>
            </a:r>
            <a:endParaRPr lang="en-US"/>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13/05/2011</a:t>
            </a:r>
            <a:endParaRPr lang="en-US"/>
          </a:p>
        </p:txBody>
      </p:sp>
      <p:sp>
        <p:nvSpPr>
          <p:cNvPr id="3" name="Footer Placeholder 2"/>
          <p:cNvSpPr>
            <a:spLocks noGrp="1"/>
          </p:cNvSpPr>
          <p:nvPr>
            <p:ph type="ftr" sz="quarter" idx="11"/>
          </p:nvPr>
        </p:nvSpPr>
        <p:spPr/>
        <p:txBody>
          <a:bodyPr/>
          <a:lstStyle/>
          <a:p>
            <a:r>
              <a:rPr lang="en-US" smtClean="0"/>
              <a:t>BI Technical Board 27/02/2014</a:t>
            </a:r>
            <a:endParaRPr lang="en-US"/>
          </a:p>
        </p:txBody>
      </p:sp>
      <p:sp>
        <p:nvSpPr>
          <p:cNvPr id="4" name="Slide Number Placeholder 3"/>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13/05/2011</a:t>
            </a:r>
            <a:endParaRPr lang="en-US"/>
          </a:p>
        </p:txBody>
      </p:sp>
      <p:sp>
        <p:nvSpPr>
          <p:cNvPr id="6" name="Footer Placeholder 5"/>
          <p:cNvSpPr>
            <a:spLocks noGrp="1"/>
          </p:cNvSpPr>
          <p:nvPr>
            <p:ph type="ftr" sz="quarter" idx="11"/>
          </p:nvPr>
        </p:nvSpPr>
        <p:spPr/>
        <p:txBody>
          <a:bodyPr/>
          <a:lstStyle/>
          <a:p>
            <a:r>
              <a:rPr lang="en-US" smtClean="0"/>
              <a:t>BI Technical Board 27/02/2014</a:t>
            </a:r>
            <a:endParaRPr lang="en-US"/>
          </a:p>
        </p:txBody>
      </p:sp>
      <p:sp>
        <p:nvSpPr>
          <p:cNvPr id="7" name="Slide Number Placeholder 6"/>
          <p:cNvSpPr>
            <a:spLocks noGrp="1"/>
          </p:cNvSpPr>
          <p:nvPr>
            <p:ph type="sldNum" sz="quarter" idx="12"/>
          </p:nvPr>
        </p:nvSpPr>
        <p:spPr/>
        <p:txBody>
          <a:bodyPr/>
          <a:lstStyle/>
          <a:p>
            <a:fld id="{4034AB0D-C9BF-C242-97F9-98785ECB69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13/05/2011</a:t>
            </a:r>
            <a:endParaRPr lang="en-US"/>
          </a:p>
        </p:txBody>
      </p:sp>
      <p:sp>
        <p:nvSpPr>
          <p:cNvPr id="6" name="Footer Placeholder 5"/>
          <p:cNvSpPr>
            <a:spLocks noGrp="1"/>
          </p:cNvSpPr>
          <p:nvPr>
            <p:ph type="ftr" sz="quarter" idx="11"/>
          </p:nvPr>
        </p:nvSpPr>
        <p:spPr/>
        <p:txBody>
          <a:bodyPr/>
          <a:lstStyle/>
          <a:p>
            <a:r>
              <a:rPr lang="en-US" smtClean="0"/>
              <a:t>BI Technical Board 27/02/2014</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034AB0D-C9BF-C242-97F9-98785ECB695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tif"/><Relationship Id="rId1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566033"/>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27250"/>
            <a:ext cx="8229600" cy="489735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13/05/2011</a:t>
            </a:r>
            <a:endParaRPr lang="en-US" dirty="0"/>
          </a:p>
        </p:txBody>
      </p:sp>
      <p:sp>
        <p:nvSpPr>
          <p:cNvPr id="22" name="Footer Placeholder 21"/>
          <p:cNvSpPr>
            <a:spLocks noGrp="1"/>
          </p:cNvSpPr>
          <p:nvPr>
            <p:ph type="ftr" sz="quarter" idx="3"/>
          </p:nvPr>
        </p:nvSpPr>
        <p:spPr>
          <a:xfrm>
            <a:off x="2667000" y="6356350"/>
            <a:ext cx="4106564" cy="365125"/>
          </a:xfrm>
          <a:prstGeom prst="rect">
            <a:avLst/>
          </a:prstGeom>
        </p:spPr>
        <p:txBody>
          <a:bodyPr vert="horz" lIns="0" tIns="0" rIns="0" bIns="0" anchor="b"/>
          <a:lstStyle>
            <a:lvl1pPr algn="ctr" eaLnBrk="1" latinLnBrk="0" hangingPunct="1">
              <a:defRPr kumimoji="0" sz="1200">
                <a:solidFill>
                  <a:schemeClr val="tx2">
                    <a:shade val="90000"/>
                  </a:schemeClr>
                </a:solidFill>
              </a:defRPr>
            </a:lvl1pPr>
          </a:lstStyle>
          <a:p>
            <a:r>
              <a:rPr lang="en-US" smtClean="0"/>
              <a:t>BI Technical Board 27/02/2014</a:t>
            </a: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034AB0D-C9BF-C242-97F9-98785ECB695A}"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3" name="Picture 2" descr="LIU_logo.tif"/>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078798" y="704088"/>
            <a:ext cx="1006349" cy="568472"/>
          </a:xfrm>
          <a:prstGeom prst="rect">
            <a:avLst/>
          </a:prstGeom>
        </p:spPr>
      </p:pic>
      <p:pic>
        <p:nvPicPr>
          <p:cNvPr id="4" name="Picture 3" descr="logo_HStest.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9803" y="92666"/>
            <a:ext cx="511841" cy="538365"/>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rtl="0" eaLnBrk="1" latinLnBrk="0" hangingPunct="1">
        <a:spcBef>
          <a:spcPct val="0"/>
        </a:spcBef>
        <a:buNone/>
        <a:defRPr kumimoji="0" sz="36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tiff"/></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onferenceDisplay.py?confId=24636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f"/></Relationships>
</file>

<file path=ppt/slides/_rels/slide26.xml.rels><?xml version="1.0" encoding="UTF-8" standalone="yes"?>
<Relationships xmlns="http://schemas.openxmlformats.org/package/2006/relationships"><Relationship Id="rId3" Type="http://schemas.openxmlformats.org/officeDocument/2006/relationships/hyperlink" Target="mailto:LIU-PSB-HALFSECTOR-TEST@cern.ch" TargetMode="External"/><Relationship Id="rId4" Type="http://schemas.openxmlformats.org/officeDocument/2006/relationships/hyperlink" Target="mailto:liu-psb-HST-WP-holders@cern.ch" TargetMode="External"/><Relationship Id="rId1" Type="http://schemas.openxmlformats.org/officeDocument/2006/relationships/slideLayout" Target="../slideLayouts/slideLayout2.xml"/><Relationship Id="rId2" Type="http://schemas.openxmlformats.org/officeDocument/2006/relationships/hyperlink" Target="https://twiki.cern.ch/twiki/bin/view/PSBHalfSectorTest/WebHom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4231" y="2126069"/>
            <a:ext cx="5053177" cy="1578275"/>
          </a:xfrm>
        </p:spPr>
        <p:txBody>
          <a:bodyPr>
            <a:normAutofit/>
          </a:bodyPr>
          <a:lstStyle/>
          <a:p>
            <a:pPr algn="ctr"/>
            <a:r>
              <a:rPr lang="en-US" sz="3600" dirty="0" smtClean="0"/>
              <a:t>PSB Half-Sector and Stripping Foil Test in L4T</a:t>
            </a:r>
            <a:endParaRPr lang="en-US" sz="3600" dirty="0"/>
          </a:p>
        </p:txBody>
      </p:sp>
      <p:sp>
        <p:nvSpPr>
          <p:cNvPr id="3" name="Subtitle 2"/>
          <p:cNvSpPr>
            <a:spLocks noGrp="1"/>
          </p:cNvSpPr>
          <p:nvPr>
            <p:ph type="subTitle" idx="1"/>
          </p:nvPr>
        </p:nvSpPr>
        <p:spPr>
          <a:xfrm>
            <a:off x="1371600" y="4433212"/>
            <a:ext cx="6400800" cy="1205588"/>
          </a:xfrm>
        </p:spPr>
        <p:txBody>
          <a:bodyPr/>
          <a:lstStyle/>
          <a:p>
            <a:pPr algn="ctr"/>
            <a:r>
              <a:rPr lang="en-US" dirty="0" smtClean="0"/>
              <a:t>B. Mikulec</a:t>
            </a:r>
          </a:p>
          <a:p>
            <a:pPr algn="ctr"/>
            <a:r>
              <a:rPr lang="en-US" dirty="0" smtClean="0"/>
              <a:t>BI Technical Board 27/02/</a:t>
            </a:r>
            <a:r>
              <a:rPr lang="en-US" dirty="0" smtClean="0"/>
              <a:t>2014</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Status of Part 1</a:t>
            </a:r>
            <a:endParaRPr lang="en-US" dirty="0"/>
          </a:p>
        </p:txBody>
      </p:sp>
      <p:sp>
        <p:nvSpPr>
          <p:cNvPr id="3" name="Content Placeholder 2"/>
          <p:cNvSpPr>
            <a:spLocks noGrp="1"/>
          </p:cNvSpPr>
          <p:nvPr>
            <p:ph idx="1"/>
          </p:nvPr>
        </p:nvSpPr>
        <p:spPr/>
        <p:txBody>
          <a:bodyPr/>
          <a:lstStyle/>
          <a:p>
            <a:r>
              <a:rPr lang="en-US" dirty="0" smtClean="0"/>
              <a:t>Go-ahead given to the design office to start the design job for the modifications of L4T between PIMS and the start of L4Z</a:t>
            </a:r>
          </a:p>
          <a:p>
            <a:pPr lvl="1"/>
            <a:r>
              <a:rPr lang="en-US" dirty="0" smtClean="0"/>
              <a:t>This includes also the modifications necessary to install at a certain point the BI laser stripping test</a:t>
            </a:r>
          </a:p>
          <a:p>
            <a:pPr lvl="2"/>
            <a:r>
              <a:rPr lang="en-US" dirty="0" smtClean="0"/>
              <a:t>LIU will cover the cost for design, integration and follow-up</a:t>
            </a:r>
          </a:p>
          <a:p>
            <a:pPr lvl="2"/>
            <a:r>
              <a:rPr lang="en-US" dirty="0" smtClean="0"/>
              <a:t>BI should provide a budget code to cover ~2.5 </a:t>
            </a:r>
            <a:r>
              <a:rPr lang="en-US" dirty="0" err="1" smtClean="0"/>
              <a:t>kCHF</a:t>
            </a:r>
            <a:r>
              <a:rPr lang="en-US" dirty="0" smtClean="0"/>
              <a:t> for the cost of 2 beam pipes for the laser stripping test.</a:t>
            </a:r>
            <a:endParaRPr lang="en-US"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10</a:t>
            </a:fld>
            <a:endParaRPr lang="en-US"/>
          </a:p>
        </p:txBody>
      </p:sp>
    </p:spTree>
    <p:extLst>
      <p:ext uri="{BB962C8B-B14F-4D97-AF65-F5344CB8AC3E}">
        <p14:creationId xmlns:p14="http://schemas.microsoft.com/office/powerpoint/2010/main" val="3832695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Scope of the Project – Part 2</a:t>
            </a:r>
            <a:endParaRPr lang="en-US" dirty="0"/>
          </a:p>
        </p:txBody>
      </p:sp>
      <p:sp>
        <p:nvSpPr>
          <p:cNvPr id="3" name="Content Placeholder 2"/>
          <p:cNvSpPr>
            <a:spLocks noGrp="1"/>
          </p:cNvSpPr>
          <p:nvPr>
            <p:ph idx="1"/>
          </p:nvPr>
        </p:nvSpPr>
        <p:spPr/>
        <p:txBody>
          <a:bodyPr>
            <a:normAutofit/>
          </a:bodyPr>
          <a:lstStyle/>
          <a:p>
            <a:pPr marL="0" indent="0">
              <a:buNone/>
            </a:pPr>
            <a:r>
              <a:rPr lang="en-US" sz="2400" b="1" u="sng" dirty="0"/>
              <a:t>Part </a:t>
            </a:r>
            <a:r>
              <a:rPr lang="en-US" sz="2400" b="1" u="sng" dirty="0" smtClean="0"/>
              <a:t>2</a:t>
            </a:r>
            <a:r>
              <a:rPr lang="en-US" sz="2400" b="1" dirty="0" smtClean="0"/>
              <a:t>: </a:t>
            </a:r>
            <a:r>
              <a:rPr lang="en-US" sz="2400" dirty="0" smtClean="0"/>
              <a:t>Temporary </a:t>
            </a:r>
            <a:r>
              <a:rPr lang="en-US" sz="2400" dirty="0"/>
              <a:t>installation </a:t>
            </a:r>
            <a:r>
              <a:rPr lang="en-US" sz="2400" dirty="0" smtClean="0"/>
              <a:t>of half of the future PSB H</a:t>
            </a:r>
            <a:r>
              <a:rPr lang="en-US" sz="2400" baseline="30000" dirty="0" smtClean="0"/>
              <a:t>-</a:t>
            </a:r>
            <a:r>
              <a:rPr lang="en-US" sz="2400" dirty="0" smtClean="0"/>
              <a:t> injection chicane</a:t>
            </a:r>
          </a:p>
          <a:p>
            <a:pPr lvl="1"/>
            <a:r>
              <a:rPr lang="en-US" sz="2000" dirty="0" smtClean="0"/>
              <a:t>Around location of </a:t>
            </a:r>
            <a:r>
              <a:rPr lang="en-US" sz="2000" dirty="0" err="1" smtClean="0"/>
              <a:t>debuncher</a:t>
            </a:r>
            <a:endParaRPr lang="en-US" sz="2000" dirty="0" smtClean="0"/>
          </a:p>
          <a:p>
            <a:pPr lvl="1"/>
            <a:r>
              <a:rPr lang="en-US" sz="2000" dirty="0" smtClean="0"/>
              <a:t>Install L4T only up to this point (plus line between 2 vertical bends)</a:t>
            </a:r>
          </a:p>
          <a:p>
            <a:endParaRPr lang="en-US" sz="2400"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11</a:t>
            </a:fld>
            <a:endParaRPr lang="en-US"/>
          </a:p>
        </p:txBody>
      </p:sp>
      <p:pic>
        <p:nvPicPr>
          <p:cNvPr id="7" name="Picture 6" descr="img2C.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261260"/>
            <a:ext cx="8088923" cy="3095090"/>
          </a:xfrm>
          <a:prstGeom prst="rect">
            <a:avLst/>
          </a:prstGeom>
        </p:spPr>
      </p:pic>
      <p:cxnSp>
        <p:nvCxnSpPr>
          <p:cNvPr id="8" name="Straight Arrow Connector 7"/>
          <p:cNvCxnSpPr/>
          <p:nvPr/>
        </p:nvCxnSpPr>
        <p:spPr>
          <a:xfrm flipH="1">
            <a:off x="3364966" y="2552691"/>
            <a:ext cx="231024" cy="2108785"/>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964311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 2: Installation </a:t>
            </a:r>
            <a:r>
              <a:rPr lang="en-US" dirty="0"/>
              <a:t>of the Half Sector </a:t>
            </a:r>
            <a:r>
              <a:rPr lang="en-US" dirty="0" smtClean="0"/>
              <a:t>Test</a:t>
            </a:r>
            <a:endParaRPr lang="en-US" dirty="0"/>
          </a:p>
        </p:txBody>
      </p:sp>
      <p:sp>
        <p:nvSpPr>
          <p:cNvPr id="3" name="Content Placeholder 2"/>
          <p:cNvSpPr>
            <a:spLocks noGrp="1"/>
          </p:cNvSpPr>
          <p:nvPr>
            <p:ph idx="1"/>
          </p:nvPr>
        </p:nvSpPr>
        <p:spPr>
          <a:xfrm>
            <a:off x="457200" y="1427250"/>
            <a:ext cx="8473992" cy="4897350"/>
          </a:xfrm>
        </p:spPr>
        <p:txBody>
          <a:bodyPr>
            <a:normAutofit/>
          </a:bodyPr>
          <a:lstStyle/>
          <a:p>
            <a:pPr>
              <a:buFont typeface="Wingdings" charset="2"/>
              <a:buChar char="Ø"/>
            </a:pPr>
            <a:r>
              <a:rPr lang="en-US" sz="1900" dirty="0" smtClean="0"/>
              <a:t>Install </a:t>
            </a:r>
            <a:r>
              <a:rPr lang="en-US" sz="1900" dirty="0" smtClean="0">
                <a:solidFill>
                  <a:srgbClr val="009DD9"/>
                </a:solidFill>
              </a:rPr>
              <a:t>stripping </a:t>
            </a:r>
            <a:r>
              <a:rPr lang="en-US" sz="1900" dirty="0" err="1" smtClean="0">
                <a:solidFill>
                  <a:srgbClr val="009DD9"/>
                </a:solidFill>
              </a:rPr>
              <a:t>foil+BTV</a:t>
            </a:r>
            <a:r>
              <a:rPr lang="en-US" sz="1900" dirty="0" smtClean="0">
                <a:solidFill>
                  <a:srgbClr val="009DD9"/>
                </a:solidFill>
              </a:rPr>
              <a:t> unit</a:t>
            </a:r>
            <a:r>
              <a:rPr lang="en-US" sz="1900" dirty="0" smtClean="0">
                <a:solidFill>
                  <a:srgbClr val="009DD9"/>
                </a:solidFill>
              </a:rPr>
              <a:t>, </a:t>
            </a:r>
            <a:r>
              <a:rPr lang="en-US" sz="1900" dirty="0" smtClean="0">
                <a:solidFill>
                  <a:srgbClr val="009DD9"/>
                </a:solidFill>
              </a:rPr>
              <a:t>half of the injection chicane (BSW3+BSW4)</a:t>
            </a:r>
            <a:r>
              <a:rPr lang="en-US" sz="1900" dirty="0" smtClean="0"/>
              <a:t> including the </a:t>
            </a:r>
            <a:r>
              <a:rPr lang="en-US" sz="1900" dirty="0" smtClean="0">
                <a:solidFill>
                  <a:srgbClr val="009DD9"/>
                </a:solidFill>
              </a:rPr>
              <a:t>H</a:t>
            </a:r>
            <a:r>
              <a:rPr lang="en-US" sz="1900" baseline="30000" dirty="0" smtClean="0">
                <a:solidFill>
                  <a:srgbClr val="009DD9"/>
                </a:solidFill>
              </a:rPr>
              <a:t>0</a:t>
            </a:r>
            <a:r>
              <a:rPr lang="en-US" sz="1900" dirty="0" smtClean="0">
                <a:solidFill>
                  <a:srgbClr val="009DD9"/>
                </a:solidFill>
              </a:rPr>
              <a:t>/H</a:t>
            </a:r>
            <a:r>
              <a:rPr lang="en-US" sz="1900" baseline="30000" dirty="0" smtClean="0">
                <a:solidFill>
                  <a:srgbClr val="009DD9"/>
                </a:solidFill>
              </a:rPr>
              <a:t>-</a:t>
            </a:r>
            <a:r>
              <a:rPr lang="en-US" sz="1900" dirty="0" smtClean="0">
                <a:solidFill>
                  <a:srgbClr val="009DD9"/>
                </a:solidFill>
              </a:rPr>
              <a:t> dump </a:t>
            </a:r>
            <a:r>
              <a:rPr lang="en-US" sz="1900" dirty="0" smtClean="0"/>
              <a:t>and the </a:t>
            </a:r>
            <a:r>
              <a:rPr lang="en-US" sz="1900" dirty="0" smtClean="0">
                <a:solidFill>
                  <a:srgbClr val="009DD9"/>
                </a:solidFill>
              </a:rPr>
              <a:t>H</a:t>
            </a:r>
            <a:r>
              <a:rPr lang="en-US" sz="1900" baseline="30000" dirty="0" smtClean="0">
                <a:solidFill>
                  <a:srgbClr val="009DD9"/>
                </a:solidFill>
              </a:rPr>
              <a:t>0</a:t>
            </a:r>
            <a:r>
              <a:rPr lang="en-US" sz="1900" dirty="0" smtClean="0">
                <a:solidFill>
                  <a:srgbClr val="009DD9"/>
                </a:solidFill>
              </a:rPr>
              <a:t>/H</a:t>
            </a:r>
            <a:r>
              <a:rPr lang="en-US" sz="1900" baseline="30000" dirty="0" smtClean="0">
                <a:solidFill>
                  <a:srgbClr val="009DD9"/>
                </a:solidFill>
              </a:rPr>
              <a:t>-</a:t>
            </a:r>
            <a:r>
              <a:rPr lang="en-US" sz="1900" dirty="0" smtClean="0">
                <a:solidFill>
                  <a:srgbClr val="009DD9"/>
                </a:solidFill>
              </a:rPr>
              <a:t> current monitor</a:t>
            </a:r>
          </a:p>
          <a:p>
            <a:pPr>
              <a:buFont typeface="Wingdings" charset="2"/>
              <a:buChar char="Ø"/>
            </a:pPr>
            <a:r>
              <a:rPr lang="en-US" sz="1900" dirty="0" smtClean="0">
                <a:solidFill>
                  <a:srgbClr val="000000"/>
                </a:solidFill>
                <a:sym typeface="Wingdings"/>
              </a:rPr>
              <a:t>In addition: </a:t>
            </a:r>
            <a:r>
              <a:rPr lang="en-US" sz="1900" dirty="0" smtClean="0">
                <a:solidFill>
                  <a:srgbClr val="009DD9"/>
                </a:solidFill>
                <a:sym typeface="Wingdings"/>
              </a:rPr>
              <a:t>1 standard + 1 diamond BLM, </a:t>
            </a:r>
            <a:r>
              <a:rPr lang="en-US" sz="1900" dirty="0" smtClean="0">
                <a:solidFill>
                  <a:srgbClr val="009DD9"/>
                </a:solidFill>
                <a:sym typeface="Wingdings"/>
              </a:rPr>
              <a:t>2 BCTs </a:t>
            </a:r>
            <a:r>
              <a:rPr lang="en-US" sz="1900" dirty="0" smtClean="0">
                <a:solidFill>
                  <a:srgbClr val="000000"/>
                </a:solidFill>
                <a:sym typeface="Wingdings"/>
              </a:rPr>
              <a:t>(stripping efficiency cross-check</a:t>
            </a:r>
            <a:r>
              <a:rPr lang="en-US" sz="1900" dirty="0" smtClean="0">
                <a:solidFill>
                  <a:srgbClr val="000000"/>
                </a:solidFill>
                <a:sym typeface="Wingdings"/>
              </a:rPr>
              <a:t>), </a:t>
            </a:r>
            <a:r>
              <a:rPr lang="en-US" sz="1900" dirty="0" smtClean="0">
                <a:solidFill>
                  <a:schemeClr val="accent2"/>
                </a:solidFill>
                <a:sym typeface="Wingdings"/>
              </a:rPr>
              <a:t>1 BTV </a:t>
            </a:r>
            <a:r>
              <a:rPr lang="en-US" sz="1900" dirty="0" smtClean="0">
                <a:solidFill>
                  <a:srgbClr val="000000"/>
                </a:solidFill>
                <a:sym typeface="Wingdings"/>
              </a:rPr>
              <a:t>+ </a:t>
            </a:r>
            <a:r>
              <a:rPr lang="en-US" sz="1900" dirty="0" smtClean="0">
                <a:solidFill>
                  <a:srgbClr val="009DD9"/>
                </a:solidFill>
                <a:sym typeface="Wingdings"/>
              </a:rPr>
              <a:t>external beam </a:t>
            </a:r>
            <a:r>
              <a:rPr lang="en-US" sz="1900" dirty="0" err="1" smtClean="0">
                <a:solidFill>
                  <a:srgbClr val="009DD9"/>
                </a:solidFill>
                <a:sym typeface="Wingdings"/>
              </a:rPr>
              <a:t>dump+shielding</a:t>
            </a:r>
            <a:r>
              <a:rPr lang="en-US" sz="1900" dirty="0" smtClean="0">
                <a:solidFill>
                  <a:srgbClr val="009DD9"/>
                </a:solidFill>
                <a:sym typeface="Wingdings"/>
              </a:rPr>
              <a:t> (including vacuum valve)</a:t>
            </a:r>
          </a:p>
          <a:p>
            <a:pPr>
              <a:buFont typeface="Wingdings" charset="2"/>
              <a:buChar char="Ø"/>
            </a:pPr>
            <a:r>
              <a:rPr lang="en-US" sz="1900" dirty="0" smtClean="0">
                <a:solidFill>
                  <a:srgbClr val="009DD9"/>
                </a:solidFill>
                <a:sym typeface="Wingdings"/>
              </a:rPr>
              <a:t>2 </a:t>
            </a:r>
            <a:r>
              <a:rPr lang="en-US" sz="1900" dirty="0" smtClean="0">
                <a:solidFill>
                  <a:srgbClr val="009DD9"/>
                </a:solidFill>
                <a:sym typeface="Wingdings"/>
              </a:rPr>
              <a:t>sector valves enclosing the installation, pumping groups </a:t>
            </a:r>
            <a:endParaRPr lang="en-US" sz="1900" dirty="0" smtClean="0">
              <a:solidFill>
                <a:srgbClr val="009DD9"/>
              </a:solidFill>
              <a:sym typeface="Wingdings"/>
            </a:endParaRPr>
          </a:p>
          <a:p>
            <a:pPr>
              <a:buFont typeface="Wingdings" charset="2"/>
              <a:buChar char="Ø"/>
            </a:pPr>
            <a:r>
              <a:rPr lang="en-US" sz="1900" dirty="0" smtClean="0">
                <a:solidFill>
                  <a:srgbClr val="000000"/>
                </a:solidFill>
                <a:sym typeface="Wingdings"/>
              </a:rPr>
              <a:t>Use where possible prototypes or not yet installed Linac4 equipment and cabling (standard BLM and </a:t>
            </a:r>
            <a:r>
              <a:rPr lang="en-US" sz="1900" dirty="0" smtClean="0">
                <a:solidFill>
                  <a:srgbClr val="000000"/>
                </a:solidFill>
                <a:sym typeface="Wingdings"/>
              </a:rPr>
              <a:t>BCTs)</a:t>
            </a:r>
            <a:endParaRPr lang="en-US" sz="1900" dirty="0" smtClean="0">
              <a:solidFill>
                <a:srgbClr val="000000"/>
              </a:solidFill>
              <a:sym typeface="Wingdings"/>
            </a:endParaRPr>
          </a:p>
          <a:p>
            <a:endParaRPr lang="en-US" sz="1900" dirty="0">
              <a:solidFill>
                <a:srgbClr val="000000"/>
              </a:solidFill>
            </a:endParaRPr>
          </a:p>
        </p:txBody>
      </p:sp>
      <p:sp>
        <p:nvSpPr>
          <p:cNvPr id="5" name="Footer Placeholder 4"/>
          <p:cNvSpPr>
            <a:spLocks noGrp="1"/>
          </p:cNvSpPr>
          <p:nvPr>
            <p:ph type="ftr" sz="quarter" idx="11"/>
          </p:nvPr>
        </p:nvSpPr>
        <p:spPr/>
        <p:txBody>
          <a:bodyPr/>
          <a:lstStyle/>
          <a:p>
            <a:r>
              <a:rPr lang="en-US" smtClean="0"/>
              <a:t>BI Technical Board 27/02/2014</a:t>
            </a:r>
            <a:endParaRPr lang="en-US"/>
          </a:p>
        </p:txBody>
      </p:sp>
      <p:sp>
        <p:nvSpPr>
          <p:cNvPr id="6" name="Slide Number Placeholder 5"/>
          <p:cNvSpPr>
            <a:spLocks noGrp="1"/>
          </p:cNvSpPr>
          <p:nvPr>
            <p:ph type="sldNum" sz="quarter" idx="12"/>
          </p:nvPr>
        </p:nvSpPr>
        <p:spPr/>
        <p:txBody>
          <a:bodyPr/>
          <a:lstStyle/>
          <a:p>
            <a:fld id="{4034AB0D-C9BF-C242-97F9-98785ECB695A}" type="slidenum">
              <a:rPr lang="en-US" smtClean="0"/>
              <a:pPr/>
              <a:t>12</a:t>
            </a:fld>
            <a:endParaRPr lang="en-US"/>
          </a:p>
        </p:txBody>
      </p:sp>
      <p:grpSp>
        <p:nvGrpSpPr>
          <p:cNvPr id="7" name="Group 6"/>
          <p:cNvGrpSpPr/>
          <p:nvPr/>
        </p:nvGrpSpPr>
        <p:grpSpPr>
          <a:xfrm>
            <a:off x="945815" y="4147562"/>
            <a:ext cx="6728796" cy="2080030"/>
            <a:chOff x="457200" y="3019425"/>
            <a:chExt cx="7939982" cy="2847975"/>
          </a:xfrm>
        </p:grpSpPr>
        <p:pic>
          <p:nvPicPr>
            <p:cNvPr id="8"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019425"/>
              <a:ext cx="7939982" cy="284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le 8"/>
            <p:cNvSpPr/>
            <p:nvPr/>
          </p:nvSpPr>
          <p:spPr>
            <a:xfrm>
              <a:off x="4191000" y="3657600"/>
              <a:ext cx="3276600" cy="2133600"/>
            </a:xfrm>
            <a:prstGeom prst="roundRect">
              <a:avLst/>
            </a:prstGeom>
            <a:noFill/>
            <a:ln w="50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p:cNvSpPr/>
          <p:nvPr/>
        </p:nvSpPr>
        <p:spPr>
          <a:xfrm>
            <a:off x="6773564" y="6155323"/>
            <a:ext cx="1799529" cy="307777"/>
          </a:xfrm>
          <a:prstGeom prst="rect">
            <a:avLst/>
          </a:prstGeom>
        </p:spPr>
        <p:txBody>
          <a:bodyPr wrap="none">
            <a:spAutoFit/>
          </a:bodyPr>
          <a:lstStyle/>
          <a:p>
            <a:r>
              <a:rPr lang="en-GB" sz="1400" dirty="0" smtClean="0"/>
              <a:t>L4-T-EP-0002 </a:t>
            </a:r>
            <a:r>
              <a:rPr lang="en-GB" sz="1400" dirty="0"/>
              <a:t>rev 1.0</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Proposed Operation</a:t>
            </a:r>
            <a:endParaRPr lang="en-US" dirty="0"/>
          </a:p>
        </p:txBody>
      </p:sp>
      <p:sp>
        <p:nvSpPr>
          <p:cNvPr id="3" name="Content Placeholder 2"/>
          <p:cNvSpPr>
            <a:spLocks noGrp="1"/>
          </p:cNvSpPr>
          <p:nvPr>
            <p:ph idx="1"/>
          </p:nvPr>
        </p:nvSpPr>
        <p:spPr>
          <a:xfrm>
            <a:off x="457200" y="1371421"/>
            <a:ext cx="8229600" cy="998599"/>
          </a:xfrm>
        </p:spPr>
        <p:txBody>
          <a:bodyPr>
            <a:normAutofit/>
          </a:bodyPr>
          <a:lstStyle/>
          <a:p>
            <a:r>
              <a:rPr lang="en-US" sz="1800" dirty="0" smtClean="0"/>
              <a:t>Plan to run only during daytime and week days in 2 shifts (7am – 7pm</a:t>
            </a:r>
            <a:r>
              <a:rPr lang="en-US" sz="1800" dirty="0" smtClean="0"/>
              <a:t>)</a:t>
            </a:r>
          </a:p>
          <a:p>
            <a:r>
              <a:rPr lang="en-US" sz="1800" dirty="0" smtClean="0"/>
              <a:t>Cannot run at higher intensity because of limitations due to prompt radiation</a:t>
            </a:r>
          </a:p>
          <a:p>
            <a:pPr lvl="1"/>
            <a:r>
              <a:rPr lang="en-US" sz="1600" dirty="0" smtClean="0"/>
              <a:t>Mayb</a:t>
            </a:r>
            <a:r>
              <a:rPr lang="en-US" sz="1600" dirty="0" smtClean="0"/>
              <a:t>e single full-intensity shots with RP agreement towards end of operation</a:t>
            </a:r>
            <a:endParaRPr lang="en-US" sz="1600"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13</a:t>
            </a:fld>
            <a:endParaRPr lang="en-US"/>
          </a:p>
        </p:txBody>
      </p:sp>
      <p:graphicFrame>
        <p:nvGraphicFramePr>
          <p:cNvPr id="6" name="Content Placeholder 5"/>
          <p:cNvGraphicFramePr>
            <a:graphicFrameLocks/>
          </p:cNvGraphicFramePr>
          <p:nvPr>
            <p:extLst>
              <p:ext uri="{D42A27DB-BD31-4B8C-83A1-F6EECF244321}">
                <p14:modId xmlns:p14="http://schemas.microsoft.com/office/powerpoint/2010/main" val="503030623"/>
              </p:ext>
            </p:extLst>
          </p:nvPr>
        </p:nvGraphicFramePr>
        <p:xfrm>
          <a:off x="444107" y="2580551"/>
          <a:ext cx="8362347" cy="3706505"/>
        </p:xfrm>
        <a:graphic>
          <a:graphicData uri="http://schemas.openxmlformats.org/drawingml/2006/table">
            <a:tbl>
              <a:tblPr firstRow="1" bandRow="1">
                <a:tableStyleId>{5C22544A-7EE6-4342-B048-85BDC9FD1C3A}</a:tableStyleId>
              </a:tblPr>
              <a:tblGrid>
                <a:gridCol w="2787449"/>
                <a:gridCol w="2787449"/>
                <a:gridCol w="2787449"/>
              </a:tblGrid>
              <a:tr h="300259">
                <a:tc>
                  <a:txBody>
                    <a:bodyPr/>
                    <a:lstStyle/>
                    <a:p>
                      <a:r>
                        <a:rPr lang="en-US" sz="1400" dirty="0" smtClean="0"/>
                        <a:t>Operating Scenario</a:t>
                      </a:r>
                      <a:endParaRPr lang="en-US" sz="1400" dirty="0"/>
                    </a:p>
                  </a:txBody>
                  <a:tcPr/>
                </a:tc>
                <a:tc>
                  <a:txBody>
                    <a:bodyPr/>
                    <a:lstStyle/>
                    <a:p>
                      <a:r>
                        <a:rPr lang="en-US" sz="1400" dirty="0" smtClean="0"/>
                        <a:t>Phase 1 </a:t>
                      </a:r>
                      <a:r>
                        <a:rPr lang="en-US" sz="1400" dirty="0" smtClean="0"/>
                        <a:t>(2 months)</a:t>
                      </a:r>
                      <a:endParaRPr lang="en-US" sz="1400" dirty="0"/>
                    </a:p>
                  </a:txBody>
                  <a:tcPr/>
                </a:tc>
                <a:tc>
                  <a:txBody>
                    <a:bodyPr/>
                    <a:lstStyle/>
                    <a:p>
                      <a:r>
                        <a:rPr lang="en-US" sz="1400" dirty="0" smtClean="0"/>
                        <a:t>Phase 2 </a:t>
                      </a:r>
                      <a:r>
                        <a:rPr lang="en-US" sz="1400" dirty="0" smtClean="0"/>
                        <a:t>(2</a:t>
                      </a:r>
                      <a:r>
                        <a:rPr lang="en-US" sz="1400" baseline="0" dirty="0" smtClean="0"/>
                        <a:t> months)</a:t>
                      </a:r>
                      <a:endParaRPr lang="en-US" sz="1400" dirty="0"/>
                    </a:p>
                  </a:txBody>
                  <a:tcPr/>
                </a:tc>
              </a:tr>
              <a:tr h="300259">
                <a:tc>
                  <a:txBody>
                    <a:bodyPr/>
                    <a:lstStyle/>
                    <a:p>
                      <a:r>
                        <a:rPr lang="en-US" sz="1400" dirty="0" smtClean="0"/>
                        <a:t>Max.</a:t>
                      </a:r>
                      <a:r>
                        <a:rPr lang="en-US" sz="1400" baseline="0" dirty="0" smtClean="0"/>
                        <a:t> pulse current</a:t>
                      </a:r>
                      <a:endParaRPr lang="en-US" sz="1400" dirty="0"/>
                    </a:p>
                  </a:txBody>
                  <a:tcPr/>
                </a:tc>
                <a:tc>
                  <a:txBody>
                    <a:bodyPr/>
                    <a:lstStyle/>
                    <a:p>
                      <a:r>
                        <a:rPr lang="en-US" sz="1400" dirty="0" smtClean="0"/>
                        <a:t>40 mA</a:t>
                      </a:r>
                      <a:endParaRPr lang="en-US" sz="1400" dirty="0"/>
                    </a:p>
                  </a:txBody>
                  <a:tcPr/>
                </a:tc>
                <a:tc>
                  <a:txBody>
                    <a:bodyPr/>
                    <a:lstStyle/>
                    <a:p>
                      <a:r>
                        <a:rPr lang="en-US" sz="1400" dirty="0" smtClean="0"/>
                        <a:t>40 mA</a:t>
                      </a:r>
                      <a:endParaRPr lang="en-US" sz="1400" dirty="0"/>
                    </a:p>
                  </a:txBody>
                  <a:tcPr/>
                </a:tc>
              </a:tr>
              <a:tr h="300259">
                <a:tc>
                  <a:txBody>
                    <a:bodyPr/>
                    <a:lstStyle/>
                    <a:p>
                      <a:r>
                        <a:rPr lang="en-US" sz="1400" dirty="0" smtClean="0"/>
                        <a:t>Max</a:t>
                      </a:r>
                      <a:r>
                        <a:rPr lang="en-US" sz="1400" dirty="0" smtClean="0"/>
                        <a:t>.+</a:t>
                      </a:r>
                      <a:r>
                        <a:rPr lang="en-US" sz="1400" dirty="0" err="1" smtClean="0"/>
                        <a:t>avg</a:t>
                      </a:r>
                      <a:r>
                        <a:rPr lang="en-US" sz="1400" dirty="0" smtClean="0"/>
                        <a:t>. </a:t>
                      </a:r>
                      <a:r>
                        <a:rPr lang="en-US" sz="1400" dirty="0" smtClean="0"/>
                        <a:t>pulse length</a:t>
                      </a:r>
                      <a:endParaRPr lang="en-US" sz="1400" dirty="0"/>
                    </a:p>
                  </a:txBody>
                  <a:tcPr/>
                </a:tc>
                <a:tc>
                  <a:txBody>
                    <a:bodyPr/>
                    <a:lstStyle/>
                    <a:p>
                      <a:r>
                        <a:rPr lang="en-US" sz="1400" dirty="0" smtClean="0">
                          <a:solidFill>
                            <a:srgbClr val="FF6600"/>
                          </a:solidFill>
                        </a:rPr>
                        <a:t>0.5-1</a:t>
                      </a:r>
                      <a:r>
                        <a:rPr lang="en-US" sz="1400" baseline="0" dirty="0" smtClean="0">
                          <a:solidFill>
                            <a:srgbClr val="FF6600"/>
                          </a:solidFill>
                        </a:rPr>
                        <a:t> </a:t>
                      </a:r>
                      <a:r>
                        <a:rPr lang="en-US" sz="1400" baseline="0" dirty="0" err="1" smtClean="0">
                          <a:solidFill>
                            <a:srgbClr val="FF6600"/>
                          </a:solidFill>
                        </a:rPr>
                        <a:t>μs</a:t>
                      </a:r>
                      <a:endParaRPr lang="en-US" sz="1400" dirty="0">
                        <a:solidFill>
                          <a:srgbClr val="FF6600"/>
                        </a:solidFill>
                      </a:endParaRPr>
                    </a:p>
                  </a:txBody>
                  <a:tcPr/>
                </a:tc>
                <a:tc>
                  <a:txBody>
                    <a:bodyPr/>
                    <a:lstStyle/>
                    <a:p>
                      <a:r>
                        <a:rPr lang="en-US" sz="1400" dirty="0" smtClean="0">
                          <a:solidFill>
                            <a:srgbClr val="FF6600"/>
                          </a:solidFill>
                        </a:rPr>
                        <a:t>10 </a:t>
                      </a:r>
                      <a:r>
                        <a:rPr lang="en-US" sz="1400" dirty="0" err="1" smtClean="0">
                          <a:solidFill>
                            <a:srgbClr val="FF6600"/>
                          </a:solidFill>
                        </a:rPr>
                        <a:t>μs</a:t>
                      </a:r>
                      <a:endParaRPr lang="en-US" sz="1400" dirty="0">
                        <a:solidFill>
                          <a:srgbClr val="FF6600"/>
                        </a:solidFill>
                      </a:endParaRPr>
                    </a:p>
                  </a:txBody>
                  <a:tcPr/>
                </a:tc>
              </a:tr>
              <a:tr h="300259">
                <a:tc>
                  <a:txBody>
                    <a:bodyPr/>
                    <a:lstStyle/>
                    <a:p>
                      <a:r>
                        <a:rPr lang="en-US" sz="1400" dirty="0" smtClean="0"/>
                        <a:t>Max. repetition rate</a:t>
                      </a:r>
                      <a:endParaRPr lang="en-US" sz="1400" dirty="0"/>
                    </a:p>
                  </a:txBody>
                  <a:tcPr/>
                </a:tc>
                <a:tc>
                  <a:txBody>
                    <a:bodyPr/>
                    <a:lstStyle/>
                    <a:p>
                      <a:r>
                        <a:rPr lang="en-US" sz="1400" dirty="0" smtClean="0"/>
                        <a:t>0.833 Hz</a:t>
                      </a:r>
                      <a:endParaRPr lang="en-US" sz="1400" dirty="0"/>
                    </a:p>
                  </a:txBody>
                  <a:tcPr/>
                </a:tc>
                <a:tc>
                  <a:txBody>
                    <a:bodyPr/>
                    <a:lstStyle/>
                    <a:p>
                      <a:r>
                        <a:rPr lang="en-US" sz="1400" dirty="0" smtClean="0"/>
                        <a:t>0.833 Hz</a:t>
                      </a:r>
                      <a:endParaRPr lang="en-US" sz="1400" dirty="0"/>
                    </a:p>
                  </a:txBody>
                  <a:tcPr/>
                </a:tc>
              </a:tr>
              <a:tr h="300259">
                <a:tc>
                  <a:txBody>
                    <a:bodyPr/>
                    <a:lstStyle/>
                    <a:p>
                      <a:r>
                        <a:rPr lang="en-US" sz="1400" dirty="0" smtClean="0"/>
                        <a:t>Pulse period</a:t>
                      </a:r>
                      <a:endParaRPr lang="en-US" sz="1400" dirty="0"/>
                    </a:p>
                  </a:txBody>
                  <a:tcPr/>
                </a:tc>
                <a:tc>
                  <a:txBody>
                    <a:bodyPr/>
                    <a:lstStyle/>
                    <a:p>
                      <a:r>
                        <a:rPr lang="en-US" sz="1400" dirty="0" smtClean="0"/>
                        <a:t>1.2 s</a:t>
                      </a:r>
                      <a:endParaRPr lang="en-US" sz="1400" dirty="0"/>
                    </a:p>
                  </a:txBody>
                  <a:tcPr/>
                </a:tc>
                <a:tc>
                  <a:txBody>
                    <a:bodyPr/>
                    <a:lstStyle/>
                    <a:p>
                      <a:r>
                        <a:rPr lang="en-US" sz="1400" dirty="0" smtClean="0"/>
                        <a:t>1.2 s</a:t>
                      </a:r>
                      <a:endParaRPr lang="en-US" sz="1400" dirty="0"/>
                    </a:p>
                  </a:txBody>
                  <a:tcPr/>
                </a:tc>
              </a:tr>
              <a:tr h="353706">
                <a:tc>
                  <a:txBody>
                    <a:bodyPr/>
                    <a:lstStyle/>
                    <a:p>
                      <a:r>
                        <a:rPr lang="en-US" sz="1400" dirty="0" smtClean="0"/>
                        <a:t>Max.</a:t>
                      </a:r>
                      <a:r>
                        <a:rPr lang="en-US" sz="1400" baseline="0" dirty="0" smtClean="0"/>
                        <a:t> number of particles/pulse</a:t>
                      </a:r>
                      <a:endParaRPr lang="en-US" sz="1400" dirty="0"/>
                    </a:p>
                  </a:txBody>
                  <a:tcPr/>
                </a:tc>
                <a:tc>
                  <a:txBody>
                    <a:bodyPr/>
                    <a:lstStyle/>
                    <a:p>
                      <a:r>
                        <a:rPr lang="en-US" sz="1400" dirty="0" smtClean="0">
                          <a:solidFill>
                            <a:srgbClr val="FF6600"/>
                          </a:solidFill>
                        </a:rPr>
                        <a:t>2.5E11</a:t>
                      </a:r>
                      <a:endParaRPr lang="en-US" sz="1400" dirty="0">
                        <a:solidFill>
                          <a:srgbClr val="FF6600"/>
                        </a:solidFill>
                      </a:endParaRPr>
                    </a:p>
                  </a:txBody>
                  <a:tcPr/>
                </a:tc>
                <a:tc>
                  <a:txBody>
                    <a:bodyPr/>
                    <a:lstStyle/>
                    <a:p>
                      <a:r>
                        <a:rPr lang="en-US" sz="1400" dirty="0" smtClean="0">
                          <a:solidFill>
                            <a:srgbClr val="FF6600"/>
                          </a:solidFill>
                        </a:rPr>
                        <a:t>2.5E12</a:t>
                      </a:r>
                      <a:endParaRPr lang="en-US" sz="1400" dirty="0">
                        <a:solidFill>
                          <a:srgbClr val="FF6600"/>
                        </a:solidFill>
                      </a:endParaRPr>
                    </a:p>
                  </a:txBody>
                  <a:tcPr/>
                </a:tc>
              </a:tr>
              <a:tr h="300259">
                <a:tc>
                  <a:txBody>
                    <a:bodyPr/>
                    <a:lstStyle/>
                    <a:p>
                      <a:r>
                        <a:rPr lang="en-US" sz="1400" dirty="0" smtClean="0"/>
                        <a:t>Particle energy</a:t>
                      </a:r>
                      <a:endParaRPr lang="en-US" sz="1400" dirty="0"/>
                    </a:p>
                  </a:txBody>
                  <a:tcPr/>
                </a:tc>
                <a:tc>
                  <a:txBody>
                    <a:bodyPr/>
                    <a:lstStyle/>
                    <a:p>
                      <a:r>
                        <a:rPr lang="en-US" sz="1400" dirty="0" smtClean="0"/>
                        <a:t>160 MeV</a:t>
                      </a:r>
                      <a:endParaRPr lang="en-US" sz="1400" dirty="0"/>
                    </a:p>
                  </a:txBody>
                  <a:tcPr/>
                </a:tc>
                <a:tc>
                  <a:txBody>
                    <a:bodyPr/>
                    <a:lstStyle/>
                    <a:p>
                      <a:r>
                        <a:rPr lang="en-US" sz="1400" dirty="0" smtClean="0"/>
                        <a:t>160 MeV</a:t>
                      </a:r>
                      <a:endParaRPr lang="en-US" sz="1400" dirty="0"/>
                    </a:p>
                  </a:txBody>
                  <a:tcPr/>
                </a:tc>
              </a:tr>
              <a:tr h="300259">
                <a:tc>
                  <a:txBody>
                    <a:bodyPr/>
                    <a:lstStyle/>
                    <a:p>
                      <a:r>
                        <a:rPr lang="en-US" sz="1400" dirty="0" smtClean="0"/>
                        <a:t>Energy/particle</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2.563E-11</a:t>
                      </a:r>
                      <a:r>
                        <a:rPr lang="en-US" sz="1400" baseline="0" dirty="0" smtClean="0"/>
                        <a:t> J</a:t>
                      </a:r>
                      <a:endParaRPr lang="en-US" sz="14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2.563E-11</a:t>
                      </a:r>
                      <a:r>
                        <a:rPr lang="en-US" sz="1400" baseline="0" dirty="0" smtClean="0"/>
                        <a:t> J</a:t>
                      </a:r>
                      <a:endParaRPr lang="en-US" sz="1400" dirty="0" smtClean="0"/>
                    </a:p>
                  </a:txBody>
                  <a:tcPr/>
                </a:tc>
              </a:tr>
              <a:tr h="300259">
                <a:tc>
                  <a:txBody>
                    <a:bodyPr/>
                    <a:lstStyle/>
                    <a:p>
                      <a:r>
                        <a:rPr lang="en-US" sz="1400" dirty="0" smtClean="0"/>
                        <a:t>Max. energy/pulse</a:t>
                      </a:r>
                      <a:endParaRPr lang="en-US" sz="1400" dirty="0"/>
                    </a:p>
                  </a:txBody>
                  <a:tcPr/>
                </a:tc>
                <a:tc>
                  <a:txBody>
                    <a:bodyPr/>
                    <a:lstStyle/>
                    <a:p>
                      <a:r>
                        <a:rPr lang="en-US" sz="1400" dirty="0" smtClean="0"/>
                        <a:t>6.4 J</a:t>
                      </a:r>
                      <a:endParaRPr lang="en-US" sz="1400" dirty="0"/>
                    </a:p>
                  </a:txBody>
                  <a:tcPr/>
                </a:tc>
                <a:tc>
                  <a:txBody>
                    <a:bodyPr/>
                    <a:lstStyle/>
                    <a:p>
                      <a:r>
                        <a:rPr lang="en-US" sz="1400" dirty="0" smtClean="0"/>
                        <a:t>64 </a:t>
                      </a:r>
                      <a:r>
                        <a:rPr lang="en-US" sz="1400" dirty="0" smtClean="0"/>
                        <a:t>J</a:t>
                      </a:r>
                      <a:endParaRPr lang="en-US" sz="1400" dirty="0"/>
                    </a:p>
                  </a:txBody>
                  <a:tcPr/>
                </a:tc>
              </a:tr>
              <a:tr h="300259">
                <a:tc>
                  <a:txBody>
                    <a:bodyPr/>
                    <a:lstStyle/>
                    <a:p>
                      <a:r>
                        <a:rPr lang="en-US" sz="1400" dirty="0" smtClean="0"/>
                        <a:t>Mean power/pulse</a:t>
                      </a:r>
                      <a:endParaRPr lang="en-US" sz="1400" dirty="0"/>
                    </a:p>
                  </a:txBody>
                  <a:tcPr/>
                </a:tc>
                <a:tc>
                  <a:txBody>
                    <a:bodyPr/>
                    <a:lstStyle/>
                    <a:p>
                      <a:r>
                        <a:rPr lang="en-US" sz="1400" dirty="0" smtClean="0"/>
                        <a:t>5.33 W</a:t>
                      </a:r>
                      <a:endParaRPr lang="en-US" sz="1400" dirty="0"/>
                    </a:p>
                  </a:txBody>
                  <a:tcPr/>
                </a:tc>
                <a:tc>
                  <a:txBody>
                    <a:bodyPr/>
                    <a:lstStyle/>
                    <a:p>
                      <a:r>
                        <a:rPr lang="en-US" sz="1400" dirty="0" smtClean="0"/>
                        <a:t>53.3 </a:t>
                      </a:r>
                      <a:r>
                        <a:rPr lang="en-US" sz="1400" dirty="0" smtClean="0"/>
                        <a:t>W</a:t>
                      </a:r>
                      <a:endParaRPr lang="en-US" sz="1400" dirty="0"/>
                    </a:p>
                  </a:txBody>
                  <a:tcPr/>
                </a:tc>
              </a:tr>
              <a:tr h="300259">
                <a:tc>
                  <a:txBody>
                    <a:bodyPr/>
                    <a:lstStyle/>
                    <a:p>
                      <a:r>
                        <a:rPr lang="en-US" sz="1400" dirty="0" smtClean="0"/>
                        <a:t>Beam designation</a:t>
                      </a:r>
                      <a:endParaRPr lang="en-US" sz="1400" dirty="0"/>
                    </a:p>
                  </a:txBody>
                  <a:tcPr/>
                </a:tc>
                <a:tc>
                  <a:txBody>
                    <a:bodyPr/>
                    <a:lstStyle/>
                    <a:p>
                      <a:r>
                        <a:rPr lang="en-US" sz="1400" dirty="0" smtClean="0"/>
                        <a:t>Pencil beam</a:t>
                      </a:r>
                      <a:endParaRPr lang="en-US" sz="1400" dirty="0"/>
                    </a:p>
                  </a:txBody>
                  <a:tcPr/>
                </a:tc>
                <a:tc>
                  <a:txBody>
                    <a:bodyPr/>
                    <a:lstStyle/>
                    <a:p>
                      <a:r>
                        <a:rPr lang="en-US" sz="1400" dirty="0" smtClean="0"/>
                        <a:t>Low-intensity </a:t>
                      </a:r>
                      <a:r>
                        <a:rPr lang="en-US" sz="1400" dirty="0" smtClean="0"/>
                        <a:t>beam</a:t>
                      </a:r>
                      <a:endParaRPr lang="en-US" sz="1400" dirty="0"/>
                    </a:p>
                  </a:txBody>
                  <a:tcPr/>
                </a:tc>
              </a:tr>
              <a:tr h="286991">
                <a:tc>
                  <a:txBody>
                    <a:bodyPr/>
                    <a:lstStyle/>
                    <a:p>
                      <a:r>
                        <a:rPr lang="en-US" sz="1400" dirty="0" smtClean="0"/>
                        <a:t>1σ beam size</a:t>
                      </a:r>
                      <a:endParaRPr lang="en-US" sz="1400" dirty="0"/>
                    </a:p>
                  </a:txBody>
                  <a:tcPr/>
                </a:tc>
                <a:tc>
                  <a:txBody>
                    <a:bodyPr/>
                    <a:lstStyle/>
                    <a:p>
                      <a:r>
                        <a:rPr lang="en-US" sz="1400" dirty="0" smtClean="0"/>
                        <a:t>1.9 x 2.4 mm</a:t>
                      </a:r>
                      <a:r>
                        <a:rPr lang="en-US" sz="1400" baseline="30000" dirty="0" smtClean="0"/>
                        <a:t>2</a:t>
                      </a:r>
                      <a:endParaRPr lang="en-US" sz="1400" baseline="30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2.2 x 3.3 mm</a:t>
                      </a:r>
                      <a:r>
                        <a:rPr lang="en-US" sz="1400" baseline="30000" dirty="0" smtClean="0"/>
                        <a:t>2</a:t>
                      </a:r>
                    </a:p>
                  </a:txBody>
                  <a:tcPr/>
                </a:tc>
              </a:tr>
            </a:tbl>
          </a:graphicData>
        </a:graphic>
      </p:graphicFrame>
    </p:spTree>
    <p:extLst>
      <p:ext uri="{BB962C8B-B14F-4D97-AF65-F5344CB8AC3E}">
        <p14:creationId xmlns:p14="http://schemas.microsoft.com/office/powerpoint/2010/main" val="387615237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 2: Preliminary Layout (1)</a:t>
            </a:r>
            <a:endParaRPr lang="en-US" dirty="0"/>
          </a:p>
        </p:txBody>
      </p:sp>
      <p:sp>
        <p:nvSpPr>
          <p:cNvPr id="5" name="Footer Placeholder 4"/>
          <p:cNvSpPr>
            <a:spLocks noGrp="1"/>
          </p:cNvSpPr>
          <p:nvPr>
            <p:ph type="ftr" sz="quarter" idx="11"/>
          </p:nvPr>
        </p:nvSpPr>
        <p:spPr/>
        <p:txBody>
          <a:bodyPr/>
          <a:lstStyle/>
          <a:p>
            <a:r>
              <a:rPr lang="en-US" smtClean="0"/>
              <a:t>BI Technical Board 27/02/2014</a:t>
            </a:r>
            <a:endParaRPr lang="en-US"/>
          </a:p>
        </p:txBody>
      </p:sp>
      <p:sp>
        <p:nvSpPr>
          <p:cNvPr id="6" name="Slide Number Placeholder 5"/>
          <p:cNvSpPr>
            <a:spLocks noGrp="1"/>
          </p:cNvSpPr>
          <p:nvPr>
            <p:ph type="sldNum" sz="quarter" idx="12"/>
          </p:nvPr>
        </p:nvSpPr>
        <p:spPr/>
        <p:txBody>
          <a:bodyPr/>
          <a:lstStyle/>
          <a:p>
            <a:fld id="{4034AB0D-C9BF-C242-97F9-98785ECB695A}" type="slidenum">
              <a:rPr lang="en-US" smtClean="0"/>
              <a:pPr/>
              <a:t>14</a:t>
            </a:fld>
            <a:endParaRPr lang="en-US"/>
          </a:p>
        </p:txBody>
      </p:sp>
      <p:pic>
        <p:nvPicPr>
          <p:cNvPr id="7" name="Content Placeholder 6" descr="HST_Benoit.tiff"/>
          <p:cNvPicPr>
            <a:picLocks noGrp="1" noChangeAspect="1"/>
          </p:cNvPicPr>
          <p:nvPr>
            <p:ph idx="1"/>
          </p:nvPr>
        </p:nvPicPr>
        <p:blipFill>
          <a:blip r:embed="rId3">
            <a:extLst>
              <a:ext uri="{28A0092B-C50C-407E-A947-70E740481C1C}">
                <a14:useLocalDpi xmlns:a14="http://schemas.microsoft.com/office/drawing/2010/main" val="0"/>
              </a:ext>
            </a:extLst>
          </a:blip>
          <a:srcRect t="-13023" b="-13023"/>
          <a:stretch>
            <a:fillRect/>
          </a:stretch>
        </p:blipFill>
        <p:spPr>
          <a:xfrm>
            <a:off x="256874" y="1427250"/>
            <a:ext cx="8676632" cy="5163374"/>
          </a:xfrm>
        </p:spPr>
      </p:pic>
      <p:sp>
        <p:nvSpPr>
          <p:cNvPr id="60" name="TextBox 59"/>
          <p:cNvSpPr txBox="1"/>
          <p:nvPr/>
        </p:nvSpPr>
        <p:spPr>
          <a:xfrm>
            <a:off x="6336224" y="3753556"/>
            <a:ext cx="1275710" cy="338554"/>
          </a:xfrm>
          <a:prstGeom prst="rect">
            <a:avLst/>
          </a:prstGeom>
          <a:solidFill>
            <a:srgbClr val="FF6E25"/>
          </a:solidFill>
        </p:spPr>
        <p:txBody>
          <a:bodyPr wrap="none" rtlCol="0">
            <a:spAutoFit/>
          </a:bodyPr>
          <a:lstStyle/>
          <a:p>
            <a:r>
              <a:rPr lang="en-US" sz="1600" dirty="0" smtClean="0"/>
              <a:t>SHIELDING</a:t>
            </a:r>
            <a:endParaRPr lang="en-US" sz="1600" dirty="0"/>
          </a:p>
        </p:txBody>
      </p:sp>
      <p:sp>
        <p:nvSpPr>
          <p:cNvPr id="61" name="TextBox 60"/>
          <p:cNvSpPr txBox="1"/>
          <p:nvPr/>
        </p:nvSpPr>
        <p:spPr>
          <a:xfrm>
            <a:off x="3472490" y="5746212"/>
            <a:ext cx="1883160" cy="307777"/>
          </a:xfrm>
          <a:prstGeom prst="rect">
            <a:avLst/>
          </a:prstGeom>
          <a:noFill/>
        </p:spPr>
        <p:txBody>
          <a:bodyPr wrap="none" rtlCol="0">
            <a:spAutoFit/>
          </a:bodyPr>
          <a:lstStyle/>
          <a:p>
            <a:r>
              <a:rPr lang="en-US" sz="1400" dirty="0" smtClean="0"/>
              <a:t>Courtesy of B. </a:t>
            </a:r>
            <a:r>
              <a:rPr lang="en-US" sz="1400" dirty="0" err="1" smtClean="0"/>
              <a:t>Riffaud</a:t>
            </a:r>
            <a:endParaRPr lang="en-US" sz="1400" dirty="0"/>
          </a:p>
        </p:txBody>
      </p:sp>
    </p:spTree>
    <p:extLst>
      <p:ext uri="{BB962C8B-B14F-4D97-AF65-F5344CB8AC3E}">
        <p14:creationId xmlns:p14="http://schemas.microsoft.com/office/powerpoint/2010/main" val="18628131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ge5.png"/>
          <p:cNvPicPr>
            <a:picLocks noGrp="1" noChangeAspect="1"/>
          </p:cNvPicPr>
          <p:nvPr>
            <p:ph idx="1"/>
          </p:nvPr>
        </p:nvPicPr>
        <p:blipFill rotWithShape="1">
          <a:blip r:embed="rId3">
            <a:extLst>
              <a:ext uri="{28A0092B-C50C-407E-A947-70E740481C1C}">
                <a14:useLocalDpi xmlns:a14="http://schemas.microsoft.com/office/drawing/2010/main" val="0"/>
              </a:ext>
            </a:extLst>
          </a:blip>
          <a:srcRect l="36219" t="8419" r="43337" b="8419"/>
          <a:stretch/>
        </p:blipFill>
        <p:spPr>
          <a:xfrm>
            <a:off x="662070" y="1405221"/>
            <a:ext cx="1702046" cy="4929100"/>
          </a:xfrm>
        </p:spPr>
      </p:pic>
      <p:sp>
        <p:nvSpPr>
          <p:cNvPr id="2" name="Title 1"/>
          <p:cNvSpPr>
            <a:spLocks noGrp="1"/>
          </p:cNvSpPr>
          <p:nvPr>
            <p:ph type="title"/>
          </p:nvPr>
        </p:nvSpPr>
        <p:spPr/>
        <p:txBody>
          <a:bodyPr>
            <a:normAutofit fontScale="90000"/>
          </a:bodyPr>
          <a:lstStyle/>
          <a:p>
            <a:r>
              <a:rPr lang="en-US" dirty="0" smtClean="0"/>
              <a:t>Part 2: Preliminary Layout (2)</a:t>
            </a:r>
            <a:endParaRPr lang="en-US" dirty="0"/>
          </a:p>
        </p:txBody>
      </p:sp>
      <p:sp>
        <p:nvSpPr>
          <p:cNvPr id="5" name="Footer Placeholder 4"/>
          <p:cNvSpPr>
            <a:spLocks noGrp="1"/>
          </p:cNvSpPr>
          <p:nvPr>
            <p:ph type="ftr" sz="quarter" idx="11"/>
          </p:nvPr>
        </p:nvSpPr>
        <p:spPr/>
        <p:txBody>
          <a:bodyPr/>
          <a:lstStyle/>
          <a:p>
            <a:r>
              <a:rPr lang="en-US" dirty="0" smtClean="0"/>
              <a:t>BI Technical Board 27/02/2014</a:t>
            </a:r>
            <a:endParaRPr lang="en-US" dirty="0"/>
          </a:p>
        </p:txBody>
      </p:sp>
      <p:sp>
        <p:nvSpPr>
          <p:cNvPr id="6" name="Slide Number Placeholder 5"/>
          <p:cNvSpPr>
            <a:spLocks noGrp="1"/>
          </p:cNvSpPr>
          <p:nvPr>
            <p:ph type="sldNum" sz="quarter" idx="12"/>
          </p:nvPr>
        </p:nvSpPr>
        <p:spPr/>
        <p:txBody>
          <a:bodyPr/>
          <a:lstStyle/>
          <a:p>
            <a:fld id="{4034AB0D-C9BF-C242-97F9-98785ECB695A}" type="slidenum">
              <a:rPr lang="en-US" smtClean="0"/>
              <a:pPr/>
              <a:t>15</a:t>
            </a:fld>
            <a:endParaRPr lang="en-US"/>
          </a:p>
        </p:txBody>
      </p:sp>
      <p:sp>
        <p:nvSpPr>
          <p:cNvPr id="61" name="TextBox 60"/>
          <p:cNvSpPr txBox="1"/>
          <p:nvPr/>
        </p:nvSpPr>
        <p:spPr>
          <a:xfrm>
            <a:off x="3607607" y="5232833"/>
            <a:ext cx="1702046" cy="307777"/>
          </a:xfrm>
          <a:prstGeom prst="rect">
            <a:avLst/>
          </a:prstGeom>
          <a:noFill/>
        </p:spPr>
        <p:txBody>
          <a:bodyPr wrap="none" rtlCol="0">
            <a:spAutoFit/>
          </a:bodyPr>
          <a:lstStyle/>
          <a:p>
            <a:r>
              <a:rPr lang="en-US" sz="1400" dirty="0" smtClean="0"/>
              <a:t>Courtesy of J. </a:t>
            </a:r>
            <a:r>
              <a:rPr lang="en-US" sz="1400" dirty="0" err="1" smtClean="0"/>
              <a:t>Blaha</a:t>
            </a:r>
            <a:endParaRPr lang="en-US" sz="1400" dirty="0"/>
          </a:p>
        </p:txBody>
      </p:sp>
      <p:pic>
        <p:nvPicPr>
          <p:cNvPr id="10" name="Picture 9" descr="ge4.png"/>
          <p:cNvPicPr>
            <a:picLocks noChangeAspect="1"/>
          </p:cNvPicPr>
          <p:nvPr/>
        </p:nvPicPr>
        <p:blipFill rotWithShape="1">
          <a:blip r:embed="rId4">
            <a:extLst>
              <a:ext uri="{28A0092B-C50C-407E-A947-70E740481C1C}">
                <a14:useLocalDpi xmlns:a14="http://schemas.microsoft.com/office/drawing/2010/main" val="0"/>
              </a:ext>
            </a:extLst>
          </a:blip>
          <a:srcRect t="5908" b="23489"/>
          <a:stretch/>
        </p:blipFill>
        <p:spPr>
          <a:xfrm>
            <a:off x="2563904" y="1769806"/>
            <a:ext cx="6323367" cy="3228884"/>
          </a:xfrm>
          <a:prstGeom prst="rect">
            <a:avLst/>
          </a:prstGeom>
        </p:spPr>
      </p:pic>
    </p:spTree>
    <p:extLst>
      <p:ext uri="{BB962C8B-B14F-4D97-AF65-F5344CB8AC3E}">
        <p14:creationId xmlns:p14="http://schemas.microsoft.com/office/powerpoint/2010/main" val="328150153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Part 2: BI Instruments Involved (1)</a:t>
            </a:r>
            <a:endParaRPr lang="en-US" dirty="0"/>
          </a:p>
        </p:txBody>
      </p:sp>
      <p:sp>
        <p:nvSpPr>
          <p:cNvPr id="10" name="Content Placeholder 9"/>
          <p:cNvSpPr>
            <a:spLocks noGrp="1"/>
          </p:cNvSpPr>
          <p:nvPr>
            <p:ph idx="1"/>
          </p:nvPr>
        </p:nvSpPr>
        <p:spPr>
          <a:xfrm>
            <a:off x="223279" y="1427249"/>
            <a:ext cx="8777681" cy="5152107"/>
          </a:xfrm>
        </p:spPr>
        <p:txBody>
          <a:bodyPr anchor="t">
            <a:normAutofit lnSpcReduction="10000"/>
          </a:bodyPr>
          <a:lstStyle/>
          <a:p>
            <a:pPr marL="514350" indent="-514350">
              <a:buFont typeface="+mj-lt"/>
              <a:buAutoNum type="arabicPeriod"/>
            </a:pPr>
            <a:r>
              <a:rPr lang="en-US" sz="2400" dirty="0" smtClean="0">
                <a:solidFill>
                  <a:schemeClr val="accent2"/>
                </a:solidFill>
              </a:rPr>
              <a:t>BTV system </a:t>
            </a:r>
            <a:r>
              <a:rPr lang="en-US" sz="2400" dirty="0" smtClean="0"/>
              <a:t>integrated in foil tank (see part 1)</a:t>
            </a:r>
          </a:p>
          <a:p>
            <a:pPr marL="514350" indent="-514350">
              <a:buFont typeface="+mj-lt"/>
              <a:buAutoNum type="arabicPeriod"/>
            </a:pPr>
            <a:r>
              <a:rPr lang="en-US" sz="2400" dirty="0" smtClean="0">
                <a:solidFill>
                  <a:srgbClr val="009DD9"/>
                </a:solidFill>
              </a:rPr>
              <a:t>BTV system </a:t>
            </a:r>
            <a:r>
              <a:rPr lang="en-US" sz="2400" dirty="0" smtClean="0"/>
              <a:t>(from PS?) after chicane magnet to check beam position/shape</a:t>
            </a:r>
          </a:p>
          <a:p>
            <a:pPr marL="514350" indent="-514350">
              <a:buFont typeface="+mj-lt"/>
              <a:buAutoNum type="arabicPeriod"/>
            </a:pPr>
            <a:r>
              <a:rPr lang="en-US" sz="2400" dirty="0" smtClean="0">
                <a:solidFill>
                  <a:srgbClr val="009DD9"/>
                </a:solidFill>
              </a:rPr>
              <a:t>Measurement of foil current </a:t>
            </a:r>
            <a:r>
              <a:rPr lang="en-US" sz="2400" dirty="0" smtClean="0"/>
              <a:t>from foil holder (see part 1)</a:t>
            </a:r>
            <a:endParaRPr lang="en-US" sz="1800" dirty="0"/>
          </a:p>
          <a:p>
            <a:pPr marL="514350" indent="-514350">
              <a:buFont typeface="+mj-lt"/>
              <a:buAutoNum type="arabicPeriod"/>
            </a:pPr>
            <a:r>
              <a:rPr lang="en-US" sz="2400" dirty="0" smtClean="0">
                <a:solidFill>
                  <a:srgbClr val="009DD9"/>
                </a:solidFill>
              </a:rPr>
              <a:t>Measurement of stripping efficiency</a:t>
            </a:r>
          </a:p>
          <a:p>
            <a:pPr marL="880110" lvl="1" indent="-514350"/>
            <a:r>
              <a:rPr lang="en-US" sz="1800" dirty="0" smtClean="0"/>
              <a:t>Use 2 well cross-calibrated BCTs (L4T.BCT.1243 and L4Z.BCT.1553)</a:t>
            </a:r>
          </a:p>
          <a:p>
            <a:pPr marL="1154430" lvl="2" indent="-514350"/>
            <a:r>
              <a:rPr lang="en-US" sz="1600" dirty="0" smtClean="0"/>
              <a:t>Accuracy &lt;1%, shot-to-shot precision &lt;0.3% (</a:t>
            </a:r>
            <a:r>
              <a:rPr lang="en-US" sz="1600" dirty="0" err="1" smtClean="0"/>
              <a:t>tbc</a:t>
            </a:r>
            <a:r>
              <a:rPr lang="en-US" sz="1600" dirty="0" smtClean="0"/>
              <a:t>), min. pulse length 100 ns</a:t>
            </a:r>
          </a:p>
          <a:p>
            <a:pPr marL="1154430" lvl="2" indent="-514350"/>
            <a:r>
              <a:rPr lang="en-US" sz="1600" dirty="0" smtClean="0"/>
              <a:t>Need a </a:t>
            </a:r>
            <a:r>
              <a:rPr lang="en-US" sz="1600" dirty="0" smtClean="0">
                <a:solidFill>
                  <a:srgbClr val="FF6600"/>
                </a:solidFill>
              </a:rPr>
              <a:t>watchdog connected to the BIS</a:t>
            </a:r>
            <a:r>
              <a:rPr lang="en-US" sz="1600" dirty="0" smtClean="0"/>
              <a:t>!</a:t>
            </a:r>
          </a:p>
          <a:p>
            <a:pPr marL="514350" indent="-514350">
              <a:buFont typeface="+mj-lt"/>
              <a:buAutoNum type="arabicPeriod"/>
            </a:pPr>
            <a:r>
              <a:rPr lang="en-US" sz="2400" dirty="0" smtClean="0">
                <a:solidFill>
                  <a:srgbClr val="009DD9"/>
                </a:solidFill>
              </a:rPr>
              <a:t>BLMs</a:t>
            </a:r>
            <a:r>
              <a:rPr lang="en-US" sz="2400" dirty="0" smtClean="0"/>
              <a:t>: standard IC-type and diamond BLM</a:t>
            </a:r>
          </a:p>
          <a:p>
            <a:pPr marL="880110" lvl="1" indent="-514350"/>
            <a:r>
              <a:rPr lang="en-US" sz="1800" dirty="0" smtClean="0"/>
              <a:t>IC-type specifications conform to Linac4 request:</a:t>
            </a:r>
          </a:p>
          <a:p>
            <a:pPr marL="1154430" lvl="2" indent="-514350"/>
            <a:r>
              <a:rPr lang="en-US" sz="1600" dirty="0" smtClean="0"/>
              <a:t>Resolution time 2 </a:t>
            </a:r>
            <a:r>
              <a:rPr lang="en-US" sz="1600" dirty="0" err="1" smtClean="0"/>
              <a:t>μs</a:t>
            </a:r>
            <a:r>
              <a:rPr lang="en-US" sz="1600" dirty="0" smtClean="0"/>
              <a:t>, ppm enable/disable, low-loss threshold (ppm with FESA) and high-loss threshold (non-ppm, HW</a:t>
            </a:r>
            <a:r>
              <a:rPr lang="en-US" sz="1600" dirty="0" smtClean="0">
                <a:solidFill>
                  <a:srgbClr val="FF6600"/>
                </a:solidFill>
              </a:rPr>
              <a:t>, connected to BIS</a:t>
            </a:r>
            <a:r>
              <a:rPr lang="en-US" sz="1600" dirty="0" smtClean="0"/>
              <a:t>)</a:t>
            </a:r>
          </a:p>
          <a:p>
            <a:pPr marL="880110" lvl="1" indent="-514350"/>
            <a:r>
              <a:rPr lang="en-US" sz="1800" dirty="0" smtClean="0"/>
              <a:t>Diamond BLM: </a:t>
            </a:r>
          </a:p>
          <a:p>
            <a:pPr marL="1154430" lvl="2" indent="-514350"/>
            <a:r>
              <a:rPr lang="en-US" sz="1500" dirty="0" smtClean="0"/>
              <a:t>Resolution time 100 ns, ppm acquisition, OASIS readout for observation only -  </a:t>
            </a:r>
            <a:r>
              <a:rPr lang="en-US" sz="1500" dirty="0" smtClean="0">
                <a:solidFill>
                  <a:srgbClr val="FF0000"/>
                </a:solidFill>
              </a:rPr>
              <a:t>What is the min. loss </a:t>
            </a:r>
            <a:r>
              <a:rPr lang="en-US" sz="1500" dirty="0" smtClean="0"/>
              <a:t>(2E10 mentioned during BI review seems too high to monitor a fraction of 2% losses of a beam of ~1E11 particles…)?</a:t>
            </a:r>
            <a:endParaRPr lang="en-US" sz="1500" dirty="0"/>
          </a:p>
        </p:txBody>
      </p:sp>
      <p:sp>
        <p:nvSpPr>
          <p:cNvPr id="7" name="Footer Placeholder 6"/>
          <p:cNvSpPr>
            <a:spLocks noGrp="1"/>
          </p:cNvSpPr>
          <p:nvPr>
            <p:ph type="ftr" sz="quarter" idx="11"/>
          </p:nvPr>
        </p:nvSpPr>
        <p:spPr/>
        <p:txBody>
          <a:bodyPr/>
          <a:lstStyle/>
          <a:p>
            <a:r>
              <a:rPr lang="en-US" smtClean="0"/>
              <a:t>BI Technical Board 27/02/2014</a:t>
            </a:r>
            <a:endParaRPr lang="en-US"/>
          </a:p>
        </p:txBody>
      </p:sp>
      <p:sp>
        <p:nvSpPr>
          <p:cNvPr id="8" name="Slide Number Placeholder 7"/>
          <p:cNvSpPr>
            <a:spLocks noGrp="1"/>
          </p:cNvSpPr>
          <p:nvPr>
            <p:ph type="sldNum" sz="quarter" idx="12"/>
          </p:nvPr>
        </p:nvSpPr>
        <p:spPr/>
        <p:txBody>
          <a:bodyPr/>
          <a:lstStyle/>
          <a:p>
            <a:fld id="{4034AB0D-C9BF-C242-97F9-98785ECB695A}" type="slidenum">
              <a:rPr lang="en-US" smtClean="0"/>
              <a:pPr/>
              <a:t>16</a:t>
            </a:fld>
            <a:endParaRPr lang="en-US"/>
          </a:p>
        </p:txBody>
      </p:sp>
    </p:spTree>
    <p:extLst>
      <p:ext uri="{BB962C8B-B14F-4D97-AF65-F5344CB8AC3E}">
        <p14:creationId xmlns:p14="http://schemas.microsoft.com/office/powerpoint/2010/main" val="2018590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Part 2: BI Instruments Involved (2)</a:t>
            </a:r>
            <a:endParaRPr lang="en-US" dirty="0"/>
          </a:p>
        </p:txBody>
      </p:sp>
      <p:sp>
        <p:nvSpPr>
          <p:cNvPr id="10" name="Content Placeholder 9"/>
          <p:cNvSpPr>
            <a:spLocks noGrp="1"/>
          </p:cNvSpPr>
          <p:nvPr>
            <p:ph idx="1"/>
          </p:nvPr>
        </p:nvSpPr>
        <p:spPr>
          <a:xfrm>
            <a:off x="223279" y="1427250"/>
            <a:ext cx="8777681" cy="4897350"/>
          </a:xfrm>
        </p:spPr>
        <p:txBody>
          <a:bodyPr anchor="t">
            <a:normAutofit/>
          </a:bodyPr>
          <a:lstStyle/>
          <a:p>
            <a:pPr marL="514350" indent="-514350">
              <a:buFont typeface="+mj-lt"/>
              <a:buAutoNum type="arabicPeriod" startAt="6"/>
            </a:pPr>
            <a:r>
              <a:rPr lang="en-US" sz="2400" dirty="0" smtClean="0">
                <a:solidFill>
                  <a:schemeClr val="accent2"/>
                </a:solidFill>
              </a:rPr>
              <a:t>H</a:t>
            </a:r>
            <a:r>
              <a:rPr lang="en-US" sz="2400" baseline="30000" dirty="0" smtClean="0">
                <a:solidFill>
                  <a:schemeClr val="accent2"/>
                </a:solidFill>
              </a:rPr>
              <a:t>0</a:t>
            </a:r>
            <a:r>
              <a:rPr lang="en-US" sz="2400" dirty="0" smtClean="0">
                <a:solidFill>
                  <a:schemeClr val="accent2"/>
                </a:solidFill>
              </a:rPr>
              <a:t>/H</a:t>
            </a:r>
            <a:r>
              <a:rPr lang="en-US" sz="2400" baseline="30000" dirty="0" smtClean="0">
                <a:solidFill>
                  <a:schemeClr val="accent2"/>
                </a:solidFill>
              </a:rPr>
              <a:t>-</a:t>
            </a:r>
            <a:r>
              <a:rPr lang="en-US" sz="2400" dirty="0" smtClean="0">
                <a:solidFill>
                  <a:schemeClr val="accent2"/>
                </a:solidFill>
              </a:rPr>
              <a:t> current monitor: </a:t>
            </a:r>
            <a:r>
              <a:rPr lang="en-US" sz="2400" dirty="0" smtClean="0"/>
              <a:t>essential for success of Half-Sector-Test</a:t>
            </a:r>
            <a:endParaRPr lang="en-US" sz="1500" dirty="0"/>
          </a:p>
        </p:txBody>
      </p:sp>
      <p:sp>
        <p:nvSpPr>
          <p:cNvPr id="7" name="Footer Placeholder 6"/>
          <p:cNvSpPr>
            <a:spLocks noGrp="1"/>
          </p:cNvSpPr>
          <p:nvPr>
            <p:ph type="ftr" sz="quarter" idx="11"/>
          </p:nvPr>
        </p:nvSpPr>
        <p:spPr/>
        <p:txBody>
          <a:bodyPr/>
          <a:lstStyle/>
          <a:p>
            <a:r>
              <a:rPr lang="en-US" smtClean="0"/>
              <a:t>BI Technical Board 27/02/2014</a:t>
            </a:r>
            <a:endParaRPr lang="en-US"/>
          </a:p>
        </p:txBody>
      </p:sp>
      <p:sp>
        <p:nvSpPr>
          <p:cNvPr id="8" name="Slide Number Placeholder 7"/>
          <p:cNvSpPr>
            <a:spLocks noGrp="1"/>
          </p:cNvSpPr>
          <p:nvPr>
            <p:ph type="sldNum" sz="quarter" idx="12"/>
          </p:nvPr>
        </p:nvSpPr>
        <p:spPr/>
        <p:txBody>
          <a:bodyPr/>
          <a:lstStyle/>
          <a:p>
            <a:fld id="{4034AB0D-C9BF-C242-97F9-98785ECB695A}" type="slidenum">
              <a:rPr lang="en-US" smtClean="0"/>
              <a:pPr/>
              <a:t>17</a:t>
            </a:fld>
            <a:endParaRPr lang="en-US"/>
          </a:p>
        </p:txBody>
      </p:sp>
      <p:sp>
        <p:nvSpPr>
          <p:cNvPr id="12" name="TextBox 11"/>
          <p:cNvSpPr txBox="1"/>
          <p:nvPr/>
        </p:nvSpPr>
        <p:spPr>
          <a:xfrm>
            <a:off x="6674510" y="6085050"/>
            <a:ext cx="1799090" cy="307777"/>
          </a:xfrm>
          <a:prstGeom prst="rect">
            <a:avLst/>
          </a:prstGeom>
          <a:noFill/>
        </p:spPr>
        <p:txBody>
          <a:bodyPr wrap="none" rtlCol="0">
            <a:spAutoFit/>
          </a:bodyPr>
          <a:lstStyle/>
          <a:p>
            <a:r>
              <a:rPr lang="en-US" sz="1400" dirty="0" smtClean="0"/>
              <a:t>Provided by F. </a:t>
            </a:r>
            <a:r>
              <a:rPr lang="en-US" sz="1400" dirty="0" err="1" smtClean="0"/>
              <a:t>Zocca</a:t>
            </a:r>
            <a:endParaRPr lang="en-US" sz="1400" dirty="0"/>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6515" y="2087197"/>
            <a:ext cx="6454706" cy="3957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1046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Part 2: BI Instruments Involved (3)</a:t>
            </a:r>
            <a:endParaRPr lang="en-US" dirty="0"/>
          </a:p>
        </p:txBody>
      </p:sp>
      <p:sp>
        <p:nvSpPr>
          <p:cNvPr id="10" name="Content Placeholder 9"/>
          <p:cNvSpPr>
            <a:spLocks noGrp="1"/>
          </p:cNvSpPr>
          <p:nvPr>
            <p:ph idx="1"/>
          </p:nvPr>
        </p:nvSpPr>
        <p:spPr>
          <a:xfrm>
            <a:off x="223279" y="1427249"/>
            <a:ext cx="8777681" cy="5125088"/>
          </a:xfrm>
        </p:spPr>
        <p:txBody>
          <a:bodyPr anchor="t">
            <a:normAutofit/>
          </a:bodyPr>
          <a:lstStyle/>
          <a:p>
            <a:pPr marL="514350" indent="-514350">
              <a:buFont typeface="+mj-lt"/>
              <a:buAutoNum type="arabicPeriod" startAt="6"/>
            </a:pPr>
            <a:r>
              <a:rPr lang="en-US" sz="2400" dirty="0" smtClean="0">
                <a:solidFill>
                  <a:schemeClr val="accent2"/>
                </a:solidFill>
              </a:rPr>
              <a:t>H</a:t>
            </a:r>
            <a:r>
              <a:rPr lang="en-US" sz="2400" baseline="30000" dirty="0" smtClean="0">
                <a:solidFill>
                  <a:schemeClr val="accent2"/>
                </a:solidFill>
              </a:rPr>
              <a:t>0</a:t>
            </a:r>
            <a:r>
              <a:rPr lang="en-US" sz="2400" dirty="0" smtClean="0">
                <a:solidFill>
                  <a:schemeClr val="accent2"/>
                </a:solidFill>
              </a:rPr>
              <a:t>/H</a:t>
            </a:r>
            <a:r>
              <a:rPr lang="en-US" sz="2400" baseline="30000" dirty="0" smtClean="0">
                <a:solidFill>
                  <a:schemeClr val="accent2"/>
                </a:solidFill>
              </a:rPr>
              <a:t>-</a:t>
            </a:r>
            <a:r>
              <a:rPr lang="en-US" sz="2400" dirty="0" smtClean="0">
                <a:solidFill>
                  <a:schemeClr val="accent2"/>
                </a:solidFill>
              </a:rPr>
              <a:t> current monitor </a:t>
            </a:r>
            <a:r>
              <a:rPr lang="en-US" sz="2400" dirty="0" smtClean="0"/>
              <a:t>specifications:</a:t>
            </a:r>
          </a:p>
          <a:p>
            <a:pPr marL="880110" lvl="1" indent="-514350"/>
            <a:r>
              <a:rPr lang="en-US" sz="1800" dirty="0" smtClean="0"/>
              <a:t>Robust (no maintenance)</a:t>
            </a:r>
          </a:p>
          <a:p>
            <a:pPr marL="880110" lvl="1" indent="-514350"/>
            <a:r>
              <a:rPr lang="en-US" sz="1800" dirty="0" smtClean="0"/>
              <a:t>Radiation dose 0.1-1.0 </a:t>
            </a:r>
            <a:r>
              <a:rPr lang="en-US" sz="1800" dirty="0" err="1" smtClean="0"/>
              <a:t>MGy</a:t>
            </a:r>
            <a:r>
              <a:rPr lang="en-US" sz="1800" dirty="0" smtClean="0"/>
              <a:t>/year</a:t>
            </a:r>
          </a:p>
          <a:p>
            <a:pPr marL="880110" lvl="1" indent="-514350"/>
            <a:r>
              <a:rPr lang="en-US" sz="1800" dirty="0" smtClean="0"/>
              <a:t>Vacuum level 10</a:t>
            </a:r>
            <a:r>
              <a:rPr lang="en-US" sz="1800" baseline="30000" dirty="0" smtClean="0"/>
              <a:t>-9</a:t>
            </a:r>
            <a:r>
              <a:rPr lang="en-US" sz="1800" dirty="0" smtClean="0"/>
              <a:t> mbar without beam (10</a:t>
            </a:r>
            <a:r>
              <a:rPr lang="en-US" sz="1800" baseline="30000" dirty="0" smtClean="0"/>
              <a:t>-8</a:t>
            </a:r>
            <a:r>
              <a:rPr lang="en-US" sz="1800" dirty="0" smtClean="0"/>
              <a:t> with beam)</a:t>
            </a:r>
          </a:p>
          <a:p>
            <a:pPr marL="880110" lvl="1" indent="-514350"/>
            <a:r>
              <a:rPr lang="en-US" sz="1800" dirty="0" smtClean="0"/>
              <a:t>Withstand 0.18T pulsed magnetic field from BSW4 without perturbing field by more than 0.1%</a:t>
            </a:r>
          </a:p>
          <a:p>
            <a:pPr marL="880110" lvl="1" indent="-514350"/>
            <a:r>
              <a:rPr lang="en-US" sz="1800" dirty="0" err="1" smtClean="0"/>
              <a:t>Maximise</a:t>
            </a:r>
            <a:r>
              <a:rPr lang="en-US" sz="1800" dirty="0" smtClean="0"/>
              <a:t> sensitive area to cover full halo</a:t>
            </a:r>
          </a:p>
          <a:p>
            <a:pPr marL="880110" lvl="1" indent="-514350"/>
            <a:r>
              <a:rPr lang="en-US" sz="1800" dirty="0" smtClean="0"/>
              <a:t>Withstand heat load for normal operational conditions (up to 4/8 mA for H</a:t>
            </a:r>
            <a:r>
              <a:rPr lang="en-US" sz="1800" baseline="30000" dirty="0" smtClean="0"/>
              <a:t>0</a:t>
            </a:r>
            <a:r>
              <a:rPr lang="en-US" sz="1800" dirty="0" smtClean="0"/>
              <a:t>/H</a:t>
            </a:r>
            <a:r>
              <a:rPr lang="en-US" sz="1800" baseline="30000" dirty="0" smtClean="0"/>
              <a:t>-</a:t>
            </a:r>
            <a:r>
              <a:rPr lang="en-US" sz="1800" dirty="0" smtClean="0"/>
              <a:t> foils) plus a few times per year a quarter of a full Linac4 pulse (stripping foil breakage; up to 80 mA for H</a:t>
            </a:r>
            <a:r>
              <a:rPr lang="en-US" sz="1800" baseline="30000" dirty="0" smtClean="0"/>
              <a:t>-</a:t>
            </a:r>
            <a:r>
              <a:rPr lang="en-US" sz="1800" dirty="0" smtClean="0"/>
              <a:t>)</a:t>
            </a:r>
          </a:p>
          <a:p>
            <a:pPr marL="880110" lvl="1" indent="-514350"/>
            <a:r>
              <a:rPr lang="en-US" sz="1800" dirty="0">
                <a:solidFill>
                  <a:schemeClr val="accent2"/>
                </a:solidFill>
              </a:rPr>
              <a:t>Dynamic range: 5×10</a:t>
            </a:r>
            <a:r>
              <a:rPr lang="en-US" sz="1800" baseline="30000" dirty="0">
                <a:solidFill>
                  <a:schemeClr val="accent2"/>
                </a:solidFill>
              </a:rPr>
              <a:t>7</a:t>
            </a:r>
            <a:r>
              <a:rPr lang="en-US" sz="1800" dirty="0">
                <a:solidFill>
                  <a:schemeClr val="accent2"/>
                </a:solidFill>
              </a:rPr>
              <a:t> – 5×10</a:t>
            </a:r>
            <a:r>
              <a:rPr lang="en-US" sz="1800" baseline="30000" dirty="0">
                <a:solidFill>
                  <a:schemeClr val="accent2"/>
                </a:solidFill>
              </a:rPr>
              <a:t>12</a:t>
            </a:r>
            <a:r>
              <a:rPr lang="en-US" sz="1800" dirty="0">
                <a:solidFill>
                  <a:schemeClr val="accent2"/>
                </a:solidFill>
              </a:rPr>
              <a:t> ions</a:t>
            </a:r>
            <a:r>
              <a:rPr lang="en-US" sz="1800" dirty="0"/>
              <a:t> </a:t>
            </a:r>
            <a:r>
              <a:rPr lang="en-US" sz="1800" dirty="0" smtClean="0"/>
              <a:t>within a pulse length of </a:t>
            </a:r>
            <a:r>
              <a:rPr lang="en-US" sz="1800" dirty="0" smtClean="0">
                <a:solidFill>
                  <a:srgbClr val="FF0000"/>
                </a:solidFill>
              </a:rPr>
              <a:t>0.5</a:t>
            </a:r>
            <a:r>
              <a:rPr lang="en-US" sz="1800" dirty="0" smtClean="0"/>
              <a:t> – 100 </a:t>
            </a:r>
            <a:r>
              <a:rPr lang="en-US" sz="1800" dirty="0" err="1" smtClean="0"/>
              <a:t>μs</a:t>
            </a:r>
            <a:endParaRPr lang="en-US" sz="1800" dirty="0" smtClean="0"/>
          </a:p>
          <a:p>
            <a:pPr marL="880110" lvl="1" indent="-514350"/>
            <a:r>
              <a:rPr lang="en-US" sz="1800" dirty="0"/>
              <a:t>Absolute accuracy </a:t>
            </a:r>
            <a:r>
              <a:rPr lang="en-US" sz="1800" dirty="0" smtClean="0"/>
              <a:t>±20%</a:t>
            </a:r>
            <a:r>
              <a:rPr lang="en-US" sz="1800" dirty="0"/>
              <a:t>, relative accuracy </a:t>
            </a:r>
            <a:r>
              <a:rPr lang="en-US" sz="1800" dirty="0" smtClean="0"/>
              <a:t>±10%</a:t>
            </a:r>
          </a:p>
          <a:p>
            <a:pPr marL="880110" lvl="1" indent="-514350"/>
            <a:r>
              <a:rPr lang="en-US" sz="1800" dirty="0" smtClean="0"/>
              <a:t>Time resolution: require only integration over injection duration; however some time resolution in the few </a:t>
            </a:r>
            <a:r>
              <a:rPr lang="en-US" sz="1800" dirty="0" err="1" smtClean="0"/>
              <a:t>μs</a:t>
            </a:r>
            <a:r>
              <a:rPr lang="en-US" sz="1800" dirty="0" smtClean="0"/>
              <a:t> range would be useful</a:t>
            </a:r>
          </a:p>
          <a:p>
            <a:pPr marL="880110" lvl="1" indent="-514350"/>
            <a:r>
              <a:rPr lang="en-US" sz="1800" dirty="0" smtClean="0"/>
              <a:t>Provide an interlock signal to the BIS to protect the dump (threshold at 10% of a quarter of the full Linac4 pulse)</a:t>
            </a:r>
            <a:endParaRPr lang="en-US" sz="1800" dirty="0"/>
          </a:p>
          <a:p>
            <a:pPr marL="880110" lvl="1" indent="-514350"/>
            <a:endParaRPr lang="en-US" sz="1800" dirty="0"/>
          </a:p>
          <a:p>
            <a:pPr marL="880110" lvl="1" indent="-514350"/>
            <a:endParaRPr lang="en-US" sz="1800" dirty="0"/>
          </a:p>
        </p:txBody>
      </p:sp>
      <p:sp>
        <p:nvSpPr>
          <p:cNvPr id="7" name="Footer Placeholder 6"/>
          <p:cNvSpPr>
            <a:spLocks noGrp="1"/>
          </p:cNvSpPr>
          <p:nvPr>
            <p:ph type="ftr" sz="quarter" idx="11"/>
          </p:nvPr>
        </p:nvSpPr>
        <p:spPr/>
        <p:txBody>
          <a:bodyPr/>
          <a:lstStyle/>
          <a:p>
            <a:r>
              <a:rPr lang="en-US" smtClean="0"/>
              <a:t>BI Technical Board 27/02/2014</a:t>
            </a:r>
            <a:endParaRPr lang="en-US"/>
          </a:p>
        </p:txBody>
      </p:sp>
      <p:sp>
        <p:nvSpPr>
          <p:cNvPr id="8" name="Slide Number Placeholder 7"/>
          <p:cNvSpPr>
            <a:spLocks noGrp="1"/>
          </p:cNvSpPr>
          <p:nvPr>
            <p:ph type="sldNum" sz="quarter" idx="12"/>
          </p:nvPr>
        </p:nvSpPr>
        <p:spPr/>
        <p:txBody>
          <a:bodyPr/>
          <a:lstStyle/>
          <a:p>
            <a:fld id="{4034AB0D-C9BF-C242-97F9-98785ECB695A}" type="slidenum">
              <a:rPr lang="en-US" smtClean="0"/>
              <a:pPr/>
              <a:t>18</a:t>
            </a:fld>
            <a:endParaRPr lang="en-US"/>
          </a:p>
        </p:txBody>
      </p:sp>
      <p:pic>
        <p:nvPicPr>
          <p:cNvPr id="13" name="Content Placeholder 4" descr="psb_inj_REF.png"/>
          <p:cNvPicPr>
            <a:picLocks noChangeAspect="1"/>
          </p:cNvPicPr>
          <p:nvPr/>
        </p:nvPicPr>
        <p:blipFill rotWithShape="1">
          <a:blip r:embed="rId3">
            <a:extLst>
              <a:ext uri="{28A0092B-C50C-407E-A947-70E740481C1C}">
                <a14:useLocalDpi xmlns:a14="http://schemas.microsoft.com/office/drawing/2010/main" val="0"/>
              </a:ext>
            </a:extLst>
          </a:blip>
          <a:srcRect l="12423" r="11976"/>
          <a:stretch/>
        </p:blipFill>
        <p:spPr>
          <a:xfrm>
            <a:off x="6550241" y="1386720"/>
            <a:ext cx="2464231" cy="1236807"/>
          </a:xfrm>
          <a:prstGeom prst="rect">
            <a:avLst/>
          </a:prstGeom>
        </p:spPr>
      </p:pic>
    </p:spTree>
    <p:extLst>
      <p:ext uri="{BB962C8B-B14F-4D97-AF65-F5344CB8AC3E}">
        <p14:creationId xmlns:p14="http://schemas.microsoft.com/office/powerpoint/2010/main" val="423833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Part 2: BI Instruments Involved (4)</a:t>
            </a:r>
            <a:endParaRPr lang="en-US" dirty="0"/>
          </a:p>
        </p:txBody>
      </p:sp>
      <p:sp>
        <p:nvSpPr>
          <p:cNvPr id="10" name="Content Placeholder 9"/>
          <p:cNvSpPr>
            <a:spLocks noGrp="1"/>
          </p:cNvSpPr>
          <p:nvPr>
            <p:ph idx="1"/>
          </p:nvPr>
        </p:nvSpPr>
        <p:spPr>
          <a:xfrm>
            <a:off x="223279" y="1427250"/>
            <a:ext cx="8777681" cy="4897350"/>
          </a:xfrm>
        </p:spPr>
        <p:txBody>
          <a:bodyPr anchor="t">
            <a:normAutofit/>
          </a:bodyPr>
          <a:lstStyle/>
          <a:p>
            <a:pPr marL="514350" indent="-514350">
              <a:buFont typeface="+mj-lt"/>
              <a:buAutoNum type="arabicPeriod" startAt="6"/>
            </a:pPr>
            <a:r>
              <a:rPr lang="en-US" sz="2400" dirty="0" smtClean="0">
                <a:solidFill>
                  <a:schemeClr val="accent2"/>
                </a:solidFill>
              </a:rPr>
              <a:t>H</a:t>
            </a:r>
            <a:r>
              <a:rPr lang="en-US" sz="2400" baseline="30000" dirty="0" smtClean="0">
                <a:solidFill>
                  <a:schemeClr val="accent2"/>
                </a:solidFill>
              </a:rPr>
              <a:t>0</a:t>
            </a:r>
            <a:r>
              <a:rPr lang="en-US" sz="2400" dirty="0" smtClean="0">
                <a:solidFill>
                  <a:schemeClr val="accent2"/>
                </a:solidFill>
              </a:rPr>
              <a:t>/H</a:t>
            </a:r>
            <a:r>
              <a:rPr lang="en-US" sz="2400" baseline="30000" dirty="0" smtClean="0">
                <a:solidFill>
                  <a:schemeClr val="accent2"/>
                </a:solidFill>
              </a:rPr>
              <a:t>-</a:t>
            </a:r>
            <a:r>
              <a:rPr lang="en-US" sz="2400" dirty="0" smtClean="0">
                <a:solidFill>
                  <a:schemeClr val="accent2"/>
                </a:solidFill>
              </a:rPr>
              <a:t> current monitor:</a:t>
            </a:r>
          </a:p>
          <a:p>
            <a:pPr marL="880110" lvl="1" indent="-514350"/>
            <a:r>
              <a:rPr lang="en-US" sz="1600" dirty="0" smtClean="0">
                <a:solidFill>
                  <a:srgbClr val="000000"/>
                </a:solidFill>
              </a:rPr>
              <a:t>Rough determination of horizontal position through segmentation of H</a:t>
            </a:r>
            <a:r>
              <a:rPr lang="en-US" sz="1600" baseline="30000" dirty="0" smtClean="0">
                <a:solidFill>
                  <a:srgbClr val="000000"/>
                </a:solidFill>
              </a:rPr>
              <a:t>0</a:t>
            </a:r>
            <a:r>
              <a:rPr lang="en-US" sz="1600" dirty="0" smtClean="0">
                <a:solidFill>
                  <a:srgbClr val="000000"/>
                </a:solidFill>
              </a:rPr>
              <a:t> and H</a:t>
            </a:r>
            <a:r>
              <a:rPr lang="en-US" sz="1600" baseline="30000" dirty="0" smtClean="0">
                <a:solidFill>
                  <a:srgbClr val="000000"/>
                </a:solidFill>
              </a:rPr>
              <a:t>-</a:t>
            </a:r>
            <a:r>
              <a:rPr lang="en-US" sz="1600" dirty="0" smtClean="0">
                <a:solidFill>
                  <a:srgbClr val="000000"/>
                </a:solidFill>
              </a:rPr>
              <a:t> foils</a:t>
            </a:r>
            <a:endParaRPr lang="en-US" sz="1600" dirty="0">
              <a:solidFill>
                <a:srgbClr val="000000"/>
              </a:solidFill>
            </a:endParaRPr>
          </a:p>
        </p:txBody>
      </p:sp>
      <p:sp>
        <p:nvSpPr>
          <p:cNvPr id="7" name="Footer Placeholder 6"/>
          <p:cNvSpPr>
            <a:spLocks noGrp="1"/>
          </p:cNvSpPr>
          <p:nvPr>
            <p:ph type="ftr" sz="quarter" idx="11"/>
          </p:nvPr>
        </p:nvSpPr>
        <p:spPr/>
        <p:txBody>
          <a:bodyPr/>
          <a:lstStyle/>
          <a:p>
            <a:r>
              <a:rPr lang="en-US" smtClean="0"/>
              <a:t>BI Technical Board 27/02/2014</a:t>
            </a:r>
            <a:endParaRPr lang="en-US"/>
          </a:p>
        </p:txBody>
      </p:sp>
      <p:sp>
        <p:nvSpPr>
          <p:cNvPr id="8" name="Slide Number Placeholder 7"/>
          <p:cNvSpPr>
            <a:spLocks noGrp="1"/>
          </p:cNvSpPr>
          <p:nvPr>
            <p:ph type="sldNum" sz="quarter" idx="12"/>
          </p:nvPr>
        </p:nvSpPr>
        <p:spPr/>
        <p:txBody>
          <a:bodyPr/>
          <a:lstStyle/>
          <a:p>
            <a:fld id="{4034AB0D-C9BF-C242-97F9-98785ECB695A}" type="slidenum">
              <a:rPr lang="en-US" smtClean="0"/>
              <a:pPr/>
              <a:t>19</a:t>
            </a:fld>
            <a:endParaRPr lang="en-US"/>
          </a:p>
        </p:txBody>
      </p:sp>
      <p:sp>
        <p:nvSpPr>
          <p:cNvPr id="12" name="TextBox 11"/>
          <p:cNvSpPr txBox="1"/>
          <p:nvPr/>
        </p:nvSpPr>
        <p:spPr>
          <a:xfrm>
            <a:off x="6674510" y="6085050"/>
            <a:ext cx="1799090" cy="307777"/>
          </a:xfrm>
          <a:prstGeom prst="rect">
            <a:avLst/>
          </a:prstGeom>
          <a:noFill/>
        </p:spPr>
        <p:txBody>
          <a:bodyPr wrap="none" rtlCol="0">
            <a:spAutoFit/>
          </a:bodyPr>
          <a:lstStyle/>
          <a:p>
            <a:r>
              <a:rPr lang="en-US" sz="1400" dirty="0" smtClean="0"/>
              <a:t>Provided by F. </a:t>
            </a:r>
            <a:r>
              <a:rPr lang="en-US" sz="1400" dirty="0" err="1" smtClean="0"/>
              <a:t>Zocca</a:t>
            </a:r>
            <a:endParaRPr lang="en-US" sz="1400" dirty="0"/>
          </a:p>
        </p:txBody>
      </p:sp>
      <p:grpSp>
        <p:nvGrpSpPr>
          <p:cNvPr id="13" name="Group 12"/>
          <p:cNvGrpSpPr/>
          <p:nvPr/>
        </p:nvGrpSpPr>
        <p:grpSpPr>
          <a:xfrm>
            <a:off x="457199" y="2325829"/>
            <a:ext cx="5866247" cy="3569496"/>
            <a:chOff x="1331640" y="764704"/>
            <a:chExt cx="8015240" cy="6110582"/>
          </a:xfrm>
        </p:grpSpPr>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764704"/>
              <a:ext cx="6264696" cy="4371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Straight Connector 14"/>
            <p:cNvCxnSpPr/>
            <p:nvPr/>
          </p:nvCxnSpPr>
          <p:spPr>
            <a:xfrm>
              <a:off x="4644008" y="893222"/>
              <a:ext cx="38884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572000" y="5005427"/>
              <a:ext cx="38884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627421" y="2942550"/>
              <a:ext cx="0" cy="3510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292806" y="2780928"/>
              <a:ext cx="0" cy="36724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843808" y="4533315"/>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884820" y="4535741"/>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494536" y="4540116"/>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427984" y="4533315"/>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035407" y="4538953"/>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076419" y="4538797"/>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627421" y="2958048"/>
              <a:ext cx="1216387" cy="0"/>
            </a:xfrm>
            <a:prstGeom prst="line">
              <a:avLst/>
            </a:prstGeom>
            <a:ln w="158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884820" y="2961086"/>
              <a:ext cx="1543164" cy="0"/>
            </a:xfrm>
            <a:prstGeom prst="line">
              <a:avLst/>
            </a:prstGeom>
            <a:ln w="158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492243" y="2961086"/>
              <a:ext cx="1543164" cy="0"/>
            </a:xfrm>
            <a:prstGeom prst="line">
              <a:avLst/>
            </a:prstGeom>
            <a:ln w="158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076419" y="2961086"/>
              <a:ext cx="1216387" cy="0"/>
            </a:xfrm>
            <a:prstGeom prst="line">
              <a:avLst/>
            </a:prstGeom>
            <a:ln w="158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814798" y="2334433"/>
              <a:ext cx="1026251" cy="369332"/>
            </a:xfrm>
            <a:prstGeom prst="rect">
              <a:avLst/>
            </a:prstGeom>
            <a:noFill/>
          </p:spPr>
          <p:txBody>
            <a:bodyPr wrap="square" rtlCol="0">
              <a:spAutoFit/>
            </a:bodyPr>
            <a:lstStyle/>
            <a:p>
              <a:r>
                <a:rPr lang="en-US" dirty="0" smtClean="0">
                  <a:solidFill>
                    <a:schemeClr val="bg1"/>
                  </a:solidFill>
                </a:rPr>
                <a:t>16.3 mm   </a:t>
              </a:r>
              <a:endParaRPr lang="en-GB" dirty="0">
                <a:solidFill>
                  <a:schemeClr val="bg1"/>
                </a:solidFill>
              </a:endParaRPr>
            </a:p>
          </p:txBody>
        </p:sp>
        <p:sp>
          <p:nvSpPr>
            <p:cNvPr id="30" name="TextBox 29"/>
            <p:cNvSpPr txBox="1"/>
            <p:nvPr/>
          </p:nvSpPr>
          <p:spPr>
            <a:xfrm>
              <a:off x="3208063" y="2365808"/>
              <a:ext cx="1238382" cy="369333"/>
            </a:xfrm>
            <a:prstGeom prst="rect">
              <a:avLst/>
            </a:prstGeom>
            <a:noFill/>
          </p:spPr>
          <p:txBody>
            <a:bodyPr wrap="square" rtlCol="0">
              <a:spAutoFit/>
            </a:bodyPr>
            <a:lstStyle/>
            <a:p>
              <a:r>
                <a:rPr lang="en-US" dirty="0" smtClean="0">
                  <a:solidFill>
                    <a:schemeClr val="bg1"/>
                  </a:solidFill>
                </a:rPr>
                <a:t>21.8 mm</a:t>
              </a:r>
              <a:endParaRPr lang="en-GB" dirty="0">
                <a:solidFill>
                  <a:schemeClr val="bg1"/>
                </a:solidFill>
              </a:endParaRPr>
            </a:p>
          </p:txBody>
        </p:sp>
        <p:sp>
          <p:nvSpPr>
            <p:cNvPr id="31" name="TextBox 30"/>
            <p:cNvSpPr txBox="1"/>
            <p:nvPr/>
          </p:nvSpPr>
          <p:spPr>
            <a:xfrm>
              <a:off x="4778231" y="2364743"/>
              <a:ext cx="1036367" cy="369332"/>
            </a:xfrm>
            <a:prstGeom prst="rect">
              <a:avLst/>
            </a:prstGeom>
            <a:noFill/>
          </p:spPr>
          <p:txBody>
            <a:bodyPr wrap="square" rtlCol="0">
              <a:spAutoFit/>
            </a:bodyPr>
            <a:lstStyle/>
            <a:p>
              <a:r>
                <a:rPr lang="en-US" dirty="0" smtClean="0">
                  <a:solidFill>
                    <a:schemeClr val="bg1"/>
                  </a:solidFill>
                </a:rPr>
                <a:t>21.8 mm</a:t>
              </a:r>
              <a:endParaRPr lang="en-GB" dirty="0">
                <a:solidFill>
                  <a:schemeClr val="bg1"/>
                </a:solidFill>
              </a:endParaRPr>
            </a:p>
          </p:txBody>
        </p:sp>
        <p:sp>
          <p:nvSpPr>
            <p:cNvPr id="32" name="TextBox 31"/>
            <p:cNvSpPr txBox="1"/>
            <p:nvPr/>
          </p:nvSpPr>
          <p:spPr>
            <a:xfrm>
              <a:off x="6231845" y="2357560"/>
              <a:ext cx="807364" cy="1106447"/>
            </a:xfrm>
            <a:prstGeom prst="rect">
              <a:avLst/>
            </a:prstGeom>
            <a:noFill/>
          </p:spPr>
          <p:txBody>
            <a:bodyPr wrap="square" rtlCol="0">
              <a:spAutoFit/>
            </a:bodyPr>
            <a:lstStyle/>
            <a:p>
              <a:r>
                <a:rPr lang="en-US" dirty="0" smtClean="0">
                  <a:solidFill>
                    <a:schemeClr val="bg1"/>
                  </a:solidFill>
                </a:rPr>
                <a:t>18.1mm</a:t>
              </a:r>
              <a:endParaRPr lang="en-GB" dirty="0">
                <a:solidFill>
                  <a:schemeClr val="bg1"/>
                </a:solidFill>
              </a:endParaRPr>
            </a:p>
          </p:txBody>
        </p:sp>
        <p:cxnSp>
          <p:nvCxnSpPr>
            <p:cNvPr id="33" name="Straight Connector 32"/>
            <p:cNvCxnSpPr/>
            <p:nvPr/>
          </p:nvCxnSpPr>
          <p:spPr>
            <a:xfrm>
              <a:off x="7956376" y="893222"/>
              <a:ext cx="18002" cy="4112205"/>
            </a:xfrm>
            <a:prstGeom prst="line">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627421" y="6243031"/>
              <a:ext cx="5665385" cy="0"/>
            </a:xfrm>
            <a:prstGeom prst="line">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974378" y="2757886"/>
              <a:ext cx="1372502" cy="632255"/>
            </a:xfrm>
            <a:prstGeom prst="rect">
              <a:avLst/>
            </a:prstGeom>
            <a:noFill/>
          </p:spPr>
          <p:txBody>
            <a:bodyPr wrap="square" rtlCol="0">
              <a:spAutoFit/>
            </a:bodyPr>
            <a:lstStyle/>
            <a:p>
              <a:r>
                <a:rPr lang="en-US" dirty="0" smtClean="0"/>
                <a:t>58 mm</a:t>
              </a:r>
              <a:endParaRPr lang="en-GB" dirty="0"/>
            </a:p>
          </p:txBody>
        </p:sp>
        <p:sp>
          <p:nvSpPr>
            <p:cNvPr id="36" name="TextBox 35"/>
            <p:cNvSpPr txBox="1"/>
            <p:nvPr/>
          </p:nvSpPr>
          <p:spPr>
            <a:xfrm>
              <a:off x="4141051" y="6243031"/>
              <a:ext cx="1365862" cy="632255"/>
            </a:xfrm>
            <a:prstGeom prst="rect">
              <a:avLst/>
            </a:prstGeom>
            <a:noFill/>
          </p:spPr>
          <p:txBody>
            <a:bodyPr wrap="square" rtlCol="0">
              <a:spAutoFit/>
            </a:bodyPr>
            <a:lstStyle/>
            <a:p>
              <a:r>
                <a:rPr lang="en-US" dirty="0" smtClean="0"/>
                <a:t>80 mm</a:t>
              </a:r>
              <a:endParaRPr lang="en-GB" dirty="0"/>
            </a:p>
          </p:txBody>
        </p:sp>
        <p:sp>
          <p:nvSpPr>
            <p:cNvPr id="37" name="TextBox 36"/>
            <p:cNvSpPr txBox="1"/>
            <p:nvPr/>
          </p:nvSpPr>
          <p:spPr>
            <a:xfrm>
              <a:off x="2372995" y="5454166"/>
              <a:ext cx="1607422" cy="632255"/>
            </a:xfrm>
            <a:prstGeom prst="rect">
              <a:avLst/>
            </a:prstGeom>
            <a:noFill/>
          </p:spPr>
          <p:txBody>
            <a:bodyPr wrap="square" rtlCol="0">
              <a:spAutoFit/>
            </a:bodyPr>
            <a:lstStyle/>
            <a:p>
              <a:r>
                <a:rPr lang="en-US" dirty="0" smtClean="0"/>
                <a:t>0.5 mm</a:t>
              </a:r>
              <a:endParaRPr lang="en-GB" dirty="0"/>
            </a:p>
          </p:txBody>
        </p:sp>
        <p:sp>
          <p:nvSpPr>
            <p:cNvPr id="38" name="TextBox 37"/>
            <p:cNvSpPr txBox="1"/>
            <p:nvPr/>
          </p:nvSpPr>
          <p:spPr>
            <a:xfrm>
              <a:off x="3998881" y="5476227"/>
              <a:ext cx="990110" cy="369332"/>
            </a:xfrm>
            <a:prstGeom prst="rect">
              <a:avLst/>
            </a:prstGeom>
            <a:noFill/>
          </p:spPr>
          <p:txBody>
            <a:bodyPr wrap="square" rtlCol="0">
              <a:spAutoFit/>
            </a:bodyPr>
            <a:lstStyle/>
            <a:p>
              <a:r>
                <a:rPr lang="en-US" dirty="0" smtClean="0"/>
                <a:t>1 mm</a:t>
              </a:r>
              <a:endParaRPr lang="en-GB" dirty="0"/>
            </a:p>
          </p:txBody>
        </p:sp>
        <p:sp>
          <p:nvSpPr>
            <p:cNvPr id="39" name="TextBox 38"/>
            <p:cNvSpPr txBox="1"/>
            <p:nvPr/>
          </p:nvSpPr>
          <p:spPr>
            <a:xfrm>
              <a:off x="5565703" y="5460832"/>
              <a:ext cx="1381196" cy="632255"/>
            </a:xfrm>
            <a:prstGeom prst="rect">
              <a:avLst/>
            </a:prstGeom>
            <a:noFill/>
          </p:spPr>
          <p:txBody>
            <a:bodyPr wrap="square" rtlCol="0">
              <a:spAutoFit/>
            </a:bodyPr>
            <a:lstStyle/>
            <a:p>
              <a:r>
                <a:rPr lang="en-US" dirty="0" smtClean="0"/>
                <a:t>0.5 mm</a:t>
              </a:r>
              <a:endParaRPr lang="en-GB" dirty="0"/>
            </a:p>
          </p:txBody>
        </p:sp>
      </p:grpSp>
      <p:pic>
        <p:nvPicPr>
          <p:cNvPr id="4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5952" y="2400903"/>
            <a:ext cx="3429975" cy="3030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196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Complexity and related risk of the future PSB H</a:t>
            </a:r>
            <a:r>
              <a:rPr lang="en-US" baseline="30000" dirty="0" smtClean="0"/>
              <a:t>-</a:t>
            </a:r>
            <a:r>
              <a:rPr lang="en-US" dirty="0" smtClean="0"/>
              <a:t> charge-exchange injection section has been exposed at several occasions</a:t>
            </a:r>
          </a:p>
          <a:p>
            <a:pPr lvl="1">
              <a:buFont typeface="Wingdings" charset="2"/>
              <a:buChar char="Ø"/>
            </a:pPr>
            <a:r>
              <a:rPr lang="en-US" dirty="0" smtClean="0"/>
              <a:t>Idea of a test installation of PSB injection equipment in Linac4 first pronounced by P. Collier at the IEFC workshop March 2012.</a:t>
            </a:r>
          </a:p>
          <a:p>
            <a:r>
              <a:rPr lang="en-US" dirty="0" smtClean="0"/>
              <a:t>EDMS note 1224575 (June 2012) with the first concept</a:t>
            </a:r>
          </a:p>
          <a:p>
            <a:r>
              <a:rPr lang="en-US" dirty="0" smtClean="0"/>
              <a:t>Installation of a stripping foil unit and of half of the PSB H</a:t>
            </a:r>
            <a:r>
              <a:rPr lang="en-US" baseline="30000" dirty="0" smtClean="0"/>
              <a:t>-</a:t>
            </a:r>
            <a:r>
              <a:rPr lang="en-US" dirty="0" smtClean="0"/>
              <a:t> injection section of one ring in L4T approved by Linac4 BCC #43: </a:t>
            </a:r>
            <a:r>
              <a:rPr lang="en-US" sz="2000" dirty="0" smtClean="0">
                <a:solidFill>
                  <a:srgbClr val="0000FF"/>
                </a:solidFill>
                <a:hlinkClick r:id="rId2"/>
              </a:rPr>
              <a:t>https://indico.cern.ch/conferenceDisplay.py?confId=246360</a:t>
            </a:r>
            <a:endParaRPr lang="en-US" sz="2000" dirty="0" smtClean="0">
              <a:solidFill>
                <a:srgbClr val="0000FF"/>
              </a:solidFill>
            </a:endParaRPr>
          </a:p>
          <a:p>
            <a:pPr lvl="1"/>
            <a:endParaRPr lang="en-US" dirty="0" smtClean="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a:t>
            </a:fld>
            <a:endParaRPr lang="en-US"/>
          </a:p>
        </p:txBody>
      </p:sp>
    </p:spTree>
    <p:extLst>
      <p:ext uri="{BB962C8B-B14F-4D97-AF65-F5344CB8AC3E}">
        <p14:creationId xmlns:p14="http://schemas.microsoft.com/office/powerpoint/2010/main" val="1554909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BI Material from Linac4, LIU-PSB or from other Sources</a:t>
            </a:r>
            <a:endParaRPr lang="en-US" sz="2800" dirty="0"/>
          </a:p>
        </p:txBody>
      </p:sp>
      <p:sp>
        <p:nvSpPr>
          <p:cNvPr id="3" name="Content Placeholder 2"/>
          <p:cNvSpPr>
            <a:spLocks noGrp="1"/>
          </p:cNvSpPr>
          <p:nvPr>
            <p:ph idx="1"/>
          </p:nvPr>
        </p:nvSpPr>
        <p:spPr/>
        <p:txBody>
          <a:bodyPr>
            <a:normAutofit/>
          </a:bodyPr>
          <a:lstStyle/>
          <a:p>
            <a:pPr lvl="1"/>
            <a:r>
              <a:rPr lang="en-US" sz="2000" dirty="0" smtClean="0">
                <a:solidFill>
                  <a:srgbClr val="009DD9"/>
                </a:solidFill>
              </a:rPr>
              <a:t>H</a:t>
            </a:r>
            <a:r>
              <a:rPr lang="en-US" sz="2000" baseline="30000" dirty="0" smtClean="0">
                <a:solidFill>
                  <a:srgbClr val="009DD9"/>
                </a:solidFill>
              </a:rPr>
              <a:t>0</a:t>
            </a:r>
            <a:r>
              <a:rPr lang="en-US" sz="2000" dirty="0" smtClean="0">
                <a:solidFill>
                  <a:srgbClr val="009DD9"/>
                </a:solidFill>
              </a:rPr>
              <a:t>/H</a:t>
            </a:r>
            <a:r>
              <a:rPr lang="en-US" sz="2000" baseline="30000" dirty="0" smtClean="0">
                <a:solidFill>
                  <a:srgbClr val="009DD9"/>
                </a:solidFill>
              </a:rPr>
              <a:t>-</a:t>
            </a:r>
            <a:r>
              <a:rPr lang="en-US" sz="2000" dirty="0" smtClean="0">
                <a:solidFill>
                  <a:srgbClr val="009DD9"/>
                </a:solidFill>
              </a:rPr>
              <a:t> monitor + electronics and foil holder current measurement system</a:t>
            </a:r>
            <a:r>
              <a:rPr lang="en-US" sz="2000" dirty="0" smtClean="0"/>
              <a:t> (LIU-PSB spare)</a:t>
            </a:r>
          </a:p>
          <a:p>
            <a:pPr lvl="1"/>
            <a:r>
              <a:rPr lang="en-US" sz="2000" dirty="0" smtClean="0">
                <a:solidFill>
                  <a:srgbClr val="009DD9"/>
                </a:solidFill>
              </a:rPr>
              <a:t>1 stripping foil + screen system </a:t>
            </a:r>
            <a:r>
              <a:rPr lang="en-US" sz="2000" dirty="0"/>
              <a:t>(</a:t>
            </a:r>
            <a:r>
              <a:rPr lang="en-US" sz="2000" dirty="0" smtClean="0"/>
              <a:t>LIU-PSB spare)</a:t>
            </a:r>
          </a:p>
          <a:p>
            <a:pPr lvl="1"/>
            <a:r>
              <a:rPr lang="en-US" sz="2000" dirty="0" smtClean="0">
                <a:solidFill>
                  <a:srgbClr val="009DD9"/>
                </a:solidFill>
              </a:rPr>
              <a:t>BCTs</a:t>
            </a:r>
            <a:r>
              <a:rPr lang="en-US" sz="2000" dirty="0" smtClean="0"/>
              <a:t> from Linac4 (incl. cabling + electronics)</a:t>
            </a:r>
            <a:r>
              <a:rPr lang="en-US" sz="2000" dirty="0" smtClean="0">
                <a:solidFill>
                  <a:srgbClr val="009DD9"/>
                </a:solidFill>
              </a:rPr>
              <a:t>, BLMs + electronics </a:t>
            </a:r>
            <a:r>
              <a:rPr lang="en-US" sz="2000" dirty="0" smtClean="0"/>
              <a:t>from Linac4 (incl. cabling) or LIU-PSB, </a:t>
            </a:r>
            <a:r>
              <a:rPr lang="en-US" sz="2000" dirty="0" smtClean="0">
                <a:solidFill>
                  <a:srgbClr val="009DD9"/>
                </a:solidFill>
              </a:rPr>
              <a:t>1 screen </a:t>
            </a:r>
            <a:r>
              <a:rPr lang="en-US" sz="2000" dirty="0" smtClean="0"/>
              <a:t>from PS spares</a:t>
            </a:r>
          </a:p>
          <a:p>
            <a:pPr lvl="1"/>
            <a:endParaRPr lang="en-US" sz="2000" dirty="0" smtClean="0"/>
          </a:p>
          <a:p>
            <a:pPr marL="393192" lvl="1" indent="0">
              <a:buNone/>
            </a:pPr>
            <a:r>
              <a:rPr lang="en-US" sz="2000" dirty="0" smtClean="0"/>
              <a:t>Additional budget request from BI for project: 60 </a:t>
            </a:r>
            <a:r>
              <a:rPr lang="en-US" sz="2000" dirty="0" err="1" smtClean="0"/>
              <a:t>kCHF</a:t>
            </a:r>
            <a:r>
              <a:rPr lang="en-US" sz="2000" dirty="0" smtClean="0"/>
              <a:t> and 1 FTE until project completion.</a:t>
            </a:r>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20</a:t>
            </a:fld>
            <a:endParaRPr lang="en-US"/>
          </a:p>
        </p:txBody>
      </p:sp>
    </p:spTree>
    <p:extLst>
      <p:ext uri="{BB962C8B-B14F-4D97-AF65-F5344CB8AC3E}">
        <p14:creationId xmlns:p14="http://schemas.microsoft.com/office/powerpoint/2010/main" val="254371037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 2: Goals (1)</a:t>
            </a:r>
            <a:endParaRPr lang="en-US" dirty="0"/>
          </a:p>
        </p:txBody>
      </p:sp>
      <p:sp>
        <p:nvSpPr>
          <p:cNvPr id="3" name="Content Placeholder 2"/>
          <p:cNvSpPr>
            <a:spLocks noGrp="1"/>
          </p:cNvSpPr>
          <p:nvPr>
            <p:ph idx="1"/>
          </p:nvPr>
        </p:nvSpPr>
        <p:spPr>
          <a:xfrm>
            <a:off x="292100" y="1427250"/>
            <a:ext cx="8559800" cy="4929100"/>
          </a:xfrm>
        </p:spPr>
        <p:txBody>
          <a:bodyPr>
            <a:normAutofit/>
          </a:bodyPr>
          <a:lstStyle/>
          <a:p>
            <a:r>
              <a:rPr lang="en-US" sz="2400" dirty="0" smtClean="0">
                <a:solidFill>
                  <a:srgbClr val="0BD0D9"/>
                </a:solidFill>
              </a:rPr>
              <a:t>What can be tested in addition to stripping foil test?</a:t>
            </a:r>
          </a:p>
          <a:p>
            <a:pPr lvl="1"/>
            <a:r>
              <a:rPr lang="en-US" sz="2000" dirty="0" smtClean="0">
                <a:solidFill>
                  <a:schemeClr val="accent2"/>
                </a:solidFill>
              </a:rPr>
              <a:t>BSW3+4</a:t>
            </a:r>
          </a:p>
          <a:p>
            <a:pPr lvl="2"/>
            <a:r>
              <a:rPr lang="en-US" sz="1700" dirty="0" smtClean="0"/>
              <a:t>Powering and control of half of the chicane </a:t>
            </a:r>
            <a:r>
              <a:rPr lang="en-US" sz="1700" dirty="0" smtClean="0"/>
              <a:t>magnets</a:t>
            </a:r>
          </a:p>
          <a:p>
            <a:pPr lvl="2"/>
            <a:r>
              <a:rPr lang="en-US" sz="1700" dirty="0" smtClean="0"/>
              <a:t>Refine chicane parameters</a:t>
            </a:r>
            <a:endParaRPr lang="en-US" sz="1700" dirty="0" smtClean="0"/>
          </a:p>
          <a:p>
            <a:pPr lvl="2"/>
            <a:r>
              <a:rPr lang="en-US" sz="1700" dirty="0"/>
              <a:t>C</a:t>
            </a:r>
            <a:r>
              <a:rPr lang="en-US" sz="1700" dirty="0" smtClean="0"/>
              <a:t>urrent stability and interlocking</a:t>
            </a:r>
          </a:p>
          <a:p>
            <a:pPr lvl="1"/>
            <a:r>
              <a:rPr lang="en-US" sz="2000" dirty="0" smtClean="0">
                <a:solidFill>
                  <a:srgbClr val="009DD9"/>
                </a:solidFill>
              </a:rPr>
              <a:t>Stripping foil</a:t>
            </a:r>
          </a:p>
          <a:p>
            <a:pPr lvl="2"/>
            <a:r>
              <a:rPr lang="en-US" sz="1700" dirty="0" smtClean="0"/>
              <a:t>More precise stripping efficiency measurement of H</a:t>
            </a:r>
            <a:r>
              <a:rPr lang="en-US" sz="1700" baseline="30000" dirty="0" smtClean="0"/>
              <a:t>0</a:t>
            </a:r>
            <a:r>
              <a:rPr lang="en-US" sz="1700" dirty="0" smtClean="0"/>
              <a:t> and H</a:t>
            </a:r>
            <a:r>
              <a:rPr lang="en-US" sz="1700" baseline="30000" dirty="0" smtClean="0"/>
              <a:t>-</a:t>
            </a:r>
          </a:p>
          <a:p>
            <a:pPr lvl="2"/>
            <a:r>
              <a:rPr lang="en-US" sz="1700" dirty="0" smtClean="0"/>
              <a:t>Interlocking of foil position</a:t>
            </a:r>
            <a:endParaRPr lang="en-US" sz="1900" dirty="0" smtClean="0"/>
          </a:p>
          <a:p>
            <a:pPr lvl="1"/>
            <a:r>
              <a:rPr lang="en-US" sz="2000" dirty="0" smtClean="0">
                <a:solidFill>
                  <a:srgbClr val="009DD9"/>
                </a:solidFill>
              </a:rPr>
              <a:t>H</a:t>
            </a:r>
            <a:r>
              <a:rPr lang="en-US" sz="2000" baseline="30000" dirty="0" smtClean="0">
                <a:solidFill>
                  <a:srgbClr val="009DD9"/>
                </a:solidFill>
              </a:rPr>
              <a:t>0</a:t>
            </a:r>
            <a:r>
              <a:rPr lang="en-US" sz="2000" dirty="0" smtClean="0">
                <a:solidFill>
                  <a:srgbClr val="009DD9"/>
                </a:solidFill>
              </a:rPr>
              <a:t>/H</a:t>
            </a:r>
            <a:r>
              <a:rPr lang="en-US" sz="2000" baseline="30000" dirty="0" smtClean="0">
                <a:solidFill>
                  <a:srgbClr val="009DD9"/>
                </a:solidFill>
              </a:rPr>
              <a:t>-</a:t>
            </a:r>
            <a:r>
              <a:rPr lang="en-US" sz="2000" dirty="0" smtClean="0">
                <a:solidFill>
                  <a:srgbClr val="009DD9"/>
                </a:solidFill>
              </a:rPr>
              <a:t> dump</a:t>
            </a:r>
          </a:p>
          <a:p>
            <a:pPr lvl="2"/>
            <a:r>
              <a:rPr lang="en-US" sz="1700" dirty="0" smtClean="0"/>
              <a:t>Aperture check</a:t>
            </a:r>
          </a:p>
          <a:p>
            <a:pPr lvl="2"/>
            <a:r>
              <a:rPr lang="en-US" sz="1700" dirty="0" smtClean="0"/>
              <a:t>Temperature cross-check with simulated values </a:t>
            </a:r>
            <a:r>
              <a:rPr lang="en-US" sz="1700" dirty="0" smtClean="0">
                <a:sym typeface="Wingdings"/>
              </a:rPr>
              <a:t> refine cooling requirements</a:t>
            </a:r>
            <a:endParaRPr lang="en-US" sz="1700" dirty="0" smtClean="0"/>
          </a:p>
          <a:p>
            <a:pPr lvl="2"/>
            <a:r>
              <a:rPr lang="en-US" sz="1700" dirty="0" smtClean="0"/>
              <a:t>Interlocking </a:t>
            </a:r>
            <a:r>
              <a:rPr lang="en-US" sz="1700" dirty="0" smtClean="0"/>
              <a:t>(temperature and pressure drop – define operational thresholds)</a:t>
            </a:r>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21</a:t>
            </a:fld>
            <a:endParaRPr lang="en-US"/>
          </a:p>
        </p:txBody>
      </p:sp>
    </p:spTree>
    <p:extLst>
      <p:ext uri="{BB962C8B-B14F-4D97-AF65-F5344CB8AC3E}">
        <p14:creationId xmlns:p14="http://schemas.microsoft.com/office/powerpoint/2010/main" val="329690156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 2: Goals (2)</a:t>
            </a:r>
            <a:endParaRPr lang="en-US" dirty="0"/>
          </a:p>
        </p:txBody>
      </p:sp>
      <p:sp>
        <p:nvSpPr>
          <p:cNvPr id="3" name="Content Placeholder 2"/>
          <p:cNvSpPr>
            <a:spLocks noGrp="1"/>
          </p:cNvSpPr>
          <p:nvPr>
            <p:ph idx="1"/>
          </p:nvPr>
        </p:nvSpPr>
        <p:spPr>
          <a:xfrm>
            <a:off x="292100" y="1427250"/>
            <a:ext cx="8559800" cy="4929100"/>
          </a:xfrm>
        </p:spPr>
        <p:txBody>
          <a:bodyPr>
            <a:normAutofit/>
          </a:bodyPr>
          <a:lstStyle/>
          <a:p>
            <a:r>
              <a:rPr lang="en-US" sz="2400" dirty="0">
                <a:solidFill>
                  <a:srgbClr val="0BD0D9"/>
                </a:solidFill>
              </a:rPr>
              <a:t>What can be </a:t>
            </a:r>
            <a:r>
              <a:rPr lang="en-US" sz="2400" dirty="0" smtClean="0">
                <a:solidFill>
                  <a:srgbClr val="0BD0D9"/>
                </a:solidFill>
              </a:rPr>
              <a:t>tested in addition to stripping foil test?</a:t>
            </a:r>
            <a:endParaRPr lang="en-US" sz="2400" dirty="0" smtClean="0"/>
          </a:p>
          <a:p>
            <a:pPr lvl="1"/>
            <a:r>
              <a:rPr lang="en-US" sz="2000" dirty="0" smtClean="0">
                <a:solidFill>
                  <a:srgbClr val="009DD9"/>
                </a:solidFill>
              </a:rPr>
              <a:t>Special BLM </a:t>
            </a:r>
            <a:endParaRPr lang="en-US" sz="2000" dirty="0">
              <a:solidFill>
                <a:srgbClr val="009DD9"/>
              </a:solidFill>
            </a:endParaRPr>
          </a:p>
          <a:p>
            <a:pPr lvl="2"/>
            <a:r>
              <a:rPr lang="en-US" sz="1700" dirty="0"/>
              <a:t>Diamond </a:t>
            </a:r>
            <a:r>
              <a:rPr lang="en-US" sz="1700" dirty="0" smtClean="0"/>
              <a:t>BLM </a:t>
            </a:r>
            <a:r>
              <a:rPr lang="en-US" sz="1700" dirty="0"/>
              <a:t>to measure </a:t>
            </a:r>
            <a:r>
              <a:rPr lang="en-US" sz="1700" dirty="0" err="1"/>
              <a:t>secondaries</a:t>
            </a:r>
            <a:r>
              <a:rPr lang="en-US" sz="1700" dirty="0"/>
              <a:t> close to H</a:t>
            </a:r>
            <a:r>
              <a:rPr lang="en-US" sz="1700" baseline="30000" dirty="0"/>
              <a:t>0</a:t>
            </a:r>
            <a:r>
              <a:rPr lang="en-US" sz="1700" dirty="0"/>
              <a:t>/H</a:t>
            </a:r>
            <a:r>
              <a:rPr lang="en-US" sz="1700" baseline="30000" dirty="0"/>
              <a:t>-</a:t>
            </a:r>
            <a:r>
              <a:rPr lang="en-US" sz="1700" dirty="0"/>
              <a:t> dump; evaluate operational conditions for foil degradation measurement and fast losses</a:t>
            </a:r>
          </a:p>
          <a:p>
            <a:pPr lvl="1"/>
            <a:r>
              <a:rPr lang="en-US" sz="2000" dirty="0" smtClean="0">
                <a:solidFill>
                  <a:srgbClr val="009DD9"/>
                </a:solidFill>
              </a:rPr>
              <a:t>H</a:t>
            </a:r>
            <a:r>
              <a:rPr lang="en-US" sz="2000" baseline="30000" dirty="0" smtClean="0">
                <a:solidFill>
                  <a:srgbClr val="009DD9"/>
                </a:solidFill>
              </a:rPr>
              <a:t>0</a:t>
            </a:r>
            <a:r>
              <a:rPr lang="en-US" sz="2000" dirty="0" smtClean="0">
                <a:solidFill>
                  <a:srgbClr val="009DD9"/>
                </a:solidFill>
              </a:rPr>
              <a:t>/H</a:t>
            </a:r>
            <a:r>
              <a:rPr lang="en-US" sz="2000" baseline="30000" dirty="0" smtClean="0">
                <a:solidFill>
                  <a:srgbClr val="009DD9"/>
                </a:solidFill>
              </a:rPr>
              <a:t>-</a:t>
            </a:r>
            <a:r>
              <a:rPr lang="en-US" sz="2000" dirty="0" smtClean="0">
                <a:solidFill>
                  <a:srgbClr val="009DD9"/>
                </a:solidFill>
              </a:rPr>
              <a:t> current monitor</a:t>
            </a:r>
            <a:r>
              <a:rPr lang="en-US" sz="2000" dirty="0" smtClean="0"/>
              <a:t>: new development!</a:t>
            </a:r>
          </a:p>
          <a:p>
            <a:pPr lvl="2"/>
            <a:r>
              <a:rPr lang="en-US" sz="1500" dirty="0" smtClean="0"/>
              <a:t>General operational check incl. for example secondary emission suppression</a:t>
            </a:r>
          </a:p>
          <a:p>
            <a:pPr lvl="2"/>
            <a:r>
              <a:rPr lang="en-US" sz="1500" dirty="0" smtClean="0"/>
              <a:t>Sensitivity check </a:t>
            </a:r>
            <a:r>
              <a:rPr lang="en-US" sz="1500" dirty="0" smtClean="0"/>
              <a:t>for </a:t>
            </a:r>
            <a:r>
              <a:rPr lang="en-US" sz="1500" dirty="0" smtClean="0"/>
              <a:t>H</a:t>
            </a:r>
            <a:r>
              <a:rPr lang="en-US" sz="1500" baseline="30000" dirty="0" smtClean="0"/>
              <a:t>-</a:t>
            </a:r>
            <a:r>
              <a:rPr lang="en-US" sz="1500" dirty="0" smtClean="0"/>
              <a:t>; comparison to theory</a:t>
            </a:r>
            <a:endParaRPr lang="en-US" sz="1500" baseline="30000" dirty="0" smtClean="0"/>
          </a:p>
          <a:p>
            <a:pPr lvl="2"/>
            <a:r>
              <a:rPr lang="en-US" sz="1500" dirty="0" smtClean="0"/>
              <a:t>Aperture check</a:t>
            </a:r>
          </a:p>
          <a:p>
            <a:pPr lvl="2"/>
            <a:r>
              <a:rPr lang="en-US" sz="1500" dirty="0" smtClean="0"/>
              <a:t>Influence on measurement if beam passes besides the monitor (simulate circulating beam)?</a:t>
            </a:r>
          </a:p>
          <a:p>
            <a:pPr lvl="2"/>
            <a:r>
              <a:rPr lang="en-US" sz="1500" dirty="0" smtClean="0"/>
              <a:t>Interlocking – essential for dump protection</a:t>
            </a:r>
          </a:p>
          <a:p>
            <a:pPr lvl="1"/>
            <a:r>
              <a:rPr lang="en-US" sz="1800" dirty="0" smtClean="0">
                <a:solidFill>
                  <a:srgbClr val="009DD9"/>
                </a:solidFill>
              </a:rPr>
              <a:t>Interlock system test </a:t>
            </a:r>
            <a:r>
              <a:rPr lang="en-US" sz="1800" dirty="0" smtClean="0"/>
              <a:t>for part of PSB injection (BIS + SIS)</a:t>
            </a:r>
          </a:p>
          <a:p>
            <a:pPr lvl="1"/>
            <a:r>
              <a:rPr lang="en-US" sz="1800" dirty="0" smtClean="0"/>
              <a:t>Specific </a:t>
            </a:r>
            <a:r>
              <a:rPr lang="en-US" sz="1800" dirty="0" smtClean="0">
                <a:solidFill>
                  <a:srgbClr val="009DD9"/>
                </a:solidFill>
              </a:rPr>
              <a:t>applications</a:t>
            </a:r>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22</a:t>
            </a:fld>
            <a:endParaRPr lang="en-US"/>
          </a:p>
        </p:txBody>
      </p:sp>
    </p:spTree>
    <p:extLst>
      <p:ext uri="{BB962C8B-B14F-4D97-AF65-F5344CB8AC3E}">
        <p14:creationId xmlns:p14="http://schemas.microsoft.com/office/powerpoint/2010/main" val="112336401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Software</a:t>
            </a:r>
            <a:endParaRPr lang="en-US" dirty="0"/>
          </a:p>
        </p:txBody>
      </p:sp>
      <p:sp>
        <p:nvSpPr>
          <p:cNvPr id="3" name="Content Placeholder 2"/>
          <p:cNvSpPr>
            <a:spLocks noGrp="1"/>
          </p:cNvSpPr>
          <p:nvPr>
            <p:ph idx="1"/>
          </p:nvPr>
        </p:nvSpPr>
        <p:spPr/>
        <p:txBody>
          <a:bodyPr>
            <a:normAutofit/>
          </a:bodyPr>
          <a:lstStyle/>
          <a:p>
            <a:r>
              <a:rPr lang="en-US" sz="2400" dirty="0" smtClean="0"/>
              <a:t>What do we want to measure?</a:t>
            </a:r>
          </a:p>
          <a:p>
            <a:pPr lvl="1"/>
            <a:r>
              <a:rPr lang="en-US" sz="2000" dirty="0" smtClean="0">
                <a:solidFill>
                  <a:srgbClr val="009DD9"/>
                </a:solidFill>
              </a:rPr>
              <a:t>Stripping efficiency, stripping foil degradation and rough steering (aperture checks)</a:t>
            </a:r>
            <a:r>
              <a:rPr lang="en-US" sz="2000" dirty="0" smtClean="0"/>
              <a:t>:</a:t>
            </a:r>
          </a:p>
          <a:p>
            <a:pPr lvl="2"/>
            <a:r>
              <a:rPr lang="en-US" sz="2000" dirty="0" smtClean="0"/>
              <a:t>Watchdog</a:t>
            </a:r>
          </a:p>
          <a:p>
            <a:pPr lvl="2"/>
            <a:r>
              <a:rPr lang="en-US" sz="2000" dirty="0" smtClean="0"/>
              <a:t>Sum of H</a:t>
            </a:r>
            <a:r>
              <a:rPr lang="en-US" sz="2000" baseline="30000" dirty="0" smtClean="0"/>
              <a:t>0</a:t>
            </a:r>
            <a:r>
              <a:rPr lang="en-US" sz="2000" dirty="0" smtClean="0"/>
              <a:t> and H</a:t>
            </a:r>
            <a:r>
              <a:rPr lang="en-US" sz="2000" baseline="30000" dirty="0" smtClean="0"/>
              <a:t>-</a:t>
            </a:r>
            <a:r>
              <a:rPr lang="en-US" sz="2000" dirty="0" smtClean="0"/>
              <a:t> foil signals and time evolution over test period</a:t>
            </a:r>
          </a:p>
          <a:p>
            <a:pPr lvl="2"/>
            <a:r>
              <a:rPr lang="en-US" sz="2000" dirty="0" smtClean="0"/>
              <a:t>Individual integrated signal from each of the 4 monitor foils and time evolution over the test period; analog signal?</a:t>
            </a:r>
          </a:p>
          <a:p>
            <a:pPr lvl="2"/>
            <a:r>
              <a:rPr lang="en-US" sz="2000" dirty="0" smtClean="0"/>
              <a:t>Current measurement from stripping foil holder and time evolution over test period</a:t>
            </a:r>
          </a:p>
          <a:p>
            <a:pPr lvl="2"/>
            <a:r>
              <a:rPr lang="en-US" sz="2000" dirty="0" smtClean="0"/>
              <a:t>Loss signal from diamond BLM (foresee permanent OASIS input); compare to IC signal and H</a:t>
            </a:r>
            <a:r>
              <a:rPr lang="en-US" sz="2000" baseline="30000" dirty="0" smtClean="0"/>
              <a:t>0</a:t>
            </a:r>
            <a:r>
              <a:rPr lang="en-US" sz="2000" dirty="0" smtClean="0"/>
              <a:t>/H</a:t>
            </a:r>
            <a:r>
              <a:rPr lang="en-US" sz="2000" baseline="30000" dirty="0" smtClean="0"/>
              <a:t>-</a:t>
            </a:r>
            <a:r>
              <a:rPr lang="en-US" sz="2000" dirty="0" smtClean="0"/>
              <a:t> sum signal</a:t>
            </a:r>
          </a:p>
          <a:p>
            <a:r>
              <a:rPr lang="en-US" sz="2400" dirty="0" smtClean="0"/>
              <a:t>FESA classes and applications need to be prepared in time…</a:t>
            </a:r>
          </a:p>
          <a:p>
            <a:pPr lvl="2"/>
            <a:endParaRPr lang="en-US" sz="2000"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23</a:t>
            </a:fld>
            <a:endParaRPr lang="en-US"/>
          </a:p>
        </p:txBody>
      </p:sp>
    </p:spTree>
    <p:extLst>
      <p:ext uri="{BB962C8B-B14F-4D97-AF65-F5344CB8AC3E}">
        <p14:creationId xmlns:p14="http://schemas.microsoft.com/office/powerpoint/2010/main" val="3557018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7080" y="1353090"/>
            <a:ext cx="8902749" cy="4875669"/>
            <a:chOff x="-249452" y="1105081"/>
            <a:chExt cx="7770146" cy="3786157"/>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8" y="1105081"/>
              <a:ext cx="7321648" cy="3636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Oval 18"/>
            <p:cNvSpPr/>
            <p:nvPr/>
          </p:nvSpPr>
          <p:spPr>
            <a:xfrm>
              <a:off x="-99640" y="2875238"/>
              <a:ext cx="5436096" cy="3600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0558" y="3466718"/>
              <a:ext cx="5924003" cy="31064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49452" y="4073578"/>
              <a:ext cx="7770146" cy="81766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normAutofit fontScale="90000"/>
          </a:bodyPr>
          <a:lstStyle/>
          <a:p>
            <a:r>
              <a:rPr lang="en-US" dirty="0" smtClean="0"/>
              <a:t>Planning - Linac4 </a:t>
            </a:r>
            <a:r>
              <a:rPr lang="en-US" dirty="0" err="1" smtClean="0"/>
              <a:t>Masterplan</a:t>
            </a:r>
            <a:endParaRPr lang="en-US"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24</a:t>
            </a:fld>
            <a:endParaRPr lang="en-US"/>
          </a:p>
        </p:txBody>
      </p:sp>
      <p:sp>
        <p:nvSpPr>
          <p:cNvPr id="7" name="TextBox 6"/>
          <p:cNvSpPr txBox="1"/>
          <p:nvPr/>
        </p:nvSpPr>
        <p:spPr>
          <a:xfrm>
            <a:off x="3921898" y="6171684"/>
            <a:ext cx="4980851" cy="369332"/>
          </a:xfrm>
          <a:prstGeom prst="rect">
            <a:avLst/>
          </a:prstGeom>
          <a:noFill/>
        </p:spPr>
        <p:txBody>
          <a:bodyPr wrap="none" rtlCol="0">
            <a:spAutoFit/>
          </a:bodyPr>
          <a:lstStyle/>
          <a:p>
            <a:r>
              <a:rPr lang="en-US" dirty="0" smtClean="0"/>
              <a:t>M. </a:t>
            </a:r>
            <a:r>
              <a:rPr lang="en-US" dirty="0" err="1" smtClean="0"/>
              <a:t>Vretenar</a:t>
            </a:r>
            <a:r>
              <a:rPr lang="en-US" dirty="0" smtClean="0"/>
              <a:t>; Linac4 Project Meeting; 23/01/2014</a:t>
            </a:r>
            <a:endParaRPr lang="en-US" dirty="0"/>
          </a:p>
        </p:txBody>
      </p:sp>
      <p:sp>
        <p:nvSpPr>
          <p:cNvPr id="9" name="TextBox 8"/>
          <p:cNvSpPr txBox="1"/>
          <p:nvPr/>
        </p:nvSpPr>
        <p:spPr>
          <a:xfrm>
            <a:off x="6992680" y="3544520"/>
            <a:ext cx="1685077" cy="523220"/>
          </a:xfrm>
          <a:prstGeom prst="rect">
            <a:avLst/>
          </a:prstGeom>
          <a:solidFill>
            <a:srgbClr val="FFFF00"/>
          </a:solidFill>
        </p:spPr>
        <p:txBody>
          <a:bodyPr wrap="none" rtlCol="0">
            <a:spAutoFit/>
          </a:bodyPr>
          <a:lstStyle/>
          <a:p>
            <a:r>
              <a:rPr lang="en-US" sz="1400" b="1" dirty="0" smtClean="0"/>
              <a:t>Prepare stripping</a:t>
            </a:r>
          </a:p>
          <a:p>
            <a:r>
              <a:rPr lang="en-US" sz="1400" b="1" dirty="0"/>
              <a:t>f</a:t>
            </a:r>
            <a:r>
              <a:rPr lang="en-US" sz="1400" b="1" dirty="0" smtClean="0"/>
              <a:t>oil installation</a:t>
            </a:r>
            <a:endParaRPr lang="en-US" sz="1400" b="1" dirty="0"/>
          </a:p>
        </p:txBody>
      </p:sp>
      <p:sp>
        <p:nvSpPr>
          <p:cNvPr id="22" name="TextBox 21"/>
          <p:cNvSpPr txBox="1"/>
          <p:nvPr/>
        </p:nvSpPr>
        <p:spPr>
          <a:xfrm>
            <a:off x="7473313" y="4313942"/>
            <a:ext cx="1133644" cy="523220"/>
          </a:xfrm>
          <a:prstGeom prst="rect">
            <a:avLst/>
          </a:prstGeom>
          <a:solidFill>
            <a:srgbClr val="FFFF00"/>
          </a:solidFill>
        </p:spPr>
        <p:txBody>
          <a:bodyPr wrap="none" rtlCol="0">
            <a:spAutoFit/>
          </a:bodyPr>
          <a:lstStyle/>
          <a:p>
            <a:r>
              <a:rPr lang="en-US" sz="1400" b="1" dirty="0" smtClean="0"/>
              <a:t>Install HST</a:t>
            </a:r>
          </a:p>
          <a:p>
            <a:r>
              <a:rPr lang="en-US" sz="1400" b="1" dirty="0" smtClean="0"/>
              <a:t>services</a:t>
            </a:r>
          </a:p>
        </p:txBody>
      </p:sp>
      <p:sp>
        <p:nvSpPr>
          <p:cNvPr id="10" name="Left-Right Arrow 9"/>
          <p:cNvSpPr/>
          <p:nvPr/>
        </p:nvSpPr>
        <p:spPr>
          <a:xfrm>
            <a:off x="6293397" y="3753821"/>
            <a:ext cx="616779" cy="198156"/>
          </a:xfrm>
          <a:prstGeom prst="leftRight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Left-Right Arrow 22"/>
          <p:cNvSpPr/>
          <p:nvPr/>
        </p:nvSpPr>
        <p:spPr>
          <a:xfrm>
            <a:off x="6754186" y="4491244"/>
            <a:ext cx="616779" cy="198156"/>
          </a:xfrm>
          <a:prstGeom prst="leftRight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Left-Right Arrow 23"/>
          <p:cNvSpPr/>
          <p:nvPr/>
        </p:nvSpPr>
        <p:spPr>
          <a:xfrm>
            <a:off x="6404443" y="5404458"/>
            <a:ext cx="616779" cy="198156"/>
          </a:xfrm>
          <a:prstGeom prst="leftRight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5074127" y="5255390"/>
            <a:ext cx="1251101" cy="523220"/>
          </a:xfrm>
          <a:prstGeom prst="rect">
            <a:avLst/>
          </a:prstGeom>
          <a:solidFill>
            <a:srgbClr val="FFFF00"/>
          </a:solidFill>
        </p:spPr>
        <p:txBody>
          <a:bodyPr wrap="none" rtlCol="0">
            <a:spAutoFit/>
          </a:bodyPr>
          <a:lstStyle/>
          <a:p>
            <a:r>
              <a:rPr lang="en-US" sz="1400" b="1" dirty="0" err="1" smtClean="0"/>
              <a:t>Finalise</a:t>
            </a:r>
            <a:r>
              <a:rPr lang="en-US" sz="1400" b="1" dirty="0" smtClean="0"/>
              <a:t> HST</a:t>
            </a:r>
          </a:p>
          <a:p>
            <a:r>
              <a:rPr lang="en-US" sz="1400" b="1" dirty="0"/>
              <a:t>i</a:t>
            </a:r>
            <a:r>
              <a:rPr lang="en-US" sz="1400" b="1" dirty="0" smtClean="0"/>
              <a:t>nstallation</a:t>
            </a:r>
          </a:p>
        </p:txBody>
      </p:sp>
    </p:spTree>
    <p:extLst>
      <p:ext uri="{BB962C8B-B14F-4D97-AF65-F5344CB8AC3E}">
        <p14:creationId xmlns:p14="http://schemas.microsoft.com/office/powerpoint/2010/main" val="195617255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BS_HStest_v5.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55684"/>
            <a:ext cx="9144000" cy="4080345"/>
          </a:xfrm>
          <a:prstGeom prst="rect">
            <a:avLst/>
          </a:prstGeom>
        </p:spPr>
      </p:pic>
      <p:sp>
        <p:nvSpPr>
          <p:cNvPr id="2" name="Title 1"/>
          <p:cNvSpPr>
            <a:spLocks noGrp="1"/>
          </p:cNvSpPr>
          <p:nvPr>
            <p:ph type="title"/>
          </p:nvPr>
        </p:nvSpPr>
        <p:spPr/>
        <p:txBody>
          <a:bodyPr>
            <a:normAutofit fontScale="90000"/>
          </a:bodyPr>
          <a:lstStyle/>
          <a:p>
            <a:r>
              <a:rPr lang="en-US" dirty="0" smtClean="0"/>
              <a:t>Proposed Work </a:t>
            </a:r>
            <a:r>
              <a:rPr lang="en-US" dirty="0" smtClean="0"/>
              <a:t>Breakdown Structure</a:t>
            </a:r>
            <a:endParaRPr lang="en-US"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25</a:t>
            </a:fld>
            <a:endParaRPr lang="en-US"/>
          </a:p>
        </p:txBody>
      </p:sp>
      <p:sp>
        <p:nvSpPr>
          <p:cNvPr id="7" name="Oval 6"/>
          <p:cNvSpPr/>
          <p:nvPr/>
        </p:nvSpPr>
        <p:spPr>
          <a:xfrm>
            <a:off x="5996708" y="4992204"/>
            <a:ext cx="3160385" cy="860829"/>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08956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Organisation</a:t>
            </a:r>
            <a:endParaRPr lang="en-US" dirty="0"/>
          </a:p>
        </p:txBody>
      </p:sp>
      <p:sp>
        <p:nvSpPr>
          <p:cNvPr id="3" name="Content Placeholder 2"/>
          <p:cNvSpPr>
            <a:spLocks noGrp="1"/>
          </p:cNvSpPr>
          <p:nvPr>
            <p:ph idx="1"/>
          </p:nvPr>
        </p:nvSpPr>
        <p:spPr/>
        <p:txBody>
          <a:bodyPr/>
          <a:lstStyle/>
          <a:p>
            <a:r>
              <a:rPr lang="en-US" dirty="0" err="1" smtClean="0"/>
              <a:t>Indico</a:t>
            </a:r>
            <a:r>
              <a:rPr lang="en-US" dirty="0" smtClean="0"/>
              <a:t> site available (under LIU-PSB)</a:t>
            </a:r>
          </a:p>
          <a:p>
            <a:r>
              <a:rPr lang="en-US" dirty="0" err="1" smtClean="0"/>
              <a:t>Twiki</a:t>
            </a:r>
            <a:r>
              <a:rPr lang="en-US" dirty="0" smtClean="0"/>
              <a:t> website created: </a:t>
            </a:r>
            <a:r>
              <a:rPr lang="en-US" sz="2000" dirty="0" smtClean="0">
                <a:solidFill>
                  <a:srgbClr val="0000FF"/>
                </a:solidFill>
                <a:hlinkClick r:id="rId2"/>
              </a:rPr>
              <a:t>https://twiki.cern.ch/twiki/bin/view/PSBHalfSectorTest/WebHome</a:t>
            </a:r>
            <a:endParaRPr lang="en-US" sz="2000" dirty="0" smtClean="0">
              <a:solidFill>
                <a:srgbClr val="0000FF"/>
              </a:solidFill>
            </a:endParaRPr>
          </a:p>
          <a:p>
            <a:r>
              <a:rPr lang="en-US" dirty="0" smtClean="0"/>
              <a:t>Use LIU-PSB EDMS structure</a:t>
            </a:r>
          </a:p>
          <a:p>
            <a:r>
              <a:rPr lang="en-US" dirty="0" smtClean="0"/>
              <a:t>Mailing lists:</a:t>
            </a:r>
          </a:p>
          <a:p>
            <a:pPr lvl="1"/>
            <a:r>
              <a:rPr lang="en-US" sz="2000" dirty="0" smtClean="0">
                <a:solidFill>
                  <a:srgbClr val="0000FF"/>
                </a:solidFill>
                <a:hlinkClick r:id="rId3"/>
              </a:rPr>
              <a:t>LIU</a:t>
            </a:r>
            <a:r>
              <a:rPr lang="en-US" sz="2000" dirty="0">
                <a:solidFill>
                  <a:srgbClr val="0000FF"/>
                </a:solidFill>
                <a:hlinkClick r:id="rId3"/>
              </a:rPr>
              <a:t>-PSB-HALFSECTOR-TEST@</a:t>
            </a:r>
            <a:r>
              <a:rPr lang="en-US" sz="2000" dirty="0" smtClean="0">
                <a:solidFill>
                  <a:srgbClr val="0000FF"/>
                </a:solidFill>
                <a:hlinkClick r:id="rId3"/>
              </a:rPr>
              <a:t>cern.ch</a:t>
            </a:r>
            <a:endParaRPr lang="en-US" sz="2000" dirty="0" smtClean="0">
              <a:solidFill>
                <a:srgbClr val="0000FF"/>
              </a:solidFill>
            </a:endParaRPr>
          </a:p>
          <a:p>
            <a:pPr lvl="1"/>
            <a:r>
              <a:rPr lang="en-US" sz="2000" dirty="0" smtClean="0">
                <a:solidFill>
                  <a:srgbClr val="0000FF"/>
                </a:solidFill>
                <a:hlinkClick r:id="rId4"/>
              </a:rPr>
              <a:t>liu</a:t>
            </a:r>
            <a:r>
              <a:rPr lang="en-US" sz="2000" dirty="0">
                <a:solidFill>
                  <a:srgbClr val="0000FF"/>
                </a:solidFill>
                <a:hlinkClick r:id="rId4"/>
              </a:rPr>
              <a:t>-psb-HST-WP-holders@</a:t>
            </a:r>
            <a:r>
              <a:rPr lang="en-US" sz="2000" dirty="0" smtClean="0">
                <a:solidFill>
                  <a:srgbClr val="0000FF"/>
                </a:solidFill>
                <a:hlinkClick r:id="rId4"/>
              </a:rPr>
              <a:t>cern.ch</a:t>
            </a:r>
            <a:endParaRPr lang="en-US" sz="2000" dirty="0" smtClean="0">
              <a:solidFill>
                <a:srgbClr val="0000FF"/>
              </a:solidFill>
            </a:endParaRPr>
          </a:p>
          <a:p>
            <a:r>
              <a:rPr lang="en-US" dirty="0" smtClean="0"/>
              <a:t>Integrated </a:t>
            </a:r>
            <a:r>
              <a:rPr lang="en-US" dirty="0" smtClean="0"/>
              <a:t>in ~bi-weekly Linac4 installation coordination meetings (</a:t>
            </a:r>
            <a:r>
              <a:rPr lang="en-US" dirty="0" err="1" smtClean="0"/>
              <a:t>organised</a:t>
            </a:r>
            <a:r>
              <a:rPr lang="en-US" dirty="0" smtClean="0"/>
              <a:t> by J. </a:t>
            </a:r>
            <a:r>
              <a:rPr lang="en-US" dirty="0" err="1" smtClean="0"/>
              <a:t>Coupard</a:t>
            </a:r>
            <a:r>
              <a:rPr lang="en-US" dirty="0" smtClean="0"/>
              <a:t>)</a:t>
            </a:r>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26</a:t>
            </a:fld>
            <a:endParaRPr lang="en-US"/>
          </a:p>
        </p:txBody>
      </p:sp>
    </p:spTree>
    <p:extLst>
      <p:ext uri="{BB962C8B-B14F-4D97-AF65-F5344CB8AC3E}">
        <p14:creationId xmlns:p14="http://schemas.microsoft.com/office/powerpoint/2010/main" val="185775360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endParaRPr lang="en-US" dirty="0"/>
          </a:p>
        </p:txBody>
      </p:sp>
      <p:sp>
        <p:nvSpPr>
          <p:cNvPr id="3" name="Content Placeholder 2"/>
          <p:cNvSpPr>
            <a:spLocks noGrp="1"/>
          </p:cNvSpPr>
          <p:nvPr>
            <p:ph idx="1"/>
          </p:nvPr>
        </p:nvSpPr>
        <p:spPr>
          <a:xfrm>
            <a:off x="457200" y="1427249"/>
            <a:ext cx="8229600" cy="5294225"/>
          </a:xfrm>
        </p:spPr>
        <p:txBody>
          <a:bodyPr>
            <a:normAutofit/>
          </a:bodyPr>
          <a:lstStyle/>
          <a:p>
            <a:r>
              <a:rPr lang="en-US" dirty="0" smtClean="0"/>
              <a:t>Stripping foil and PSB half-sector test will be extremely beneficial </a:t>
            </a:r>
          </a:p>
          <a:p>
            <a:pPr lvl="1"/>
            <a:r>
              <a:rPr lang="en-US" dirty="0" smtClean="0"/>
              <a:t>From technical point of view for each sub-</a:t>
            </a:r>
            <a:r>
              <a:rPr lang="en-US" dirty="0" smtClean="0"/>
              <a:t>system to cross-check functionality and compliance to specifications</a:t>
            </a:r>
            <a:endParaRPr lang="en-US" dirty="0" smtClean="0"/>
          </a:p>
          <a:p>
            <a:pPr lvl="1"/>
            <a:r>
              <a:rPr lang="en-US" dirty="0" smtClean="0"/>
              <a:t>For risk reduction</a:t>
            </a:r>
          </a:p>
          <a:p>
            <a:pPr lvl="1"/>
            <a:r>
              <a:rPr lang="en-US" dirty="0"/>
              <a:t>F</a:t>
            </a:r>
            <a:r>
              <a:rPr lang="en-US" dirty="0" smtClean="0"/>
              <a:t>or reduction of commissioning time for </a:t>
            </a:r>
            <a:r>
              <a:rPr lang="en-US" dirty="0"/>
              <a:t>Linac4-to-PSB </a:t>
            </a:r>
            <a:r>
              <a:rPr lang="en-US" dirty="0" smtClean="0"/>
              <a:t>connection</a:t>
            </a:r>
          </a:p>
          <a:p>
            <a:r>
              <a:rPr lang="en-US" dirty="0" smtClean="0">
                <a:solidFill>
                  <a:schemeClr val="accent2"/>
                </a:solidFill>
              </a:rPr>
              <a:t>Installation slots</a:t>
            </a:r>
            <a:r>
              <a:rPr lang="en-US" dirty="0" smtClean="0"/>
              <a:t>: October-November 2014, April</a:t>
            </a:r>
            <a:r>
              <a:rPr lang="en-US" dirty="0" smtClean="0"/>
              <a:t>-June 2015 + November </a:t>
            </a:r>
            <a:r>
              <a:rPr lang="en-US" dirty="0" smtClean="0"/>
              <a:t>2015</a:t>
            </a:r>
            <a:endParaRPr lang="en-US" dirty="0"/>
          </a:p>
          <a:p>
            <a:r>
              <a:rPr lang="en-US" dirty="0" smtClean="0"/>
              <a:t>Beam </a:t>
            </a:r>
            <a:r>
              <a:rPr lang="en-US" dirty="0" smtClean="0"/>
              <a:t>tests from </a:t>
            </a:r>
            <a:r>
              <a:rPr lang="en-US" dirty="0" smtClean="0"/>
              <a:t>August 2015 (Part 1) / December 2015 (Part 2)</a:t>
            </a:r>
            <a:endParaRPr lang="en-US" dirty="0" smtClean="0"/>
          </a:p>
        </p:txBody>
      </p:sp>
      <p:sp>
        <p:nvSpPr>
          <p:cNvPr id="5" name="Footer Placeholder 4"/>
          <p:cNvSpPr>
            <a:spLocks noGrp="1"/>
          </p:cNvSpPr>
          <p:nvPr>
            <p:ph type="ftr" sz="quarter" idx="11"/>
          </p:nvPr>
        </p:nvSpPr>
        <p:spPr/>
        <p:txBody>
          <a:bodyPr/>
          <a:lstStyle/>
          <a:p>
            <a:r>
              <a:rPr lang="en-US" smtClean="0"/>
              <a:t>BI Technical Board 27/02/2014</a:t>
            </a:r>
            <a:endParaRPr lang="en-US"/>
          </a:p>
        </p:txBody>
      </p:sp>
      <p:sp>
        <p:nvSpPr>
          <p:cNvPr id="6" name="Slide Number Placeholder 5"/>
          <p:cNvSpPr>
            <a:spLocks noGrp="1"/>
          </p:cNvSpPr>
          <p:nvPr>
            <p:ph type="sldNum" sz="quarter" idx="12"/>
          </p:nvPr>
        </p:nvSpPr>
        <p:spPr/>
        <p:txBody>
          <a:bodyPr/>
          <a:lstStyle/>
          <a:p>
            <a:fld id="{4034AB0D-C9BF-C242-97F9-98785ECB695A}" type="slidenum">
              <a:rPr lang="en-US" smtClean="0"/>
              <a:pPr/>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Mandate</a:t>
            </a:r>
            <a:endParaRPr lang="en-US" dirty="0"/>
          </a:p>
        </p:txBody>
      </p:sp>
      <p:sp>
        <p:nvSpPr>
          <p:cNvPr id="3" name="Content Placeholder 2"/>
          <p:cNvSpPr>
            <a:spLocks noGrp="1"/>
          </p:cNvSpPr>
          <p:nvPr>
            <p:ph idx="1"/>
          </p:nvPr>
        </p:nvSpPr>
        <p:spPr/>
        <p:txBody>
          <a:bodyPr/>
          <a:lstStyle/>
          <a:p>
            <a:r>
              <a:rPr lang="en-US" dirty="0" smtClean="0"/>
              <a:t>Installation of PSB injection equipment in the Linac4 transfer line supported by sector department heads and LIU management. Email from P. Collier from 08/10/2013 proposing a new project.</a:t>
            </a:r>
          </a:p>
          <a:p>
            <a:pPr lvl="1"/>
            <a:r>
              <a:rPr lang="en-US" dirty="0" smtClean="0"/>
              <a:t>Project plan to be presented at the IEFC beginning of 2014</a:t>
            </a:r>
            <a:r>
              <a:rPr lang="en-US" dirty="0" smtClean="0"/>
              <a:t>.</a:t>
            </a:r>
          </a:p>
          <a:p>
            <a:r>
              <a:rPr lang="en-US" dirty="0" smtClean="0"/>
              <a:t>Informal project approval during the A&amp;T Sector meeting 17/02/2014.</a:t>
            </a:r>
            <a:endParaRPr lang="en-US" dirty="0" smtClean="0"/>
          </a:p>
          <a:p>
            <a:pPr lvl="1"/>
            <a:endParaRPr lang="en-US" dirty="0" smtClean="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3</a:t>
            </a:fld>
            <a:endParaRPr lang="en-US"/>
          </a:p>
        </p:txBody>
      </p:sp>
    </p:spTree>
    <p:extLst>
      <p:ext uri="{BB962C8B-B14F-4D97-AF65-F5344CB8AC3E}">
        <p14:creationId xmlns:p14="http://schemas.microsoft.com/office/powerpoint/2010/main" val="379827140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Ens Injection-v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6389" y="2854642"/>
            <a:ext cx="6472231" cy="3652290"/>
          </a:xfrm>
          <a:prstGeom prst="rect">
            <a:avLst/>
          </a:prstGeom>
        </p:spPr>
      </p:pic>
      <p:sp>
        <p:nvSpPr>
          <p:cNvPr id="2" name="Title 1"/>
          <p:cNvSpPr>
            <a:spLocks noGrp="1"/>
          </p:cNvSpPr>
          <p:nvPr>
            <p:ph type="title"/>
          </p:nvPr>
        </p:nvSpPr>
        <p:spPr/>
        <p:txBody>
          <a:bodyPr>
            <a:normAutofit fontScale="90000"/>
          </a:bodyPr>
          <a:lstStyle/>
          <a:p>
            <a:r>
              <a:rPr lang="en-US" dirty="0" smtClean="0"/>
              <a:t>Future PSB H- Injection Section</a:t>
            </a:r>
            <a:endParaRPr lang="en-US" dirty="0"/>
          </a:p>
        </p:txBody>
      </p:sp>
      <p:sp>
        <p:nvSpPr>
          <p:cNvPr id="3" name="Content Placeholder 2"/>
          <p:cNvSpPr>
            <a:spLocks noGrp="1"/>
          </p:cNvSpPr>
          <p:nvPr>
            <p:ph idx="1"/>
          </p:nvPr>
        </p:nvSpPr>
        <p:spPr>
          <a:xfrm>
            <a:off x="457200" y="1335592"/>
            <a:ext cx="8229600" cy="4897350"/>
          </a:xfrm>
        </p:spPr>
        <p:txBody>
          <a:bodyPr>
            <a:normAutofit/>
          </a:bodyPr>
          <a:lstStyle/>
          <a:p>
            <a:r>
              <a:rPr lang="en-US" sz="2000" dirty="0" smtClean="0"/>
              <a:t>No </a:t>
            </a:r>
            <a:r>
              <a:rPr lang="en-US" sz="2000" dirty="0"/>
              <a:t>experience at CERN with H</a:t>
            </a:r>
            <a:r>
              <a:rPr lang="en-US" sz="2000" baseline="30000" dirty="0"/>
              <a:t>-</a:t>
            </a:r>
            <a:r>
              <a:rPr lang="en-US" sz="2000" dirty="0"/>
              <a:t> charge-exchange injection</a:t>
            </a:r>
          </a:p>
          <a:p>
            <a:r>
              <a:rPr lang="en-US" sz="2000" dirty="0" smtClean="0"/>
              <a:t>Extremely compact and complex section (4 rings and very limited space); combining equipment from TE/ABT, EN/STI, BE/BI, TE/EPC, TE/VSC, TE/MPE + services</a:t>
            </a:r>
            <a:endParaRPr lang="en-US" sz="2000" dirty="0"/>
          </a:p>
          <a:p>
            <a:r>
              <a:rPr lang="en-US" sz="2000" dirty="0" smtClean="0"/>
              <a:t>Long installation and commissioning times; critical for LS2 duration</a:t>
            </a:r>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4</a:t>
            </a:fld>
            <a:endParaRPr lang="en-US"/>
          </a:p>
        </p:txBody>
      </p:sp>
      <p:sp>
        <p:nvSpPr>
          <p:cNvPr id="7" name="Rectangle 6"/>
          <p:cNvSpPr/>
          <p:nvPr/>
        </p:nvSpPr>
        <p:spPr>
          <a:xfrm>
            <a:off x="7505747" y="6062990"/>
            <a:ext cx="1638253" cy="523220"/>
          </a:xfrm>
          <a:prstGeom prst="rect">
            <a:avLst/>
          </a:prstGeom>
        </p:spPr>
        <p:txBody>
          <a:bodyPr wrap="square">
            <a:spAutoFit/>
          </a:bodyPr>
          <a:lstStyle/>
          <a:p>
            <a:r>
              <a:rPr lang="tr-TR" sz="1400" dirty="0" err="1" smtClean="0"/>
              <a:t>Courtesy</a:t>
            </a:r>
            <a:r>
              <a:rPr lang="tr-TR" sz="1400" dirty="0" smtClean="0"/>
              <a:t> of </a:t>
            </a:r>
          </a:p>
          <a:p>
            <a:r>
              <a:rPr lang="tr-TR" sz="1400" dirty="0" smtClean="0"/>
              <a:t>L. </a:t>
            </a:r>
            <a:r>
              <a:rPr lang="tr-TR" sz="1400" dirty="0" err="1" smtClean="0"/>
              <a:t>Zuccalli</a:t>
            </a:r>
            <a:endParaRPr lang="en-GB" sz="1400" dirty="0"/>
          </a:p>
        </p:txBody>
      </p:sp>
      <p:cxnSp>
        <p:nvCxnSpPr>
          <p:cNvPr id="9" name="Straight Connector 8"/>
          <p:cNvCxnSpPr/>
          <p:nvPr/>
        </p:nvCxnSpPr>
        <p:spPr>
          <a:xfrm>
            <a:off x="3181660" y="3155662"/>
            <a:ext cx="2631744" cy="13094"/>
          </a:xfrm>
          <a:prstGeom prst="line">
            <a:avLst/>
          </a:prstGeom>
          <a:ln>
            <a:solidFill>
              <a:schemeClr val="tx1"/>
            </a:solidFill>
            <a:headEnd type="diamond"/>
            <a:tailEnd type="diamond"/>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058908" y="3116381"/>
            <a:ext cx="979755" cy="369332"/>
          </a:xfrm>
          <a:prstGeom prst="rect">
            <a:avLst/>
          </a:prstGeom>
          <a:noFill/>
        </p:spPr>
        <p:txBody>
          <a:bodyPr wrap="none" rtlCol="0">
            <a:spAutoFit/>
          </a:bodyPr>
          <a:lstStyle/>
          <a:p>
            <a:r>
              <a:rPr lang="en-US" dirty="0" smtClean="0"/>
              <a:t>~2.65 m</a:t>
            </a:r>
            <a:endParaRPr lang="en-US" dirty="0"/>
          </a:p>
        </p:txBody>
      </p:sp>
    </p:spTree>
    <p:extLst>
      <p:ext uri="{BB962C8B-B14F-4D97-AF65-F5344CB8AC3E}">
        <p14:creationId xmlns:p14="http://schemas.microsoft.com/office/powerpoint/2010/main" val="1856856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Location of the Test Installations</a:t>
            </a:r>
            <a:endParaRPr lang="en-US" dirty="0"/>
          </a:p>
        </p:txBody>
      </p:sp>
      <p:sp>
        <p:nvSpPr>
          <p:cNvPr id="3" name="Content Placeholder 2"/>
          <p:cNvSpPr>
            <a:spLocks noGrp="1"/>
          </p:cNvSpPr>
          <p:nvPr>
            <p:ph idx="1"/>
          </p:nvPr>
        </p:nvSpPr>
        <p:spPr/>
        <p:txBody>
          <a:bodyPr/>
          <a:lstStyle/>
          <a:p>
            <a:r>
              <a:rPr lang="en-US" b="1" dirty="0" smtClean="0"/>
              <a:t>L4T</a:t>
            </a:r>
            <a:r>
              <a:rPr lang="en-US" dirty="0" smtClean="0"/>
              <a:t>: new Linac4 to Linac2 transfer line</a:t>
            </a:r>
            <a:endParaRPr lang="en-US"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5</a:t>
            </a:fld>
            <a:endParaRPr lang="en-US"/>
          </a:p>
        </p:txBody>
      </p:sp>
      <p:pic>
        <p:nvPicPr>
          <p:cNvPr id="7" name="Picture 6" descr="img1C.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27096"/>
            <a:ext cx="9144000" cy="4429206"/>
          </a:xfrm>
          <a:prstGeom prst="rect">
            <a:avLst/>
          </a:prstGeom>
        </p:spPr>
      </p:pic>
      <p:cxnSp>
        <p:nvCxnSpPr>
          <p:cNvPr id="9" name="Straight Arrow Connector 8"/>
          <p:cNvCxnSpPr/>
          <p:nvPr/>
        </p:nvCxnSpPr>
        <p:spPr>
          <a:xfrm flipH="1">
            <a:off x="1126020" y="2950308"/>
            <a:ext cx="1540980" cy="5080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2301632" y="4611077"/>
            <a:ext cx="961291" cy="89486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137350" y="3088978"/>
            <a:ext cx="4390946" cy="369332"/>
          </a:xfrm>
          <a:prstGeom prst="rect">
            <a:avLst/>
          </a:prstGeom>
          <a:noFill/>
        </p:spPr>
        <p:txBody>
          <a:bodyPr wrap="none" rtlCol="0">
            <a:spAutoFit/>
          </a:bodyPr>
          <a:lstStyle/>
          <a:p>
            <a:r>
              <a:rPr lang="en-US" b="1" dirty="0" smtClean="0">
                <a:solidFill>
                  <a:srgbClr val="FF0000"/>
                </a:solidFill>
              </a:rPr>
              <a:t>Part 2: PSB </a:t>
            </a:r>
            <a:r>
              <a:rPr lang="en-US" b="1" dirty="0" smtClean="0">
                <a:solidFill>
                  <a:srgbClr val="FF0000"/>
                </a:solidFill>
              </a:rPr>
              <a:t>half-sector test installation</a:t>
            </a:r>
            <a:endParaRPr lang="en-US" b="1" dirty="0">
              <a:solidFill>
                <a:srgbClr val="FF0000"/>
              </a:solidFill>
            </a:endParaRPr>
          </a:p>
        </p:txBody>
      </p:sp>
      <p:sp>
        <p:nvSpPr>
          <p:cNvPr id="15" name="TextBox 14"/>
          <p:cNvSpPr txBox="1"/>
          <p:nvPr/>
        </p:nvSpPr>
        <p:spPr>
          <a:xfrm>
            <a:off x="2348364" y="4202669"/>
            <a:ext cx="3729920" cy="369332"/>
          </a:xfrm>
          <a:prstGeom prst="rect">
            <a:avLst/>
          </a:prstGeom>
          <a:noFill/>
        </p:spPr>
        <p:txBody>
          <a:bodyPr wrap="none" rtlCol="0">
            <a:spAutoFit/>
          </a:bodyPr>
          <a:lstStyle/>
          <a:p>
            <a:r>
              <a:rPr lang="en-US" b="1" dirty="0" smtClean="0">
                <a:solidFill>
                  <a:srgbClr val="FF0000"/>
                </a:solidFill>
              </a:rPr>
              <a:t>Part 1: H</a:t>
            </a:r>
            <a:r>
              <a:rPr lang="en-US" b="1" baseline="30000" dirty="0" smtClean="0">
                <a:solidFill>
                  <a:srgbClr val="FF0000"/>
                </a:solidFill>
              </a:rPr>
              <a:t>-</a:t>
            </a:r>
            <a:r>
              <a:rPr lang="en-US" b="1" dirty="0" smtClean="0">
                <a:solidFill>
                  <a:srgbClr val="FF0000"/>
                </a:solidFill>
              </a:rPr>
              <a:t> stripping </a:t>
            </a:r>
            <a:r>
              <a:rPr lang="en-US" b="1" dirty="0" err="1" smtClean="0">
                <a:solidFill>
                  <a:srgbClr val="FF0000"/>
                </a:solidFill>
              </a:rPr>
              <a:t>foil+BTV</a:t>
            </a:r>
            <a:r>
              <a:rPr lang="en-US" b="1" dirty="0" smtClean="0">
                <a:solidFill>
                  <a:srgbClr val="FF0000"/>
                </a:solidFill>
              </a:rPr>
              <a:t> unit</a:t>
            </a:r>
            <a:endParaRPr lang="en-US" b="1" dirty="0">
              <a:solidFill>
                <a:srgbClr val="FF0000"/>
              </a:solidFill>
            </a:endParaRPr>
          </a:p>
        </p:txBody>
      </p:sp>
    </p:spTree>
    <p:extLst>
      <p:ext uri="{BB962C8B-B14F-4D97-AF65-F5344CB8AC3E}">
        <p14:creationId xmlns:p14="http://schemas.microsoft.com/office/powerpoint/2010/main" val="348656512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Scope of the Project – Part 1</a:t>
            </a:r>
            <a:endParaRPr lang="en-US" dirty="0"/>
          </a:p>
        </p:txBody>
      </p:sp>
      <p:sp>
        <p:nvSpPr>
          <p:cNvPr id="3" name="Content Placeholder 2"/>
          <p:cNvSpPr>
            <a:spLocks noGrp="1"/>
          </p:cNvSpPr>
          <p:nvPr>
            <p:ph idx="1"/>
          </p:nvPr>
        </p:nvSpPr>
        <p:spPr/>
        <p:txBody>
          <a:bodyPr>
            <a:normAutofit/>
          </a:bodyPr>
          <a:lstStyle/>
          <a:p>
            <a:pPr marL="0" indent="0">
              <a:buNone/>
            </a:pPr>
            <a:r>
              <a:rPr lang="en-US" sz="2400" b="1" u="sng" dirty="0" smtClean="0"/>
              <a:t>Part 1</a:t>
            </a:r>
            <a:r>
              <a:rPr lang="en-US" sz="2400" b="1" dirty="0" smtClean="0"/>
              <a:t>: </a:t>
            </a:r>
            <a:r>
              <a:rPr lang="en-US" sz="2400" dirty="0" smtClean="0">
                <a:solidFill>
                  <a:schemeClr val="accent2"/>
                </a:solidFill>
              </a:rPr>
              <a:t>Permanent installation </a:t>
            </a:r>
            <a:r>
              <a:rPr lang="en-US" sz="2400" dirty="0" smtClean="0"/>
              <a:t>of H</a:t>
            </a:r>
            <a:r>
              <a:rPr lang="en-US" sz="2400" baseline="30000" dirty="0" smtClean="0"/>
              <a:t>-</a:t>
            </a:r>
            <a:r>
              <a:rPr lang="en-US" sz="2400" dirty="0" smtClean="0"/>
              <a:t> stripping </a:t>
            </a:r>
            <a:r>
              <a:rPr lang="en-US" sz="2400" dirty="0" err="1" smtClean="0"/>
              <a:t>foil+BTV</a:t>
            </a:r>
            <a:r>
              <a:rPr lang="en-US" sz="2400" dirty="0" smtClean="0"/>
              <a:t> unit </a:t>
            </a:r>
            <a:endParaRPr lang="en-US" sz="2400"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6</a:t>
            </a:fld>
            <a:endParaRPr lang="en-US"/>
          </a:p>
        </p:txBody>
      </p:sp>
      <p:pic>
        <p:nvPicPr>
          <p:cNvPr id="6" name="Picture 5" descr="img28.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67" y="2343832"/>
            <a:ext cx="7386045" cy="3177284"/>
          </a:xfrm>
          <a:prstGeom prst="rect">
            <a:avLst/>
          </a:prstGeom>
        </p:spPr>
      </p:pic>
      <p:cxnSp>
        <p:nvCxnSpPr>
          <p:cNvPr id="7" name="Straight Arrow Connector 6"/>
          <p:cNvCxnSpPr/>
          <p:nvPr/>
        </p:nvCxnSpPr>
        <p:spPr>
          <a:xfrm flipH="1" flipV="1">
            <a:off x="6638279" y="4124621"/>
            <a:ext cx="327332" cy="15320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4608825" y="4072244"/>
            <a:ext cx="1474818" cy="1545097"/>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632359" y="5695905"/>
            <a:ext cx="3044423" cy="830997"/>
          </a:xfrm>
          <a:prstGeom prst="rect">
            <a:avLst/>
          </a:prstGeom>
          <a:noFill/>
        </p:spPr>
        <p:txBody>
          <a:bodyPr wrap="none" rtlCol="0">
            <a:spAutoFit/>
          </a:bodyPr>
          <a:lstStyle/>
          <a:p>
            <a:r>
              <a:rPr lang="en-US" sz="1600" b="1" dirty="0" smtClean="0"/>
              <a:t>Proposed location for</a:t>
            </a:r>
          </a:p>
          <a:p>
            <a:r>
              <a:rPr lang="en-US" sz="1600" b="1" dirty="0" smtClean="0"/>
              <a:t>BI </a:t>
            </a:r>
            <a:r>
              <a:rPr lang="en-US" sz="1600" b="1" dirty="0"/>
              <a:t>laser stripping installation</a:t>
            </a:r>
          </a:p>
          <a:p>
            <a:r>
              <a:rPr lang="en-US" sz="1600" b="1" dirty="0"/>
              <a:t>(not part of this project</a:t>
            </a:r>
            <a:r>
              <a:rPr lang="en-US" sz="1600" b="1" dirty="0" smtClean="0"/>
              <a:t>)</a:t>
            </a:r>
            <a:endParaRPr lang="en-US" sz="1600" b="1" dirty="0"/>
          </a:p>
        </p:txBody>
      </p:sp>
      <p:sp>
        <p:nvSpPr>
          <p:cNvPr id="15" name="TextBox 14"/>
          <p:cNvSpPr txBox="1"/>
          <p:nvPr/>
        </p:nvSpPr>
        <p:spPr>
          <a:xfrm>
            <a:off x="2655479" y="5591152"/>
            <a:ext cx="2262158" cy="584776"/>
          </a:xfrm>
          <a:prstGeom prst="rect">
            <a:avLst/>
          </a:prstGeom>
          <a:noFill/>
        </p:spPr>
        <p:txBody>
          <a:bodyPr wrap="none" rtlCol="0">
            <a:spAutoFit/>
          </a:bodyPr>
          <a:lstStyle/>
          <a:p>
            <a:r>
              <a:rPr lang="en-US" sz="1600" b="1" dirty="0" smtClean="0"/>
              <a:t>Reserved location for</a:t>
            </a:r>
          </a:p>
          <a:p>
            <a:r>
              <a:rPr lang="en-US" sz="1600" b="1" dirty="0"/>
              <a:t>H</a:t>
            </a:r>
            <a:r>
              <a:rPr lang="en-US" sz="1600" b="1" baseline="30000" dirty="0"/>
              <a:t>-</a:t>
            </a:r>
            <a:r>
              <a:rPr lang="en-US" sz="1600" b="1" dirty="0"/>
              <a:t> stripping foil </a:t>
            </a:r>
            <a:r>
              <a:rPr lang="en-US" sz="1600" b="1" dirty="0" smtClean="0"/>
              <a:t>unit</a:t>
            </a:r>
          </a:p>
        </p:txBody>
      </p:sp>
    </p:spTree>
    <p:extLst>
      <p:ext uri="{BB962C8B-B14F-4D97-AF65-F5344CB8AC3E}">
        <p14:creationId xmlns:p14="http://schemas.microsoft.com/office/powerpoint/2010/main" val="34320519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4513842" y="3785025"/>
            <a:ext cx="4490221" cy="2783654"/>
            <a:chOff x="981994" y="3104445"/>
            <a:chExt cx="5819997" cy="3269470"/>
          </a:xfrm>
        </p:grpSpPr>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994" y="3104445"/>
              <a:ext cx="5486400" cy="3040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3954973" y="6048573"/>
              <a:ext cx="2847018" cy="325342"/>
            </a:xfrm>
            <a:prstGeom prst="rect">
              <a:avLst/>
            </a:prstGeom>
            <a:noFill/>
          </p:spPr>
          <p:txBody>
            <a:bodyPr wrap="square" rtlCol="0">
              <a:spAutoFit/>
            </a:bodyPr>
            <a:lstStyle/>
            <a:p>
              <a:r>
                <a:rPr lang="en-GB" sz="1200" dirty="0" err="1" smtClean="0"/>
                <a:t>sLHC</a:t>
              </a:r>
              <a:r>
                <a:rPr lang="en-GB" sz="1200" dirty="0" smtClean="0"/>
                <a:t> </a:t>
              </a:r>
              <a:r>
                <a:rPr lang="en-GB" sz="1200" dirty="0"/>
                <a:t>Project Note 0005</a:t>
              </a:r>
              <a:endParaRPr lang="tr-TR" sz="1200" dirty="0"/>
            </a:p>
          </p:txBody>
        </p:sp>
        <p:cxnSp>
          <p:nvCxnSpPr>
            <p:cNvPr id="18" name="Straight Connector 17"/>
            <p:cNvCxnSpPr/>
            <p:nvPr/>
          </p:nvCxnSpPr>
          <p:spPr>
            <a:xfrm>
              <a:off x="3307273" y="3292968"/>
              <a:ext cx="0" cy="2514600"/>
            </a:xfrm>
            <a:prstGeom prst="line">
              <a:avLst/>
            </a:prstGeom>
          </p:spPr>
          <p:style>
            <a:lnRef idx="3">
              <a:schemeClr val="accent3"/>
            </a:lnRef>
            <a:fillRef idx="0">
              <a:schemeClr val="accent3"/>
            </a:fillRef>
            <a:effectRef idx="2">
              <a:schemeClr val="accent3"/>
            </a:effectRef>
            <a:fontRef idx="minor">
              <a:schemeClr val="tx1"/>
            </a:fontRef>
          </p:style>
        </p:cxnSp>
        <p:cxnSp>
          <p:nvCxnSpPr>
            <p:cNvPr id="19" name="Straight Arrow Connector 18"/>
            <p:cNvCxnSpPr/>
            <p:nvPr/>
          </p:nvCxnSpPr>
          <p:spPr>
            <a:xfrm flipH="1">
              <a:off x="3307273" y="5510066"/>
              <a:ext cx="647700" cy="27253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TextBox 19"/>
            <p:cNvSpPr txBox="1"/>
            <p:nvPr/>
          </p:nvSpPr>
          <p:spPr>
            <a:xfrm>
              <a:off x="3886200" y="3721017"/>
              <a:ext cx="952500" cy="307777"/>
            </a:xfrm>
            <a:prstGeom prst="rect">
              <a:avLst/>
            </a:prstGeom>
            <a:noFill/>
          </p:spPr>
          <p:txBody>
            <a:bodyPr wrap="square" rtlCol="0">
              <a:spAutoFit/>
            </a:bodyPr>
            <a:lstStyle/>
            <a:p>
              <a:r>
                <a:rPr lang="en-GB" sz="1400" dirty="0" smtClean="0"/>
                <a:t>H</a:t>
              </a:r>
              <a:r>
                <a:rPr lang="en-GB" sz="1400" baseline="30000" dirty="0" smtClean="0"/>
                <a:t>0</a:t>
              </a:r>
              <a:r>
                <a:rPr lang="en-GB" sz="1400" dirty="0" smtClean="0"/>
                <a:t>: 2%</a:t>
              </a:r>
              <a:endParaRPr lang="en-GB" sz="1400" dirty="0"/>
            </a:p>
          </p:txBody>
        </p:sp>
        <p:sp>
          <p:nvSpPr>
            <p:cNvPr id="21" name="TextBox 20"/>
            <p:cNvSpPr txBox="1"/>
            <p:nvPr/>
          </p:nvSpPr>
          <p:spPr>
            <a:xfrm>
              <a:off x="3954973" y="5356177"/>
              <a:ext cx="1596566" cy="307777"/>
            </a:xfrm>
            <a:prstGeom prst="rect">
              <a:avLst/>
            </a:prstGeom>
            <a:noFill/>
          </p:spPr>
          <p:txBody>
            <a:bodyPr wrap="square" rtlCol="0">
              <a:spAutoFit/>
            </a:bodyPr>
            <a:lstStyle/>
            <a:p>
              <a:r>
                <a:rPr lang="en-GB" sz="1400" dirty="0" smtClean="0"/>
                <a:t>H</a:t>
              </a:r>
              <a:r>
                <a:rPr lang="en-GB" sz="1400" baseline="30000" dirty="0"/>
                <a:t>-</a:t>
              </a:r>
              <a:r>
                <a:rPr lang="en-GB" sz="1400" dirty="0" smtClean="0"/>
                <a:t>: negligible</a:t>
              </a:r>
              <a:endParaRPr lang="en-GB" sz="1400" dirty="0"/>
            </a:p>
          </p:txBody>
        </p:sp>
        <p:cxnSp>
          <p:nvCxnSpPr>
            <p:cNvPr id="22" name="Straight Arrow Connector 21"/>
            <p:cNvCxnSpPr/>
            <p:nvPr/>
          </p:nvCxnSpPr>
          <p:spPr>
            <a:xfrm flipH="1">
              <a:off x="3307273" y="3905683"/>
              <a:ext cx="647700" cy="27253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
        <p:nvSpPr>
          <p:cNvPr id="2" name="Title 1"/>
          <p:cNvSpPr>
            <a:spLocks noGrp="1"/>
          </p:cNvSpPr>
          <p:nvPr>
            <p:ph type="title"/>
          </p:nvPr>
        </p:nvSpPr>
        <p:spPr>
          <a:xfrm>
            <a:off x="457200" y="704088"/>
            <a:ext cx="8229600" cy="779742"/>
          </a:xfrm>
        </p:spPr>
        <p:txBody>
          <a:bodyPr anchor="ctr">
            <a:normAutofit/>
          </a:bodyPr>
          <a:lstStyle/>
          <a:p>
            <a:r>
              <a:rPr lang="en-US" dirty="0" smtClean="0"/>
              <a:t>Part 1: Stripping Foil Test Stand</a:t>
            </a:r>
            <a:endParaRPr lang="en-US" dirty="0"/>
          </a:p>
        </p:txBody>
      </p:sp>
      <p:sp>
        <p:nvSpPr>
          <p:cNvPr id="3" name="Content Placeholder 2"/>
          <p:cNvSpPr>
            <a:spLocks noGrp="1"/>
          </p:cNvSpPr>
          <p:nvPr>
            <p:ph sz="quarter" idx="2"/>
          </p:nvPr>
        </p:nvSpPr>
        <p:spPr>
          <a:xfrm>
            <a:off x="27366" y="1507661"/>
            <a:ext cx="4561926" cy="2749411"/>
          </a:xfrm>
        </p:spPr>
        <p:txBody>
          <a:bodyPr>
            <a:normAutofit/>
          </a:bodyPr>
          <a:lstStyle/>
          <a:p>
            <a:pPr>
              <a:buFont typeface="Wingdings" charset="2"/>
              <a:buChar char="Ø"/>
            </a:pPr>
            <a:r>
              <a:rPr lang="en-US" sz="2000" dirty="0" smtClean="0">
                <a:solidFill>
                  <a:srgbClr val="2C7C9F"/>
                </a:solidFill>
              </a:rPr>
              <a:t>Permanent installation </a:t>
            </a:r>
            <a:r>
              <a:rPr lang="en-US" sz="2000" dirty="0" smtClean="0"/>
              <a:t>b</a:t>
            </a:r>
            <a:r>
              <a:rPr lang="en-US" sz="2000" dirty="0" smtClean="0"/>
              <a:t>etween L4T.MCHV</a:t>
            </a:r>
            <a:r>
              <a:rPr lang="en-US" sz="2000" dirty="0" smtClean="0"/>
              <a:t>.0115 </a:t>
            </a:r>
            <a:r>
              <a:rPr lang="en-US" sz="2000" dirty="0" smtClean="0"/>
              <a:t>and </a:t>
            </a:r>
            <a:r>
              <a:rPr lang="en-US" sz="2000" dirty="0" smtClean="0"/>
              <a:t>L4T.MCHV.</a:t>
            </a:r>
            <a:r>
              <a:rPr lang="en-US" sz="2000" dirty="0" smtClean="0"/>
              <a:t>0135</a:t>
            </a:r>
            <a:endParaRPr lang="en-US" sz="2000" dirty="0" smtClean="0"/>
          </a:p>
          <a:p>
            <a:pPr lvl="1">
              <a:buFont typeface="Wingdings" charset="2"/>
              <a:buChar char="Ø"/>
            </a:pPr>
            <a:r>
              <a:rPr lang="en-US" sz="1800" dirty="0" smtClean="0"/>
              <a:t>Sufficient longitudinal space available </a:t>
            </a:r>
            <a:r>
              <a:rPr lang="en-US" sz="1800" dirty="0" smtClean="0"/>
              <a:t>(</a:t>
            </a:r>
            <a:r>
              <a:rPr lang="en-US" sz="1800" dirty="0" smtClean="0"/>
              <a:t>~4</a:t>
            </a:r>
            <a:r>
              <a:rPr lang="en-US" sz="1800" dirty="0" smtClean="0"/>
              <a:t>00 </a:t>
            </a:r>
            <a:r>
              <a:rPr lang="en-US" sz="1800" dirty="0" smtClean="0"/>
              <a:t>mm)</a:t>
            </a:r>
          </a:p>
          <a:p>
            <a:pPr lvl="1">
              <a:buFont typeface="Wingdings" charset="2"/>
              <a:buChar char="Ø"/>
            </a:pPr>
            <a:r>
              <a:rPr lang="en-US" sz="1800" dirty="0"/>
              <a:t>L</a:t>
            </a:r>
            <a:r>
              <a:rPr lang="en-US" sz="1800" dirty="0" smtClean="0"/>
              <a:t>ateral space to be </a:t>
            </a:r>
            <a:r>
              <a:rPr lang="en-US" sz="1800" dirty="0" smtClean="0"/>
              <a:t>checked</a:t>
            </a:r>
            <a:endParaRPr lang="en-US" sz="1800" dirty="0" smtClean="0"/>
          </a:p>
        </p:txBody>
      </p:sp>
      <p:sp>
        <p:nvSpPr>
          <p:cNvPr id="9" name="Content Placeholder 8"/>
          <p:cNvSpPr>
            <a:spLocks noGrp="1"/>
          </p:cNvSpPr>
          <p:nvPr>
            <p:ph sz="quarter" idx="4"/>
          </p:nvPr>
        </p:nvSpPr>
        <p:spPr>
          <a:xfrm>
            <a:off x="4513848" y="1507661"/>
            <a:ext cx="4400687" cy="3845720"/>
          </a:xfrm>
        </p:spPr>
        <p:txBody>
          <a:bodyPr>
            <a:normAutofit/>
          </a:bodyPr>
          <a:lstStyle/>
          <a:p>
            <a:pPr marL="0" indent="0">
              <a:buNone/>
            </a:pPr>
            <a:r>
              <a:rPr lang="en-US" sz="2000" dirty="0"/>
              <a:t>See presentation V. </a:t>
            </a:r>
            <a:r>
              <a:rPr lang="en-US" sz="2000" dirty="0" err="1"/>
              <a:t>Dimov</a:t>
            </a:r>
            <a:r>
              <a:rPr lang="en-US" sz="2000" dirty="0"/>
              <a:t>, BCC #38:</a:t>
            </a:r>
            <a:endParaRPr lang="en-US" sz="1600" dirty="0"/>
          </a:p>
          <a:p>
            <a:r>
              <a:rPr lang="en-US" sz="1800" dirty="0"/>
              <a:t>p, H</a:t>
            </a:r>
            <a:r>
              <a:rPr lang="en-US" sz="1800" baseline="30000" dirty="0"/>
              <a:t>0</a:t>
            </a:r>
            <a:r>
              <a:rPr lang="en-US" sz="1800" dirty="0"/>
              <a:t> and H</a:t>
            </a:r>
            <a:r>
              <a:rPr lang="en-US" sz="1800" baseline="30000" dirty="0"/>
              <a:t>-</a:t>
            </a:r>
            <a:r>
              <a:rPr lang="en-US" sz="1800" dirty="0"/>
              <a:t> beam can be safely dumped on the main Linac4 dump (in L4Z) by switching off the </a:t>
            </a:r>
            <a:r>
              <a:rPr lang="en-US" sz="1800" dirty="0" err="1"/>
              <a:t>quadrupole</a:t>
            </a:r>
            <a:r>
              <a:rPr lang="en-US" sz="1800" dirty="0"/>
              <a:t> </a:t>
            </a:r>
            <a:r>
              <a:rPr lang="tr-TR" sz="1800" dirty="0"/>
              <a:t>L4T.MQF.0210</a:t>
            </a:r>
            <a:endParaRPr lang="en-US" sz="1800" dirty="0"/>
          </a:p>
          <a:p>
            <a:r>
              <a:rPr lang="en-US" sz="1800" dirty="0"/>
              <a:t>Beam size on dump can be adapted by varying strength of </a:t>
            </a:r>
            <a:r>
              <a:rPr lang="en-US" sz="1800" dirty="0" err="1"/>
              <a:t>quadrupole</a:t>
            </a:r>
            <a:r>
              <a:rPr lang="en-US" sz="1800" dirty="0"/>
              <a:t> </a:t>
            </a:r>
            <a:r>
              <a:rPr lang="tr-TR" sz="1800" dirty="0"/>
              <a:t>L4T.MQD.0110</a:t>
            </a:r>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7</a:t>
            </a:fld>
            <a:endParaRPr lang="en-US"/>
          </a:p>
        </p:txBody>
      </p:sp>
      <p:grpSp>
        <p:nvGrpSpPr>
          <p:cNvPr id="13" name="Group 12"/>
          <p:cNvGrpSpPr/>
          <p:nvPr/>
        </p:nvGrpSpPr>
        <p:grpSpPr>
          <a:xfrm>
            <a:off x="140522" y="3520953"/>
            <a:ext cx="4373326" cy="2385285"/>
            <a:chOff x="683862" y="2616436"/>
            <a:chExt cx="7632495" cy="3763749"/>
          </a:xfrm>
        </p:grpSpPr>
        <p:pic>
          <p:nvPicPr>
            <p:cNvPr id="11" name="Picture 10" descr="image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862" y="2616436"/>
              <a:ext cx="7632495" cy="3763749"/>
            </a:xfrm>
            <a:prstGeom prst="rect">
              <a:avLst/>
            </a:prstGeom>
          </p:spPr>
        </p:pic>
        <p:sp>
          <p:nvSpPr>
            <p:cNvPr id="12" name="Oval 11"/>
            <p:cNvSpPr/>
            <p:nvPr/>
          </p:nvSpPr>
          <p:spPr>
            <a:xfrm>
              <a:off x="3423867" y="3360703"/>
              <a:ext cx="1524000" cy="1015999"/>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2109314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Part 1: BI Instruments Involved</a:t>
            </a:r>
            <a:endParaRPr lang="en-US" dirty="0"/>
          </a:p>
        </p:txBody>
      </p:sp>
      <p:sp>
        <p:nvSpPr>
          <p:cNvPr id="10" name="Content Placeholder 9"/>
          <p:cNvSpPr>
            <a:spLocks noGrp="1"/>
          </p:cNvSpPr>
          <p:nvPr>
            <p:ph idx="1"/>
          </p:nvPr>
        </p:nvSpPr>
        <p:spPr>
          <a:xfrm>
            <a:off x="223280" y="1427250"/>
            <a:ext cx="6192414" cy="4897350"/>
          </a:xfrm>
        </p:spPr>
        <p:txBody>
          <a:bodyPr anchor="t">
            <a:normAutofit fontScale="92500"/>
          </a:bodyPr>
          <a:lstStyle/>
          <a:p>
            <a:pPr marL="0" indent="0">
              <a:buNone/>
            </a:pPr>
            <a:r>
              <a:rPr lang="en-US" sz="2400" dirty="0" smtClean="0"/>
              <a:t>Parts 1+2: </a:t>
            </a:r>
            <a:r>
              <a:rPr lang="en-US" sz="2400" dirty="0" smtClean="0">
                <a:solidFill>
                  <a:srgbClr val="FF0000"/>
                </a:solidFill>
              </a:rPr>
              <a:t>Specifications identical to LIU-PSB implementation</a:t>
            </a:r>
            <a:r>
              <a:rPr lang="en-US" sz="2400" dirty="0" smtClean="0"/>
              <a:t>!</a:t>
            </a:r>
          </a:p>
          <a:p>
            <a:pPr marL="514350" indent="-514350">
              <a:buFont typeface="+mj-lt"/>
              <a:buAutoNum type="arabicPeriod"/>
            </a:pPr>
            <a:r>
              <a:rPr lang="en-US" sz="2400" dirty="0" smtClean="0">
                <a:solidFill>
                  <a:schemeClr val="accent2"/>
                </a:solidFill>
              </a:rPr>
              <a:t>BTV system </a:t>
            </a:r>
            <a:r>
              <a:rPr lang="en-US" sz="2400" dirty="0" smtClean="0"/>
              <a:t>integrated in foil tank</a:t>
            </a:r>
          </a:p>
          <a:p>
            <a:pPr marL="880110" lvl="1" indent="-514350"/>
            <a:r>
              <a:rPr lang="en-US" sz="1800" dirty="0" err="1" smtClean="0"/>
              <a:t>Visualise</a:t>
            </a:r>
            <a:r>
              <a:rPr lang="en-US" sz="1800" dirty="0" smtClean="0"/>
              <a:t> and measure beam spot (no foil)</a:t>
            </a:r>
          </a:p>
          <a:p>
            <a:pPr marL="1154430" lvl="2" indent="-514350"/>
            <a:r>
              <a:rPr lang="en-US" sz="1500" dirty="0" smtClean="0"/>
              <a:t>Position accuracy: 0.2 mm; size accuracy: 10%</a:t>
            </a:r>
          </a:p>
          <a:p>
            <a:pPr marL="880110" lvl="1" indent="-514350"/>
            <a:r>
              <a:rPr lang="en-US" sz="1800" dirty="0" smtClean="0"/>
              <a:t>Internal interlocks for screen in case of foil movement</a:t>
            </a:r>
          </a:p>
          <a:p>
            <a:pPr marL="514350" indent="-514350">
              <a:buFont typeface="+mj-lt"/>
              <a:buAutoNum type="arabicPeriod"/>
            </a:pPr>
            <a:r>
              <a:rPr lang="en-US" sz="2400" dirty="0" smtClean="0">
                <a:solidFill>
                  <a:srgbClr val="009DD9"/>
                </a:solidFill>
              </a:rPr>
              <a:t>Measurement of foil current </a:t>
            </a:r>
            <a:r>
              <a:rPr lang="en-US" sz="2400" dirty="0" smtClean="0"/>
              <a:t>from foil holder</a:t>
            </a:r>
          </a:p>
          <a:p>
            <a:pPr marL="880110" lvl="1" indent="-514350"/>
            <a:r>
              <a:rPr lang="en-US" sz="1800" dirty="0" smtClean="0"/>
              <a:t>Electrically isolate foil holder support and measure the total current</a:t>
            </a:r>
          </a:p>
          <a:p>
            <a:pPr marL="880110" lvl="1" indent="-514350"/>
            <a:r>
              <a:rPr lang="en-US" sz="1800" dirty="0" smtClean="0"/>
              <a:t>Use the same concept as for the H</a:t>
            </a:r>
            <a:r>
              <a:rPr lang="en-US" sz="1800" baseline="30000" dirty="0" smtClean="0"/>
              <a:t>0</a:t>
            </a:r>
            <a:r>
              <a:rPr lang="en-US" sz="1800" dirty="0" smtClean="0"/>
              <a:t>/H</a:t>
            </a:r>
            <a:r>
              <a:rPr lang="en-US" sz="1800" baseline="30000" dirty="0" smtClean="0"/>
              <a:t>-</a:t>
            </a:r>
            <a:r>
              <a:rPr lang="en-US" sz="1800" dirty="0" smtClean="0"/>
              <a:t> monitor (see later)</a:t>
            </a:r>
            <a:endParaRPr lang="en-US" sz="1800" dirty="0"/>
          </a:p>
          <a:p>
            <a:pPr marL="514350" indent="-514350">
              <a:buFont typeface="+mj-lt"/>
              <a:buAutoNum type="arabicPeriod"/>
            </a:pPr>
            <a:r>
              <a:rPr lang="en-US" sz="2400" dirty="0" smtClean="0"/>
              <a:t>Rough </a:t>
            </a:r>
            <a:r>
              <a:rPr lang="en-US" sz="2400" dirty="0" smtClean="0">
                <a:solidFill>
                  <a:srgbClr val="009DD9"/>
                </a:solidFill>
              </a:rPr>
              <a:t>measurement of stripping efficiency</a:t>
            </a:r>
          </a:p>
          <a:p>
            <a:pPr marL="880110" lvl="1" indent="-514350"/>
            <a:r>
              <a:rPr lang="en-US" sz="1800" dirty="0" smtClean="0"/>
              <a:t>Use 2 well cross-calibrated BCTs (L4T.BCT.0107 and L4Z.BCT.0273)</a:t>
            </a:r>
            <a:endParaRPr lang="en-US" sz="1800" dirty="0"/>
          </a:p>
        </p:txBody>
      </p:sp>
      <p:sp>
        <p:nvSpPr>
          <p:cNvPr id="7" name="Footer Placeholder 6"/>
          <p:cNvSpPr>
            <a:spLocks noGrp="1"/>
          </p:cNvSpPr>
          <p:nvPr>
            <p:ph type="ftr" sz="quarter" idx="11"/>
          </p:nvPr>
        </p:nvSpPr>
        <p:spPr/>
        <p:txBody>
          <a:bodyPr/>
          <a:lstStyle/>
          <a:p>
            <a:r>
              <a:rPr lang="en-US" smtClean="0"/>
              <a:t>BI Technical Board 27/02/2014</a:t>
            </a:r>
            <a:endParaRPr lang="en-US"/>
          </a:p>
        </p:txBody>
      </p:sp>
      <p:sp>
        <p:nvSpPr>
          <p:cNvPr id="8" name="Slide Number Placeholder 7"/>
          <p:cNvSpPr>
            <a:spLocks noGrp="1"/>
          </p:cNvSpPr>
          <p:nvPr>
            <p:ph type="sldNum" sz="quarter" idx="12"/>
          </p:nvPr>
        </p:nvSpPr>
        <p:spPr/>
        <p:txBody>
          <a:bodyPr/>
          <a:lstStyle/>
          <a:p>
            <a:fld id="{4034AB0D-C9BF-C242-97F9-98785ECB695A}" type="slidenum">
              <a:rPr lang="en-US" smtClean="0"/>
              <a:pPr/>
              <a:t>8</a:t>
            </a:fld>
            <a:endParaRPr lang="en-US"/>
          </a:p>
        </p:txBody>
      </p:sp>
      <p:pic>
        <p:nvPicPr>
          <p:cNvPr id="13" name="Picture 2"/>
          <p:cNvPicPr>
            <a:picLocks noChangeAspect="1" noChangeArrowheads="1"/>
          </p:cNvPicPr>
          <p:nvPr/>
        </p:nvPicPr>
        <p:blipFill>
          <a:blip r:embed="rId2" cstate="print"/>
          <a:srcRect/>
          <a:stretch>
            <a:fillRect/>
          </a:stretch>
        </p:blipFill>
        <p:spPr bwMode="auto">
          <a:xfrm>
            <a:off x="5995279" y="1270121"/>
            <a:ext cx="2887920" cy="1911910"/>
          </a:xfrm>
          <a:prstGeom prst="rect">
            <a:avLst/>
          </a:prstGeom>
          <a:noFill/>
          <a:ln w="9525">
            <a:noFill/>
            <a:miter lim="800000"/>
            <a:headEnd/>
            <a:tailEnd/>
          </a:ln>
        </p:spPr>
      </p:pic>
      <p:sp>
        <p:nvSpPr>
          <p:cNvPr id="14" name="TextBox 13"/>
          <p:cNvSpPr txBox="1"/>
          <p:nvPr/>
        </p:nvSpPr>
        <p:spPr>
          <a:xfrm>
            <a:off x="6530348" y="3244409"/>
            <a:ext cx="2364750" cy="307777"/>
          </a:xfrm>
          <a:prstGeom prst="rect">
            <a:avLst/>
          </a:prstGeom>
          <a:noFill/>
        </p:spPr>
        <p:txBody>
          <a:bodyPr wrap="none" rtlCol="0">
            <a:spAutoFit/>
          </a:bodyPr>
          <a:lstStyle/>
          <a:p>
            <a:r>
              <a:rPr lang="en-US" sz="1400" dirty="0" smtClean="0"/>
              <a:t>J. Tan; LIU-PSB Review 2012</a:t>
            </a:r>
            <a:endParaRPr lang="en-US" sz="1400" dirty="0"/>
          </a:p>
        </p:txBody>
      </p:sp>
    </p:spTree>
    <p:extLst>
      <p:ext uri="{BB962C8B-B14F-4D97-AF65-F5344CB8AC3E}">
        <p14:creationId xmlns:p14="http://schemas.microsoft.com/office/powerpoint/2010/main" val="2663796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 1: Goals</a:t>
            </a:r>
            <a:endParaRPr lang="en-US" dirty="0"/>
          </a:p>
        </p:txBody>
      </p:sp>
      <p:sp>
        <p:nvSpPr>
          <p:cNvPr id="3" name="Content Placeholder 2"/>
          <p:cNvSpPr>
            <a:spLocks noGrp="1"/>
          </p:cNvSpPr>
          <p:nvPr>
            <p:ph idx="1"/>
          </p:nvPr>
        </p:nvSpPr>
        <p:spPr>
          <a:xfrm>
            <a:off x="457200" y="1251849"/>
            <a:ext cx="8229600" cy="5385884"/>
          </a:xfrm>
        </p:spPr>
        <p:txBody>
          <a:bodyPr>
            <a:normAutofit fontScale="92500" lnSpcReduction="10000"/>
          </a:bodyPr>
          <a:lstStyle/>
          <a:p>
            <a:pPr>
              <a:buFont typeface="Arial"/>
              <a:buChar char="•"/>
            </a:pPr>
            <a:r>
              <a:rPr lang="en-US" sz="2400" dirty="0" smtClean="0">
                <a:solidFill>
                  <a:schemeClr val="accent3"/>
                </a:solidFill>
              </a:rPr>
              <a:t>What can be tested?</a:t>
            </a:r>
          </a:p>
          <a:p>
            <a:pPr lvl="1">
              <a:buFont typeface="Arial"/>
              <a:buChar char="•"/>
            </a:pPr>
            <a:r>
              <a:rPr lang="en-US" sz="2000" dirty="0" smtClean="0">
                <a:solidFill>
                  <a:schemeClr val="accent2"/>
                </a:solidFill>
              </a:rPr>
              <a:t>Lifetime</a:t>
            </a:r>
            <a:r>
              <a:rPr lang="en-US" sz="2000" dirty="0" smtClean="0"/>
              <a:t> of different foils and foil </a:t>
            </a:r>
            <a:r>
              <a:rPr lang="en-US" sz="2000" dirty="0" smtClean="0"/>
              <a:t>holders over full </a:t>
            </a:r>
            <a:r>
              <a:rPr lang="en-US" sz="2000" dirty="0" smtClean="0"/>
              <a:t>Linac4 beam intensity range</a:t>
            </a:r>
            <a:endParaRPr lang="en-US" sz="2000" dirty="0" smtClean="0"/>
          </a:p>
          <a:p>
            <a:pPr lvl="1">
              <a:buFont typeface="Arial"/>
              <a:buChar char="•"/>
            </a:pPr>
            <a:r>
              <a:rPr lang="en-US" sz="2000" dirty="0" smtClean="0">
                <a:solidFill>
                  <a:srgbClr val="009DD9"/>
                </a:solidFill>
              </a:rPr>
              <a:t>Controls</a:t>
            </a:r>
            <a:r>
              <a:rPr lang="en-US" sz="2000" dirty="0" smtClean="0"/>
              <a:t> of foil changer</a:t>
            </a:r>
          </a:p>
          <a:p>
            <a:pPr lvl="1">
              <a:buFont typeface="Arial"/>
              <a:buChar char="•"/>
            </a:pPr>
            <a:r>
              <a:rPr lang="en-US" sz="2000" dirty="0" smtClean="0">
                <a:solidFill>
                  <a:srgbClr val="009DD9"/>
                </a:solidFill>
              </a:rPr>
              <a:t>Commissioning and </a:t>
            </a:r>
            <a:r>
              <a:rPr lang="en-US" sz="2000" dirty="0" err="1" smtClean="0">
                <a:solidFill>
                  <a:srgbClr val="009DD9"/>
                </a:solidFill>
              </a:rPr>
              <a:t>optimisation</a:t>
            </a:r>
            <a:r>
              <a:rPr lang="en-US" sz="2000" dirty="0" smtClean="0">
                <a:solidFill>
                  <a:srgbClr val="009DD9"/>
                </a:solidFill>
              </a:rPr>
              <a:t> of the instrumentation </a:t>
            </a:r>
            <a:r>
              <a:rPr lang="en-US" sz="2000" dirty="0" smtClean="0"/>
              <a:t>at the stripping foil (screen + mirrors + camera)</a:t>
            </a:r>
          </a:p>
          <a:p>
            <a:pPr lvl="1">
              <a:buFont typeface="Arial"/>
              <a:buChar char="•"/>
            </a:pPr>
            <a:r>
              <a:rPr lang="en-US" sz="2000" dirty="0" smtClean="0"/>
              <a:t>Rough estimate of </a:t>
            </a:r>
            <a:r>
              <a:rPr lang="en-US" sz="2000" dirty="0" smtClean="0">
                <a:solidFill>
                  <a:srgbClr val="009DD9"/>
                </a:solidFill>
              </a:rPr>
              <a:t>stripping efficiency </a:t>
            </a:r>
            <a:r>
              <a:rPr lang="en-US" sz="2000" dirty="0" smtClean="0"/>
              <a:t>of different foil types and thicknesses</a:t>
            </a:r>
          </a:p>
          <a:p>
            <a:pPr lvl="2">
              <a:buFont typeface="Arial"/>
              <a:buChar char="•"/>
            </a:pPr>
            <a:r>
              <a:rPr lang="en-US" sz="1600" dirty="0"/>
              <a:t>N</a:t>
            </a:r>
            <a:r>
              <a:rPr lang="en-US" sz="1600" dirty="0" smtClean="0"/>
              <a:t>eed 2 well cross-calibrated BCTs; H</a:t>
            </a:r>
            <a:r>
              <a:rPr lang="en-US" sz="1600" baseline="30000" dirty="0" smtClean="0"/>
              <a:t>0</a:t>
            </a:r>
            <a:r>
              <a:rPr lang="en-US" sz="1600" dirty="0" smtClean="0"/>
              <a:t> will not be detected and H</a:t>
            </a:r>
            <a:r>
              <a:rPr lang="en-US" sz="1600" baseline="30000" dirty="0" smtClean="0"/>
              <a:t>-</a:t>
            </a:r>
            <a:r>
              <a:rPr lang="en-US" sz="1600" dirty="0" smtClean="0"/>
              <a:t> </a:t>
            </a:r>
            <a:r>
              <a:rPr lang="en-US" sz="1600" dirty="0" smtClean="0"/>
              <a:t>signal will </a:t>
            </a:r>
            <a:r>
              <a:rPr lang="en-US" sz="1600" dirty="0" smtClean="0"/>
              <a:t>cancel with p (but H</a:t>
            </a:r>
            <a:r>
              <a:rPr lang="en-US" sz="1600" baseline="30000" dirty="0" smtClean="0"/>
              <a:t>-</a:t>
            </a:r>
            <a:r>
              <a:rPr lang="en-US" sz="1600" dirty="0" smtClean="0"/>
              <a:t> signal negligible)!</a:t>
            </a:r>
          </a:p>
          <a:p>
            <a:pPr lvl="1">
              <a:buFont typeface="Arial"/>
              <a:buChar char="•"/>
            </a:pPr>
            <a:r>
              <a:rPr lang="en-US" sz="1900" dirty="0" smtClean="0"/>
              <a:t>Hope to be able to obtain a rough estimate of </a:t>
            </a:r>
            <a:r>
              <a:rPr lang="en-US" sz="1900" dirty="0" smtClean="0">
                <a:solidFill>
                  <a:srgbClr val="009DD9"/>
                </a:solidFill>
              </a:rPr>
              <a:t>emittance growth </a:t>
            </a:r>
            <a:r>
              <a:rPr lang="en-US" sz="1900" dirty="0" smtClean="0"/>
              <a:t>through the foil</a:t>
            </a:r>
          </a:p>
          <a:p>
            <a:pPr lvl="2">
              <a:buFont typeface="Arial"/>
              <a:buChar char="•"/>
            </a:pPr>
            <a:r>
              <a:rPr lang="en-US" sz="1600" dirty="0" smtClean="0"/>
              <a:t>Use grids in L4Z line</a:t>
            </a:r>
          </a:p>
          <a:p>
            <a:pPr lvl="1">
              <a:buFont typeface="Arial"/>
              <a:buChar char="•"/>
            </a:pPr>
            <a:endParaRPr lang="en-US" sz="2000" dirty="0" smtClean="0"/>
          </a:p>
          <a:p>
            <a:pPr>
              <a:buFont typeface="Arial"/>
              <a:buChar char="•"/>
            </a:pPr>
            <a:r>
              <a:rPr lang="en-US" sz="2200" dirty="0" smtClean="0"/>
              <a:t>Beam size on foil will be similar to situation at PSB injection</a:t>
            </a:r>
          </a:p>
          <a:p>
            <a:pPr>
              <a:buFont typeface="Arial"/>
              <a:buChar char="•"/>
            </a:pPr>
            <a:r>
              <a:rPr lang="en-US" sz="2200" dirty="0" smtClean="0"/>
              <a:t>Detection of foil breakage (foil current)</a:t>
            </a:r>
          </a:p>
          <a:p>
            <a:pPr>
              <a:buFont typeface="Arial"/>
              <a:buChar char="•"/>
            </a:pPr>
            <a:r>
              <a:rPr lang="en-US" sz="2200" dirty="0" smtClean="0"/>
              <a:t>Tests can be performed in parallel to Linac4 beam tests (except for emittance measurements at end of the line)</a:t>
            </a:r>
            <a:endParaRPr lang="en-US" sz="2200" dirty="0"/>
          </a:p>
        </p:txBody>
      </p:sp>
      <p:sp>
        <p:nvSpPr>
          <p:cNvPr id="4" name="Footer Placeholder 3"/>
          <p:cNvSpPr>
            <a:spLocks noGrp="1"/>
          </p:cNvSpPr>
          <p:nvPr>
            <p:ph type="ftr" sz="quarter" idx="11"/>
          </p:nvPr>
        </p:nvSpPr>
        <p:spPr/>
        <p:txBody>
          <a:bodyPr/>
          <a:lstStyle/>
          <a:p>
            <a:r>
              <a:rPr lang="en-US" smtClean="0"/>
              <a:t>BI Technical Board 27/02/2014</a:t>
            </a:r>
            <a:endParaRPr lang="en-US"/>
          </a:p>
        </p:txBody>
      </p:sp>
      <p:sp>
        <p:nvSpPr>
          <p:cNvPr id="5" name="Slide Number Placeholder 4"/>
          <p:cNvSpPr>
            <a:spLocks noGrp="1"/>
          </p:cNvSpPr>
          <p:nvPr>
            <p:ph type="sldNum" sz="quarter" idx="12"/>
          </p:nvPr>
        </p:nvSpPr>
        <p:spPr/>
        <p:txBody>
          <a:bodyPr/>
          <a:lstStyle/>
          <a:p>
            <a:fld id="{4034AB0D-C9BF-C242-97F9-98785ECB695A}" type="slidenum">
              <a:rPr lang="en-US" smtClean="0"/>
              <a:pPr/>
              <a:t>9</a:t>
            </a:fld>
            <a:endParaRPr lang="en-US"/>
          </a:p>
        </p:txBody>
      </p:sp>
    </p:spTree>
    <p:extLst>
      <p:ext uri="{BB962C8B-B14F-4D97-AF65-F5344CB8AC3E}">
        <p14:creationId xmlns:p14="http://schemas.microsoft.com/office/powerpoint/2010/main" val="30916564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40682</TotalTime>
  <Words>2587</Words>
  <Application>Microsoft Macintosh PowerPoint</Application>
  <PresentationFormat>On-screen Show (4:3)</PresentationFormat>
  <Paragraphs>299</Paragraphs>
  <Slides>27</Slides>
  <Notes>8</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Flow</vt:lpstr>
      <vt:lpstr>PSB Half-Sector and Stripping Foil Test in L4T</vt:lpstr>
      <vt:lpstr>History</vt:lpstr>
      <vt:lpstr>Mandate</vt:lpstr>
      <vt:lpstr>Future PSB H- Injection Section</vt:lpstr>
      <vt:lpstr>Location of the Test Installations</vt:lpstr>
      <vt:lpstr>Scope of the Project – Part 1</vt:lpstr>
      <vt:lpstr>Part 1: Stripping Foil Test Stand</vt:lpstr>
      <vt:lpstr>Part 1: BI Instruments Involved</vt:lpstr>
      <vt:lpstr>Part 1: Goals</vt:lpstr>
      <vt:lpstr>Status of Part 1</vt:lpstr>
      <vt:lpstr>Scope of the Project – Part 2</vt:lpstr>
      <vt:lpstr>Part 2: Installation of the Half Sector Test</vt:lpstr>
      <vt:lpstr>Proposed Operation</vt:lpstr>
      <vt:lpstr>Part 2: Preliminary Layout (1)</vt:lpstr>
      <vt:lpstr>Part 2: Preliminary Layout (2)</vt:lpstr>
      <vt:lpstr>Part 2: BI Instruments Involved (1)</vt:lpstr>
      <vt:lpstr>Part 2: BI Instruments Involved (2)</vt:lpstr>
      <vt:lpstr>Part 2: BI Instruments Involved (3)</vt:lpstr>
      <vt:lpstr>Part 2: BI Instruments Involved (4)</vt:lpstr>
      <vt:lpstr>BI Material from Linac4, LIU-PSB or from other Sources</vt:lpstr>
      <vt:lpstr>Part 2: Goals (1)</vt:lpstr>
      <vt:lpstr>Part 2: Goals (2)</vt:lpstr>
      <vt:lpstr>Software</vt:lpstr>
      <vt:lpstr>Planning - Linac4 Masterplan</vt:lpstr>
      <vt:lpstr>Proposed Work Breakdown Structure</vt:lpstr>
      <vt:lpstr>Organisation</vt:lpstr>
      <vt:lpstr>Conclusions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a Beam Interlock System for Linac4, transfer and Measurement Lines as well as PSB with Linac4</dc:title>
  <dc:creator>Bettina Mikulec</dc:creator>
  <cp:lastModifiedBy>Bettina Mikulec</cp:lastModifiedBy>
  <cp:revision>183</cp:revision>
  <cp:lastPrinted>2014-02-26T15:25:10Z</cp:lastPrinted>
  <dcterms:created xsi:type="dcterms:W3CDTF">2010-10-21T07:56:42Z</dcterms:created>
  <dcterms:modified xsi:type="dcterms:W3CDTF">2014-02-27T07:58:31Z</dcterms:modified>
</cp:coreProperties>
</file>