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7" r:id="rId2"/>
    <p:sldId id="261" r:id="rId3"/>
    <p:sldId id="262" r:id="rId4"/>
    <p:sldId id="263" r:id="rId5"/>
    <p:sldId id="264" r:id="rId6"/>
    <p:sldId id="265" r:id="rId7"/>
    <p:sldId id="260" r:id="rId8"/>
    <p:sldId id="266" r:id="rId9"/>
    <p:sldId id="267" r:id="rId10"/>
    <p:sldId id="268" r:id="rId11"/>
    <p:sldId id="274" r:id="rId12"/>
    <p:sldId id="273" r:id="rId13"/>
    <p:sldId id="296" r:id="rId14"/>
    <p:sldId id="294" r:id="rId15"/>
    <p:sldId id="298" r:id="rId16"/>
    <p:sldId id="300" r:id="rId17"/>
    <p:sldId id="292" r:id="rId18"/>
    <p:sldId id="299" r:id="rId19"/>
    <p:sldId id="295" r:id="rId20"/>
    <p:sldId id="297" r:id="rId21"/>
    <p:sldId id="271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301" r:id="rId34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bg2"/>
        </a:solidFill>
        <a:latin typeface="Microsoft Sans Serif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993366"/>
    <a:srgbClr val="FF6600"/>
    <a:srgbClr val="FFFFCC"/>
    <a:srgbClr val="FFFF99"/>
    <a:srgbClr val="0B2A51"/>
    <a:srgbClr val="001D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4291" autoAdjust="0"/>
  </p:normalViewPr>
  <p:slideViewPr>
    <p:cSldViewPr>
      <p:cViewPr>
        <p:scale>
          <a:sx n="66" d="100"/>
          <a:sy n="66" d="100"/>
        </p:scale>
        <p:origin x="-4608" y="-20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505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230" y="-90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Relationship Id="rId2" Type="http://schemas.openxmlformats.org/officeDocument/2006/relationships/image" Target="../media/image3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0ED94E4F-41C5-410D-848F-4BDD1938E2D0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144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2925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8" tIns="47419" rIns="94838" bIns="47419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040A0E1-387D-456F-9CC6-FA9026585B4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0805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40A0E1-387D-456F-9CC6-FA9026585B4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E40CA9-0A49-4B1A-89AC-E85FC9864B2A}" type="slidenum">
              <a:rPr lang="de-DE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97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6513" y="933450"/>
            <a:ext cx="4248150" cy="3187700"/>
          </a:xfrm>
          <a:solidFill>
            <a:srgbClr val="FFFFFF"/>
          </a:solidFill>
          <a:ln/>
        </p:spPr>
      </p:sp>
      <p:sp>
        <p:nvSpPr>
          <p:cNvPr id="197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6677" y="4430442"/>
            <a:ext cx="4771795" cy="3540449"/>
          </a:xfrm>
          <a:noFill/>
          <a:ln/>
        </p:spPr>
        <p:txBody>
          <a:bodyPr wrap="none" anchor="ctr"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C47F12-C0AD-49B0-8107-AEDC8F8750D6}" type="slidenum">
              <a:rPr lang="de-DE"/>
              <a:pPr/>
              <a:t>14</a:t>
            </a:fld>
            <a:endParaRPr lang="de-DE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853024" y="746889"/>
            <a:ext cx="4961551" cy="37205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7554" tIns="43777" rIns="87554" bIns="43777" anchor="ctr"/>
          <a:lstStyle/>
          <a:p>
            <a:endParaRPr lang="de-DE"/>
          </a:p>
        </p:txBody>
      </p:sp>
      <p:sp>
        <p:nvSpPr>
          <p:cNvPr id="90115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888814" y="4713866"/>
            <a:ext cx="4884004" cy="4464390"/>
          </a:xfrm>
          <a:noFill/>
          <a:ln/>
        </p:spPr>
        <p:txBody>
          <a:bodyPr wrap="none" anchor="ctr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55663" y="746125"/>
            <a:ext cx="4960937" cy="37211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670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65119" y="4713867"/>
            <a:ext cx="5338850" cy="446747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1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3CACCA-14BE-437F-AEAE-0DB91B677CC7}" type="slidenum">
              <a:rPr lang="de-DE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rgbClr val="0B2A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2663" y="2703513"/>
            <a:ext cx="7504112" cy="1143000"/>
          </a:xfrm>
        </p:spPr>
        <p:txBody>
          <a:bodyPr tIns="0"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4437112"/>
            <a:ext cx="7467600" cy="685800"/>
          </a:xfrm>
        </p:spPr>
        <p:txBody>
          <a:bodyPr tIns="0" anchor="ctr"/>
          <a:lstStyle>
            <a:lvl1pPr marL="0" indent="0">
              <a:spcBef>
                <a:spcPct val="0"/>
              </a:spcBef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>
            <a:off x="-12700" y="1168400"/>
            <a:ext cx="9144000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0" y="1346200"/>
            <a:ext cx="9144000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5140" name="Picture 20" descr="D:\Job\Aktive Beratung\TUD Neu CI\Kopie von TU_Logo_90mm\TU_Logo_90_S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438150"/>
            <a:ext cx="1905000" cy="558800"/>
          </a:xfrm>
          <a:prstGeom prst="rect">
            <a:avLst/>
          </a:prstGeom>
          <a:noFill/>
        </p:spPr>
      </p:pic>
      <p:pic>
        <p:nvPicPr>
          <p:cNvPr id="17" name="Bild 9" descr="DDC_Logo_BB-15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6237312"/>
            <a:ext cx="1152127" cy="4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IKTP logo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404664"/>
            <a:ext cx="11430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267744" y="188640"/>
            <a:ext cx="5616624" cy="432048"/>
          </a:xfrm>
        </p:spPr>
        <p:txBody>
          <a:bodyPr anchor="b"/>
          <a:lstStyle>
            <a:lvl1pPr algn="l">
              <a:buFont typeface="Arial" pitchFamily="34" charset="0"/>
              <a:buNone/>
              <a:defRPr sz="2000" b="1"/>
            </a:lvl1pPr>
          </a:lstStyle>
          <a:p>
            <a:r>
              <a:rPr lang="de-DE" dirty="0" smtClean="0"/>
              <a:t>Titelmaster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39552" y="1268760"/>
            <a:ext cx="8136904" cy="417646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267744" y="692696"/>
            <a:ext cx="5616624" cy="2880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751F35-9BB7-449E-91D8-B705769DFDD9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391A8-12B7-4F59-AC1F-D6F50D2F3692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Textplatzhalter 3"/>
          <p:cNvSpPr>
            <a:spLocks noGrp="1"/>
          </p:cNvSpPr>
          <p:nvPr>
            <p:ph type="body" sz="half" idx="13"/>
          </p:nvPr>
        </p:nvSpPr>
        <p:spPr>
          <a:xfrm>
            <a:off x="539552" y="5877272"/>
            <a:ext cx="8136904" cy="28803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91B527-E95B-4934-A2BC-8BCF6C309DBC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D4C937E9-21FD-4E81-917C-0497985623CB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07175" y="1676400"/>
            <a:ext cx="1874838" cy="44196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77900" y="1676400"/>
            <a:ext cx="5476875" cy="44196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2D4BE6-6BD5-422A-AF0E-58B2C6DF687C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992F7-7555-498F-93B3-E6AC768E48C7}" type="slidenum">
              <a:rPr lang="de-DE" smtClean="0"/>
              <a:pPr/>
              <a:t>‹#›</a:t>
            </a:fld>
            <a:r>
              <a:rPr lang="de-DE" dirty="0"/>
              <a:t> 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3688" y="228603"/>
            <a:ext cx="7342187" cy="5318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7" y="332656"/>
            <a:ext cx="5688632" cy="381000"/>
          </a:xfrm>
        </p:spPr>
        <p:txBody>
          <a:bodyPr/>
          <a:lstStyle>
            <a:lvl1pPr>
              <a:defRPr sz="2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196752"/>
            <a:ext cx="7774632" cy="5256584"/>
          </a:xfrm>
        </p:spPr>
        <p:txBody>
          <a:bodyPr/>
          <a:lstStyle>
            <a:lvl1pPr>
              <a:buSzPct val="130000"/>
              <a:buFont typeface="Wingdings" pitchFamily="2" charset="2"/>
              <a:buChar char="v"/>
              <a:defRPr/>
            </a:lvl1pPr>
            <a:lvl2pPr>
              <a:buSzPct val="150000"/>
              <a:defRPr/>
            </a:lvl2pPr>
            <a:lvl3pPr>
              <a:buSzPct val="150000"/>
              <a:defRPr/>
            </a:lvl3pPr>
            <a:lvl4pPr>
              <a:buSzPct val="125000"/>
              <a:defRPr/>
            </a:lvl4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54DBDE-CBF4-48BD-932D-7FFB55544B38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273E9-608F-490E-901B-D137EDF7F20B}" type="slidenum">
              <a:rPr lang="de-DE" smtClean="0"/>
              <a:pPr/>
              <a:t>‹#›</a:t>
            </a:fld>
            <a:r>
              <a:rPr lang="de-DE" dirty="0" smtClean="0"/>
              <a:t>  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490861"/>
            <a:ext cx="7772400" cy="1362075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CF96BF-303A-4F55-97BC-C0F1E75E5A8A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EA0D9-8D1B-4DF9-AC7E-2C36BBEC1553}" type="slidenum">
              <a:rPr lang="de-DE" smtClean="0"/>
              <a:pPr/>
              <a:t>‹#›</a:t>
            </a:fld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175792"/>
            <a:ext cx="7942461" cy="381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552" y="1700808"/>
            <a:ext cx="4108648" cy="460851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00600" y="1772816"/>
            <a:ext cx="3657600" cy="4536504"/>
          </a:xfrm>
        </p:spPr>
        <p:txBody>
          <a:bodyPr/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8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6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 smtClean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lang="de-DE" sz="1400" dirty="0">
                <a:solidFill>
                  <a:srgbClr val="001D4B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CF12A-0DFC-47F2-B59C-9E686E247F66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BBB5A837-4018-4CB7-AB90-7ED586C7C998}" type="slidenum">
              <a:rPr lang="de-DE" smtClean="0"/>
              <a:pPr/>
              <a:t>‹#›</a:t>
            </a:fld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275040" cy="490066"/>
          </a:xfrm>
        </p:spPr>
        <p:txBody>
          <a:bodyPr/>
          <a:lstStyle>
            <a:lvl1pPr>
              <a:defRPr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5736" y="692696"/>
            <a:ext cx="6264696" cy="216024"/>
          </a:xfrm>
        </p:spPr>
        <p:txBody>
          <a:bodyPr anchor="b"/>
          <a:lstStyle>
            <a:lvl1pPr marL="0" indent="0">
              <a:buNone/>
              <a:defRPr sz="1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9512" y="1340768"/>
            <a:ext cx="2664296" cy="367240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987825" y="1277070"/>
            <a:ext cx="5698976" cy="366409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51520" y="5085184"/>
            <a:ext cx="8435281" cy="1224136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3" name="Datumsplatzhalter 4"/>
          <p:cNvSpPr>
            <a:spLocks noGrp="1"/>
          </p:cNvSpPr>
          <p:nvPr>
            <p:ph type="dt" sz="half" idx="10"/>
          </p:nvPr>
        </p:nvSpPr>
        <p:spPr>
          <a:xfrm>
            <a:off x="611560" y="6603404"/>
            <a:ext cx="2201416" cy="281980"/>
          </a:xfrm>
        </p:spPr>
        <p:txBody>
          <a:bodyPr/>
          <a:lstStyle>
            <a:lvl1pPr>
              <a:defRPr/>
            </a:lvl1pPr>
          </a:lstStyle>
          <a:p>
            <a:fld id="{BB674192-98FA-46BA-B241-494C6E1A0BDA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14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580584"/>
            <a:ext cx="2895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15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580584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BBB5A837-4018-4CB7-AB90-7ED586C7C998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490066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3924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277070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3924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1D02AA-1AC1-4EEE-8A7C-A579D5E57A98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D42DA88A-3C4B-4710-8E3A-60CFF3CBF6D4}" type="slidenum">
              <a:rPr lang="de-DE" smtClean="0"/>
              <a:pPr/>
              <a:t>‹#›</a:t>
            </a:fld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8CE7FF-2CC2-4EB2-B578-C699F1288190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FA9D60DB-0363-4C6B-8AE5-CB833B06872E}" type="slidenum">
              <a:rPr lang="de-DE" smtClean="0"/>
              <a:pPr/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614082-3A22-49BB-9E46-B7004B8E3EF0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 </a:t>
            </a:r>
            <a:fld id="{2BBAD2DA-2475-4E12-AF85-8386B95AC8EA}" type="slidenum">
              <a:rPr lang="de-DE" smtClean="0"/>
              <a:pPr/>
              <a:t>‹#›</a:t>
            </a:fld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3008313" cy="7920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1268760"/>
            <a:ext cx="5111750" cy="518457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2204864"/>
            <a:ext cx="3008313" cy="42484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CB8CCC-5A6D-49DA-A2C1-8BD29730AA33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2D93E-8333-44AF-95FC-D574F59CD950}" type="slidenum">
              <a:rPr lang="de-DE" smtClean="0"/>
              <a:pPr/>
              <a:t>‹#›</a:t>
            </a:fld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3568" y="1175792"/>
            <a:ext cx="779844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3568" y="1628800"/>
            <a:ext cx="777463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560" y="6603404"/>
            <a:ext cx="2201416" cy="28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b="0">
                <a:latin typeface="+mn-lt"/>
              </a:defRPr>
            </a:lvl1pPr>
          </a:lstStyle>
          <a:p>
            <a:fld id="{144ABFDC-1551-41F4-9C72-FD7530D6C53D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80584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+mn-lt"/>
              </a:defRPr>
            </a:lvl1pPr>
          </a:lstStyle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01544"/>
            <a:ext cx="1331168" cy="21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b="0">
                <a:latin typeface="+mn-lt"/>
              </a:defRPr>
            </a:lvl1pPr>
          </a:lstStyle>
          <a:p>
            <a:fld id="{1E0900E2-04EA-41A3-8CBD-802766BB9D90}" type="slidenum">
              <a:rPr lang="de-DE" smtClean="0"/>
              <a:pPr/>
              <a:t>‹#›</a:t>
            </a:fld>
            <a:r>
              <a:rPr lang="de-DE" dirty="0" smtClean="0"/>
              <a:t>  </a:t>
            </a:r>
            <a:endParaRPr lang="de-DE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-36512" y="980728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-36512" y="1000125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1039" name="Picture 15" descr="TU_Logo_90_HKS4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09588" y="438150"/>
            <a:ext cx="1443037" cy="423863"/>
          </a:xfrm>
          <a:prstGeom prst="rect">
            <a:avLst/>
          </a:prstGeom>
          <a:noFill/>
        </p:spPr>
      </p:pic>
      <p:pic>
        <p:nvPicPr>
          <p:cNvPr id="12" name="Grafik 11" descr="logo_grau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8028384" y="345342"/>
            <a:ext cx="936104" cy="563378"/>
          </a:xfrm>
          <a:prstGeom prst="rect">
            <a:avLst/>
          </a:prstGeom>
        </p:spPr>
      </p:pic>
      <p:pic>
        <p:nvPicPr>
          <p:cNvPr id="13" name="Grafik 12" descr="DDC-09.pn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8028384" y="6466260"/>
            <a:ext cx="971600" cy="3471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30000"/>
        <a:buFont typeface="Wingdings" pitchFamily="2" charset="2"/>
        <a:buChar char="v"/>
        <a:defRPr sz="1800">
          <a:solidFill>
            <a:srgbClr val="001D4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50000"/>
        <a:buChar char="•"/>
        <a:defRPr sz="1600">
          <a:solidFill>
            <a:srgbClr val="001D4B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50000"/>
        <a:buFont typeface="Wingdings" pitchFamily="2" charset="2"/>
        <a:buChar char="§"/>
        <a:defRPr sz="1600">
          <a:solidFill>
            <a:srgbClr val="001D4B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25000"/>
        <a:buChar char="-"/>
        <a:defRPr sz="1400">
          <a:solidFill>
            <a:srgbClr val="001D4B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-"/>
        <a:defRPr sz="1400">
          <a:solidFill>
            <a:srgbClr val="001D4B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hyperlink" Target="E:%5Canimation%5CTeilchenmassen_Normal.mov" TargetMode="External"/><Relationship Id="rId5" Type="http://schemas.openxmlformats.org/officeDocument/2006/relationships/hyperlink" Target="E:%5Canimation%5CTeilchenmassen_Downquark.mov" TargetMode="External"/><Relationship Id="rId6" Type="http://schemas.openxmlformats.org/officeDocument/2006/relationships/hyperlink" Target="E:%5Canimation%5CTeilchenmassen_Elektron.mov" TargetMode="External"/><Relationship Id="rId7" Type="http://schemas.openxmlformats.org/officeDocument/2006/relationships/hyperlink" Target="E:%5Canimation%5CTeilchenmassen_W-Teilchen.mov" TargetMode="External"/><Relationship Id="rId8" Type="http://schemas.openxmlformats.org/officeDocument/2006/relationships/hyperlink" Target="http://www.teilchenphysik.de/multimedia/informationsmaterial/veranstaltungen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E:%5Canimation%5Cdownload%5CTeilchenmassen.wm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wmf"/><Relationship Id="rId3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3.gi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6.emf"/><Relationship Id="rId12" Type="http://schemas.openxmlformats.org/officeDocument/2006/relationships/oleObject" Target="../embeddings/oleObject2.bin"/><Relationship Id="rId13" Type="http://schemas.openxmlformats.org/officeDocument/2006/relationships/image" Target="../media/image3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4.xml"/><Relationship Id="rId4" Type="http://schemas.openxmlformats.org/officeDocument/2006/relationships/image" Target="../media/image38.jpe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hyperlink" Target="http://www.physicsmasterclasses.org/" TargetMode="External"/><Relationship Id="rId8" Type="http://schemas.openxmlformats.org/officeDocument/2006/relationships/hyperlink" Target="http://www.teilchenwelt.de/" TargetMode="External"/><Relationship Id="rId9" Type="http://schemas.openxmlformats.org/officeDocument/2006/relationships/image" Target="../media/image41.jpeg"/><Relationship Id="rId10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kumente%20und%20Einstellungen\Michael%20Kobel\Eigene%20Dateien\talks\journalistentag\LHC_DVD_MPI_ATLAS3D.mpg" TargetMode="External"/><Relationship Id="rId4" Type="http://schemas.openxmlformats.org/officeDocument/2006/relationships/image" Target="../media/image42.wmf"/><Relationship Id="rId5" Type="http://schemas.openxmlformats.org/officeDocument/2006/relationships/image" Target="../media/image43.jpe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quantumdiaries.org/2011/06/26/cern-mug-summarizes-standard-model-but-is-off-by-a-factor-of-2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pn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Relationship Id="rId3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4" Type="http://schemas.openxmlformats.org/officeDocument/2006/relationships/oleObject" Target="../embeddings/oleObject3.bin"/><Relationship Id="rId5" Type="http://schemas.openxmlformats.org/officeDocument/2006/relationships/image" Target="../media/image64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gif"/><Relationship Id="rId7" Type="http://schemas.openxmlformats.org/officeDocument/2006/relationships/image" Target="../media/image77.png"/><Relationship Id="rId8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microsoft.com/office/2007/relationships/media" Target="file://localhost/Users/juliawoithe/Downloads/LHC_ATLAS_Collision_MD_HD_v02-small.mov" TargetMode="External"/><Relationship Id="rId2" Type="http://schemas.openxmlformats.org/officeDocument/2006/relationships/video" Target="file://localhost/Users/juliawoithe/Downloads/LHC_ATLAS_Collision_MD_HD_v02-small.mo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755576" y="1916832"/>
            <a:ext cx="7731199" cy="3816424"/>
          </a:xfrm>
        </p:spPr>
        <p:txBody>
          <a:bodyPr/>
          <a:lstStyle/>
          <a:p>
            <a:pPr algn="ctr"/>
            <a:r>
              <a:rPr lang="de-DE" dirty="0" smtClean="0">
                <a:solidFill>
                  <a:srgbClr val="FFFFFF"/>
                </a:solidFill>
              </a:rPr>
              <a:t>Forschung am CERN</a:t>
            </a:r>
            <a:br>
              <a:rPr lang="de-DE" dirty="0" smtClean="0">
                <a:solidFill>
                  <a:srgbClr val="FFFFFF"/>
                </a:solidFill>
              </a:rPr>
            </a:br>
            <a:r>
              <a:rPr lang="de-DE" dirty="0" smtClean="0">
                <a:solidFill>
                  <a:srgbClr val="FFFFFF"/>
                </a:solidFill>
              </a:rPr>
              <a:t>und Dresdner Beiträge</a:t>
            </a:r>
            <a:r>
              <a:rPr lang="de-DE" sz="3200" dirty="0" smtClean="0">
                <a:solidFill>
                  <a:srgbClr val="FFFFFF"/>
                </a:solidFill>
              </a:rPr>
              <a:t/>
            </a:r>
            <a:br>
              <a:rPr lang="de-DE" sz="3200" dirty="0" smtClean="0">
                <a:solidFill>
                  <a:srgbClr val="FFFFFF"/>
                </a:solidFill>
              </a:rPr>
            </a:br>
            <a:r>
              <a:rPr lang="de-DE" sz="3200" dirty="0" smtClean="0">
                <a:solidFill>
                  <a:srgbClr val="FFFFFF"/>
                </a:solidFill>
              </a:rPr>
              <a:t>           </a:t>
            </a:r>
            <a:r>
              <a:rPr lang="de-DE" dirty="0" smtClean="0">
                <a:solidFill>
                  <a:srgbClr val="FFFFFF"/>
                </a:solidFill>
              </a:rPr>
              <a:t/>
            </a:r>
            <a:br>
              <a:rPr lang="de-DE" dirty="0" smtClean="0">
                <a:solidFill>
                  <a:srgbClr val="FFFFFF"/>
                </a:solidFill>
              </a:rPr>
            </a:br>
            <a:r>
              <a:rPr lang="de-DE" sz="2000" dirty="0" smtClean="0">
                <a:solidFill>
                  <a:srgbClr val="FFFFFF"/>
                </a:solidFill>
              </a:rPr>
              <a:t>Michael Kobel</a:t>
            </a:r>
            <a:br>
              <a:rPr lang="de-DE" sz="2000" dirty="0" smtClean="0">
                <a:solidFill>
                  <a:srgbClr val="FFFFFF"/>
                </a:solidFill>
              </a:rPr>
            </a:br>
            <a:r>
              <a:rPr lang="de-DE" sz="2000" dirty="0" smtClean="0">
                <a:solidFill>
                  <a:srgbClr val="FFFFFF"/>
                </a:solidFill>
              </a:rPr>
              <a:t>Arno Straessner</a:t>
            </a:r>
            <a:br>
              <a:rPr lang="de-DE" sz="2000" dirty="0" smtClean="0">
                <a:solidFill>
                  <a:srgbClr val="FFFFFF"/>
                </a:solidFill>
              </a:rPr>
            </a:br>
            <a:r>
              <a:rPr lang="de-DE" sz="2000" dirty="0" smtClean="0">
                <a:solidFill>
                  <a:srgbClr val="FFFFFF"/>
                </a:solidFill>
              </a:rPr>
              <a:t>Kai Zuber</a:t>
            </a:r>
            <a:br>
              <a:rPr lang="de-DE" sz="2000" dirty="0" smtClean="0">
                <a:solidFill>
                  <a:srgbClr val="FFFFFF"/>
                </a:solidFill>
              </a:rPr>
            </a:br>
            <a:r>
              <a:rPr lang="de-DE" sz="2000" dirty="0" smtClean="0">
                <a:solidFill>
                  <a:srgbClr val="FFFFFF"/>
                </a:solidFill>
              </a:rPr>
              <a:t/>
            </a:r>
            <a:br>
              <a:rPr lang="de-DE" sz="2000" dirty="0" smtClean="0">
                <a:solidFill>
                  <a:srgbClr val="FFFFFF"/>
                </a:solidFill>
              </a:rPr>
            </a:br>
            <a:r>
              <a:rPr lang="de-DE" sz="2000" dirty="0" smtClean="0">
                <a:solidFill>
                  <a:srgbClr val="FFFFFF"/>
                </a:solidFill>
              </a:rPr>
              <a:t> Institut für Kern- und Teilchenphysik </a:t>
            </a:r>
            <a:br>
              <a:rPr lang="de-DE" sz="2000" dirty="0" smtClean="0">
                <a:solidFill>
                  <a:srgbClr val="FFFFFF"/>
                </a:solidFill>
              </a:rPr>
            </a:br>
            <a:endParaRPr lang="de-DE" sz="2000" b="0" dirty="0">
              <a:solidFill>
                <a:srgbClr val="000000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992832" y="1200150"/>
            <a:ext cx="7467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anchor="ctr"/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srgbClr val="FFFFFF"/>
                </a:solidFill>
                <a:latin typeface="Verdana" pitchFamily="34" charset="0"/>
              </a:rPr>
              <a:t>Fakultät </a:t>
            </a:r>
            <a:r>
              <a:rPr lang="de-DE" dirty="0" smtClean="0">
                <a:solidFill>
                  <a:srgbClr val="FFFFFF"/>
                </a:solidFill>
                <a:latin typeface="Verdana" pitchFamily="34" charset="0"/>
              </a:rPr>
              <a:t>Mathematik und Naturwissenschaften, </a:t>
            </a:r>
            <a:r>
              <a:rPr lang="de-DE" b="0" dirty="0" smtClean="0">
                <a:solidFill>
                  <a:srgbClr val="FFFFFF"/>
                </a:solidFill>
                <a:latin typeface="Verdana" pitchFamily="34" charset="0"/>
              </a:rPr>
              <a:t>Institut für Kern- und Teilchenphysik</a:t>
            </a:r>
            <a:endParaRPr lang="de-DE" sz="2400" b="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136848" y="5661248"/>
            <a:ext cx="7467600" cy="360040"/>
          </a:xfrm>
          <a:noFill/>
          <a:ln/>
        </p:spPr>
        <p:txBody>
          <a:bodyPr/>
          <a:lstStyle/>
          <a:p>
            <a:pPr algn="ctr"/>
            <a:r>
              <a:rPr lang="de-DE" sz="1800" dirty="0" smtClean="0"/>
              <a:t>CERN, 6.2.2014 </a:t>
            </a:r>
            <a:endParaRPr lang="de-DE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4624"/>
            <a:ext cx="6781800" cy="720080"/>
          </a:xfrm>
        </p:spPr>
        <p:txBody>
          <a:bodyPr>
            <a:normAutofit/>
          </a:bodyPr>
          <a:lstStyle/>
          <a:p>
            <a:r>
              <a:rPr lang="de-DE" sz="2800" dirty="0" smtClean="0"/>
              <a:t>     … was wäre wenn …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43608" y="5013176"/>
            <a:ext cx="7643192" cy="1368152"/>
          </a:xfrm>
        </p:spPr>
        <p:txBody>
          <a:bodyPr>
            <a:normAutofit/>
          </a:bodyPr>
          <a:lstStyle/>
          <a:p>
            <a:r>
              <a:rPr lang="de-DE" dirty="0" smtClean="0"/>
              <a:t>Massen von Elementarteilchen</a:t>
            </a:r>
            <a:br>
              <a:rPr lang="de-DE" dirty="0" smtClean="0"/>
            </a:br>
            <a:r>
              <a:rPr lang="de-DE" dirty="0" smtClean="0"/>
              <a:t>bestimmen den Ablauf der Kosmologie</a:t>
            </a:r>
          </a:p>
          <a:p>
            <a:r>
              <a:rPr lang="de-DE" dirty="0" smtClean="0"/>
              <a:t>Wissenschaftler wollen zunächst verstehen, was Masse ist, 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um danach versuchen, die Werte zu verstehen</a:t>
            </a:r>
          </a:p>
          <a:p>
            <a:endParaRPr lang="de-DE" dirty="0"/>
          </a:p>
        </p:txBody>
      </p:sp>
      <p:pic>
        <p:nvPicPr>
          <p:cNvPr id="4" name="Picture 3" descr="WaWaeWe_Illustration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577131"/>
            <a:ext cx="8047038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61321" y="1847006"/>
            <a:ext cx="3167062" cy="3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648" tIns="50823" rIns="101648" bIns="50823">
            <a:spAutoFit/>
          </a:bodyPr>
          <a:lstStyle/>
          <a:p>
            <a:pPr algn="l" defTabSz="1016000">
              <a:spcBef>
                <a:spcPct val="50000"/>
              </a:spcBef>
            </a:pPr>
            <a:r>
              <a:rPr lang="en-US" sz="1800" b="1" dirty="0" err="1">
                <a:solidFill>
                  <a:srgbClr val="FF9900"/>
                </a:solidFill>
                <a:hlinkClick r:id="rId4" action="ppaction://hlinkfile"/>
              </a:rPr>
              <a:t>Tatsächlicher</a:t>
            </a:r>
            <a:r>
              <a:rPr lang="en-US" sz="1800" b="1" dirty="0">
                <a:solidFill>
                  <a:srgbClr val="FF9900"/>
                </a:solidFill>
                <a:hlinkClick r:id="rId4" action="ppaction://hlinkfile"/>
              </a:rPr>
              <a:t> </a:t>
            </a:r>
            <a:r>
              <a:rPr lang="en-US" sz="1800" b="1" dirty="0" err="1">
                <a:solidFill>
                  <a:srgbClr val="FF9900"/>
                </a:solidFill>
                <a:hlinkClick r:id="rId4" action="ppaction://hlinkfile"/>
              </a:rPr>
              <a:t>Ablauf</a:t>
            </a:r>
            <a:endParaRPr lang="en-US" sz="1800" b="1" dirty="0">
              <a:solidFill>
                <a:srgbClr val="FF99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726358" y="3574206"/>
            <a:ext cx="28543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648" tIns="50823" rIns="101648" bIns="50823">
            <a:spAutoFit/>
          </a:bodyPr>
          <a:lstStyle/>
          <a:p>
            <a:pPr algn="l" defTabSz="1016000">
              <a:spcBef>
                <a:spcPct val="50000"/>
              </a:spcBef>
            </a:pPr>
            <a:r>
              <a:rPr lang="en-US" sz="1800" b="1" dirty="0" err="1">
                <a:solidFill>
                  <a:srgbClr val="FF9900"/>
                </a:solidFill>
                <a:hlinkClick r:id="rId5" action="ppaction://hlinkfile"/>
              </a:rPr>
              <a:t>Kleinere</a:t>
            </a:r>
            <a:r>
              <a:rPr lang="en-US" sz="1800" b="1" dirty="0">
                <a:solidFill>
                  <a:srgbClr val="FF9900"/>
                </a:solidFill>
                <a:hlinkClick r:id="rId5" action="ppaction://hlinkfile"/>
              </a:rPr>
              <a:t> d-</a:t>
            </a:r>
            <a:r>
              <a:rPr lang="en-US" sz="1800" b="1" dirty="0" err="1">
                <a:solidFill>
                  <a:srgbClr val="FF9900"/>
                </a:solidFill>
                <a:hlinkClick r:id="rId5" action="ppaction://hlinkfile"/>
              </a:rPr>
              <a:t>Quarkmasse</a:t>
            </a:r>
            <a:endParaRPr lang="en-US" sz="1800" b="1" dirty="0">
              <a:solidFill>
                <a:srgbClr val="FF9900"/>
              </a:solidFill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72846" y="3574206"/>
            <a:ext cx="285432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648" tIns="50823" rIns="101648" bIns="50823">
            <a:spAutoFit/>
          </a:bodyPr>
          <a:lstStyle/>
          <a:p>
            <a:pPr algn="l" defTabSz="1016000">
              <a:spcBef>
                <a:spcPct val="50000"/>
              </a:spcBef>
            </a:pPr>
            <a:r>
              <a:rPr lang="en-US" sz="1800" b="1" dirty="0" err="1">
                <a:solidFill>
                  <a:srgbClr val="FF9900"/>
                </a:solidFill>
                <a:hlinkClick r:id="rId6" action="ppaction://hlinkfile"/>
              </a:rPr>
              <a:t>Kleinere</a:t>
            </a:r>
            <a:r>
              <a:rPr lang="en-US" sz="1800" b="1" dirty="0">
                <a:solidFill>
                  <a:srgbClr val="FF9900"/>
                </a:solidFill>
                <a:hlinkClick r:id="rId6" action="ppaction://hlinkfile"/>
              </a:rPr>
              <a:t> </a:t>
            </a:r>
            <a:r>
              <a:rPr lang="en-US" sz="1800" b="1" dirty="0" err="1">
                <a:solidFill>
                  <a:srgbClr val="FF9900"/>
                </a:solidFill>
                <a:hlinkClick r:id="rId6" action="ppaction://hlinkfile"/>
              </a:rPr>
              <a:t>Elektronmasse</a:t>
            </a:r>
            <a:endParaRPr lang="en-US" sz="1800" b="1" dirty="0">
              <a:solidFill>
                <a:srgbClr val="FF99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925296" y="1270744"/>
            <a:ext cx="225583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648" tIns="50823" rIns="101648" bIns="50823">
            <a:spAutoFit/>
          </a:bodyPr>
          <a:lstStyle/>
          <a:p>
            <a:pPr algn="l" defTabSz="1016000">
              <a:spcBef>
                <a:spcPct val="50000"/>
              </a:spcBef>
            </a:pPr>
            <a:r>
              <a:rPr lang="en-US" sz="1800" b="1" dirty="0" err="1">
                <a:solidFill>
                  <a:srgbClr val="FF9900"/>
                </a:solidFill>
                <a:hlinkClick r:id="rId7" action="ppaction://hlinkfile"/>
              </a:rPr>
              <a:t>Kleinere</a:t>
            </a:r>
            <a:r>
              <a:rPr lang="en-US" sz="1800" b="1" dirty="0">
                <a:solidFill>
                  <a:srgbClr val="FF9900"/>
                </a:solidFill>
                <a:hlinkClick r:id="rId7" action="ppaction://hlinkfile"/>
              </a:rPr>
              <a:t> W-Masse</a:t>
            </a:r>
            <a:endParaRPr lang="en-US" sz="1800" b="1" dirty="0">
              <a:solidFill>
                <a:srgbClr val="FF9900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566396" y="1800969"/>
            <a:ext cx="34290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97" tIns="45713" rIns="91397" bIns="45713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/>
            </a:pPr>
            <a:endParaRPr lang="de-DE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116633" y="4079031"/>
            <a:ext cx="8180388" cy="646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1" tIns="45713" rIns="91421" bIns="45713">
            <a:spAutoFit/>
          </a:bodyPr>
          <a:lstStyle/>
          <a:p>
            <a:r>
              <a:rPr lang="en-US" sz="1800" dirty="0"/>
              <a:t>View Online: </a:t>
            </a:r>
            <a:r>
              <a:rPr lang="en-US" sz="1600" dirty="0" smtClean="0">
                <a:hlinkClick r:id="rId8"/>
              </a:rPr>
              <a:t>http://www.tricklabor.com/de/portfolio/was-waere-wenn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800" dirty="0"/>
              <a:t>Download:  : </a:t>
            </a:r>
            <a:r>
              <a:rPr lang="en-US" sz="1600" dirty="0">
                <a:hlinkClick r:id="rId8"/>
              </a:rPr>
              <a:t>www.teilchenphysik.de/multimedia/informationsmaterial/veranstaltungen</a:t>
            </a:r>
            <a:endParaRPr lang="en-US" sz="1600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BE189-2B01-4052-ADC5-3FE6560E94E0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10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7812360" cy="5040560"/>
          </a:xfrm>
        </p:spPr>
        <p:txBody>
          <a:bodyPr/>
          <a:lstStyle/>
          <a:p>
            <a:r>
              <a:rPr lang="de-DE" dirty="0" smtClean="0">
                <a:solidFill>
                  <a:schemeClr val="accent2"/>
                </a:solidFill>
              </a:rPr>
              <a:t>Warum brennt die Sonne so langsam?</a:t>
            </a:r>
          </a:p>
          <a:p>
            <a:pPr lvl="1"/>
            <a:r>
              <a:rPr lang="de-DE" dirty="0" smtClean="0">
                <a:solidFill>
                  <a:schemeClr val="accent2"/>
                </a:solidFill>
              </a:rPr>
              <a:t>p + p </a:t>
            </a:r>
            <a:r>
              <a:rPr lang="de-DE" dirty="0" smtClean="0">
                <a:solidFill>
                  <a:schemeClr val="accent2"/>
                </a:solidFill>
                <a:sym typeface="Wingdings" pitchFamily="2" charset="2"/>
              </a:rPr>
              <a:t> D + e</a:t>
            </a:r>
            <a:r>
              <a:rPr lang="de-DE" baseline="30000" dirty="0" smtClean="0">
                <a:solidFill>
                  <a:schemeClr val="accent2"/>
                </a:solidFill>
                <a:sym typeface="Wingdings" pitchFamily="2" charset="2"/>
              </a:rPr>
              <a:t>+</a:t>
            </a:r>
            <a:r>
              <a:rPr lang="de-DE" dirty="0" smtClean="0">
                <a:solidFill>
                  <a:schemeClr val="accent2"/>
                </a:solidFill>
                <a:sym typeface="Wingdings" pitchFamily="2" charset="2"/>
              </a:rPr>
              <a:t> + </a:t>
            </a:r>
            <a:r>
              <a:rPr lang="de-DE" dirty="0" smtClean="0">
                <a:solidFill>
                  <a:schemeClr val="accent2"/>
                </a:solidFill>
                <a:latin typeface="Luxi Sans" pitchFamily="32" charset="0"/>
              </a:rPr>
              <a:t> </a:t>
            </a:r>
            <a:r>
              <a:rPr lang="de-DE" dirty="0" smtClean="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n   </a:t>
            </a:r>
            <a:br>
              <a:rPr lang="de-DE" dirty="0" smtClean="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</a:br>
            <a:r>
              <a:rPr lang="de-DE" dirty="0" smtClean="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(</a:t>
            </a:r>
            <a:r>
              <a:rPr lang="de-DE" dirty="0" smtClean="0">
                <a:solidFill>
                  <a:schemeClr val="accent2"/>
                </a:solidFill>
                <a:sym typeface="Wingdings" pitchFamily="2" charset="2"/>
              </a:rPr>
              <a:t>Energiegewinn pp  D,   </a:t>
            </a:r>
            <a:r>
              <a:rPr lang="de-DE" dirty="0" smtClean="0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de-DE" dirty="0" smtClean="0">
                <a:solidFill>
                  <a:schemeClr val="accent2"/>
                </a:solidFill>
                <a:sym typeface="Wingdings" pitchFamily="2" charset="2"/>
              </a:rPr>
              <a:t>E = 0,9 </a:t>
            </a:r>
            <a:r>
              <a:rPr lang="de-DE" dirty="0" err="1" smtClean="0">
                <a:solidFill>
                  <a:schemeClr val="accent2"/>
                </a:solidFill>
                <a:sym typeface="Wingdings" pitchFamily="2" charset="2"/>
              </a:rPr>
              <a:t>MeV</a:t>
            </a:r>
            <a:r>
              <a:rPr lang="de-DE" dirty="0" smtClean="0">
                <a:solidFill>
                  <a:schemeClr val="accent2"/>
                </a:solidFill>
                <a:sym typeface="Wingdings" pitchFamily="2" charset="2"/>
              </a:rPr>
              <a:t>)</a:t>
            </a:r>
            <a:endParaRPr lang="de-DE" dirty="0" smtClean="0">
              <a:solidFill>
                <a:schemeClr val="accent2"/>
              </a:solidFill>
            </a:endParaRPr>
          </a:p>
          <a:p>
            <a:pPr lvl="1"/>
            <a:r>
              <a:rPr lang="de-DE" dirty="0" smtClean="0">
                <a:solidFill>
                  <a:schemeClr val="accent2"/>
                </a:solidFill>
              </a:rPr>
              <a:t>Vermittelndes  W-Teilchen sehr schwer,</a:t>
            </a:r>
            <a:br>
              <a:rPr lang="de-DE" dirty="0" smtClean="0">
                <a:solidFill>
                  <a:schemeClr val="accent2"/>
                </a:solidFill>
              </a:rPr>
            </a:br>
            <a:r>
              <a:rPr lang="de-DE" dirty="0" smtClean="0">
                <a:solidFill>
                  <a:schemeClr val="accent2"/>
                </a:solidFill>
              </a:rPr>
              <a:t>weil im </a:t>
            </a:r>
            <a:r>
              <a:rPr lang="de-DE" dirty="0" err="1" smtClean="0">
                <a:solidFill>
                  <a:schemeClr val="accent2"/>
                </a:solidFill>
              </a:rPr>
              <a:t>Higgsfeld</a:t>
            </a:r>
            <a:r>
              <a:rPr lang="de-DE" dirty="0" smtClean="0">
                <a:solidFill>
                  <a:schemeClr val="accent2"/>
                </a:solidFill>
              </a:rPr>
              <a:t>: m</a:t>
            </a:r>
            <a:r>
              <a:rPr lang="de-DE" baseline="-25000" dirty="0" smtClean="0">
                <a:solidFill>
                  <a:schemeClr val="accent2"/>
                </a:solidFill>
              </a:rPr>
              <a:t>W</a:t>
            </a:r>
            <a:r>
              <a:rPr lang="de-DE" dirty="0" smtClean="0">
                <a:solidFill>
                  <a:schemeClr val="accent2"/>
                </a:solidFill>
              </a:rPr>
              <a:t> = 80400 </a:t>
            </a:r>
            <a:r>
              <a:rPr lang="de-DE" dirty="0" err="1" smtClean="0">
                <a:solidFill>
                  <a:schemeClr val="accent2"/>
                </a:solidFill>
              </a:rPr>
              <a:t>MeV</a:t>
            </a:r>
            <a:endParaRPr lang="de-DE" dirty="0" smtClean="0">
              <a:solidFill>
                <a:schemeClr val="accent2"/>
              </a:solidFill>
            </a:endParaRP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Rate </a:t>
            </a:r>
            <a:r>
              <a:rPr lang="de-DE" dirty="0" smtClean="0">
                <a:solidFill>
                  <a:srgbClr val="FF0000"/>
                </a:solidFill>
                <a:latin typeface="Luxi Sans" pitchFamily="32" charset="0"/>
              </a:rPr>
              <a:t>unterdrückt um ~ (</a:t>
            </a:r>
            <a:r>
              <a:rPr lang="de-DE" dirty="0" smtClean="0">
                <a:solidFill>
                  <a:srgbClr val="FF0000"/>
                </a:solidFill>
                <a:latin typeface="Symbol" pitchFamily="18" charset="2"/>
                <a:sym typeface="Wingdings" pitchFamily="2" charset="2"/>
              </a:rPr>
              <a:t>D</a:t>
            </a:r>
            <a:r>
              <a:rPr lang="de-DE" dirty="0" smtClean="0">
                <a:solidFill>
                  <a:srgbClr val="FF0000"/>
                </a:solidFill>
                <a:sym typeface="Wingdings" pitchFamily="2" charset="2"/>
              </a:rPr>
              <a:t>E / </a:t>
            </a:r>
            <a:r>
              <a:rPr lang="de-DE" dirty="0" smtClean="0">
                <a:solidFill>
                  <a:srgbClr val="FF0000"/>
                </a:solidFill>
                <a:latin typeface="Luxi Sans" pitchFamily="32" charset="0"/>
              </a:rPr>
              <a:t>m</a:t>
            </a:r>
            <a:r>
              <a:rPr lang="de-DE" baseline="-25000" dirty="0" smtClean="0">
                <a:solidFill>
                  <a:srgbClr val="FF0000"/>
                </a:solidFill>
                <a:latin typeface="Luxi Sans" pitchFamily="32" charset="0"/>
              </a:rPr>
              <a:t>W</a:t>
            </a:r>
            <a:r>
              <a:rPr lang="de-DE" dirty="0" smtClean="0">
                <a:solidFill>
                  <a:srgbClr val="FF0000"/>
                </a:solidFill>
                <a:latin typeface="Luxi Sans" pitchFamily="32" charset="0"/>
              </a:rPr>
              <a:t>)</a:t>
            </a:r>
            <a:r>
              <a:rPr lang="de-DE" baseline="30000" dirty="0" smtClean="0">
                <a:solidFill>
                  <a:srgbClr val="FF0000"/>
                </a:solidFill>
                <a:latin typeface="Luxi Sans" pitchFamily="32" charset="0"/>
              </a:rPr>
              <a:t>4  </a:t>
            </a:r>
            <a:r>
              <a:rPr lang="de-DE" dirty="0" smtClean="0">
                <a:solidFill>
                  <a:srgbClr val="FF0000"/>
                </a:solidFill>
                <a:latin typeface="Luxi Sans" pitchFamily="32" charset="0"/>
              </a:rPr>
              <a:t>&gt; 10</a:t>
            </a:r>
            <a:r>
              <a:rPr lang="de-DE" baseline="30000" dirty="0" smtClean="0">
                <a:solidFill>
                  <a:srgbClr val="FF0000"/>
                </a:solidFill>
                <a:latin typeface="Luxi Sans" pitchFamily="32" charset="0"/>
              </a:rPr>
              <a:t>-20</a:t>
            </a:r>
          </a:p>
          <a:p>
            <a:pPr lvl="1"/>
            <a:endParaRPr lang="de-DE" baseline="30000" dirty="0" smtClean="0">
              <a:solidFill>
                <a:schemeClr val="accent2"/>
              </a:solidFill>
              <a:latin typeface="Luxi Sans" pitchFamily="32" charset="0"/>
            </a:endParaRPr>
          </a:p>
          <a:p>
            <a:pPr lvl="1">
              <a:buNone/>
            </a:pPr>
            <a:endParaRPr lang="de-DE" baseline="30000" dirty="0" smtClean="0">
              <a:solidFill>
                <a:schemeClr val="accent2"/>
              </a:solidFill>
              <a:latin typeface="Luxi Sans" pitchFamily="32" charset="0"/>
            </a:endParaRPr>
          </a:p>
          <a:p>
            <a:pPr lvl="1"/>
            <a:r>
              <a:rPr lang="de-DE" dirty="0" smtClean="0">
                <a:solidFill>
                  <a:schemeClr val="accent2"/>
                </a:solidFill>
              </a:rPr>
              <a:t>Sonne brennt im Inneren eines </a:t>
            </a:r>
            <a:br>
              <a:rPr lang="de-DE" dirty="0" smtClean="0">
                <a:solidFill>
                  <a:schemeClr val="accent2"/>
                </a:solidFill>
              </a:rPr>
            </a:br>
            <a:r>
              <a:rPr lang="de-DE" dirty="0" smtClean="0">
                <a:solidFill>
                  <a:schemeClr val="accent2"/>
                </a:solidFill>
              </a:rPr>
              <a:t>„Supraleiters für schwache Wechselwirkungen“, </a:t>
            </a:r>
            <a:br>
              <a:rPr lang="de-DE" dirty="0" smtClean="0">
                <a:solidFill>
                  <a:schemeClr val="accent2"/>
                </a:solidFill>
              </a:rPr>
            </a:br>
            <a:r>
              <a:rPr lang="de-DE" dirty="0" smtClean="0">
                <a:solidFill>
                  <a:schemeClr val="accent2"/>
                </a:solidFill>
              </a:rPr>
              <a:t>der die Reaktionsrate 10 Milliarden mal effektiver </a:t>
            </a:r>
            <a:br>
              <a:rPr lang="de-DE" dirty="0" smtClean="0">
                <a:solidFill>
                  <a:schemeClr val="accent2"/>
                </a:solidFill>
              </a:rPr>
            </a:br>
            <a:r>
              <a:rPr lang="de-DE" dirty="0" smtClean="0">
                <a:solidFill>
                  <a:schemeClr val="accent2"/>
                </a:solidFill>
              </a:rPr>
              <a:t>dämpft als ein elektrischer Supraleiter ein Magnetfeld </a:t>
            </a:r>
            <a:endParaRPr lang="de-DE" baseline="30000" dirty="0" smtClean="0">
              <a:solidFill>
                <a:schemeClr val="accent2"/>
              </a:solidFill>
              <a:latin typeface="Luxi Sans" pitchFamily="32" charset="0"/>
            </a:endParaRPr>
          </a:p>
          <a:p>
            <a:pPr lvl="1"/>
            <a:endParaRPr lang="de-DE" dirty="0"/>
          </a:p>
        </p:txBody>
      </p:sp>
      <p:pic>
        <p:nvPicPr>
          <p:cNvPr id="386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124743"/>
            <a:ext cx="2376264" cy="2363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ieren 7"/>
          <p:cNvGrpSpPr/>
          <p:nvPr/>
        </p:nvGrpSpPr>
        <p:grpSpPr>
          <a:xfrm>
            <a:off x="4443065" y="2636912"/>
            <a:ext cx="2289175" cy="1364502"/>
            <a:chOff x="7043737" y="5101489"/>
            <a:chExt cx="2289175" cy="1364502"/>
          </a:xfrm>
        </p:grpSpPr>
        <p:grpSp>
          <p:nvGrpSpPr>
            <p:cNvPr id="3" name="Gruppieren 38"/>
            <p:cNvGrpSpPr/>
            <p:nvPr/>
          </p:nvGrpSpPr>
          <p:grpSpPr>
            <a:xfrm>
              <a:off x="7043737" y="5101489"/>
              <a:ext cx="2289175" cy="1364502"/>
              <a:chOff x="7043737" y="5120992"/>
              <a:chExt cx="2289175" cy="1364502"/>
            </a:xfrm>
          </p:grpSpPr>
          <p:sp>
            <p:nvSpPr>
              <p:cNvPr id="14" name="Text Box 10"/>
              <p:cNvSpPr txBox="1">
                <a:spLocks noChangeArrowheads="1"/>
              </p:cNvSpPr>
              <p:nvPr/>
            </p:nvSpPr>
            <p:spPr bwMode="auto">
              <a:xfrm>
                <a:off x="7043737" y="5120992"/>
                <a:ext cx="2289175" cy="1364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lIns="101629" tIns="50813" rIns="101629" bIns="50813">
                <a:spAutoFit/>
              </a:bodyPr>
              <a:lstStyle/>
              <a:p>
                <a:pPr algn="l" defTabSz="1017588" eaLnBrk="1" hangingPunct="1">
                  <a:spcBef>
                    <a:spcPct val="50000"/>
                  </a:spcBef>
                </a:pPr>
                <a:r>
                  <a:rPr kumimoji="1" lang="de-DE" sz="2000" dirty="0">
                    <a:solidFill>
                      <a:schemeClr val="tx1"/>
                    </a:solidFill>
                    <a:latin typeface="Arial Narrow" pitchFamily="34" charset="0"/>
                  </a:rPr>
                  <a:t> </a:t>
                </a:r>
                <a:r>
                  <a:rPr kumimoji="1" lang="de-DE" sz="2000" dirty="0">
                    <a:solidFill>
                      <a:schemeClr val="tx1"/>
                    </a:solidFill>
                  </a:rPr>
                  <a:t>p                       n</a:t>
                </a:r>
                <a:br>
                  <a:rPr kumimoji="1" lang="de-DE" sz="2000" dirty="0">
                    <a:solidFill>
                      <a:schemeClr val="tx1"/>
                    </a:solidFill>
                  </a:rPr>
                </a:br>
                <a:r>
                  <a:rPr kumimoji="1" lang="de-DE" sz="2000" dirty="0">
                    <a:solidFill>
                      <a:schemeClr val="tx1"/>
                    </a:solidFill>
                    <a:latin typeface="Arial Narrow" pitchFamily="34" charset="0"/>
                  </a:rPr>
                  <a:t>                      </a:t>
                </a:r>
                <a:r>
                  <a:rPr kumimoji="1" lang="de-DE" sz="2000" dirty="0" smtClean="0">
                    <a:solidFill>
                      <a:schemeClr val="tx1"/>
                    </a:solidFill>
                  </a:rPr>
                  <a:t>W</a:t>
                </a:r>
                <a:r>
                  <a:rPr kumimoji="1" lang="de-DE" sz="2000" b="1" baseline="30000" dirty="0" smtClean="0">
                    <a:solidFill>
                      <a:schemeClr val="tx1"/>
                    </a:solidFill>
                    <a:latin typeface="Arial Narrow" pitchFamily="34" charset="0"/>
                  </a:rPr>
                  <a:t>+</a:t>
                </a:r>
                <a:r>
                  <a:rPr kumimoji="1" lang="de-DE" sz="2000" dirty="0" smtClean="0">
                    <a:solidFill>
                      <a:schemeClr val="tx1"/>
                    </a:solidFill>
                    <a:latin typeface="Arial Narrow" pitchFamily="34" charset="0"/>
                  </a:rPr>
                  <a:t> </a:t>
                </a:r>
                <a:r>
                  <a:rPr kumimoji="1" lang="de-DE" sz="2000" dirty="0">
                    <a:solidFill>
                      <a:schemeClr val="tx1"/>
                    </a:solidFill>
                    <a:latin typeface="Arial Narrow" pitchFamily="34" charset="0"/>
                  </a:rPr>
                  <a:t/>
                </a:r>
                <a:br>
                  <a:rPr kumimoji="1" lang="de-DE" sz="2000" dirty="0">
                    <a:solidFill>
                      <a:schemeClr val="tx1"/>
                    </a:solidFill>
                    <a:latin typeface="Arial Narrow" pitchFamily="34" charset="0"/>
                  </a:rPr>
                </a:br>
                <a:r>
                  <a:rPr kumimoji="1" lang="de-DE" sz="1800" dirty="0">
                    <a:solidFill>
                      <a:schemeClr val="tx1"/>
                    </a:solidFill>
                    <a:latin typeface="Arial Narrow" pitchFamily="34" charset="0"/>
                  </a:rPr>
                  <a:t> </a:t>
                </a:r>
                <a:r>
                  <a:rPr kumimoji="1" lang="de-DE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kumimoji="1" lang="de-DE" sz="2000" dirty="0" smtClean="0">
                    <a:solidFill>
                      <a:schemeClr val="tx1"/>
                    </a:solidFill>
                    <a:latin typeface="Arial Narrow" pitchFamily="34" charset="0"/>
                  </a:rPr>
                  <a:t>                          </a:t>
                </a:r>
                <a:r>
                  <a:rPr kumimoji="1" lang="de-DE" sz="2200" dirty="0" smtClean="0">
                    <a:solidFill>
                      <a:schemeClr val="tx1"/>
                    </a:solidFill>
                    <a:latin typeface="Symbol" pitchFamily="18" charset="2"/>
                  </a:rPr>
                  <a:t>n</a:t>
                </a:r>
                <a:r>
                  <a:rPr kumimoji="1" lang="de-DE" sz="2000" b="1" baseline="-25000" dirty="0" smtClean="0">
                    <a:solidFill>
                      <a:schemeClr val="tx1"/>
                    </a:solidFill>
                  </a:rPr>
                  <a:t>e</a:t>
                </a:r>
                <a:br>
                  <a:rPr kumimoji="1" lang="de-DE" sz="2000" b="1" baseline="-25000" dirty="0" smtClean="0">
                    <a:solidFill>
                      <a:schemeClr val="tx1"/>
                    </a:solidFill>
                  </a:rPr>
                </a:br>
                <a:endParaRPr kumimoji="1" lang="de-DE" sz="2000" dirty="0">
                  <a:solidFill>
                    <a:schemeClr val="tx1"/>
                  </a:solidFill>
                  <a:latin typeface="Symbol" pitchFamily="18" charset="2"/>
                </a:endParaRPr>
              </a:p>
            </p:txBody>
          </p:sp>
          <p:grpSp>
            <p:nvGrpSpPr>
              <p:cNvPr id="4" name="Gruppieren 37"/>
              <p:cNvGrpSpPr/>
              <p:nvPr/>
            </p:nvGrpSpPr>
            <p:grpSpPr>
              <a:xfrm>
                <a:off x="7405552" y="5337016"/>
                <a:ext cx="1393335" cy="554592"/>
                <a:chOff x="7405552" y="5337016"/>
                <a:chExt cx="1393335" cy="554592"/>
              </a:xfrm>
            </p:grpSpPr>
            <p:sp>
              <p:nvSpPr>
                <p:cNvPr id="16" name="Line 12"/>
                <p:cNvSpPr>
                  <a:spLocks noChangeShapeType="1"/>
                </p:cNvSpPr>
                <p:nvPr/>
              </p:nvSpPr>
              <p:spPr bwMode="auto">
                <a:xfrm>
                  <a:off x="7426206" y="5337016"/>
                  <a:ext cx="137268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17" name="Line 13"/>
                <p:cNvSpPr>
                  <a:spLocks noChangeShapeType="1"/>
                </p:cNvSpPr>
                <p:nvPr/>
              </p:nvSpPr>
              <p:spPr bwMode="auto">
                <a:xfrm>
                  <a:off x="7405552" y="5404690"/>
                  <a:ext cx="1393335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18" name="Line 14"/>
                <p:cNvSpPr>
                  <a:spLocks noChangeShapeType="1"/>
                </p:cNvSpPr>
                <p:nvPr/>
              </p:nvSpPr>
              <p:spPr bwMode="auto">
                <a:xfrm>
                  <a:off x="7426206" y="5478965"/>
                  <a:ext cx="1372681" cy="0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19" name="Line 15"/>
                <p:cNvSpPr>
                  <a:spLocks noChangeShapeType="1"/>
                </p:cNvSpPr>
                <p:nvPr/>
              </p:nvSpPr>
              <p:spPr bwMode="auto">
                <a:xfrm>
                  <a:off x="8532440" y="5877272"/>
                  <a:ext cx="266447" cy="14336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de-DE"/>
                </a:p>
              </p:txBody>
            </p:sp>
            <p:sp>
              <p:nvSpPr>
                <p:cNvPr id="20" name="Line 16"/>
                <p:cNvSpPr>
                  <a:spLocks noChangeShapeType="1"/>
                </p:cNvSpPr>
                <p:nvPr/>
              </p:nvSpPr>
              <p:spPr bwMode="auto">
                <a:xfrm flipH="1" flipV="1">
                  <a:off x="7893299" y="5469062"/>
                  <a:ext cx="576717" cy="359825"/>
                </a:xfrm>
                <a:prstGeom prst="line">
                  <a:avLst/>
                </a:prstGeom>
                <a:noFill/>
                <a:ln w="22225">
                  <a:solidFill>
                    <a:schemeClr val="tx1"/>
                  </a:solidFill>
                  <a:prstDash val="dash"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de-DE"/>
                </a:p>
              </p:txBody>
            </p:sp>
          </p:grpSp>
        </p:grp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8532440" y="5877272"/>
              <a:ext cx="288032" cy="21602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8820472" y="6011833"/>
              <a:ext cx="46679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de-DE" sz="2000" dirty="0" smtClean="0">
                  <a:solidFill>
                    <a:srgbClr val="000000"/>
                  </a:solidFill>
                </a:rPr>
                <a:t>e</a:t>
              </a:r>
              <a:r>
                <a:rPr kumimoji="1" lang="de-DE" sz="2000" baseline="30000" dirty="0" smtClean="0">
                  <a:solidFill>
                    <a:srgbClr val="000000"/>
                  </a:solidFill>
                  <a:latin typeface="Arial Narrow" pitchFamily="34" charset="0"/>
                </a:rPr>
                <a:t>+</a:t>
              </a:r>
              <a:r>
                <a:rPr kumimoji="1" lang="de-DE" sz="2000" dirty="0" smtClean="0">
                  <a:solidFill>
                    <a:srgbClr val="000000"/>
                  </a:solidFill>
                  <a:latin typeface="Arial Narrow" pitchFamily="34" charset="0"/>
                </a:rPr>
                <a:t> </a:t>
              </a:r>
              <a:endParaRPr lang="de-DE" dirty="0"/>
            </a:p>
          </p:txBody>
        </p:sp>
      </p:grpSp>
      <p:sp>
        <p:nvSpPr>
          <p:cNvPr id="21" name="Datumsplatzhalt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AB9F-84ED-47BD-A545-4E7A5F1F0E63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fld id="{BBB5A837-4018-4CB7-AB90-7ED586C7C998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23" name="Fußzeilenplatzhalt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  <p:pic>
        <p:nvPicPr>
          <p:cNvPr id="24" name="Picture 2" descr="http://www.dlr.de/Portaldata/1/Resources/portal_news/newsarchiv2009_4/1-0607_Sun_Life_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293096"/>
            <a:ext cx="8305800" cy="2000251"/>
          </a:xfrm>
          <a:prstGeom prst="rect">
            <a:avLst/>
          </a:prstGeom>
          <a:noFill/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6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6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861048"/>
            <a:ext cx="3888432" cy="2613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9512" y="1268760"/>
            <a:ext cx="7774632" cy="4824536"/>
          </a:xfrm>
        </p:spPr>
        <p:txBody>
          <a:bodyPr/>
          <a:lstStyle/>
          <a:p>
            <a:r>
              <a:rPr lang="de-DE" dirty="0" smtClean="0"/>
              <a:t>Entdecke das Feld durch Higgs-Boson Erzeugung</a:t>
            </a:r>
          </a:p>
          <a:p>
            <a:pPr lvl="1"/>
            <a:r>
              <a:rPr lang="de-DE" dirty="0" smtClean="0"/>
              <a:t>Higgs </a:t>
            </a:r>
            <a:r>
              <a:rPr lang="de-DE" dirty="0" err="1" smtClean="0"/>
              <a:t>Boson</a:t>
            </a:r>
            <a:r>
              <a:rPr lang="de-DE" dirty="0" smtClean="0"/>
              <a:t> ~ Anregung des Hintergrundfelds</a:t>
            </a:r>
            <a:br>
              <a:rPr lang="de-DE" dirty="0" smtClean="0"/>
            </a:br>
            <a:r>
              <a:rPr lang="de-DE" dirty="0" smtClean="0"/>
              <a:t>(wie Wirbel ~ Anregung der Luft) </a:t>
            </a:r>
          </a:p>
          <a:p>
            <a:pPr lvl="1"/>
            <a:r>
              <a:rPr lang="de-DE" dirty="0" smtClean="0"/>
              <a:t>Schwere Teilchen mit hoher	</a:t>
            </a:r>
            <a:br>
              <a:rPr lang="de-DE" dirty="0" smtClean="0"/>
            </a:br>
            <a:r>
              <a:rPr lang="de-DE" dirty="0" smtClean="0"/>
              <a:t>Energie erzeugen Anregung</a:t>
            </a:r>
            <a:br>
              <a:rPr lang="de-DE" dirty="0" smtClean="0"/>
            </a:br>
            <a:r>
              <a:rPr lang="de-DE" dirty="0" smtClean="0"/>
              <a:t>= Higgs-Teilchen</a:t>
            </a:r>
            <a:br>
              <a:rPr lang="de-DE" dirty="0" smtClean="0"/>
            </a:br>
            <a:r>
              <a:rPr lang="de-DE" dirty="0" smtClean="0"/>
              <a:t>im Hintergrundfeld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Higgs </a:t>
            </a:r>
            <a:r>
              <a:rPr lang="de-DE" dirty="0" err="1" smtClean="0"/>
              <a:t>Boson</a:t>
            </a:r>
            <a:r>
              <a:rPr lang="de-DE" dirty="0" smtClean="0"/>
              <a:t> Zerfälle </a:t>
            </a:r>
            <a:br>
              <a:rPr lang="de-DE" dirty="0" smtClean="0"/>
            </a:br>
            <a:r>
              <a:rPr lang="de-DE" dirty="0" smtClean="0"/>
              <a:t>vorhersagbar</a:t>
            </a:r>
          </a:p>
          <a:p>
            <a:pPr lvl="1"/>
            <a:r>
              <a:rPr lang="de-DE" dirty="0" smtClean="0"/>
              <a:t>Hängen im </a:t>
            </a:r>
            <a:br>
              <a:rPr lang="de-DE" dirty="0" smtClean="0"/>
            </a:br>
            <a:r>
              <a:rPr lang="de-DE" dirty="0" smtClean="0"/>
              <a:t>Standard Modell </a:t>
            </a:r>
            <a:br>
              <a:rPr lang="de-DE" dirty="0" smtClean="0"/>
            </a:br>
            <a:r>
              <a:rPr lang="de-DE" dirty="0" smtClean="0"/>
              <a:t>nur von nicht</a:t>
            </a:r>
            <a:br>
              <a:rPr lang="de-DE" dirty="0" smtClean="0"/>
            </a:br>
            <a:r>
              <a:rPr lang="de-DE" dirty="0" smtClean="0"/>
              <a:t>vorhersagbarer </a:t>
            </a:r>
            <a:br>
              <a:rPr lang="de-DE" dirty="0" smtClean="0"/>
            </a:br>
            <a:r>
              <a:rPr lang="de-DE" dirty="0" smtClean="0"/>
              <a:t>Higgs Masse M</a:t>
            </a:r>
            <a:r>
              <a:rPr lang="de-DE" baseline="-25000" dirty="0" smtClean="0"/>
              <a:t>H </a:t>
            </a:r>
            <a:r>
              <a:rPr lang="de-DE" dirty="0" smtClean="0"/>
              <a:t>ab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32EEB-2E80-417F-8AA8-AFCDDB6B8E31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268216" y="6580584"/>
            <a:ext cx="2895600" cy="304800"/>
          </a:xfrm>
        </p:spPr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4F4EA0D9-8D1B-4DF9-AC7E-2C36BBEC1553}" type="slidenum">
              <a:rPr lang="de-DE" smtClean="0"/>
              <a:pPr/>
              <a:t>12</a:t>
            </a:fld>
            <a:r>
              <a:rPr lang="de-DE" smtClean="0"/>
              <a:t> von 20</a:t>
            </a:r>
            <a:endParaRPr lang="de-DE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1102318" y="457434"/>
            <a:ext cx="7358114" cy="307270"/>
          </a:xfrm>
        </p:spPr>
        <p:txBody>
          <a:bodyPr/>
          <a:lstStyle/>
          <a:p>
            <a:pPr marL="1200100" indent="-239703" eaLnBrk="1" hangingPunct="1">
              <a:defRPr/>
            </a:pPr>
            <a:r>
              <a:rPr lang="de-DE" dirty="0" smtClean="0"/>
              <a:t>  Gibt es das Higgs Feld? </a:t>
            </a:r>
            <a:endParaRPr lang="de-DE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0971" y="1268239"/>
            <a:ext cx="2295525" cy="554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" descr="wirbelschlep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5033" y="2204864"/>
            <a:ext cx="2453191" cy="151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4355976" y="3501008"/>
            <a:ext cx="16561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chemeClr val="bg1"/>
                </a:solidFill>
                <a:latin typeface="+mn-lt"/>
              </a:rPr>
              <a:t>Copyright: DLR, Köln</a:t>
            </a:r>
            <a:endParaRPr lang="de-DE" sz="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Ellipse 12"/>
          <p:cNvSpPr/>
          <p:nvPr/>
        </p:nvSpPr>
        <p:spPr bwMode="auto">
          <a:xfrm>
            <a:off x="5004048" y="3933056"/>
            <a:ext cx="360040" cy="36004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  <p:sp>
        <p:nvSpPr>
          <p:cNvPr id="14" name="Ellipse 13"/>
          <p:cNvSpPr/>
          <p:nvPr/>
        </p:nvSpPr>
        <p:spPr bwMode="auto">
          <a:xfrm>
            <a:off x="5076056" y="4221088"/>
            <a:ext cx="360040" cy="36004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  <p:sp>
        <p:nvSpPr>
          <p:cNvPr id="15" name="Ellipse 14"/>
          <p:cNvSpPr/>
          <p:nvPr/>
        </p:nvSpPr>
        <p:spPr bwMode="auto">
          <a:xfrm>
            <a:off x="4158016" y="5616000"/>
            <a:ext cx="360040" cy="360040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404664"/>
            <a:ext cx="7798445" cy="381000"/>
          </a:xfrm>
        </p:spPr>
        <p:txBody>
          <a:bodyPr/>
          <a:lstStyle/>
          <a:p>
            <a:pPr eaLnBrk="1" hangingPunct="1"/>
            <a:r>
              <a:rPr lang="de-DE" sz="2400" dirty="0" smtClean="0"/>
              <a:t>Suchmethode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5079-92C7-43FD-AEF8-1DC588884324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fld id="{FA9D60DB-0363-4C6B-8AE5-CB833B06872E}" type="slidenum">
              <a:rPr lang="de-DE" smtClean="0"/>
              <a:pPr/>
              <a:t>13</a:t>
            </a:fld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/>
          </a:p>
        </p:txBody>
      </p:sp>
      <p:pic>
        <p:nvPicPr>
          <p:cNvPr id="27650" name="Picture 2" descr="http://www.hep.physik.uni-siegen.de/~grupen/samb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6788299" cy="52437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4l-FixedScale-NoMuProf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050925"/>
            <a:ext cx="5976938" cy="5795963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60" y="332656"/>
            <a:ext cx="7798445" cy="381000"/>
          </a:xfrm>
        </p:spPr>
        <p:txBody>
          <a:bodyPr/>
          <a:lstStyle/>
          <a:p>
            <a:r>
              <a:rPr lang="de-DE" dirty="0" smtClean="0"/>
              <a:t>Ein Entdeckungsprozess: Higgs </a:t>
            </a:r>
            <a:r>
              <a:rPr lang="de-DE" dirty="0">
                <a:sym typeface="Wingdings" pitchFamily="2" charset="2"/>
              </a:rPr>
              <a:t> </a:t>
            </a:r>
            <a:r>
              <a:rPr lang="de-DE" dirty="0" smtClean="0">
                <a:sym typeface="Wingdings" pitchFamily="2" charset="2"/>
              </a:rPr>
              <a:t>ZZ</a:t>
            </a:r>
            <a:endParaRPr lang="el-GR" sz="2000" dirty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55650" y="6375400"/>
            <a:ext cx="7704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Evolution of the 4-leptons invariant mass spectrum in 2011 and 2012 data 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9D67F-C57D-4CCD-8CEE-02DAFF518D61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</a:t>
            </a:r>
            <a:fld id="{FA9D60DB-0363-4C6B-8AE5-CB833B06872E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Suche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weiteren</a:t>
            </a:r>
            <a:r>
              <a:rPr lang="en-US" dirty="0" smtClean="0"/>
              <a:t> </a:t>
            </a:r>
            <a:r>
              <a:rPr lang="en-US" dirty="0" err="1" smtClean="0"/>
              <a:t>Zerfällen</a:t>
            </a:r>
            <a:r>
              <a:rPr lang="en-US" dirty="0" smtClean="0"/>
              <a:t> des Higgs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de-DE" dirty="0" smtClean="0"/>
              <a:t>Helmholtz-Juniorprofessur Straessner beteiligt </a:t>
            </a:r>
            <a:r>
              <a:rPr lang="en-US" dirty="0" smtClean="0"/>
              <a:t>an </a:t>
            </a:r>
            <a:r>
              <a:rPr lang="en-US" dirty="0" err="1" smtClean="0"/>
              <a:t>neuesten</a:t>
            </a:r>
            <a:r>
              <a:rPr lang="en-US" dirty="0" smtClean="0"/>
              <a:t> </a:t>
            </a:r>
            <a:r>
              <a:rPr lang="en-US" dirty="0" err="1" smtClean="0"/>
              <a:t>Messungen</a:t>
            </a:r>
            <a:r>
              <a:rPr lang="en-US" dirty="0" smtClean="0"/>
              <a:t> (11/2013) </a:t>
            </a:r>
            <a:r>
              <a:rPr lang="en-US" dirty="0" err="1" smtClean="0"/>
              <a:t>zum</a:t>
            </a:r>
            <a:r>
              <a:rPr lang="en-US" dirty="0" smtClean="0"/>
              <a:t> Higgs-</a:t>
            </a:r>
            <a:r>
              <a:rPr lang="en-US" dirty="0" err="1" smtClean="0"/>
              <a:t>Zerfall</a:t>
            </a:r>
            <a:r>
              <a:rPr lang="en-US" dirty="0" smtClean="0"/>
              <a:t> in 2 Tau-</a:t>
            </a:r>
            <a:r>
              <a:rPr lang="en-US" dirty="0" err="1" smtClean="0"/>
              <a:t>Leptonen</a:t>
            </a:r>
            <a:endParaRPr lang="en-US" dirty="0" smtClean="0"/>
          </a:p>
          <a:p>
            <a:r>
              <a:rPr lang="en-US" dirty="0" err="1" smtClean="0"/>
              <a:t>Kopplung</a:t>
            </a:r>
            <a:r>
              <a:rPr lang="en-US" dirty="0" smtClean="0"/>
              <a:t> des Higgs </a:t>
            </a:r>
            <a:r>
              <a:rPr lang="en-US" dirty="0" err="1" smtClean="0"/>
              <a:t>tatsächlich</a:t>
            </a:r>
            <a:r>
              <a:rPr lang="en-US" dirty="0" smtClean="0"/>
              <a:t> ~ Masse der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F5BAA-2256-4A41-ACE5-3C90EEDFBCF0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15</a:t>
            </a:fld>
            <a:r>
              <a:rPr lang="de-DE" smtClean="0"/>
              <a:t>  </a:t>
            </a:r>
            <a:endParaRPr lang="de-D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290" y="2996952"/>
            <a:ext cx="327163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2"/>
          <p:cNvSpPr txBox="1"/>
          <p:nvPr/>
        </p:nvSpPr>
        <p:spPr>
          <a:xfrm>
            <a:off x="827584" y="2708920"/>
            <a:ext cx="158889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ATLAS-CONF-2013-108</a:t>
            </a:r>
            <a:endParaRPr lang="de-DE" dirty="0"/>
          </a:p>
        </p:txBody>
      </p:sp>
      <p:pic>
        <p:nvPicPr>
          <p:cNvPr id="10" name="Picture 4" descr="http://inspirehep.net/record/1261762/files/CMS-Regge.png"/>
          <p:cNvPicPr>
            <a:picLocks noChangeAspect="1" noChangeArrowheads="1"/>
          </p:cNvPicPr>
          <p:nvPr/>
        </p:nvPicPr>
        <p:blipFill>
          <a:blip r:embed="rId3" cstate="print"/>
          <a:srcRect l="27628" t="3258" b="5514"/>
          <a:stretch>
            <a:fillRect/>
          </a:stretch>
        </p:blipFill>
        <p:spPr bwMode="auto">
          <a:xfrm>
            <a:off x="4499992" y="2996952"/>
            <a:ext cx="3672408" cy="3271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Titel 1"/>
          <p:cNvSpPr>
            <a:spLocks noGrp="1"/>
          </p:cNvSpPr>
          <p:nvPr>
            <p:ph type="title" idx="4294967295"/>
          </p:nvPr>
        </p:nvSpPr>
        <p:spPr>
          <a:xfrm>
            <a:off x="1297732" y="260648"/>
            <a:ext cx="6586636" cy="576064"/>
          </a:xfrm>
        </p:spPr>
        <p:txBody>
          <a:bodyPr>
            <a:normAutofit fontScale="90000"/>
          </a:bodyPr>
          <a:lstStyle/>
          <a:p>
            <a:pPr marL="1077891" indent="-214309" defTabSz="455604">
              <a:defRPr/>
            </a:pPr>
            <a:r>
              <a:rPr lang="de-DE" dirty="0" smtClean="0"/>
              <a:t>   Daten für Jugendliche und Öffentlichkeit </a:t>
            </a:r>
            <a:br>
              <a:rPr lang="de-DE" dirty="0" smtClean="0"/>
            </a:br>
            <a:r>
              <a:rPr lang="de-DE" dirty="0" smtClean="0"/>
              <a:t>(zentral organisiert in Dresden)</a:t>
            </a:r>
            <a:endParaRPr lang="de-DE" dirty="0"/>
          </a:p>
        </p:txBody>
      </p:sp>
      <p:pic>
        <p:nvPicPr>
          <p:cNvPr id="2068" name="Picture 20" descr="stepmap-karte-international-masterclasses-2012_10_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0279" y="1916832"/>
            <a:ext cx="4848225" cy="4848225"/>
          </a:xfrm>
          <a:prstGeom prst="rect">
            <a:avLst/>
          </a:prstGeom>
          <a:noFill/>
          <a:ln w="22225">
            <a:noFill/>
          </a:ln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972700"/>
            <a:ext cx="2520280" cy="2464412"/>
          </a:xfrm>
          <a:prstGeom prst="rect">
            <a:avLst/>
          </a:prstGeom>
        </p:spPr>
      </p:pic>
      <p:sp>
        <p:nvSpPr>
          <p:cNvPr id="8" name="Inhaltsplatzhalter 5"/>
          <p:cNvSpPr txBox="1">
            <a:spLocks/>
          </p:cNvSpPr>
          <p:nvPr/>
        </p:nvSpPr>
        <p:spPr>
          <a:xfrm>
            <a:off x="827584" y="980728"/>
            <a:ext cx="6408712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defTabSz="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de-DE" sz="2000" b="0" noProof="0" dirty="0" smtClean="0">
                <a:solidFill>
                  <a:srgbClr val="85C714"/>
                </a:solidFill>
                <a:latin typeface="Arial Narrow"/>
              </a:rPr>
              <a:t>Suche nach H</a:t>
            </a:r>
            <a:r>
              <a:rPr kumimoji="0" lang="de-DE" sz="2000" b="0" i="0" u="none" strike="noStrike" kern="1200" cap="none" spc="0" normalizeH="0" noProof="0" dirty="0" smtClean="0">
                <a:ln>
                  <a:noFill/>
                </a:ln>
                <a:solidFill>
                  <a:srgbClr val="85C714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iggs </a:t>
            </a:r>
            <a:r>
              <a:rPr lang="de-DE" sz="2000" b="0" dirty="0" smtClean="0">
                <a:solidFill>
                  <a:srgbClr val="85C714"/>
                </a:solidFill>
                <a:latin typeface="Arial Narrow"/>
              </a:rPr>
              <a:t>Teilchen </a:t>
            </a:r>
            <a:br>
              <a:rPr lang="de-DE" sz="2000" b="0" dirty="0" smtClean="0">
                <a:solidFill>
                  <a:srgbClr val="85C714"/>
                </a:solidFill>
                <a:latin typeface="Arial Narrow"/>
              </a:rPr>
            </a:br>
            <a:r>
              <a:rPr lang="de-DE" sz="2000" b="0" dirty="0" smtClean="0">
                <a:solidFill>
                  <a:srgbClr val="85C714"/>
                </a:solidFill>
                <a:latin typeface="Arial Narrow"/>
              </a:rPr>
              <a:t>mit echten CERN Daten</a:t>
            </a: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/>
            </a:r>
            <a:b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</a:br>
            <a:r>
              <a:rPr lang="de-DE" sz="2000" dirty="0" smtClean="0">
                <a:solidFill>
                  <a:srgbClr val="00B0F0"/>
                </a:solidFill>
                <a:latin typeface="Arial Narrow"/>
              </a:rPr>
              <a:t>CERN</a:t>
            </a: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           </a:t>
            </a:r>
            <a:r>
              <a:rPr kumimoji="0" lang="de-DE" sz="2000" b="1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itchFamily="2" charset="2"/>
              </a:rPr>
              <a:t>    </a:t>
            </a:r>
            <a:r>
              <a:rPr kumimoji="0" lang="de-DE" sz="2000" b="1" i="0" u="none" strike="noStrike" kern="1200" cap="none" spc="0" normalizeH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 Narrow"/>
                <a:ea typeface="+mn-ea"/>
                <a:cs typeface="+mn-cs"/>
                <a:sym typeface="Wingdings" pitchFamily="2" charset="2"/>
              </a:rPr>
              <a:t>Masterclasses</a:t>
            </a:r>
            <a:endParaRPr kumimoji="0" lang="de-DE" sz="2000" b="1" i="0" u="none" strike="noStrike" kern="1200" cap="none" spc="0" normalizeH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 Narrow"/>
              <a:ea typeface="+mn-ea"/>
              <a:cs typeface="+mn-cs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de-DE" b="1" dirty="0" smtClean="0">
              <a:solidFill>
                <a:srgbClr val="00B0F0"/>
              </a:solidFill>
              <a:latin typeface="Arial Narrow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de-DE" b="1" i="0" u="none" strike="noStrike" kern="1200" cap="none" spc="0" normalizeH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 Narrow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4404419" y="5688519"/>
            <a:ext cx="504056" cy="216024"/>
          </a:xfrm>
          <a:prstGeom prst="ellipse">
            <a:avLst/>
          </a:prstGeom>
          <a:noFill/>
          <a:ln w="22225">
            <a:solidFill>
              <a:srgbClr val="CA128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7500763" y="6597823"/>
            <a:ext cx="504056" cy="216024"/>
          </a:xfrm>
          <a:prstGeom prst="ellipse">
            <a:avLst/>
          </a:prstGeom>
          <a:noFill/>
          <a:ln w="22225">
            <a:solidFill>
              <a:srgbClr val="CA128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8076827" y="6093767"/>
            <a:ext cx="504056" cy="216024"/>
          </a:xfrm>
          <a:prstGeom prst="ellipse">
            <a:avLst/>
          </a:prstGeom>
          <a:noFill/>
          <a:ln w="22225">
            <a:solidFill>
              <a:srgbClr val="CA128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8364859" y="6381799"/>
            <a:ext cx="504056" cy="216024"/>
          </a:xfrm>
          <a:prstGeom prst="ellipse">
            <a:avLst/>
          </a:prstGeom>
          <a:noFill/>
          <a:ln w="22225">
            <a:solidFill>
              <a:srgbClr val="CA128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/>
          <p:cNvSpPr/>
          <p:nvPr/>
        </p:nvSpPr>
        <p:spPr>
          <a:xfrm>
            <a:off x="8436867" y="6597823"/>
            <a:ext cx="648072" cy="216024"/>
          </a:xfrm>
          <a:prstGeom prst="ellipse">
            <a:avLst/>
          </a:prstGeom>
          <a:noFill/>
          <a:ln w="22225">
            <a:solidFill>
              <a:srgbClr val="CA128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/>
          <p:cNvSpPr/>
          <p:nvPr/>
        </p:nvSpPr>
        <p:spPr>
          <a:xfrm>
            <a:off x="5652120" y="6525815"/>
            <a:ext cx="504056" cy="216024"/>
          </a:xfrm>
          <a:prstGeom prst="ellipse">
            <a:avLst/>
          </a:prstGeom>
          <a:noFill/>
          <a:ln w="22225">
            <a:solidFill>
              <a:srgbClr val="CA128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feld 16"/>
          <p:cNvSpPr txBox="1"/>
          <p:nvPr/>
        </p:nvSpPr>
        <p:spPr>
          <a:xfrm>
            <a:off x="6156176" y="6525815"/>
            <a:ext cx="18722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CA128D"/>
                </a:solidFill>
              </a:rPr>
              <a:t>: Neu in 2013</a:t>
            </a:r>
            <a:endParaRPr lang="de-DE" b="1" dirty="0">
              <a:solidFill>
                <a:srgbClr val="CA128D"/>
              </a:solidFill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 l="5509" t="21520" r="33333" b="8761"/>
          <a:stretch>
            <a:fillRect/>
          </a:stretch>
        </p:blipFill>
        <p:spPr bwMode="auto">
          <a:xfrm>
            <a:off x="2555776" y="1988840"/>
            <a:ext cx="3052123" cy="2174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18"/>
          <p:cNvSpPr txBox="1"/>
          <p:nvPr/>
        </p:nvSpPr>
        <p:spPr>
          <a:xfrm>
            <a:off x="179512" y="6237312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7"/>
              </a:rPr>
              <a:t>www.physicsmasterclasses.org</a:t>
            </a:r>
            <a:endParaRPr lang="de-DE" dirty="0" smtClean="0"/>
          </a:p>
          <a:p>
            <a:r>
              <a:rPr lang="de-DE" dirty="0" smtClean="0">
                <a:hlinkClick r:id="rId8"/>
              </a:rPr>
              <a:t>www.teilchenwelt.de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367621" name="Picture 5" descr="http://www.triumf.ca/sites/default/files/imagecache/medium_width/stories/attached_images/masterclass_511_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50024" y="980728"/>
            <a:ext cx="3414464" cy="2262083"/>
          </a:xfrm>
          <a:prstGeom prst="rect">
            <a:avLst/>
          </a:prstGeom>
          <a:noFill/>
        </p:spPr>
      </p:pic>
      <p:sp>
        <p:nvSpPr>
          <p:cNvPr id="20" name="Ellipse 19"/>
          <p:cNvSpPr/>
          <p:nvPr/>
        </p:nvSpPr>
        <p:spPr>
          <a:xfrm>
            <a:off x="323527" y="2780928"/>
            <a:ext cx="1152129" cy="576064"/>
          </a:xfrm>
          <a:prstGeom prst="ellipse">
            <a:avLst/>
          </a:prstGeom>
          <a:noFill/>
          <a:ln w="22225">
            <a:solidFill>
              <a:srgbClr val="CA128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/>
        </p:nvSpPr>
        <p:spPr>
          <a:xfrm>
            <a:off x="2699792" y="2780928"/>
            <a:ext cx="1152129" cy="576064"/>
          </a:xfrm>
          <a:prstGeom prst="ellipse">
            <a:avLst/>
          </a:prstGeom>
          <a:noFill/>
          <a:ln w="22225">
            <a:solidFill>
              <a:srgbClr val="CA128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Datumsplatzhalt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1E1D7-9497-477E-8D06-C28DDA12602E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2"/>
          </p:nvPr>
        </p:nvSpPr>
        <p:spPr>
          <a:xfrm>
            <a:off x="6553200" y="6746031"/>
            <a:ext cx="1331168" cy="211832"/>
          </a:xfrm>
        </p:spPr>
        <p:txBody>
          <a:bodyPr/>
          <a:lstStyle/>
          <a:p>
            <a:fld id="{4F4EA0D9-8D1B-4DF9-AC7E-2C36BBEC1553}" type="slidenum">
              <a:rPr lang="de-DE" smtClean="0"/>
              <a:pPr/>
              <a:t>16</a:t>
            </a:fld>
            <a:r>
              <a:rPr lang="de-DE" smtClean="0"/>
              <a:t> </a:t>
            </a:r>
            <a:endParaRPr lang="de-DE" dirty="0"/>
          </a:p>
        </p:txBody>
      </p:sp>
      <p:graphicFrame>
        <p:nvGraphicFramePr>
          <p:cNvPr id="59396" name="Object 4"/>
          <p:cNvGraphicFramePr>
            <a:graphicFrameLocks noChangeAspect="1"/>
          </p:cNvGraphicFramePr>
          <p:nvPr/>
        </p:nvGraphicFramePr>
        <p:xfrm>
          <a:off x="-108520" y="4454745"/>
          <a:ext cx="2555776" cy="1710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1" name="Diagramm" r:id="rId10" imgW="6067440" imgH="4038510" progId="MSGraph.Chart.8">
                  <p:embed followColorScheme="full"/>
                </p:oleObj>
              </mc:Choice>
              <mc:Fallback>
                <p:oleObj name="Diagramm" r:id="rId10" imgW="6067440" imgH="4038510" progId="MSGraph.Chart.8">
                  <p:embed followColorScheme="full"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8520" y="4454745"/>
                        <a:ext cx="2555776" cy="17105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7" name="Object 5"/>
          <p:cNvGraphicFramePr>
            <a:graphicFrameLocks noChangeAspect="1"/>
          </p:cNvGraphicFramePr>
          <p:nvPr/>
        </p:nvGraphicFramePr>
        <p:xfrm>
          <a:off x="2196058" y="4509120"/>
          <a:ext cx="2375942" cy="15789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2" name="Diagramm" r:id="rId12" imgW="6076890" imgH="4029075" progId="MSGraph.Chart.8">
                  <p:embed followColorScheme="full"/>
                </p:oleObj>
              </mc:Choice>
              <mc:Fallback>
                <p:oleObj name="Diagramm" r:id="rId12" imgW="6076890" imgH="4029075" progId="MSGraph.Chart.8">
                  <p:embed followColorScheme="full"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6058" y="4509120"/>
                        <a:ext cx="2375942" cy="157892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>
          <a:xfrm>
            <a:off x="2915816" y="6652592"/>
            <a:ext cx="2895600" cy="304800"/>
          </a:xfrm>
        </p:spPr>
        <p:txBody>
          <a:bodyPr/>
          <a:lstStyle/>
          <a:p>
            <a:r>
              <a:rPr lang="de-DE" dirty="0" err="1" smtClean="0"/>
              <a:t>Rektorbesuch</a:t>
            </a:r>
            <a:r>
              <a:rPr lang="de-DE" dirty="0" smtClean="0"/>
              <a:t> CERN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4912" name="Picture 16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377" y="3555525"/>
            <a:ext cx="2895623" cy="2177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http://www.fsp101-atlas.de/sites/site_fsp101-atlas/content/e197881/e200166/atlas-high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564904"/>
            <a:ext cx="6153271" cy="3685382"/>
          </a:xfrm>
          <a:prstGeom prst="rect">
            <a:avLst/>
          </a:prstGeom>
          <a:noFill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75" y="1195504"/>
            <a:ext cx="621183" cy="10813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819557" y="1052736"/>
            <a:ext cx="2324947" cy="4205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987" tIns="44994" rIns="89987" bIns="44994">
            <a:spAutoFit/>
          </a:bodyPr>
          <a:lstStyle/>
          <a:p>
            <a:pPr defTabSz="456743">
              <a:lnSpc>
                <a:spcPct val="119000"/>
              </a:lnSpc>
              <a:buClr>
                <a:srgbClr val="000000"/>
              </a:buClr>
              <a:buSzPct val="100000"/>
              <a:tabLst>
                <a:tab pos="0" algn="l"/>
                <a:tab pos="914913" algn="l"/>
                <a:tab pos="1828399" algn="l"/>
                <a:tab pos="2743311" algn="l"/>
                <a:tab pos="3658225" algn="l"/>
                <a:tab pos="4571710" algn="l"/>
                <a:tab pos="5485196" algn="l"/>
                <a:tab pos="6400108" algn="l"/>
                <a:tab pos="7313594" algn="l"/>
                <a:tab pos="8229934" algn="l"/>
                <a:tab pos="9141993" algn="l"/>
                <a:tab pos="10056906" algn="l"/>
              </a:tabLst>
            </a:pPr>
            <a:r>
              <a:rPr lang="en-GB" sz="1800" dirty="0"/>
              <a:t>ATLAS </a:t>
            </a:r>
            <a:r>
              <a:rPr lang="en-GB" sz="1800" dirty="0" err="1"/>
              <a:t>Kollaboration</a:t>
            </a:r>
            <a:endParaRPr lang="en-GB" sz="1800" dirty="0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827584" y="1416949"/>
            <a:ext cx="3074064" cy="85992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87" tIns="44994" rIns="89987" bIns="44994">
            <a:spAutoFit/>
          </a:bodyPr>
          <a:lstStyle/>
          <a:p>
            <a:pPr defTabSz="456743">
              <a:lnSpc>
                <a:spcPct val="119000"/>
              </a:lnSpc>
              <a:buClr>
                <a:srgbClr val="000000"/>
              </a:buClr>
              <a:buSzPct val="100000"/>
              <a:tabLst>
                <a:tab pos="0" algn="l"/>
                <a:tab pos="914913" algn="l"/>
                <a:tab pos="1828399" algn="l"/>
                <a:tab pos="2743311" algn="l"/>
                <a:tab pos="3658225" algn="l"/>
                <a:tab pos="4571710" algn="l"/>
                <a:tab pos="5485196" algn="l"/>
                <a:tab pos="6400108" algn="l"/>
                <a:tab pos="7313594" algn="l"/>
                <a:tab pos="8229934" algn="l"/>
                <a:tab pos="9141993" algn="l"/>
                <a:tab pos="10056906" algn="l"/>
              </a:tabLst>
            </a:pPr>
            <a:r>
              <a:rPr lang="en-GB" sz="1400" dirty="0" err="1"/>
              <a:t>Eines</a:t>
            </a:r>
            <a:r>
              <a:rPr lang="en-GB" sz="1400" dirty="0"/>
              <a:t> der 4 </a:t>
            </a:r>
            <a:r>
              <a:rPr lang="en-GB" sz="1400" dirty="0" err="1"/>
              <a:t>Experimente</a:t>
            </a:r>
            <a:r>
              <a:rPr lang="en-GB" sz="1400" dirty="0"/>
              <a:t> am LHC</a:t>
            </a:r>
          </a:p>
          <a:p>
            <a:pPr defTabSz="456743">
              <a:lnSpc>
                <a:spcPct val="119000"/>
              </a:lnSpc>
              <a:buClr>
                <a:srgbClr val="000000"/>
              </a:buClr>
              <a:buSzPct val="100000"/>
              <a:tabLst>
                <a:tab pos="0" algn="l"/>
                <a:tab pos="914913" algn="l"/>
                <a:tab pos="1828399" algn="l"/>
                <a:tab pos="2743311" algn="l"/>
                <a:tab pos="3658225" algn="l"/>
                <a:tab pos="4571710" algn="l"/>
                <a:tab pos="5485196" algn="l"/>
                <a:tab pos="6400108" algn="l"/>
                <a:tab pos="7313594" algn="l"/>
                <a:tab pos="8229934" algn="l"/>
                <a:tab pos="9141993" algn="l"/>
                <a:tab pos="10056906" algn="l"/>
              </a:tabLst>
            </a:pPr>
            <a:r>
              <a:rPr lang="en-GB" sz="1400" dirty="0" smtClean="0"/>
              <a:t>174 Institute </a:t>
            </a:r>
            <a:r>
              <a:rPr lang="en-GB" sz="1400" dirty="0" err="1"/>
              <a:t>aus</a:t>
            </a:r>
            <a:r>
              <a:rPr lang="en-GB" sz="1400" dirty="0"/>
              <a:t> </a:t>
            </a:r>
            <a:r>
              <a:rPr lang="en-GB" sz="1400" dirty="0" smtClean="0"/>
              <a:t>38 </a:t>
            </a:r>
            <a:r>
              <a:rPr lang="en-GB" sz="1400" dirty="0" err="1"/>
              <a:t>Ländern</a:t>
            </a:r>
            <a:endParaRPr lang="en-GB" sz="1400" dirty="0"/>
          </a:p>
          <a:p>
            <a:pPr defTabSz="456743">
              <a:lnSpc>
                <a:spcPct val="119000"/>
              </a:lnSpc>
              <a:buClr>
                <a:srgbClr val="000000"/>
              </a:buClr>
              <a:buSzPct val="100000"/>
              <a:tabLst>
                <a:tab pos="0" algn="l"/>
                <a:tab pos="914913" algn="l"/>
                <a:tab pos="1828399" algn="l"/>
                <a:tab pos="2743311" algn="l"/>
                <a:tab pos="3658225" algn="l"/>
                <a:tab pos="4571710" algn="l"/>
                <a:tab pos="5485196" algn="l"/>
                <a:tab pos="6400108" algn="l"/>
                <a:tab pos="7313594" algn="l"/>
                <a:tab pos="8229934" algn="l"/>
                <a:tab pos="9141993" algn="l"/>
                <a:tab pos="10056906" algn="l"/>
              </a:tabLst>
            </a:pPr>
            <a:r>
              <a:rPr lang="en-GB" sz="1400" dirty="0" smtClean="0"/>
              <a:t>3200 </a:t>
            </a:r>
            <a:r>
              <a:rPr lang="en-GB" sz="1400" dirty="0" err="1"/>
              <a:t>Wissenschaftler</a:t>
            </a:r>
            <a:endParaRPr lang="en-GB" sz="1400" dirty="0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1052736"/>
            <a:ext cx="635664" cy="63593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6516216" y="1124744"/>
            <a:ext cx="1996331" cy="484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9987" tIns="44994" rIns="89987" bIns="44994">
            <a:spAutoFit/>
          </a:bodyPr>
          <a:lstStyle/>
          <a:p>
            <a:pPr defTabSz="456743">
              <a:lnSpc>
                <a:spcPct val="142000"/>
              </a:lnSpc>
              <a:buClr>
                <a:srgbClr val="000000"/>
              </a:buClr>
              <a:buSzPct val="100000"/>
              <a:tabLst>
                <a:tab pos="0" algn="l"/>
                <a:tab pos="914913" algn="l"/>
                <a:tab pos="1828399" algn="l"/>
                <a:tab pos="2743311" algn="l"/>
                <a:tab pos="3658225" algn="l"/>
                <a:tab pos="4571710" algn="l"/>
                <a:tab pos="5485196" algn="l"/>
                <a:tab pos="6400108" algn="l"/>
                <a:tab pos="7313594" algn="l"/>
                <a:tab pos="8229934" algn="l"/>
                <a:tab pos="9141993" algn="l"/>
                <a:tab pos="10056906" algn="l"/>
              </a:tabLst>
            </a:pPr>
            <a:r>
              <a:rPr lang="en-GB" sz="1800" dirty="0"/>
              <a:t>IKTP TU Dresden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942045" y="1758020"/>
            <a:ext cx="3382483" cy="15989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87" tIns="44994" rIns="89987" bIns="44994">
            <a:spAutoFit/>
          </a:bodyPr>
          <a:lstStyle/>
          <a:p>
            <a:pPr defTabSz="456743">
              <a:buClr>
                <a:srgbClr val="000000"/>
              </a:buClr>
              <a:buSzPct val="100000"/>
              <a:tabLst>
                <a:tab pos="0" algn="l"/>
                <a:tab pos="914913" algn="l"/>
                <a:tab pos="1828399" algn="l"/>
                <a:tab pos="2743311" algn="l"/>
                <a:tab pos="3658225" algn="l"/>
                <a:tab pos="4571710" algn="l"/>
                <a:tab pos="5485196" algn="l"/>
                <a:tab pos="6400108" algn="l"/>
                <a:tab pos="7313594" algn="l"/>
                <a:tab pos="8229934" algn="l"/>
                <a:tab pos="9141993" algn="l"/>
                <a:tab pos="10056906" algn="l"/>
              </a:tabLst>
            </a:pPr>
            <a:r>
              <a:rPr lang="en-GB" sz="1400" dirty="0" err="1"/>
              <a:t>Mitglied</a:t>
            </a:r>
            <a:r>
              <a:rPr lang="en-GB" sz="1400" dirty="0"/>
              <a:t> </a:t>
            </a:r>
            <a:r>
              <a:rPr lang="en-GB" sz="1400" dirty="0" err="1"/>
              <a:t>seit</a:t>
            </a:r>
            <a:r>
              <a:rPr lang="en-GB" sz="1400" dirty="0"/>
              <a:t> </a:t>
            </a:r>
            <a:r>
              <a:rPr lang="en-GB" sz="1400" dirty="0" err="1"/>
              <a:t>Februar</a:t>
            </a:r>
            <a:r>
              <a:rPr lang="en-GB" sz="1400" dirty="0"/>
              <a:t> 2006</a:t>
            </a:r>
          </a:p>
          <a:p>
            <a:pPr defTabSz="456743"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914913" algn="l"/>
                <a:tab pos="1828399" algn="l"/>
                <a:tab pos="2743311" algn="l"/>
                <a:tab pos="3658225" algn="l"/>
                <a:tab pos="4571710" algn="l"/>
                <a:tab pos="5485196" algn="l"/>
                <a:tab pos="6400108" algn="l"/>
                <a:tab pos="7313594" algn="l"/>
                <a:tab pos="8229934" algn="l"/>
                <a:tab pos="9141993" algn="l"/>
                <a:tab pos="10056906" algn="l"/>
              </a:tabLst>
            </a:pPr>
            <a:r>
              <a:rPr lang="en-GB" sz="1400" dirty="0"/>
              <a:t> </a:t>
            </a:r>
            <a:r>
              <a:rPr lang="en-GB" sz="1400" dirty="0" err="1"/>
              <a:t>Professur</a:t>
            </a:r>
            <a:r>
              <a:rPr lang="en-GB" sz="1400" dirty="0"/>
              <a:t> </a:t>
            </a:r>
            <a:r>
              <a:rPr lang="en-GB" sz="1400" dirty="0" err="1"/>
              <a:t>Teilchenphysik</a:t>
            </a:r>
            <a:r>
              <a:rPr lang="en-GB" sz="1400" dirty="0"/>
              <a:t> (M. Kobel)</a:t>
            </a:r>
            <a:br>
              <a:rPr lang="en-GB" sz="1400" dirty="0"/>
            </a:br>
            <a:r>
              <a:rPr lang="en-GB" sz="1400" dirty="0"/>
              <a:t> </a:t>
            </a:r>
            <a:r>
              <a:rPr lang="en-GB" sz="1400" dirty="0" smtClean="0"/>
              <a:t>2 Post-Docs, 5 </a:t>
            </a:r>
            <a:r>
              <a:rPr lang="en-GB" sz="1400" dirty="0" err="1" smtClean="0"/>
              <a:t>Promovierende</a:t>
            </a:r>
            <a:r>
              <a:rPr lang="en-GB" sz="1400" dirty="0"/>
              <a:t>, </a:t>
            </a:r>
            <a:br>
              <a:rPr lang="en-GB" sz="1400" dirty="0"/>
            </a:br>
            <a:r>
              <a:rPr lang="en-GB" sz="1400" dirty="0"/>
              <a:t> </a:t>
            </a:r>
            <a:r>
              <a:rPr lang="en-GB" sz="1400" dirty="0" smtClean="0"/>
              <a:t>3 </a:t>
            </a:r>
            <a:r>
              <a:rPr lang="en-GB" sz="1400" dirty="0" err="1" smtClean="0"/>
              <a:t>Diplom</a:t>
            </a:r>
            <a:r>
              <a:rPr lang="en-GB" sz="1400" dirty="0" smtClean="0"/>
              <a:t>/Master </a:t>
            </a:r>
            <a:r>
              <a:rPr lang="en-GB" sz="1400" dirty="0" err="1" smtClean="0"/>
              <a:t>Studenten</a:t>
            </a:r>
            <a:endParaRPr lang="en-GB" sz="1400" dirty="0"/>
          </a:p>
          <a:p>
            <a:pPr defTabSz="456743"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0" algn="l"/>
                <a:tab pos="914913" algn="l"/>
                <a:tab pos="1828399" algn="l"/>
                <a:tab pos="2743311" algn="l"/>
                <a:tab pos="3658225" algn="l"/>
                <a:tab pos="4571710" algn="l"/>
                <a:tab pos="5485196" algn="l"/>
                <a:tab pos="6400108" algn="l"/>
                <a:tab pos="7313594" algn="l"/>
                <a:tab pos="8229934" algn="l"/>
                <a:tab pos="9141993" algn="l"/>
                <a:tab pos="10056906" algn="l"/>
              </a:tabLst>
            </a:pPr>
            <a:r>
              <a:rPr lang="en-GB" sz="1400" dirty="0"/>
              <a:t> Helmholtz </a:t>
            </a:r>
            <a:r>
              <a:rPr lang="en-GB" sz="1400" dirty="0" err="1"/>
              <a:t>Jun.Prof</a:t>
            </a:r>
            <a:r>
              <a:rPr lang="en-GB" sz="1400" dirty="0"/>
              <a:t>. (</a:t>
            </a:r>
            <a:r>
              <a:rPr lang="en-GB" sz="1400" dirty="0" err="1"/>
              <a:t>A.Straessner</a:t>
            </a:r>
            <a:r>
              <a:rPr lang="en-GB" sz="1400" dirty="0">
                <a:sym typeface="Wingdings" pitchFamily="2" charset="2"/>
              </a:rPr>
              <a:t>)</a:t>
            </a:r>
            <a:r>
              <a:rPr lang="en-GB" sz="1400" dirty="0"/>
              <a:t>  </a:t>
            </a:r>
            <a:br>
              <a:rPr lang="en-GB" sz="1400" dirty="0"/>
            </a:br>
            <a:r>
              <a:rPr lang="en-GB" sz="1400" dirty="0"/>
              <a:t> 2 </a:t>
            </a:r>
            <a:r>
              <a:rPr lang="en-GB" sz="1400" dirty="0" smtClean="0"/>
              <a:t>Post-Docs, 7 </a:t>
            </a:r>
            <a:r>
              <a:rPr lang="en-GB" sz="1400" dirty="0" err="1"/>
              <a:t>Promovierende</a:t>
            </a:r>
            <a:r>
              <a:rPr lang="en-GB" sz="1400" dirty="0"/>
              <a:t>,</a:t>
            </a:r>
            <a:br>
              <a:rPr lang="en-GB" sz="1400" dirty="0"/>
            </a:br>
            <a:r>
              <a:rPr lang="en-GB" sz="1400" dirty="0"/>
              <a:t> </a:t>
            </a:r>
            <a:r>
              <a:rPr lang="en-GB" sz="1400" dirty="0" smtClean="0"/>
              <a:t>2 </a:t>
            </a:r>
            <a:r>
              <a:rPr lang="en-GB" sz="1400" dirty="0" err="1" smtClean="0"/>
              <a:t>Diplom</a:t>
            </a:r>
            <a:r>
              <a:rPr lang="en-GB" sz="1400" dirty="0" smtClean="0"/>
              <a:t>/Master Stud., 2 </a:t>
            </a:r>
            <a:r>
              <a:rPr lang="en-GB" sz="1400" dirty="0" err="1" smtClean="0"/>
              <a:t>Ingenieure</a:t>
            </a:r>
            <a:endParaRPr lang="en-GB" sz="1400" dirty="0"/>
          </a:p>
        </p:txBody>
      </p:sp>
      <p:pic>
        <p:nvPicPr>
          <p:cNvPr id="32782" name="Picture 12" descr="DSC04306_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8410" y="1628574"/>
            <a:ext cx="1389346" cy="107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3" name="Line 13"/>
          <p:cNvSpPr>
            <a:spLocks noChangeShapeType="1"/>
          </p:cNvSpPr>
          <p:nvPr/>
        </p:nvSpPr>
        <p:spPr bwMode="auto">
          <a:xfrm flipH="1">
            <a:off x="3204634" y="2757364"/>
            <a:ext cx="1829173" cy="1535218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32784" name="Line 14"/>
          <p:cNvSpPr>
            <a:spLocks noChangeShapeType="1"/>
          </p:cNvSpPr>
          <p:nvPr/>
        </p:nvSpPr>
        <p:spPr bwMode="auto">
          <a:xfrm flipH="1">
            <a:off x="3636522" y="2757364"/>
            <a:ext cx="1397285" cy="1608248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32785" name="Line 15"/>
          <p:cNvSpPr>
            <a:spLocks noChangeShapeType="1"/>
          </p:cNvSpPr>
          <p:nvPr/>
        </p:nvSpPr>
        <p:spPr bwMode="auto">
          <a:xfrm flipH="1" flipV="1">
            <a:off x="4068410" y="4149696"/>
            <a:ext cx="3167709" cy="43183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de-DE"/>
          </a:p>
        </p:txBody>
      </p:sp>
      <p:sp>
        <p:nvSpPr>
          <p:cNvPr id="464913" name="Text Box 17"/>
          <p:cNvSpPr txBox="1">
            <a:spLocks noChangeArrowheads="1"/>
          </p:cNvSpPr>
          <p:nvPr/>
        </p:nvSpPr>
        <p:spPr bwMode="auto">
          <a:xfrm>
            <a:off x="2339752" y="2276872"/>
            <a:ext cx="1943190" cy="2899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87" tIns="44994" rIns="89987" bIns="44994">
            <a:spAutoFit/>
          </a:bodyPr>
          <a:lstStyle/>
          <a:p>
            <a:pPr defTabSz="456743">
              <a:lnSpc>
                <a:spcPct val="119000"/>
              </a:lnSpc>
              <a:buClr>
                <a:srgbClr val="000000"/>
              </a:buClr>
              <a:buSzPct val="100000"/>
              <a:tabLst>
                <a:tab pos="0" algn="l"/>
                <a:tab pos="914913" algn="l"/>
                <a:tab pos="1828399" algn="l"/>
                <a:tab pos="2743311" algn="l"/>
                <a:tab pos="3658225" algn="l"/>
                <a:tab pos="4571710" algn="l"/>
                <a:tab pos="5485196" algn="l"/>
                <a:tab pos="6400108" algn="l"/>
                <a:tab pos="7313594" algn="l"/>
                <a:tab pos="8229934" algn="l"/>
                <a:tab pos="9141993" algn="l"/>
                <a:tab pos="10056906" algn="l"/>
              </a:tabLst>
            </a:pPr>
            <a:r>
              <a:rPr lang="en-GB" sz="1200" dirty="0" err="1"/>
              <a:t>Mit</a:t>
            </a:r>
            <a:r>
              <a:rPr lang="en-GB" sz="1200" dirty="0"/>
              <a:t> ISEG, </a:t>
            </a:r>
            <a:r>
              <a:rPr lang="en-GB" sz="1200" dirty="0" err="1"/>
              <a:t>Rossendorf</a:t>
            </a:r>
            <a:endParaRPr lang="en-GB" sz="1200" dirty="0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E49CE-B118-49F3-96EE-1B5B6ABCEFC7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17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22" name="Titel 1"/>
          <p:cNvSpPr>
            <a:spLocks noGrp="1"/>
          </p:cNvSpPr>
          <p:nvPr>
            <p:ph type="title" idx="4294967295"/>
          </p:nvPr>
        </p:nvSpPr>
        <p:spPr>
          <a:xfrm>
            <a:off x="1297732" y="260648"/>
            <a:ext cx="6586636" cy="576064"/>
          </a:xfrm>
        </p:spPr>
        <p:txBody>
          <a:bodyPr>
            <a:normAutofit/>
          </a:bodyPr>
          <a:lstStyle/>
          <a:p>
            <a:pPr marL="1077891" indent="-214309" defTabSz="455604">
              <a:defRPr/>
            </a:pPr>
            <a:r>
              <a:rPr lang="de-DE" dirty="0" smtClean="0"/>
              <a:t>   Dresdner Beiträge zum LHC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4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4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4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64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4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3" grpId="0" animBg="1"/>
      <p:bldP spid="32784" grpId="0" animBg="1"/>
      <p:bldP spid="32785" grpId="0" animBg="1"/>
      <p:bldP spid="46491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B822D-53C0-49B1-BFF4-A9A8A8D11A45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18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755576" y="5301208"/>
            <a:ext cx="79928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hlinkClick r:id="rId2"/>
              </a:rPr>
              <a:t>http://www.quantumdiaries.org/2011/06/26/cern-mug-summarizes-standard-model-but-is-off-by-a-factor-of-2/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9" name="Grafik 8" descr="SM_cernmug_bubbl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166" y="1700808"/>
            <a:ext cx="4823338" cy="3384376"/>
          </a:xfrm>
          <a:prstGeom prst="rect">
            <a:avLst/>
          </a:prstGeom>
        </p:spPr>
      </p:pic>
      <p:pic>
        <p:nvPicPr>
          <p:cNvPr id="11" name="Inhaltsplatzhalter 10" descr="SM_cernmug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1700808"/>
            <a:ext cx="4823339" cy="3384376"/>
          </a:xfrm>
        </p:spPr>
      </p:pic>
      <p:cxnSp>
        <p:nvCxnSpPr>
          <p:cNvPr id="12" name="Gerade Verbindung mit Pfeil 11"/>
          <p:cNvCxnSpPr/>
          <p:nvPr/>
        </p:nvCxnSpPr>
        <p:spPr bwMode="auto">
          <a:xfrm flipV="1">
            <a:off x="1403648" y="3356992"/>
            <a:ext cx="3960440" cy="25922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395536" y="5940569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Bestimmt unsere Welt: </a:t>
            </a:r>
            <a:br>
              <a:rPr lang="de-DE" sz="1600" dirty="0" smtClean="0"/>
            </a:br>
            <a:r>
              <a:rPr lang="de-DE" sz="1600" dirty="0" smtClean="0"/>
              <a:t>ist am besten verstanden</a:t>
            </a:r>
            <a:endParaRPr lang="de-DE" sz="1600" dirty="0"/>
          </a:p>
        </p:txBody>
      </p:sp>
      <p:cxnSp>
        <p:nvCxnSpPr>
          <p:cNvPr id="15" name="Gerade Verbindung mit Pfeil 14"/>
          <p:cNvCxnSpPr/>
          <p:nvPr/>
        </p:nvCxnSpPr>
        <p:spPr bwMode="auto">
          <a:xfrm flipV="1">
            <a:off x="3419872" y="4365104"/>
            <a:ext cx="2376264" cy="16561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 flipV="1">
            <a:off x="3419872" y="3717032"/>
            <a:ext cx="4464496" cy="23042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3491880" y="5909791"/>
            <a:ext cx="26642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Am LHC nachgewiesen:</a:t>
            </a:r>
            <a:br>
              <a:rPr lang="de-DE" sz="1600" dirty="0" smtClean="0"/>
            </a:br>
            <a:r>
              <a:rPr lang="de-DE" sz="1600" dirty="0" smtClean="0"/>
              <a:t>H</a:t>
            </a:r>
            <a:r>
              <a:rPr lang="de-DE" sz="1600" dirty="0" smtClean="0">
                <a:sym typeface="Wingdings" pitchFamily="2" charset="2"/>
              </a:rPr>
              <a:t>WW,ZZ und H </a:t>
            </a:r>
            <a:r>
              <a:rPr lang="de-DE" sz="1800" dirty="0" err="1" smtClean="0">
                <a:latin typeface="Symbol" pitchFamily="18" charset="2"/>
                <a:sym typeface="Wingdings" pitchFamily="2" charset="2"/>
              </a:rPr>
              <a:t>tt</a:t>
            </a:r>
            <a:r>
              <a:rPr lang="de-DE" sz="1800" dirty="0" smtClean="0">
                <a:latin typeface="Symbol" pitchFamily="18" charset="2"/>
                <a:sym typeface="Wingdings" pitchFamily="2" charset="2"/>
              </a:rPr>
              <a:t>,</a:t>
            </a:r>
            <a:r>
              <a:rPr lang="de-DE" sz="1600" dirty="0" smtClean="0">
                <a:sym typeface="Wingdings" pitchFamily="2" charset="2"/>
              </a:rPr>
              <a:t> (</a:t>
            </a:r>
            <a:r>
              <a:rPr lang="de-DE" sz="1600" dirty="0" err="1" smtClean="0">
                <a:sym typeface="Wingdings" pitchFamily="2" charset="2"/>
              </a:rPr>
              <a:t>tt</a:t>
            </a:r>
            <a:r>
              <a:rPr lang="de-DE" sz="1600" dirty="0" smtClean="0">
                <a:sym typeface="Wingdings" pitchFamily="2" charset="2"/>
              </a:rPr>
              <a:t>)</a:t>
            </a:r>
            <a:endParaRPr lang="de-DE" sz="1600" dirty="0"/>
          </a:p>
        </p:txBody>
      </p:sp>
      <p:cxnSp>
        <p:nvCxnSpPr>
          <p:cNvPr id="22" name="Gerade Verbindung mit Pfeil 21"/>
          <p:cNvCxnSpPr/>
          <p:nvPr/>
        </p:nvCxnSpPr>
        <p:spPr bwMode="auto">
          <a:xfrm flipH="1" flipV="1">
            <a:off x="7308304" y="4725144"/>
            <a:ext cx="576064" cy="129614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Gerade Verbindung mit Pfeil 23"/>
          <p:cNvCxnSpPr/>
          <p:nvPr/>
        </p:nvCxnSpPr>
        <p:spPr bwMode="auto">
          <a:xfrm flipH="1" flipV="1">
            <a:off x="7812360" y="4725144"/>
            <a:ext cx="72008" cy="129614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feld 29"/>
          <p:cNvSpPr txBox="1"/>
          <p:nvPr/>
        </p:nvSpPr>
        <p:spPr>
          <a:xfrm>
            <a:off x="6372200" y="594928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Für nächsten </a:t>
            </a:r>
            <a:r>
              <a:rPr lang="de-DE" sz="1600" dirty="0" err="1" smtClean="0"/>
              <a:t>Kollider</a:t>
            </a:r>
            <a:r>
              <a:rPr lang="de-DE" sz="1600" dirty="0" smtClean="0"/>
              <a:t>: </a:t>
            </a:r>
            <a:br>
              <a:rPr lang="de-DE" sz="1600" dirty="0" smtClean="0"/>
            </a:br>
            <a:r>
              <a:rPr lang="de-DE" sz="1600" dirty="0" smtClean="0"/>
              <a:t>H</a:t>
            </a:r>
            <a:r>
              <a:rPr lang="de-DE" sz="1600" dirty="0" smtClean="0">
                <a:sym typeface="Wingdings" pitchFamily="2" charset="2"/>
              </a:rPr>
              <a:t>HH and H HHH</a:t>
            </a:r>
            <a:endParaRPr lang="de-DE" sz="1600" dirty="0"/>
          </a:p>
        </p:txBody>
      </p:sp>
      <p:sp>
        <p:nvSpPr>
          <p:cNvPr id="31" name="Abgerundetes Rechteck 30"/>
          <p:cNvSpPr/>
          <p:nvPr/>
        </p:nvSpPr>
        <p:spPr bwMode="auto">
          <a:xfrm>
            <a:off x="7020272" y="1628800"/>
            <a:ext cx="1008112" cy="1224136"/>
          </a:xfrm>
          <a:prstGeom prst="round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1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Microsoft Sans Serif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6624736" y="982469"/>
            <a:ext cx="291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>
                <a:solidFill>
                  <a:srgbClr val="FFC000"/>
                </a:solidFill>
              </a:rPr>
              <a:t>Experimentell noch </a:t>
            </a:r>
            <a:br>
              <a:rPr lang="de-DE" sz="1800" dirty="0" smtClean="0">
                <a:solidFill>
                  <a:srgbClr val="FFC000"/>
                </a:solidFill>
              </a:rPr>
            </a:br>
            <a:r>
              <a:rPr lang="de-DE" sz="1800" dirty="0" smtClean="0">
                <a:solidFill>
                  <a:srgbClr val="FFC000"/>
                </a:solidFill>
              </a:rPr>
              <a:t>nicht beobachtet</a:t>
            </a:r>
            <a:endParaRPr lang="de-DE" sz="1800" dirty="0">
              <a:solidFill>
                <a:srgbClr val="FFC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79712" y="980728"/>
            <a:ext cx="26642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Gesehen von LEP @CERN </a:t>
            </a:r>
            <a:br>
              <a:rPr lang="de-DE" sz="1600" dirty="0" smtClean="0"/>
            </a:br>
            <a:r>
              <a:rPr lang="de-DE" sz="1600" dirty="0" smtClean="0">
                <a:latin typeface="Symbol" pitchFamily="18" charset="2"/>
              </a:rPr>
              <a:t> </a:t>
            </a:r>
            <a:r>
              <a:rPr lang="de-DE" sz="1600" dirty="0" err="1" smtClean="0">
                <a:latin typeface="Symbol" pitchFamily="18" charset="2"/>
              </a:rPr>
              <a:t>g</a:t>
            </a:r>
            <a:r>
              <a:rPr lang="de-DE" sz="1600" dirty="0" err="1" smtClean="0">
                <a:sym typeface="Wingdings" pitchFamily="2" charset="2"/>
              </a:rPr>
              <a:t>WW</a:t>
            </a:r>
            <a:r>
              <a:rPr lang="de-DE" sz="1600" dirty="0" smtClean="0">
                <a:sym typeface="Wingdings" pitchFamily="2" charset="2"/>
              </a:rPr>
              <a:t> </a:t>
            </a:r>
            <a:r>
              <a:rPr lang="de-DE" sz="1800" dirty="0" smtClean="0">
                <a:latin typeface="Symbol" pitchFamily="18" charset="2"/>
                <a:sym typeface="Wingdings" pitchFamily="2" charset="2"/>
              </a:rPr>
              <a:t>, </a:t>
            </a:r>
            <a:r>
              <a:rPr lang="de-DE" sz="1600" dirty="0" smtClean="0"/>
              <a:t>Z</a:t>
            </a:r>
            <a:r>
              <a:rPr lang="de-DE" sz="1600" dirty="0" smtClean="0">
                <a:sym typeface="Wingdings" pitchFamily="2" charset="2"/>
              </a:rPr>
              <a:t>WW, g </a:t>
            </a:r>
            <a:r>
              <a:rPr lang="de-DE" sz="1600" dirty="0" err="1" smtClean="0">
                <a:sym typeface="Wingdings" pitchFamily="2" charset="2"/>
              </a:rPr>
              <a:t>gg</a:t>
            </a:r>
            <a:endParaRPr lang="de-DE" sz="1600" dirty="0"/>
          </a:p>
        </p:txBody>
      </p:sp>
      <p:cxnSp>
        <p:nvCxnSpPr>
          <p:cNvPr id="20" name="Gerade Verbindung mit Pfeil 19"/>
          <p:cNvCxnSpPr/>
          <p:nvPr/>
        </p:nvCxnSpPr>
        <p:spPr bwMode="auto">
          <a:xfrm>
            <a:off x="4716016" y="1124744"/>
            <a:ext cx="1440160" cy="8640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itel 1"/>
          <p:cNvSpPr>
            <a:spLocks noGrp="1"/>
          </p:cNvSpPr>
          <p:nvPr>
            <p:ph type="title"/>
          </p:nvPr>
        </p:nvSpPr>
        <p:spPr>
          <a:xfrm>
            <a:off x="2123729" y="332656"/>
            <a:ext cx="6264695" cy="381000"/>
          </a:xfrm>
        </p:spPr>
        <p:txBody>
          <a:bodyPr/>
          <a:lstStyle/>
          <a:p>
            <a:r>
              <a:rPr lang="de-DE" dirty="0" smtClean="0"/>
              <a:t>Theorie der Teilchenphysik (Standardmodell):</a:t>
            </a:r>
            <a:br>
              <a:rPr lang="de-DE" dirty="0" smtClean="0"/>
            </a:br>
            <a:r>
              <a:rPr lang="de-DE" dirty="0" smtClean="0"/>
              <a:t>Eine Formel beschreibt alle Prozesse der Welt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8" grpId="0"/>
      <p:bldP spid="30" grpId="0"/>
      <p:bldP spid="31" grpId="0" animBg="1"/>
      <p:bldP spid="32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16981" t="49802" r="31132"/>
          <a:stretch>
            <a:fillRect/>
          </a:stretch>
        </p:blipFill>
        <p:spPr bwMode="auto">
          <a:xfrm>
            <a:off x="6192688" y="4222428"/>
            <a:ext cx="3059832" cy="20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3096"/>
            <a:ext cx="285234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7798445" cy="381000"/>
          </a:xfrm>
        </p:spPr>
        <p:txBody>
          <a:bodyPr/>
          <a:lstStyle/>
          <a:p>
            <a:r>
              <a:rPr lang="de-DE" dirty="0" smtClean="0"/>
              <a:t>Datenanalyse der Dresdner Gruppen  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06680" cy="4824536"/>
          </a:xfrm>
        </p:spPr>
        <p:txBody>
          <a:bodyPr/>
          <a:lstStyle/>
          <a:p>
            <a:r>
              <a:rPr lang="de-DE" dirty="0" smtClean="0"/>
              <a:t>Streuung von W und Z Bosonen aneinander (Gruppe Kobel) </a:t>
            </a:r>
          </a:p>
          <a:p>
            <a:pPr lvl="1"/>
            <a:r>
              <a:rPr lang="de-DE" dirty="0" smtClean="0"/>
              <a:t>Dämpft der Beitrag der Higgs Bosonen diesen Prozess, wie erwartet?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00B1F-E409-4866-A20F-AA375BF77C0D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19</a:t>
            </a:fld>
            <a:r>
              <a:rPr lang="de-DE" smtClean="0"/>
              <a:t>  </a:t>
            </a:r>
            <a:endParaRPr lang="de-DE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844824"/>
            <a:ext cx="710565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07805" y="4221088"/>
            <a:ext cx="339337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611560" y="4283804"/>
            <a:ext cx="8280920" cy="369332"/>
          </a:xfrm>
          <a:prstGeom prst="rect">
            <a:avLst/>
          </a:prstGeom>
          <a:solidFill>
            <a:schemeClr val="bg1"/>
          </a:solidFill>
          <a:effectLst>
            <a:outerShdw blurRad="444500" algn="ctr" rotWithShape="0">
              <a:srgbClr val="000000">
                <a:alpha val="43137"/>
              </a:srgbClr>
            </a:outerShdw>
          </a:effectLst>
          <a:scene3d>
            <a:camera prst="orthographicFront">
              <a:rot lat="0" lon="21299983" rev="0"/>
            </a:camera>
            <a:lightRig rig="threePt" dir="t"/>
          </a:scene3d>
          <a:sp3d>
            <a:bevelT/>
          </a:sp3d>
        </p:spPr>
        <p:txBody>
          <a:bodyPr wrap="square" rtlCol="0">
            <a:spAutoFit/>
            <a:flatTx/>
          </a:bodyPr>
          <a:lstStyle/>
          <a:p>
            <a:r>
              <a:rPr lang="de-DE" sz="1800" dirty="0" smtClean="0"/>
              <a:t>Ohne Higgs 		mit SM Higgs                    mit weiteren „Resonanzen“ </a:t>
            </a:r>
            <a:endParaRPr lang="de-DE" sz="1800" dirty="0"/>
          </a:p>
        </p:txBody>
      </p:sp>
      <p:sp>
        <p:nvSpPr>
          <p:cNvPr id="13" name="Textfeld 12"/>
          <p:cNvSpPr txBox="1"/>
          <p:nvPr/>
        </p:nvSpPr>
        <p:spPr>
          <a:xfrm>
            <a:off x="5652120" y="3140968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FF0000"/>
                </a:solidFill>
              </a:rPr>
              <a:t>H	    </a:t>
            </a:r>
            <a:r>
              <a:rPr lang="de-DE" sz="1200" dirty="0" err="1" smtClean="0">
                <a:solidFill>
                  <a:srgbClr val="FF0000"/>
                </a:solidFill>
              </a:rPr>
              <a:t>H</a:t>
            </a:r>
            <a:endParaRPr lang="de-DE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872" y="1018307"/>
            <a:ext cx="7339012" cy="528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6797" y="1029419"/>
            <a:ext cx="3584575" cy="53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84597" y="6317382"/>
            <a:ext cx="8486775" cy="207962"/>
            <a:chOff x="227" y="4507"/>
            <a:chExt cx="5861" cy="149"/>
          </a:xfrm>
        </p:grpSpPr>
        <p:sp>
          <p:nvSpPr>
            <p:cNvPr id="92165" name="Line 5"/>
            <p:cNvSpPr>
              <a:spLocks noChangeShapeType="1"/>
            </p:cNvSpPr>
            <p:nvPr/>
          </p:nvSpPr>
          <p:spPr bwMode="auto">
            <a:xfrm flipV="1">
              <a:off x="227" y="4507"/>
              <a:ext cx="5861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defTabSz="914342">
                <a:defRPr/>
              </a:pPr>
              <a:endParaRPr lang="de-DE" u="none" dirty="0">
                <a:solidFill>
                  <a:srgbClr val="000000"/>
                </a:solidFill>
                <a:latin typeface="Arial"/>
                <a:cs typeface="+mn-cs"/>
              </a:endParaRPr>
            </a:p>
          </p:txBody>
        </p:sp>
        <p:sp>
          <p:nvSpPr>
            <p:cNvPr id="92167" name="Text Box 7"/>
            <p:cNvSpPr txBox="1">
              <a:spLocks noChangeArrowheads="1"/>
            </p:cNvSpPr>
            <p:nvPr/>
          </p:nvSpPr>
          <p:spPr bwMode="auto">
            <a:xfrm>
              <a:off x="272" y="4538"/>
              <a:ext cx="965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822274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0834" algn="l"/>
                  <a:tab pos="1301668" algn="l"/>
                  <a:tab pos="1952502" algn="l"/>
                </a:tabLst>
                <a:defRPr/>
              </a:pPr>
              <a:r>
                <a:rPr lang="en-GB" sz="900" b="1" u="none" dirty="0">
                  <a:solidFill>
                    <a:srgbClr val="000000"/>
                  </a:solidFill>
                  <a:latin typeface="Arial"/>
                  <a:cs typeface="+mn-cs"/>
                </a:rPr>
                <a:t>CERN visit -  </a:t>
              </a:r>
              <a:r>
                <a:rPr lang="en-GB" sz="900" b="1" i="1" u="none" dirty="0">
                  <a:solidFill>
                    <a:srgbClr val="000000"/>
                  </a:solidFill>
                  <a:latin typeface="Arial"/>
                  <a:cs typeface="+mn-cs"/>
                </a:rPr>
                <a:t>Introduction</a:t>
              </a:r>
            </a:p>
          </p:txBody>
        </p:sp>
        <p:pic>
          <p:nvPicPr>
            <p:cNvPr id="134154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46" y="4533"/>
              <a:ext cx="123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2169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164" y="1025252"/>
            <a:ext cx="8496300" cy="528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0" name="Rectangle 10"/>
          <p:cNvSpPr>
            <a:spLocks noGrp="1" noChangeArrowheads="1"/>
          </p:cNvSpPr>
          <p:nvPr>
            <p:ph type="title"/>
          </p:nvPr>
        </p:nvSpPr>
        <p:spPr>
          <a:xfrm>
            <a:off x="2267744" y="260648"/>
            <a:ext cx="6018212" cy="531812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969902" indent="-193663" defTabSz="411136" eaLnBrk="1" hangingPunct="1"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Bilder vom LHC 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Suche</a:t>
            </a:r>
            <a:r>
              <a:rPr lang="en-US" dirty="0" smtClean="0"/>
              <a:t>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weiteren</a:t>
            </a:r>
            <a:r>
              <a:rPr lang="en-US" dirty="0" smtClean="0"/>
              <a:t> Higgs-</a:t>
            </a:r>
            <a:r>
              <a:rPr lang="en-US" dirty="0" err="1" smtClean="0"/>
              <a:t>Bosonen</a:t>
            </a:r>
            <a:r>
              <a:rPr lang="en-US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Supersymmetrie</a:t>
            </a:r>
            <a:r>
              <a:rPr lang="en-US" dirty="0" smtClean="0"/>
              <a:t> </a:t>
            </a:r>
            <a:r>
              <a:rPr lang="en-US" dirty="0" err="1" smtClean="0"/>
              <a:t>sagt</a:t>
            </a:r>
            <a:r>
              <a:rPr lang="en-US" dirty="0" smtClean="0"/>
              <a:t> 4 </a:t>
            </a:r>
            <a:r>
              <a:rPr lang="en-US" dirty="0" err="1" smtClean="0"/>
              <a:t>weitere</a:t>
            </a:r>
            <a:r>
              <a:rPr lang="en-US" dirty="0" smtClean="0"/>
              <a:t> Higgs-</a:t>
            </a:r>
            <a:r>
              <a:rPr lang="en-US" dirty="0" err="1" smtClean="0"/>
              <a:t>Bosonen</a:t>
            </a:r>
            <a:r>
              <a:rPr lang="en-US" dirty="0" smtClean="0"/>
              <a:t> </a:t>
            </a:r>
            <a:r>
              <a:rPr lang="en-US" dirty="0" err="1" smtClean="0"/>
              <a:t>voraus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Expertise der Dresdner </a:t>
            </a:r>
            <a:r>
              <a:rPr lang="en-US" dirty="0" err="1" smtClean="0"/>
              <a:t>Gruppe</a:t>
            </a:r>
            <a:r>
              <a:rPr lang="en-US" dirty="0" smtClean="0"/>
              <a:t> Straessner: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Supersymmetrische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Higgs-Boson-</a:t>
            </a:r>
            <a:r>
              <a:rPr lang="en-US" dirty="0" err="1" smtClean="0"/>
              <a:t>Zerfälle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mit</a:t>
            </a:r>
            <a:r>
              <a:rPr lang="en-US" dirty="0" smtClean="0"/>
              <a:t> Tau-</a:t>
            </a:r>
            <a:r>
              <a:rPr lang="en-US" dirty="0" err="1" smtClean="0"/>
              <a:t>Leptonen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Bisher</a:t>
            </a:r>
            <a:r>
              <a:rPr lang="en-US" dirty="0" smtClean="0"/>
              <a:t> </a:t>
            </a:r>
            <a:r>
              <a:rPr lang="en-US" dirty="0" err="1" smtClean="0"/>
              <a:t>kein</a:t>
            </a:r>
            <a:r>
              <a:rPr lang="en-US" dirty="0" smtClean="0"/>
              <a:t> Signal </a:t>
            </a:r>
            <a:r>
              <a:rPr lang="en-US" dirty="0" err="1" smtClean="0"/>
              <a:t>weiterer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Higgs-</a:t>
            </a:r>
            <a:r>
              <a:rPr lang="en-US" dirty="0" err="1" smtClean="0"/>
              <a:t>Bosonen</a:t>
            </a:r>
            <a:r>
              <a:rPr lang="en-US" dirty="0" smtClean="0"/>
              <a:t> </a:t>
            </a:r>
            <a:r>
              <a:rPr lang="en-US" dirty="0" err="1" smtClean="0"/>
              <a:t>entdeckt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Suche</a:t>
            </a:r>
            <a:r>
              <a:rPr lang="en-US" dirty="0" smtClean="0"/>
              <a:t> </a:t>
            </a:r>
            <a:r>
              <a:rPr lang="en-US" dirty="0" err="1" smtClean="0"/>
              <a:t>wird</a:t>
            </a:r>
            <a:r>
              <a:rPr lang="en-US" dirty="0" smtClean="0"/>
              <a:t> 2015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err="1" smtClean="0"/>
              <a:t>doppelter</a:t>
            </a:r>
            <a:r>
              <a:rPr lang="en-US" dirty="0" smtClean="0"/>
              <a:t> </a:t>
            </a:r>
            <a:r>
              <a:rPr lang="en-US" dirty="0" err="1" smtClean="0"/>
              <a:t>Schwerpunktsenergie</a:t>
            </a:r>
            <a:r>
              <a:rPr lang="en-US" dirty="0" smtClean="0"/>
              <a:t> </a:t>
            </a:r>
            <a:r>
              <a:rPr lang="en-US" dirty="0" err="1" smtClean="0"/>
              <a:t>fortgesetzt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78E2-7D48-4B7E-85CF-9CE4E16CF264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20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10" name="Ellipse 9"/>
          <p:cNvSpPr/>
          <p:nvPr/>
        </p:nvSpPr>
        <p:spPr bwMode="auto">
          <a:xfrm>
            <a:off x="6660232" y="1988840"/>
            <a:ext cx="504056" cy="504056"/>
          </a:xfrm>
          <a:prstGeom prst="ellipse">
            <a:avLst/>
          </a:prstGeom>
          <a:gradFill>
            <a:gsLst>
              <a:gs pos="7000">
                <a:schemeClr val="accent6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h</a:t>
            </a:r>
            <a:endParaRPr lang="de-DE" sz="20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" name="Ellipse 16"/>
          <p:cNvSpPr/>
          <p:nvPr/>
        </p:nvSpPr>
        <p:spPr bwMode="auto">
          <a:xfrm>
            <a:off x="7236296" y="1988840"/>
            <a:ext cx="504056" cy="504056"/>
          </a:xfrm>
          <a:prstGeom prst="ellipse">
            <a:avLst/>
          </a:prstGeom>
          <a:gradFill>
            <a:gsLst>
              <a:gs pos="7000">
                <a:schemeClr val="accent6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H</a:t>
            </a:r>
            <a:endParaRPr lang="de-DE" sz="20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8" name="Ellipse 17"/>
          <p:cNvSpPr/>
          <p:nvPr/>
        </p:nvSpPr>
        <p:spPr bwMode="auto">
          <a:xfrm>
            <a:off x="7812360" y="1988840"/>
            <a:ext cx="504056" cy="504056"/>
          </a:xfrm>
          <a:prstGeom prst="ellipse">
            <a:avLst/>
          </a:prstGeom>
          <a:gradFill>
            <a:gsLst>
              <a:gs pos="7000">
                <a:schemeClr val="accent6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A</a:t>
            </a:r>
            <a:endParaRPr lang="de-DE" sz="20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9" name="Ellipse 18"/>
          <p:cNvSpPr/>
          <p:nvPr/>
        </p:nvSpPr>
        <p:spPr bwMode="auto">
          <a:xfrm>
            <a:off x="8388424" y="1988840"/>
            <a:ext cx="504056" cy="504056"/>
          </a:xfrm>
          <a:prstGeom prst="ellipse">
            <a:avLst/>
          </a:prstGeom>
          <a:gradFill>
            <a:gsLst>
              <a:gs pos="7000">
                <a:schemeClr val="accent6">
                  <a:lumMod val="60000"/>
                  <a:lumOff val="40000"/>
                </a:schemeClr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50000" t="50000" r="50000" b="50000"/>
            </a:path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</p:spPr>
        <p:txBody>
          <a:bodyPr vert="horz" wrap="non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H</a:t>
            </a:r>
            <a:r>
              <a:rPr lang="en-US" sz="2000" baseline="30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±</a:t>
            </a:r>
            <a:endParaRPr lang="de-DE" sz="2000" baseline="30000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3" name="Picture 4" descr="https://atlas.web.cern.ch/Atlas/GROUPS/PHYSICS/PAPERS/HIGG-2012-07/figaux_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710146"/>
            <a:ext cx="4176464" cy="2879094"/>
          </a:xfrm>
          <a:prstGeom prst="rect">
            <a:avLst/>
          </a:prstGeom>
          <a:noFill/>
        </p:spPr>
      </p:pic>
      <p:sp>
        <p:nvSpPr>
          <p:cNvPr id="24" name="Textfeld 23"/>
          <p:cNvSpPr txBox="1"/>
          <p:nvPr/>
        </p:nvSpPr>
        <p:spPr>
          <a:xfrm>
            <a:off x="5810460" y="2780928"/>
            <a:ext cx="993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1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</a:t>
            </a:r>
            <a:r>
              <a:rPr lang="de-DE" sz="1800" dirty="0" smtClean="0">
                <a:solidFill>
                  <a:srgbClr val="FFFF00"/>
                </a:solidFill>
                <a:latin typeface="Symbol" pitchFamily="18" charset="2"/>
                <a:cs typeface="Arial" pitchFamily="34" charset="0"/>
              </a:rPr>
              <a:t>t</a:t>
            </a:r>
            <a:r>
              <a:rPr lang="en-US" sz="1800" baseline="30000" dirty="0" smtClean="0">
                <a:solidFill>
                  <a:srgbClr val="FFFF00"/>
                </a:solidFill>
                <a:latin typeface="Symbol" pitchFamily="18" charset="2"/>
                <a:cs typeface="Arial" pitchFamily="34" charset="0"/>
              </a:rPr>
              <a:t>+</a:t>
            </a:r>
            <a:r>
              <a:rPr lang="de-DE" sz="1800" dirty="0" smtClean="0">
                <a:solidFill>
                  <a:srgbClr val="FFFF00"/>
                </a:solidFill>
                <a:latin typeface="Symbol" pitchFamily="18" charset="2"/>
                <a:cs typeface="Arial" pitchFamily="34" charset="0"/>
              </a:rPr>
              <a:t>t</a:t>
            </a:r>
            <a:r>
              <a:rPr lang="en-US" sz="1800" baseline="30000" dirty="0" smtClean="0">
                <a:solidFill>
                  <a:srgbClr val="FFFF00"/>
                </a:solidFill>
                <a:latin typeface="Symbol" pitchFamily="18" charset="2"/>
                <a:cs typeface="Arial" pitchFamily="34" charset="0"/>
              </a:rPr>
              <a:t>-</a:t>
            </a:r>
            <a:endParaRPr lang="de-DE" sz="1800" baseline="30000" dirty="0">
              <a:solidFill>
                <a:srgbClr val="FFFF00"/>
              </a:solidFill>
              <a:latin typeface="Symbol" pitchFamily="18" charset="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20847"/>
            <a:ext cx="3754614" cy="49852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455683" name="Text Box 3"/>
          <p:cNvSpPr txBox="1">
            <a:spLocks noChangeArrowheads="1"/>
          </p:cNvSpPr>
          <p:nvPr/>
        </p:nvSpPr>
        <p:spPr bwMode="auto">
          <a:xfrm>
            <a:off x="3902429" y="6084828"/>
            <a:ext cx="534305" cy="36850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0624" tIns="45312" rIns="90624" bIns="45312">
            <a:spAutoFit/>
          </a:bodyPr>
          <a:lstStyle/>
          <a:p>
            <a:pPr defTabSz="906349"/>
            <a:r>
              <a:rPr lang="en-US" sz="180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E</a:t>
            </a:r>
            <a:r>
              <a:rPr lang="en-US" sz="1800" baseline="-2500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T</a:t>
            </a:r>
            <a:endParaRPr lang="el-GR" sz="1800" baseline="-25000" dirty="0">
              <a:solidFill>
                <a:schemeClr val="tx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55684" name="Text Box 4"/>
          <p:cNvSpPr txBox="1">
            <a:spLocks noChangeArrowheads="1"/>
          </p:cNvSpPr>
          <p:nvPr/>
        </p:nvSpPr>
        <p:spPr bwMode="auto">
          <a:xfrm>
            <a:off x="1723619" y="1556792"/>
            <a:ext cx="1696253" cy="3377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624" tIns="45312" rIns="90624" bIns="45312">
            <a:spAutoFit/>
          </a:bodyPr>
          <a:lstStyle/>
          <a:p>
            <a:pPr defTabSz="906349"/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</a:rPr>
              <a:t>Interaction -Rate</a:t>
            </a:r>
            <a:endParaRPr lang="en-US" sz="16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55685" name="Rectangle 5"/>
          <p:cNvSpPr>
            <a:spLocks noGrp="1" noChangeArrowheads="1"/>
          </p:cNvSpPr>
          <p:nvPr>
            <p:ph type="title"/>
          </p:nvPr>
        </p:nvSpPr>
        <p:spPr>
          <a:xfrm>
            <a:off x="2195736" y="332656"/>
            <a:ext cx="6034757" cy="381000"/>
          </a:xfrm>
        </p:spPr>
        <p:txBody>
          <a:bodyPr/>
          <a:lstStyle/>
          <a:p>
            <a:r>
              <a:rPr lang="en-US" dirty="0" smtClean="0"/>
              <a:t> Trigger-</a:t>
            </a:r>
            <a:r>
              <a:rPr lang="en-US" dirty="0" err="1" smtClean="0"/>
              <a:t>Anforderungen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55686" name="AutoShape 6"/>
          <p:cNvSpPr>
            <a:spLocks noChangeArrowheads="1"/>
          </p:cNvSpPr>
          <p:nvPr/>
        </p:nvSpPr>
        <p:spPr bwMode="auto">
          <a:xfrm>
            <a:off x="3465921" y="3137516"/>
            <a:ext cx="228747" cy="470603"/>
          </a:xfrm>
          <a:prstGeom prst="rightArrow">
            <a:avLst>
              <a:gd name="adj1" fmla="val 50000"/>
              <a:gd name="adj2" fmla="val 56098"/>
            </a:avLst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82214" tIns="41107" rIns="82214" bIns="41107" anchor="ctr">
            <a:spAutoFit/>
          </a:bodyPr>
          <a:lstStyle/>
          <a:p>
            <a:endParaRPr lang="de-DE"/>
          </a:p>
        </p:txBody>
      </p:sp>
      <p:sp>
        <p:nvSpPr>
          <p:cNvPr id="455687" name="Text Box 7"/>
          <p:cNvSpPr txBox="1">
            <a:spLocks noChangeArrowheads="1"/>
          </p:cNvSpPr>
          <p:nvPr/>
        </p:nvSpPr>
        <p:spPr bwMode="auto">
          <a:xfrm>
            <a:off x="2123728" y="3209524"/>
            <a:ext cx="1335578" cy="3377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624" tIns="45312" rIns="90624" bIns="45312">
            <a:spAutoFit/>
          </a:bodyPr>
          <a:lstStyle/>
          <a:p>
            <a:pPr defTabSz="906349"/>
            <a:r>
              <a:rPr lang="en-US" sz="1600" dirty="0" smtClean="0">
                <a:solidFill>
                  <a:srgbClr val="FF0000"/>
                </a:solidFill>
                <a:latin typeface="Times New Roman" pitchFamily="18" charset="0"/>
              </a:rPr>
              <a:t>Storage-Rate</a:t>
            </a:r>
            <a:endParaRPr lang="en-US" sz="16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55688" name="Text Box 8"/>
          <p:cNvSpPr txBox="1">
            <a:spLocks noChangeArrowheads="1"/>
          </p:cNvSpPr>
          <p:nvPr/>
        </p:nvSpPr>
        <p:spPr bwMode="auto">
          <a:xfrm>
            <a:off x="539552" y="1124744"/>
            <a:ext cx="372131" cy="399286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0624" tIns="45312" rIns="90624" bIns="45312">
            <a:spAutoFit/>
          </a:bodyPr>
          <a:lstStyle/>
          <a:p>
            <a:pPr defTabSz="906349"/>
            <a:r>
              <a:rPr lang="el-GR" sz="2000" dirty="0">
                <a:solidFill>
                  <a:schemeClr val="tx1"/>
                </a:solidFill>
                <a:cs typeface="Arial" pitchFamily="34" charset="0"/>
              </a:rPr>
              <a:t>σ</a:t>
            </a:r>
          </a:p>
        </p:txBody>
      </p:sp>
      <p:sp>
        <p:nvSpPr>
          <p:cNvPr id="455689" name="Text Box 9"/>
          <p:cNvSpPr txBox="1">
            <a:spLocks noChangeArrowheads="1"/>
          </p:cNvSpPr>
          <p:nvPr/>
        </p:nvSpPr>
        <p:spPr bwMode="auto">
          <a:xfrm>
            <a:off x="3835156" y="1184976"/>
            <a:ext cx="884716" cy="399286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0624" tIns="45312" rIns="90624" bIns="45312">
            <a:spAutoFit/>
          </a:bodyPr>
          <a:lstStyle/>
          <a:p>
            <a:pPr defTabSz="906349"/>
            <a:r>
              <a:rPr lang="en-US" sz="2000" dirty="0" smtClean="0">
                <a:solidFill>
                  <a:schemeClr val="tx1"/>
                </a:solidFill>
                <a:cs typeface="Arial" pitchFamily="34" charset="0"/>
              </a:rPr>
              <a:t>Rate</a:t>
            </a:r>
            <a:endParaRPr lang="el-GR" sz="2000" baseline="-25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55690" name="AutoShape 10"/>
          <p:cNvSpPr>
            <a:spLocks noChangeArrowheads="1"/>
          </p:cNvSpPr>
          <p:nvPr/>
        </p:nvSpPr>
        <p:spPr bwMode="auto">
          <a:xfrm>
            <a:off x="3396418" y="1582807"/>
            <a:ext cx="228747" cy="470603"/>
          </a:xfrm>
          <a:prstGeom prst="rightArrow">
            <a:avLst>
              <a:gd name="adj1" fmla="val 50000"/>
              <a:gd name="adj2" fmla="val 56098"/>
            </a:avLst>
          </a:prstGeom>
          <a:solidFill>
            <a:srgbClr val="FF0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82214" tIns="41107" rIns="82214" bIns="41107" anchor="ctr">
            <a:spAutoFit/>
          </a:bodyPr>
          <a:lstStyle/>
          <a:p>
            <a:endParaRPr lang="de-DE"/>
          </a:p>
        </p:txBody>
      </p:sp>
      <p:sp>
        <p:nvSpPr>
          <p:cNvPr id="455691" name="Text Box 11"/>
          <p:cNvSpPr txBox="1">
            <a:spLocks noChangeArrowheads="1"/>
          </p:cNvSpPr>
          <p:nvPr/>
        </p:nvSpPr>
        <p:spPr bwMode="auto">
          <a:xfrm>
            <a:off x="4978749" y="3286124"/>
            <a:ext cx="3851338" cy="156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214" tIns="41107" rIns="82214" bIns="41107">
            <a:spAutoFit/>
          </a:bodyPr>
          <a:lstStyle/>
          <a:p>
            <a:pPr algn="l"/>
            <a:r>
              <a:rPr lang="en-US" sz="1600" b="0" dirty="0" err="1" smtClean="0">
                <a:solidFill>
                  <a:schemeClr val="tx1"/>
                </a:solidFill>
                <a:latin typeface="+mn-lt"/>
              </a:rPr>
              <a:t>Bei</a:t>
            </a: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 Design-</a:t>
            </a:r>
            <a:r>
              <a:rPr lang="en-US" sz="1600" b="0" dirty="0" err="1" smtClean="0">
                <a:solidFill>
                  <a:schemeClr val="tx1"/>
                </a:solidFill>
                <a:latin typeface="+mn-lt"/>
              </a:rPr>
              <a:t>Luminosität</a:t>
            </a: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:</a:t>
            </a:r>
            <a:endParaRPr lang="en-US" sz="1600" b="0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US" sz="1600" b="0" dirty="0" err="1" smtClean="0">
                <a:solidFill>
                  <a:schemeClr val="tx1"/>
                </a:solidFill>
                <a:latin typeface="+mn-lt"/>
              </a:rPr>
              <a:t>Strahl-Kollisionsrate</a:t>
            </a:r>
            <a:r>
              <a:rPr lang="en-US" sz="1600" b="0" dirty="0">
                <a:solidFill>
                  <a:schemeClr val="tx1"/>
                </a:solidFill>
                <a:latin typeface="+mn-lt"/>
              </a:rPr>
              <a:t>: </a:t>
            </a: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600" b="0" dirty="0" smtClean="0">
                <a:solidFill>
                  <a:srgbClr val="FF0000"/>
                </a:solidFill>
                <a:latin typeface="+mn-lt"/>
              </a:rPr>
              <a:t>40 </a:t>
            </a:r>
            <a:r>
              <a:rPr lang="en-US" sz="1600" b="0" dirty="0">
                <a:solidFill>
                  <a:srgbClr val="FF0000"/>
                </a:solidFill>
                <a:latin typeface="+mn-lt"/>
              </a:rPr>
              <a:t>MHz</a:t>
            </a:r>
            <a:br>
              <a:rPr lang="en-US" sz="1600" b="0" dirty="0">
                <a:solidFill>
                  <a:srgbClr val="FF0000"/>
                </a:solidFill>
                <a:latin typeface="+mn-lt"/>
              </a:rPr>
            </a:br>
            <a:r>
              <a:rPr lang="en-US" sz="1600" b="0" dirty="0" err="1" smtClean="0">
                <a:solidFill>
                  <a:schemeClr val="tx1"/>
                </a:solidFill>
                <a:latin typeface="+mn-lt"/>
              </a:rPr>
              <a:t>Wechselwirkungsrate</a:t>
            </a: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:   </a:t>
            </a:r>
            <a:r>
              <a:rPr lang="en-US" sz="1600" b="0" dirty="0" smtClean="0">
                <a:solidFill>
                  <a:srgbClr val="FF0000"/>
                </a:solidFill>
                <a:latin typeface="+mn-lt"/>
              </a:rPr>
              <a:t>~ </a:t>
            </a:r>
            <a:r>
              <a:rPr lang="en-US" sz="1600" b="0" dirty="0">
                <a:solidFill>
                  <a:srgbClr val="FF0000"/>
                </a:solidFill>
                <a:latin typeface="+mn-lt"/>
              </a:rPr>
              <a:t>1 GHz</a:t>
            </a:r>
            <a:r>
              <a:rPr lang="en-US" sz="1600" b="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algn="l"/>
            <a:r>
              <a:rPr lang="en-US" sz="1600" b="0" dirty="0" err="1" smtClean="0">
                <a:solidFill>
                  <a:schemeClr val="tx1"/>
                </a:solidFill>
                <a:latin typeface="+mn-lt"/>
              </a:rPr>
              <a:t>Speicher</a:t>
            </a: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-Rate</a:t>
            </a:r>
            <a:r>
              <a:rPr lang="en-US" sz="1600" b="0" dirty="0">
                <a:solidFill>
                  <a:schemeClr val="tx1"/>
                </a:solidFill>
                <a:latin typeface="+mn-lt"/>
              </a:rPr>
              <a:t>: </a:t>
            </a: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en-US" sz="1600" b="0" dirty="0" smtClean="0">
                <a:solidFill>
                  <a:srgbClr val="FF0000"/>
                </a:solidFill>
                <a:latin typeface="+mn-lt"/>
              </a:rPr>
              <a:t>~ 1000 Hz</a:t>
            </a:r>
            <a:endParaRPr lang="en-US" sz="1600" b="0" dirty="0">
              <a:solidFill>
                <a:srgbClr val="FF0000"/>
              </a:solidFill>
              <a:latin typeface="+mn-lt"/>
            </a:endParaRPr>
          </a:p>
          <a:p>
            <a:pPr algn="l"/>
            <a:r>
              <a:rPr lang="en-US" sz="1600" b="0" dirty="0">
                <a:solidFill>
                  <a:schemeClr val="tx1"/>
                </a:solidFill>
                <a:latin typeface="+mn-lt"/>
                <a:sym typeface="Symbol" pitchFamily="18" charset="2"/>
              </a:rPr>
              <a:t> </a:t>
            </a:r>
            <a:r>
              <a:rPr lang="en-US" sz="1600" b="0" dirty="0">
                <a:solidFill>
                  <a:schemeClr val="tx1"/>
                </a:solidFill>
                <a:latin typeface="+mn-lt"/>
                <a:sym typeface="Wingdings" pitchFamily="2" charset="2"/>
              </a:rPr>
              <a:t>“</a:t>
            </a:r>
            <a:r>
              <a:rPr lang="en-US" sz="1600" b="0" dirty="0">
                <a:solidFill>
                  <a:schemeClr val="tx1"/>
                </a:solidFill>
                <a:latin typeface="+mn-lt"/>
              </a:rPr>
              <a:t>online</a:t>
            </a: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”-</a:t>
            </a:r>
            <a:r>
              <a:rPr lang="en-US" sz="1600" b="0" dirty="0" err="1" smtClean="0">
                <a:solidFill>
                  <a:schemeClr val="tx1"/>
                </a:solidFill>
                <a:latin typeface="+mn-lt"/>
              </a:rPr>
              <a:t>Reduzierung</a:t>
            </a:r>
            <a:r>
              <a:rPr lang="en-US" sz="1600" b="0" dirty="0" smtClean="0">
                <a:solidFill>
                  <a:schemeClr val="tx1"/>
                </a:solidFill>
                <a:latin typeface="+mn-lt"/>
              </a:rPr>
              <a:t>: 99.999%</a:t>
            </a:r>
            <a:endParaRPr lang="en-US" sz="1600" b="0" dirty="0">
              <a:solidFill>
                <a:schemeClr val="tx1"/>
              </a:solidFill>
              <a:latin typeface="+mn-lt"/>
            </a:endParaRPr>
          </a:p>
          <a:p>
            <a:pPr algn="l"/>
            <a:endParaRPr lang="en-US" sz="1600" b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55692" name="Text Box 12"/>
          <p:cNvSpPr txBox="1">
            <a:spLocks noChangeArrowheads="1"/>
          </p:cNvSpPr>
          <p:nvPr/>
        </p:nvSpPr>
        <p:spPr bwMode="auto">
          <a:xfrm>
            <a:off x="5004048" y="4643446"/>
            <a:ext cx="3973260" cy="22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214" tIns="41107" rIns="82214" bIns="41107">
            <a:spAutoFit/>
          </a:bodyPr>
          <a:lstStyle/>
          <a:p>
            <a:r>
              <a:rPr lang="en-GB" sz="1600" b="0" dirty="0" err="1" smtClean="0">
                <a:solidFill>
                  <a:schemeClr val="tx1"/>
                </a:solidFill>
                <a:latin typeface="+mn-lt"/>
              </a:rPr>
              <a:t>Selektion</a:t>
            </a:r>
            <a:r>
              <a:rPr lang="en-GB" sz="1600" b="0" dirty="0" smtClean="0">
                <a:solidFill>
                  <a:schemeClr val="tx1"/>
                </a:solidFill>
                <a:latin typeface="+mn-lt"/>
              </a:rPr>
              <a:t> von </a:t>
            </a:r>
            <a:r>
              <a:rPr lang="en-GB" sz="1600" b="0" dirty="0" err="1" smtClean="0">
                <a:solidFill>
                  <a:schemeClr val="tx1"/>
                </a:solidFill>
                <a:latin typeface="+mn-lt"/>
              </a:rPr>
              <a:t>seltenen</a:t>
            </a:r>
            <a:r>
              <a:rPr lang="en-GB" sz="16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600" b="0" dirty="0" err="1" smtClean="0">
                <a:solidFill>
                  <a:schemeClr val="tx1"/>
                </a:solidFill>
                <a:latin typeface="+mn-lt"/>
              </a:rPr>
              <a:t>Ereignissen</a:t>
            </a:r>
            <a:r>
              <a:rPr lang="en-GB" sz="1600" b="0" dirty="0" smtClean="0">
                <a:solidFill>
                  <a:schemeClr val="tx1"/>
                </a:solidFill>
                <a:latin typeface="+mn-lt"/>
              </a:rPr>
              <a:t> in </a:t>
            </a:r>
            <a:r>
              <a:rPr lang="en-GB" sz="1600" b="0" dirty="0" err="1" smtClean="0">
                <a:solidFill>
                  <a:schemeClr val="tx1"/>
                </a:solidFill>
                <a:latin typeface="+mn-lt"/>
              </a:rPr>
              <a:t>extrem</a:t>
            </a:r>
            <a:r>
              <a:rPr lang="en-GB" sz="16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600" b="0" dirty="0" err="1" smtClean="0">
                <a:solidFill>
                  <a:schemeClr val="tx1"/>
                </a:solidFill>
                <a:latin typeface="+mn-lt"/>
              </a:rPr>
              <a:t>untergrundreicher</a:t>
            </a:r>
            <a:r>
              <a:rPr lang="en-GB" sz="1600" b="0" dirty="0" smtClean="0">
                <a:solidFill>
                  <a:schemeClr val="tx1"/>
                </a:solidFill>
                <a:latin typeface="+mn-lt"/>
              </a:rPr>
              <a:t> LHC </a:t>
            </a:r>
            <a:r>
              <a:rPr lang="en-GB" sz="1600" b="0" dirty="0" err="1" smtClean="0">
                <a:solidFill>
                  <a:schemeClr val="tx1"/>
                </a:solidFill>
                <a:latin typeface="+mn-lt"/>
              </a:rPr>
              <a:t>Umgebung</a:t>
            </a:r>
            <a:r>
              <a:rPr lang="en-GB" sz="16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8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GB" sz="1800" b="0" dirty="0" smtClean="0">
                <a:solidFill>
                  <a:schemeClr val="tx1"/>
                </a:solidFill>
                <a:latin typeface="+mn-lt"/>
              </a:rPr>
            </a:br>
            <a:r>
              <a:rPr lang="en-GB" sz="18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en-GB" sz="1800" b="0" dirty="0" smtClean="0">
                <a:solidFill>
                  <a:schemeClr val="tx1"/>
                </a:solidFill>
                <a:latin typeface="+mn-lt"/>
              </a:rPr>
            </a:br>
            <a:r>
              <a:rPr lang="en-GB" sz="1800" b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</a:t>
            </a:r>
            <a:r>
              <a:rPr lang="en-GB" sz="1800" b="0" dirty="0" err="1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benötige</a:t>
            </a:r>
            <a:r>
              <a:rPr lang="en-GB" sz="1800" b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 </a:t>
            </a:r>
            <a:r>
              <a:rPr lang="en-GB" sz="1800" b="0" dirty="0" err="1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leistungsstarken</a:t>
            </a:r>
            <a:r>
              <a:rPr lang="en-GB" sz="1800" b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 </a:t>
            </a:r>
            <a:br>
              <a:rPr lang="en-GB" sz="1800" b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</a:br>
            <a:r>
              <a:rPr lang="en-GB" sz="1800" b="0" dirty="0" smtClean="0">
                <a:solidFill>
                  <a:schemeClr val="tx1"/>
                </a:solidFill>
                <a:latin typeface="+mn-lt"/>
                <a:sym typeface="Wingdings" pitchFamily="2" charset="2"/>
              </a:rPr>
              <a:t>   </a:t>
            </a:r>
            <a:r>
              <a:rPr lang="en-GB" sz="1800" b="0" u="sng" dirty="0" smtClean="0">
                <a:solidFill>
                  <a:schemeClr val="tx1"/>
                </a:solidFill>
                <a:latin typeface="+mn-lt"/>
              </a:rPr>
              <a:t>3-stufigen Trigger</a:t>
            </a:r>
          </a:p>
          <a:p>
            <a:pPr algn="l"/>
            <a:endParaRPr lang="en-GB" sz="1800" b="0" dirty="0">
              <a:solidFill>
                <a:schemeClr val="tx1"/>
              </a:solidFill>
              <a:latin typeface="+mn-lt"/>
            </a:endParaRPr>
          </a:p>
          <a:p>
            <a:pPr lvl="2" algn="l"/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55693" name="Line 13"/>
          <p:cNvSpPr>
            <a:spLocks noChangeShapeType="1"/>
          </p:cNvSpPr>
          <p:nvPr/>
        </p:nvSpPr>
        <p:spPr bwMode="auto">
          <a:xfrm>
            <a:off x="3779912" y="1841373"/>
            <a:ext cx="0" cy="1584176"/>
          </a:xfrm>
          <a:prstGeom prst="line">
            <a:avLst/>
          </a:prstGeom>
          <a:noFill/>
          <a:ln w="38100">
            <a:solidFill>
              <a:srgbClr val="CC6600"/>
            </a:solidFill>
            <a:round/>
            <a:headEnd type="triangle" w="med" len="med"/>
            <a:tailEnd type="triangle" w="med" len="med"/>
          </a:ln>
          <a:effectLst/>
        </p:spPr>
        <p:txBody>
          <a:bodyPr lIns="82214" tIns="41107" rIns="82214" bIns="41107"/>
          <a:lstStyle/>
          <a:p>
            <a:endParaRPr lang="de-DE"/>
          </a:p>
        </p:txBody>
      </p:sp>
      <p:sp>
        <p:nvSpPr>
          <p:cNvPr id="455694" name="Text Box 14"/>
          <p:cNvSpPr txBox="1">
            <a:spLocks noChangeArrowheads="1"/>
          </p:cNvSpPr>
          <p:nvPr/>
        </p:nvSpPr>
        <p:spPr bwMode="auto">
          <a:xfrm rot="16200000">
            <a:off x="2881595" y="2435053"/>
            <a:ext cx="1241051" cy="341723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lIns="90624" tIns="45312" rIns="90624" bIns="45312">
            <a:spAutoFit/>
          </a:bodyPr>
          <a:lstStyle/>
          <a:p>
            <a:pPr defTabSz="906349"/>
            <a:r>
              <a:rPr lang="en-US" sz="1600" dirty="0" err="1" smtClean="0">
                <a:solidFill>
                  <a:srgbClr val="CC6600"/>
                </a:solidFill>
                <a:latin typeface="Times New Roman" pitchFamily="18" charset="0"/>
              </a:rPr>
              <a:t>Untergrund</a:t>
            </a:r>
            <a:endParaRPr lang="en-US" sz="1600" dirty="0">
              <a:solidFill>
                <a:srgbClr val="CC6600"/>
              </a:solidFill>
              <a:latin typeface="Times New Roman" pitchFamily="18" charset="0"/>
            </a:endParaRPr>
          </a:p>
        </p:txBody>
      </p:sp>
      <p:sp>
        <p:nvSpPr>
          <p:cNvPr id="455695" name="Text Box 15"/>
          <p:cNvSpPr txBox="1">
            <a:spLocks noChangeArrowheads="1"/>
          </p:cNvSpPr>
          <p:nvPr/>
        </p:nvSpPr>
        <p:spPr bwMode="auto">
          <a:xfrm rot="16200000">
            <a:off x="257540" y="4985175"/>
            <a:ext cx="1516996" cy="3431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0624" tIns="45312" rIns="90624" bIns="45312">
            <a:spAutoFit/>
          </a:bodyPr>
          <a:lstStyle/>
          <a:p>
            <a:pPr defTabSz="906349"/>
            <a:r>
              <a:rPr lang="en-US" sz="1600" dirty="0" err="1">
                <a:solidFill>
                  <a:srgbClr val="008000"/>
                </a:solidFill>
                <a:latin typeface="Times New Roman" pitchFamily="18" charset="0"/>
              </a:rPr>
              <a:t>Entdeckungen</a:t>
            </a:r>
            <a:endParaRPr lang="en-US" sz="1600" dirty="0">
              <a:solidFill>
                <a:srgbClr val="008000"/>
              </a:solidFill>
              <a:latin typeface="Times New Roman" pitchFamily="18" charset="0"/>
            </a:endParaRPr>
          </a:p>
        </p:txBody>
      </p:sp>
      <p:pic>
        <p:nvPicPr>
          <p:cNvPr id="455696" name="Picture 16" descr="atlas_tda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5973" y="1124744"/>
            <a:ext cx="3040760" cy="2073088"/>
          </a:xfrm>
          <a:prstGeom prst="rect">
            <a:avLst/>
          </a:prstGeom>
          <a:noFill/>
        </p:spPr>
      </p:pic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D820-B8A7-4731-9349-687DA57DFBA2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21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5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5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55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9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 Upgrade des LHC und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Detektoren</a:t>
            </a:r>
            <a:r>
              <a:rPr lang="en-US" dirty="0" smtClean="0"/>
              <a:t> 2019 und 2023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628800"/>
            <a:ext cx="8460432" cy="4824536"/>
          </a:xfrm>
        </p:spPr>
        <p:txBody>
          <a:bodyPr/>
          <a:lstStyle/>
          <a:p>
            <a:r>
              <a:rPr lang="en-US" dirty="0" err="1" smtClean="0"/>
              <a:t>Erhöhung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Strahlintensität</a:t>
            </a:r>
            <a:r>
              <a:rPr lang="en-US" dirty="0" smtClean="0"/>
              <a:t> (x 7) und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Datenmenge</a:t>
            </a:r>
            <a:r>
              <a:rPr lang="en-US" dirty="0" smtClean="0"/>
              <a:t> (x 5) </a:t>
            </a:r>
            <a:r>
              <a:rPr lang="en-US" dirty="0" err="1" smtClean="0"/>
              <a:t>erfordert</a:t>
            </a:r>
            <a:r>
              <a:rPr lang="en-US" dirty="0" smtClean="0"/>
              <a:t> Upgrade des ATLAS-</a:t>
            </a:r>
            <a:r>
              <a:rPr lang="en-US" dirty="0" err="1" smtClean="0"/>
              <a:t>Detekors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>
                <a:latin typeface="Arial"/>
                <a:cs typeface="Arial"/>
              </a:rPr>
              <a:t>	→ </a:t>
            </a:r>
            <a:r>
              <a:rPr lang="en-US" dirty="0" err="1" smtClean="0">
                <a:latin typeface="Arial"/>
                <a:cs typeface="Arial"/>
              </a:rPr>
              <a:t>Strahlenschäden</a:t>
            </a:r>
            <a:r>
              <a:rPr lang="en-US" dirty="0" smtClean="0">
                <a:latin typeface="Arial"/>
                <a:cs typeface="Arial"/>
              </a:rPr>
              <a:t> und </a:t>
            </a:r>
            <a:r>
              <a:rPr lang="en-US" dirty="0" err="1" smtClean="0">
                <a:latin typeface="Arial"/>
                <a:cs typeface="Arial"/>
              </a:rPr>
              <a:t>Untergrund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durch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gleichzeitige</a:t>
            </a:r>
            <a:r>
              <a:rPr lang="en-US" dirty="0" smtClean="0">
                <a:latin typeface="Arial"/>
                <a:cs typeface="Arial"/>
              </a:rPr>
              <a:t> pp-</a:t>
            </a:r>
            <a:r>
              <a:rPr lang="en-US" dirty="0" err="1" smtClean="0">
                <a:latin typeface="Arial"/>
                <a:cs typeface="Arial"/>
              </a:rPr>
              <a:t>Kollisionen</a:t>
            </a:r>
            <a:endParaRPr lang="en-US" dirty="0" smtClean="0"/>
          </a:p>
        </p:txBody>
      </p:sp>
      <p:pic>
        <p:nvPicPr>
          <p:cNvPr id="95" name="Grafik 94" descr="LHC_upgra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64904"/>
            <a:ext cx="6480720" cy="3644011"/>
          </a:xfrm>
          <a:prstGeom prst="rect">
            <a:avLst/>
          </a:prstGeom>
        </p:spPr>
      </p:pic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3" cstate="print"/>
          <a:srcRect t="66583" r="7094"/>
          <a:stretch>
            <a:fillRect/>
          </a:stretch>
        </p:blipFill>
        <p:spPr bwMode="auto">
          <a:xfrm>
            <a:off x="5004048" y="4272888"/>
            <a:ext cx="4144804" cy="149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Textfeld 96"/>
          <p:cNvSpPr txBox="1"/>
          <p:nvPr/>
        </p:nvSpPr>
        <p:spPr>
          <a:xfrm>
            <a:off x="5112024" y="4365104"/>
            <a:ext cx="392447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Phase2: </a:t>
            </a:r>
            <a:r>
              <a:rPr lang="en-US" sz="1400" dirty="0" err="1" smtClean="0"/>
              <a:t>bis</a:t>
            </a:r>
            <a:r>
              <a:rPr lang="en-US" sz="1400" dirty="0" smtClean="0"/>
              <a:t> </a:t>
            </a:r>
            <a:r>
              <a:rPr lang="en-US" sz="1400" dirty="0" err="1" smtClean="0"/>
              <a:t>zu</a:t>
            </a:r>
            <a:r>
              <a:rPr lang="en-US" sz="1400" dirty="0" smtClean="0"/>
              <a:t> 140 </a:t>
            </a:r>
            <a:r>
              <a:rPr lang="en-US" sz="1400" dirty="0" err="1" smtClean="0"/>
              <a:t>gleichzeitige</a:t>
            </a:r>
            <a:r>
              <a:rPr lang="en-US" sz="1400" dirty="0" smtClean="0"/>
              <a:t> pp-</a:t>
            </a:r>
            <a:r>
              <a:rPr lang="en-US" sz="1400" dirty="0" err="1" smtClean="0"/>
              <a:t>Kollisionen</a:t>
            </a:r>
            <a:endParaRPr lang="de-DE" sz="140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871EC-ACB4-4B60-ABBB-AF631FC92762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22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 Upgrade </a:t>
            </a:r>
            <a:r>
              <a:rPr lang="en-US" dirty="0" err="1" smtClean="0"/>
              <a:t>der</a:t>
            </a:r>
            <a:r>
              <a:rPr lang="en-US" dirty="0" smtClean="0"/>
              <a:t> ATLAS </a:t>
            </a:r>
            <a:r>
              <a:rPr lang="en-US" dirty="0" err="1" smtClean="0"/>
              <a:t>Kalorimeter-Elektronik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628800"/>
            <a:ext cx="8460432" cy="4824536"/>
          </a:xfrm>
        </p:spPr>
        <p:txBody>
          <a:bodyPr/>
          <a:lstStyle/>
          <a:p>
            <a:r>
              <a:rPr lang="en-US" dirty="0" smtClean="0"/>
              <a:t>Phase 1: </a:t>
            </a:r>
            <a:r>
              <a:rPr lang="en-US" dirty="0" err="1" smtClean="0"/>
              <a:t>Verbesserter</a:t>
            </a:r>
            <a:r>
              <a:rPr lang="en-US" dirty="0" smtClean="0"/>
              <a:t> Trigger von </a:t>
            </a:r>
            <a:r>
              <a:rPr lang="en-US" dirty="0" err="1" smtClean="0"/>
              <a:t>Teilchen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detaillierterer</a:t>
            </a:r>
            <a:r>
              <a:rPr lang="en-US" dirty="0" smtClean="0"/>
              <a:t> </a:t>
            </a:r>
            <a:r>
              <a:rPr lang="en-US" dirty="0" err="1" smtClean="0"/>
              <a:t>Detektor-Auslese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40 MHz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Mehr</a:t>
            </a:r>
            <a:r>
              <a:rPr lang="en-US" dirty="0" smtClean="0"/>
              <a:t> </a:t>
            </a:r>
            <a:r>
              <a:rPr lang="en-US" dirty="0" err="1" smtClean="0"/>
              <a:t>Kanäle</a:t>
            </a:r>
            <a:r>
              <a:rPr lang="en-US" dirty="0" smtClean="0"/>
              <a:t>: 6000 </a:t>
            </a:r>
            <a:r>
              <a:rPr lang="en-US" dirty="0" smtClean="0">
                <a:latin typeface="Arial"/>
                <a:cs typeface="Arial"/>
              </a:rPr>
              <a:t>→ 60000  und </a:t>
            </a:r>
            <a:r>
              <a:rPr lang="en-US" dirty="0" err="1" smtClean="0">
                <a:latin typeface="Arial"/>
                <a:cs typeface="Arial"/>
              </a:rPr>
              <a:t>höhere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Genauigkeit</a:t>
            </a:r>
            <a:r>
              <a:rPr lang="en-US" dirty="0" smtClean="0">
                <a:latin typeface="Arial"/>
                <a:cs typeface="Arial"/>
              </a:rPr>
              <a:t>: 10 bit → 12 bit</a:t>
            </a:r>
          </a:p>
          <a:p>
            <a:r>
              <a:rPr lang="en-US" dirty="0" err="1" smtClean="0">
                <a:latin typeface="Arial"/>
                <a:cs typeface="Arial"/>
              </a:rPr>
              <a:t>Insgesamt</a:t>
            </a:r>
            <a:r>
              <a:rPr lang="en-US" dirty="0" smtClean="0">
                <a:latin typeface="Arial"/>
                <a:cs typeface="Arial"/>
              </a:rPr>
              <a:t>: </a:t>
            </a:r>
            <a:r>
              <a:rPr lang="en-US" dirty="0" err="1" smtClean="0">
                <a:latin typeface="Arial"/>
                <a:cs typeface="Arial"/>
              </a:rPr>
              <a:t>Echtzeitverarbeitung</a:t>
            </a:r>
            <a:r>
              <a:rPr lang="en-US" dirty="0" smtClean="0">
                <a:latin typeface="Arial"/>
                <a:cs typeface="Arial"/>
              </a:rPr>
              <a:t> von 40 </a:t>
            </a:r>
            <a:r>
              <a:rPr lang="en-US" dirty="0" err="1" smtClean="0">
                <a:latin typeface="Arial"/>
                <a:cs typeface="Arial"/>
              </a:rPr>
              <a:t>Tbit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Daten</a:t>
            </a:r>
            <a:r>
              <a:rPr lang="en-US" dirty="0" smtClean="0">
                <a:latin typeface="Arial"/>
                <a:cs typeface="Arial"/>
              </a:rPr>
              <a:t> pro </a:t>
            </a:r>
            <a:r>
              <a:rPr lang="en-US" dirty="0" err="1" smtClean="0">
                <a:latin typeface="Arial"/>
                <a:cs typeface="Arial"/>
              </a:rPr>
              <a:t>Sekunde</a:t>
            </a:r>
            <a:r>
              <a:rPr lang="en-US" dirty="0" smtClean="0">
                <a:latin typeface="Arial"/>
                <a:cs typeface="Arial"/>
              </a:rPr>
              <a:t> </a:t>
            </a:r>
          </a:p>
          <a:p>
            <a:r>
              <a:rPr lang="en-US" dirty="0" smtClean="0">
                <a:latin typeface="Arial"/>
                <a:cs typeface="Arial"/>
              </a:rPr>
              <a:t>Phase 2 </a:t>
            </a:r>
            <a:r>
              <a:rPr lang="en-US" dirty="0" err="1" smtClean="0">
                <a:latin typeface="Arial"/>
                <a:cs typeface="Arial"/>
              </a:rPr>
              <a:t>ab</a:t>
            </a:r>
            <a:r>
              <a:rPr lang="en-US" dirty="0" smtClean="0">
                <a:latin typeface="Arial"/>
                <a:cs typeface="Arial"/>
              </a:rPr>
              <a:t> 2023: </a:t>
            </a:r>
            <a:r>
              <a:rPr lang="en-US" dirty="0" err="1" smtClean="0">
                <a:latin typeface="Arial"/>
                <a:cs typeface="Arial"/>
              </a:rPr>
              <a:t>komplette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err="1" smtClean="0">
                <a:latin typeface="Arial"/>
                <a:cs typeface="Arial"/>
              </a:rPr>
              <a:t>Detektorauslese</a:t>
            </a:r>
            <a:r>
              <a:rPr lang="en-US" dirty="0" smtClean="0">
                <a:latin typeface="Arial"/>
                <a:cs typeface="Arial"/>
              </a:rPr>
              <a:t> von 180000 </a:t>
            </a:r>
            <a:r>
              <a:rPr lang="en-US" dirty="0" err="1" smtClean="0">
                <a:latin typeface="Arial"/>
                <a:cs typeface="Arial"/>
              </a:rPr>
              <a:t>Kanälen</a:t>
            </a:r>
            <a:r>
              <a:rPr lang="en-US" dirty="0" smtClean="0">
                <a:latin typeface="Arial"/>
                <a:cs typeface="Arial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Arial"/>
                <a:cs typeface="Arial"/>
              </a:rPr>
              <a:t>	</a:t>
            </a:r>
            <a:r>
              <a:rPr lang="en-US" dirty="0" err="1" smtClean="0">
                <a:latin typeface="Arial"/>
                <a:cs typeface="Arial"/>
              </a:rPr>
              <a:t>mit</a:t>
            </a:r>
            <a:r>
              <a:rPr lang="en-US" dirty="0" smtClean="0">
                <a:latin typeface="Arial"/>
                <a:cs typeface="Arial"/>
              </a:rPr>
              <a:t> 40 MHz und 130 </a:t>
            </a:r>
            <a:r>
              <a:rPr lang="en-US" dirty="0" err="1" smtClean="0">
                <a:latin typeface="Arial"/>
                <a:cs typeface="Arial"/>
              </a:rPr>
              <a:t>Tbit</a:t>
            </a:r>
            <a:r>
              <a:rPr lang="en-US" dirty="0" smtClean="0">
                <a:latin typeface="Arial"/>
                <a:cs typeface="Arial"/>
              </a:rPr>
              <a:t>/</a:t>
            </a:r>
            <a:r>
              <a:rPr lang="en-US" dirty="0" err="1" smtClean="0">
                <a:latin typeface="Arial"/>
                <a:cs typeface="Arial"/>
              </a:rPr>
              <a:t>Sekunde</a:t>
            </a:r>
            <a:r>
              <a:rPr lang="en-US" dirty="0" smtClean="0">
                <a:latin typeface="Arial"/>
                <a:cs typeface="Arial"/>
              </a:rPr>
              <a:t> </a:t>
            </a:r>
            <a:endParaRPr lang="en-US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3779912" cy="2246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92896"/>
            <a:ext cx="3986329" cy="2458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0" y="2348880"/>
            <a:ext cx="299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bisheriges</a:t>
            </a:r>
            <a:r>
              <a:rPr lang="en-US" sz="1800" dirty="0" smtClean="0"/>
              <a:t> </a:t>
            </a:r>
            <a:r>
              <a:rPr lang="en-US" sz="1800" dirty="0" err="1" smtClean="0"/>
              <a:t>Elektron</a:t>
            </a:r>
            <a:r>
              <a:rPr lang="en-US" sz="1800" dirty="0" smtClean="0"/>
              <a:t>-Signal: </a:t>
            </a:r>
            <a:endParaRPr lang="de-DE" sz="1800" dirty="0"/>
          </a:p>
        </p:txBody>
      </p:sp>
      <p:sp>
        <p:nvSpPr>
          <p:cNvPr id="9" name="Textfeld 8"/>
          <p:cNvSpPr txBox="1"/>
          <p:nvPr/>
        </p:nvSpPr>
        <p:spPr>
          <a:xfrm>
            <a:off x="3923928" y="2348880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Neu</a:t>
            </a:r>
            <a:r>
              <a:rPr lang="en-US" sz="1800" dirty="0" smtClean="0"/>
              <a:t> </a:t>
            </a:r>
            <a:r>
              <a:rPr lang="en-US" sz="1800" dirty="0" err="1" smtClean="0"/>
              <a:t>ab</a:t>
            </a:r>
            <a:r>
              <a:rPr lang="en-US" sz="1800" dirty="0" smtClean="0"/>
              <a:t> 2019:</a:t>
            </a:r>
            <a:endParaRPr lang="de-DE" sz="1800" dirty="0"/>
          </a:p>
        </p:txBody>
      </p:sp>
      <p:pic>
        <p:nvPicPr>
          <p:cNvPr id="10" name="Picture 2" descr="http://www.atlas.ch/photos/atlas_photos/selected-photos/calorimeters/combined-endcap/1101007_03-A4-at-144-dp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9784" y="1052736"/>
            <a:ext cx="1944216" cy="1296888"/>
          </a:xfrm>
          <a:prstGeom prst="rect">
            <a:avLst/>
          </a:prstGeom>
          <a:noFill/>
        </p:spPr>
      </p:pic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3BE66-A617-4062-9F3B-4234B32B9F42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23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Dresdner </a:t>
            </a:r>
            <a:r>
              <a:rPr lang="en-US" dirty="0" err="1" smtClean="0"/>
              <a:t>Elektronik-Entwicklung</a:t>
            </a:r>
            <a:r>
              <a:rPr lang="en-US" dirty="0" smtClean="0"/>
              <a:t> </a:t>
            </a:r>
            <a:r>
              <a:rPr lang="en-US" dirty="0" err="1" smtClean="0"/>
              <a:t>zum</a:t>
            </a:r>
            <a:r>
              <a:rPr lang="en-US" dirty="0" smtClean="0"/>
              <a:t> ATLAS-Upgrade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628800"/>
            <a:ext cx="8064896" cy="4824536"/>
          </a:xfrm>
        </p:spPr>
        <p:txBody>
          <a:bodyPr/>
          <a:lstStyle/>
          <a:p>
            <a:r>
              <a:rPr lang="en-US" dirty="0" err="1" smtClean="0"/>
              <a:t>Untersuchung</a:t>
            </a:r>
            <a:r>
              <a:rPr lang="en-US" dirty="0" smtClean="0"/>
              <a:t> und </a:t>
            </a:r>
            <a:r>
              <a:rPr lang="en-US" dirty="0" err="1" smtClean="0"/>
              <a:t>Implementierung</a:t>
            </a:r>
            <a:r>
              <a:rPr lang="en-US" dirty="0" smtClean="0"/>
              <a:t> </a:t>
            </a:r>
            <a:r>
              <a:rPr lang="en-US" dirty="0" err="1" smtClean="0"/>
              <a:t>schneller</a:t>
            </a:r>
            <a:r>
              <a:rPr lang="en-US" dirty="0" smtClean="0"/>
              <a:t> </a:t>
            </a:r>
            <a:r>
              <a:rPr lang="en-US" dirty="0" err="1" smtClean="0"/>
              <a:t>digitaler</a:t>
            </a:r>
            <a:r>
              <a:rPr lang="en-US" dirty="0" smtClean="0"/>
              <a:t> </a:t>
            </a:r>
            <a:r>
              <a:rPr lang="en-US" dirty="0" err="1" smtClean="0"/>
              <a:t>Signalfilter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modernsten</a:t>
            </a:r>
            <a:r>
              <a:rPr lang="en-US" dirty="0" smtClean="0"/>
              <a:t> Field Programmable Gate Arrays (FPGA) </a:t>
            </a:r>
          </a:p>
          <a:p>
            <a:r>
              <a:rPr lang="en-US" dirty="0" err="1" smtClean="0"/>
              <a:t>Kollaboration</a:t>
            </a:r>
            <a:r>
              <a:rPr lang="en-US" dirty="0" smtClean="0"/>
              <a:t> </a:t>
            </a:r>
            <a:r>
              <a:rPr lang="en-US" dirty="0" err="1" smtClean="0"/>
              <a:t>u.a</a:t>
            </a:r>
            <a:r>
              <a:rPr lang="en-US" dirty="0" smtClean="0"/>
              <a:t>. </a:t>
            </a:r>
            <a:r>
              <a:rPr lang="en-US" dirty="0" err="1" smtClean="0"/>
              <a:t>mit</a:t>
            </a:r>
            <a:r>
              <a:rPr lang="en-US" dirty="0" smtClean="0"/>
              <a:t> Institut f. </a:t>
            </a:r>
            <a:r>
              <a:rPr lang="en-US" dirty="0" err="1" smtClean="0"/>
              <a:t>Technische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Informatik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TU Dresden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de-DE" dirty="0" smtClean="0"/>
              <a:t>Multi-</a:t>
            </a:r>
            <a:r>
              <a:rPr lang="de-DE" dirty="0" err="1" smtClean="0"/>
              <a:t>Gbit</a:t>
            </a:r>
            <a:r>
              <a:rPr lang="de-DE" dirty="0" smtClean="0"/>
              <a:t> Ethernet-Datentransfer mit FPGAs</a:t>
            </a:r>
          </a:p>
          <a:p>
            <a:pPr>
              <a:buNone/>
            </a:pPr>
            <a:r>
              <a:rPr lang="de-DE" dirty="0" smtClean="0"/>
              <a:t>	</a:t>
            </a:r>
            <a:endParaRPr lang="en-US" dirty="0" smtClean="0"/>
          </a:p>
          <a:p>
            <a:pPr marL="342900" lvl="1" indent="-342900">
              <a:buSzPct val="130000"/>
              <a:buFont typeface="Wingdings" pitchFamily="2" charset="2"/>
              <a:buChar char="v"/>
            </a:pPr>
            <a:r>
              <a:rPr lang="en-US" sz="1800" dirty="0" err="1" smtClean="0"/>
              <a:t>Außerdem</a:t>
            </a:r>
            <a:r>
              <a:rPr lang="en-US" sz="1800" dirty="0" smtClean="0"/>
              <a:t>: </a:t>
            </a:r>
            <a:r>
              <a:rPr lang="de-DE" sz="1800" dirty="0" smtClean="0"/>
              <a:t>Teststrahlmessungen von Flüssig-Argon-</a:t>
            </a:r>
            <a:r>
              <a:rPr lang="de-DE" sz="1800" dirty="0" err="1" smtClean="0"/>
              <a:t>Kalorimetermodulen</a:t>
            </a:r>
            <a:r>
              <a:rPr lang="de-DE" sz="1800" dirty="0" smtClean="0"/>
              <a:t> bei höchsten Teilchen-Intensitäten</a:t>
            </a:r>
          </a:p>
          <a:p>
            <a:pPr marL="342900" lvl="1" indent="-342900">
              <a:buSzPct val="130000"/>
              <a:buFont typeface="Wingdings" pitchFamily="2" charset="2"/>
              <a:buChar char="v"/>
            </a:pPr>
            <a:endParaRPr lang="en-US" dirty="0" smtClean="0"/>
          </a:p>
        </p:txBody>
      </p:sp>
      <p:grpSp>
        <p:nvGrpSpPr>
          <p:cNvPr id="4" name="Gruppieren 10"/>
          <p:cNvGrpSpPr/>
          <p:nvPr/>
        </p:nvGrpSpPr>
        <p:grpSpPr>
          <a:xfrm>
            <a:off x="1100348" y="2940074"/>
            <a:ext cx="5652012" cy="1569046"/>
            <a:chOff x="1284619" y="3671694"/>
            <a:chExt cx="5652012" cy="1569046"/>
          </a:xfrm>
        </p:grpSpPr>
        <p:pic>
          <p:nvPicPr>
            <p:cNvPr id="12" name="Picture 2" descr="\\cern.ch\dfs\Users\h\huchen\Desktop\CERN.May.2009\RODUpgrade\P104008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84619" y="3671694"/>
              <a:ext cx="2004492" cy="1503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15474" y="3892315"/>
              <a:ext cx="2921157" cy="1334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Abgerundetes Rechteck 13"/>
            <p:cNvSpPr/>
            <p:nvPr/>
          </p:nvSpPr>
          <p:spPr bwMode="auto">
            <a:xfrm>
              <a:off x="2129051" y="4053385"/>
              <a:ext cx="559558" cy="423081"/>
            </a:xfrm>
            <a:prstGeom prst="roundRect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Abgerundetes Rechteck 14"/>
            <p:cNvSpPr/>
            <p:nvPr/>
          </p:nvSpPr>
          <p:spPr bwMode="auto">
            <a:xfrm>
              <a:off x="3908350" y="3840115"/>
              <a:ext cx="2956474" cy="1400625"/>
            </a:xfrm>
            <a:prstGeom prst="roundRect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" name="Gerade Verbindung 15"/>
            <p:cNvCxnSpPr/>
            <p:nvPr/>
          </p:nvCxnSpPr>
          <p:spPr bwMode="auto">
            <a:xfrm flipV="1">
              <a:off x="2643549" y="3835021"/>
              <a:ext cx="1423484" cy="19583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Gerade Verbindung 16"/>
            <p:cNvCxnSpPr/>
            <p:nvPr/>
          </p:nvCxnSpPr>
          <p:spPr bwMode="auto">
            <a:xfrm>
              <a:off x="2608997" y="4493260"/>
              <a:ext cx="1417093" cy="72018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feld 17"/>
          <p:cNvSpPr txBox="1"/>
          <p:nvPr/>
        </p:nvSpPr>
        <p:spPr>
          <a:xfrm>
            <a:off x="0" y="3156098"/>
            <a:ext cx="1058742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/>
              <a:t>FPGA-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err="1" smtClean="0"/>
              <a:t>Prototyp</a:t>
            </a:r>
            <a:r>
              <a:rPr lang="en-US" sz="1400" b="1" dirty="0" smtClean="0"/>
              <a:t>-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/>
              <a:t>Board </a:t>
            </a:r>
            <a:r>
              <a:rPr lang="en-US" sz="1400" b="1" dirty="0" smtClean="0"/>
              <a:t>in ATCA-Format</a:t>
            </a:r>
            <a:endParaRPr lang="de-DE" sz="1400" b="1" dirty="0" smtClean="0"/>
          </a:p>
        </p:txBody>
      </p:sp>
      <p:grpSp>
        <p:nvGrpSpPr>
          <p:cNvPr id="5" name="Gruppieren 19"/>
          <p:cNvGrpSpPr/>
          <p:nvPr/>
        </p:nvGrpSpPr>
        <p:grpSpPr>
          <a:xfrm>
            <a:off x="6804248" y="2348880"/>
            <a:ext cx="2065140" cy="3117975"/>
            <a:chOff x="6804248" y="2348880"/>
            <a:chExt cx="2065140" cy="3117975"/>
          </a:xfrm>
        </p:grpSpPr>
        <p:pic>
          <p:nvPicPr>
            <p:cNvPr id="3074" name="Picture 2" descr="C:\arnostFILES\ATLAS\Pictures\DSC_0009a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04248" y="2348880"/>
              <a:ext cx="2065140" cy="3117975"/>
            </a:xfrm>
            <a:prstGeom prst="rect">
              <a:avLst/>
            </a:prstGeom>
            <a:noFill/>
          </p:spPr>
        </p:pic>
        <p:sp>
          <p:nvSpPr>
            <p:cNvPr id="19" name="Textfeld 18"/>
            <p:cNvSpPr txBox="1"/>
            <p:nvPr/>
          </p:nvSpPr>
          <p:spPr>
            <a:xfrm>
              <a:off x="6876256" y="5085184"/>
              <a:ext cx="194421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dirty="0" err="1" smtClean="0"/>
                <a:t>Teststand</a:t>
              </a:r>
              <a:r>
                <a:rPr lang="en-US" sz="1400" dirty="0" smtClean="0"/>
                <a:t>  in Dresden</a:t>
              </a:r>
              <a:endParaRPr lang="de-DE" sz="1400" b="1" dirty="0" smtClean="0"/>
            </a:p>
          </p:txBody>
        </p:sp>
      </p:grpSp>
      <p:sp>
        <p:nvSpPr>
          <p:cNvPr id="20" name="Datumsplatzhalt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CC9BE-9334-42F0-9A24-F33CEEDA70AD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24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Zentrale</a:t>
            </a:r>
            <a:r>
              <a:rPr lang="en-US" dirty="0" smtClean="0"/>
              <a:t> </a:t>
            </a:r>
            <a:r>
              <a:rPr lang="en-US" dirty="0" err="1" smtClean="0"/>
              <a:t>Positionen</a:t>
            </a:r>
            <a:r>
              <a:rPr lang="en-US" dirty="0" smtClean="0"/>
              <a:t> Dresdner </a:t>
            </a:r>
            <a:br>
              <a:rPr lang="en-US" dirty="0" smtClean="0"/>
            </a:br>
            <a:r>
              <a:rPr lang="en-US" dirty="0" err="1" smtClean="0"/>
              <a:t>Physikerinnen</a:t>
            </a:r>
            <a:r>
              <a:rPr lang="en-US" dirty="0" smtClean="0"/>
              <a:t> und </a:t>
            </a:r>
            <a:r>
              <a:rPr lang="en-US" dirty="0" err="1" smtClean="0"/>
              <a:t>Physiker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ATLAS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340768"/>
            <a:ext cx="8460432" cy="4824536"/>
          </a:xfrm>
        </p:spPr>
        <p:txBody>
          <a:bodyPr/>
          <a:lstStyle/>
          <a:p>
            <a:pPr marL="342900" lvl="1" indent="-342900">
              <a:buSzPct val="130000"/>
              <a:buFont typeface="Wingdings" pitchFamily="2" charset="2"/>
              <a:buChar char="v"/>
            </a:pPr>
            <a:r>
              <a:rPr lang="en-US" sz="1800" dirty="0" err="1" smtClean="0"/>
              <a:t>aktuell</a:t>
            </a:r>
            <a:r>
              <a:rPr lang="en-US" sz="1800" dirty="0" smtClean="0"/>
              <a:t>:</a:t>
            </a:r>
          </a:p>
          <a:p>
            <a:pPr marL="742950" lvl="2" indent="-342900">
              <a:buSzPct val="130000"/>
              <a:buFont typeface="Wingdings" pitchFamily="2" charset="2"/>
              <a:buChar char="v"/>
            </a:pPr>
            <a:r>
              <a:rPr lang="en-US" sz="1800" dirty="0" smtClean="0"/>
              <a:t>ATLAS Phase-2 Upgrade Convener: </a:t>
            </a:r>
            <a:br>
              <a:rPr lang="en-US" sz="1800" dirty="0" smtClean="0"/>
            </a:br>
            <a:r>
              <a:rPr lang="en-US" sz="1800" b="1" i="1" dirty="0" smtClean="0"/>
              <a:t>Jun. Prof. A. Straessner</a:t>
            </a:r>
          </a:p>
          <a:p>
            <a:pPr marL="342900" lvl="1" indent="-342900">
              <a:buSzPct val="130000"/>
              <a:buFont typeface="Wingdings" pitchFamily="2" charset="2"/>
              <a:buChar char="v"/>
            </a:pPr>
            <a:endParaRPr lang="en-US" sz="1800" dirty="0" smtClean="0"/>
          </a:p>
          <a:p>
            <a:pPr marL="742950" lvl="2" indent="-342900">
              <a:buSzPct val="130000"/>
              <a:buFont typeface="Wingdings" pitchFamily="2" charset="2"/>
              <a:buChar char="v"/>
            </a:pPr>
            <a:r>
              <a:rPr lang="en-US" sz="1800" dirty="0" smtClean="0"/>
              <a:t>Co-</a:t>
            </a:r>
            <a:r>
              <a:rPr lang="en-US" sz="1800" dirty="0" err="1" smtClean="0"/>
              <a:t>Convenerin</a:t>
            </a:r>
            <a:r>
              <a:rPr lang="en-US" sz="1800" dirty="0" smtClean="0"/>
              <a:t> der Physik </a:t>
            </a:r>
            <a:r>
              <a:rPr lang="en-US" sz="1800" dirty="0" err="1" smtClean="0"/>
              <a:t>Arbeitsgruppe</a:t>
            </a:r>
            <a:r>
              <a:rPr lang="en-US" sz="1800" dirty="0" smtClean="0"/>
              <a:t> für </a:t>
            </a:r>
            <a:r>
              <a:rPr lang="en-US" sz="1800" dirty="0" err="1" smtClean="0"/>
              <a:t>Studien</a:t>
            </a:r>
            <a:r>
              <a:rPr lang="en-US" sz="1800" dirty="0" smtClean="0"/>
              <a:t> der</a:t>
            </a:r>
            <a:br>
              <a:rPr lang="en-US" sz="1800" dirty="0" smtClean="0"/>
            </a:br>
            <a:r>
              <a:rPr lang="en-US" sz="1800" dirty="0" err="1" smtClean="0"/>
              <a:t>Elektroschwachen</a:t>
            </a:r>
            <a:r>
              <a:rPr lang="en-US" sz="1800" dirty="0" smtClean="0"/>
              <a:t> </a:t>
            </a:r>
            <a:r>
              <a:rPr lang="en-US" sz="1800" dirty="0" err="1" smtClean="0"/>
              <a:t>Wechselwirkungen</a:t>
            </a:r>
            <a:r>
              <a:rPr lang="en-US" sz="1800" dirty="0" smtClean="0"/>
              <a:t> </a:t>
            </a:r>
            <a:r>
              <a:rPr lang="en-US" sz="1800" dirty="0" err="1" smtClean="0"/>
              <a:t>im</a:t>
            </a:r>
            <a:r>
              <a:rPr lang="en-US" sz="1800" dirty="0" smtClean="0"/>
              <a:t> </a:t>
            </a:r>
            <a:r>
              <a:rPr lang="en-US" sz="1800" dirty="0" err="1" smtClean="0"/>
              <a:t>Standardmodell</a:t>
            </a:r>
            <a:r>
              <a:rPr lang="en-US" sz="1800" dirty="0" smtClean="0"/>
              <a:t>:</a:t>
            </a:r>
            <a:br>
              <a:rPr lang="en-US" sz="1800" dirty="0" smtClean="0"/>
            </a:br>
            <a:r>
              <a:rPr lang="en-US" sz="1800" b="1" i="1" dirty="0" smtClean="0"/>
              <a:t>Dr. Anja Vest 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 marL="742950" lvl="2" indent="-342900">
              <a:buSzPct val="130000"/>
              <a:buFont typeface="Wingdings" pitchFamily="2" charset="2"/>
              <a:buChar char="v"/>
            </a:pPr>
            <a:r>
              <a:rPr lang="en-US" sz="1800" dirty="0" smtClean="0"/>
              <a:t>Co-Convener der </a:t>
            </a:r>
            <a:r>
              <a:rPr lang="en-US" sz="1800" dirty="0" err="1" smtClean="0"/>
              <a:t>Arbeitsgruppe</a:t>
            </a:r>
            <a:r>
              <a:rPr lang="en-US" sz="1800" dirty="0" smtClean="0"/>
              <a:t> zur </a:t>
            </a:r>
            <a:r>
              <a:rPr lang="en-US" sz="1800" dirty="0" err="1" smtClean="0"/>
              <a:t>Suche</a:t>
            </a:r>
            <a:r>
              <a:rPr lang="en-US" sz="1800" dirty="0" smtClean="0"/>
              <a:t> </a:t>
            </a:r>
            <a:r>
              <a:rPr lang="en-US" sz="1800" dirty="0" err="1" smtClean="0"/>
              <a:t>nach</a:t>
            </a:r>
            <a:r>
              <a:rPr lang="en-US" sz="1800" dirty="0" smtClean="0"/>
              <a:t> </a:t>
            </a:r>
            <a:r>
              <a:rPr lang="en-US" sz="1800" dirty="0" err="1" smtClean="0"/>
              <a:t>supersymmetrischen</a:t>
            </a:r>
            <a:r>
              <a:rPr lang="en-US" sz="1800" dirty="0" smtClean="0"/>
              <a:t>, </a:t>
            </a:r>
            <a:r>
              <a:rPr lang="en-US" sz="1800" dirty="0" err="1" smtClean="0"/>
              <a:t>neutralen</a:t>
            </a:r>
            <a:r>
              <a:rPr lang="en-US" sz="1800" dirty="0" smtClean="0"/>
              <a:t> Higgs-</a:t>
            </a:r>
            <a:r>
              <a:rPr lang="en-US" sz="1800" dirty="0" err="1" smtClean="0"/>
              <a:t>Bosonen</a:t>
            </a:r>
            <a:r>
              <a:rPr lang="en-US" sz="1800" dirty="0" smtClean="0"/>
              <a:t>: </a:t>
            </a:r>
          </a:p>
          <a:p>
            <a:pPr marL="742950" lvl="2" indent="-342900">
              <a:buSzPct val="130000"/>
              <a:buNone/>
            </a:pPr>
            <a:r>
              <a:rPr lang="en-US" sz="1800" dirty="0" smtClean="0"/>
              <a:t>	</a:t>
            </a:r>
            <a:r>
              <a:rPr lang="en-US" sz="1800" b="1" i="1" dirty="0" smtClean="0"/>
              <a:t>Dipl. Phys. M. Morgenstern</a:t>
            </a:r>
          </a:p>
          <a:p>
            <a:pPr marL="742950" lvl="2" indent="-342900">
              <a:buSzPct val="130000"/>
              <a:buFont typeface="Wingdings" pitchFamily="2" charset="2"/>
              <a:buChar char="v"/>
            </a:pPr>
            <a:endParaRPr lang="en-US" sz="1800" dirty="0" smtClean="0"/>
          </a:p>
          <a:p>
            <a:pPr marL="342900" lvl="1" indent="-342900">
              <a:buSzPct val="130000"/>
              <a:buFont typeface="Wingdings" pitchFamily="2" charset="2"/>
              <a:buChar char="v"/>
            </a:pPr>
            <a:r>
              <a:rPr lang="en-US" sz="1800" dirty="0" err="1" smtClean="0"/>
              <a:t>zuvor</a:t>
            </a:r>
            <a:r>
              <a:rPr lang="en-US" sz="1800" dirty="0" smtClean="0"/>
              <a:t>:</a:t>
            </a:r>
          </a:p>
          <a:p>
            <a:pPr marL="742950" lvl="2" indent="-342900">
              <a:buSzPct val="130000"/>
              <a:buFont typeface="Wingdings" pitchFamily="2" charset="2"/>
              <a:buChar char="v"/>
            </a:pPr>
            <a:r>
              <a:rPr lang="en-US" sz="1800" dirty="0" smtClean="0"/>
              <a:t>Co-Convener der </a:t>
            </a:r>
            <a:r>
              <a:rPr lang="en-US" sz="1800" dirty="0" err="1" smtClean="0"/>
              <a:t>Arbeitsgruppe</a:t>
            </a:r>
            <a:r>
              <a:rPr lang="en-US" sz="1800" dirty="0" smtClean="0"/>
              <a:t> zur Tau-Lepton-</a:t>
            </a:r>
            <a:r>
              <a:rPr lang="en-US" sz="1800" dirty="0" err="1" smtClean="0"/>
              <a:t>Erkennung</a:t>
            </a:r>
            <a:r>
              <a:rPr lang="en-US" sz="1800" dirty="0" smtClean="0"/>
              <a:t>: </a:t>
            </a:r>
            <a:br>
              <a:rPr lang="en-US" sz="1800" dirty="0" smtClean="0"/>
            </a:br>
            <a:r>
              <a:rPr lang="en-US" sz="1800" b="1" i="1" dirty="0" smtClean="0"/>
              <a:t>Dr. W. Mader</a:t>
            </a:r>
          </a:p>
          <a:p>
            <a:pPr marL="342900" lvl="1" indent="-342900">
              <a:buSzPct val="130000"/>
              <a:buFont typeface="Wingdings" pitchFamily="2" charset="2"/>
              <a:buChar char="v"/>
            </a:pPr>
            <a:endParaRPr lang="en-US" sz="1800" dirty="0" smtClean="0"/>
          </a:p>
          <a:p>
            <a:pPr marL="342900" lvl="1" indent="-342900">
              <a:buSzPct val="130000"/>
              <a:buFont typeface="Wingdings" pitchFamily="2" charset="2"/>
              <a:buChar char="v"/>
            </a:pPr>
            <a:endParaRPr lang="en-US" sz="1800" dirty="0" smtClean="0"/>
          </a:p>
          <a:p>
            <a:pPr marL="342900" lvl="1" indent="-342900">
              <a:buSzPct val="130000"/>
              <a:buNone/>
            </a:pPr>
            <a:endParaRPr lang="en-US" sz="18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44151-4C50-4540-9BFF-5E435A3E7FA9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25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755650" y="1628775"/>
            <a:ext cx="7731125" cy="3816350"/>
          </a:xfrm>
        </p:spPr>
        <p:txBody>
          <a:bodyPr/>
          <a:lstStyle/>
          <a:p>
            <a:pPr algn="ctr" eaLnBrk="1" hangingPunct="1"/>
            <a:r>
              <a:rPr lang="de-DE" smtClean="0">
                <a:solidFill>
                  <a:srgbClr val="FFFFFF"/>
                </a:solidFill>
              </a:rPr>
              <a:t>ISOLTRAP</a:t>
            </a:r>
            <a:r>
              <a:rPr lang="de-DE" sz="3200" smtClean="0">
                <a:solidFill>
                  <a:srgbClr val="FFFFFF"/>
                </a:solidFill>
              </a:rPr>
              <a:t/>
            </a:r>
            <a:br>
              <a:rPr lang="de-DE" sz="3200" smtClean="0">
                <a:solidFill>
                  <a:srgbClr val="FFFFFF"/>
                </a:solidFill>
              </a:rPr>
            </a:br>
            <a:r>
              <a:rPr lang="de-DE" sz="3200" smtClean="0">
                <a:solidFill>
                  <a:srgbClr val="FFFFFF"/>
                </a:solidFill>
              </a:rPr>
              <a:t>           </a:t>
            </a:r>
            <a:r>
              <a:rPr lang="de-DE" smtClean="0">
                <a:solidFill>
                  <a:srgbClr val="FFFFFF"/>
                </a:solidFill>
              </a:rPr>
              <a:t/>
            </a:r>
            <a:br>
              <a:rPr lang="de-DE" smtClean="0">
                <a:solidFill>
                  <a:srgbClr val="FFFFFF"/>
                </a:solidFill>
              </a:rPr>
            </a:br>
            <a:r>
              <a:rPr lang="de-DE" sz="2000" smtClean="0">
                <a:solidFill>
                  <a:srgbClr val="FFFFFF"/>
                </a:solidFill>
              </a:rPr>
              <a:t>Kai Zuber </a:t>
            </a:r>
            <a:br>
              <a:rPr lang="de-DE" sz="2000" smtClean="0">
                <a:solidFill>
                  <a:srgbClr val="FFFFFF"/>
                </a:solidFill>
              </a:rPr>
            </a:br>
            <a:r>
              <a:rPr lang="de-DE" sz="2000" smtClean="0">
                <a:solidFill>
                  <a:srgbClr val="FFFFFF"/>
                </a:solidFill>
              </a:rPr>
              <a:t> Institut für Kern- und Teilchenphysik </a:t>
            </a:r>
            <a:br>
              <a:rPr lang="de-DE" sz="2000" smtClean="0">
                <a:solidFill>
                  <a:srgbClr val="FFFFFF"/>
                </a:solidFill>
              </a:rPr>
            </a:br>
            <a:endParaRPr lang="de-DE" sz="2000" b="0" smtClean="0">
              <a:solidFill>
                <a:srgbClr val="000000"/>
              </a:solidFill>
            </a:endParaRPr>
          </a:p>
        </p:txBody>
      </p:sp>
      <p:sp>
        <p:nvSpPr>
          <p:cNvPr id="16387" name="Rectangle 8"/>
          <p:cNvSpPr>
            <a:spLocks noChangeArrowheads="1"/>
          </p:cNvSpPr>
          <p:nvPr/>
        </p:nvSpPr>
        <p:spPr bwMode="auto">
          <a:xfrm>
            <a:off x="992188" y="1200150"/>
            <a:ext cx="7467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anchor="ctr"/>
          <a:lstStyle/>
          <a:p>
            <a:pPr>
              <a:spcBef>
                <a:spcPct val="50000"/>
              </a:spcBef>
            </a:pPr>
            <a:r>
              <a:rPr lang="de-DE">
                <a:solidFill>
                  <a:srgbClr val="FFFFFF"/>
                </a:solidFill>
                <a:latin typeface="Verdana" pitchFamily="34" charset="0"/>
              </a:rPr>
              <a:t>Fakultät Mathematik und Naturwissenschaften, </a:t>
            </a:r>
            <a:r>
              <a:rPr lang="de-DE" b="0">
                <a:solidFill>
                  <a:srgbClr val="FFFFFF"/>
                </a:solidFill>
                <a:latin typeface="Verdana" pitchFamily="34" charset="0"/>
              </a:rPr>
              <a:t>Institut für Kern- und Teilchenphysik</a:t>
            </a:r>
            <a:endParaRPr lang="de-DE" sz="2400" b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388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136650" y="4868863"/>
            <a:ext cx="7467600" cy="360362"/>
          </a:xfrm>
        </p:spPr>
        <p:txBody>
          <a:bodyPr/>
          <a:lstStyle/>
          <a:p>
            <a:pPr algn="ctr" eaLnBrk="1" hangingPunct="1"/>
            <a:r>
              <a:rPr lang="de-DE" sz="1800" smtClean="0"/>
              <a:t>6. 2. 2014, CERN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Das Atom in der Falle </a:t>
            </a:r>
            <a:br>
              <a:rPr lang="de-DE" dirty="0" smtClean="0"/>
            </a:br>
            <a:r>
              <a:rPr lang="de-DE" dirty="0" smtClean="0"/>
              <a:t>(Nobelpreis </a:t>
            </a:r>
            <a:r>
              <a:rPr lang="de-DE" dirty="0" err="1" smtClean="0"/>
              <a:t>Dehmelt</a:t>
            </a:r>
            <a:r>
              <a:rPr lang="de-DE" dirty="0" smtClean="0"/>
              <a:t>, Paul 1989)</a:t>
            </a:r>
          </a:p>
        </p:txBody>
      </p:sp>
      <p:sp>
        <p:nvSpPr>
          <p:cNvPr id="18436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smtClean="0"/>
              <a:t>Lehrstuhl Kernphysik ist seit Juni 2008 (Antritt Prof. K. Zuber) Mitglied der ISOLTRAP Kollaboration</a:t>
            </a:r>
          </a:p>
          <a:p>
            <a:pPr eaLnBrk="1" hangingPunct="1"/>
            <a:r>
              <a:rPr lang="de-DE" smtClean="0"/>
              <a:t>Eine Falle kann einzelne Ionen auf einer Kreisbahn speichern und ihre Masse präzise vermessen</a:t>
            </a:r>
          </a:p>
          <a:p>
            <a:pPr eaLnBrk="1" hangingPunct="1"/>
            <a:r>
              <a:rPr lang="de-DE" smtClean="0"/>
              <a:t>Massenmessung wird über Frequenzmessung realisiert</a:t>
            </a:r>
          </a:p>
          <a:p>
            <a:pPr eaLnBrk="1" hangingPunct="1">
              <a:buFont typeface="Wingdings" pitchFamily="2" charset="2"/>
              <a:buNone/>
            </a:pPr>
            <a:endParaRPr lang="de-DE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fld id="{F1CBB737-4A82-45EB-AA8A-547F5F9BC982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Rektorbesuch CERN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B3D53-452C-4FE2-BE5C-D9635FDD4A14}" type="slidenum">
              <a:rPr lang="de-DE"/>
              <a:pPr/>
              <a:t>27</a:t>
            </a:fld>
            <a:r>
              <a:rPr lang="de-DE"/>
              <a:t>  </a:t>
            </a:r>
          </a:p>
        </p:txBody>
      </p:sp>
      <p:pic>
        <p:nvPicPr>
          <p:cNvPr id="18440" name="Picture 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4925" y="3276600"/>
            <a:ext cx="26574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5257800" y="4953000"/>
          <a:ext cx="1747838" cy="765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4" imgW="812520" imgH="355320" progId="Equation.3">
                  <p:embed/>
                </p:oleObj>
              </mc:Choice>
              <mc:Fallback>
                <p:oleObj name="Equation" r:id="rId4" imgW="812520" imgH="355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4953000"/>
                        <a:ext cx="1747838" cy="765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Rectangle 45"/>
          <p:cNvSpPr>
            <a:spLocks noChangeArrowheads="1"/>
          </p:cNvSpPr>
          <p:nvPr/>
        </p:nvSpPr>
        <p:spPr bwMode="auto">
          <a:xfrm>
            <a:off x="4876800" y="44196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2000">
                <a:solidFill>
                  <a:srgbClr val="000000"/>
                </a:solidFill>
              </a:rPr>
              <a:t>Zyklotron Frequenz: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Die Penning-Falle ISOLTRAP am CERN</a:t>
            </a:r>
          </a:p>
        </p:txBody>
      </p:sp>
      <p:sp>
        <p:nvSpPr>
          <p:cNvPr id="1945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Strahl des Proton-Synchrotrons trifft auf diverse Targets, produziert kurzlebige Nuklide fernab der Stabilität</a:t>
            </a:r>
          </a:p>
          <a:p>
            <a:pPr eaLnBrk="1" hangingPunct="1">
              <a:buFont typeface="Wingdings" pitchFamily="2" charset="2"/>
              <a:buNone/>
            </a:pP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fld id="{48D64361-0E12-4568-ACA4-8DB1EEFFDD26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Rektorbesuch CERN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5AE26-6011-4259-9712-58C164D5AC87}" type="slidenum">
              <a:rPr lang="de-DE"/>
              <a:pPr/>
              <a:t>28</a:t>
            </a:fld>
            <a:r>
              <a:rPr lang="de-DE"/>
              <a:t>  </a:t>
            </a:r>
          </a:p>
        </p:txBody>
      </p:sp>
      <p:pic>
        <p:nvPicPr>
          <p:cNvPr id="19463" name="Bild 9" descr="Bildschirmfoto 2014-01-30 um 07.07.40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86000"/>
            <a:ext cx="647700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Die Entstehung der Elemente</a:t>
            </a:r>
          </a:p>
        </p:txBody>
      </p:sp>
      <p:sp>
        <p:nvSpPr>
          <p:cNvPr id="2048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Die schweren Elemente oberhalb von Eisen werden durch den s- oder r-Prozess erzeugt, der genaue Pfad in der Nuklidkarte hängt von den Atommassen ab 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fld id="{5D9EF1AE-39A6-4BB2-A31F-3A91D38E0906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Rektorbesuch CERN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04763-91D0-45DC-85CB-463C54097322}" type="slidenum">
              <a:rPr lang="de-DE"/>
              <a:pPr/>
              <a:t>29</a:t>
            </a:fld>
            <a:r>
              <a:rPr lang="de-DE"/>
              <a:t>  </a:t>
            </a:r>
          </a:p>
        </p:txBody>
      </p:sp>
      <p:pic>
        <p:nvPicPr>
          <p:cNvPr id="20487" name="Bild 7" descr="astro_data_gen_BI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528888"/>
            <a:ext cx="5794375" cy="39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2513" y="115888"/>
            <a:ext cx="6911975" cy="531812"/>
          </a:xfrm>
        </p:spPr>
        <p:txBody>
          <a:bodyPr/>
          <a:lstStyle/>
          <a:p>
            <a:pPr marL="1079432" indent="-215886" defTabSz="457173" eaLnBrk="1" hangingPunct="1">
              <a:defRPr/>
            </a:pPr>
            <a:r>
              <a:rPr lang="en-US" dirty="0" smtClean="0"/>
              <a:t>Der ATLAS </a:t>
            </a:r>
            <a:r>
              <a:rPr lang="en-US" dirty="0" err="1" smtClean="0"/>
              <a:t>Detektor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Aufbau</a:t>
            </a:r>
            <a:endParaRPr lang="en-US" dirty="0" smtClean="0"/>
          </a:p>
        </p:txBody>
      </p:sp>
      <p:pic>
        <p:nvPicPr>
          <p:cNvPr id="135171" name="Picture 3" descr="0405034_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877" y="1012410"/>
            <a:ext cx="8767603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69305" y="5682612"/>
            <a:ext cx="1437203" cy="29845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208" tIns="41104" rIns="82208" bIns="41104">
            <a:spAutoFit/>
          </a:bodyPr>
          <a:lstStyle/>
          <a:p>
            <a:pPr defTabSz="4571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none" dirty="0" err="1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Beginn</a:t>
            </a:r>
            <a:r>
              <a:rPr lang="en-US" sz="1400" b="1" u="none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2004</a:t>
            </a:r>
          </a:p>
        </p:txBody>
      </p:sp>
      <p:pic>
        <p:nvPicPr>
          <p:cNvPr id="458757" name="Picture 5" descr="tor_bar_1006_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16" y="1012410"/>
            <a:ext cx="8820472" cy="5425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8758" name="Picture 6" descr="fde_gen_0207_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031509"/>
            <a:ext cx="8856984" cy="5421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7F4A0-6E89-4E6F-8010-ABB37C64AA4E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3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8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8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8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8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Wo ist die Magie?</a:t>
            </a:r>
          </a:p>
        </p:txBody>
      </p:sp>
      <p:sp>
        <p:nvSpPr>
          <p:cNvPr id="2150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Atomkerne haben magische Zahlen, </a:t>
            </a:r>
            <a:br>
              <a:rPr lang="de-DE" dirty="0" smtClean="0"/>
            </a:br>
            <a:r>
              <a:rPr lang="de-DE" dirty="0" smtClean="0"/>
              <a:t>ähnlich wie Edelgase volle Elektronenhüllen besitzen. </a:t>
            </a:r>
          </a:p>
          <a:p>
            <a:pPr eaLnBrk="1" hangingPunct="1"/>
            <a:r>
              <a:rPr lang="de-DE" dirty="0" smtClean="0"/>
              <a:t>Gelten diese auch fernab der Stabilität?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fld id="{01AE3811-56B2-44F1-8898-D00A037E7C03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Rektorbesuch CERN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0D67D-F9AC-40DA-B583-37B116E87479}" type="slidenum">
              <a:rPr lang="de-DE"/>
              <a:pPr/>
              <a:t>30</a:t>
            </a:fld>
            <a:r>
              <a:rPr lang="de-DE"/>
              <a:t>  </a:t>
            </a:r>
          </a:p>
        </p:txBody>
      </p:sp>
      <p:pic>
        <p:nvPicPr>
          <p:cNvPr id="21511" name="Bild 6" descr="435897a-f1.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979738"/>
            <a:ext cx="5638800" cy="342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feld 7"/>
          <p:cNvSpPr txBox="1">
            <a:spLocks noChangeArrowheads="1"/>
          </p:cNvSpPr>
          <p:nvPr/>
        </p:nvSpPr>
        <p:spPr bwMode="auto">
          <a:xfrm>
            <a:off x="7162800" y="5410200"/>
            <a:ext cx="18335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/>
              <a:t>Janssens, Nature 435 (2005)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Neutrinophysik mit Fallen</a:t>
            </a:r>
          </a:p>
        </p:txBody>
      </p:sp>
      <p:sp>
        <p:nvSpPr>
          <p:cNvPr id="22531" name="Inhaltsplatzhalter 2"/>
          <p:cNvSpPr>
            <a:spLocks noGrp="1"/>
          </p:cNvSpPr>
          <p:nvPr>
            <p:ph idx="1"/>
          </p:nvPr>
        </p:nvSpPr>
        <p:spPr>
          <a:xfrm>
            <a:off x="467544" y="1196875"/>
            <a:ext cx="8459787" cy="4824413"/>
          </a:xfrm>
        </p:spPr>
        <p:txBody>
          <a:bodyPr/>
          <a:lstStyle/>
          <a:p>
            <a:pPr eaLnBrk="1" hangingPunct="1"/>
            <a:r>
              <a:rPr lang="de-DE" dirty="0" smtClean="0"/>
              <a:t>Wo genau liegen die erwarteten Linien des </a:t>
            </a:r>
            <a:r>
              <a:rPr lang="de-DE" dirty="0" err="1" smtClean="0"/>
              <a:t>neutrinolosen</a:t>
            </a:r>
            <a:r>
              <a:rPr lang="de-DE" dirty="0" smtClean="0"/>
              <a:t> doppelten Betazerfalls?</a:t>
            </a:r>
          </a:p>
          <a:p>
            <a:pPr eaLnBrk="1" hangingPunct="1">
              <a:lnSpc>
                <a:spcPts val="2700"/>
              </a:lnSpc>
            </a:pPr>
            <a:r>
              <a:rPr lang="de-DE" dirty="0" smtClean="0"/>
              <a:t>Gibt es resonante Erhöhungen im doppelten Elektroneneinfang?</a:t>
            </a:r>
          </a:p>
          <a:p>
            <a:pPr eaLnBrk="1" hangingPunct="1"/>
            <a:r>
              <a:rPr lang="de-DE" dirty="0" smtClean="0"/>
              <a:t>Gibt es Isotopenpaare mit extrem kleinem Q-Wert für die </a:t>
            </a:r>
            <a:r>
              <a:rPr lang="de-DE" dirty="0" err="1" smtClean="0"/>
              <a:t>Neutrinomassen</a:t>
            </a:r>
            <a:r>
              <a:rPr lang="de-DE" dirty="0" smtClean="0"/>
              <a:t>-Suche im Betazerfall?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fld id="{8E9B38F5-3A7A-418D-8D43-468A9ECD9F8E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Rektorbesuch CERN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F8AB4-D15D-44EF-AE30-847354CCA329}" type="slidenum">
              <a:rPr lang="de-DE"/>
              <a:pPr/>
              <a:t>31</a:t>
            </a:fld>
            <a:r>
              <a:rPr lang="de-DE"/>
              <a:t>  </a:t>
            </a:r>
          </a:p>
        </p:txBody>
      </p:sp>
      <p:pic>
        <p:nvPicPr>
          <p:cNvPr id="22535" name="table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276600"/>
            <a:ext cx="3708400" cy="317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Bild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1363" y="3886200"/>
            <a:ext cx="3759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Bild 1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655426"/>
            <a:ext cx="2343175" cy="168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2195736" y="3326795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/ </a:t>
            </a:r>
            <a:r>
              <a:rPr lang="de-DE" dirty="0" err="1" smtClean="0">
                <a:solidFill>
                  <a:schemeClr val="bg1"/>
                </a:solidFill>
              </a:rPr>
              <a:t>keV</a:t>
            </a:r>
            <a:r>
              <a:rPr lang="de-DE" dirty="0" smtClean="0">
                <a:solidFill>
                  <a:schemeClr val="bg1"/>
                </a:solidFill>
              </a:rPr>
              <a:t>                                   / </a:t>
            </a:r>
            <a:r>
              <a:rPr lang="de-DE" dirty="0" err="1" smtClean="0">
                <a:solidFill>
                  <a:schemeClr val="bg1"/>
                </a:solidFill>
              </a:rPr>
              <a:t>keV</a:t>
            </a:r>
            <a:endParaRPr lang="de-DE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ISOLTRAP als Erfolgsgeschichte</a:t>
            </a:r>
          </a:p>
        </p:txBody>
      </p:sp>
      <p:sp>
        <p:nvSpPr>
          <p:cNvPr id="2355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ISOLTRAP existiert seit knapp 20 Jahren am CERN</a:t>
            </a:r>
          </a:p>
          <a:p>
            <a:pPr eaLnBrk="1" hangingPunct="1"/>
            <a:r>
              <a:rPr lang="de-DE" dirty="0" smtClean="0"/>
              <a:t>Gegenwärtig besteht ISOLTRAP aus 9 Gruppen aus 6 Ländern, aus Deutschland sind dies: </a:t>
            </a:r>
            <a:br>
              <a:rPr lang="de-DE" dirty="0" smtClean="0"/>
            </a:br>
            <a:r>
              <a:rPr lang="de-DE" dirty="0" smtClean="0"/>
              <a:t>TU Dresden, Univ. Greifswald, GSI Darmstadt, </a:t>
            </a:r>
            <a:br>
              <a:rPr lang="de-DE" dirty="0" smtClean="0"/>
            </a:br>
            <a:r>
              <a:rPr lang="de-DE" dirty="0" smtClean="0"/>
              <a:t>MPI Kernphysik Heidelberg</a:t>
            </a:r>
          </a:p>
          <a:p>
            <a:pPr eaLnBrk="1" hangingPunct="1"/>
            <a:endParaRPr lang="de-DE" dirty="0" smtClean="0"/>
          </a:p>
          <a:p>
            <a:pPr eaLnBrk="1" hangingPunct="1"/>
            <a:r>
              <a:rPr lang="de-DE" dirty="0" smtClean="0"/>
              <a:t> Seit 2008 15 Publikationen, darunter</a:t>
            </a:r>
          </a:p>
          <a:p>
            <a:pPr eaLnBrk="1" hangingPunct="1"/>
            <a:r>
              <a:rPr lang="de-DE" dirty="0" smtClean="0"/>
              <a:t> 1 Nature Paper</a:t>
            </a:r>
          </a:p>
          <a:p>
            <a:pPr eaLnBrk="1" hangingPunct="1"/>
            <a:r>
              <a:rPr lang="de-DE" dirty="0" smtClean="0"/>
              <a:t> 5 </a:t>
            </a:r>
            <a:r>
              <a:rPr lang="de-DE" dirty="0" err="1" smtClean="0"/>
              <a:t>Physical</a:t>
            </a:r>
            <a:r>
              <a:rPr lang="de-DE" dirty="0" smtClean="0"/>
              <a:t> Review Letters</a:t>
            </a:r>
          </a:p>
          <a:p>
            <a:pPr eaLnBrk="1" hangingPunct="1"/>
            <a:r>
              <a:rPr lang="de-DE" dirty="0" smtClean="0"/>
              <a:t> 1 </a:t>
            </a:r>
            <a:r>
              <a:rPr lang="de-DE" dirty="0" err="1" smtClean="0"/>
              <a:t>Physics</a:t>
            </a:r>
            <a:r>
              <a:rPr lang="de-DE" dirty="0" smtClean="0"/>
              <a:t> Letters B</a:t>
            </a:r>
          </a:p>
          <a:p>
            <a:pPr eaLnBrk="1" hangingPunct="1">
              <a:buFont typeface="Wingdings" pitchFamily="2" charset="2"/>
              <a:buNone/>
            </a:pPr>
            <a:endParaRPr lang="de-DE" dirty="0" smtClean="0"/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/>
              <a:t>Dresdner Beitrag: 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/>
              <a:t> -  Aufbau einer Gammaspektroskopie </a:t>
            </a:r>
            <a:br>
              <a:rPr lang="de-DE" dirty="0" smtClean="0"/>
            </a:br>
            <a:r>
              <a:rPr lang="de-DE" dirty="0" smtClean="0"/>
              <a:t>zur Unterstützung der Fallenmessungen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/>
              <a:t> -  Ionenoptische Simulationen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fld id="{99172826-E620-433B-8D9C-46C6A1489F2F}" type="datetime1">
              <a:rPr lang="de-DE" smtClean="0"/>
              <a:pPr/>
              <a:t>06.02.14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Rektorbesuch CERN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3FCD-DF36-47B8-BA12-213A22460223}" type="slidenum">
              <a:rPr lang="de-DE"/>
              <a:pPr/>
              <a:t>32</a:t>
            </a:fld>
            <a:r>
              <a:rPr lang="de-DE"/>
              <a:t>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Drittmittelprojekte in Verbindung mit CERN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Graduiertenkolleg GK1504 „Masse, Spektrum, Symmetrie“</a:t>
            </a:r>
            <a:br>
              <a:rPr lang="de-DE" dirty="0" smtClean="0"/>
            </a:br>
            <a:r>
              <a:rPr lang="de-DE" dirty="0" smtClean="0"/>
              <a:t>(Kobel, Stöckinger, Straessner, Zuber,)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BMBF FFSP 101 Forschungsschwerpunkt ATLAS</a:t>
            </a:r>
            <a:br>
              <a:rPr lang="de-DE" dirty="0" smtClean="0"/>
            </a:br>
            <a:r>
              <a:rPr lang="de-DE" dirty="0" smtClean="0"/>
              <a:t>(Kobel, Straessner)</a:t>
            </a:r>
          </a:p>
          <a:p>
            <a:endParaRPr lang="de-DE" dirty="0" smtClean="0"/>
          </a:p>
          <a:p>
            <a:r>
              <a:rPr lang="de-DE" dirty="0" smtClean="0"/>
              <a:t>Helmholtz Allianz „Physik an der </a:t>
            </a:r>
            <a:r>
              <a:rPr lang="de-DE" dirty="0" err="1" smtClean="0"/>
              <a:t>Teraskala</a:t>
            </a:r>
            <a:r>
              <a:rPr lang="de-DE" dirty="0" smtClean="0"/>
              <a:t>“</a:t>
            </a:r>
            <a:br>
              <a:rPr lang="de-DE" dirty="0" smtClean="0"/>
            </a:br>
            <a:r>
              <a:rPr lang="de-DE" dirty="0" smtClean="0"/>
              <a:t>(Kobel, Stöckinger, Straessner)</a:t>
            </a:r>
          </a:p>
          <a:p>
            <a:endParaRPr lang="de-DE" dirty="0" smtClean="0"/>
          </a:p>
          <a:p>
            <a:r>
              <a:rPr lang="de-DE" dirty="0" smtClean="0"/>
              <a:t>Helmholtz Allianz „Astroteilchenphysik“</a:t>
            </a:r>
            <a:br>
              <a:rPr lang="de-DE" dirty="0" smtClean="0"/>
            </a:br>
            <a:r>
              <a:rPr lang="de-DE" dirty="0" smtClean="0"/>
              <a:t>(Zuber)</a:t>
            </a:r>
          </a:p>
          <a:p>
            <a:endParaRPr lang="de-DE" dirty="0" smtClean="0"/>
          </a:p>
          <a:p>
            <a:r>
              <a:rPr lang="de-DE" dirty="0" smtClean="0"/>
              <a:t>Netzwerk Teilchenwelt</a:t>
            </a:r>
          </a:p>
          <a:p>
            <a:endParaRPr lang="de-DE" dirty="0" smtClean="0"/>
          </a:p>
          <a:p>
            <a:r>
              <a:rPr lang="de-DE" dirty="0" smtClean="0"/>
              <a:t>International </a:t>
            </a:r>
            <a:r>
              <a:rPr lang="de-DE" dirty="0" err="1" smtClean="0"/>
              <a:t>Masterclasses</a:t>
            </a:r>
            <a:r>
              <a:rPr lang="de-DE" dirty="0" smtClean="0"/>
              <a:t>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F34C-1712-4142-B21A-E435DFAA10BA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33</a:t>
            </a:fld>
            <a:r>
              <a:rPr lang="de-DE" smtClean="0"/>
              <a:t>  </a:t>
            </a:r>
            <a:endParaRPr lang="de-DE" dirty="0"/>
          </a:p>
        </p:txBody>
      </p:sp>
      <p:pic>
        <p:nvPicPr>
          <p:cNvPr id="7" name="Grafik 6" descr="FSP101-Atlas-Logo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2492896"/>
            <a:ext cx="1524185" cy="665800"/>
          </a:xfrm>
          <a:prstGeom prst="rect">
            <a:avLst/>
          </a:prstGeom>
        </p:spPr>
      </p:pic>
      <p:pic>
        <p:nvPicPr>
          <p:cNvPr id="8" name="Grafik 7" descr="PhysicsAtTerascaleLogo_Far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3284984"/>
            <a:ext cx="936104" cy="936104"/>
          </a:xfrm>
          <a:prstGeom prst="rect">
            <a:avLst/>
          </a:prstGeom>
        </p:spPr>
      </p:pic>
      <p:pic>
        <p:nvPicPr>
          <p:cNvPr id="9" name="Grafik 8" descr="BMBF_CMYK_Gef_L_e.bmp"/>
          <p:cNvPicPr>
            <a:picLocks noChangeAspect="1"/>
          </p:cNvPicPr>
          <p:nvPr/>
        </p:nvPicPr>
        <p:blipFill>
          <a:blip r:embed="rId4" cstate="print"/>
          <a:srcRect l="6652" t="9375" r="14361" b="12500"/>
          <a:stretch>
            <a:fillRect/>
          </a:stretch>
        </p:blipFill>
        <p:spPr>
          <a:xfrm>
            <a:off x="8287489" y="2564904"/>
            <a:ext cx="856511" cy="648872"/>
          </a:xfrm>
          <a:prstGeom prst="rect">
            <a:avLst/>
          </a:prstGeom>
        </p:spPr>
      </p:pic>
      <p:pic>
        <p:nvPicPr>
          <p:cNvPr id="10" name="Grafik 9" descr="GRK-Logo-blu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86735" y="1556792"/>
            <a:ext cx="1629681" cy="648000"/>
          </a:xfrm>
          <a:prstGeom prst="rect">
            <a:avLst/>
          </a:prstGeom>
        </p:spPr>
      </p:pic>
      <p:pic>
        <p:nvPicPr>
          <p:cNvPr id="12" name="Grafik 11" descr="logo-tw-4c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4935686"/>
            <a:ext cx="2304256" cy="725562"/>
          </a:xfrm>
          <a:prstGeom prst="rect">
            <a:avLst/>
          </a:prstGeom>
        </p:spPr>
      </p:pic>
      <p:sp>
        <p:nvSpPr>
          <p:cNvPr id="60420" name="AutoShape 4" descr="data:image/jpeg;base64,/9j/4AAQSkZJRgABAQAAAQABAAD/2wCEAAkGBhQQEBQUEBQUFRUVFRoYFBYWFhgVHBkXFxQVGBcZGBwYHCciGBkjGhcUIC8gIycpLCwsFh4xNTAqNSgsLCkBCQoKDgwOGg8PGi0kHyUqNC01LCosKSwsLC0pKiwsLCwsLCwsLCwsKSwsLCwsLCksKSksLCwpKSwpLCwsLCwpLP/AABEIAG0BzAMBIgACEQEDEQH/xAAcAAEAAgIDAQAAAAAAAAAAAAAABQYEBwECAwj/xABJEAACAQMBBAYECgcHAwUBAAABAgMABBESBQYhMQcTIkFRYRQycbEjNDVCc4GRobPBCFJTYnKC0RUWJDOSssKTotJUdOHw8UP/xAAbAQEAAgMBAQAAAAAAAAAAAAAAAQQCAwUGB//EADMRAAICAQMCAwUIAQUAAAAAAAABAgMRBBIxIUEFEyIyM1FhcQYUcoGhscHRkSM0NVJi/9oADAMBAAIRAxEAPwDeNKVFbz7eFhaS3LKXESglVIBOWA4Z4d9AStKpW4nSdHtaWSOOGSMxoHJZlOctjA01dM0BzSse8v0hQvKyoo5sxAH31Ub7pYtIzhBJL5quB9RYjNZKLfBYp011/u4t/Qu1KoVv0v2zHtxTIPHCt7mzVq2RvFBdjMEivjmOTD2qeIo4SXKMrtHfSs2QaRJ0rgGuaxKopSvG7vEiQvKyoq8SzsFA9pPKgPalUDbXTZYWzsi9bMynB6tOGR+85UH6s1GW36QNmxw8Fyg8cRt9wfNAbSpUFu7vtZ7QH+FmV2xkoey49qtxqdFAKUpQClKUApSlAKUpQClKUApSlAKUpQClKUApSlAKUrrJIFGSQB4k4oDtSvNJ1PIg+w5rvqoQmnwc0riuaEilKUApSuNVAc0rHfaEanDSID4FlHvNekc6sMqQR4g591MEZPSuK6vKACScAcyeFVfb+87CNTbYKNkGTnhgfVweR7wTWi6+FMd0g5JFhvdoxwjMrqvtPE+wczUFdb9xLwjR38+Cj7+P3VSZZSzamJZjzJOTXWuDb4rZL2Fg0O19i57O3yaaZI+rVQzYJ1EnkfKrXWst3fjcP8f5GtmBq6Xht07oNzeepsrk2up2pXGa5rpmwUpSgFKUoBVR6Wfka8+jH4iVbqqPSz8jXn0Y/ESgNbfo+fHLr6BfxK3Jt/biWcDSyngOQHNmPJR51pv9Hz43dfQL+JUx0s7YMl0sAPZhXJ/jfj9y4+01nXHc8F/w7Sfer1W+OX9EQd9tC62rcAYLsfUjX1UHuGO9jVu2X0PjANzMc/qxgYH8zc/sqw9Hm7gtbVXI+FmAZz3gHiq+wA/bmrXWydrXSJ0tZ4tOEvJ0vpiunTua9u+h+Ej4KaVT3agrD7gPfVI2xu9dbMlVjkYPwc0eQCfDyPkfvrfOaw9q7NS5heKUZVhg+XgR5jnURufc06bxm+uWLnuj3TK7uHvp6chSXAnQDUByZf1h+Y7qtwrQdpI+zdoDJ4wy6W80J4/apBrfaNkAjvqLI4eUa/FtHHT2KdfsyWUYW29tR2dvJPO2lIxknvPcAB3knAA86+ct4d+r7a056vWIycRwIutR4asjDN4k/VwrY/TLfLIYoJMlE+EKCRELyHIRWDEZVVDMcEcwPMRm52zuog65+s6xwAisAioueARE7OMAn7K1o5BHy9HqSnN84STRHnqFAfIjQNr+aQT4LmvK46M7UZAacHx1ow8jjRxq5wOcAN29XEBuOBni2T38/L21OLu5M0Y7ZBHLOBlTxHZ7v/mpINFba3OmsSJ7eRmVOIdcpInmQCeHmDW2eijpOO0B6NdEekouVbkJUHAnHc44ZA58/Gut9ZlSwZQGX1h3EHkQPbWotsI2y9pLJBw0Ms0Q/dPEp7ODr7KgnJ9U0rwsbxZokkT1ZEVl9jKCPuNe9QBSlKAUpSgFKUoBSlKAUpSgFKUoBSlKAUpSgFV/fof4GX2p+ItWCoDfn4jL7U/EWttPvI/Urav3E/ozVUblTlSQfEHHuqa2dvjcw47etf1ZO19/MfbUJWXsvZrXEoROGeLMeSqObHyFejshW4tzXQ8JRZcppVN5Nm7u70peA4Uoy41A8Rx8G/I8anBXznvxvoJP8LYkrbRHiwOGnkB/zGI46c8h5A+GNrbsb6qGs7S5Y9dNZxSrIx9d21ZQ/vYUEHv499cC6rD3RXQ91p7JbVGx5Zd6x76+SCNpJXVEUZZmOABXTaW0Y7eJ5ZmCpGpZmPcB7z5V8479b+S7TmOSUgU/BRZ/7n8XP3chWuqp2P5G2yxQRdt6unQ5KbOQY/bSj70T82+yqv0gbwXDJZwzTSNILYSz9orl52LgMFwOymkYxwqvbq7H9Lu4om4IW1SnuWJBqkJ/lB+0V03k2x6XdzT90jkqPBB2UH1KFFXY1RjJJFSVknHLIwgeA+yrd0bbrS3t12XeKGLDTyIxjIHcoKkdpsHj3AE+FVWCEuyqgLMxCqB3knAH1mt5+gLsyyjso8a2Gu5YfOduY9nd/CorRr9VHTVOT5IqWer4RIb3bU1dXHGx6oxhsfrZJAznieAqH2ffdWSrjVG/B19zL4MO6vbbfOH/ANvH7jUbXhNRdJ3OZulL1ZMvaGzzHhlOuN+KOO/yPgw7xWJUtu+krsY0USRt/mK3q48c/NbwI41l3HoVuJuqVr2WL1oI3RmUea5GQO/1iPCttOinqfVUsL5/wTtz1I7d0/4uH+P8jWsN9rt49q3hjd0PpD4Ksy9/katc/ThKpIt7OCIA4w2piPbpC4NVCytn2ttBi2mPrXaWdh6scY4yPx5ADlnvIr1nhuhlpIyU3nJrk01tiy27D36u7DZvXzTNM88oS1jmJcCOM/DSE+sQT2Bx51dtzul63vWWKYdRMxwoJyjnuCN3E+DAfXWlt7NuC7uMxDTBGoit0/ViTgv1nix9vlUfsubRPE36sqH7HBroOmMo5fIVri8Lg+twa5rWGxOkcwbVubK8b4M3DiCQn1NTZWNj+qcgA93LlWzhVCUXHkuRkmc0pSsTIVUeln5GvPox+IlW6qj0s/I159GPxEoDW36Pnxu6+gX8Sum/TZ2lcZ/aD7Aqj3V3/R8+N3X0C/iV5b9fKNz9J/xWt9HtHovs8s6iX4f5Rva2I0LjlpGPsFYu2dtR2seuU47lA5sfACq7uBvUs9mFkbEkC4fP6ijg/swOPmKqG0r+TaF12cnUdMa+C/8A5xNbtPpvNm93RLk8n4tdLQydWPW3hL+TP2pv9cSkiI9UvcF4sfaT+VR6vetxzdHz+ErYe7+6UVqoOA8ne548f3fAVIbX2oltC0spwqjPtPcB5mrD1lUHtqgsfFnMr8M1Gow7bHl9kaV2hAZWJm1F+RZs6uWBnPljnW1d096I7iNY+KyIoBVvnaQASp7xWqdmdbtDaHMgzSFn8kzk/YvD7KmdubIksLgaSeeqJxw5ePmORrfKNWpWzGJHQ8To1vg7hC2zzIY4/wCuSt9OgJv/ACAH3xR49zfYatmxZQLOEAZTSvDy6pMEeB51FdJFt6ZDBecNLqILhchWWVCxjdNXAntOMEjIbHhXpuLFKbfqHUkp6jYIyuSVOCARjJU+0VxpRcW4vsWoTVkVKPDLJGwWQEcRoUr5hSuoe3ssMeVXRlErRypKQg7WAeDDtc+Pn91UxLcKnwxKlX4YPaGRnBA5DhnPd510nlaQ5Kxnww2AAOQxqHL2VjgyMzeC8WSZ2TiukID3M2QTj2YrTvSgR6XGO8W66vraRvcRWzLu7SJTJMy4QZwPVAHjj3Dia1ZZ277W2jrIJWSUKoPefmp9Sgs3gobyoEfQ+4sTLsyzV+DC3jyP5B+WKnq84ItKhR3AD7BivSoJFKUoBSlKAUpSgFKUoBSlKAUpSgFKUoBSlKAV4XdmkqlJFDKeYPLgcj7696U4IaTWGVy93DtZB2UMZ8UJ9xyDVD6Q7SXZez2jhDN6S5SacDASMco+eVL54nkeI762/WNf2CTxvHKodHUqynkQa3x1E+JPKKv3OlS3xikz5Gq4dIMhWSwZSQRs+2KkcCCobiPMEVFb47uHZ97LbnJVTmNj86NuKn28wfMGpLfXt2uy5f1rPq8+cMhBH/dV5vLTRoSwmiy767wzbS2Jbzq3Zjl0XiD9oAAjH93ODjxceFauxV96KyLgXtg/q3NuWQeEkfIjz7QP8lV/djYSzM811lLW343Dd7HuhTxkc8Mdwyaxg1DKMpJzwyQs4Gs9n9kE3O0fg4lAywtgw1EAccyuAo8QM1cN0+g7Uok2i7Lnj1MZAx/G/j5L9tTHRhsk3cj7TuVAZyY7RPmxRJ2Ox96g+TH51bLxVWy1rKRYhUn1ZWbLcHZ9piWO2jVou0HOWYFeOcsTxqm3l0ZZGdubHP8AQfZgVf8Ae640Wj+LYX7Tx+7Na6ryvjFzlOMPzFnToiS2r2o7ZvGHT9aOR+YrFsLFppFjTmx5+A7yfYKyvXsx4wy/9sg/8hQ7R9A2bc3g/wAw4jh/iYgA/wCo5/kqrTp/vF8Y9mkzHGX1K/0ib9+jA7P2e2kLwuJlPaLd6KRyP6zc+4Ywagtwuje6vis6ubaIHKzcQ7Ed8QBBP8WQPbWH0cbqf2lehZcmJPhJyfnDPBc+LMePlqr6SihCgKoAAAAA4AAcAAPCvavbRFVwQhHzPU+CuT9HlpOqC7T0mRRxmkAWRv4zEF1fXXi/RjZCCaGFGgE4CyNG51FVOQuXzhSeY7++rbSq++XxLG1GhNv9CdzAWaGWF4gM65W6kqP3sgr9eagodwZAyl7rZ6jUOd2h7xyABzX0rJGGBDAEEYIPEEHmCO8VoHfDcUWe2LdIRiG5mjMQ/VPWqHT6sgjyarVd0p9GyvOqMeqRzvtsiy/tG6kub3BMpJhhhaRxwUYLNhAeHia2j0cb4RX0DJF1ubfSh64qXZdPZdioxxww/lrQe99yJdoXbjk1xLj2dYQPdUz0UbZNttSEZwsxMLjx1jsfY4X7aznXmvnqYRsxPB9JUrgVzVAuiqj0s/I159GPxEq3VUeln5GvPox+IlAa2/R8+N3X0C/iV033GdpXH0o/2rXf9Hz43dfQL+JXXfX5TuPpR7lrfR7R6L7P9L5v/wA/yjm63fnsZ9L6gCp0uudLqRy/qpqS3f3jisZuslRnypC6cZHiePPwq+b/AI/wP86e+qPu3u7DfSNHOzqQupCpAzx7QORx7q6lUlLSSb+J5TV62vV+MVS1a9Kjjp+eP1J276YYgvwUEjHu1lVH14yapO1duXW1JlVgWOexFGDgeeO8+ZrYNv0R2qnLPM/kWUe4VZ9m7Dt7ND1MaRjGWbvOO9mPE1zPMrh7KPWx1ug0nq08G5fGXYhdxtzRYxl5MGZx2iOSjnoX8z306Q4ka1OSutGBUZGeJwQBz5H7qhd4t+XkJS2JRBw1j1m9n6o++q/e7LlSMSzKVDnC6z2mPPODxx5mudHxCbuXkR3PJ5TxHUfeVOVz55ZLboxQTw3NrdleqlUcGIXjxHZJ+cOBB8q1fvZufdbImDBmMOr4G4QnSfANjgr9xB591bC2Lu5Ldq7RacIQMMcZJGeHA1xPFcWZKSKVVuBRwHjcd4IOVYVGp11ytburx9CtosV0xUXlfErFl0lFIIxeRF2fLB4yFbQvZUsp4Nk68cuA86yn6QrUrlC2fB0ZfvUNVgtNytmbUbto9vPjlFIQrAAAaFbIGBjsjlUhb9ANipy8ly48Nar/ALUzW+u2Nkd0ToJprKNU7T2619Isfwk5J7EESsik92Scu5+oe0VuPo06P2sx6RdhfSGXSka+pBGeJVf3zw1NxPDGTVm3f3NtLAf4WFIyebcWY+1myfvqarZkClKVAFKUoBSlKAUpSgODVIu+kxYrWK4eFtMl1JAwVslViaQNJy7XCMnFXc1U7bcMLHboZdQgu5Lk5QdvrTLlCM8B8KePlWUcdzF57Hcb4SSelejQLL6NIi8ZggdHhEpcHScYBGB3+NYA6Q5Rs702S1VUdohEOvB1CVtOWOj4PScc81I7s7ipYJdJHISlwxKgj/LXQVCA57QA5eQrzudxNWy4rETY6rq8S6AcmNwwymcYOOWay9OTH1GNLv8AulnLctDC2iSONViu0mUmR1XtOq4TGoHBHKu8W/7dXemSBQ9pEshCTCVHDBiAJAo0t2eII7xXe43HkmtJLee4Rg8sbgpbJEAI3VipVThtWnGTXe53BjPpqwssMd5AsZjSMBUZQ4MgAIBJDAEYHqjjT0D1HbYm/SXclskaEdfDK7ZPGN4WjVo2GOJy/PhyHjXXZm/PpNzcwRREtCGMDM+Fn6ttEmk47IWTC54864h3CWK89KhlKObcxFdOQZCiL13Pg2ETI79I4147I6NY7V7WSGWTrINQkZmZxKrqRINJbEepjq7Pf40eweo7bJ30uJvSS9osaWvWLIwnDnrI4w+kDQMggjtV2/vvJItottb9ZPdQekdW0oRY48Lks+k57TBRhePlUhZ7rdWl6nWE+lyySZ040dZGqY59rGM1gHcd0S0NtcGKe1g6gSGMOskeFyHQkd6hhg8DT0k+ox7zpJEVmLhrd9S3Po08OoFo3XOvBAw+AMjHMGpXZ+98cz3WMCK3SKTrdWQ6Sw9bqAxwAHnWJDuGFhiQzMzreC7lkZRmWQElhgcFByBw5AVhx9GSxxXkMMzJHdumV056uNSdUSnPqkEqPAGnoI9RkbL6QRPYXN0YWR7dWZoWbiR1YljOccA6Mp5VZ9n3XWxJJjGtFbHPGpQcffVWPRyielLBK6R3Vt1LoxaXDDIWQM7E8FJXTy5VL7u7JuLcaZ7kToEVY1EKxadPDiQx1cMfZUS29iU33NW9PtqBcWsg5tG6n+V1I/3GqlKeu2Ih5m1u2U+UdxGGH1a0Irce/vRx/assbm4MQjQqFCBslmyTnUPIVE7L6GhDBcwm6Z1uEVf8oDS6OGRx2uJHEY8DVmFsVBLujRKuTk/ma66JZSu2LbHf1g+oxP8A0rw3+2zqnktoUEVvbzSBYwc6pNbB5XPzmJzjwGBW0t0uh5bC8juPSWk6vVhTGFyWRlznUeWc1gbU6DBPPLKbsgyyO5HUg41sWx63dmsvNg57vkY+XPZgvm5toItn2iLyEEf3oCfvNTVYGxdnm3toYS+sxRqmvGnVpAGcd3Ks7NUnyW1wVrfxvgEHjIP9rVRq2ZtzY4ukCFiuG1ZAz3EfnUL/AHBX9s3+kV5/XaO667dBdMfE0zg28or2w5AXaJvVmUofJuaH/V76h+lMmPZNpGeGq4YuPNVk4fafuq8jcJRymb/SP616b57jrtO3jhklZDG+vWqg5OllPA8OOc/VVzwuidM82rgjZLa0VXoDtALS4k72nC/Ukakfe7VtOqzuNuUNlxSRLK0oeTX2lC4OkKeXPkKsua61kt0m0ba1tikzmlcZpmsDM5qtb57PVhBcPys5HnJ8AsEv/Pq/sqyZqL3n2J6bay2/WGMSgKXUAkLkEjB8QMfXUx6Mh8Hyo7liWPMkk+0nJ99ZexZilzAw5rNGR7RIp/KtuH9H+L/1cv8A00/rXradA0UciP6VIdDq2OrQZ0sDg8fKug9RDGCiqJ5ybTrmuBXNc4viqj0s/I159GPxEq3VUeln5GvPox+IlAa2/R8+N3X0C/iV132+U7j6Ue5a7fo+fG7r6BfxK677fKdx9KPctb6OWeh+z/vp/hf7o2fv/wDEP5k99a3s7toZFkQ4ZTkH/wC+VbI6QPiH8ye+q9uTsWO7iuElHehUjmpw/EGuppLI16ZyksrJ848RplbrVGDw8fsWzd/e2K6UDIST5yE44/u/rCovpD2uUjWFTgyZL/wg8B9Z91V/am4dxCSYx1q9xXg31g/lUHcrIGxNrDAYw+cgd3Puri+LV110OdMuXjHwyXtPqr3/AKV0MP4lp3ZsoLeL0q7Iyf8AKU8Tw+cF7ye7wqF25tmS/nGlTjOmJBxPE+899drHdG6nI+DKj9aQ6Rjy7yPZV93b3QjtO0e3IRxcjl5KO6uhpa9P4fWsPdLBVlHUa1qG3bDv8zL3b2OLW3WP53Nz4sef9PqrOvLFJkKSKGU8wa8to7Vit1DTNpBOAcE8cZ7qwP762n7Yf6W/pXLtti297WWd6EY1xUFwjrsPdKK1dnXLMSdJb5q+A8/Op2oM762n7Yf6W/pU1G4YAjkRkew1jV5aWK8fkZrHY70pStpIpSlAKUpQClKUApSlAKUpQClKUApSlAKUpQClKUAqJ3suGjsbp42KukEjKw5hghII881LVFb0WbTWVzHGMvJC6qMgZZkIAyeXGpXJD4NNbh9I1ykspu55JUNrK6Bzw1xjUMeZ0kfXXv0Xb23txtOKO5uJZEaN2KMRg/B5U4x9YrHueiq+bZ9uqwjr0lmDr1if5bhChzqwcMrDGfnVP2m5N5abVa4gg1RR2pSE60Gp1tUjXgWyMuDzq5J14eCrFTyskRvz0gXY2jMbOVxBasiMqkaWYNhtX8T6k9i1a+k/fKaLZ1vPYsVW4ILSqMlEZNSjPzSTwz5YqrbL6Ib9rWcyT9S0pJeDAfrSnaQs4fAyxOPDnUhYbt7Zj2asMfwbQyNiMtC4lhcAhe0GGUYNwOMh/KoezpjHQyW7r8zw3H2zcPeRLDtNbiJx8JFcFo5ASDnq1cHUynBGluODwqN3mm2tYXEEEm0Xdp8aWUnAzIE45XxNZ+z9wr272hBPJZw2KRMjSdWQNRRtWQqse0eXcMeNWDpH3RurvaFlLbx644tPWHUq4xOGPAkE8BTdFS7cDD2kBvzdbS2XaW6yXrvK80pLoSMoEj0qcjPA6j/NTdHalxNe26/2yswLgtDpmGtQCzLlowOQPM1ZOmHdS5v0thaR9YUZy/aVcBlUD1iPA1D7ubD2nFdQM2zbGJVkXXIkcQdUJAcqRJnOknkKhOLh2z+Qaal8iAg3hvLi8u422qbVY5JNBlYBSBKwCL5gYqQ3a6S7yPZt7LM3XGJo0gkcc3lLAgkAagoAb68d9SO63RgzX94+0rZWhdnaElweLTE5Ghsg6T31j7vdGl2bW/tLgGOOQo9sxZXUSRu2CQpJAZdGeHKpbg+n0ISn+54WOyttzWsV9BeSSPIdQg1Adgk4JDYTHD1fA1m71b0XqbQ2YjO8BlSH0iFWGnWZtLjhnI7ufKsODZG3hbx2KIIo424TrIFOkEkDWrZKjPcMkACsrfLcS/M9i9qpuWtoUDSyOuWlSQvltbAnJ+6nTPXHcYeOmTbskgVSScAAknwA5mtEbO6S7o7SS4eWT0KS5aPQfUCHAx7VV0arTcybduLW6int4wZIgkfVtGvFmAkJPWH/APnqHtNV246Hb70BQJgzAiT0TAAV3wr4ctjUF7+/GKwrjGOdzRlNyeNpL9Le9dzBeQQLNJbW7IGeWNcsxLMGxxBOkAdkEc8113T3ivEgvWjvI79IoHeAEsZg4xpLRsobSQTkZPFeBr12lsrbBjtnMaTqsSrPZy9U660BQtx9YOArcGyDnhWDuz0cX/Xz3Kqlg5jcQIhDaXbTgY7WmPgc548eArJbdmOhD3biubM3supsSDaxjuOs4xT6ki09x1AFP5Sq86mt/t67yPaEUa3ht1aCEuUYtGrMpLsNIJZc94HhXjtPc/al2ghmsYDKHybzMaMVzyYoQGXj+qTgcs177wdG98tzbNBAlwsFvDGTIUKOyBtQKOwJXJ5eys8wznp+hh6sEhujtm6/xcqbRF+YrV2WELKO3kaG7aLkdlhgceNVLZ+9lzOOsO1pIbjrP8uUMsWnx1KCq/wlR7au+7ew9qKZkNtaWOuFgk0EcSsJAVMecM2V9bPDvqA2nuptW4jMM9hBJLqz6ZmNXxqzjUpAI7uIzg8s1ituXx+hk92Dcuw5ne2iaYxmQxqXMZ1IWxxKHvU8x7az6g9y9hNY2MFu7BmjUhiOWWZmIGe4asDyFTlVHz0LK4FVHpZ+Rrz6MfiJVuqo9LPyNefRj8RKgk1t+j58buvoF/Errvt8p3H0o9y12/R8+N3X0C/iV132+U7j6Ue5a30cs9D9n/fT/C/3Rs/pA+IfzJ76jei/lP7U9z1JdIHxD+ZPfUb0X8p/an/OrsP9lL6/0eCt/wCSj9P7L3itcdItkVuFkxwkTGf3kz+RFbHqL3i2ILuApyYcUPgw/I8q4Wqq82txXJ2ZrKPPdXaYuLWNs9pQFceDKMH7edTFal2XtSbZ07AqeeJIzyOORH5Gtg7M3tt5wMSBW71fCkfbwP1Vq02pjKO2XSSIjLPJ23j2B6ZGqFymltWcau4jHMeNV49GY/bn/pj/AMquD7QjUZMiAeJYf1qrbx78oqlLY6nPDWPVXzHiajUQ0/t2EyUeWUq/2eEuGhjbXhwgOMZPAHvPeSK3HBHpVR4AD7BWu9xNgmWUTuOwhypPzn8fMDx8a2OKw0FeE54xkxrXc5pSldI2ilKUApSlAKUpQClKUApSlAKUpQClKUApSlAKVG7xbZFnbSzldQjXUVzjI1Ac+7nXnFvVbNFJKJQEiOmQsGXSeGAQwB45XHDjkYzTDIyS1cVEjeu26kzGUCMOI2LKylZCQAjKRqDZI4Ed4p/eu26jr+tHV69GdLZ6zVp0aMateeGnGanDGUS2KYqAsd9YJIpZWOiNLgwKcMxdgFxpULq1EtjTjPA1LWG0EuI1khYMjcjxHI4IIPEEEEEEZ4VGBkyaVFpvRbGfqBKDLqK4w2NajLIGxpLgcSoOfKukG9tq83UpKDJraPGGx1iAlk1Y06wATjOcDNThjKJfFMVibU2tFax9ZO4RNQXJye0xwo4DmTwrFXem2MBn6wdWraGJVgwfIGgoRq15I7OM8RUYGSVxTFREm9tqsAnaUCMuYwSGB6wasoVxqD9kjSRnIrzj3sia4lgUNqjhWbLKyqQwY4yRwIAGc+PiCBOGMom6VCPvfbxwQyzOqddGJFC6pOzpDM2VXOhQRlyAOPdXuu31NyYuGkW4n63UNOkuV+zAznOMVGBklMUxUfsreCC61dQ4bSASMMpw2dLAMASpwcMOB7jXltXei2tXCTyBWKa8aWY6AcFzpBwoPMngKYYySuKYqv7S31gt51jlOEaAzCUZcaQ4XkoPZwdWrkBWfc7xQR9ZrlUdXGsr8+EbkhW4DiCQRwzyqcMZRI0qLl3mt1nEDSASkgacNgMwyqs2NKsRxCk5NdP7zRKkzysqLFMYiQS+WGnAwBnWSw7IyajAyiXxSolt67YQrN1uUZzGuFcsZBnKaANWsaWyuMjBqQsr1Jo1kiYMjjKsORBpgk9sUxXNKAUpSgFQe+2wnvrCe2jZVaVQAzZwMMp44491TlKA1t0YdGk+yp5pJpInEkYQBNXAhs8dQFdd4ejWe4vJZkkiCu+oA6s4wOeB5VsuuKyjJx4LWm1dmmk5Vvq1ghd59jPdW3VIVB1KcnOOzz5VibnbtyWfWdYytr04057s88+2rLStiumq3X2Oa9NB3K5+0jmuMVzStJYIvbO78N0MSrxHJhwYfX4eRqoXfRtID8FIjDuDgqfuyK2FXNVrdNXb1kjFwTNYr0dXOePVDz1E/wDGprZfRyikG4fXj5qjSv1nmfuq50rXDQ1Recf5IVcUdYYQqhVAAHAAcAK70pV1GYpSlAKUpQClKUApSlAKUpQClKUApSlAKUpQClKUBGbx7I9LtpYNWjrBjVjVjDA8sjPKo6/3VdxeGOcxtcvEwIU9nqljUqSrAlWCEHBU4Y4NWSuKlSaIwioWO4zJG6NMp1XkV12Y2ABjMZKdqRiQer4EnPHjmsibc9ijaJQsnppu42KalViMaGXUNS4LDIIPHI5VaKU3Mjaionct2tpYnljd5bn0hi0OUydOV0a8gcODKwYcOPjN7v7Ka1t1ieRpSCx1Nn5zEhRqZjpXOBlicDiakqUcmwopFWh3NdZV+GBgS6a6SPq+31j6zpMmrBQM7H1c8hnFd7Xc3QVPW5038l36nPrFkGjn3a/W8uVWelNzG1EBvjs2WeGJYPXW5gfOAdKpKGZiCRqAA5Z41hyboStBMPSAJprhZ5HVGRDoCKI9KyBghVFB7eTx41a6VKk0HFFR2duQ0UcaNKp6u9N0MRlQchspgu3exwcngBz51JzbAY3M0wkAWa3ELoUycoZCrBtQ/aNkEeHEVNUqNzG1FV/ufLGtv6PcKkkVr6KztF1gZOz2lXWNLgrkZJHHBBrMud1RI7l5GKyWforDABxliXyOGe1yxU9Sm5k4RXN2N1DaOzu6OxjWMFUZOwhJGou7kk55AhR3Csfbew7ma+LwOsSNZtCzsnWDLS5wF1qQwXiDy8c1bKU3POSNq4KtNuSCmhJCFGz2slyuTg4AcnPEjHKsTbG67zXVioVurhjAuJMqFkSMo8cZXOot1saNywBnic1dK4qVJjair3+6DyXouVmCDVGzaEKuRHzjLq4V0bv1qxGeB8O0+55KSaJQHN76XGxTUFfgArLqGpcAjgQePlVnrio3MbUVnaG6ss9uqSTRvIJjKWeHsEkMAqhHDxhQwwwfVw4k5NS+wtnNb28cTyNKUXBkfOW4k8cknhyGSTgDiakKUz2JwhSlKgkUpS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Bild 9" descr="mc-logo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5344" y="5517232"/>
            <a:ext cx="2039144" cy="814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570" name="Picture 2" descr="http://www.teilchenwelt.de/uploads/RTEmagicC_HA_Astroteilchenphysik_LOGO_DEU_RGB_188-92_07.pn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4149080"/>
            <a:ext cx="1691680" cy="827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65100"/>
            <a:ext cx="7580313" cy="531813"/>
          </a:xfrm>
        </p:spPr>
        <p:txBody>
          <a:bodyPr/>
          <a:lstStyle/>
          <a:p>
            <a:pPr marL="1079432" indent="-215886" defTabSz="457173">
              <a:defRPr/>
            </a:pPr>
            <a:r>
              <a:rPr lang="en-US" dirty="0" err="1" smtClean="0"/>
              <a:t>Erste Kollisionen bei 0,9 TeV am 23.11.09 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smtClean="0"/>
          </a:p>
        </p:txBody>
      </p:sp>
      <p:pic>
        <p:nvPicPr>
          <p:cNvPr id="136196" name="Picture 5" descr="0911189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75" y="1052736"/>
            <a:ext cx="8932863" cy="576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8C34D-1297-4B91-BFD6-9FAE0FB12683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4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HC_ATLAS_Collision_MD_HD_v02-small.mo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179512" y="1052736"/>
            <a:ext cx="8784976" cy="5409474"/>
          </a:xfrm>
          <a:prstGeom prst="rect">
            <a:avLst/>
          </a:prstGeom>
        </p:spPr>
      </p:pic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0099" y="383704"/>
            <a:ext cx="7798445" cy="381000"/>
          </a:xfrm>
        </p:spPr>
        <p:txBody>
          <a:bodyPr/>
          <a:lstStyle/>
          <a:p>
            <a:pPr marL="1079432" indent="-215886" defTabSz="457173" eaLnBrk="1" hangingPunct="1">
              <a:defRPr/>
            </a:pPr>
            <a:r>
              <a:rPr lang="en-US" dirty="0" err="1" smtClean="0"/>
              <a:t>Erstes</a:t>
            </a:r>
            <a:r>
              <a:rPr lang="en-US" dirty="0" smtClean="0"/>
              <a:t> </a:t>
            </a:r>
            <a:r>
              <a:rPr lang="en-US" dirty="0" err="1" smtClean="0"/>
              <a:t>Ereignis</a:t>
            </a:r>
            <a:r>
              <a:rPr lang="en-US" dirty="0" smtClean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smtClean="0"/>
              <a:t>7 </a:t>
            </a:r>
            <a:r>
              <a:rPr lang="en-US" dirty="0" err="1"/>
              <a:t>TeV</a:t>
            </a:r>
            <a:r>
              <a:rPr lang="en-US" dirty="0"/>
              <a:t> am </a:t>
            </a:r>
            <a:r>
              <a:rPr lang="en-US" dirty="0" smtClean="0"/>
              <a:t>30.3.10</a:t>
            </a:r>
            <a:endParaRPr lang="en-US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de-DE" smtClean="0"/>
          </a:p>
        </p:txBody>
      </p:sp>
      <p:pic>
        <p:nvPicPr>
          <p:cNvPr id="137220" name="Picture 6" descr="https://twiki.cern.ch/twiki/pub/Atlas/EventDisplayPublicResults/atlas2010-vp1-152166-316199.png"/>
          <p:cNvPicPr>
            <a:picLocks noChangeAspect="1" noChangeArrowheads="1"/>
          </p:cNvPicPr>
          <p:nvPr/>
        </p:nvPicPr>
        <p:blipFill rotWithShape="1">
          <a:blip r:embed="rId5" cstate="print"/>
          <a:srcRect l="1080"/>
          <a:stretch/>
        </p:blipFill>
        <p:spPr bwMode="auto">
          <a:xfrm>
            <a:off x="648698" y="1052736"/>
            <a:ext cx="7883742" cy="5368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A6DC-E8D9-4EA1-B95A-5A11C3C036F1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5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4" name="Picture 6" descr="CCmil1_10_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2059" y="3903687"/>
            <a:ext cx="2484437" cy="2333625"/>
          </a:xfrm>
          <a:prstGeom prst="rect">
            <a:avLst/>
          </a:prstGeom>
          <a:noFill/>
        </p:spPr>
      </p:pic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11760" y="346174"/>
            <a:ext cx="8229600" cy="4905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LHC </a:t>
            </a:r>
            <a:r>
              <a:rPr lang="en-US" dirty="0" err="1"/>
              <a:t>Meilensteine</a:t>
            </a:r>
            <a:r>
              <a:rPr lang="en-US" dirty="0"/>
              <a:t> (</a:t>
            </a:r>
            <a:r>
              <a:rPr lang="en-US" dirty="0" err="1"/>
              <a:t>über</a:t>
            </a:r>
            <a:r>
              <a:rPr lang="en-US" dirty="0"/>
              <a:t> &gt; 40 </a:t>
            </a:r>
            <a:r>
              <a:rPr lang="en-US" dirty="0" err="1"/>
              <a:t>Jahre</a:t>
            </a:r>
            <a:r>
              <a:rPr lang="en-US" dirty="0"/>
              <a:t>)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1124744"/>
            <a:ext cx="8712968" cy="52565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None/>
            </a:pPr>
            <a:r>
              <a:rPr lang="en-US" sz="1600" dirty="0"/>
              <a:t>1979  </a:t>
            </a:r>
            <a:r>
              <a:rPr lang="en-US" sz="1600" dirty="0" err="1"/>
              <a:t>Erste</a:t>
            </a:r>
            <a:r>
              <a:rPr lang="en-US" sz="1600" dirty="0"/>
              <a:t> </a:t>
            </a:r>
            <a:r>
              <a:rPr lang="en-US" sz="1600" dirty="0" err="1" smtClean="0"/>
              <a:t>Pläne</a:t>
            </a:r>
            <a:r>
              <a:rPr lang="en-US" sz="1600" dirty="0" smtClean="0"/>
              <a:t> </a:t>
            </a:r>
            <a:r>
              <a:rPr lang="en-US" sz="1600" dirty="0"/>
              <a:t>(CERN Scientific Policy Committee)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1984  </a:t>
            </a:r>
            <a:r>
              <a:rPr lang="en-US" sz="1600" dirty="0" err="1"/>
              <a:t>Beginn</a:t>
            </a:r>
            <a:r>
              <a:rPr lang="en-US" sz="1600" dirty="0"/>
              <a:t> </a:t>
            </a:r>
            <a:r>
              <a:rPr lang="en-US" sz="1600" dirty="0" err="1"/>
              <a:t>Forschung</a:t>
            </a:r>
            <a:r>
              <a:rPr lang="en-US" sz="1600" dirty="0"/>
              <a:t> und </a:t>
            </a:r>
            <a:r>
              <a:rPr lang="en-US" sz="1600" dirty="0" err="1"/>
              <a:t>Entwicklung</a:t>
            </a:r>
            <a:r>
              <a:rPr lang="en-US" sz="1600" dirty="0"/>
              <a:t> </a:t>
            </a:r>
            <a:r>
              <a:rPr lang="en-US" sz="1600" dirty="0" err="1"/>
              <a:t>Beschleuniger</a:t>
            </a:r>
            <a:r>
              <a:rPr lang="en-US" sz="1600" dirty="0"/>
              <a:t> (ECFA meeting </a:t>
            </a:r>
            <a:r>
              <a:rPr lang="en-US" sz="1600" dirty="0" err="1"/>
              <a:t>lausanne</a:t>
            </a:r>
            <a:r>
              <a:rPr lang="en-US" sz="1600" dirty="0"/>
              <a:t>)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1987  </a:t>
            </a:r>
            <a:r>
              <a:rPr lang="en-US" sz="1600" dirty="0" smtClean="0"/>
              <a:t>LHC </a:t>
            </a:r>
            <a:r>
              <a:rPr lang="en-US" sz="1600" dirty="0"/>
              <a:t>Proto-</a:t>
            </a:r>
            <a:r>
              <a:rPr lang="en-US" sz="1600" dirty="0" err="1"/>
              <a:t>Kollaborationen</a:t>
            </a:r>
            <a:r>
              <a:rPr lang="en-US" sz="1600" dirty="0"/>
              <a:t> für </a:t>
            </a:r>
            <a:r>
              <a:rPr lang="en-US" sz="1600" dirty="0" err="1"/>
              <a:t>Experimente</a:t>
            </a:r>
            <a:endParaRPr lang="en-US" sz="1600" dirty="0"/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1989  </a:t>
            </a:r>
            <a:r>
              <a:rPr lang="en-US" sz="1600" dirty="0" err="1" smtClean="0"/>
              <a:t>Inbetriebnahme</a:t>
            </a:r>
            <a:r>
              <a:rPr lang="en-US" sz="1600" dirty="0" smtClean="0"/>
              <a:t> </a:t>
            </a:r>
            <a:r>
              <a:rPr lang="en-US" sz="1600" dirty="0"/>
              <a:t>des Large Electron Positron Colliders LEP 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1989  </a:t>
            </a:r>
            <a:r>
              <a:rPr lang="en-US" sz="1600" dirty="0" err="1" smtClean="0"/>
              <a:t>Erste</a:t>
            </a:r>
            <a:r>
              <a:rPr lang="en-US" sz="1600" dirty="0" smtClean="0"/>
              <a:t> </a:t>
            </a:r>
            <a:r>
              <a:rPr lang="en-US" sz="1600" dirty="0" err="1"/>
              <a:t>öffentliche</a:t>
            </a:r>
            <a:r>
              <a:rPr lang="en-US" sz="1600" dirty="0"/>
              <a:t> </a:t>
            </a:r>
            <a:r>
              <a:rPr lang="en-US" sz="1600" dirty="0" err="1"/>
              <a:t>Präsentation</a:t>
            </a:r>
            <a:r>
              <a:rPr lang="en-US" sz="1600" dirty="0"/>
              <a:t> </a:t>
            </a:r>
            <a:r>
              <a:rPr lang="en-US" sz="1600" dirty="0" err="1"/>
              <a:t>durch</a:t>
            </a:r>
            <a:r>
              <a:rPr lang="en-US" sz="1600" dirty="0"/>
              <a:t> </a:t>
            </a:r>
            <a:r>
              <a:rPr lang="en-US" sz="1600" dirty="0" err="1"/>
              <a:t>Generaldirektor</a:t>
            </a:r>
            <a:r>
              <a:rPr lang="en-US" sz="1600" dirty="0"/>
              <a:t> C. Rubbia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1992  </a:t>
            </a:r>
            <a:r>
              <a:rPr lang="en-US" sz="1600" dirty="0" err="1" smtClean="0"/>
              <a:t>Absichtserklärungen</a:t>
            </a:r>
            <a:r>
              <a:rPr lang="en-US" sz="1600" dirty="0" smtClean="0"/>
              <a:t> </a:t>
            </a:r>
            <a:r>
              <a:rPr lang="en-US" sz="1600" dirty="0"/>
              <a:t>(Letters of Intent) der </a:t>
            </a:r>
            <a:r>
              <a:rPr lang="en-US" sz="1600" dirty="0" err="1"/>
              <a:t>Experimentatoren</a:t>
            </a:r>
            <a:endParaRPr lang="en-US" sz="1600" dirty="0"/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1994  </a:t>
            </a:r>
            <a:r>
              <a:rPr lang="en-US" sz="1600" dirty="0" err="1" smtClean="0"/>
              <a:t>Technische</a:t>
            </a:r>
            <a:r>
              <a:rPr lang="en-US" sz="1600" dirty="0" smtClean="0"/>
              <a:t> </a:t>
            </a:r>
            <a:r>
              <a:rPr lang="en-US" sz="1600" dirty="0"/>
              <a:t>Proposals für die </a:t>
            </a:r>
            <a:r>
              <a:rPr lang="en-US" sz="1600" dirty="0" err="1"/>
              <a:t>Experimente</a:t>
            </a:r>
            <a:endParaRPr lang="en-US" sz="1600" dirty="0"/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1994/95 </a:t>
            </a:r>
            <a:r>
              <a:rPr lang="en-US" sz="1600" dirty="0" err="1"/>
              <a:t>Genehmigung</a:t>
            </a:r>
            <a:r>
              <a:rPr lang="en-US" sz="1600" dirty="0"/>
              <a:t> des LHC </a:t>
            </a:r>
            <a:r>
              <a:rPr lang="en-US" sz="1600" dirty="0" err="1"/>
              <a:t>Projekts</a:t>
            </a:r>
            <a:r>
              <a:rPr lang="en-US" sz="1600" dirty="0"/>
              <a:t> </a:t>
            </a:r>
            <a:r>
              <a:rPr lang="en-US" sz="1600" dirty="0" err="1"/>
              <a:t>durch</a:t>
            </a:r>
            <a:r>
              <a:rPr lang="en-US" sz="1600" dirty="0"/>
              <a:t> den CERN Rat (Council) 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1996-1998 </a:t>
            </a:r>
            <a:r>
              <a:rPr lang="en-US" sz="1600" dirty="0" err="1"/>
              <a:t>Genehmigung</a:t>
            </a:r>
            <a:r>
              <a:rPr lang="en-US" sz="1600" dirty="0"/>
              <a:t> von 4 </a:t>
            </a:r>
            <a:r>
              <a:rPr lang="en-US" sz="1600" dirty="0" err="1"/>
              <a:t>Experimenten</a:t>
            </a:r>
            <a:r>
              <a:rPr lang="en-US" sz="1600" dirty="0"/>
              <a:t> (ATLAS, CMS, ALICE, </a:t>
            </a:r>
            <a:r>
              <a:rPr lang="en-US" sz="1600" dirty="0" err="1"/>
              <a:t>LHCb</a:t>
            </a:r>
            <a:r>
              <a:rPr lang="en-US" sz="1600" dirty="0"/>
              <a:t>)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2000: </a:t>
            </a:r>
            <a:r>
              <a:rPr lang="en-US" sz="1600" dirty="0" err="1"/>
              <a:t>Schließung</a:t>
            </a:r>
            <a:r>
              <a:rPr lang="en-US" sz="1600" dirty="0"/>
              <a:t> und </a:t>
            </a:r>
            <a:r>
              <a:rPr lang="en-US" sz="1600" dirty="0" err="1"/>
              <a:t>Abbau</a:t>
            </a:r>
            <a:r>
              <a:rPr lang="en-US" sz="1600" dirty="0"/>
              <a:t> des </a:t>
            </a:r>
            <a:r>
              <a:rPr lang="en-US" sz="1600" dirty="0" err="1"/>
              <a:t>Vorgängers</a:t>
            </a:r>
            <a:r>
              <a:rPr lang="en-US" sz="1600" dirty="0"/>
              <a:t> LEP </a:t>
            </a:r>
            <a:r>
              <a:rPr lang="en-US" sz="1600" dirty="0" err="1"/>
              <a:t>im</a:t>
            </a:r>
            <a:r>
              <a:rPr lang="en-US" sz="1600" dirty="0"/>
              <a:t> </a:t>
            </a:r>
            <a:r>
              <a:rPr lang="en-US" sz="1600" dirty="0" err="1"/>
              <a:t>selben</a:t>
            </a:r>
            <a:r>
              <a:rPr lang="en-US" sz="1600" dirty="0"/>
              <a:t> Tunnel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2005: Start der Installation der LHC </a:t>
            </a:r>
            <a:r>
              <a:rPr lang="en-US" sz="1600" dirty="0" err="1"/>
              <a:t>Dipolmagnete</a:t>
            </a:r>
            <a:endParaRPr lang="en-US" sz="1600" dirty="0"/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2007: </a:t>
            </a:r>
            <a:r>
              <a:rPr lang="en-US" sz="1600" dirty="0" err="1"/>
              <a:t>Ende</a:t>
            </a:r>
            <a:r>
              <a:rPr lang="en-US" sz="1600" dirty="0"/>
              <a:t> des LHC </a:t>
            </a:r>
            <a:r>
              <a:rPr lang="en-US" sz="1600" dirty="0" err="1"/>
              <a:t>Beschleunigerbaus</a:t>
            </a:r>
            <a:endParaRPr lang="en-US" sz="1600" dirty="0"/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2008: </a:t>
            </a:r>
            <a:r>
              <a:rPr lang="en-US" sz="1600" dirty="0" err="1"/>
              <a:t>Erste</a:t>
            </a:r>
            <a:r>
              <a:rPr lang="en-US" sz="1600" dirty="0"/>
              <a:t> </a:t>
            </a:r>
            <a:r>
              <a:rPr lang="en-US" sz="1600" dirty="0" err="1"/>
              <a:t>zirkulierende</a:t>
            </a:r>
            <a:r>
              <a:rPr lang="en-US" sz="1600" dirty="0"/>
              <a:t> </a:t>
            </a:r>
            <a:r>
              <a:rPr lang="en-US" sz="1600" dirty="0" err="1"/>
              <a:t>Strahlen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--------------------------------------------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2009: </a:t>
            </a:r>
            <a:r>
              <a:rPr lang="en-US" sz="1600" dirty="0" err="1"/>
              <a:t>Erste</a:t>
            </a:r>
            <a:r>
              <a:rPr lang="en-US" sz="1600" dirty="0"/>
              <a:t> </a:t>
            </a:r>
            <a:r>
              <a:rPr lang="en-US" sz="1600" dirty="0" err="1"/>
              <a:t>Kollisionen</a:t>
            </a:r>
            <a:r>
              <a:rPr lang="en-US" sz="1600" dirty="0"/>
              <a:t> </a:t>
            </a:r>
            <a:r>
              <a:rPr lang="en-US" sz="1600" dirty="0" err="1"/>
              <a:t>bei</a:t>
            </a:r>
            <a:r>
              <a:rPr lang="en-US" sz="1600" dirty="0"/>
              <a:t> </a:t>
            </a:r>
            <a:r>
              <a:rPr lang="en-US" sz="1600" dirty="0" err="1"/>
              <a:t>niedriger</a:t>
            </a:r>
            <a:r>
              <a:rPr lang="en-US" sz="1600" dirty="0"/>
              <a:t> </a:t>
            </a:r>
            <a:r>
              <a:rPr lang="en-US" sz="1600" dirty="0" err="1"/>
              <a:t>Energie</a:t>
            </a:r>
            <a:r>
              <a:rPr lang="en-US" sz="1600" dirty="0"/>
              <a:t> &lt; 1 </a:t>
            </a:r>
            <a:r>
              <a:rPr lang="en-US" sz="1600" dirty="0" err="1"/>
              <a:t>TeV</a:t>
            </a:r>
            <a:r>
              <a:rPr lang="en-US" sz="1600" dirty="0"/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2010: </a:t>
            </a:r>
            <a:r>
              <a:rPr lang="en-US" sz="1600" dirty="0" err="1"/>
              <a:t>Erste</a:t>
            </a:r>
            <a:r>
              <a:rPr lang="en-US" sz="1600" dirty="0"/>
              <a:t> </a:t>
            </a:r>
            <a:r>
              <a:rPr lang="en-US" sz="1600" dirty="0" err="1"/>
              <a:t>Daten</a:t>
            </a:r>
            <a:r>
              <a:rPr lang="en-US" sz="1600" dirty="0"/>
              <a:t> </a:t>
            </a:r>
            <a:r>
              <a:rPr lang="en-US" sz="1600" dirty="0" err="1"/>
              <a:t>bei</a:t>
            </a:r>
            <a:r>
              <a:rPr lang="en-US" sz="1600" dirty="0"/>
              <a:t> </a:t>
            </a:r>
            <a:r>
              <a:rPr lang="en-US" sz="1600" dirty="0" err="1"/>
              <a:t>hoher</a:t>
            </a:r>
            <a:r>
              <a:rPr lang="en-US" sz="1600" dirty="0"/>
              <a:t> </a:t>
            </a:r>
            <a:r>
              <a:rPr lang="en-US" sz="1600" dirty="0" err="1" smtClean="0"/>
              <a:t>Energie</a:t>
            </a:r>
            <a:r>
              <a:rPr lang="en-US" sz="1600" dirty="0" smtClean="0"/>
              <a:t>: 7 </a:t>
            </a:r>
            <a:r>
              <a:rPr lang="en-US" sz="1600" dirty="0" err="1"/>
              <a:t>TeV</a:t>
            </a:r>
            <a:r>
              <a:rPr lang="en-US" sz="1600" dirty="0"/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2011-2018: </a:t>
            </a:r>
            <a:r>
              <a:rPr lang="en-US" sz="1600" dirty="0" err="1"/>
              <a:t>Erste</a:t>
            </a:r>
            <a:r>
              <a:rPr lang="en-US" sz="1600" dirty="0"/>
              <a:t> </a:t>
            </a:r>
            <a:r>
              <a:rPr lang="en-US" sz="1600" dirty="0" err="1"/>
              <a:t>Messphase</a:t>
            </a:r>
            <a:r>
              <a:rPr lang="en-US" sz="1600" dirty="0"/>
              <a:t> </a:t>
            </a:r>
            <a:r>
              <a:rPr lang="en-US" sz="1600" dirty="0" err="1"/>
              <a:t>bei</a:t>
            </a:r>
            <a:r>
              <a:rPr lang="en-US" sz="1600" dirty="0"/>
              <a:t> </a:t>
            </a:r>
            <a:r>
              <a:rPr lang="en-US" sz="1600" dirty="0" smtClean="0"/>
              <a:t>7-14 </a:t>
            </a:r>
            <a:r>
              <a:rPr lang="en-US" sz="1600" dirty="0" err="1"/>
              <a:t>TeV</a:t>
            </a:r>
            <a:endParaRPr lang="en-US" sz="1600" dirty="0"/>
          </a:p>
          <a:p>
            <a:pPr>
              <a:lnSpc>
                <a:spcPct val="90000"/>
              </a:lnSpc>
              <a:buNone/>
            </a:pPr>
            <a:r>
              <a:rPr lang="en-US" sz="1600" dirty="0"/>
              <a:t>2019-2030(?): Intensive </a:t>
            </a:r>
            <a:r>
              <a:rPr lang="en-US" sz="1600" dirty="0" err="1"/>
              <a:t>Messphase</a:t>
            </a:r>
            <a:r>
              <a:rPr lang="en-US" sz="1600" dirty="0"/>
              <a:t> </a:t>
            </a:r>
            <a:r>
              <a:rPr lang="en-US" sz="1600" dirty="0" smtClean="0"/>
              <a:t>“</a:t>
            </a:r>
            <a:r>
              <a:rPr lang="en-US" sz="1600" dirty="0" err="1" smtClean="0"/>
              <a:t>HighLumi</a:t>
            </a:r>
            <a:r>
              <a:rPr lang="en-US" sz="1600" dirty="0" smtClean="0"/>
              <a:t>-LHC”: 14 </a:t>
            </a:r>
            <a:r>
              <a:rPr lang="en-US" sz="1600" dirty="0" err="1"/>
              <a:t>TeV</a:t>
            </a:r>
            <a:r>
              <a:rPr lang="en-US" sz="1600" dirty="0"/>
              <a:t> </a:t>
            </a:r>
          </a:p>
          <a:p>
            <a:pPr>
              <a:lnSpc>
                <a:spcPct val="90000"/>
              </a:lnSpc>
              <a:buNone/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1600" dirty="0"/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179512" y="6158632"/>
            <a:ext cx="8280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dirty="0" err="1">
                <a:solidFill>
                  <a:srgbClr val="C36C03"/>
                </a:solidFill>
                <a:sym typeface="Wingdings" pitchFamily="2" charset="2"/>
              </a:rPr>
              <a:t>Langfristige</a:t>
            </a:r>
            <a:r>
              <a:rPr lang="en-US" sz="1800" dirty="0">
                <a:solidFill>
                  <a:srgbClr val="C36C03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rgbClr val="C36C03"/>
                </a:solidFill>
                <a:sym typeface="Wingdings" pitchFamily="2" charset="2"/>
              </a:rPr>
              <a:t>Planung</a:t>
            </a:r>
            <a:r>
              <a:rPr lang="en-US" sz="1800" dirty="0">
                <a:solidFill>
                  <a:srgbClr val="C36C03"/>
                </a:solidFill>
                <a:sym typeface="Wingdings" pitchFamily="2" charset="2"/>
              </a:rPr>
              <a:t> und </a:t>
            </a:r>
            <a:r>
              <a:rPr lang="en-US" sz="1800" dirty="0" err="1">
                <a:solidFill>
                  <a:srgbClr val="C36C03"/>
                </a:solidFill>
                <a:sym typeface="Wingdings" pitchFamily="2" charset="2"/>
              </a:rPr>
              <a:t>dauerhafte</a:t>
            </a:r>
            <a:r>
              <a:rPr lang="en-US" sz="1800" dirty="0">
                <a:solidFill>
                  <a:srgbClr val="C36C03"/>
                </a:solidFill>
                <a:sym typeface="Wingdings" pitchFamily="2" charset="2"/>
              </a:rPr>
              <a:t> Expertise in </a:t>
            </a:r>
            <a:r>
              <a:rPr lang="en-US" sz="1800" dirty="0" err="1">
                <a:solidFill>
                  <a:srgbClr val="C36C03"/>
                </a:solidFill>
                <a:sym typeface="Wingdings" pitchFamily="2" charset="2"/>
              </a:rPr>
              <a:t>Gruppen</a:t>
            </a:r>
            <a:r>
              <a:rPr lang="en-US" sz="1800" dirty="0">
                <a:solidFill>
                  <a:srgbClr val="C36C03"/>
                </a:solidFill>
                <a:sym typeface="Wingdings" pitchFamily="2" charset="2"/>
              </a:rPr>
              <a:t> </a:t>
            </a:r>
            <a:r>
              <a:rPr lang="en-US" sz="1800" dirty="0" err="1">
                <a:solidFill>
                  <a:srgbClr val="C36C03"/>
                </a:solidFill>
                <a:sym typeface="Wingdings" pitchFamily="2" charset="2"/>
              </a:rPr>
              <a:t>unabdingbar</a:t>
            </a:r>
            <a:r>
              <a:rPr lang="en-US" sz="1800" dirty="0">
                <a:solidFill>
                  <a:srgbClr val="C36C03"/>
                </a:solidFill>
                <a:sym typeface="Wingdings" pitchFamily="2" charset="2"/>
              </a:rPr>
              <a:t>!</a:t>
            </a:r>
            <a:r>
              <a:rPr lang="en-US" sz="1800" dirty="0">
                <a:sym typeface="Wingdings" pitchFamily="2" charset="2"/>
              </a:rPr>
              <a:t> </a:t>
            </a:r>
            <a:endParaRPr lang="en-US" sz="180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539552" y="6603404"/>
            <a:ext cx="2201416" cy="281980"/>
          </a:xfrm>
        </p:spPr>
        <p:txBody>
          <a:bodyPr/>
          <a:lstStyle/>
          <a:p>
            <a:fld id="{005EB2C0-747B-40A7-959B-47FBCB4E509A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7" descr="CERN_accelerato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7584" y="1052737"/>
            <a:ext cx="399891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248767"/>
            <a:ext cx="5905500" cy="515937"/>
          </a:xfrm>
        </p:spPr>
        <p:txBody>
          <a:bodyPr/>
          <a:lstStyle/>
          <a:p>
            <a:pPr marL="1077891" indent="-214309" defTabSz="455604">
              <a:defRPr/>
            </a:pPr>
            <a:r>
              <a:rPr lang="en-US" dirty="0" err="1" smtClean="0"/>
              <a:t>Teilchenbeschleuniger</a:t>
            </a:r>
            <a:r>
              <a:rPr lang="en-US" dirty="0" smtClean="0"/>
              <a:t> am CERN</a:t>
            </a:r>
            <a:endParaRPr lang="en-GB" dirty="0" smtClean="0"/>
          </a:p>
        </p:txBody>
      </p:sp>
      <p:pic>
        <p:nvPicPr>
          <p:cNvPr id="133125" name="Picture 9" descr="87019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3" y="1182688"/>
            <a:ext cx="44672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6" name="Text Box 10"/>
          <p:cNvSpPr txBox="1">
            <a:spLocks noChangeArrowheads="1"/>
          </p:cNvSpPr>
          <p:nvPr/>
        </p:nvSpPr>
        <p:spPr bwMode="auto">
          <a:xfrm>
            <a:off x="1225550" y="2525713"/>
            <a:ext cx="1138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de-DE" sz="2000" b="1" u="none">
                <a:solidFill>
                  <a:srgbClr val="FFFFFF"/>
                </a:solidFill>
              </a:rPr>
              <a:t>°</a:t>
            </a:r>
            <a:r>
              <a:rPr kumimoji="1" lang="de-DE" sz="2000" b="1" u="none">
                <a:solidFill>
                  <a:srgbClr val="FF9900"/>
                </a:solidFill>
              </a:rPr>
              <a:t>ATLAS</a:t>
            </a:r>
          </a:p>
        </p:txBody>
      </p:sp>
      <p:sp>
        <p:nvSpPr>
          <p:cNvPr id="133127" name="Text Box 11"/>
          <p:cNvSpPr txBox="1">
            <a:spLocks noChangeArrowheads="1"/>
          </p:cNvSpPr>
          <p:nvPr/>
        </p:nvSpPr>
        <p:spPr bwMode="auto">
          <a:xfrm>
            <a:off x="3995936" y="2636912"/>
            <a:ext cx="9556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de-DE" b="1" u="none" dirty="0">
                <a:solidFill>
                  <a:schemeClr val="bg1"/>
                </a:solidFill>
              </a:rPr>
              <a:t>CMS</a:t>
            </a:r>
            <a:r>
              <a:rPr kumimoji="1" lang="de-DE" sz="2000" b="1" u="none" dirty="0">
                <a:solidFill>
                  <a:srgbClr val="FFFFFF"/>
                </a:solidFill>
              </a:rPr>
              <a:t> °</a:t>
            </a:r>
            <a:r>
              <a:rPr kumimoji="1" lang="de-DE" b="1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33128" name="Text Box 12"/>
          <p:cNvSpPr txBox="1">
            <a:spLocks noChangeArrowheads="1"/>
          </p:cNvSpPr>
          <p:nvPr/>
        </p:nvSpPr>
        <p:spPr bwMode="auto">
          <a:xfrm>
            <a:off x="1917700" y="3011488"/>
            <a:ext cx="11414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de-DE" b="1" u="none">
                <a:solidFill>
                  <a:schemeClr val="bg1"/>
                </a:solidFill>
              </a:rPr>
              <a:t>LHC-b</a:t>
            </a:r>
            <a:r>
              <a:rPr kumimoji="1" lang="de-DE" sz="2000" b="1">
                <a:solidFill>
                  <a:srgbClr val="FFFFFF"/>
                </a:solidFill>
              </a:rPr>
              <a:t> </a:t>
            </a:r>
            <a:r>
              <a:rPr kumimoji="1" lang="de-DE" b="1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33129" name="Text Box 13"/>
          <p:cNvSpPr txBox="1">
            <a:spLocks noChangeArrowheads="1"/>
          </p:cNvSpPr>
          <p:nvPr/>
        </p:nvSpPr>
        <p:spPr bwMode="auto">
          <a:xfrm>
            <a:off x="1819275" y="2132013"/>
            <a:ext cx="1138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de-DE" b="1" u="none">
                <a:solidFill>
                  <a:schemeClr val="bg1"/>
                </a:solidFill>
              </a:rPr>
              <a:t>ALICE</a:t>
            </a:r>
            <a:r>
              <a:rPr kumimoji="1" lang="de-DE" sz="2000" b="1">
                <a:solidFill>
                  <a:srgbClr val="FFFFFF"/>
                </a:solidFill>
              </a:rPr>
              <a:t> </a:t>
            </a:r>
            <a:r>
              <a:rPr kumimoji="1" lang="de-DE" b="1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07950" y="4749800"/>
            <a:ext cx="4767648" cy="156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8" tIns="45719" rIns="91438" bIns="45719">
            <a:spAutoFit/>
          </a:bodyPr>
          <a:lstStyle/>
          <a:p>
            <a:r>
              <a:rPr lang="en-US" sz="1600" b="0" u="none" dirty="0">
                <a:latin typeface="Verdana" pitchFamily="34" charset="0"/>
              </a:rPr>
              <a:t>LEP (</a:t>
            </a:r>
            <a:r>
              <a:rPr lang="en-US" sz="1600" b="0" u="none" dirty="0" err="1">
                <a:latin typeface="Verdana" pitchFamily="34" charset="0"/>
              </a:rPr>
              <a:t>e</a:t>
            </a:r>
            <a:r>
              <a:rPr lang="en-US" sz="1600" b="0" u="none" baseline="30000" dirty="0" err="1">
                <a:latin typeface="Verdana" pitchFamily="34" charset="0"/>
              </a:rPr>
              <a:t>+</a:t>
            </a:r>
            <a:r>
              <a:rPr lang="en-US" sz="1600" b="0" u="none" dirty="0" err="1">
                <a:latin typeface="Verdana" pitchFamily="34" charset="0"/>
              </a:rPr>
              <a:t>e</a:t>
            </a:r>
            <a:r>
              <a:rPr lang="en-US" sz="1600" b="0" u="none" baseline="30000" dirty="0">
                <a:latin typeface="Verdana" pitchFamily="34" charset="0"/>
              </a:rPr>
              <a:t>-</a:t>
            </a:r>
            <a:r>
              <a:rPr lang="en-US" sz="1600" b="0" u="none" dirty="0">
                <a:latin typeface="Verdana" pitchFamily="34" charset="0"/>
              </a:rPr>
              <a:t>) </a:t>
            </a:r>
            <a:r>
              <a:rPr lang="en-US" sz="1600" b="0" u="none" dirty="0" smtClean="0">
                <a:latin typeface="Verdana" pitchFamily="34" charset="0"/>
              </a:rPr>
              <a:t> 1989-1995 </a:t>
            </a:r>
            <a:r>
              <a:rPr lang="en-US" sz="1600" b="0" u="none" dirty="0">
                <a:latin typeface="Verdana" pitchFamily="34" charset="0"/>
              </a:rPr>
              <a:t>	45+45 </a:t>
            </a:r>
            <a:r>
              <a:rPr lang="en-US" sz="1600" b="0" u="none" dirty="0" err="1">
                <a:latin typeface="Verdana" pitchFamily="34" charset="0"/>
              </a:rPr>
              <a:t>GeV</a:t>
            </a:r>
            <a:endParaRPr lang="en-US" sz="1600" b="0" u="none" dirty="0">
              <a:latin typeface="Verdana" pitchFamily="34" charset="0"/>
            </a:endParaRPr>
          </a:p>
          <a:p>
            <a:r>
              <a:rPr lang="en-US" sz="1600" b="0" u="none" dirty="0">
                <a:latin typeface="Verdana" pitchFamily="34" charset="0"/>
              </a:rPr>
              <a:t>	   </a:t>
            </a:r>
            <a:r>
              <a:rPr lang="en-US" sz="1600" b="0" u="none" dirty="0" smtClean="0">
                <a:latin typeface="Verdana" pitchFamily="34" charset="0"/>
              </a:rPr>
              <a:t> 1995-2000</a:t>
            </a:r>
            <a:r>
              <a:rPr lang="en-US" sz="1600" b="0" u="none" dirty="0">
                <a:latin typeface="Verdana" pitchFamily="34" charset="0"/>
              </a:rPr>
              <a:t>	</a:t>
            </a:r>
            <a:r>
              <a:rPr lang="en-US" sz="1600" b="0" u="none" dirty="0" err="1">
                <a:latin typeface="Verdana" pitchFamily="34" charset="0"/>
              </a:rPr>
              <a:t>bis</a:t>
            </a:r>
            <a:r>
              <a:rPr lang="en-US" sz="1600" b="0" u="none" dirty="0">
                <a:latin typeface="Verdana" pitchFamily="34" charset="0"/>
              </a:rPr>
              <a:t> 104+104 </a:t>
            </a:r>
            <a:r>
              <a:rPr lang="en-US" sz="1600" b="0" u="none" dirty="0" err="1" smtClean="0">
                <a:latin typeface="Verdana" pitchFamily="34" charset="0"/>
              </a:rPr>
              <a:t>GeV</a:t>
            </a:r>
            <a:r>
              <a:rPr lang="en-US" sz="1600" b="0" u="none" dirty="0" smtClean="0">
                <a:latin typeface="Verdana" pitchFamily="34" charset="0"/>
              </a:rPr>
              <a:t/>
            </a:r>
            <a:br>
              <a:rPr lang="en-US" sz="1600" b="0" u="none" dirty="0" smtClean="0">
                <a:latin typeface="Verdana" pitchFamily="34" charset="0"/>
              </a:rPr>
            </a:br>
            <a:endParaRPr lang="en-US" sz="1600" b="0" u="none" dirty="0">
              <a:latin typeface="Verdana" pitchFamily="34" charset="0"/>
            </a:endParaRPr>
          </a:p>
          <a:p>
            <a:r>
              <a:rPr lang="en-US" sz="1600" b="0" u="none" dirty="0">
                <a:latin typeface="Verdana" pitchFamily="34" charset="0"/>
              </a:rPr>
              <a:t>LHC (pp)</a:t>
            </a:r>
            <a:r>
              <a:rPr lang="en-GB" sz="1600" b="0" u="none" dirty="0">
                <a:latin typeface="Verdana" pitchFamily="34" charset="0"/>
              </a:rPr>
              <a:t>           </a:t>
            </a:r>
            <a:r>
              <a:rPr lang="en-GB" sz="1600" b="0" u="none" dirty="0" smtClean="0">
                <a:latin typeface="Verdana" pitchFamily="34" charset="0"/>
              </a:rPr>
              <a:t> </a:t>
            </a:r>
            <a:r>
              <a:rPr lang="en-US" sz="1600" b="0" u="none" dirty="0" smtClean="0">
                <a:latin typeface="Verdana" pitchFamily="34" charset="0"/>
              </a:rPr>
              <a:t>2010</a:t>
            </a:r>
            <a:r>
              <a:rPr lang="en-US" sz="1600" b="0" u="none" dirty="0">
                <a:latin typeface="Verdana" pitchFamily="34" charset="0"/>
              </a:rPr>
              <a:t>	3500+3500 </a:t>
            </a:r>
            <a:r>
              <a:rPr lang="en-US" sz="1600" b="0" u="none" dirty="0" err="1">
                <a:latin typeface="Verdana" pitchFamily="34" charset="0"/>
              </a:rPr>
              <a:t>GeV</a:t>
            </a:r>
            <a:endParaRPr lang="en-US" sz="1600" b="0" u="none" dirty="0">
              <a:latin typeface="Verdana" pitchFamily="34" charset="0"/>
            </a:endParaRPr>
          </a:p>
          <a:p>
            <a:r>
              <a:rPr lang="en-US" sz="1600" b="0" u="none" dirty="0">
                <a:latin typeface="Verdana" pitchFamily="34" charset="0"/>
              </a:rPr>
              <a:t>	    2011-2012	4000+4000 </a:t>
            </a:r>
            <a:r>
              <a:rPr lang="en-US" sz="1600" b="0" u="none" dirty="0" err="1">
                <a:latin typeface="Verdana" pitchFamily="34" charset="0"/>
              </a:rPr>
              <a:t>GeV</a:t>
            </a:r>
            <a:r>
              <a:rPr lang="en-US" sz="1600" b="0" u="none" dirty="0">
                <a:latin typeface="Verdana" pitchFamily="34" charset="0"/>
              </a:rPr>
              <a:t/>
            </a:r>
            <a:br>
              <a:rPr lang="en-US" sz="1600" b="0" u="none" dirty="0">
                <a:latin typeface="Verdana" pitchFamily="34" charset="0"/>
              </a:rPr>
            </a:br>
            <a:r>
              <a:rPr lang="en-US" sz="1600" b="0" u="none" dirty="0">
                <a:latin typeface="Verdana" pitchFamily="34" charset="0"/>
              </a:rPr>
              <a:t>	         &gt; 2015	6500+6500 </a:t>
            </a:r>
            <a:r>
              <a:rPr lang="en-US" sz="1600" b="0" u="none" dirty="0" err="1" smtClean="0">
                <a:latin typeface="Verdana" pitchFamily="34" charset="0"/>
              </a:rPr>
              <a:t>GeV</a:t>
            </a:r>
            <a:endParaRPr lang="en-US" sz="1600" b="0" u="none" dirty="0">
              <a:latin typeface="Verdana" pitchFamily="34" charset="0"/>
            </a:endParaRP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9B41B-AE33-4FB6-B01C-51378E509085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 </a:t>
            </a:r>
            <a:fld id="{FA9D60DB-0363-4C6B-8AE5-CB833B06872E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>
          <a:xfrm>
            <a:off x="2915816" y="6580584"/>
            <a:ext cx="2895600" cy="304800"/>
          </a:xfrm>
        </p:spPr>
        <p:txBody>
          <a:bodyPr/>
          <a:lstStyle/>
          <a:p>
            <a:r>
              <a:rPr lang="de-DE" dirty="0" err="1" smtClean="0"/>
              <a:t>Rektorbesuch</a:t>
            </a:r>
            <a:r>
              <a:rPr lang="de-DE" dirty="0" smtClean="0"/>
              <a:t> CERN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82" name="Picture 2" descr="unifi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4109" y="836077"/>
            <a:ext cx="6155367" cy="5401235"/>
          </a:xfrm>
          <a:prstGeom prst="rect">
            <a:avLst/>
          </a:prstGeom>
          <a:noFill/>
        </p:spPr>
      </p:pic>
      <p:sp>
        <p:nvSpPr>
          <p:cNvPr id="378883" name="Rectangle 3"/>
          <p:cNvSpPr>
            <a:spLocks noGrp="1" noChangeArrowheads="1"/>
          </p:cNvSpPr>
          <p:nvPr>
            <p:ph type="title"/>
          </p:nvPr>
        </p:nvSpPr>
        <p:spPr>
          <a:xfrm>
            <a:off x="2627784" y="332656"/>
            <a:ext cx="6278750" cy="442632"/>
          </a:xfrm>
          <a:ln/>
        </p:spPr>
        <p:txBody>
          <a:bodyPr lIns="91421" tIns="45711" rIns="91421" bIns="45711" anchor="t">
            <a:normAutofit fontScale="90000"/>
          </a:bodyPr>
          <a:lstStyle/>
          <a:p>
            <a:r>
              <a:rPr lang="de-DE" sz="2500" dirty="0" smtClean="0"/>
              <a:t>Das große Bild</a:t>
            </a:r>
            <a:r>
              <a:rPr lang="de-DE" sz="2500" dirty="0"/>
              <a:t/>
            </a:r>
            <a:br>
              <a:rPr lang="de-DE" sz="2500" dirty="0"/>
            </a:br>
            <a:endParaRPr lang="de-DE" sz="25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324091" y="2471220"/>
            <a:ext cx="2925397" cy="623539"/>
            <a:chOff x="2245" y="1661"/>
            <a:chExt cx="1769" cy="499"/>
          </a:xfrm>
        </p:grpSpPr>
        <p:sp>
          <p:nvSpPr>
            <p:cNvPr id="378885" name="AutoShape 5"/>
            <p:cNvSpPr>
              <a:spLocks noChangeArrowheads="1"/>
            </p:cNvSpPr>
            <p:nvPr/>
          </p:nvSpPr>
          <p:spPr bwMode="auto">
            <a:xfrm>
              <a:off x="3288" y="1661"/>
              <a:ext cx="317" cy="499"/>
            </a:xfrm>
            <a:prstGeom prst="upDownArrowCallout">
              <a:avLst>
                <a:gd name="adj1" fmla="val 6352"/>
                <a:gd name="adj2" fmla="val 14583"/>
                <a:gd name="adj3" fmla="val 27394"/>
                <a:gd name="adj4" fmla="val 3235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101685" tIns="50843" rIns="101685" bIns="50843" anchor="ctr"/>
            <a:lstStyle/>
            <a:p>
              <a:pPr algn="ctr" defTabSz="914875"/>
              <a:r>
                <a:rPr lang="de-DE" sz="14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LHC</a:t>
              </a:r>
            </a:p>
          </p:txBody>
        </p:sp>
        <p:sp>
          <p:nvSpPr>
            <p:cNvPr id="378886" name="AutoShape 6"/>
            <p:cNvSpPr>
              <a:spLocks noChangeArrowheads="1"/>
            </p:cNvSpPr>
            <p:nvPr/>
          </p:nvSpPr>
          <p:spPr bwMode="auto">
            <a:xfrm>
              <a:off x="3696" y="1661"/>
              <a:ext cx="318" cy="499"/>
            </a:xfrm>
            <a:prstGeom prst="upDownArrowCallout">
              <a:avLst>
                <a:gd name="adj1" fmla="val 6352"/>
                <a:gd name="adj2" fmla="val 14583"/>
                <a:gd name="adj3" fmla="val 27308"/>
                <a:gd name="adj4" fmla="val 3235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101685" tIns="50843" rIns="101685" bIns="50843" anchor="ctr"/>
            <a:lstStyle/>
            <a:p>
              <a:pPr algn="ctr" defTabSz="914875"/>
              <a:r>
                <a:rPr lang="de-DE" sz="14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LEP</a:t>
              </a:r>
            </a:p>
          </p:txBody>
        </p:sp>
        <p:sp>
          <p:nvSpPr>
            <p:cNvPr id="378887" name="Text Box 7"/>
            <p:cNvSpPr txBox="1">
              <a:spLocks noChangeArrowheads="1"/>
            </p:cNvSpPr>
            <p:nvPr/>
          </p:nvSpPr>
          <p:spPr bwMode="auto">
            <a:xfrm>
              <a:off x="2245" y="1737"/>
              <a:ext cx="953" cy="37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lIns="101685" tIns="50843" rIns="101685" bIns="50843">
              <a:spAutoFit/>
            </a:bodyPr>
            <a:lstStyle/>
            <a:p>
              <a:pPr algn="ctr" defTabSz="914875">
                <a:spcBef>
                  <a:spcPct val="50000"/>
                </a:spcBef>
              </a:pPr>
              <a:r>
                <a:rPr lang="de-DE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Teilchen-</a:t>
              </a:r>
              <a:br>
                <a:rPr lang="de-DE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</a:br>
              <a:r>
                <a:rPr lang="de-DE" sz="1200" b="1" dirty="0" err="1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beschleuniger</a:t>
              </a:r>
              <a:r>
                <a:rPr lang="de-DE" sz="1200" b="1" dirty="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: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440958" y="6072501"/>
            <a:ext cx="2961121" cy="542837"/>
            <a:chOff x="2875" y="3929"/>
            <a:chExt cx="1865" cy="342"/>
          </a:xfrm>
        </p:grpSpPr>
        <p:sp>
          <p:nvSpPr>
            <p:cNvPr id="378889" name="Line 9"/>
            <p:cNvSpPr>
              <a:spLocks noChangeShapeType="1"/>
            </p:cNvSpPr>
            <p:nvPr/>
          </p:nvSpPr>
          <p:spPr bwMode="auto">
            <a:xfrm flipH="1">
              <a:off x="2875" y="3929"/>
              <a:ext cx="1819" cy="0"/>
            </a:xfrm>
            <a:prstGeom prst="line">
              <a:avLst/>
            </a:prstGeom>
            <a:noFill/>
            <a:ln w="60325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378890" name="Text Box 10"/>
            <p:cNvSpPr txBox="1">
              <a:spLocks noChangeArrowheads="1"/>
            </p:cNvSpPr>
            <p:nvPr/>
          </p:nvSpPr>
          <p:spPr bwMode="auto">
            <a:xfrm>
              <a:off x="3017" y="3933"/>
              <a:ext cx="1723" cy="338"/>
            </a:xfrm>
            <a:prstGeom prst="rect">
              <a:avLst/>
            </a:prstGeom>
            <a:noFill/>
            <a:ln w="60325">
              <a:noFill/>
              <a:miter lim="800000"/>
              <a:headEnd/>
              <a:tailEnd/>
            </a:ln>
            <a:effectLst/>
          </p:spPr>
          <p:txBody>
            <a:bodyPr lIns="100084" tIns="52043" rIns="100084" bIns="52043">
              <a:spAutoFit/>
            </a:bodyPr>
            <a:lstStyle/>
            <a:p>
              <a:pPr defTabSz="914875"/>
              <a:r>
                <a:rPr lang="en-US" sz="1400" dirty="0">
                  <a:solidFill>
                    <a:srgbClr val="FF3300"/>
                  </a:solidFill>
                  <a:latin typeface="Verdana" pitchFamily="34" charset="0"/>
                </a:rPr>
                <a:t>Geschichte </a:t>
              </a:r>
              <a:r>
                <a:rPr lang="en-US" sz="1400" dirty="0" err="1">
                  <a:solidFill>
                    <a:srgbClr val="FF3300"/>
                  </a:solidFill>
                  <a:latin typeface="Verdana" pitchFamily="34" charset="0"/>
                </a:rPr>
                <a:t>der</a:t>
              </a:r>
              <a:r>
                <a:rPr lang="en-US" sz="1400" dirty="0">
                  <a:solidFill>
                    <a:srgbClr val="FF3300"/>
                  </a:solidFill>
                  <a:latin typeface="Verdana" pitchFamily="34" charset="0"/>
                </a:rPr>
                <a:t> Physik</a:t>
              </a:r>
              <a:br>
                <a:rPr lang="en-US" sz="1400" dirty="0">
                  <a:solidFill>
                    <a:srgbClr val="FF3300"/>
                  </a:solidFill>
                  <a:latin typeface="Verdana" pitchFamily="34" charset="0"/>
                </a:rPr>
              </a:br>
              <a:r>
                <a:rPr lang="en-US" sz="1400" dirty="0" err="1">
                  <a:solidFill>
                    <a:srgbClr val="000099"/>
                  </a:solidFill>
                  <a:latin typeface="Verdana" pitchFamily="34" charset="0"/>
                </a:rPr>
                <a:t>Zurück</a:t>
              </a:r>
              <a:r>
                <a:rPr lang="en-US" sz="1400" dirty="0">
                  <a:solidFill>
                    <a:srgbClr val="000099"/>
                  </a:solidFill>
                  <a:latin typeface="Verdana" pitchFamily="34" charset="0"/>
                </a:rPr>
                <a:t> </a:t>
              </a:r>
              <a:r>
                <a:rPr lang="en-US" sz="1400" dirty="0" err="1">
                  <a:solidFill>
                    <a:srgbClr val="000099"/>
                  </a:solidFill>
                  <a:latin typeface="Verdana" pitchFamily="34" charset="0"/>
                </a:rPr>
                <a:t>zum</a:t>
              </a:r>
              <a:r>
                <a:rPr lang="en-US" sz="1400" dirty="0">
                  <a:solidFill>
                    <a:srgbClr val="000099"/>
                  </a:solidFill>
                  <a:latin typeface="Verdana" pitchFamily="34" charset="0"/>
                </a:rPr>
                <a:t> </a:t>
              </a:r>
              <a:r>
                <a:rPr lang="en-US" sz="1400" dirty="0" err="1">
                  <a:solidFill>
                    <a:srgbClr val="000099"/>
                  </a:solidFill>
                  <a:latin typeface="Verdana" pitchFamily="34" charset="0"/>
                </a:rPr>
                <a:t>Urknall</a:t>
              </a:r>
              <a:endParaRPr lang="de-DE" sz="1400" dirty="0">
                <a:solidFill>
                  <a:srgbClr val="FF3300"/>
                </a:solidFill>
                <a:latin typeface="Verdana" pitchFamily="34" charset="0"/>
              </a:endParaRPr>
            </a:p>
          </p:txBody>
        </p:sp>
      </p:grpSp>
      <p:sp>
        <p:nvSpPr>
          <p:cNvPr id="378892" name="Rectangle 12"/>
          <p:cNvSpPr>
            <a:spLocks noChangeArrowheads="1"/>
          </p:cNvSpPr>
          <p:nvPr/>
        </p:nvSpPr>
        <p:spPr bwMode="auto">
          <a:xfrm>
            <a:off x="-77004" y="2060895"/>
            <a:ext cx="3712900" cy="230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1" tIns="45711" rIns="91421" bIns="45711"/>
          <a:lstStyle/>
          <a:p>
            <a:pPr marL="1079009" indent="-215516" defTabSz="456725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Char char=""/>
            </a:pPr>
            <a:r>
              <a:rPr lang="de-DE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LHC: </a:t>
            </a:r>
            <a:r>
              <a:rPr lang="de-DE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Nachstellen der </a:t>
            </a:r>
            <a:br>
              <a:rPr lang="de-DE" sz="1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Prozesse zwischen Elementarteilchen</a:t>
            </a:r>
            <a:br>
              <a:rPr lang="de-DE" sz="1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r>
              <a:rPr lang="de-DE" sz="1400" baseline="300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-12</a:t>
            </a:r>
            <a:r>
              <a:rPr lang="de-DE" sz="1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4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 nach dem Urknall</a:t>
            </a:r>
            <a:r>
              <a:rPr lang="de-DE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de-DE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de-DE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de-DE" sz="1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de-DE" sz="1600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78893" name="Text Box 13"/>
          <p:cNvSpPr txBox="1">
            <a:spLocks noChangeArrowheads="1"/>
          </p:cNvSpPr>
          <p:nvPr/>
        </p:nvSpPr>
        <p:spPr bwMode="auto">
          <a:xfrm>
            <a:off x="5600792" y="815548"/>
            <a:ext cx="502450" cy="2308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1" tIns="45711" rIns="91421" bIns="45711">
            <a:spAutoFit/>
          </a:bodyPr>
          <a:lstStyle/>
          <a:p>
            <a:pPr defTabSz="914875">
              <a:spcBef>
                <a:spcPct val="50000"/>
              </a:spcBef>
            </a:pPr>
            <a:endParaRPr lang="en-US" sz="900" b="1" dirty="0">
              <a:solidFill>
                <a:schemeClr val="bg2"/>
              </a:solidFill>
            </a:endParaRPr>
          </a:p>
        </p:txBody>
      </p:sp>
      <p:sp>
        <p:nvSpPr>
          <p:cNvPr id="378894" name="Text Box 14"/>
          <p:cNvSpPr txBox="1">
            <a:spLocks noChangeArrowheads="1"/>
          </p:cNvSpPr>
          <p:nvPr/>
        </p:nvSpPr>
        <p:spPr bwMode="auto">
          <a:xfrm>
            <a:off x="3585203" y="815548"/>
            <a:ext cx="359099" cy="2308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1" tIns="45711" rIns="91421" bIns="45711">
            <a:spAutoFit/>
          </a:bodyPr>
          <a:lstStyle/>
          <a:p>
            <a:pPr defTabSz="914875">
              <a:spcBef>
                <a:spcPct val="50000"/>
              </a:spcBef>
            </a:pPr>
            <a:r>
              <a:rPr lang="de-DE" sz="900" b="1" dirty="0">
                <a:latin typeface="Verdana" pitchFamily="34" charset="0"/>
              </a:rPr>
              <a:t>S</a:t>
            </a:r>
          </a:p>
        </p:txBody>
      </p:sp>
      <p:sp>
        <p:nvSpPr>
          <p:cNvPr id="378895" name="Text Box 15"/>
          <p:cNvSpPr txBox="1">
            <a:spLocks noChangeArrowheads="1"/>
          </p:cNvSpPr>
          <p:nvPr/>
        </p:nvSpPr>
        <p:spPr bwMode="auto">
          <a:xfrm>
            <a:off x="4523495" y="815548"/>
            <a:ext cx="357652" cy="2308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1" tIns="45711" rIns="91421" bIns="45711">
            <a:spAutoFit/>
          </a:bodyPr>
          <a:lstStyle/>
          <a:p>
            <a:pPr defTabSz="914875">
              <a:spcBef>
                <a:spcPct val="50000"/>
              </a:spcBef>
            </a:pPr>
            <a:r>
              <a:rPr lang="de-DE" sz="900" b="1" dirty="0">
                <a:latin typeface="Verdana" pitchFamily="34" charset="0"/>
              </a:rPr>
              <a:t>S</a:t>
            </a:r>
          </a:p>
        </p:txBody>
      </p:sp>
      <p:sp>
        <p:nvSpPr>
          <p:cNvPr id="378896" name="Text Box 16"/>
          <p:cNvSpPr txBox="1">
            <a:spLocks noChangeArrowheads="1"/>
          </p:cNvSpPr>
          <p:nvPr/>
        </p:nvSpPr>
        <p:spPr bwMode="auto">
          <a:xfrm>
            <a:off x="6511685" y="815548"/>
            <a:ext cx="359099" cy="2308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1" tIns="45711" rIns="91421" bIns="45711">
            <a:spAutoFit/>
          </a:bodyPr>
          <a:lstStyle/>
          <a:p>
            <a:pPr defTabSz="914875">
              <a:spcBef>
                <a:spcPct val="50000"/>
              </a:spcBef>
            </a:pPr>
            <a:r>
              <a:rPr lang="de-DE" sz="900" b="1" dirty="0">
                <a:latin typeface="Verdana" pitchFamily="34" charset="0"/>
              </a:rPr>
              <a:t>S</a:t>
            </a:r>
          </a:p>
        </p:txBody>
      </p:sp>
      <p:sp>
        <p:nvSpPr>
          <p:cNvPr id="378897" name="Text Box 17"/>
          <p:cNvSpPr txBox="1">
            <a:spLocks noChangeArrowheads="1"/>
          </p:cNvSpPr>
          <p:nvPr/>
        </p:nvSpPr>
        <p:spPr bwMode="auto">
          <a:xfrm>
            <a:off x="7329680" y="815548"/>
            <a:ext cx="359099" cy="2308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1" tIns="45711" rIns="91421" bIns="45711">
            <a:spAutoFit/>
          </a:bodyPr>
          <a:lstStyle/>
          <a:p>
            <a:pPr defTabSz="914875">
              <a:spcBef>
                <a:spcPct val="50000"/>
              </a:spcBef>
            </a:pPr>
            <a:r>
              <a:rPr lang="de-DE" sz="900" b="1" dirty="0">
                <a:latin typeface="Verdana" pitchFamily="34" charset="0"/>
              </a:rPr>
              <a:t>S</a:t>
            </a:r>
          </a:p>
        </p:txBody>
      </p:sp>
      <p:sp>
        <p:nvSpPr>
          <p:cNvPr id="378898" name="Text Box 18"/>
          <p:cNvSpPr txBox="1">
            <a:spLocks noChangeArrowheads="1"/>
          </p:cNvSpPr>
          <p:nvPr/>
        </p:nvSpPr>
        <p:spPr bwMode="auto">
          <a:xfrm>
            <a:off x="5529842" y="815548"/>
            <a:ext cx="359099" cy="2308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1421" tIns="45711" rIns="91421" bIns="45711">
            <a:spAutoFit/>
          </a:bodyPr>
          <a:lstStyle/>
          <a:p>
            <a:pPr defTabSz="914875">
              <a:spcBef>
                <a:spcPct val="50000"/>
              </a:spcBef>
            </a:pPr>
            <a:r>
              <a:rPr lang="de-DE" sz="900" b="1" dirty="0">
                <a:latin typeface="Verdana" pitchFamily="34" charset="0"/>
              </a:rPr>
              <a:t>S</a:t>
            </a:r>
          </a:p>
        </p:txBody>
      </p:sp>
      <p:sp>
        <p:nvSpPr>
          <p:cNvPr id="18" name="Diagonaler Streifen 17"/>
          <p:cNvSpPr/>
          <p:nvPr/>
        </p:nvSpPr>
        <p:spPr>
          <a:xfrm rot="1673324">
            <a:off x="2913444" y="2796083"/>
            <a:ext cx="4192137" cy="4370780"/>
          </a:xfrm>
          <a:prstGeom prst="diagStripe">
            <a:avLst>
              <a:gd name="adj" fmla="val 50537"/>
            </a:avLst>
          </a:prstGeom>
          <a:gradFill flip="none" rotWithShape="1">
            <a:gsLst>
              <a:gs pos="0">
                <a:srgbClr val="FFFF00">
                  <a:alpha val="1000"/>
                </a:srgbClr>
              </a:gs>
              <a:gs pos="100000">
                <a:srgbClr val="005CBF"/>
              </a:gs>
            </a:gsLst>
            <a:lin ang="27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87042" name="Picture 2" descr="http://lhc-milestones.web.cern.ch/lhc-milestones/images/photos/ph07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419" y="3665518"/>
            <a:ext cx="2654389" cy="2355770"/>
          </a:xfrm>
          <a:prstGeom prst="rect">
            <a:avLst/>
          </a:prstGeom>
          <a:noFill/>
        </p:spPr>
      </p:pic>
      <p:sp>
        <p:nvSpPr>
          <p:cNvPr id="20" name="Textfeld 19"/>
          <p:cNvSpPr txBox="1"/>
          <p:nvPr/>
        </p:nvSpPr>
        <p:spPr>
          <a:xfrm>
            <a:off x="179512" y="3656057"/>
            <a:ext cx="33528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chemeClr val="bg1"/>
                </a:solidFill>
              </a:rPr>
              <a:t>http://lhc-milestones.web.cern.ch/lhc-milestones</a:t>
            </a:r>
            <a:endParaRPr lang="de-DE" sz="900" dirty="0">
              <a:solidFill>
                <a:schemeClr val="bg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 rot="20463048">
            <a:off x="3810000" y="3110148"/>
            <a:ext cx="19136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Teilchenphysik</a:t>
            </a:r>
            <a:endParaRPr lang="de-DE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Datumsplatzhalt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519BD-B97F-4182-B7BC-394E6AE55348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73E9-608F-490E-901B-D137EDF7F20B}" type="slidenum">
              <a:rPr lang="de-DE" smtClean="0"/>
              <a:pPr/>
              <a:t>8</a:t>
            </a:fld>
            <a:r>
              <a:rPr lang="de-DE" smtClean="0"/>
              <a:t>  </a:t>
            </a:r>
            <a:endParaRPr lang="de-DE" dirty="0"/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8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8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8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2" grpId="0" build="p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4" name="Picture 4" descr="http://hep.physics.indiana.edu/~hgevans/classes/graphics/particles/particle_mass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0296" y="1052736"/>
            <a:ext cx="3781214" cy="5143129"/>
          </a:xfrm>
          <a:prstGeom prst="rect">
            <a:avLst/>
          </a:prstGeom>
          <a:noFill/>
        </p:spPr>
      </p:pic>
      <p:sp>
        <p:nvSpPr>
          <p:cNvPr id="19" name="Titel 18"/>
          <p:cNvSpPr>
            <a:spLocks noGrp="1"/>
          </p:cNvSpPr>
          <p:nvPr>
            <p:ph type="title"/>
          </p:nvPr>
        </p:nvSpPr>
        <p:spPr>
          <a:xfrm>
            <a:off x="2339752" y="332656"/>
            <a:ext cx="7942461" cy="381000"/>
          </a:xfrm>
        </p:spPr>
        <p:txBody>
          <a:bodyPr/>
          <a:lstStyle/>
          <a:p>
            <a:r>
              <a:rPr lang="de-DE" dirty="0" smtClean="0"/>
              <a:t>Massen der </a:t>
            </a:r>
            <a:r>
              <a:rPr lang="de-DE" b="1" dirty="0" smtClean="0">
                <a:solidFill>
                  <a:srgbClr val="FF0000"/>
                </a:solidFill>
              </a:rPr>
              <a:t>Elementar</a:t>
            </a:r>
            <a:r>
              <a:rPr lang="de-DE" dirty="0" smtClean="0"/>
              <a:t>teilchen…</a:t>
            </a:r>
            <a:endParaRPr lang="de-DE" dirty="0"/>
          </a:p>
        </p:txBody>
      </p:sp>
      <p:sp>
        <p:nvSpPr>
          <p:cNvPr id="20" name="Inhaltsplatzhalter 19"/>
          <p:cNvSpPr>
            <a:spLocks noGrp="1"/>
          </p:cNvSpPr>
          <p:nvPr>
            <p:ph sz="half" idx="1"/>
          </p:nvPr>
        </p:nvSpPr>
        <p:spPr>
          <a:xfrm>
            <a:off x="395536" y="1340768"/>
            <a:ext cx="4675390" cy="5040560"/>
          </a:xfrm>
        </p:spPr>
        <p:txBody>
          <a:bodyPr/>
          <a:lstStyle/>
          <a:p>
            <a:r>
              <a:rPr lang="de-DE" dirty="0" smtClean="0"/>
              <a:t>…decken 14(!) Größenordnungen ab</a:t>
            </a:r>
          </a:p>
          <a:p>
            <a:pPr lvl="1"/>
            <a:r>
              <a:rPr lang="de-DE" dirty="0" smtClean="0"/>
              <a:t> </a:t>
            </a:r>
            <a:r>
              <a:rPr lang="de-DE" sz="1800" dirty="0" smtClean="0">
                <a:latin typeface="Symbol" pitchFamily="18" charset="2"/>
              </a:rPr>
              <a:t>n</a:t>
            </a:r>
            <a:r>
              <a:rPr lang="de-DE" dirty="0" smtClean="0"/>
              <a:t> ~ Sandkorn</a:t>
            </a:r>
          </a:p>
          <a:p>
            <a:pPr lvl="1"/>
            <a:r>
              <a:rPr lang="de-DE" dirty="0" smtClean="0"/>
              <a:t> e ~ Auto</a:t>
            </a:r>
          </a:p>
          <a:p>
            <a:pPr lvl="1"/>
            <a:r>
              <a:rPr lang="de-DE" dirty="0" smtClean="0"/>
              <a:t> t ~ Ozeandampfer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… sind eine Eigenschaft der Teilchen und nicht eine Frage der Größe</a:t>
            </a:r>
            <a:br>
              <a:rPr lang="de-DE" dirty="0" smtClean="0"/>
            </a:br>
            <a:r>
              <a:rPr lang="de-DE" dirty="0" smtClean="0"/>
              <a:t>(alle „gleich groß“= </a:t>
            </a:r>
            <a:br>
              <a:rPr lang="de-DE" dirty="0" smtClean="0"/>
            </a:br>
            <a:r>
              <a:rPr lang="de-DE" dirty="0" smtClean="0"/>
              <a:t>ohne Unterstruktur !) 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… ergeben charakteristische Muster</a:t>
            </a:r>
          </a:p>
          <a:p>
            <a:pPr lvl="1"/>
            <a:r>
              <a:rPr lang="de-DE" dirty="0" smtClean="0"/>
              <a:t>bzgl. Teilchen-Generationen</a:t>
            </a:r>
          </a:p>
          <a:p>
            <a:pPr lvl="1"/>
            <a:r>
              <a:rPr lang="de-DE" dirty="0" smtClean="0"/>
              <a:t>bzgl. leichter Neutrinos</a:t>
            </a:r>
            <a:br>
              <a:rPr lang="de-DE" dirty="0" smtClean="0"/>
            </a:br>
            <a:r>
              <a:rPr lang="de-DE" dirty="0" smtClean="0"/>
              <a:t>(~ 10</a:t>
            </a:r>
            <a:r>
              <a:rPr lang="de-DE" baseline="30000" dirty="0" smtClean="0"/>
              <a:t>10</a:t>
            </a:r>
            <a:r>
              <a:rPr lang="de-DE" dirty="0" smtClean="0"/>
              <a:t>  leichter als ihre Partner)</a:t>
            </a:r>
          </a:p>
          <a:p>
            <a:pPr lvl="1"/>
            <a:endParaRPr lang="de-DE" dirty="0" smtClean="0"/>
          </a:p>
          <a:p>
            <a:r>
              <a:rPr lang="de-DE" b="1" dirty="0" smtClean="0">
                <a:solidFill>
                  <a:srgbClr val="FF0000"/>
                </a:solidFill>
              </a:rPr>
              <a:t>Warum?  </a:t>
            </a:r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DC93-C336-44B8-8165-86AA95E59621}" type="datetime1">
              <a:rPr lang="de-DE" smtClean="0"/>
              <a:pPr/>
              <a:t>06.02.14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Rektorbesuch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584776"/>
            <a:ext cx="1905000" cy="228600"/>
          </a:xfrm>
        </p:spPr>
        <p:txBody>
          <a:bodyPr/>
          <a:lstStyle/>
          <a:p>
            <a:fld id="{8A8273E9-608F-490E-901B-D137EDF7F20B}" type="slidenum">
              <a:rPr lang="de-DE" smtClean="0"/>
              <a:pPr/>
              <a:t>9</a:t>
            </a:fld>
            <a:r>
              <a:rPr lang="de-DE" smtClean="0"/>
              <a:t>  </a:t>
            </a:r>
            <a:endParaRPr lang="de-DE" dirty="0"/>
          </a:p>
        </p:txBody>
      </p:sp>
      <p:pic>
        <p:nvPicPr>
          <p:cNvPr id="13" name="Picture 15" descr="&quot;Queen Mary 2&quot; am 30. Juli 2008 im Hamburger Haf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628800"/>
            <a:ext cx="720257" cy="4320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14" name="Rechteck 13"/>
          <p:cNvSpPr/>
          <p:nvPr/>
        </p:nvSpPr>
        <p:spPr>
          <a:xfrm>
            <a:off x="5724128" y="6197242"/>
            <a:ext cx="32403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The Dawn of Physics Beyond the Standard Model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by Gordon Kane, Scientific American, June 2003</a:t>
            </a:r>
            <a:endParaRPr lang="de-DE" dirty="0"/>
          </a:p>
        </p:txBody>
      </p:sp>
      <p:pic>
        <p:nvPicPr>
          <p:cNvPr id="117766" name="Picture 6" descr="http://www.star-limos.ch/oldies/herb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256582"/>
            <a:ext cx="720080" cy="5405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117768" name="Picture 8" descr="http://www.sand-abc.de/sand/sandkorn-21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92633" y="5733256"/>
            <a:ext cx="699647" cy="50405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23" name="Textfeld 22"/>
          <p:cNvSpPr txBox="1"/>
          <p:nvPr/>
        </p:nvSpPr>
        <p:spPr>
          <a:xfrm rot="16200000">
            <a:off x="4551094" y="2225770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( </a:t>
            </a:r>
            <a:r>
              <a:rPr lang="de-DE" dirty="0" err="1" smtClean="0">
                <a:solidFill>
                  <a:srgbClr val="FF0000"/>
                </a:solidFill>
              </a:rPr>
              <a:t>kilo-tons</a:t>
            </a:r>
            <a:r>
              <a:rPr lang="de-DE" dirty="0" smtClean="0">
                <a:solidFill>
                  <a:srgbClr val="FF0000"/>
                </a:solidFill>
              </a:rPr>
              <a:t> )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5724128" y="5183992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                      </a:t>
            </a:r>
            <a:r>
              <a:rPr lang="de-DE" dirty="0" err="1" smtClean="0"/>
              <a:t>xxxxx</a:t>
            </a:r>
            <a:endParaRPr lang="de-DE" dirty="0" smtClean="0"/>
          </a:p>
          <a:p>
            <a:r>
              <a:rPr lang="de-DE" dirty="0" smtClean="0"/>
              <a:t>                                   -2       </a:t>
            </a:r>
            <a:r>
              <a:rPr lang="de-DE" dirty="0" err="1" smtClean="0"/>
              <a:t>xxxx</a:t>
            </a:r>
            <a:endParaRPr lang="de-DE" dirty="0" smtClean="0"/>
          </a:p>
          <a:p>
            <a:r>
              <a:rPr lang="de-DE" dirty="0" err="1" smtClean="0"/>
              <a:t>Xxxxxxx</a:t>
            </a:r>
            <a:r>
              <a:rPr lang="de-DE" dirty="0" smtClean="0"/>
              <a:t>                                         -3</a:t>
            </a:r>
          </a:p>
          <a:p>
            <a:r>
              <a:rPr lang="de-DE" dirty="0" smtClean="0"/>
              <a:t>             -1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7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7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IKTP">
  <a:themeElements>
    <a:clrScheme name="btwf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twf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Microsoft Sans Serif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0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Microsoft Sans Serif" pitchFamily="34" charset="0"/>
          </a:defRPr>
        </a:defPPr>
      </a:lstStyle>
    </a:lnDef>
  </a:objectDefaults>
  <a:extraClrSchemeLst>
    <a:extraClrScheme>
      <a:clrScheme name="btwf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twf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twf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IKTP</Template>
  <TotalTime>13</TotalTime>
  <Words>1116</Words>
  <Application>Microsoft Macintosh PowerPoint</Application>
  <PresentationFormat>On-screen Show (4:3)</PresentationFormat>
  <Paragraphs>348</Paragraphs>
  <Slides>33</Slides>
  <Notes>7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IKTP</vt:lpstr>
      <vt:lpstr>Diagramm</vt:lpstr>
      <vt:lpstr>Equation</vt:lpstr>
      <vt:lpstr>Forschung am CERN und Dresdner Beiträge             Michael Kobel Arno Straessner Kai Zuber   Institut für Kern- und Teilchenphysik  </vt:lpstr>
      <vt:lpstr>Bilder vom LHC </vt:lpstr>
      <vt:lpstr>Der ATLAS Detektor im Aufbau</vt:lpstr>
      <vt:lpstr>Erste Kollisionen bei 0,9 TeV am 23.11.09 </vt:lpstr>
      <vt:lpstr>Erstes Ereignis bei 7 TeV am 30.3.10</vt:lpstr>
      <vt:lpstr>LHC Meilensteine (über &gt; 40 Jahre)</vt:lpstr>
      <vt:lpstr>Teilchenbeschleuniger am CERN</vt:lpstr>
      <vt:lpstr>Das große Bild </vt:lpstr>
      <vt:lpstr>Massen der Elementarteilchen…</vt:lpstr>
      <vt:lpstr>     … was wäre wenn …</vt:lpstr>
      <vt:lpstr>PowerPoint Presentation</vt:lpstr>
      <vt:lpstr>  Gibt es das Higgs Feld? </vt:lpstr>
      <vt:lpstr>Suchmethode</vt:lpstr>
      <vt:lpstr>Ein Entdeckungsprozess: Higgs  ZZ</vt:lpstr>
      <vt:lpstr>Suche nach weiteren Zerfällen des Higgs</vt:lpstr>
      <vt:lpstr>   Daten für Jugendliche und Öffentlichkeit  (zentral organisiert in Dresden)</vt:lpstr>
      <vt:lpstr>   Dresdner Beiträge zum LHC</vt:lpstr>
      <vt:lpstr>Theorie der Teilchenphysik (Standardmodell): Eine Formel beschreibt alle Prozesse der Welt</vt:lpstr>
      <vt:lpstr>Datenanalyse der Dresdner Gruppen   </vt:lpstr>
      <vt:lpstr>Suche nach weiteren Higgs-Bosonen </vt:lpstr>
      <vt:lpstr> Trigger-Anforderungen </vt:lpstr>
      <vt:lpstr>Der Upgrade des LHC und der Detektoren 2019 und 2023</vt:lpstr>
      <vt:lpstr>Der Upgrade der ATLAS Kalorimeter-Elektronik</vt:lpstr>
      <vt:lpstr>Dresdner Elektronik-Entwicklung zum ATLAS-Upgrade</vt:lpstr>
      <vt:lpstr>Zentrale Positionen Dresdner  Physikerinnen und Physiker bei ATLAS</vt:lpstr>
      <vt:lpstr>ISOLTRAP             Kai Zuber   Institut für Kern- und Teilchenphysik  </vt:lpstr>
      <vt:lpstr>Das Atom in der Falle  (Nobelpreis Dehmelt, Paul 1989)</vt:lpstr>
      <vt:lpstr>Die Penning-Falle ISOLTRAP am CERN</vt:lpstr>
      <vt:lpstr>Die Entstehung der Elemente</vt:lpstr>
      <vt:lpstr>Wo ist die Magie?</vt:lpstr>
      <vt:lpstr>Neutrinophysik mit Fallen</vt:lpstr>
      <vt:lpstr>ISOLTRAP als Erfolgsgeschichte</vt:lpstr>
      <vt:lpstr>Drittmittelprojekte in Verbindung mit CERN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           Vorname Name   Institut für Kern- und Teilchenphysik  </dc:title>
  <dc:creator>michael kobel</dc:creator>
  <cp:lastModifiedBy>Julia</cp:lastModifiedBy>
  <cp:revision>22</cp:revision>
  <dcterms:created xsi:type="dcterms:W3CDTF">2014-02-03T22:49:18Z</dcterms:created>
  <dcterms:modified xsi:type="dcterms:W3CDTF">2014-02-06T08:32:02Z</dcterms:modified>
</cp:coreProperties>
</file>