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Default Extension="jpg" ContentType="image/jpe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8"/>
  </p:notesMasterIdLst>
  <p:handoutMasterIdLst>
    <p:handoutMasterId r:id="rId39"/>
  </p:handoutMasterIdLst>
  <p:sldIdLst>
    <p:sldId id="323" r:id="rId2"/>
    <p:sldId id="371" r:id="rId3"/>
    <p:sldId id="340" r:id="rId4"/>
    <p:sldId id="365" r:id="rId5"/>
    <p:sldId id="347" r:id="rId6"/>
    <p:sldId id="337" r:id="rId7"/>
    <p:sldId id="410" r:id="rId8"/>
    <p:sldId id="404" r:id="rId9"/>
    <p:sldId id="405" r:id="rId10"/>
    <p:sldId id="397" r:id="rId11"/>
    <p:sldId id="374" r:id="rId12"/>
    <p:sldId id="406" r:id="rId13"/>
    <p:sldId id="407" r:id="rId14"/>
    <p:sldId id="409" r:id="rId15"/>
    <p:sldId id="375" r:id="rId16"/>
    <p:sldId id="381" r:id="rId17"/>
    <p:sldId id="377" r:id="rId18"/>
    <p:sldId id="378" r:id="rId19"/>
    <p:sldId id="373" r:id="rId20"/>
    <p:sldId id="379" r:id="rId21"/>
    <p:sldId id="372" r:id="rId22"/>
    <p:sldId id="388" r:id="rId23"/>
    <p:sldId id="389" r:id="rId24"/>
    <p:sldId id="390" r:id="rId25"/>
    <p:sldId id="391" r:id="rId26"/>
    <p:sldId id="392" r:id="rId27"/>
    <p:sldId id="393" r:id="rId28"/>
    <p:sldId id="394" r:id="rId29"/>
    <p:sldId id="395" r:id="rId30"/>
    <p:sldId id="396" r:id="rId31"/>
    <p:sldId id="380" r:id="rId32"/>
    <p:sldId id="399" r:id="rId33"/>
    <p:sldId id="400" r:id="rId34"/>
    <p:sldId id="401" r:id="rId35"/>
    <p:sldId id="403" r:id="rId36"/>
    <p:sldId id="402" r:id="rId3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3B182-A4EA-4F47-A4B9-0F83F651ED29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907127-6A68-4646-B5AA-3667FDD2F5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04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B71E9C8-8F80-4430-9B2C-6AFF381581F2}" type="datetimeFigureOut">
              <a:rPr lang="en-GB" smtClean="0"/>
              <a:pPr/>
              <a:t>06/02/2014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7243BD9-1B9E-42A7-AAB7-200C587D4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201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358792-AFE0-4F1F-B718-C8670097CDD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BB515-05B9-4CC5-B0A9-1ED2E825A48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645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51801" y="9429256"/>
            <a:ext cx="2944268" cy="4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1" tIns="46656" rIns="93311" bIns="46656" anchor="b"/>
          <a:lstStyle/>
          <a:p>
            <a:pPr algn="r" defTabSz="932333"/>
            <a:fld id="{BCC59B20-507F-4E2A-8163-754C01BDB9CA}" type="slidenum">
              <a:rPr lang="en-US" sz="1200"/>
              <a:pPr algn="r" defTabSz="932333"/>
              <a:t>19</a:t>
            </a:fld>
            <a:endParaRPr lang="en-US" sz="1200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51801" y="9429256"/>
            <a:ext cx="2944268" cy="4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1" tIns="46656" rIns="93311" bIns="46656" anchor="b"/>
          <a:lstStyle/>
          <a:p>
            <a:pPr algn="r" defTabSz="932333"/>
            <a:fld id="{BCC59B20-507F-4E2A-8163-754C01BDB9CA}" type="slidenum">
              <a:rPr lang="en-US" sz="1200"/>
              <a:pPr algn="r" defTabSz="932333"/>
              <a:t>20</a:t>
            </a:fld>
            <a:endParaRPr lang="en-US" sz="1200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51801" y="9429256"/>
            <a:ext cx="2944268" cy="4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1" tIns="46656" rIns="93311" bIns="46656" anchor="b"/>
          <a:lstStyle/>
          <a:p>
            <a:pPr algn="r" defTabSz="932333"/>
            <a:fld id="{BCC59B20-507F-4E2A-8163-754C01BDB9CA}" type="slidenum">
              <a:rPr lang="en-US" sz="1200"/>
              <a:pPr algn="r" defTabSz="932333"/>
              <a:t>21</a:t>
            </a:fld>
            <a:endParaRPr lang="en-US" sz="1200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B8CF591-F8E9-45B3-B006-883893ED42F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599FAD-F733-4B3F-A8C0-69EF9E906E48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3B572D-BAC8-4C54-A57D-DAD3CF1F30CE}" type="slidenum">
              <a:rPr lang="fr-FR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fr-F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1613" indent="-285236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0943" indent="-228189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97320" indent="-228189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3697" indent="-228189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0074" indent="-228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66451" indent="-228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2828" indent="-228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79205" indent="-22818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4A93A62-A77F-4A16-A7E9-A70F1981DA2B}" type="slidenum">
              <a:rPr lang="fr-FR" altLang="en-US" smtClean="0"/>
              <a:pPr algn="r" eaLnBrk="1" hangingPunct="1">
                <a:spcBef>
                  <a:spcPct val="0"/>
                </a:spcBef>
              </a:pPr>
              <a:t>31</a:t>
            </a:fld>
            <a:endParaRPr lang="fr-FR" alt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29532">
              <a:defRPr/>
            </a:pPr>
            <a:fld id="{AFE38CC2-9E9B-4E2E-BD18-ADE729AE9005}" type="slidenum">
              <a:rPr lang="en-US" smtClean="0"/>
              <a:pPr defTabSz="929532">
                <a:defRPr/>
              </a:pPr>
              <a:t>2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2333"/>
            <a:fld id="{E29D32F2-0846-463C-B3AF-D5F4C6F2639B}" type="slidenum">
              <a:rPr lang="en-US" smtClean="0">
                <a:latin typeface="Arial" pitchFamily="34" charset="0"/>
              </a:rPr>
              <a:pPr defTabSz="932333"/>
              <a:t>3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2333"/>
            <a:fld id="{2A4945F7-EE1E-4442-9FF2-091BAAE073B2}" type="slidenum">
              <a:rPr lang="en-US" smtClean="0">
                <a:latin typeface="Arial" pitchFamily="34" charset="0"/>
              </a:rPr>
              <a:pPr defTabSz="932333"/>
              <a:t>4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2333"/>
            <a:fld id="{D08E10E1-D0AB-4C6F-AC02-0BF2F4AEE7DA}" type="slidenum">
              <a:rPr lang="en-US" smtClean="0">
                <a:latin typeface="Arial" pitchFamily="34" charset="0"/>
              </a:rPr>
              <a:pPr defTabSz="932333"/>
              <a:t>5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2333"/>
            <a:fld id="{10B302EF-7179-4B1E-8FF3-A594723518D6}" type="slidenum">
              <a:rPr lang="en-US" smtClean="0">
                <a:latin typeface="Arial" pitchFamily="34" charset="0"/>
              </a:rPr>
              <a:pPr defTabSz="932333"/>
              <a:t>6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51801" y="9429256"/>
            <a:ext cx="2944268" cy="4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1" tIns="46656" rIns="93311" bIns="46656" anchor="b"/>
          <a:lstStyle/>
          <a:p>
            <a:pPr algn="r" defTabSz="932333"/>
            <a:fld id="{BCC59B20-507F-4E2A-8163-754C01BDB9CA}" type="slidenum">
              <a:rPr lang="en-US" sz="1200"/>
              <a:pPr algn="r" defTabSz="932333"/>
              <a:t>11</a:t>
            </a:fld>
            <a:endParaRPr lang="en-US" sz="1200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3851801" y="9429256"/>
            <a:ext cx="2944268" cy="4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11" tIns="46656" rIns="93311" bIns="46656" anchor="b"/>
          <a:lstStyle/>
          <a:p>
            <a:pPr algn="r" defTabSz="932333"/>
            <a:fld id="{BCC59B20-507F-4E2A-8163-754C01BDB9CA}" type="slidenum">
              <a:rPr lang="en-US" sz="1200"/>
              <a:pPr algn="r" defTabSz="932333"/>
              <a:t>15</a:t>
            </a:fld>
            <a:endParaRPr lang="en-US" sz="1200" dirty="0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5BB515-05B9-4CC5-B0A9-1ED2E825A48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80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LOGOtitle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296893"/>
            <a:ext cx="7032948" cy="228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2D02EC-E4DE-4D89-A8A3-69997EF6FD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2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6608" y="2296363"/>
            <a:ext cx="5156193" cy="228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4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3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066" y="2299310"/>
            <a:ext cx="5140384" cy="22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1353A6E-52C4-41FF-B204-EE1D56AD7768}" type="datetime1">
              <a:rPr lang="en-US" smtClean="0"/>
              <a:t>2/6/2014</a:t>
            </a:fld>
            <a:endParaRPr lang="en-GB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de-DE" smtClean="0"/>
              <a:t>Besuch am CERN Prof. Müller-Steinhagen, Friedrich Haug</a:t>
            </a:r>
            <a:endParaRPr lang="en-GB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02D02EC-E4DE-4D89-A8A3-69997EF6FD7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Image 10" descr="bande3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4900"/>
            <a:ext cx="9144000" cy="673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0.png"/><Relationship Id="rId5" Type="http://schemas.openxmlformats.org/officeDocument/2006/relationships/image" Target="../media/image210.png"/><Relationship Id="rId4" Type="http://schemas.openxmlformats.org/officeDocument/2006/relationships/image" Target="../media/image20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gif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10" Type="http://schemas.openxmlformats.org/officeDocument/2006/relationships/image" Target="../media/image73.jpe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66.gif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1.png"/><Relationship Id="rId5" Type="http://schemas.openxmlformats.org/officeDocument/2006/relationships/image" Target="../media/image80.jpeg"/><Relationship Id="rId4" Type="http://schemas.openxmlformats.org/officeDocument/2006/relationships/image" Target="../media/image67.jpeg"/><Relationship Id="rId9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8.emf"/><Relationship Id="rId4" Type="http://schemas.openxmlformats.org/officeDocument/2006/relationships/image" Target="../media/image97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2.jpeg"/><Relationship Id="rId4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5" Type="http://schemas.openxmlformats.org/officeDocument/2006/relationships/image" Target="../media/image27.emf"/><Relationship Id="rId4" Type="http://schemas.openxmlformats.org/officeDocument/2006/relationships/oleObject" Target="../embeddings/Microsoft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3548" y="0"/>
            <a:ext cx="81369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4400" dirty="0" smtClean="0">
              <a:solidFill>
                <a:srgbClr val="FFFF00"/>
              </a:solidFill>
            </a:endParaRPr>
          </a:p>
          <a:p>
            <a:pPr algn="ctr"/>
            <a:endParaRPr lang="de-DE" sz="3200" dirty="0">
              <a:solidFill>
                <a:srgbClr val="FFFF00"/>
              </a:solidFill>
            </a:endParaRPr>
          </a:p>
          <a:p>
            <a:pPr algn="ctr"/>
            <a:r>
              <a:rPr lang="de-DE" sz="4400" dirty="0" smtClean="0">
                <a:solidFill>
                  <a:srgbClr val="FFFF00"/>
                </a:solidFill>
              </a:rPr>
              <a:t>„Beispiele </a:t>
            </a:r>
            <a:r>
              <a:rPr lang="de-DE" sz="4400" dirty="0">
                <a:solidFill>
                  <a:srgbClr val="FFFF00"/>
                </a:solidFill>
              </a:rPr>
              <a:t>für ingenieurtechnische Hochtechnologie am </a:t>
            </a:r>
            <a:r>
              <a:rPr lang="de-DE" sz="4400" dirty="0" smtClean="0">
                <a:solidFill>
                  <a:srgbClr val="FFFF00"/>
                </a:solidFill>
              </a:rPr>
              <a:t>CERN“</a:t>
            </a:r>
          </a:p>
          <a:p>
            <a:pPr algn="ctr"/>
            <a:endParaRPr lang="de-DE" sz="4400" dirty="0" smtClean="0">
              <a:solidFill>
                <a:srgbClr val="FFFF00"/>
              </a:solidFill>
            </a:endParaRPr>
          </a:p>
          <a:p>
            <a:pPr algn="ctr"/>
            <a:r>
              <a:rPr lang="de-DE" sz="3200" dirty="0" smtClean="0">
                <a:solidFill>
                  <a:srgbClr val="FFC000"/>
                </a:solidFill>
              </a:rPr>
              <a:t>Friedrich Haug</a:t>
            </a:r>
          </a:p>
          <a:p>
            <a:pPr algn="ctr"/>
            <a:r>
              <a:rPr lang="de-DE" sz="3200" dirty="0" smtClean="0">
                <a:solidFill>
                  <a:srgbClr val="FFC000"/>
                </a:solidFill>
              </a:rPr>
              <a:t>CERN, Technology Dep</a:t>
            </a:r>
          </a:p>
          <a:p>
            <a:pPr algn="ctr"/>
            <a:r>
              <a:rPr lang="de-DE" sz="3200" dirty="0" smtClean="0">
                <a:solidFill>
                  <a:srgbClr val="FFC000"/>
                </a:solidFill>
              </a:rPr>
              <a:t>2014/2/06</a:t>
            </a:r>
            <a:endParaRPr lang="en-US" sz="3200" dirty="0" smtClean="0">
              <a:solidFill>
                <a:srgbClr val="FFC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D02EC-E4DE-4D89-A8A3-69997EF6FD7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8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340644"/>
            <a:ext cx="8677275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286000" y="1535906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itchFamily="18" charset="0"/>
              </a:rPr>
              <a:t>Surface Area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692275" y="4868069"/>
            <a:ext cx="2663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itchFamily="18" charset="0"/>
              </a:rPr>
              <a:t>Detector Cavern (-93m) with 11,000 l of LHe                    15,000 l of LN2                90,000l of LAr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705600" y="4725194"/>
            <a:ext cx="2514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itchFamily="18" charset="0"/>
              </a:rPr>
              <a:t>Technical Side Cavern with 3 Refrigerators and local control room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343400" y="3669506"/>
            <a:ext cx="2514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itchFamily="18" charset="0"/>
              </a:rPr>
              <a:t>Underground Area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932363" y="1124744"/>
            <a:ext cx="16557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Times New Roman" pitchFamily="18" charset="0"/>
              </a:rPr>
              <a:t>Vent line (Nitrogen and Argon)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804025" y="1196181"/>
            <a:ext cx="21240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>
                <a:latin typeface="Times New Roman" pitchFamily="18" charset="0"/>
              </a:rPr>
              <a:t>2 x 50 m3 Liquid Nitrogen Dewars</a:t>
            </a:r>
            <a:r>
              <a:rPr lang="en-US" altLang="en-US" sz="1200">
                <a:latin typeface="Times New Roman" pitchFamily="18" charset="0"/>
              </a:rPr>
              <a:t> </a:t>
            </a:r>
            <a:r>
              <a:rPr lang="en-US" altLang="en-US" sz="1600">
                <a:latin typeface="Times New Roman" pitchFamily="18" charset="0"/>
              </a:rPr>
              <a:t>at surface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076825" y="5517356"/>
            <a:ext cx="20161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600">
                <a:latin typeface="Times New Roman" pitchFamily="18" charset="0"/>
              </a:rPr>
              <a:t>Retention trenches in floor for spilled LAR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1" y="2708920"/>
            <a:ext cx="3011006" cy="2147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2915816" y="4365104"/>
            <a:ext cx="648072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smtClean="0">
                <a:solidFill>
                  <a:srgbClr val="CC0099"/>
                </a:solidFill>
              </a:rPr>
              <a:t>ATLAS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Kryotechnik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sp>
        <p:nvSpPr>
          <p:cNvPr id="19" name="Curved Down Arrow 18"/>
          <p:cNvSpPr/>
          <p:nvPr/>
        </p:nvSpPr>
        <p:spPr>
          <a:xfrm flipH="1">
            <a:off x="446948" y="3272507"/>
            <a:ext cx="1224136" cy="733549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Curved Down Arrow 19"/>
          <p:cNvSpPr/>
          <p:nvPr/>
        </p:nvSpPr>
        <p:spPr>
          <a:xfrm flipH="1">
            <a:off x="1331640" y="3302731"/>
            <a:ext cx="1224136" cy="733549"/>
          </a:xfrm>
          <a:prstGeom prst="curvedDown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7216" y="1970256"/>
            <a:ext cx="3736712" cy="73866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/>
              <a:t>für </a:t>
            </a:r>
            <a:r>
              <a:rPr lang="de-CH" sz="1400" dirty="0" smtClean="0"/>
              <a:t>die MuonenkammernToroidales Magnetfeld mit &gt; 1Tesla in Zylindervolumen mit 20 m Durchmesser und über 25 m Länge</a:t>
            </a:r>
            <a:endParaRPr lang="en-GB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059016" y="2780928"/>
            <a:ext cx="5660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851104" y="2780928"/>
            <a:ext cx="56600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73116"/>
            <a:ext cx="1612811" cy="1077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194379" y="3976280"/>
            <a:ext cx="241007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1200" dirty="0" err="1"/>
              <a:t>Impeller</a:t>
            </a:r>
            <a:r>
              <a:rPr lang="fr-CH" altLang="en-US" sz="1200" dirty="0"/>
              <a:t> of the 1200 g/s </a:t>
            </a:r>
            <a:r>
              <a:rPr lang="fr-CH" altLang="en-US" sz="1200" dirty="0" smtClean="0"/>
              <a:t> = 10 l/s </a:t>
            </a:r>
            <a:r>
              <a:rPr lang="fr-CH" altLang="en-US" sz="1200" dirty="0" err="1" smtClean="0"/>
              <a:t>centrifugal</a:t>
            </a:r>
            <a:r>
              <a:rPr lang="fr-CH" altLang="en-US" sz="1200" dirty="0" smtClean="0"/>
              <a:t> </a:t>
            </a:r>
            <a:r>
              <a:rPr lang="fr-CH" altLang="en-US" sz="1200" dirty="0" err="1"/>
              <a:t>liquid</a:t>
            </a:r>
            <a:r>
              <a:rPr lang="fr-CH" altLang="en-US" sz="1200" dirty="0"/>
              <a:t> </a:t>
            </a:r>
            <a:r>
              <a:rPr lang="fr-CH" altLang="en-US" sz="1200" dirty="0" err="1"/>
              <a:t>helium</a:t>
            </a:r>
            <a:r>
              <a:rPr lang="fr-CH" altLang="en-US" sz="1200" dirty="0"/>
              <a:t> </a:t>
            </a:r>
            <a:r>
              <a:rPr lang="fr-CH" altLang="en-US" sz="1200" dirty="0" err="1"/>
              <a:t>pump</a:t>
            </a:r>
            <a:endParaRPr lang="fr-CH" altLang="en-US" sz="1200" dirty="0"/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269" y="4006056"/>
            <a:ext cx="2372222" cy="1778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4041775" y="3699281"/>
            <a:ext cx="1962150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1200" dirty="0" err="1" smtClean="0"/>
              <a:t>Proximity</a:t>
            </a:r>
            <a:r>
              <a:rPr lang="fr-CH" altLang="en-US" sz="1200" dirty="0" smtClean="0"/>
              <a:t> </a:t>
            </a:r>
            <a:r>
              <a:rPr lang="fr-CH" altLang="en-US" sz="1200" dirty="0" err="1" smtClean="0"/>
              <a:t>cryogenics</a:t>
            </a:r>
            <a:endParaRPr lang="fr-CH" altLang="en-US" sz="1200" dirty="0"/>
          </a:p>
        </p:txBody>
      </p:sp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295" y="1712630"/>
            <a:ext cx="1871662" cy="127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7551794" y="2339588"/>
            <a:ext cx="1602110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1200" dirty="0" smtClean="0"/>
              <a:t>2 </a:t>
            </a:r>
            <a:r>
              <a:rPr lang="fr-CH" altLang="en-US" sz="1200" dirty="0" err="1" smtClean="0"/>
              <a:t>Helium</a:t>
            </a:r>
            <a:r>
              <a:rPr lang="fr-CH" altLang="en-US" sz="1200" dirty="0" smtClean="0"/>
              <a:t> </a:t>
            </a:r>
            <a:r>
              <a:rPr lang="fr-CH" altLang="en-US" sz="1200" dirty="0" err="1" smtClean="0"/>
              <a:t>refrigerators</a:t>
            </a:r>
            <a:endParaRPr lang="fr-CH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4690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 animBg="1"/>
      <p:bldP spid="27" grpId="0" animBg="1"/>
      <p:bldP spid="29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smtClean="0">
                <a:solidFill>
                  <a:srgbClr val="CC0099"/>
                </a:solidFill>
              </a:rPr>
              <a:t>LHC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Beschleunigermagnete</a:t>
            </a:r>
            <a:endParaRPr lang="en-US" sz="32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6" name="Picture 4" descr="0510028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143000"/>
            <a:ext cx="5105400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07504" y="1384419"/>
            <a:ext cx="3672408" cy="512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  <a:buFontTx/>
              <a:buChar char="•"/>
              <a:defRPr/>
            </a:pPr>
            <a:r>
              <a:rPr lang="en-US" sz="2000" u="none" dirty="0"/>
              <a:t> 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auf 24 km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Länge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sind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mehr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als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1800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supraleitende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Hochfeldmagnete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installiert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zur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Erzeugung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des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z.Z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höchsten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technisch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erreichbaren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Magnetfelds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Serienmagneten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von 7-8 Tesla…</a:t>
            </a:r>
            <a:endParaRPr lang="en-US" sz="2000" u="none" dirty="0">
              <a:solidFill>
                <a:schemeClr val="accent2">
                  <a:lumMod val="50000"/>
                </a:schemeClr>
              </a:solidFill>
            </a:endParaRPr>
          </a:p>
          <a:p>
            <a:pPr defTabSz="912813">
              <a:spcBef>
                <a:spcPct val="50000"/>
              </a:spcBef>
              <a:buFontTx/>
              <a:buChar char="•"/>
              <a:defRPr/>
            </a:pP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…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sie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sind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auf 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1.9 K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gekühlt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…</a:t>
            </a:r>
          </a:p>
          <a:p>
            <a:pPr defTabSz="912813">
              <a:spcBef>
                <a:spcPct val="50000"/>
              </a:spcBef>
              <a:buFontTx/>
              <a:buChar char="•"/>
              <a:defRPr/>
            </a:pP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…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mit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einer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Million Liter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flüssigem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Helium </a:t>
            </a:r>
          </a:p>
          <a:p>
            <a:pPr defTabSz="912813">
              <a:spcBef>
                <a:spcPct val="50000"/>
              </a:spcBef>
              <a:buFontTx/>
              <a:buChar char="•"/>
              <a:defRPr/>
            </a:pP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…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erzeugt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wird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die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Kälte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… </a:t>
            </a:r>
          </a:p>
          <a:p>
            <a:pPr defTabSz="912813">
              <a:spcBef>
                <a:spcPct val="50000"/>
              </a:spcBef>
              <a:buFontTx/>
              <a:buChar char="•"/>
              <a:defRPr/>
            </a:pPr>
            <a:endParaRPr lang="en-US" sz="2000" u="none" dirty="0">
              <a:solidFill>
                <a:srgbClr val="3333FF"/>
              </a:solidFill>
            </a:endParaRPr>
          </a:p>
          <a:p>
            <a:pPr defTabSz="912813">
              <a:spcBef>
                <a:spcPct val="50000"/>
              </a:spcBef>
              <a:defRPr/>
            </a:pPr>
            <a:r>
              <a:rPr lang="en-US" u="none" dirty="0"/>
              <a:t>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733800" y="4495800"/>
            <a:ext cx="5105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LHC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supraleitender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Magnet String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im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unterirdischen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Tunnel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mit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27 km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Umfang</a:t>
            </a:r>
            <a:endParaRPr lang="en-US" sz="2000" u="none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80905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Zur Führung der Teilchen auf quasi Kreisbahn und zu ihrer Fokusiering: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8158" y="260350"/>
            <a:ext cx="824629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99"/>
                </a:solidFill>
              </a:rPr>
              <a:t>18 kW @ 4.2 K Refrigerator/</a:t>
            </a:r>
            <a:r>
              <a:rPr lang="en-US" sz="3200" b="1" dirty="0" err="1" smtClean="0">
                <a:solidFill>
                  <a:srgbClr val="CC0099"/>
                </a:solidFill>
              </a:rPr>
              <a:t>Verflüssiger</a:t>
            </a:r>
            <a:endParaRPr lang="en-US" sz="3200" b="1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31736"/>
            <a:ext cx="3959225" cy="299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836613"/>
            <a:ext cx="3455987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924175"/>
            <a:ext cx="3941763" cy="295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14142" y="1180001"/>
            <a:ext cx="3743325" cy="1569660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txBody>
          <a:bodyPr>
            <a:spAutoFit/>
          </a:bodyPr>
          <a:lstStyle/>
          <a:p>
            <a:r>
              <a:rPr lang="en-US" altLang="en-US" sz="1600" dirty="0" smtClean="0">
                <a:solidFill>
                  <a:srgbClr val="000099"/>
                </a:solidFill>
              </a:rPr>
              <a:t>Specific capacity</a:t>
            </a:r>
            <a:r>
              <a:rPr lang="en-US" altLang="en-US" sz="1600" dirty="0">
                <a:solidFill>
                  <a:srgbClr val="000099"/>
                </a:solidFill>
              </a:rPr>
              <a:t>	</a:t>
            </a:r>
          </a:p>
          <a:p>
            <a:r>
              <a:rPr lang="en-US" altLang="en-US" sz="1600" dirty="0">
                <a:solidFill>
                  <a:srgbClr val="000099"/>
                </a:solidFill>
              </a:rPr>
              <a:t>33 kW @ 50 K to 75 K</a:t>
            </a:r>
          </a:p>
          <a:p>
            <a:r>
              <a:rPr lang="en-US" altLang="en-US" sz="1600" dirty="0">
                <a:solidFill>
                  <a:srgbClr val="000099"/>
                </a:solidFill>
              </a:rPr>
              <a:t>23 kW @ 4.6 K to 20 K	</a:t>
            </a:r>
          </a:p>
          <a:p>
            <a:r>
              <a:rPr lang="en-US" altLang="en-US" sz="1600" dirty="0">
                <a:solidFill>
                  <a:srgbClr val="000099"/>
                </a:solidFill>
              </a:rPr>
              <a:t>41 g/s liquefaction (current leads</a:t>
            </a:r>
            <a:r>
              <a:rPr lang="en-US" altLang="en-US" sz="1600" dirty="0" smtClean="0">
                <a:solidFill>
                  <a:srgbClr val="000099"/>
                </a:solidFill>
              </a:rPr>
              <a:t>)</a:t>
            </a:r>
          </a:p>
          <a:p>
            <a:r>
              <a:rPr lang="en-US" altLang="en-US" sz="1600" dirty="0" smtClean="0">
                <a:solidFill>
                  <a:srgbClr val="000099"/>
                </a:solidFill>
              </a:rPr>
              <a:t>Complex “mixed mode”: both refrigeration + liquefaction</a:t>
            </a:r>
            <a:endParaRPr lang="fr-CH" altLang="en-US" sz="1600" dirty="0">
              <a:solidFill>
                <a:srgbClr val="000099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9475" y="5808975"/>
            <a:ext cx="2436837" cy="376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dirty="0"/>
              <a:t>Air Liquide cold box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078412" y="3501008"/>
            <a:ext cx="2446338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/>
              <a:t>Linde cold box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524750" y="908050"/>
            <a:ext cx="1619250" cy="12001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/>
              <a:t>Warm compressor station (4 MW el. input)</a:t>
            </a:r>
          </a:p>
        </p:txBody>
      </p:sp>
    </p:spTree>
    <p:extLst>
      <p:ext uri="{BB962C8B-B14F-4D97-AF65-F5344CB8AC3E}">
        <p14:creationId xmlns:p14="http://schemas.microsoft.com/office/powerpoint/2010/main" val="424206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052513"/>
            <a:ext cx="2601913" cy="54006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908050"/>
            <a:ext cx="5092700" cy="27860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89363"/>
            <a:ext cx="5086350" cy="26400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smtClean="0">
                <a:solidFill>
                  <a:srgbClr val="CC0099"/>
                </a:solidFill>
              </a:rPr>
              <a:t>Process cycle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2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782570"/>
            <a:ext cx="4608513" cy="29606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 descr="coolingscheme"/>
          <p:cNvPicPr>
            <a:picLocks noChangeAspect="1" noChangeArrowheads="1"/>
          </p:cNvPicPr>
          <p:nvPr/>
        </p:nvPicPr>
        <p:blipFill>
          <a:blip r:embed="rId3" cstate="print"/>
          <a:srcRect t="15639" b="5212"/>
          <a:stretch>
            <a:fillRect/>
          </a:stretch>
        </p:blipFill>
        <p:spPr bwMode="auto">
          <a:xfrm>
            <a:off x="3686614" y="3905814"/>
            <a:ext cx="3673177" cy="2436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3664130" y="4909677"/>
            <a:ext cx="488746" cy="420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3664131" y="3186677"/>
            <a:ext cx="1296987" cy="1727200"/>
          </a:xfrm>
          <a:prstGeom prst="line">
            <a:avLst/>
          </a:prstGeom>
          <a:noFill/>
          <a:ln w="28575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664131" y="2178614"/>
            <a:ext cx="1728787" cy="25193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588224" y="747413"/>
            <a:ext cx="260476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1600" dirty="0" err="1" smtClean="0">
                <a:solidFill>
                  <a:srgbClr val="FF0000"/>
                </a:solidFill>
              </a:rPr>
              <a:t>Supraleitender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Magnet</a:t>
            </a:r>
            <a:r>
              <a:rPr lang="fr-CH" sz="1600" dirty="0" smtClean="0">
                <a:solidFill>
                  <a:srgbClr val="FF0000"/>
                </a:solidFill>
              </a:rPr>
              <a:t> in </a:t>
            </a:r>
            <a:r>
              <a:rPr lang="fr-CH" sz="1600" dirty="0" err="1" smtClean="0">
                <a:solidFill>
                  <a:srgbClr val="FF0000"/>
                </a:solidFill>
              </a:rPr>
              <a:t>statischen</a:t>
            </a:r>
            <a:r>
              <a:rPr lang="fr-CH" sz="1600" dirty="0" smtClean="0">
                <a:solidFill>
                  <a:srgbClr val="FF0000"/>
                </a:solidFill>
              </a:rPr>
              <a:t> Bad mit </a:t>
            </a:r>
            <a:r>
              <a:rPr lang="fr-CH" sz="1600" dirty="0" err="1" smtClean="0">
                <a:solidFill>
                  <a:srgbClr val="FF0000"/>
                </a:solidFill>
              </a:rPr>
              <a:t>superfluidem</a:t>
            </a:r>
            <a:r>
              <a:rPr lang="fr-CH" sz="1600" dirty="0" smtClean="0">
                <a:solidFill>
                  <a:srgbClr val="FF0000"/>
                </a:solidFill>
              </a:rPr>
              <a:t> He </a:t>
            </a:r>
            <a:r>
              <a:rPr lang="fr-CH" sz="1600" dirty="0" err="1" smtClean="0">
                <a:solidFill>
                  <a:srgbClr val="FF0000"/>
                </a:solidFill>
              </a:rPr>
              <a:t>bei</a:t>
            </a:r>
            <a:r>
              <a:rPr lang="fr-CH" sz="1600" dirty="0" smtClean="0">
                <a:solidFill>
                  <a:srgbClr val="FF0000"/>
                </a:solidFill>
              </a:rPr>
              <a:t> 1bar </a:t>
            </a:r>
          </a:p>
          <a:p>
            <a:pPr eaLnBrk="0" hangingPunct="0">
              <a:spcBef>
                <a:spcPct val="50000"/>
              </a:spcBef>
            </a:pPr>
            <a:r>
              <a:rPr lang="fr-CH" sz="1600" dirty="0" err="1" smtClean="0">
                <a:solidFill>
                  <a:srgbClr val="00B050"/>
                </a:solidFill>
              </a:rPr>
              <a:t>Kühlung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durch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verdampfendes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Helium</a:t>
            </a:r>
            <a:r>
              <a:rPr lang="fr-CH" sz="1600" dirty="0" smtClean="0">
                <a:solidFill>
                  <a:srgbClr val="00B050"/>
                </a:solidFill>
              </a:rPr>
              <a:t> in </a:t>
            </a:r>
            <a:r>
              <a:rPr lang="fr-CH" sz="1600" dirty="0" err="1" smtClean="0">
                <a:solidFill>
                  <a:srgbClr val="00B050"/>
                </a:solidFill>
              </a:rPr>
              <a:t>Wärmetauscherrohr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bei</a:t>
            </a:r>
            <a:r>
              <a:rPr lang="fr-CH" sz="1600" dirty="0" smtClean="0">
                <a:solidFill>
                  <a:srgbClr val="00B050"/>
                </a:solidFill>
              </a:rPr>
              <a:t> 1.8 K (15 </a:t>
            </a:r>
            <a:r>
              <a:rPr lang="fr-CH" sz="1600" dirty="0">
                <a:solidFill>
                  <a:srgbClr val="00B050"/>
                </a:solidFill>
              </a:rPr>
              <a:t>mbar). </a:t>
            </a:r>
            <a:r>
              <a:rPr lang="fr-CH" sz="1600" dirty="0" err="1" smtClean="0">
                <a:solidFill>
                  <a:srgbClr val="00B050"/>
                </a:solidFill>
              </a:rPr>
              <a:t>Absolutdruck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von</a:t>
            </a:r>
            <a:r>
              <a:rPr lang="fr-CH" sz="1600" dirty="0" smtClean="0">
                <a:solidFill>
                  <a:srgbClr val="00B050"/>
                </a:solidFill>
              </a:rPr>
              <a:t> 15 mbar </a:t>
            </a:r>
            <a:r>
              <a:rPr lang="fr-CH" sz="1600" dirty="0" err="1" smtClean="0">
                <a:solidFill>
                  <a:srgbClr val="00B050"/>
                </a:solidFill>
              </a:rPr>
              <a:t>wird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durch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kalte</a:t>
            </a:r>
            <a:r>
              <a:rPr lang="fr-CH" sz="1600" dirty="0" smtClean="0">
                <a:solidFill>
                  <a:srgbClr val="00B050"/>
                </a:solidFill>
              </a:rPr>
              <a:t> (</a:t>
            </a:r>
            <a:r>
              <a:rPr lang="fr-CH" sz="1600" dirty="0" err="1" smtClean="0">
                <a:solidFill>
                  <a:srgbClr val="00B050"/>
                </a:solidFill>
              </a:rPr>
              <a:t>und</a:t>
            </a:r>
            <a:r>
              <a:rPr lang="fr-CH" sz="1600" dirty="0" smtClean="0">
                <a:solidFill>
                  <a:srgbClr val="00B050"/>
                </a:solidFill>
              </a:rPr>
              <a:t> </a:t>
            </a:r>
            <a:r>
              <a:rPr lang="fr-CH" sz="1600" dirty="0" err="1" smtClean="0">
                <a:solidFill>
                  <a:srgbClr val="00B050"/>
                </a:solidFill>
              </a:rPr>
              <a:t>warme</a:t>
            </a:r>
            <a:r>
              <a:rPr lang="fr-CH" sz="1600" dirty="0" smtClean="0">
                <a:solidFill>
                  <a:srgbClr val="00B050"/>
                </a:solidFill>
              </a:rPr>
              <a:t>) «</a:t>
            </a:r>
            <a:r>
              <a:rPr lang="fr-CH" sz="1600" dirty="0" err="1" smtClean="0">
                <a:solidFill>
                  <a:srgbClr val="00B050"/>
                </a:solidFill>
              </a:rPr>
              <a:t>Vakuumpumpen</a:t>
            </a:r>
            <a:r>
              <a:rPr lang="fr-CH" sz="1600" dirty="0" smtClean="0">
                <a:solidFill>
                  <a:srgbClr val="00B050"/>
                </a:solidFill>
              </a:rPr>
              <a:t>» </a:t>
            </a:r>
            <a:r>
              <a:rPr lang="fr-CH" sz="1600" dirty="0" err="1" smtClean="0">
                <a:solidFill>
                  <a:srgbClr val="00B050"/>
                </a:solidFill>
              </a:rPr>
              <a:t>erzeugt</a:t>
            </a:r>
            <a:endParaRPr lang="fr-CH" sz="1600" dirty="0">
              <a:solidFill>
                <a:srgbClr val="00B050"/>
              </a:solidFill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H="1">
            <a:off x="7407952" y="4901962"/>
            <a:ext cx="647700" cy="0"/>
          </a:xfrm>
          <a:prstGeom prst="line">
            <a:avLst/>
          </a:prstGeom>
          <a:noFill/>
          <a:ln w="38100">
            <a:solidFill>
              <a:srgbClr val="00CC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3592693" y="3042214"/>
            <a:ext cx="142875" cy="144463"/>
          </a:xfrm>
          <a:prstGeom prst="ellipse">
            <a:avLst/>
          </a:prstGeom>
          <a:solidFill>
            <a:srgbClr val="4BC31B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3592693" y="2034152"/>
            <a:ext cx="142875" cy="144462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6" name="Picture 4" descr="0510028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07952" y="5094150"/>
            <a:ext cx="2327839" cy="142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44007" y="5517232"/>
            <a:ext cx="4032250" cy="5847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fr-CH" sz="1600" dirty="0" err="1" smtClean="0"/>
              <a:t>Abpumpen</a:t>
            </a:r>
            <a:r>
              <a:rPr lang="fr-CH" sz="1600" dirty="0" smtClean="0"/>
              <a:t> des </a:t>
            </a:r>
            <a:r>
              <a:rPr lang="fr-CH" sz="1600" dirty="0" err="1" smtClean="0"/>
              <a:t>verdampfenden</a:t>
            </a:r>
            <a:r>
              <a:rPr lang="fr-CH" sz="1600" dirty="0" smtClean="0"/>
              <a:t> He II </a:t>
            </a:r>
            <a:r>
              <a:rPr lang="fr-CH" sz="1600" dirty="0" err="1" smtClean="0"/>
              <a:t>bei</a:t>
            </a:r>
            <a:r>
              <a:rPr lang="fr-CH" sz="1600" dirty="0" smtClean="0"/>
              <a:t> 1.8 K mit </a:t>
            </a:r>
            <a:r>
              <a:rPr lang="fr-CH" sz="1600" dirty="0" err="1" smtClean="0"/>
              <a:t>Kaltkompressoren</a:t>
            </a:r>
            <a:endParaRPr lang="fr-CH" sz="1600" dirty="0"/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err="1" smtClean="0">
                <a:solidFill>
                  <a:srgbClr val="CC0099"/>
                </a:solidFill>
              </a:rPr>
              <a:t>Kühlprinzip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08" y="3748506"/>
            <a:ext cx="1246585" cy="171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79512" y="701246"/>
            <a:ext cx="1718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unterkühltes </a:t>
            </a:r>
            <a:r>
              <a:rPr lang="de-CH" dirty="0" smtClean="0"/>
              <a:t>Superfluides Helium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619672" y="1372548"/>
            <a:ext cx="1728134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4" descr="dessus-1"/>
          <p:cNvPicPr>
            <a:picLocks noChangeAspect="1" noChangeArrowheads="1"/>
          </p:cNvPicPr>
          <p:nvPr/>
        </p:nvPicPr>
        <p:blipFill>
          <a:blip r:embed="rId6" cstate="print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804068"/>
            <a:ext cx="2306638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76257" y="1162911"/>
            <a:ext cx="2051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Phasendiagramm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47806" y="3361203"/>
            <a:ext cx="82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1.9 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27784" y="1844824"/>
            <a:ext cx="105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1 bar 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703593" y="2563079"/>
            <a:ext cx="1208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15 mbar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664798" y="4513311"/>
            <a:ext cx="15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Zufuhr HeII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7069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dirty="0" err="1" smtClean="0">
                <a:solidFill>
                  <a:srgbClr val="CC0099"/>
                </a:solidFill>
              </a:rPr>
              <a:t>Verteilung</a:t>
            </a:r>
            <a:r>
              <a:rPr lang="en-US" sz="4000" b="1" dirty="0" smtClean="0">
                <a:solidFill>
                  <a:srgbClr val="CC0099"/>
                </a:solidFill>
              </a:rPr>
              <a:t> der </a:t>
            </a:r>
            <a:r>
              <a:rPr lang="en-US" sz="4000" b="1" dirty="0" err="1" smtClean="0">
                <a:solidFill>
                  <a:srgbClr val="CC0099"/>
                </a:solidFill>
              </a:rPr>
              <a:t>Cryoplants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68413"/>
            <a:ext cx="4022725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179834" y="5517232"/>
            <a:ext cx="8856662" cy="64633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dirty="0" smtClean="0"/>
              <a:t>To</a:t>
            </a:r>
            <a:r>
              <a:rPr lang="fr-CH" altLang="en-US" b="1" u="sng" dirty="0" smtClean="0"/>
              <a:t> </a:t>
            </a:r>
            <a:r>
              <a:rPr lang="fr-CH" altLang="en-US" dirty="0" err="1" smtClean="0"/>
              <a:t>provide</a:t>
            </a:r>
            <a:r>
              <a:rPr lang="fr-CH" altLang="en-US" dirty="0" smtClean="0"/>
              <a:t> </a:t>
            </a:r>
            <a:r>
              <a:rPr lang="fr-CH" altLang="en-US" dirty="0"/>
              <a:t>the </a:t>
            </a:r>
            <a:r>
              <a:rPr lang="fr-CH" altLang="en-US" dirty="0" err="1"/>
              <a:t>cooling</a:t>
            </a:r>
            <a:r>
              <a:rPr lang="fr-CH" altLang="en-US" dirty="0"/>
              <a:t> </a:t>
            </a:r>
            <a:r>
              <a:rPr lang="fr-CH" altLang="en-US" dirty="0" err="1"/>
              <a:t>capacity</a:t>
            </a:r>
            <a:r>
              <a:rPr lang="fr-CH" altLang="en-US" dirty="0"/>
              <a:t> for the </a:t>
            </a:r>
            <a:r>
              <a:rPr lang="fr-CH" altLang="en-US" dirty="0" err="1"/>
              <a:t>superconducting</a:t>
            </a:r>
            <a:r>
              <a:rPr lang="fr-CH" altLang="en-US" dirty="0"/>
              <a:t> </a:t>
            </a:r>
            <a:r>
              <a:rPr lang="fr-CH" altLang="en-US" dirty="0" err="1"/>
              <a:t>magnets</a:t>
            </a:r>
            <a:r>
              <a:rPr lang="fr-CH" altLang="en-US" dirty="0"/>
              <a:t>. One </a:t>
            </a:r>
            <a:r>
              <a:rPr lang="fr-CH" altLang="en-US" dirty="0" smtClean="0"/>
              <a:t>pair of plants or </a:t>
            </a:r>
            <a:r>
              <a:rPr lang="fr-CH" altLang="en-US" dirty="0" err="1"/>
              <a:t>each</a:t>
            </a:r>
            <a:r>
              <a:rPr lang="fr-CH" altLang="en-US" dirty="0"/>
              <a:t> arc of </a:t>
            </a:r>
            <a:r>
              <a:rPr lang="fr-CH" altLang="en-US" b="1" u="sng" dirty="0"/>
              <a:t>3.3 km </a:t>
            </a:r>
            <a:r>
              <a:rPr lang="fr-CH" altLang="en-US" b="1" u="sng" dirty="0" err="1" smtClean="0"/>
              <a:t>length</a:t>
            </a:r>
            <a:r>
              <a:rPr lang="fr-CH" altLang="en-US" dirty="0" smtClean="0"/>
              <a:t>. Electric </a:t>
            </a:r>
            <a:r>
              <a:rPr lang="fr-CH" altLang="en-US" dirty="0" smtClean="0"/>
              <a:t>plug-in </a:t>
            </a:r>
            <a:r>
              <a:rPr lang="fr-CH" altLang="en-US" dirty="0" smtClean="0"/>
              <a:t>power close to 40 MW</a:t>
            </a:r>
            <a:endParaRPr lang="fr-CH" altLang="en-US" dirty="0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68413"/>
            <a:ext cx="4176713" cy="4176712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11860" y="945247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8 x 18 kW @ 4.2 K</a:t>
            </a:r>
          </a:p>
          <a:p>
            <a:r>
              <a:rPr lang="de-CH" dirty="0" smtClean="0"/>
              <a:t>8 x 2.4 kW @ 1.8 K (pairs)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3" y="2657994"/>
            <a:ext cx="7622859" cy="3176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19358"/>
            <a:ext cx="6579859" cy="1297980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166035"/>
            <a:ext cx="9144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dirty="0" smtClean="0"/>
              <a:t>Thermodynamik: Kältemaschine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220072" y="2308230"/>
            <a:ext cx="2412268" cy="369332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Universität Stuttgart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6586" y="5805955"/>
            <a:ext cx="813690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Statt Kältezahl </a:t>
            </a:r>
            <a:r>
              <a:rPr lang="de-CH" dirty="0" smtClean="0"/>
              <a:t>COP verwenden </a:t>
            </a:r>
            <a:r>
              <a:rPr lang="de-CH" dirty="0" smtClean="0"/>
              <a:t>wir in der Kryotechnik oft den Kehrwert 1/COP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4208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Grundlagen: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79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66035"/>
            <a:ext cx="7057924" cy="1143000"/>
          </a:xfrm>
        </p:spPr>
        <p:txBody>
          <a:bodyPr/>
          <a:lstStyle/>
          <a:p>
            <a:r>
              <a:rPr lang="de-CH" dirty="0" smtClean="0"/>
              <a:t>Ideal work for refrigeration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F5C1F5-3E78-42CC-B100-CDA0CABC2E49}" type="datetime1">
              <a:rPr lang="en-US" smtClean="0"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Besuch am CERN Prof. Müller-Steinhagen, Friedrich Haug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3E1A1C-F160-4863-B4D2-9D2653C0FF4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7585" y="2186128"/>
            <a:ext cx="4450412" cy="405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16200000">
            <a:off x="-1323072" y="4319227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Units of work to produce one unit of refrigeration  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220486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W/W</a:t>
            </a:r>
            <a:endParaRPr lang="en-US" dirty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3" y="2724000"/>
            <a:ext cx="1512168" cy="80648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60715" y="2202014"/>
            <a:ext cx="2371725" cy="70485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889234" y="1844824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Equation used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932040" y="1268760"/>
            <a:ext cx="4007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Units of work required to produce one unit  (1 W) of refrigeration  of an ideal  machine. </a:t>
            </a:r>
            <a:endParaRPr lang="en-US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632518"/>
              </p:ext>
            </p:extLst>
          </p:nvPr>
        </p:nvGraphicFramePr>
        <p:xfrm>
          <a:off x="5309264" y="3086824"/>
          <a:ext cx="3727231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509"/>
                <a:gridCol w="900133"/>
                <a:gridCol w="1287589"/>
              </a:tblGrid>
              <a:tr h="732230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Gas </a:t>
                      </a:r>
                      <a:endParaRPr lang="en-US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Normal</a:t>
                      </a:r>
                      <a:r>
                        <a:rPr lang="de-CH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boiling point [K]</a:t>
                      </a:r>
                      <a:endParaRPr lang="en-US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Ideal Work for refrigeration [W/W]</a:t>
                      </a:r>
                      <a:endParaRPr lang="en-US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Oxygen (O2)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90.18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2.3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Argon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87.28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2.4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78.80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2.8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Nitrogen (N2)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77.36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2.9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Neon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27.09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10.1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Hydrogen</a:t>
                      </a:r>
                      <a:r>
                        <a:rPr lang="de-CH" sz="1400" baseline="0" dirty="0" smtClean="0"/>
                        <a:t> </a:t>
                      </a:r>
                      <a:r>
                        <a:rPr lang="de-CH" sz="1400" dirty="0" smtClean="0"/>
                        <a:t>(H2)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20.27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13.8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r>
                        <a:rPr lang="de-CH" sz="1400" dirty="0" smtClean="0"/>
                        <a:t>Helium-4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4.21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70.3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4" name="Picture 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3" y="1503921"/>
            <a:ext cx="4248472" cy="3989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43607" y="1142984"/>
            <a:ext cx="4234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Inverse coefficient of performance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3310055" y="3563724"/>
            <a:ext cx="10126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 smtClean="0"/>
              <a:t>  = 300 K</a:t>
            </a:r>
            <a:endParaRPr lang="en-GB" dirty="0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24565"/>
            <a:ext cx="238125" cy="24765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950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09" y="210451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Cooling Power </a:t>
            </a:r>
            <a:r>
              <a:rPr lang="en-US" dirty="0"/>
              <a:t>= </a:t>
            </a:r>
            <a:r>
              <a:rPr lang="en-US" dirty="0" smtClean="0"/>
              <a:t>f(parameters</a:t>
            </a:r>
            <a:r>
              <a:rPr lang="en-US" dirty="0"/>
              <a:t>)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D760E4-1C6B-4D5F-851E-2482922846DA}" type="datetime1">
              <a:rPr lang="en-US" smtClean="0"/>
              <a:t>2/6/2014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Besuch am CERN Prof. Müller-Steinhagen, Friedrich Haug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3E1A1C-F160-4863-B4D2-9D2653C0FF4F}" type="slidenum">
              <a:rPr lang="en-US" smtClean="0"/>
              <a:pPr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298873" y="3530751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de-CH" sz="2400" b="0" dirty="0" smtClean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8873" y="3530751"/>
                <a:ext cx="57606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/>
          <p:nvPr/>
        </p:nvCxnSpPr>
        <p:spPr>
          <a:xfrm flipV="1">
            <a:off x="5148064" y="1752418"/>
            <a:ext cx="0" cy="1891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48064" y="3643504"/>
            <a:ext cx="32403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67139" y="1185244"/>
            <a:ext cx="1717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Carnot efficiency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796136" y="118524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Real Refrigerators</a:t>
            </a:r>
            <a:endParaRPr lang="en-GB" dirty="0"/>
          </a:p>
        </p:txBody>
      </p:sp>
      <p:sp>
        <p:nvSpPr>
          <p:cNvPr id="26" name="Freeform 25"/>
          <p:cNvSpPr/>
          <p:nvPr/>
        </p:nvSpPr>
        <p:spPr>
          <a:xfrm>
            <a:off x="5508104" y="2425296"/>
            <a:ext cx="2662009" cy="728614"/>
          </a:xfrm>
          <a:custGeom>
            <a:avLst/>
            <a:gdLst>
              <a:gd name="connsiteX0" fmla="*/ 0 w 1936175"/>
              <a:gd name="connsiteY0" fmla="*/ 909781 h 909781"/>
              <a:gd name="connsiteX1" fmla="*/ 443345 w 1936175"/>
              <a:gd name="connsiteY1" fmla="*/ 507999 h 909781"/>
              <a:gd name="connsiteX2" fmla="*/ 1205345 w 1936175"/>
              <a:gd name="connsiteY2" fmla="*/ 133927 h 909781"/>
              <a:gd name="connsiteX3" fmla="*/ 1870364 w 1936175"/>
              <a:gd name="connsiteY3" fmla="*/ 9236 h 909781"/>
              <a:gd name="connsiteX4" fmla="*/ 1911927 w 1936175"/>
              <a:gd name="connsiteY4" fmla="*/ 9236 h 90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6175" h="909781">
                <a:moveTo>
                  <a:pt x="0" y="909781"/>
                </a:moveTo>
                <a:cubicBezTo>
                  <a:pt x="121227" y="773544"/>
                  <a:pt x="242454" y="637308"/>
                  <a:pt x="443345" y="507999"/>
                </a:cubicBezTo>
                <a:cubicBezTo>
                  <a:pt x="644236" y="378690"/>
                  <a:pt x="967509" y="217054"/>
                  <a:pt x="1205345" y="133927"/>
                </a:cubicBezTo>
                <a:cubicBezTo>
                  <a:pt x="1443181" y="50800"/>
                  <a:pt x="1752600" y="30018"/>
                  <a:pt x="1870364" y="9236"/>
                </a:cubicBezTo>
                <a:cubicBezTo>
                  <a:pt x="1988128" y="-11546"/>
                  <a:pt x="1911927" y="9236"/>
                  <a:pt x="1911927" y="9236"/>
                </a:cubicBezTo>
              </a:path>
            </a:pathLst>
          </a:cu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>
            <a:off x="5508104" y="2872417"/>
            <a:ext cx="2598562" cy="562987"/>
          </a:xfrm>
          <a:custGeom>
            <a:avLst/>
            <a:gdLst>
              <a:gd name="connsiteX0" fmla="*/ 0 w 1936175"/>
              <a:gd name="connsiteY0" fmla="*/ 909781 h 909781"/>
              <a:gd name="connsiteX1" fmla="*/ 443345 w 1936175"/>
              <a:gd name="connsiteY1" fmla="*/ 507999 h 909781"/>
              <a:gd name="connsiteX2" fmla="*/ 1205345 w 1936175"/>
              <a:gd name="connsiteY2" fmla="*/ 133927 h 909781"/>
              <a:gd name="connsiteX3" fmla="*/ 1870364 w 1936175"/>
              <a:gd name="connsiteY3" fmla="*/ 9236 h 909781"/>
              <a:gd name="connsiteX4" fmla="*/ 1911927 w 1936175"/>
              <a:gd name="connsiteY4" fmla="*/ 9236 h 90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6175" h="909781">
                <a:moveTo>
                  <a:pt x="0" y="909781"/>
                </a:moveTo>
                <a:cubicBezTo>
                  <a:pt x="121227" y="773544"/>
                  <a:pt x="242454" y="637308"/>
                  <a:pt x="443345" y="507999"/>
                </a:cubicBezTo>
                <a:cubicBezTo>
                  <a:pt x="644236" y="378690"/>
                  <a:pt x="967509" y="217054"/>
                  <a:pt x="1205345" y="133927"/>
                </a:cubicBezTo>
                <a:cubicBezTo>
                  <a:pt x="1443181" y="50800"/>
                  <a:pt x="1752600" y="30018"/>
                  <a:pt x="1870364" y="9236"/>
                </a:cubicBezTo>
                <a:cubicBezTo>
                  <a:pt x="1988128" y="-11546"/>
                  <a:pt x="1911927" y="9236"/>
                  <a:pt x="1911927" y="9236"/>
                </a:cubicBezTo>
              </a:path>
            </a:pathLst>
          </a:cu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5985167" y="1916832"/>
            <a:ext cx="1539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Large machines 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5875197" y="3203684"/>
            <a:ext cx="79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small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890763" y="4797152"/>
                <a:ext cx="2871491" cy="6033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/>
                            </a:rPr>
                            <m:t>𝐶𝑂𝑃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𝑟𝑒𝑎𝑙</m:t>
                          </m:r>
                        </m:sub>
                        <m:sup>
                          <m:r>
                            <a:rPr lang="en-GB" i="1">
                              <a:latin typeface="Cambria Math"/>
                            </a:rPr>
                            <m:t>−1</m:t>
                          </m:r>
                        </m:sup>
                      </m:sSubSup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𝐶𝑂𝑃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𝑖𝑑𝑒𝑎𝑙</m:t>
                              </m:r>
                            </m:sub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−1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𝐶𝑎𝑟𝑛𝑜𝑡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763" y="4797152"/>
                <a:ext cx="2871491" cy="60330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8273358" y="5821632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240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de-CH" sz="2400" b="0" dirty="0" smtClean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3358" y="5821632"/>
                <a:ext cx="576064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 flipV="1">
            <a:off x="5148064" y="4359587"/>
            <a:ext cx="0" cy="18762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148064" y="6235792"/>
            <a:ext cx="34133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 rot="11071020">
            <a:off x="5460634" y="4710451"/>
            <a:ext cx="2763865" cy="1349757"/>
          </a:xfrm>
          <a:custGeom>
            <a:avLst/>
            <a:gdLst>
              <a:gd name="connsiteX0" fmla="*/ 0 w 1936175"/>
              <a:gd name="connsiteY0" fmla="*/ 909781 h 909781"/>
              <a:gd name="connsiteX1" fmla="*/ 443345 w 1936175"/>
              <a:gd name="connsiteY1" fmla="*/ 507999 h 909781"/>
              <a:gd name="connsiteX2" fmla="*/ 1205345 w 1936175"/>
              <a:gd name="connsiteY2" fmla="*/ 133927 h 909781"/>
              <a:gd name="connsiteX3" fmla="*/ 1870364 w 1936175"/>
              <a:gd name="connsiteY3" fmla="*/ 9236 h 909781"/>
              <a:gd name="connsiteX4" fmla="*/ 1911927 w 1936175"/>
              <a:gd name="connsiteY4" fmla="*/ 9236 h 909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6175" h="909781">
                <a:moveTo>
                  <a:pt x="0" y="909781"/>
                </a:moveTo>
                <a:cubicBezTo>
                  <a:pt x="121227" y="773544"/>
                  <a:pt x="242454" y="637308"/>
                  <a:pt x="443345" y="507999"/>
                </a:cubicBezTo>
                <a:cubicBezTo>
                  <a:pt x="644236" y="378690"/>
                  <a:pt x="967509" y="217054"/>
                  <a:pt x="1205345" y="133927"/>
                </a:cubicBezTo>
                <a:cubicBezTo>
                  <a:pt x="1443181" y="50800"/>
                  <a:pt x="1752600" y="30018"/>
                  <a:pt x="1870364" y="9236"/>
                </a:cubicBezTo>
                <a:cubicBezTo>
                  <a:pt x="1988128" y="-11546"/>
                  <a:pt x="1911927" y="9236"/>
                  <a:pt x="1911927" y="9236"/>
                </a:cubicBezTo>
              </a:path>
            </a:pathLst>
          </a:custGeom>
          <a:noFill/>
          <a:ln w="38100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6912260" y="5283214"/>
            <a:ext cx="212372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Cavity dynamic load</a:t>
            </a:r>
            <a:endParaRPr lang="en-GB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299329"/>
              </p:ext>
            </p:extLst>
          </p:nvPr>
        </p:nvGraphicFramePr>
        <p:xfrm>
          <a:off x="390631" y="1349481"/>
          <a:ext cx="3752196" cy="2121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7033"/>
                <a:gridCol w="1080120"/>
                <a:gridCol w="1515043"/>
              </a:tblGrid>
              <a:tr h="902651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Gas </a:t>
                      </a:r>
                      <a:endParaRPr lang="en-US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Normal</a:t>
                      </a:r>
                      <a:r>
                        <a:rPr lang="de-CH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boiling point [K]</a:t>
                      </a:r>
                      <a:endParaRPr lang="en-US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Ideal</a:t>
                      </a:r>
                      <a:r>
                        <a:rPr lang="de-CH" sz="140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work for refrigeraction [W/W]</a:t>
                      </a:r>
                      <a:endParaRPr lang="en-US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Helium-I 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4.21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70.3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Helium-II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150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Helium-II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1.8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167</a:t>
                      </a:r>
                      <a:endParaRPr lang="en-US" sz="1400" dirty="0"/>
                    </a:p>
                  </a:txBody>
                  <a:tcPr/>
                </a:tc>
              </a:tr>
              <a:tr h="2362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Helium-II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dirty="0" smtClean="0"/>
                        <a:t>1.6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400" dirty="0" smtClean="0"/>
                        <a:t>187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0189" y="3680915"/>
            <a:ext cx="3632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But in addition Carnot efficiency becomes smaller, hence, real inverse COP  unproportionally large 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4067944" y="3299312"/>
            <a:ext cx="576064" cy="41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1403648" y="4604245"/>
            <a:ext cx="252028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5508104" y="4832846"/>
            <a:ext cx="2632543" cy="1116434"/>
          </a:xfrm>
          <a:custGeom>
            <a:avLst/>
            <a:gdLst>
              <a:gd name="connsiteX0" fmla="*/ 1801091 w 1801091"/>
              <a:gd name="connsiteY0" fmla="*/ 1025236 h 1025236"/>
              <a:gd name="connsiteX1" fmla="*/ 1163782 w 1801091"/>
              <a:gd name="connsiteY1" fmla="*/ 942109 h 1025236"/>
              <a:gd name="connsiteX2" fmla="*/ 568036 w 1801091"/>
              <a:gd name="connsiteY2" fmla="*/ 692727 h 1025236"/>
              <a:gd name="connsiteX3" fmla="*/ 166255 w 1801091"/>
              <a:gd name="connsiteY3" fmla="*/ 332509 h 1025236"/>
              <a:gd name="connsiteX4" fmla="*/ 0 w 1801091"/>
              <a:gd name="connsiteY4" fmla="*/ 0 h 1025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1091" h="1025236">
                <a:moveTo>
                  <a:pt x="1801091" y="1025236"/>
                </a:moveTo>
                <a:cubicBezTo>
                  <a:pt x="1585191" y="1011381"/>
                  <a:pt x="1369291" y="997527"/>
                  <a:pt x="1163782" y="942109"/>
                </a:cubicBezTo>
                <a:cubicBezTo>
                  <a:pt x="958273" y="886691"/>
                  <a:pt x="734290" y="794327"/>
                  <a:pt x="568036" y="692727"/>
                </a:cubicBezTo>
                <a:cubicBezTo>
                  <a:pt x="401781" y="591127"/>
                  <a:pt x="260928" y="447963"/>
                  <a:pt x="166255" y="332509"/>
                </a:cubicBezTo>
                <a:cubicBezTo>
                  <a:pt x="71582" y="217054"/>
                  <a:pt x="35791" y="108527"/>
                  <a:pt x="0" y="0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5372591" y="1831575"/>
            <a:ext cx="2295753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52805" y="1752417"/>
            <a:ext cx="367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1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111347" y="5356340"/>
            <a:ext cx="497567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dirty="0" smtClean="0"/>
              <a:t>Size, complexity and cost of refrigerators  and systems increase unproportianally with decreasing temperatures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5116006" y="4045728"/>
            <a:ext cx="1339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Arbitrary units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6516216" y="3909515"/>
            <a:ext cx="233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smtClean="0">
                <a:solidFill>
                  <a:srgbClr val="FF0000"/>
                </a:solidFill>
              </a:rPr>
              <a:t>Refrigeration system’s complexity and costs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4644008" y="4821382"/>
            <a:ext cx="1175890" cy="8311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49"/>
          <p:cNvSpPr/>
          <p:nvPr/>
        </p:nvSpPr>
        <p:spPr>
          <a:xfrm>
            <a:off x="5819897" y="4509120"/>
            <a:ext cx="2767007" cy="677862"/>
          </a:xfrm>
          <a:custGeom>
            <a:avLst/>
            <a:gdLst>
              <a:gd name="connsiteX0" fmla="*/ 2438400 w 2438400"/>
              <a:gd name="connsiteY0" fmla="*/ 0 h 601127"/>
              <a:gd name="connsiteX1" fmla="*/ 1690254 w 2438400"/>
              <a:gd name="connsiteY1" fmla="*/ 415636 h 601127"/>
              <a:gd name="connsiteX2" fmla="*/ 997527 w 2438400"/>
              <a:gd name="connsiteY2" fmla="*/ 595745 h 601127"/>
              <a:gd name="connsiteX3" fmla="*/ 540327 w 2438400"/>
              <a:gd name="connsiteY3" fmla="*/ 540327 h 601127"/>
              <a:gd name="connsiteX4" fmla="*/ 221672 w 2438400"/>
              <a:gd name="connsiteY4" fmla="*/ 401781 h 601127"/>
              <a:gd name="connsiteX5" fmla="*/ 0 w 2438400"/>
              <a:gd name="connsiteY5" fmla="*/ 166254 h 60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8400" h="601127">
                <a:moveTo>
                  <a:pt x="2438400" y="0"/>
                </a:moveTo>
                <a:cubicBezTo>
                  <a:pt x="2184400" y="158172"/>
                  <a:pt x="1930400" y="316345"/>
                  <a:pt x="1690254" y="415636"/>
                </a:cubicBezTo>
                <a:cubicBezTo>
                  <a:pt x="1450108" y="514927"/>
                  <a:pt x="1189181" y="574963"/>
                  <a:pt x="997527" y="595745"/>
                </a:cubicBezTo>
                <a:cubicBezTo>
                  <a:pt x="805872" y="616527"/>
                  <a:pt x="669636" y="572654"/>
                  <a:pt x="540327" y="540327"/>
                </a:cubicBezTo>
                <a:cubicBezTo>
                  <a:pt x="411018" y="508000"/>
                  <a:pt x="311726" y="464126"/>
                  <a:pt x="221672" y="401781"/>
                </a:cubicBezTo>
                <a:cubicBezTo>
                  <a:pt x="131618" y="339436"/>
                  <a:pt x="65809" y="252845"/>
                  <a:pt x="0" y="166254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4558905" y="1937083"/>
            <a:ext cx="66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log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498" y="5297689"/>
            <a:ext cx="714814" cy="3627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864888">
            <a:off x="381000" y="3322746"/>
            <a:ext cx="7503368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/>
              <a:t>LHC Refrigeratoren ungefähr 800-900 W/W @ 1.9 K</a:t>
            </a:r>
          </a:p>
          <a:p>
            <a:r>
              <a:rPr lang="de-CH" sz="2400" dirty="0" smtClean="0"/>
              <a:t>(rekordverdächtig...)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9926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err="1" smtClean="0">
                <a:solidFill>
                  <a:srgbClr val="CC0099"/>
                </a:solidFill>
              </a:rPr>
              <a:t>Vakuum</a:t>
            </a:r>
            <a:r>
              <a:rPr lang="en-US" sz="4000" b="1" u="none" dirty="0" smtClean="0">
                <a:solidFill>
                  <a:srgbClr val="CC0099"/>
                </a:solidFill>
              </a:rPr>
              <a:t> am LHC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6" name="Picture 4" descr="0510028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31296"/>
            <a:ext cx="4123184" cy="2527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487" y="1222315"/>
            <a:ext cx="57479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  <a:defRPr/>
            </a:pP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Vakuumröhren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für</a:t>
            </a:r>
            <a:r>
              <a:rPr lang="en-US" sz="2000" u="none" dirty="0" smtClean="0">
                <a:solidFill>
                  <a:schemeClr val="accent2">
                    <a:lumMod val="50000"/>
                  </a:schemeClr>
                </a:solidFill>
              </a:rPr>
              <a:t> den </a:t>
            </a:r>
            <a:r>
              <a:rPr lang="en-US" sz="2000" u="none" dirty="0" err="1" smtClean="0">
                <a:solidFill>
                  <a:schemeClr val="accent2">
                    <a:lumMod val="50000"/>
                  </a:schemeClr>
                </a:solidFill>
              </a:rPr>
              <a:t>Teilchenstrahl</a:t>
            </a:r>
            <a:endParaRPr lang="en-US" sz="2000" u="none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366" y="1622425"/>
            <a:ext cx="28702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 r="36905"/>
          <a:stretch>
            <a:fillRect/>
          </a:stretch>
        </p:blipFill>
        <p:spPr bwMode="auto">
          <a:xfrm>
            <a:off x="4509356" y="3356992"/>
            <a:ext cx="2525713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086600" y="4343400"/>
            <a:ext cx="2057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defRPr/>
            </a:pP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Querschnitt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eines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supraleitenden</a:t>
            </a:r>
            <a:r>
              <a:rPr lang="en-US" sz="2000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000" u="none" dirty="0" err="1">
                <a:solidFill>
                  <a:schemeClr val="accent2">
                    <a:lumMod val="50000"/>
                  </a:schemeClr>
                </a:solidFill>
              </a:rPr>
              <a:t>Magneten</a:t>
            </a:r>
            <a:r>
              <a:rPr lang="en-US" u="none" dirty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6781800" y="2590800"/>
            <a:ext cx="14478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32988" y="3645024"/>
            <a:ext cx="3534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+Cryopumping von residuellen Gasen (</a:t>
            </a:r>
            <a:r>
              <a:rPr lang="de-CH" dirty="0"/>
              <a:t>Absorber auf 5-20 K gekühlt: </a:t>
            </a:r>
            <a:r>
              <a:rPr lang="de-CH" dirty="0" smtClean="0"/>
              <a:t>)</a:t>
            </a:r>
          </a:p>
          <a:p>
            <a:r>
              <a:rPr lang="de-CH" dirty="0" smtClean="0"/>
              <a:t>+ NEG (Getter-Pumping ausserhalb der sc Magnete) 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259632" y="2552700"/>
            <a:ext cx="1147374" cy="10923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9388" y="5122352"/>
            <a:ext cx="3786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Vakuum:</a:t>
            </a:r>
          </a:p>
          <a:p>
            <a:r>
              <a:rPr lang="de-CH" dirty="0" smtClean="0"/>
              <a:t>1E-12 mbar </a:t>
            </a:r>
          </a:p>
          <a:p>
            <a:r>
              <a:rPr lang="de-CH" dirty="0" smtClean="0"/>
              <a:t>1E-10 mbar (mit Teilchenstrahl)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98503" y="755412"/>
            <a:ext cx="8837993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Um Kollissionen mit residuellen Gasen auf ein Minimum zu reduzieren: Hochvakuum 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369055" y="2583678"/>
            <a:ext cx="3974445" cy="76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61879" y="3206040"/>
            <a:ext cx="2418233" cy="12310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/>
        </p:nvSpPr>
        <p:spPr bwMode="auto">
          <a:xfrm>
            <a:off x="395536" y="344061"/>
            <a:ext cx="80645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fr-FR" sz="4000" b="1" dirty="0" err="1" smtClean="0">
                <a:solidFill>
                  <a:srgbClr val="CC0099"/>
                </a:solidFill>
              </a:rPr>
              <a:t>Programmteil</a:t>
            </a:r>
            <a:endParaRPr lang="fr-FR" sz="4000" b="1" dirty="0">
              <a:solidFill>
                <a:srgbClr val="CC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124744"/>
            <a:ext cx="82089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de-DE" dirty="0"/>
              <a:t> 14:30 „Beispiele für ingenieurtechnische Hochtechnologie am CERN“ </a:t>
            </a:r>
          </a:p>
          <a:p>
            <a:r>
              <a:rPr lang="de-DE" dirty="0"/>
              <a:t>(Friedrich Haug, 20' Vortrag + 10‘ Diskussion) </a:t>
            </a:r>
            <a:endParaRPr lang="de-DE" dirty="0" smtClean="0"/>
          </a:p>
          <a:p>
            <a:endParaRPr lang="de-DE" dirty="0"/>
          </a:p>
          <a:p>
            <a:r>
              <a:rPr lang="de-DE" sz="1400" dirty="0"/>
              <a:t>15:00 Gang zum Kryolab (Gebäude 165/163) </a:t>
            </a:r>
          </a:p>
          <a:p>
            <a:endParaRPr lang="en-GB" dirty="0" smtClean="0"/>
          </a:p>
          <a:p>
            <a:r>
              <a:rPr lang="de-DE" dirty="0" smtClean="0"/>
              <a:t>15:10-16:40 Besichtigung Kryotechnik, Supraleitung und Messtechnik</a:t>
            </a:r>
          </a:p>
          <a:p>
            <a:r>
              <a:rPr lang="de-DE" dirty="0"/>
              <a:t>		</a:t>
            </a:r>
            <a:r>
              <a:rPr lang="de-DE" dirty="0" smtClean="0"/>
              <a:t>Doktorandenforschung in High-Tech Laboren</a:t>
            </a:r>
            <a:endParaRPr lang="de-DE" dirty="0"/>
          </a:p>
          <a:p>
            <a:endParaRPr lang="en-GB" dirty="0"/>
          </a:p>
          <a:p>
            <a:r>
              <a:rPr lang="de-DE" dirty="0" smtClean="0"/>
              <a:t>- </a:t>
            </a:r>
            <a:r>
              <a:rPr lang="de-DE" dirty="0"/>
              <a:t>Technologietransfer und Kryotechnik (Geb. 165, Friedrich Haug) </a:t>
            </a:r>
          </a:p>
          <a:p>
            <a:r>
              <a:rPr lang="en-GB" dirty="0"/>
              <a:t>- </a:t>
            </a:r>
            <a:r>
              <a:rPr lang="en-GB" dirty="0" err="1"/>
              <a:t>Supraleitende</a:t>
            </a:r>
            <a:r>
              <a:rPr lang="en-GB" dirty="0"/>
              <a:t> </a:t>
            </a:r>
            <a:r>
              <a:rPr lang="en-GB" dirty="0" err="1"/>
              <a:t>Kabel</a:t>
            </a:r>
            <a:r>
              <a:rPr lang="en-GB" dirty="0"/>
              <a:t> Test Facility (</a:t>
            </a:r>
            <a:r>
              <a:rPr lang="en-GB" dirty="0" err="1"/>
              <a:t>Geb</a:t>
            </a:r>
            <a:r>
              <a:rPr lang="en-GB" dirty="0"/>
              <a:t>. 163 Amalia Ballarino) </a:t>
            </a:r>
          </a:p>
          <a:p>
            <a:r>
              <a:rPr lang="de-DE" dirty="0"/>
              <a:t>- optional: Messtechnik Labor (Geb. 181, Stephan Russenschuck)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573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err="1" smtClean="0">
                <a:solidFill>
                  <a:srgbClr val="CC0099"/>
                </a:solidFill>
              </a:rPr>
              <a:t>Bauingenieurswesen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4" name="Picture 4" descr="Copy of Copy of 20040616-under-surf-LHC-A0 [Converted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4000352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105273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Tunnelbau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Detektorkavernenbau</a:t>
            </a:r>
            <a:endParaRPr lang="en-GB" dirty="0"/>
          </a:p>
        </p:txBody>
      </p:sp>
      <p:pic>
        <p:nvPicPr>
          <p:cNvPr id="8" name="Picture 2" descr="jlbpoint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564904"/>
            <a:ext cx="5055096" cy="3348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67932" y="1981535"/>
            <a:ext cx="5012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ATLAS Kaverne in der Bauphase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540" y="384735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Beschleunigertunnel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443711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Lastwägelchen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6906" y="4941168"/>
            <a:ext cx="29109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Boden mit Eisenarmierung für ATLAS Detektor Fundament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2879812" y="4032024"/>
            <a:ext cx="298833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467720" y="4621778"/>
            <a:ext cx="340042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43808" y="5303865"/>
            <a:ext cx="270379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5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dirty="0" err="1" smtClean="0">
                <a:solidFill>
                  <a:srgbClr val="CC0099"/>
                </a:solidFill>
              </a:rPr>
              <a:t>Bauingenieurswesen</a:t>
            </a:r>
            <a:r>
              <a:rPr lang="en-US" sz="4000" b="1" dirty="0" smtClean="0">
                <a:solidFill>
                  <a:srgbClr val="CC0099"/>
                </a:solidFill>
              </a:rPr>
              <a:t>: CMS</a:t>
            </a:r>
            <a:endParaRPr lang="en-US" sz="4000" b="1" dirty="0">
              <a:solidFill>
                <a:srgbClr val="CC0099"/>
              </a:solidFill>
              <a:latin typeface="Verdana" pitchFamily="34" charset="0"/>
            </a:endParaRPr>
          </a:p>
        </p:txBody>
      </p:sp>
      <p:pic>
        <p:nvPicPr>
          <p:cNvPr id="6" name="Picture 2" descr="Nitrogene treatment of shaft PM 54 - 26-07-990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0057" y="836713"/>
            <a:ext cx="2544432" cy="19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ms-cong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273" y="762813"/>
            <a:ext cx="2507887" cy="2006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PM 54 492 Piping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40" y="797578"/>
            <a:ext cx="2657692" cy="1993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PM54 48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40" y="4005064"/>
            <a:ext cx="2801708" cy="2101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640" y="2708920"/>
            <a:ext cx="3588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Grundwasser: Unterirdischer Wasser-Abfluss </a:t>
            </a:r>
            <a:r>
              <a:rPr lang="de-CH" sz="1600" dirty="0" smtClean="0"/>
              <a:t>vom Jura zum </a:t>
            </a:r>
            <a:r>
              <a:rPr lang="de-CH" sz="1600" dirty="0" smtClean="0"/>
              <a:t>Genfer See  </a:t>
            </a:r>
            <a:endParaRPr lang="en-GB" sz="1600" dirty="0"/>
          </a:p>
        </p:txBody>
      </p:sp>
      <p:pic>
        <p:nvPicPr>
          <p:cNvPr id="11" name="Picture 10" descr="cms access shatf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41" y="4005064"/>
            <a:ext cx="3219607" cy="2076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67944" y="2708920"/>
            <a:ext cx="5643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Lösung: Einfrieren des Erdreichs (Molasse) vor Abbau mit Baumaschinen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420057" y="4869160"/>
            <a:ext cx="27119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 smtClean="0">
                <a:latin typeface="Tahoma" pitchFamily="34" charset="0"/>
              </a:rPr>
              <a:t>100 m </a:t>
            </a:r>
            <a:r>
              <a:rPr lang="en-GB" altLang="en-US" dirty="0" err="1" smtClean="0">
                <a:latin typeface="Tahoma" pitchFamily="34" charset="0"/>
              </a:rPr>
              <a:t>tiefe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vertikale</a:t>
            </a:r>
            <a:r>
              <a:rPr lang="en-GB" altLang="en-US" dirty="0" smtClean="0">
                <a:latin typeface="Tahoma" pitchFamily="34" charset="0"/>
              </a:rPr>
              <a:t> </a:t>
            </a:r>
            <a:r>
              <a:rPr lang="en-GB" altLang="en-US" dirty="0" err="1" smtClean="0">
                <a:latin typeface="Tahoma" pitchFamily="34" charset="0"/>
              </a:rPr>
              <a:t>Zugangsschächte</a:t>
            </a:r>
            <a:r>
              <a:rPr lang="en-GB" altLang="en-US" dirty="0" smtClean="0">
                <a:latin typeface="Tahoma" pitchFamily="34" charset="0"/>
              </a:rPr>
              <a:t>  </a:t>
            </a:r>
            <a:r>
              <a:rPr lang="en-GB" altLang="en-US" dirty="0">
                <a:latin typeface="Tahoma" pitchFamily="34" charset="0"/>
              </a:rPr>
              <a:t>12.1m </a:t>
            </a:r>
            <a:r>
              <a:rPr lang="en-GB" altLang="en-US" dirty="0" smtClean="0">
                <a:latin typeface="Tahoma" pitchFamily="34" charset="0"/>
              </a:rPr>
              <a:t>und 20.5m </a:t>
            </a:r>
            <a:r>
              <a:rPr lang="en-GB" altLang="en-US" dirty="0" err="1" smtClean="0">
                <a:latin typeface="Tahoma" pitchFamily="34" charset="0"/>
              </a:rPr>
              <a:t>Durchmesser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9641" y="3358650"/>
            <a:ext cx="8844848" cy="600164"/>
          </a:xfrm>
          <a:prstGeom prst="rect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GB" sz="1100" dirty="0"/>
              <a:t>Calcium-chloride, brine solution was circulated through a closed pipework system before returning to the refrigeration plant on the surface for </a:t>
            </a:r>
            <a:r>
              <a:rPr lang="en-GB" sz="1100" dirty="0" smtClean="0"/>
              <a:t>re-chilling. The </a:t>
            </a:r>
            <a:r>
              <a:rPr lang="en-GB" sz="1100" dirty="0"/>
              <a:t>brine was circulated at a temperature of around –25°C in order to achieve an average frozen ground temperature of –</a:t>
            </a:r>
            <a:r>
              <a:rPr lang="en-GB" sz="1100" dirty="0" smtClean="0"/>
              <a:t>10°C. The </a:t>
            </a:r>
            <a:r>
              <a:rPr lang="en-GB" sz="1100" dirty="0"/>
              <a:t>refrigeration plant used an ammonia-charged compressor system</a:t>
            </a:r>
            <a:r>
              <a:rPr lang="en-GB" sz="1100" dirty="0" smtClean="0"/>
              <a:t>. (I cite John Osborne, civil engineering)</a:t>
            </a:r>
            <a:endParaRPr lang="en-GB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800444"/>
            <a:ext cx="2349441" cy="5232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Bei Aushub Schacht grosse Probleme entdeckt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15"/>
          <p:cNvGrpSpPr>
            <a:grpSpLocks/>
          </p:cNvGrpSpPr>
          <p:nvPr/>
        </p:nvGrpSpPr>
        <p:grpSpPr bwMode="auto">
          <a:xfrm>
            <a:off x="228600" y="311943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760" y="1852266"/>
            <a:ext cx="7989887" cy="995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/>
              <a:t>Selected slides by </a:t>
            </a:r>
            <a:r>
              <a:rPr lang="en-US" sz="3200" b="1" dirty="0" err="1" smtClean="0"/>
              <a:t>SSg</a:t>
            </a:r>
            <a:r>
              <a:rPr lang="en-US" sz="3200" b="1" dirty="0" smtClean="0"/>
              <a:t> for the presentation of F. Haug</a:t>
            </a:r>
            <a:endParaRPr lang="en-US" sz="2000" b="1" dirty="0" smtClean="0">
              <a:solidFill>
                <a:srgbClr val="FFFFCC"/>
              </a:solidFill>
            </a:endParaRP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00980" y="6054725"/>
            <a:ext cx="7851775" cy="469900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80000"/>
              </a:lnSpc>
              <a:defRPr/>
            </a:pP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Stefano Sgobba</a:t>
            </a:r>
          </a:p>
          <a:p>
            <a:pPr algn="l">
              <a:lnSpc>
                <a:spcPct val="80000"/>
              </a:lnSpc>
              <a:defRPr/>
            </a:pP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EN-MME-MM</a:t>
            </a:r>
            <a:endParaRPr lang="en-US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800980" y="1345854"/>
            <a:ext cx="7959725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/>
          <a:lstStyle/>
          <a:p>
            <a:pPr>
              <a:defRPr/>
            </a:pP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Visit of the 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rector of the technical university Dresden 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at CERN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, 6 Feb. 2014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780798" y="2919013"/>
            <a:ext cx="7959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  <a:defRPr/>
            </a:pPr>
            <a:r>
              <a:rPr lang="en-US" dirty="0" smtClean="0">
                <a:latin typeface="Arial" charset="0"/>
                <a:cs typeface="+mn-cs"/>
              </a:rPr>
              <a:t>Mechanical testing at cryogenic temperatures</a:t>
            </a:r>
            <a:endParaRPr lang="en-US" dirty="0">
              <a:latin typeface="Arial" charset="0"/>
              <a:cs typeface="+mn-cs"/>
            </a:endParaRPr>
          </a:p>
          <a:p>
            <a:pPr marL="285750" indent="-285750">
              <a:buFontTx/>
              <a:buChar char="-"/>
              <a:defRPr/>
            </a:pPr>
            <a:r>
              <a:rPr lang="en-US" dirty="0" smtClean="0">
                <a:latin typeface="Arial" charset="0"/>
                <a:cs typeface="+mn-cs"/>
              </a:rPr>
              <a:t>X-Ray </a:t>
            </a:r>
            <a:r>
              <a:rPr lang="en-US" dirty="0" err="1" smtClean="0">
                <a:latin typeface="Arial" charset="0"/>
                <a:cs typeface="+mn-cs"/>
              </a:rPr>
              <a:t>microtomography</a:t>
            </a: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3645024"/>
            <a:ext cx="8064896" cy="23083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b="1" u="sng" dirty="0" smtClean="0"/>
              <a:t>Materialkunde</a:t>
            </a:r>
            <a:r>
              <a:rPr lang="de-CH" dirty="0" smtClean="0"/>
              <a:t> hat grösste Bedeutung für:</a:t>
            </a:r>
          </a:p>
          <a:p>
            <a:r>
              <a:rPr lang="de-CH" dirty="0" smtClean="0"/>
              <a:t>Geeignete Auswahl an Materielen (z.b Strukturmaterial)</a:t>
            </a:r>
          </a:p>
          <a:p>
            <a:r>
              <a:rPr lang="de-CH" dirty="0" smtClean="0"/>
              <a:t>Entwicklung und Qualifizierung von neuen Materialen</a:t>
            </a:r>
          </a:p>
          <a:p>
            <a:r>
              <a:rPr lang="de-CH" dirty="0" smtClean="0"/>
              <a:t>Qualitätskontrolle</a:t>
            </a:r>
          </a:p>
          <a:p>
            <a:r>
              <a:rPr lang="de-CH" dirty="0"/>
              <a:t>Zuverlässigkeit </a:t>
            </a:r>
            <a:endParaRPr lang="de-CH" dirty="0" smtClean="0"/>
          </a:p>
          <a:p>
            <a:r>
              <a:rPr lang="de-CH" dirty="0" smtClean="0"/>
              <a:t>Sicherheit</a:t>
            </a:r>
          </a:p>
          <a:p>
            <a:r>
              <a:rPr lang="de-CH" dirty="0"/>
              <a:t>	</a:t>
            </a:r>
            <a:r>
              <a:rPr lang="de-CH" dirty="0" smtClean="0"/>
              <a:t>am CERN teilweise ungewöhnliche 	Randbedingungen:</a:t>
            </a:r>
          </a:p>
          <a:p>
            <a:r>
              <a:rPr lang="de-CH" dirty="0"/>
              <a:t>	</a:t>
            </a:r>
            <a:r>
              <a:rPr lang="de-CH" dirty="0" smtClean="0"/>
              <a:t>z.B. extreme Temperaturen, ionisierende Strahlung.... </a:t>
            </a:r>
          </a:p>
        </p:txBody>
      </p:sp>
    </p:spTree>
    <p:extLst>
      <p:ext uri="{BB962C8B-B14F-4D97-AF65-F5344CB8AC3E}">
        <p14:creationId xmlns:p14="http://schemas.microsoft.com/office/powerpoint/2010/main" val="21476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2531" name="TextBox 17"/>
          <p:cNvSpPr txBox="1">
            <a:spLocks noChangeArrowheads="1"/>
          </p:cNvSpPr>
          <p:nvPr/>
        </p:nvSpPr>
        <p:spPr bwMode="auto">
          <a:xfrm>
            <a:off x="1395413" y="273050"/>
            <a:ext cx="6473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Mechanical testing</a:t>
            </a:r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22532" name="TextBox 16"/>
          <p:cNvSpPr txBox="1">
            <a:spLocks noChangeArrowheads="1"/>
          </p:cNvSpPr>
          <p:nvPr/>
        </p:nvSpPr>
        <p:spPr bwMode="auto">
          <a:xfrm>
            <a:off x="419100" y="1163638"/>
            <a:ext cx="45720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Tensile testing machines</a:t>
            </a:r>
          </a:p>
          <a:p>
            <a:r>
              <a:rPr lang="en-GB" sz="1200">
                <a:solidFill>
                  <a:srgbClr val="000000"/>
                </a:solidFill>
              </a:rPr>
              <a:t>Two column electromechanical universal testing machine </a:t>
            </a:r>
            <a:r>
              <a:rPr lang="en-GB" sz="1200" i="1">
                <a:solidFill>
                  <a:srgbClr val="000000"/>
                </a:solidFill>
              </a:rPr>
              <a:t>UTS 200</a:t>
            </a:r>
          </a:p>
          <a:p>
            <a:r>
              <a:rPr lang="en-GB" sz="1200">
                <a:solidFill>
                  <a:srgbClr val="000000"/>
                </a:solidFill>
              </a:rPr>
              <a:t>	Load cells  1 kN, 20 kN and 200 kN, stroke 800 mm</a:t>
            </a:r>
          </a:p>
          <a:p>
            <a:r>
              <a:rPr lang="en-GB" sz="1200">
                <a:solidFill>
                  <a:srgbClr val="000000"/>
                </a:solidFill>
              </a:rPr>
              <a:t>	Knives and clip-on extensometers</a:t>
            </a:r>
          </a:p>
          <a:p>
            <a:r>
              <a:rPr lang="en-GB" sz="1200">
                <a:solidFill>
                  <a:srgbClr val="000000"/>
                </a:solidFill>
              </a:rPr>
              <a:t>	Tensile grips,  compression plates, bending tools</a:t>
            </a:r>
          </a:p>
          <a:p>
            <a:r>
              <a:rPr lang="en-GB" sz="1200">
                <a:solidFill>
                  <a:srgbClr val="000000"/>
                </a:solidFill>
              </a:rPr>
              <a:t>	System for tests at 77 K and 4.2 K, 25 kN load cell</a:t>
            </a:r>
          </a:p>
          <a:p>
            <a:r>
              <a:rPr lang="en-GB" sz="1200">
                <a:solidFill>
                  <a:srgbClr val="000000"/>
                </a:solidFill>
              </a:rPr>
              <a:t>Single column press </a:t>
            </a:r>
            <a:r>
              <a:rPr lang="en-GB" sz="1200" i="1">
                <a:solidFill>
                  <a:srgbClr val="000000"/>
                </a:solidFill>
              </a:rPr>
              <a:t>ZPM 1000-500.</a:t>
            </a:r>
            <a:r>
              <a:rPr lang="en-GB" sz="1200">
                <a:solidFill>
                  <a:srgbClr val="000000"/>
                </a:solidFill>
              </a:rPr>
              <a:t> Load cell 1 kN, stroke 500 mm</a:t>
            </a:r>
          </a:p>
          <a:p>
            <a:endParaRPr lang="en-GB" sz="1200">
              <a:solidFill>
                <a:srgbClr val="000000"/>
              </a:solidFill>
            </a:endParaRPr>
          </a:p>
        </p:txBody>
      </p:sp>
      <p:pic>
        <p:nvPicPr>
          <p:cNvPr id="22533" name="Picture 7" descr="G:\Departments\EN\Groups\MME\MM\Metallurgy\Autres\Photos equipement\Dureté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4676775"/>
            <a:ext cx="1541463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8" descr="G:\Departments\EN\Groups\MME\MM\Metallurgy\Autres\Photos equipement\P92404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13" y="4676775"/>
            <a:ext cx="1539875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Picture 9" descr="G:\Departments\EN\Groups\MME\MM\Metallurgy\Autres\Photos equipement\Traction_ZPM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05088"/>
            <a:ext cx="132556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10" descr="G:\Departments\EN\Groups\MME\MM\Metallurgy\Autres\Photos equipement\Traction_UT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1633538"/>
            <a:ext cx="3646488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11" descr="G:\Departments\EN\Groups\MME\MM\Metallurgy\Autres\Photos equipement\P304010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48" t="16849"/>
          <a:stretch>
            <a:fillRect/>
          </a:stretch>
        </p:blipFill>
        <p:spPr bwMode="auto">
          <a:xfrm>
            <a:off x="2994025" y="2605088"/>
            <a:ext cx="2179638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TextBox 16"/>
          <p:cNvSpPr txBox="1">
            <a:spLocks noChangeArrowheads="1"/>
          </p:cNvSpPr>
          <p:nvPr/>
        </p:nvSpPr>
        <p:spPr bwMode="auto">
          <a:xfrm>
            <a:off x="3979863" y="4902200"/>
            <a:ext cx="44592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GB" sz="1200" b="1">
                <a:solidFill>
                  <a:srgbClr val="000000"/>
                </a:solidFill>
              </a:rPr>
              <a:t>Hardness</a:t>
            </a:r>
          </a:p>
          <a:p>
            <a:r>
              <a:rPr lang="en-GB" sz="1200">
                <a:solidFill>
                  <a:srgbClr val="000000"/>
                </a:solidFill>
              </a:rPr>
              <a:t>Hardness. </a:t>
            </a:r>
            <a:r>
              <a:rPr lang="en-GB" sz="1200" i="1">
                <a:solidFill>
                  <a:srgbClr val="000000"/>
                </a:solidFill>
              </a:rPr>
              <a:t>Wolpert 2RC testor</a:t>
            </a:r>
          </a:p>
          <a:p>
            <a:r>
              <a:rPr lang="en-GB" sz="1200">
                <a:solidFill>
                  <a:srgbClr val="000000"/>
                </a:solidFill>
              </a:rPr>
              <a:t>	Load 1 to 250 kg</a:t>
            </a:r>
          </a:p>
          <a:p>
            <a:r>
              <a:rPr lang="en-GB" sz="1200">
                <a:solidFill>
                  <a:srgbClr val="000000"/>
                </a:solidFill>
              </a:rPr>
              <a:t>	Brinell, Vickers and Rockwell indenters</a:t>
            </a:r>
          </a:p>
          <a:p>
            <a:r>
              <a:rPr lang="en-GB" sz="1200">
                <a:solidFill>
                  <a:srgbClr val="000000"/>
                </a:solidFill>
              </a:rPr>
              <a:t>Micro hardness  automatic tester </a:t>
            </a:r>
            <a:r>
              <a:rPr lang="en-GB" sz="1200" i="1">
                <a:solidFill>
                  <a:srgbClr val="000000"/>
                </a:solidFill>
              </a:rPr>
              <a:t>Wilson Hardness 402MVD</a:t>
            </a:r>
          </a:p>
          <a:p>
            <a:r>
              <a:rPr lang="en-GB" sz="1200" i="1">
                <a:solidFill>
                  <a:srgbClr val="000000"/>
                </a:solidFill>
              </a:rPr>
              <a:t>	</a:t>
            </a:r>
            <a:r>
              <a:rPr lang="en-GB" sz="1200">
                <a:solidFill>
                  <a:srgbClr val="000000"/>
                </a:solidFill>
              </a:rPr>
              <a:t>Load 10 g to 2 kg, Vickers indenter</a:t>
            </a:r>
          </a:p>
        </p:txBody>
      </p:sp>
      <p:sp>
        <p:nvSpPr>
          <p:cNvPr id="14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484DBF6E-1C9F-4650-9CC1-A956C77E9CB9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23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17" name="TextBox 17"/>
          <p:cNvSpPr txBox="1">
            <a:spLocks noChangeArrowheads="1"/>
          </p:cNvSpPr>
          <p:nvPr/>
        </p:nvSpPr>
        <p:spPr bwMode="auto">
          <a:xfrm>
            <a:off x="4670425" y="152400"/>
            <a:ext cx="4265613" cy="1016000"/>
          </a:xfrm>
          <a:prstGeom prst="rect">
            <a:avLst/>
          </a:prstGeom>
          <a:solidFill>
            <a:schemeClr val="accent5">
              <a:lumMod val="20000"/>
              <a:lumOff val="80000"/>
              <a:alpha val="74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CH" sz="2000" b="1" dirty="0">
                <a:solidFill>
                  <a:srgbClr val="FF0000"/>
                </a:solidFill>
              </a:rPr>
              <a:t>100 </a:t>
            </a:r>
            <a:r>
              <a:rPr lang="fr-CH" sz="2000" b="1" dirty="0" err="1">
                <a:solidFill>
                  <a:srgbClr val="FF0000"/>
                </a:solidFill>
              </a:rPr>
              <a:t>kN</a:t>
            </a:r>
            <a:r>
              <a:rPr lang="fr-CH" sz="2000" b="1" dirty="0">
                <a:solidFill>
                  <a:srgbClr val="FF0000"/>
                </a:solidFill>
              </a:rPr>
              <a:t> cryostat for </a:t>
            </a:r>
            <a:r>
              <a:rPr lang="fr-CH" sz="2000" b="1" dirty="0" err="1">
                <a:solidFill>
                  <a:srgbClr val="FF0000"/>
                </a:solidFill>
              </a:rPr>
              <a:t>tensile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testing</a:t>
            </a:r>
            <a:r>
              <a:rPr lang="fr-CH" sz="2000" b="1" dirty="0">
                <a:solidFill>
                  <a:srgbClr val="FF0000"/>
                </a:solidFill>
              </a:rPr>
              <a:t> and </a:t>
            </a:r>
            <a:r>
              <a:rPr lang="fr-CH" sz="2000" b="1" dirty="0" err="1">
                <a:solidFill>
                  <a:srgbClr val="FF0000"/>
                </a:solidFill>
              </a:rPr>
              <a:t>eventually</a:t>
            </a:r>
            <a:r>
              <a:rPr lang="fr-CH" sz="2000" b="1" dirty="0">
                <a:solidFill>
                  <a:srgbClr val="FF0000"/>
                </a:solidFill>
              </a:rPr>
              <a:t> fracture </a:t>
            </a:r>
            <a:r>
              <a:rPr lang="fr-CH" sz="2000" b="1" dirty="0" err="1">
                <a:solidFill>
                  <a:srgbClr val="FF0000"/>
                </a:solidFill>
              </a:rPr>
              <a:t>mechanics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at</a:t>
            </a:r>
            <a:r>
              <a:rPr lang="fr-CH" sz="2000" b="1" dirty="0">
                <a:solidFill>
                  <a:srgbClr val="FF0000"/>
                </a:solidFill>
              </a:rPr>
              <a:t> 4.2 K in </a:t>
            </a:r>
            <a:r>
              <a:rPr lang="fr-CH" sz="2000" b="1" dirty="0" err="1" smtClean="0">
                <a:solidFill>
                  <a:srgbClr val="FF0000"/>
                </a:solidFill>
              </a:rPr>
              <a:t>testing</a:t>
            </a:r>
            <a:r>
              <a:rPr lang="fr-CH" sz="2000" b="1" dirty="0" smtClean="0">
                <a:solidFill>
                  <a:srgbClr val="FF0000"/>
                </a:solidFill>
              </a:rPr>
              <a:t> and calibration phase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16401" name="Picture 17" descr="G:\Departments\EN\Groups\MME\MM\Metallurgy\Autres\Photos equipement\Photos\IMG_2808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075" y="4381500"/>
            <a:ext cx="3503613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003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4"/>
          <p:cNvGrpSpPr>
            <a:grpSpLocks/>
          </p:cNvGrpSpPr>
          <p:nvPr/>
        </p:nvGrpSpPr>
        <p:grpSpPr bwMode="auto">
          <a:xfrm>
            <a:off x="179387" y="796214"/>
            <a:ext cx="6437313" cy="5194300"/>
            <a:chOff x="882127" y="1054249"/>
            <a:chExt cx="6438570" cy="5194713"/>
          </a:xfrm>
        </p:grpSpPr>
        <p:grpSp>
          <p:nvGrpSpPr>
            <p:cNvPr id="23565" name="Group 18"/>
            <p:cNvGrpSpPr>
              <a:grpSpLocks/>
            </p:cNvGrpSpPr>
            <p:nvPr/>
          </p:nvGrpSpPr>
          <p:grpSpPr bwMode="auto">
            <a:xfrm>
              <a:off x="882127" y="1054249"/>
              <a:ext cx="5841402" cy="5192919"/>
              <a:chOff x="882127" y="1054249"/>
              <a:chExt cx="5841402" cy="5192919"/>
            </a:xfrm>
          </p:grpSpPr>
          <p:pic>
            <p:nvPicPr>
              <p:cNvPr id="23568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626" r="19833"/>
              <a:stretch>
                <a:fillRect/>
              </a:stretch>
            </p:blipFill>
            <p:spPr bwMode="auto">
              <a:xfrm>
                <a:off x="882127" y="1054249"/>
                <a:ext cx="5841402" cy="51929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569" name="Rectangle 16"/>
              <p:cNvSpPr>
                <a:spLocks noChangeArrowheads="1"/>
              </p:cNvSpPr>
              <p:nvPr/>
            </p:nvSpPr>
            <p:spPr bwMode="auto">
              <a:xfrm>
                <a:off x="5497891" y="2387855"/>
                <a:ext cx="473167" cy="133360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609600" indent="-609600">
                  <a:buClr>
                    <a:srgbClr val="FFFFCC"/>
                  </a:buClr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3570" name="Rectangle 17"/>
              <p:cNvSpPr>
                <a:spLocks noChangeArrowheads="1"/>
              </p:cNvSpPr>
              <p:nvPr/>
            </p:nvSpPr>
            <p:spPr bwMode="auto">
              <a:xfrm>
                <a:off x="5123168" y="3669070"/>
                <a:ext cx="589077" cy="18178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609600" indent="-609600">
                  <a:buClr>
                    <a:srgbClr val="FFFFCC"/>
                  </a:buClr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2356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56" t="-244"/>
            <a:stretch>
              <a:fillRect/>
            </a:stretch>
          </p:blipFill>
          <p:spPr bwMode="auto">
            <a:xfrm>
              <a:off x="6712771" y="1075765"/>
              <a:ext cx="607926" cy="5173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56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9868" y="3324843"/>
              <a:ext cx="1273661" cy="688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DBA91CFE-B631-4607-A29A-4843D08CF04F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24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356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8BD84EB-3E2A-4A58-B51C-AE68C5D88A6C}" type="slidenum">
              <a:rPr lang="en-US">
                <a:solidFill>
                  <a:schemeClr val="tx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557" name="Rectangle 4"/>
          <p:cNvSpPr>
            <a:spLocks noChangeArrowheads="1"/>
          </p:cNvSpPr>
          <p:nvPr/>
        </p:nvSpPr>
        <p:spPr bwMode="auto">
          <a:xfrm>
            <a:off x="914400" y="244475"/>
            <a:ext cx="3334096" cy="40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000000"/>
                </a:solidFill>
              </a:rPr>
              <a:t>Capabilities of the </a:t>
            </a:r>
            <a:r>
              <a:rPr lang="en-US" sz="2000" b="1" dirty="0">
                <a:solidFill>
                  <a:srgbClr val="000000"/>
                </a:solidFill>
              </a:rPr>
              <a:t>equipment</a:t>
            </a: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3335338" y="1603375"/>
            <a:ext cx="5754687" cy="5092700"/>
            <a:chOff x="3334872" y="1721224"/>
            <a:chExt cx="5755338" cy="5093744"/>
          </a:xfrm>
        </p:grpSpPr>
        <p:pic>
          <p:nvPicPr>
            <p:cNvPr id="81931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77906" y="3243949"/>
              <a:ext cx="5012304" cy="3571019"/>
            </a:xfrm>
            <a:prstGeom prst="rect">
              <a:avLst/>
            </a:prstGeom>
            <a:noFill/>
            <a:ln w="34925" algn="ctr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</p:pic>
        <p:sp>
          <p:nvSpPr>
            <p:cNvPr id="81932" name="Rectangle 9"/>
            <p:cNvSpPr>
              <a:spLocks noChangeArrowheads="1"/>
            </p:cNvSpPr>
            <p:nvPr/>
          </p:nvSpPr>
          <p:spPr bwMode="auto">
            <a:xfrm>
              <a:off x="3334872" y="1721224"/>
              <a:ext cx="365166" cy="3840950"/>
            </a:xfrm>
            <a:prstGeom prst="rect">
              <a:avLst/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  <a:latin typeface="Arial" pitchFamily="34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rot="10800000" flipV="1">
              <a:off x="3688924" y="3240773"/>
              <a:ext cx="409621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6562725" y="1266825"/>
            <a:ext cx="2581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 sz="1200"/>
              <a:t>D. J. Marcinek, </a:t>
            </a:r>
            <a:r>
              <a:rPr lang="en-US" sz="1200" i="1"/>
              <a:t>Experimental Study of Discontinuous Plastic Flow, Phase Transformation and Micro-damage Evolution in Ductile Materials at Cryogenic Temperatures, </a:t>
            </a:r>
            <a:r>
              <a:rPr lang="en-US" sz="1200"/>
              <a:t>Master of Science Thesis, CERN and CUT, 2009</a:t>
            </a: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144463" y="5799138"/>
            <a:ext cx="3394075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pl-PL" sz="1200"/>
              <a:t>B. Skoczen</a:t>
            </a:r>
            <a:r>
              <a:rPr lang="fr-CH" sz="1200"/>
              <a:t>, J. </a:t>
            </a:r>
            <a:r>
              <a:rPr lang="pl-PL" sz="1200"/>
              <a:t>Bielski </a:t>
            </a:r>
            <a:r>
              <a:rPr lang="fr-CH" sz="1200"/>
              <a:t>, S. </a:t>
            </a:r>
            <a:r>
              <a:rPr lang="pl-PL" sz="1200"/>
              <a:t>Sgobba </a:t>
            </a:r>
            <a:r>
              <a:rPr lang="fr-CH" sz="1200"/>
              <a:t>, D. </a:t>
            </a:r>
            <a:r>
              <a:rPr lang="pl-PL" sz="1200"/>
              <a:t>Marcinek </a:t>
            </a:r>
            <a:r>
              <a:rPr lang="fr-CH" sz="1200"/>
              <a:t>,</a:t>
            </a:r>
            <a:r>
              <a:rPr lang="en-US" sz="1200"/>
              <a:t> </a:t>
            </a:r>
            <a:r>
              <a:rPr lang="en-US" sz="1200" i="1"/>
              <a:t>Constitutive model of discontinuous plastic flow at cryogenic temperatures</a:t>
            </a:r>
            <a:r>
              <a:rPr lang="fr-CH" sz="1200" i="1"/>
              <a:t>, </a:t>
            </a:r>
            <a:r>
              <a:rPr lang="en-US" sz="1200"/>
              <a:t>International journal of plasticity, 26 (2010) 1659-1679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6616700" y="2797175"/>
            <a:ext cx="2493963" cy="646113"/>
          </a:xfrm>
          <a:prstGeom prst="rect">
            <a:avLst/>
          </a:prstGeom>
          <a:solidFill>
            <a:srgbClr val="FFFFCC">
              <a:alpha val="76862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 sz="2000" dirty="0">
                <a:solidFill>
                  <a:srgbClr val="000066"/>
                </a:solidFill>
              </a:rPr>
              <a:t>Sampling frequency up to 20 kHz!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962546" y="159667"/>
            <a:ext cx="3641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Serrated yielding at low temp. (particularity at 4 K)...Sägeartiges Fliessen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291487" y="2329306"/>
            <a:ext cx="194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Freisetzung von Energie, Temperatur der Probe steigt...insbesonder bei sehr niedrigen Temperaturen bei denen die Wärmekapazität sehr klein ist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5192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161925"/>
            <a:ext cx="4691062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3495675"/>
            <a:ext cx="4689475" cy="328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420938" y="1995488"/>
            <a:ext cx="6626225" cy="4437062"/>
            <a:chOff x="2420470" y="1996152"/>
            <a:chExt cx="6626710" cy="4436923"/>
          </a:xfrm>
        </p:grpSpPr>
        <p:pic>
          <p:nvPicPr>
            <p:cNvPr id="82957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41584" y="1996152"/>
              <a:ext cx="4205596" cy="2943133"/>
            </a:xfrm>
            <a:prstGeom prst="rect">
              <a:avLst/>
            </a:prstGeom>
            <a:noFill/>
            <a:ln w="9525" algn="ctr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</p:pic>
        <p:sp>
          <p:nvSpPr>
            <p:cNvPr id="82958" name="Rectangle 9"/>
            <p:cNvSpPr>
              <a:spLocks noChangeArrowheads="1"/>
            </p:cNvSpPr>
            <p:nvPr/>
          </p:nvSpPr>
          <p:spPr bwMode="auto">
            <a:xfrm>
              <a:off x="2420470" y="3818545"/>
              <a:ext cx="376265" cy="2614530"/>
            </a:xfrm>
            <a:prstGeom prst="rect">
              <a:avLst/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FFFFFF"/>
                </a:solidFill>
                <a:latin typeface="Arial" pitchFamily="34" charset="0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rot="10800000" flipV="1">
              <a:off x="2796735" y="3821720"/>
              <a:ext cx="2194086" cy="0"/>
            </a:xfrm>
            <a:prstGeom prst="straightConnector1">
              <a:avLst/>
            </a:prstGeom>
            <a:ln w="34925">
              <a:solidFill>
                <a:schemeClr val="tx1">
                  <a:lumMod val="95000"/>
                  <a:lumOff val="5000"/>
                </a:schemeClr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465888" y="5056188"/>
            <a:ext cx="2581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 sz="1200"/>
              <a:t>D. J. Marcinek, </a:t>
            </a:r>
            <a:r>
              <a:rPr lang="en-US" sz="1200" i="1"/>
              <a:t>Experimental Study of Discontinuous Plastic Flow, Phase Transformation and Micro-damage Evolution in Ductile Materials at Cryogenic Temperatures, </a:t>
            </a:r>
            <a:r>
              <a:rPr lang="en-US" sz="1200"/>
              <a:t>Master of Science Thesis, CERN and CUT, 2009</a:t>
            </a:r>
          </a:p>
        </p:txBody>
      </p:sp>
      <p:sp>
        <p:nvSpPr>
          <p:cNvPr id="24582" name="Rectangle 26"/>
          <p:cNvSpPr>
            <a:spLocks noChangeArrowheads="1"/>
          </p:cNvSpPr>
          <p:nvPr/>
        </p:nvSpPr>
        <p:spPr bwMode="auto">
          <a:xfrm>
            <a:off x="4843463" y="998538"/>
            <a:ext cx="41608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CC"/>
              </a:buClr>
            </a:pPr>
            <a:r>
              <a:rPr lang="en-US"/>
              <a:t>OFE Cu, serrated yielding recorded during necking (engineering stress-engineering strain plot) 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 rot="5400000">
            <a:off x="4749006" y="3494882"/>
            <a:ext cx="2528887" cy="0"/>
          </a:xfrm>
          <a:prstGeom prst="line">
            <a:avLst/>
          </a:prstGeom>
          <a:noFill/>
          <a:ln w="15875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</p:spPr>
      </p:cxnSp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 rot="5400000">
            <a:off x="2089150" y="1776413"/>
            <a:ext cx="2801937" cy="1588"/>
          </a:xfrm>
          <a:prstGeom prst="line">
            <a:avLst/>
          </a:prstGeom>
          <a:noFill/>
          <a:ln w="15875" algn="ctr">
            <a:solidFill>
              <a:schemeClr val="tx1">
                <a:lumMod val="95000"/>
                <a:lumOff val="5000"/>
              </a:schemeClr>
            </a:solidFill>
            <a:prstDash val="dash"/>
            <a:round/>
            <a:headEnd/>
            <a:tailEnd/>
          </a:ln>
        </p:spPr>
      </p:cxnSp>
      <p:sp>
        <p:nvSpPr>
          <p:cNvPr id="18" name="Slide Number Placeholder 7"/>
          <p:cNvSpPr txBox="1">
            <a:spLocks/>
          </p:cNvSpPr>
          <p:nvPr/>
        </p:nvSpPr>
        <p:spPr>
          <a:xfrm>
            <a:off x="6386513" y="6321425"/>
            <a:ext cx="1905000" cy="45720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ACBB7F61-284A-426A-BC99-23087EBA1563}" type="slidenum">
              <a:rPr lang="en-US"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pPr algn="r">
                <a:defRPr/>
              </a:pPr>
              <a:t>25</a:t>
            </a:fld>
            <a:r>
              <a:rPr lang="en-US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/22</a:t>
            </a:r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40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15"/>
          <p:cNvGrpSpPr>
            <a:grpSpLocks/>
          </p:cNvGrpSpPr>
          <p:nvPr/>
        </p:nvGrpSpPr>
        <p:grpSpPr bwMode="auto">
          <a:xfrm>
            <a:off x="228600" y="304800"/>
            <a:ext cx="8686800" cy="747713"/>
            <a:chOff x="228600" y="304801"/>
            <a:chExt cx="8686800" cy="747688"/>
          </a:xfrm>
        </p:grpSpPr>
        <p:sp>
          <p:nvSpPr>
            <p:cNvPr id="15" name="Rectangle 14"/>
            <p:cNvSpPr/>
            <p:nvPr/>
          </p:nvSpPr>
          <p:spPr>
            <a:xfrm>
              <a:off x="228600" y="685788"/>
              <a:ext cx="8686800" cy="11429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pic>
          <p:nvPicPr>
            <p:cNvPr id="9" name="Picture 8" descr="MME-1.bmp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9435" y="411945"/>
              <a:ext cx="817364" cy="640544"/>
            </a:xfrm>
            <a:prstGeom prst="roundRect">
              <a:avLst>
                <a:gd name="adj" fmla="val 8594"/>
              </a:avLst>
            </a:prstGeom>
            <a:noFill/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2" name="Picture 11" descr="CERN LOGO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8432" y="304801"/>
              <a:ext cx="724732" cy="74768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205038" y="-47625"/>
            <a:ext cx="4249737" cy="2522538"/>
            <a:chOff x="2204523" y="-47314"/>
            <a:chExt cx="4250598" cy="2521834"/>
          </a:xfrm>
        </p:grpSpPr>
        <p:grpSp>
          <p:nvGrpSpPr>
            <p:cNvPr id="25611" name="Group 27"/>
            <p:cNvGrpSpPr>
              <a:grpSpLocks/>
            </p:cNvGrpSpPr>
            <p:nvPr/>
          </p:nvGrpSpPr>
          <p:grpSpPr bwMode="auto">
            <a:xfrm>
              <a:off x="2245259" y="0"/>
              <a:ext cx="4209862" cy="2474520"/>
              <a:chOff x="2245259" y="0"/>
              <a:chExt cx="4209862" cy="2474520"/>
            </a:xfrm>
          </p:grpSpPr>
          <p:pic>
            <p:nvPicPr>
              <p:cNvPr id="25613" name="Picture 5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066" t="44370" r="19806"/>
              <a:stretch>
                <a:fillRect/>
              </a:stretch>
            </p:blipFill>
            <p:spPr bwMode="auto">
              <a:xfrm>
                <a:off x="2245259" y="0"/>
                <a:ext cx="4128380" cy="24745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5614" name="Group 26"/>
              <p:cNvGrpSpPr>
                <a:grpSpLocks/>
              </p:cNvGrpSpPr>
              <p:nvPr/>
            </p:nvGrpSpPr>
            <p:grpSpPr bwMode="auto">
              <a:xfrm>
                <a:off x="3965417" y="1122348"/>
                <a:ext cx="2489704" cy="516264"/>
                <a:chOff x="3965417" y="1122348"/>
                <a:chExt cx="2489704" cy="516264"/>
              </a:xfrm>
            </p:grpSpPr>
            <p:sp>
              <p:nvSpPr>
                <p:cNvPr id="24" name="Rectangle 23"/>
                <p:cNvSpPr/>
                <p:nvPr/>
              </p:nvSpPr>
              <p:spPr>
                <a:xfrm>
                  <a:off x="3965417" y="1122348"/>
                  <a:ext cx="325504" cy="498336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/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4290921" y="1620684"/>
                  <a:ext cx="2164200" cy="17457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5612" name="Rectangle 30"/>
            <p:cNvSpPr>
              <a:spLocks noChangeArrowheads="1"/>
            </p:cNvSpPr>
            <p:nvPr/>
          </p:nvSpPr>
          <p:spPr bwMode="auto">
            <a:xfrm>
              <a:off x="2204523" y="-47314"/>
              <a:ext cx="4087640" cy="92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Major Tool and Machines, 11/04/2012, Indianapolis, IN (USA). ITER CS magnets,, precompression structure</a:t>
              </a:r>
            </a:p>
          </p:txBody>
        </p:sp>
      </p:grp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838" y="0"/>
            <a:ext cx="2697162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6"/>
          <a:stretch>
            <a:fillRect/>
          </a:stretch>
        </p:blipFill>
        <p:spPr bwMode="auto">
          <a:xfrm>
            <a:off x="0" y="0"/>
            <a:ext cx="4879975" cy="367506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6" name="TextBox 17"/>
          <p:cNvSpPr txBox="1">
            <a:spLocks noChangeArrowheads="1"/>
          </p:cNvSpPr>
          <p:nvPr/>
        </p:nvSpPr>
        <p:spPr bwMode="auto">
          <a:xfrm>
            <a:off x="6424613" y="0"/>
            <a:ext cx="1981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chemeClr val="bg1"/>
                </a:solidFill>
              </a:rPr>
              <a:t>Mechanical testing at 4.2 K, the present and future</a:t>
            </a:r>
            <a:endParaRPr lang="en-GB" sz="2000" b="1">
              <a:solidFill>
                <a:schemeClr val="bg1"/>
              </a:solidFill>
            </a:endParaRP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676650"/>
            <a:ext cx="4875213" cy="3181350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20" name="TextBox 17"/>
          <p:cNvSpPr txBox="1">
            <a:spLocks noChangeArrowheads="1"/>
          </p:cNvSpPr>
          <p:nvPr/>
        </p:nvSpPr>
        <p:spPr bwMode="auto">
          <a:xfrm>
            <a:off x="4892675" y="0"/>
            <a:ext cx="836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CERN</a:t>
            </a:r>
            <a:endParaRPr lang="en-GB" sz="2000" b="1">
              <a:solidFill>
                <a:srgbClr val="000000"/>
              </a:solidFill>
            </a:endParaRPr>
          </a:p>
        </p:txBody>
      </p:sp>
      <p:sp>
        <p:nvSpPr>
          <p:cNvPr id="21" name="TextBox 17"/>
          <p:cNvSpPr txBox="1">
            <a:spLocks noChangeArrowheads="1"/>
          </p:cNvSpPr>
          <p:nvPr/>
        </p:nvSpPr>
        <p:spPr bwMode="auto">
          <a:xfrm>
            <a:off x="4892675" y="3257550"/>
            <a:ext cx="1689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fr-FR" sz="2000" b="1">
                <a:solidFill>
                  <a:srgbClr val="000000"/>
                </a:solidFill>
              </a:rPr>
              <a:t>CERN + CEME</a:t>
            </a:r>
            <a:endParaRPr lang="en-GB" sz="2000" b="1">
              <a:solidFill>
                <a:srgbClr val="000000"/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29050" y="3670300"/>
            <a:ext cx="4359275" cy="3187700"/>
          </a:xfrm>
          <a:prstGeom prst="rect">
            <a:avLst/>
          </a:prstGeom>
          <a:noFill/>
          <a:ln w="25400">
            <a:solidFill>
              <a:schemeClr val="tx2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631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3111334" y="11875"/>
            <a:ext cx="3455721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pl-P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3D </a:t>
            </a:r>
            <a:r>
              <a:rPr lang="fr-CH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micro</a:t>
            </a:r>
            <a:r>
              <a:rPr lang="pl-P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tomography</a:t>
            </a:r>
            <a:r>
              <a:rPr lang="fr-CH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,</a:t>
            </a:r>
            <a:endParaRPr lang="pl-PL" sz="2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+mn-cs"/>
            </a:endParaRPr>
          </a:p>
          <a:p>
            <a:pPr algn="ctr" eaLnBrk="1" hangingPunct="1">
              <a:defRPr/>
            </a:pPr>
            <a:r>
              <a:rPr lang="fr-CH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d</a:t>
            </a:r>
            <a:r>
              <a:rPr lang="pl-PL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escription</a:t>
            </a:r>
            <a:r>
              <a:rPr lang="fr-CH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+mn-cs"/>
              </a:rPr>
              <a:t> of the technique</a:t>
            </a:r>
            <a:endParaRPr lang="pl-PL" sz="2000" b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+mn-cs"/>
            </a:endParaRPr>
          </a:p>
        </p:txBody>
      </p:sp>
      <p:pic>
        <p:nvPicPr>
          <p:cNvPr id="30723" name="Picture 5" descr="http://www.rxsolutions.fr/images/tomo/scht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152900"/>
            <a:ext cx="3600450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G:\Departments\EN\Groups\MME\MM\Metallurgy\Doctorants\Marcinek\ITER\Correction Coils\1258209 VPI mock-up -2-\Photos\IMG_23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3155950"/>
            <a:ext cx="3386138" cy="366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954088"/>
            <a:ext cx="3149600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825" y="954088"/>
            <a:ext cx="102552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63938" y="1128200"/>
            <a:ext cx="5275262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Specimens placed on a mobile and rotatable stage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Motorized zoom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Full inspection of samples up to 240 mm length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Sealed </a:t>
            </a:r>
            <a:r>
              <a:rPr lang="en-GB" sz="1600" dirty="0" err="1">
                <a:solidFill>
                  <a:srgbClr val="FFFFFF"/>
                </a:solidFill>
                <a:latin typeface="Arial" charset="0"/>
                <a:cs typeface="+mn-cs"/>
              </a:rPr>
              <a:t>microfocus</a:t>
            </a: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 source, max. </a:t>
            </a:r>
            <a:r>
              <a:rPr lang="pl-PL" sz="1600" dirty="0">
                <a:solidFill>
                  <a:srgbClr val="FFFFFF"/>
                </a:solidFill>
                <a:latin typeface="Arial" charset="0"/>
                <a:cs typeface="+mn-cs"/>
              </a:rPr>
              <a:t>t</a:t>
            </a:r>
            <a:r>
              <a:rPr lang="en-GB" sz="1600" dirty="0" err="1">
                <a:solidFill>
                  <a:srgbClr val="FFFFFF"/>
                </a:solidFill>
                <a:latin typeface="Arial" charset="0"/>
                <a:cs typeface="+mn-cs"/>
              </a:rPr>
              <a:t>ension</a:t>
            </a:r>
            <a:r>
              <a:rPr lang="pl-PL" sz="1600" dirty="0">
                <a:solidFill>
                  <a:srgbClr val="FFFFFF"/>
                </a:solidFill>
                <a:latin typeface="Arial" charset="0"/>
                <a:cs typeface="+mn-cs"/>
              </a:rPr>
              <a:t> </a:t>
            </a: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150 kV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HR area image sensor, 1920 pixels x 1536 pixels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Detection surface: 200 mm x 250 mm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14 bits – 16000 </a:t>
            </a:r>
            <a:r>
              <a:rPr lang="en-GB" sz="1600" dirty="0" err="1">
                <a:solidFill>
                  <a:srgbClr val="FFFFFF"/>
                </a:solidFill>
                <a:latin typeface="Arial" charset="0"/>
                <a:cs typeface="+mn-cs"/>
              </a:rPr>
              <a:t>gray</a:t>
            </a: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 levels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rgbClr val="FFFFFF"/>
                </a:solidFill>
                <a:latin typeface="Arial" charset="0"/>
                <a:cs typeface="+mn-cs"/>
              </a:rPr>
              <a:t>1-30 images /s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11650" y="4355438"/>
            <a:ext cx="2422525" cy="2462213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CH" sz="1400" b="1" dirty="0">
                <a:solidFill>
                  <a:srgbClr val="FF0000"/>
                </a:solidFill>
                <a:latin typeface="Arial" charset="0"/>
                <a:cs typeface="+mn-cs"/>
              </a:rPr>
              <a:t>S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+mn-cs"/>
              </a:rPr>
              <a:t>ample 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+mn-cs"/>
              </a:rPr>
              <a:t>of </a:t>
            </a:r>
            <a:r>
              <a:rPr lang="pl-PL" sz="1400" b="1" dirty="0">
                <a:solidFill>
                  <a:srgbClr val="FF0000"/>
                </a:solidFill>
                <a:latin typeface="Arial" charset="0"/>
                <a:cs typeface="+mn-cs"/>
              </a:rPr>
              <a:t>the 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+mn-cs"/>
              </a:rPr>
              <a:t>Vacuum Pressure Impregnation (VPI) of ITER correction coils (CCs)</a:t>
            </a:r>
            <a:endParaRPr lang="pl-PL" sz="1400" b="1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pl-PL" sz="1400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11 separate 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360°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scans</a:t>
            </a:r>
          </a:p>
          <a:p>
            <a:pPr>
              <a:defRPr/>
            </a:pP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were </a:t>
            </a:r>
            <a:r>
              <a:rPr lang="fr-CH" sz="1400" dirty="0" err="1">
                <a:solidFill>
                  <a:srgbClr val="FF0000"/>
                </a:solidFill>
                <a:latin typeface="Arial" charset="0"/>
                <a:cs typeface="+mn-cs"/>
              </a:rPr>
              <a:t>combined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to compile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a final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single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3D object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reconstruction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</a:t>
            </a:r>
            <a:r>
              <a:rPr lang="fr-CH" sz="1400" dirty="0" err="1">
                <a:solidFill>
                  <a:srgbClr val="FF0000"/>
                </a:solidFill>
                <a:latin typeface="Arial" charset="0"/>
                <a:cs typeface="+mn-cs"/>
              </a:rPr>
              <a:t>while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avoiding shadows</a:t>
            </a:r>
            <a:r>
              <a:rPr lang="fr-CH" sz="1400" dirty="0">
                <a:solidFill>
                  <a:srgbClr val="FF0000"/>
                </a:solidFill>
                <a:latin typeface="Arial" charset="0"/>
                <a:cs typeface="+mn-cs"/>
              </a:rPr>
              <a:t> due to</a:t>
            </a:r>
            <a:r>
              <a:rPr lang="pl-PL" sz="1400" dirty="0">
                <a:solidFill>
                  <a:srgbClr val="FF0000"/>
                </a:solidFill>
                <a:latin typeface="Arial" charset="0"/>
                <a:cs typeface="+mn-cs"/>
              </a:rPr>
              <a:t> steel conduits</a:t>
            </a:r>
            <a:endParaRPr lang="en-US" sz="1400" dirty="0">
              <a:solidFill>
                <a:srgbClr val="FF0000"/>
              </a:solidFill>
              <a:latin typeface="Arial" charset="0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8749" y="3908859"/>
            <a:ext cx="3052439" cy="369332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CH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Courtesy</a:t>
            </a:r>
            <a:r>
              <a:rPr lang="fr-C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</a:rPr>
              <a:t> of RX Solutions</a:t>
            </a:r>
            <a:endParaRPr lang="pl-P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1628800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Zerstörungsfreie Prüfung mit enormer Präzision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71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3119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F7BDF9A-674C-4383-B8A5-93DC1A15E480}" type="slidenum">
              <a:rPr lang="en-US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2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219200" y="63500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rgbClr val="FFFFCC"/>
                </a:solidFill>
              </a:rPr>
              <a:t>MT-23, July 14 – 19, 2013, Boston, MA USA</a:t>
            </a:r>
            <a:endParaRPr lang="en-US" dirty="0" smtClean="0">
              <a:solidFill>
                <a:srgbClr val="FFFFCC"/>
              </a:solidFill>
            </a:endParaRPr>
          </a:p>
        </p:txBody>
      </p:sp>
      <p:sp>
        <p:nvSpPr>
          <p:cNvPr id="7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67100" y="63500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CC"/>
                </a:solidFill>
              </a:rPr>
              <a:t>Advanced examination techniques applied to the assessment…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781050" y="180975"/>
            <a:ext cx="792321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4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Microstructural and dimensional investigations</a:t>
            </a:r>
          </a:p>
        </p:txBody>
      </p:sp>
      <p:pic>
        <p:nvPicPr>
          <p:cNvPr id="14342" name="Picture 2" descr="VPI__cc50x_defect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666750"/>
            <a:ext cx="5035550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3" descr="VPI__cc50x_defect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4489450"/>
            <a:ext cx="3097213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Rectangle 1"/>
          <p:cNvSpPr>
            <a:spLocks noChangeArrowheads="1"/>
          </p:cNvSpPr>
          <p:nvPr/>
        </p:nvSpPr>
        <p:spPr bwMode="auto">
          <a:xfrm>
            <a:off x="3275013" y="4489450"/>
            <a:ext cx="19383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000">
                <a:solidFill>
                  <a:srgbClr val="FFFFFF"/>
                </a:solidFill>
                <a:latin typeface="Tahoma" pitchFamily="34" charset="0"/>
                <a:sym typeface="Symbol" pitchFamily="18" charset="2"/>
              </a:rPr>
              <a:t> l</a:t>
            </a:r>
            <a:r>
              <a:rPr lang="en-GB" sz="2000">
                <a:solidFill>
                  <a:srgbClr val="FFFFFF"/>
                </a:solidFill>
                <a:latin typeface="Tahoma" pitchFamily="34" charset="0"/>
              </a:rPr>
              <a:t>ack of resin in the cross-section</a:t>
            </a:r>
            <a:endParaRPr lang="en-GB" sz="3200">
              <a:solidFill>
                <a:srgbClr val="FFFFFF"/>
              </a:solidFill>
              <a:latin typeface="Tahoma" pitchFamily="34" charset="0"/>
            </a:endParaRPr>
          </a:p>
        </p:txBody>
      </p:sp>
      <p:pic>
        <p:nvPicPr>
          <p:cNvPr id="14345" name="Picture 4" descr="VPI_50xresine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4078288"/>
            <a:ext cx="375285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3406775" y="6149975"/>
            <a:ext cx="1936750" cy="70802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000" dirty="0">
                <a:solidFill>
                  <a:srgbClr val="FFFFFF"/>
                </a:solidFill>
                <a:latin typeface="Tahoma" pitchFamily="34" charset="0"/>
                <a:sym typeface="Symbol"/>
              </a:rPr>
              <a:t>areas of pure resin </a:t>
            </a:r>
            <a:endParaRPr lang="en-GB" sz="3200" dirty="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4347" name="Oval 5"/>
          <p:cNvSpPr>
            <a:spLocks noChangeAspect="1" noChangeArrowheads="1"/>
          </p:cNvSpPr>
          <p:nvPr/>
        </p:nvSpPr>
        <p:spPr bwMode="auto">
          <a:xfrm>
            <a:off x="7688263" y="5251450"/>
            <a:ext cx="252412" cy="2794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32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4348" name="Rectangle 29"/>
          <p:cNvSpPr>
            <a:spLocks noChangeArrowheads="1"/>
          </p:cNvSpPr>
          <p:nvPr/>
        </p:nvSpPr>
        <p:spPr bwMode="auto">
          <a:xfrm>
            <a:off x="7280275" y="4808538"/>
            <a:ext cx="1187450" cy="400050"/>
          </a:xfrm>
          <a:prstGeom prst="rect">
            <a:avLst/>
          </a:prstGeom>
          <a:solidFill>
            <a:schemeClr val="tx1">
              <a:alpha val="6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b="1">
                <a:solidFill>
                  <a:srgbClr val="FF0000"/>
                </a:solidFill>
                <a:latin typeface="Tahoma" pitchFamily="34" charset="0"/>
                <a:sym typeface="Symbol" pitchFamily="18" charset="2"/>
              </a:rPr>
              <a:t>300 m</a:t>
            </a:r>
            <a:endParaRPr lang="en-GB" sz="3200" b="1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713" y="25400"/>
            <a:ext cx="3759200" cy="251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4197350" y="0"/>
            <a:ext cx="4922838" cy="5251450"/>
            <a:chOff x="4196977" y="0"/>
            <a:chExt cx="4923273" cy="5250669"/>
          </a:xfrm>
        </p:grpSpPr>
        <p:pic>
          <p:nvPicPr>
            <p:cNvPr id="14355" name="Picture 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814" y="0"/>
              <a:ext cx="2244436" cy="525066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4196977" y="411102"/>
              <a:ext cx="968461" cy="1868209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  <a:buClr>
                  <a:srgbClr val="FFFFCC"/>
                </a:buClr>
                <a:buSzPct val="70000"/>
                <a:buFont typeface="Wingdings" pitchFamily="2" charset="2"/>
                <a:buNone/>
                <a:defRPr/>
              </a:pPr>
              <a:endParaRPr lang="en-GB" sz="3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</a:endParaRPr>
            </a:p>
          </p:txBody>
        </p:sp>
        <p:cxnSp>
          <p:nvCxnSpPr>
            <p:cNvPr id="14357" name="Straight Arrow Connector 8"/>
            <p:cNvCxnSpPr>
              <a:cxnSpLocks noChangeShapeType="1"/>
              <a:stCxn id="7" idx="3"/>
            </p:cNvCxnSpPr>
            <p:nvPr/>
          </p:nvCxnSpPr>
          <p:spPr bwMode="auto">
            <a:xfrm flipV="1">
              <a:off x="5165768" y="1345635"/>
              <a:ext cx="1686296" cy="1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8097838" y="1247775"/>
            <a:ext cx="892175" cy="2041525"/>
            <a:chOff x="8097988" y="1248207"/>
            <a:chExt cx="891631" cy="2041259"/>
          </a:xfrm>
        </p:grpSpPr>
        <p:cxnSp>
          <p:nvCxnSpPr>
            <p:cNvPr id="14352" name="Straight Arrow Connector 47"/>
            <p:cNvCxnSpPr>
              <a:cxnSpLocks noChangeShapeType="1"/>
            </p:cNvCxnSpPr>
            <p:nvPr/>
          </p:nvCxnSpPr>
          <p:spPr bwMode="auto">
            <a:xfrm flipH="1">
              <a:off x="8097988" y="1248207"/>
              <a:ext cx="879756" cy="705688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353" name="Straight Arrow Connector 49"/>
            <p:cNvCxnSpPr>
              <a:cxnSpLocks noChangeShapeType="1"/>
            </p:cNvCxnSpPr>
            <p:nvPr/>
          </p:nvCxnSpPr>
          <p:spPr bwMode="auto">
            <a:xfrm flipH="1" flipV="1">
              <a:off x="8109863" y="2589709"/>
              <a:ext cx="879756" cy="699757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54" name="Rectangle 50"/>
            <p:cNvSpPr>
              <a:spLocks noChangeArrowheads="1"/>
            </p:cNvSpPr>
            <p:nvPr/>
          </p:nvSpPr>
          <p:spPr bwMode="auto">
            <a:xfrm>
              <a:off x="8572517" y="1953895"/>
              <a:ext cx="41710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3200" b="1">
                  <a:solidFill>
                    <a:srgbClr val="FFFFFF"/>
                  </a:solidFill>
                  <a:latin typeface="Tahoma" pitchFamily="34" charset="0"/>
                </a:rPr>
                <a:t>?</a:t>
              </a:r>
              <a:endParaRPr lang="en-GB" sz="3200">
                <a:solidFill>
                  <a:srgbClr val="FFFFFF"/>
                </a:solidFill>
                <a:latin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49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3119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F701050-E36D-4BC9-B032-09944FF746CF}" type="slidenum">
              <a:rPr lang="en-US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2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219200" y="63500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rgbClr val="FFFFCC"/>
                </a:solidFill>
              </a:rPr>
              <a:t>MT-23, July 14 – 19, 2013, Boston, MA USA</a:t>
            </a:r>
            <a:endParaRPr lang="en-US" dirty="0" smtClean="0">
              <a:solidFill>
                <a:srgbClr val="FFFFCC"/>
              </a:solidFill>
            </a:endParaRPr>
          </a:p>
        </p:txBody>
      </p:sp>
      <p:sp>
        <p:nvSpPr>
          <p:cNvPr id="7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67100" y="63500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CC"/>
                </a:solidFill>
              </a:rPr>
              <a:t>Advanced examination techniques applied to the assessment…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982663" y="180975"/>
            <a:ext cx="481488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4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X-Ray</a:t>
            </a:r>
          </a:p>
          <a:p>
            <a:pPr>
              <a:spcBef>
                <a:spcPts val="0"/>
              </a:spcBef>
              <a:defRPr/>
            </a:pPr>
            <a:r>
              <a:rPr lang="en-US" sz="24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Computed Tomography (CT)</a:t>
            </a:r>
          </a:p>
        </p:txBody>
      </p:sp>
      <p:pic>
        <p:nvPicPr>
          <p:cNvPr id="4" name="VGL video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116013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006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684213" y="313655"/>
            <a:ext cx="7488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>
                <a:solidFill>
                  <a:srgbClr val="CC0099"/>
                </a:solidFill>
              </a:rPr>
              <a:t>Kurze Vorstellung F. Haug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996280"/>
            <a:ext cx="8208962" cy="5169024"/>
          </a:xfrm>
        </p:spPr>
        <p:txBody>
          <a:bodyPr lIns="92075" tIns="46038" rIns="92075" bIns="46038">
            <a:normAutofit lnSpcReduction="10000"/>
          </a:bodyPr>
          <a:lstStyle/>
          <a:p>
            <a:pPr defTabSz="912813">
              <a:lnSpc>
                <a:spcPct val="80000"/>
              </a:lnSpc>
            </a:pPr>
            <a:endParaRPr lang="en-GB" sz="2400" dirty="0" smtClean="0">
              <a:solidFill>
                <a:srgbClr val="19194D"/>
              </a:solidFill>
            </a:endParaRPr>
          </a:p>
          <a:p>
            <a:pPr defTabSz="912813">
              <a:lnSpc>
                <a:spcPct val="80000"/>
              </a:lnSpc>
            </a:pPr>
            <a:r>
              <a:rPr lang="en-GB" sz="2400" dirty="0" err="1" smtClean="0">
                <a:solidFill>
                  <a:srgbClr val="19194D"/>
                </a:solidFill>
              </a:rPr>
              <a:t>Studium</a:t>
            </a:r>
            <a:r>
              <a:rPr lang="en-GB" sz="2400" dirty="0" smtClean="0">
                <a:solidFill>
                  <a:srgbClr val="19194D"/>
                </a:solidFill>
              </a:rPr>
              <a:t> an FH Ulm und </a:t>
            </a:r>
            <a:r>
              <a:rPr lang="en-GB" sz="2400" b="1" dirty="0" smtClean="0">
                <a:solidFill>
                  <a:srgbClr val="19194D"/>
                </a:solidFill>
              </a:rPr>
              <a:t>Univ. Stuttgart</a:t>
            </a:r>
            <a:endParaRPr lang="en-US" sz="2400" b="1" dirty="0" smtClean="0">
              <a:solidFill>
                <a:srgbClr val="0000FF"/>
              </a:solidFill>
            </a:endParaRPr>
          </a:p>
          <a:p>
            <a:pPr defTabSz="912813">
              <a:lnSpc>
                <a:spcPct val="80000"/>
              </a:lnSpc>
            </a:pPr>
            <a:r>
              <a:rPr lang="en-US" sz="2400" b="1" dirty="0" smtClean="0">
                <a:solidFill>
                  <a:srgbClr val="19194D"/>
                </a:solidFill>
              </a:rPr>
              <a:t>Promotion Univ. Stuttgart</a:t>
            </a:r>
          </a:p>
          <a:p>
            <a:pPr defTabSz="912813">
              <a:lnSpc>
                <a:spcPct val="80000"/>
              </a:lnSpc>
            </a:pPr>
            <a:r>
              <a:rPr lang="en-US" sz="2400" dirty="0" smtClean="0">
                <a:solidFill>
                  <a:srgbClr val="19194D"/>
                </a:solidFill>
              </a:rPr>
              <a:t>3 </a:t>
            </a:r>
            <a:r>
              <a:rPr lang="en-US" sz="2400" dirty="0" err="1" smtClean="0">
                <a:solidFill>
                  <a:srgbClr val="19194D"/>
                </a:solidFill>
              </a:rPr>
              <a:t>Jahre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Stipendiat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der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Europ</a:t>
            </a:r>
            <a:r>
              <a:rPr lang="en-US" sz="2400" dirty="0" smtClean="0">
                <a:solidFill>
                  <a:srgbClr val="19194D"/>
                </a:solidFill>
              </a:rPr>
              <a:t>. Gem. (</a:t>
            </a:r>
            <a:r>
              <a:rPr lang="en-US" sz="2400" dirty="0" err="1" smtClean="0">
                <a:solidFill>
                  <a:srgbClr val="19194D"/>
                </a:solidFill>
              </a:rPr>
              <a:t>Forschungszentrum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Italien</a:t>
            </a:r>
            <a:r>
              <a:rPr lang="en-US" sz="2400" dirty="0" smtClean="0">
                <a:solidFill>
                  <a:srgbClr val="19194D"/>
                </a:solidFill>
              </a:rPr>
              <a:t>)</a:t>
            </a:r>
          </a:p>
          <a:p>
            <a:pPr defTabSz="912813">
              <a:lnSpc>
                <a:spcPct val="80000"/>
              </a:lnSpc>
            </a:pPr>
            <a:r>
              <a:rPr lang="en-US" sz="2400" dirty="0" smtClean="0">
                <a:solidFill>
                  <a:srgbClr val="19194D"/>
                </a:solidFill>
              </a:rPr>
              <a:t>2 </a:t>
            </a:r>
            <a:r>
              <a:rPr lang="en-US" sz="2400" dirty="0" err="1" smtClean="0">
                <a:solidFill>
                  <a:srgbClr val="19194D"/>
                </a:solidFill>
              </a:rPr>
              <a:t>Jahre</a:t>
            </a:r>
            <a:r>
              <a:rPr lang="en-US" sz="2400" dirty="0" smtClean="0">
                <a:solidFill>
                  <a:srgbClr val="19194D"/>
                </a:solidFill>
              </a:rPr>
              <a:t> Postdoc (Los Alamos, USA)</a:t>
            </a:r>
          </a:p>
          <a:p>
            <a:pPr defTabSz="912813">
              <a:lnSpc>
                <a:spcPct val="80000"/>
              </a:lnSpc>
            </a:pPr>
            <a:endParaRPr lang="en-US" sz="2400" dirty="0" smtClean="0">
              <a:solidFill>
                <a:srgbClr val="19194D"/>
              </a:solidFill>
            </a:endParaRPr>
          </a:p>
          <a:p>
            <a:pPr defTabSz="912813">
              <a:lnSpc>
                <a:spcPct val="80000"/>
              </a:lnSpc>
            </a:pPr>
            <a:r>
              <a:rPr lang="en-US" sz="2400" b="1" u="sng" dirty="0" err="1" smtClean="0">
                <a:solidFill>
                  <a:srgbClr val="19194D"/>
                </a:solidFill>
              </a:rPr>
              <a:t>Seit</a:t>
            </a:r>
            <a:r>
              <a:rPr lang="en-US" sz="2400" b="1" u="sng" dirty="0" smtClean="0">
                <a:solidFill>
                  <a:srgbClr val="19194D"/>
                </a:solidFill>
              </a:rPr>
              <a:t> 1986 am CERN</a:t>
            </a:r>
          </a:p>
          <a:p>
            <a:pPr defTabSz="912813">
              <a:lnSpc>
                <a:spcPct val="80000"/>
              </a:lnSpc>
            </a:pPr>
            <a:r>
              <a:rPr lang="en-US" sz="2400" dirty="0" err="1" smtClean="0">
                <a:solidFill>
                  <a:srgbClr val="19194D"/>
                </a:solidFill>
              </a:rPr>
              <a:t>Mitarbeit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Entwicklung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supraleitender</a:t>
            </a:r>
            <a:r>
              <a:rPr lang="en-US" sz="2400" dirty="0" smtClean="0">
                <a:solidFill>
                  <a:srgbClr val="19194D"/>
                </a:solidFill>
              </a:rPr>
              <a:t> LHC </a:t>
            </a:r>
            <a:r>
              <a:rPr lang="en-US" sz="2400" dirty="0" err="1" smtClean="0">
                <a:solidFill>
                  <a:srgbClr val="19194D"/>
                </a:solidFill>
              </a:rPr>
              <a:t>Magnete</a:t>
            </a:r>
            <a:r>
              <a:rPr lang="en-US" sz="2400" dirty="0" smtClean="0">
                <a:solidFill>
                  <a:srgbClr val="19194D"/>
                </a:solidFill>
              </a:rPr>
              <a:t>. </a:t>
            </a:r>
            <a:r>
              <a:rPr lang="en-US" sz="2400" dirty="0" err="1" smtClean="0">
                <a:solidFill>
                  <a:srgbClr val="19194D"/>
                </a:solidFill>
              </a:rPr>
              <a:t>Betrieb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kryotechnischer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Einrichtungen</a:t>
            </a:r>
            <a:r>
              <a:rPr lang="en-US" sz="2400" dirty="0" smtClean="0">
                <a:solidFill>
                  <a:srgbClr val="19194D"/>
                </a:solidFill>
              </a:rPr>
              <a:t>. </a:t>
            </a:r>
            <a:r>
              <a:rPr lang="en-US" sz="2400" dirty="0" err="1" smtClean="0">
                <a:solidFill>
                  <a:srgbClr val="19194D"/>
                </a:solidFill>
              </a:rPr>
              <a:t>Stellvertretender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Gruppenleiter</a:t>
            </a:r>
            <a:r>
              <a:rPr lang="en-US" sz="2400" dirty="0" smtClean="0">
                <a:solidFill>
                  <a:srgbClr val="19194D"/>
                </a:solidFill>
              </a:rPr>
              <a:t>. </a:t>
            </a:r>
            <a:r>
              <a:rPr lang="en-US" sz="2400" dirty="0" err="1" smtClean="0">
                <a:solidFill>
                  <a:srgbClr val="19194D"/>
                </a:solidFill>
              </a:rPr>
              <a:t>Entwurf</a:t>
            </a:r>
            <a:r>
              <a:rPr lang="en-US" sz="2400" dirty="0" smtClean="0">
                <a:solidFill>
                  <a:srgbClr val="19194D"/>
                </a:solidFill>
              </a:rPr>
              <a:t> und </a:t>
            </a:r>
            <a:r>
              <a:rPr lang="en-US" sz="2400" dirty="0" err="1" smtClean="0">
                <a:solidFill>
                  <a:srgbClr val="19194D"/>
                </a:solidFill>
              </a:rPr>
              <a:t>Bau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Kryotechnisches</a:t>
            </a:r>
            <a:r>
              <a:rPr lang="en-US" sz="2400" dirty="0" smtClean="0">
                <a:solidFill>
                  <a:srgbClr val="19194D"/>
                </a:solidFill>
              </a:rPr>
              <a:t> System </a:t>
            </a:r>
            <a:r>
              <a:rPr lang="en-US" sz="2400" dirty="0" err="1" smtClean="0">
                <a:solidFill>
                  <a:srgbClr val="19194D"/>
                </a:solidFill>
              </a:rPr>
              <a:t>für</a:t>
            </a:r>
            <a:r>
              <a:rPr lang="en-US" sz="2400" dirty="0" smtClean="0">
                <a:solidFill>
                  <a:srgbClr val="19194D"/>
                </a:solidFill>
              </a:rPr>
              <a:t> den </a:t>
            </a:r>
            <a:r>
              <a:rPr lang="en-US" sz="2400" u="sng" dirty="0" smtClean="0">
                <a:solidFill>
                  <a:srgbClr val="19194D"/>
                </a:solidFill>
              </a:rPr>
              <a:t>ATLAS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  <a:r>
              <a:rPr lang="en-US" sz="2400" dirty="0" err="1" smtClean="0">
                <a:solidFill>
                  <a:srgbClr val="19194D"/>
                </a:solidFill>
              </a:rPr>
              <a:t>Detektor</a:t>
            </a:r>
            <a:r>
              <a:rPr lang="en-US" sz="2400" dirty="0" smtClean="0">
                <a:solidFill>
                  <a:srgbClr val="19194D"/>
                </a:solidFill>
              </a:rPr>
              <a:t>. </a:t>
            </a:r>
          </a:p>
          <a:p>
            <a:pPr defTabSz="912813">
              <a:lnSpc>
                <a:spcPct val="80000"/>
              </a:lnSpc>
            </a:pPr>
            <a:r>
              <a:rPr lang="en-US" sz="2400" dirty="0" err="1" smtClean="0">
                <a:solidFill>
                  <a:srgbClr val="0070C0"/>
                </a:solidFill>
              </a:rPr>
              <a:t>Jetzt</a:t>
            </a:r>
            <a:r>
              <a:rPr lang="en-US" sz="2400" dirty="0" smtClean="0">
                <a:solidFill>
                  <a:srgbClr val="0070C0"/>
                </a:solidFill>
              </a:rPr>
              <a:t>: in </a:t>
            </a:r>
            <a:r>
              <a:rPr lang="en-US" sz="2400" dirty="0" err="1" smtClean="0">
                <a:solidFill>
                  <a:srgbClr val="0070C0"/>
                </a:solidFill>
              </a:rPr>
              <a:t>Forschung</a:t>
            </a:r>
            <a:r>
              <a:rPr lang="en-US" sz="2400" dirty="0" smtClean="0">
                <a:solidFill>
                  <a:srgbClr val="0070C0"/>
                </a:solidFill>
              </a:rPr>
              <a:t> und </a:t>
            </a:r>
            <a:r>
              <a:rPr lang="en-US" sz="2400" dirty="0" err="1" smtClean="0">
                <a:solidFill>
                  <a:srgbClr val="0070C0"/>
                </a:solidFill>
              </a:rPr>
              <a:t>Entwicklung</a:t>
            </a:r>
            <a:r>
              <a:rPr lang="en-US" sz="2400" dirty="0" smtClean="0">
                <a:solidFill>
                  <a:srgbClr val="0070C0"/>
                </a:solidFill>
              </a:rPr>
              <a:t>, </a:t>
            </a:r>
            <a:r>
              <a:rPr lang="en-US" sz="2400" dirty="0" err="1" smtClean="0">
                <a:solidFill>
                  <a:srgbClr val="0070C0"/>
                </a:solidFill>
              </a:rPr>
              <a:t>Technologie</a:t>
            </a:r>
            <a:r>
              <a:rPr lang="en-US" sz="2400" dirty="0" smtClean="0">
                <a:solidFill>
                  <a:srgbClr val="0070C0"/>
                </a:solidFill>
              </a:rPr>
              <a:t> Transfer</a:t>
            </a:r>
            <a:endParaRPr lang="en-US" sz="2400" dirty="0" smtClean="0">
              <a:solidFill>
                <a:srgbClr val="19194D"/>
              </a:solidFill>
            </a:endParaRPr>
          </a:p>
          <a:p>
            <a:pPr defTabSz="912813">
              <a:lnSpc>
                <a:spcPct val="80000"/>
              </a:lnSpc>
            </a:pPr>
            <a:r>
              <a:rPr lang="en-US" sz="2400" i="1" dirty="0" err="1" smtClean="0">
                <a:solidFill>
                  <a:srgbClr val="FF0000"/>
                </a:solidFill>
              </a:rPr>
              <a:t>Nebenjob</a:t>
            </a:r>
            <a:r>
              <a:rPr lang="en-US" sz="2400" i="1" dirty="0" smtClean="0">
                <a:solidFill>
                  <a:srgbClr val="FF0000"/>
                </a:solidFill>
              </a:rPr>
              <a:t>: </a:t>
            </a:r>
            <a:r>
              <a:rPr lang="en-US" sz="2400" i="1" dirty="0" err="1">
                <a:solidFill>
                  <a:srgbClr val="FF0000"/>
                </a:solidFill>
              </a:rPr>
              <a:t>L</a:t>
            </a:r>
            <a:r>
              <a:rPr lang="en-US" sz="2400" i="1" dirty="0" err="1" smtClean="0">
                <a:solidFill>
                  <a:srgbClr val="FF0000"/>
                </a:solidFill>
              </a:rPr>
              <a:t>ehrbeauftragter</a:t>
            </a:r>
            <a:r>
              <a:rPr lang="en-US" sz="2400" i="1" dirty="0" smtClean="0">
                <a:solidFill>
                  <a:srgbClr val="FF0000"/>
                </a:solidFill>
              </a:rPr>
              <a:t> am KIT </a:t>
            </a:r>
          </a:p>
          <a:p>
            <a:pPr defTabSz="912813">
              <a:lnSpc>
                <a:spcPct val="80000"/>
              </a:lnSpc>
            </a:pPr>
            <a:r>
              <a:rPr lang="en-US" sz="2400" i="1" dirty="0" smtClean="0">
                <a:solidFill>
                  <a:srgbClr val="FF0000"/>
                </a:solidFill>
              </a:rPr>
              <a:t>+ HS Heilbronn</a:t>
            </a:r>
          </a:p>
        </p:txBody>
      </p:sp>
      <p:sp>
        <p:nvSpPr>
          <p:cNvPr id="4" name="TextBox 3"/>
          <p:cNvSpPr txBox="1"/>
          <p:nvPr/>
        </p:nvSpPr>
        <p:spPr>
          <a:xfrm rot="550157">
            <a:off x="5990047" y="1481863"/>
            <a:ext cx="2991718" cy="1815882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Ich</a:t>
            </a:r>
            <a:r>
              <a:rPr lang="en-US" sz="1600" dirty="0" smtClean="0"/>
              <a:t> bin </a:t>
            </a:r>
            <a:r>
              <a:rPr lang="en-US" sz="1600" dirty="0" err="1" smtClean="0"/>
              <a:t>Maschinenbau-Ingenieur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Meine</a:t>
            </a:r>
            <a:r>
              <a:rPr lang="en-US" sz="1600" dirty="0" smtClean="0"/>
              <a:t> </a:t>
            </a:r>
            <a:r>
              <a:rPr lang="en-US" sz="1600" dirty="0" err="1" smtClean="0"/>
              <a:t>Professoren</a:t>
            </a:r>
            <a:r>
              <a:rPr lang="en-US" sz="1600" dirty="0" smtClean="0"/>
              <a:t> </a:t>
            </a:r>
            <a:r>
              <a:rPr lang="en-US" sz="1600" dirty="0" err="1" smtClean="0"/>
              <a:t>waren</a:t>
            </a:r>
            <a:r>
              <a:rPr lang="en-US" sz="1600" dirty="0" smtClean="0"/>
              <a:t> </a:t>
            </a:r>
            <a:r>
              <a:rPr lang="en-US" sz="1600" dirty="0" err="1" smtClean="0"/>
              <a:t>u.a</a:t>
            </a:r>
            <a:r>
              <a:rPr lang="en-US" sz="1600" dirty="0" smtClean="0"/>
              <a:t>. </a:t>
            </a:r>
            <a:r>
              <a:rPr lang="en-US" sz="1600" dirty="0" err="1" smtClean="0"/>
              <a:t>Groll</a:t>
            </a:r>
            <a:r>
              <a:rPr lang="en-US" sz="1600" dirty="0" smtClean="0"/>
              <a:t>, </a:t>
            </a:r>
            <a:r>
              <a:rPr lang="en-US" sz="1600" dirty="0" smtClean="0"/>
              <a:t>Stephan, </a:t>
            </a:r>
            <a:r>
              <a:rPr lang="en-US" sz="1600" dirty="0" err="1" smtClean="0"/>
              <a:t>Wachter</a:t>
            </a:r>
            <a:r>
              <a:rPr lang="en-US" sz="1600" dirty="0" smtClean="0"/>
              <a:t>, </a:t>
            </a:r>
            <a:r>
              <a:rPr lang="en-US" sz="1600" dirty="0" err="1" smtClean="0"/>
              <a:t>Hahne</a:t>
            </a:r>
            <a:r>
              <a:rPr lang="en-US" sz="1600" dirty="0" smtClean="0"/>
              <a:t>, </a:t>
            </a:r>
            <a:r>
              <a:rPr lang="en-US" sz="1600" dirty="0" err="1"/>
              <a:t>Busse</a:t>
            </a:r>
            <a:r>
              <a:rPr lang="en-US" sz="1600" dirty="0"/>
              <a:t>, </a:t>
            </a:r>
            <a:r>
              <a:rPr lang="en-US" sz="1600" dirty="0" err="1"/>
              <a:t>Dolezal</a:t>
            </a:r>
            <a:r>
              <a:rPr lang="en-US" sz="1600" dirty="0"/>
              <a:t> </a:t>
            </a:r>
            <a:r>
              <a:rPr lang="en-US" sz="1600" dirty="0" smtClean="0"/>
              <a:t>(Quack), </a:t>
            </a:r>
            <a:r>
              <a:rPr lang="en-US" sz="1600" dirty="0" err="1" smtClean="0"/>
              <a:t>Höcker</a:t>
            </a:r>
            <a:r>
              <a:rPr lang="en-US" sz="1600" dirty="0" smtClean="0"/>
              <a:t>, </a:t>
            </a:r>
            <a:r>
              <a:rPr lang="en-US" sz="1600" dirty="0" err="1" smtClean="0"/>
              <a:t>Emendörfer</a:t>
            </a:r>
            <a:r>
              <a:rPr lang="en-US" sz="1600" dirty="0" smtClean="0"/>
              <a:t>, </a:t>
            </a:r>
            <a:r>
              <a:rPr lang="en-US" sz="1600" dirty="0" err="1" smtClean="0"/>
              <a:t>Lein</a:t>
            </a:r>
            <a:r>
              <a:rPr lang="en-US" sz="1600" dirty="0" smtClean="0"/>
              <a:t>, </a:t>
            </a:r>
            <a:r>
              <a:rPr lang="en-US" sz="1600" dirty="0" err="1" smtClean="0"/>
              <a:t>Bullinger</a:t>
            </a:r>
            <a:r>
              <a:rPr lang="en-US" sz="1600" dirty="0" smtClean="0"/>
              <a:t>…</a:t>
            </a:r>
            <a:endParaRPr lang="en-US" sz="1600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5148064" y="1664804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705600" y="63119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EB54F7A-8A5C-466A-B453-3934FF4E7345}" type="slidenum">
              <a:rPr lang="en-US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2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1219200" y="635000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dirty="0" smtClean="0">
                <a:solidFill>
                  <a:srgbClr val="FFFFCC"/>
                </a:solidFill>
              </a:rPr>
              <a:t>MT-23, July 14 – 19, 2013, Boston, MA USA</a:t>
            </a:r>
            <a:endParaRPr lang="en-US" dirty="0" smtClean="0">
              <a:solidFill>
                <a:srgbClr val="FFFFCC"/>
              </a:solidFill>
            </a:endParaRPr>
          </a:p>
        </p:txBody>
      </p:sp>
      <p:sp>
        <p:nvSpPr>
          <p:cNvPr id="7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67100" y="6350000"/>
            <a:ext cx="2895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CC"/>
                </a:solidFill>
              </a:rPr>
              <a:t>Advanced examination techniques applied to the assessment…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982663" y="180975"/>
            <a:ext cx="4814887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24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X-Ray</a:t>
            </a:r>
          </a:p>
          <a:p>
            <a:pPr>
              <a:spcBef>
                <a:spcPts val="0"/>
              </a:spcBef>
              <a:defRPr/>
            </a:pPr>
            <a:r>
              <a:rPr lang="en-US" sz="2400" b="1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Computed Tomography (CT)</a:t>
            </a:r>
          </a:p>
        </p:txBody>
      </p:sp>
      <p:grpSp>
        <p:nvGrpSpPr>
          <p:cNvPr id="17414" name="Group 5"/>
          <p:cNvGrpSpPr>
            <a:grpSpLocks noChangeAspect="1"/>
          </p:cNvGrpSpPr>
          <p:nvPr/>
        </p:nvGrpSpPr>
        <p:grpSpPr bwMode="auto">
          <a:xfrm>
            <a:off x="34925" y="1787525"/>
            <a:ext cx="4851400" cy="5057775"/>
            <a:chOff x="35465" y="1786938"/>
            <a:chExt cx="4851076" cy="5057625"/>
          </a:xfrm>
        </p:grpSpPr>
        <p:pic>
          <p:nvPicPr>
            <p:cNvPr id="17426" name="Picture 6" descr="Coupe%20CCVPI%20-%20Longitudinale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67810" y="1890213"/>
              <a:ext cx="5057625" cy="4851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 rot="5400000">
              <a:off x="2230030" y="228935"/>
              <a:ext cx="406388" cy="442089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3200">
                <a:solidFill>
                  <a:srgbClr val="FFFFFF"/>
                </a:solidFill>
              </a:endParaRPr>
            </a:p>
          </p:txBody>
        </p:sp>
      </p:grpSp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904875" y="1062038"/>
            <a:ext cx="8143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fr-CH" dirty="0">
                <a:solidFill>
                  <a:srgbClr val="FFFFFF"/>
                </a:solidFill>
                <a:latin typeface="Tahoma" pitchFamily="34" charset="0"/>
              </a:rPr>
              <a:t>Slices</a:t>
            </a:r>
            <a:r>
              <a:rPr lang="pl-PL" dirty="0">
                <a:solidFill>
                  <a:srgbClr val="FFFFFF"/>
                </a:solidFill>
                <a:latin typeface="Tahoma" pitchFamily="34" charset="0"/>
              </a:rPr>
              <a:t> extracted </a:t>
            </a:r>
            <a:r>
              <a:rPr lang="fr-CH" dirty="0" err="1">
                <a:solidFill>
                  <a:srgbClr val="FFFFFF"/>
                </a:solidFill>
                <a:latin typeface="Tahoma" pitchFamily="34" charset="0"/>
              </a:rPr>
              <a:t>from</a:t>
            </a:r>
            <a:r>
              <a:rPr lang="fr-CH" dirty="0">
                <a:solidFill>
                  <a:srgbClr val="FFFFFF"/>
                </a:solidFill>
                <a:latin typeface="Tahoma" pitchFamily="34" charset="0"/>
              </a:rPr>
              <a:t> the CT inspection </a:t>
            </a:r>
            <a:r>
              <a:rPr lang="fr-CH" dirty="0" err="1">
                <a:solidFill>
                  <a:srgbClr val="FFFFFF"/>
                </a:solidFill>
                <a:latin typeface="Tahoma" pitchFamily="34" charset="0"/>
              </a:rPr>
              <a:t>confirming</a:t>
            </a:r>
            <a:r>
              <a:rPr lang="fr-CH" dirty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fr-CH" dirty="0" err="1">
                <a:solidFill>
                  <a:srgbClr val="FFFFFF"/>
                </a:solidFill>
                <a:latin typeface="Tahoma" pitchFamily="34" charset="0"/>
              </a:rPr>
              <a:t>presence</a:t>
            </a:r>
            <a:r>
              <a:rPr lang="pl-PL" dirty="0">
                <a:solidFill>
                  <a:srgbClr val="FFFFFF"/>
                </a:solidFill>
                <a:latin typeface="Tahoma" pitchFamily="34" charset="0"/>
              </a:rPr>
              <a:t> of voids along the fibers </a:t>
            </a:r>
            <a:r>
              <a:rPr lang="fr-CH" dirty="0">
                <a:solidFill>
                  <a:srgbClr val="FFFFFF"/>
                </a:solidFill>
                <a:latin typeface="Tahoma" pitchFamily="34" charset="0"/>
              </a:rPr>
              <a:t>consistent </a:t>
            </a:r>
            <a:r>
              <a:rPr lang="fr-CH" dirty="0" err="1">
                <a:solidFill>
                  <a:srgbClr val="FFFFFF"/>
                </a:solidFill>
                <a:latin typeface="Tahoma" pitchFamily="34" charset="0"/>
              </a:rPr>
              <a:t>with</a:t>
            </a:r>
            <a:r>
              <a:rPr lang="pl-PL" dirty="0">
                <a:solidFill>
                  <a:srgbClr val="FFFFFF"/>
                </a:solidFill>
                <a:latin typeface="Tahoma" pitchFamily="34" charset="0"/>
              </a:rPr>
              <a:t> </a:t>
            </a:r>
            <a:r>
              <a:rPr lang="pl-PL" dirty="0" smtClean="0">
                <a:solidFill>
                  <a:srgbClr val="FFFFFF"/>
                </a:solidFill>
                <a:latin typeface="Tahoma" pitchFamily="34" charset="0"/>
              </a:rPr>
              <a:t>meta</a:t>
            </a:r>
            <a:r>
              <a:rPr lang="fr-CH" dirty="0" smtClean="0">
                <a:solidFill>
                  <a:srgbClr val="FFFFFF"/>
                </a:solidFill>
                <a:latin typeface="Tahoma" pitchFamily="34" charset="0"/>
              </a:rPr>
              <a:t>l</a:t>
            </a:r>
            <a:r>
              <a:rPr lang="pl-PL" dirty="0" smtClean="0">
                <a:solidFill>
                  <a:srgbClr val="FFFFFF"/>
                </a:solidFill>
                <a:latin typeface="Tahoma" pitchFamily="34" charset="0"/>
              </a:rPr>
              <a:t>lurgical </a:t>
            </a:r>
            <a:r>
              <a:rPr lang="pl-PL" dirty="0">
                <a:solidFill>
                  <a:srgbClr val="FFFFFF"/>
                </a:solidFill>
                <a:latin typeface="Tahoma" pitchFamily="34" charset="0"/>
              </a:rPr>
              <a:t>cross sectional observation</a:t>
            </a:r>
            <a:r>
              <a:rPr lang="fr-CH" dirty="0">
                <a:solidFill>
                  <a:srgbClr val="FFFFFF"/>
                </a:solidFill>
                <a:latin typeface="Tahoma" pitchFamily="34" charset="0"/>
              </a:rPr>
              <a:t>s</a:t>
            </a:r>
            <a:endParaRPr lang="pl-PL" dirty="0">
              <a:solidFill>
                <a:srgbClr val="FFFFFF"/>
              </a:solidFill>
              <a:latin typeface="Tahoma" pitchFamily="34" charset="0"/>
            </a:endParaRPr>
          </a:p>
        </p:txBody>
      </p:sp>
      <p:pic>
        <p:nvPicPr>
          <p:cNvPr id="17416" name="Picture 9" descr="Coupe%20CCVPI%20-%20Transversa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1"/>
          <a:stretch>
            <a:fillRect/>
          </a:stretch>
        </p:blipFill>
        <p:spPr bwMode="auto">
          <a:xfrm>
            <a:off x="4921250" y="1787525"/>
            <a:ext cx="1350963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 rot="5400000">
            <a:off x="5422900" y="2155826"/>
            <a:ext cx="403225" cy="5651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320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72225" y="1801813"/>
            <a:ext cx="2771775" cy="1200150"/>
          </a:xfrm>
          <a:prstGeom prst="rect">
            <a:avLst/>
          </a:prstGeom>
          <a:solidFill>
            <a:schemeClr val="tx1">
              <a:lumMod val="85000"/>
              <a:alpha val="78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pl-PL" dirty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Elongated voids in resin along</a:t>
            </a:r>
            <a:r>
              <a:rPr lang="fr-CH" dirty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glass</a:t>
            </a:r>
            <a:r>
              <a:rPr lang="pl-PL" dirty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 </a:t>
            </a:r>
            <a:r>
              <a:rPr lang="fr-CH" dirty="0" err="1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rope</a:t>
            </a:r>
            <a:r>
              <a:rPr lang="pl-PL" dirty="0">
                <a:solidFill>
                  <a:srgbClr val="DADADA">
                    <a:lumMod val="1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s between the steel conduits</a:t>
            </a:r>
            <a:endParaRPr lang="en-US" dirty="0">
              <a:solidFill>
                <a:srgbClr val="DADADA">
                  <a:lumMod val="10000"/>
                </a:srgb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 bwMode="auto">
          <a:xfrm>
            <a:off x="4921250" y="3705225"/>
            <a:ext cx="4206875" cy="3163888"/>
            <a:chOff x="2971800" y="2225675"/>
            <a:chExt cx="3198813" cy="2405063"/>
          </a:xfrm>
        </p:grpSpPr>
        <p:pic>
          <p:nvPicPr>
            <p:cNvPr id="1742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2225675"/>
              <a:ext cx="3198813" cy="2405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23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2225675"/>
              <a:ext cx="1857375" cy="1144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3074404" y="2391001"/>
              <a:ext cx="840141" cy="67336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3200">
                <a:solidFill>
                  <a:srgbClr val="FFFFFF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30283" y="3291240"/>
              <a:ext cx="841348" cy="67457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3200">
                <a:solidFill>
                  <a:srgbClr val="FFFFFF"/>
                </a:solidFill>
              </a:endParaRPr>
            </a:p>
          </p:txBody>
        </p:sp>
      </p:grpSp>
      <p:cxnSp>
        <p:nvCxnSpPr>
          <p:cNvPr id="18" name="Straight Connector 17"/>
          <p:cNvCxnSpPr/>
          <p:nvPr/>
        </p:nvCxnSpPr>
        <p:spPr>
          <a:xfrm flipH="1">
            <a:off x="4643438" y="2236788"/>
            <a:ext cx="6985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643438" y="2640013"/>
            <a:ext cx="6985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62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5797550" y="728663"/>
            <a:ext cx="66198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bg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bg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ATLAS</a:t>
            </a:r>
            <a:endParaRPr lang="fr-FR" alt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88727" y="10992"/>
            <a:ext cx="8226425" cy="72700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vert="horz" lIns="91397" tIns="45699" rIns="91397" bIns="45699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u="sng" dirty="0" smtClean="0">
                <a:solidFill>
                  <a:srgbClr val="003B70"/>
                </a:solidFill>
              </a:rPr>
              <a:t>Superconducting radiofrequency (SRF) cavities</a:t>
            </a:r>
            <a:endParaRPr lang="en-GB" altLang="en-US" sz="3200" u="sng" dirty="0">
              <a:solidFill>
                <a:srgbClr val="003B7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3774" y="4653136"/>
            <a:ext cx="8208912" cy="147732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Cavities are used to accelerate particles by an alternating electric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 alternating electric field causes an alternating magnetic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cavity confines the electromagnetic fields by surface shielding 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currents create losses (heating), which can be reduced by using superconducting materials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866522" y="3356992"/>
            <a:ext cx="3779366" cy="1173557"/>
            <a:chOff x="720626" y="1196751"/>
            <a:chExt cx="3779366" cy="1173557"/>
          </a:xfrm>
        </p:grpSpPr>
        <p:grpSp>
          <p:nvGrpSpPr>
            <p:cNvPr id="6" name="Group 5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>
                <a:endCxn id="37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Freeform 6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Freeform 7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Freeform 8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43336" y="1988578"/>
              <a:ext cx="309700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solidFill>
                    <a:srgbClr val="FF0000"/>
                  </a:solidFill>
                </a:rPr>
                <a:t>B</a:t>
              </a:r>
              <a:endParaRPr lang="en-GB" i="1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solidFill>
                    <a:srgbClr val="0070C0"/>
                  </a:solidFill>
                </a:rPr>
                <a:t>E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35" name="Arc 34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2907519" y="1779959"/>
              <a:ext cx="373099" cy="23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208420" y="1620960"/>
              <a:ext cx="129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</a:t>
              </a:r>
              <a:r>
                <a:rPr lang="en-GB" sz="1400" dirty="0" smtClean="0"/>
                <a:t>eam direction</a:t>
              </a:r>
              <a:endParaRPr lang="en-GB" sz="1400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20626" y="1268090"/>
              <a:ext cx="1338237" cy="1029741"/>
              <a:chOff x="720626" y="1268090"/>
              <a:chExt cx="1338237" cy="1029741"/>
            </a:xfrm>
          </p:grpSpPr>
          <p:sp>
            <p:nvSpPr>
              <p:cNvPr id="25" name="Arc 24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28" name="Arc 27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oup 30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Oval 31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7" name="Straight Connector 26"/>
              <p:cNvCxnSpPr/>
              <p:nvPr/>
            </p:nvCxnSpPr>
            <p:spPr>
              <a:xfrm>
                <a:off x="720626" y="1779367"/>
                <a:ext cx="7431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Oval 21"/>
            <p:cNvSpPr/>
            <p:nvPr/>
          </p:nvSpPr>
          <p:spPr>
            <a:xfrm>
              <a:off x="2567191" y="1751953"/>
              <a:ext cx="144016" cy="5839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/>
            <p:cNvCxnSpPr>
              <a:endCxn id="22" idx="4"/>
            </p:cNvCxnSpPr>
            <p:nvPr/>
          </p:nvCxnSpPr>
          <p:spPr>
            <a:xfrm flipH="1" flipV="1">
              <a:off x="2639199" y="1810344"/>
              <a:ext cx="540528" cy="36290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078454" y="2049649"/>
              <a:ext cx="1225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Particle bunch</a:t>
              </a:r>
              <a:endParaRPr lang="en-GB" sz="14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61297" y="2137048"/>
            <a:ext cx="3982271" cy="1173557"/>
            <a:chOff x="517721" y="1196751"/>
            <a:chExt cx="3982271" cy="1173557"/>
          </a:xfrm>
        </p:grpSpPr>
        <p:grpSp>
          <p:nvGrpSpPr>
            <p:cNvPr id="41" name="Group 40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endCxn id="72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Freeform 41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043336" y="1988578"/>
              <a:ext cx="309700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solidFill>
                    <a:srgbClr val="FF0000"/>
                  </a:solidFill>
                </a:rPr>
                <a:t>B</a:t>
              </a:r>
              <a:endParaRPr lang="en-GB" i="1" dirty="0">
                <a:solidFill>
                  <a:srgbClr val="FF0000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solidFill>
                    <a:srgbClr val="0070C0"/>
                  </a:solidFill>
                </a:rPr>
                <a:t>E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  <p:sp>
          <p:nvSpPr>
            <p:cNvPr id="50" name="Arc 49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70" name="Arc 69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2" name="Straight Connector 51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V="1">
              <a:off x="2907519" y="1779959"/>
              <a:ext cx="373099" cy="23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3208420" y="1620960"/>
              <a:ext cx="129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</a:t>
              </a:r>
              <a:r>
                <a:rPr lang="en-GB" sz="1400" dirty="0" smtClean="0"/>
                <a:t>eam direction</a:t>
              </a:r>
              <a:endParaRPr lang="en-GB" sz="1400" dirty="0"/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720626" y="1268090"/>
              <a:ext cx="1338237" cy="1029741"/>
              <a:chOff x="720626" y="1268090"/>
              <a:chExt cx="1338237" cy="1029741"/>
            </a:xfrm>
          </p:grpSpPr>
          <p:sp>
            <p:nvSpPr>
              <p:cNvPr id="60" name="Arc 59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1" name="Group 60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63" name="Arc 62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6" name="Group 65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7" name="Oval 66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62" name="Straight Connector 61"/>
              <p:cNvCxnSpPr/>
              <p:nvPr/>
            </p:nvCxnSpPr>
            <p:spPr>
              <a:xfrm>
                <a:off x="720626" y="1779367"/>
                <a:ext cx="7431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Oval 56"/>
            <p:cNvSpPr/>
            <p:nvPr/>
          </p:nvSpPr>
          <p:spPr>
            <a:xfrm>
              <a:off x="1804919" y="1751284"/>
              <a:ext cx="144016" cy="5839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8" name="Straight Arrow Connector 57"/>
            <p:cNvCxnSpPr>
              <a:endCxn id="57" idx="4"/>
            </p:cNvCxnSpPr>
            <p:nvPr/>
          </p:nvCxnSpPr>
          <p:spPr>
            <a:xfrm flipV="1">
              <a:off x="1556192" y="1809675"/>
              <a:ext cx="320735" cy="25117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517721" y="1950296"/>
              <a:ext cx="1225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Particle bunch</a:t>
              </a:r>
              <a:endParaRPr lang="en-GB" sz="1400" dirty="0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661297" y="931815"/>
            <a:ext cx="3982271" cy="1173557"/>
            <a:chOff x="517721" y="1196751"/>
            <a:chExt cx="3982271" cy="1173557"/>
          </a:xfrm>
        </p:grpSpPr>
        <p:grpSp>
          <p:nvGrpSpPr>
            <p:cNvPr id="76" name="Group 75"/>
            <p:cNvGrpSpPr/>
            <p:nvPr/>
          </p:nvGrpSpPr>
          <p:grpSpPr>
            <a:xfrm>
              <a:off x="1809293" y="1270471"/>
              <a:ext cx="1170815" cy="1024780"/>
              <a:chOff x="1817009" y="1271140"/>
              <a:chExt cx="1170815" cy="1024780"/>
            </a:xfrm>
          </p:grpSpPr>
          <p:sp>
            <p:nvSpPr>
              <p:cNvPr id="107" name="Oval 106"/>
              <p:cNvSpPr/>
              <p:nvPr/>
            </p:nvSpPr>
            <p:spPr>
              <a:xfrm>
                <a:off x="2555776" y="1271140"/>
                <a:ext cx="432048" cy="1020018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8" name="Straight Connector 107"/>
              <p:cNvCxnSpPr/>
              <p:nvPr/>
            </p:nvCxnSpPr>
            <p:spPr>
              <a:xfrm>
                <a:off x="1817009" y="1271140"/>
                <a:ext cx="9361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>
                <a:endCxn id="107" idx="4"/>
              </p:cNvCxnSpPr>
              <p:nvPr/>
            </p:nvCxnSpPr>
            <p:spPr>
              <a:xfrm flipV="1">
                <a:off x="1835696" y="2291158"/>
                <a:ext cx="936104" cy="47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Freeform 76"/>
            <p:cNvSpPr/>
            <p:nvPr/>
          </p:nvSpPr>
          <p:spPr>
            <a:xfrm>
              <a:off x="2400158" y="139779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2058863" y="1393031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2224308" y="1403054"/>
              <a:ext cx="90630" cy="738187"/>
            </a:xfrm>
            <a:custGeom>
              <a:avLst/>
              <a:gdLst>
                <a:gd name="connsiteX0" fmla="*/ 73961 w 90630"/>
                <a:gd name="connsiteY0" fmla="*/ 738187 h 738187"/>
                <a:gd name="connsiteX1" fmla="*/ 142 w 90630"/>
                <a:gd name="connsiteY1" fmla="*/ 350044 h 738187"/>
                <a:gd name="connsiteX2" fmla="*/ 90630 w 90630"/>
                <a:gd name="connsiteY2" fmla="*/ 0 h 738187"/>
                <a:gd name="connsiteX3" fmla="*/ 90630 w 90630"/>
                <a:gd name="connsiteY3" fmla="*/ 0 h 738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630" h="738187">
                  <a:moveTo>
                    <a:pt x="73961" y="738187"/>
                  </a:moveTo>
                  <a:cubicBezTo>
                    <a:pt x="35662" y="605631"/>
                    <a:pt x="-2636" y="473075"/>
                    <a:pt x="142" y="350044"/>
                  </a:cubicBezTo>
                  <a:cubicBezTo>
                    <a:pt x="2920" y="227013"/>
                    <a:pt x="90630" y="0"/>
                    <a:pt x="90630" y="0"/>
                  </a:cubicBezTo>
                  <a:lnTo>
                    <a:pt x="90630" y="0"/>
                  </a:lnTo>
                </a:path>
              </a:pathLst>
            </a:custGeom>
            <a:noFill/>
            <a:ln w="127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043336" y="1988578"/>
              <a:ext cx="309700" cy="369332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solidFill>
                    <a:srgbClr val="FF0000"/>
                  </a:solidFill>
                </a:rPr>
                <a:t>B</a:t>
              </a:r>
              <a:endParaRPr lang="en-GB" i="1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 flipH="1">
              <a:off x="1907704" y="1700808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>
              <a:off x="1907704" y="1779959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1920937" y="1863294"/>
              <a:ext cx="583084" cy="0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789435" y="1814103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solidFill>
                    <a:srgbClr val="0070C0"/>
                  </a:solidFill>
                </a:rPr>
                <a:t>E</a:t>
              </a:r>
              <a:endParaRPr lang="en-GB" i="1" dirty="0">
                <a:solidFill>
                  <a:srgbClr val="0070C0"/>
                </a:solidFill>
              </a:endParaRPr>
            </a:p>
          </p:txBody>
        </p:sp>
        <p:sp>
          <p:nvSpPr>
            <p:cNvPr id="85" name="Arc 84"/>
            <p:cNvSpPr/>
            <p:nvPr/>
          </p:nvSpPr>
          <p:spPr>
            <a:xfrm>
              <a:off x="1332235" y="1196751"/>
              <a:ext cx="695097" cy="1173557"/>
            </a:xfrm>
            <a:prstGeom prst="arc">
              <a:avLst>
                <a:gd name="adj1" fmla="val 17387524"/>
                <a:gd name="adj2" fmla="val 4281789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2690271" y="1628801"/>
              <a:ext cx="232688" cy="297604"/>
              <a:chOff x="2690271" y="1628801"/>
              <a:chExt cx="232688" cy="297604"/>
            </a:xfrm>
          </p:grpSpPr>
          <p:sp>
            <p:nvSpPr>
              <p:cNvPr id="105" name="Arc 104"/>
              <p:cNvSpPr/>
              <p:nvPr/>
            </p:nvSpPr>
            <p:spPr>
              <a:xfrm rot="16200000">
                <a:off x="2618240" y="1700832"/>
                <a:ext cx="297604" cy="153542"/>
              </a:xfrm>
              <a:prstGeom prst="arc">
                <a:avLst>
                  <a:gd name="adj1" fmla="val 11144719"/>
                  <a:gd name="adj2" fmla="val 20993737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31908" y="1635943"/>
                <a:ext cx="91051" cy="288032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7" name="Straight Connector 86"/>
            <p:cNvCxnSpPr/>
            <p:nvPr/>
          </p:nvCxnSpPr>
          <p:spPr>
            <a:xfrm>
              <a:off x="2740635" y="1636521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2744554" y="1924024"/>
              <a:ext cx="1320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2907519" y="1779959"/>
              <a:ext cx="373099" cy="238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3208420" y="1620960"/>
              <a:ext cx="12915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</a:t>
              </a:r>
              <a:r>
                <a:rPr lang="en-GB" sz="1400" dirty="0" smtClean="0"/>
                <a:t>eam direction</a:t>
              </a:r>
              <a:endParaRPr lang="en-GB" sz="1400" dirty="0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720626" y="1268090"/>
              <a:ext cx="1338237" cy="1029741"/>
              <a:chOff x="720626" y="1268090"/>
              <a:chExt cx="1338237" cy="1029741"/>
            </a:xfrm>
          </p:grpSpPr>
          <p:sp>
            <p:nvSpPr>
              <p:cNvPr id="95" name="Arc 94"/>
              <p:cNvSpPr/>
              <p:nvPr/>
            </p:nvSpPr>
            <p:spPr>
              <a:xfrm rot="16200000">
                <a:off x="1315392" y="1554361"/>
                <a:ext cx="1029741" cy="457200"/>
              </a:xfrm>
              <a:prstGeom prst="arc">
                <a:avLst>
                  <a:gd name="adj1" fmla="val 10757817"/>
                  <a:gd name="adj2" fmla="val 21558393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1463744" y="1628800"/>
                <a:ext cx="443960" cy="288032"/>
                <a:chOff x="1463744" y="1628800"/>
                <a:chExt cx="443960" cy="288032"/>
              </a:xfrm>
            </p:grpSpPr>
            <p:sp>
              <p:nvSpPr>
                <p:cNvPr id="98" name="Arc 97"/>
                <p:cNvSpPr/>
                <p:nvPr/>
              </p:nvSpPr>
              <p:spPr>
                <a:xfrm rot="16200000">
                  <a:off x="1397692" y="1694852"/>
                  <a:ext cx="288032" cy="155928"/>
                </a:xfrm>
                <a:prstGeom prst="arc">
                  <a:avLst>
                    <a:gd name="adj1" fmla="val 10867522"/>
                    <a:gd name="adj2" fmla="val 20686585"/>
                  </a:avLst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99" name="Straight Connector 98"/>
                <p:cNvCxnSpPr/>
                <p:nvPr/>
              </p:nvCxnSpPr>
              <p:spPr>
                <a:xfrm>
                  <a:off x="1506609" y="1648426"/>
                  <a:ext cx="950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1532340" y="1916832"/>
                  <a:ext cx="72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1" name="Group 100"/>
                <p:cNvGrpSpPr/>
                <p:nvPr/>
              </p:nvGrpSpPr>
              <p:grpSpPr>
                <a:xfrm>
                  <a:off x="1620090" y="1648426"/>
                  <a:ext cx="210172" cy="263066"/>
                  <a:chOff x="1620090" y="1648426"/>
                  <a:chExt cx="210172" cy="263066"/>
                </a:xfrm>
              </p:grpSpPr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1620090" y="1648426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/>
                  <p:nvPr/>
                </p:nvCxnSpPr>
                <p:spPr>
                  <a:xfrm>
                    <a:off x="1622372" y="1911492"/>
                    <a:ext cx="20789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02" name="Oval 101"/>
                <p:cNvSpPr/>
                <p:nvPr/>
              </p:nvSpPr>
              <p:spPr>
                <a:xfrm>
                  <a:off x="1790600" y="1650806"/>
                  <a:ext cx="117104" cy="266025"/>
                </a:xfrm>
                <a:prstGeom prst="ellips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97" name="Straight Connector 96"/>
              <p:cNvCxnSpPr/>
              <p:nvPr/>
            </p:nvCxnSpPr>
            <p:spPr>
              <a:xfrm>
                <a:off x="720626" y="1779367"/>
                <a:ext cx="74311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Oval 91"/>
            <p:cNvSpPr/>
            <p:nvPr/>
          </p:nvSpPr>
          <p:spPr>
            <a:xfrm>
              <a:off x="1216196" y="1744244"/>
              <a:ext cx="144016" cy="5839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 flipV="1">
              <a:off x="1235458" y="1783529"/>
              <a:ext cx="52746" cy="27731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/>
            <p:cNvSpPr txBox="1"/>
            <p:nvPr/>
          </p:nvSpPr>
          <p:spPr>
            <a:xfrm>
              <a:off x="517721" y="1950296"/>
              <a:ext cx="1225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Particle bunch</a:t>
              </a:r>
              <a:endParaRPr lang="en-GB" sz="1400" dirty="0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51520" y="1056928"/>
            <a:ext cx="4312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 Before the particle bunch enters the cavity the electric field is pointing in opposite direction of the beam axis </a:t>
            </a:r>
            <a:endParaRPr lang="en-GB" dirty="0"/>
          </a:p>
        </p:txBody>
      </p:sp>
      <p:sp>
        <p:nvSpPr>
          <p:cNvPr id="111" name="TextBox 110"/>
          <p:cNvSpPr txBox="1"/>
          <p:nvPr/>
        </p:nvSpPr>
        <p:spPr>
          <a:xfrm>
            <a:off x="251520" y="2262161"/>
            <a:ext cx="43126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</a:t>
            </a:r>
            <a:r>
              <a:rPr lang="en-GB" dirty="0" smtClean="0"/>
              <a:t>. The particle bunch enters the cavity. The electric field is pointing in the direction of the beam axis </a:t>
            </a:r>
            <a:r>
              <a:rPr lang="en-GB" dirty="0" smtClean="0">
                <a:sym typeface="Wingdings" panose="05000000000000000000" pitchFamily="2" charset="2"/>
              </a:rPr>
              <a:t> The particle is accelerated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12" name="TextBox 111"/>
          <p:cNvSpPr txBox="1"/>
          <p:nvPr/>
        </p:nvSpPr>
        <p:spPr>
          <a:xfrm>
            <a:off x="251520" y="3620605"/>
            <a:ext cx="4312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3. The particle bunch leaves the cavity. The field direction has changed again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55577" y="620688"/>
            <a:ext cx="7632847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Resonator wird zu </a:t>
            </a:r>
            <a:r>
              <a:rPr lang="de-CH" dirty="0" smtClean="0"/>
              <a:t>elektromagnetischen Eigenschwingungeen </a:t>
            </a:r>
            <a:r>
              <a:rPr lang="de-CH" dirty="0" smtClean="0"/>
              <a:t>angeregt </a:t>
            </a:r>
            <a:endParaRPr lang="en-GB" dirty="0"/>
          </a:p>
        </p:txBody>
      </p:sp>
      <p:sp>
        <p:nvSpPr>
          <p:cNvPr id="113" name="TextBox 112"/>
          <p:cNvSpPr txBox="1"/>
          <p:nvPr/>
        </p:nvSpPr>
        <p:spPr>
          <a:xfrm>
            <a:off x="6950229" y="1733833"/>
            <a:ext cx="24463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Elektrisches </a:t>
            </a:r>
            <a:r>
              <a:rPr lang="de-CH" sz="1400" dirty="0" smtClean="0"/>
              <a:t>Wechsel</a:t>
            </a:r>
            <a:r>
              <a:rPr lang="de-CH" sz="1400" dirty="0"/>
              <a:t>f</a:t>
            </a:r>
            <a:r>
              <a:rPr lang="de-CH" sz="1400" dirty="0" smtClean="0"/>
              <a:t>eld beschleunigt geladenen Teilchenstrahl</a:t>
            </a:r>
            <a:endParaRPr lang="en-GB" sz="1400" dirty="0"/>
          </a:p>
        </p:txBody>
      </p:sp>
      <p:sp>
        <p:nvSpPr>
          <p:cNvPr id="114" name="TextBox 113"/>
          <p:cNvSpPr txBox="1"/>
          <p:nvPr/>
        </p:nvSpPr>
        <p:spPr>
          <a:xfrm>
            <a:off x="755576" y="4222772"/>
            <a:ext cx="2808312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Zusammenstellung T. Junginger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48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5916208" cy="3240359"/>
          </a:xfrm>
        </p:spPr>
        <p:txBody>
          <a:bodyPr>
            <a:normAutofit fontScale="77500" lnSpcReduction="20000"/>
          </a:bodyPr>
          <a:lstStyle/>
          <a:p>
            <a:r>
              <a:rPr lang="en-GB" sz="2800" dirty="0" smtClean="0"/>
              <a:t>LHC – SRF (Machine + Spares)</a:t>
            </a:r>
          </a:p>
          <a:p>
            <a:r>
              <a:rPr lang="en-GB" sz="2800" dirty="0"/>
              <a:t>P</a:t>
            </a:r>
            <a:r>
              <a:rPr lang="en-GB" sz="2800" dirty="0" smtClean="0"/>
              <a:t>ost accelerator for nuclear research:  HIE-ISOLDE </a:t>
            </a:r>
          </a:p>
          <a:p>
            <a:r>
              <a:rPr lang="en-GB" sz="2800" dirty="0" smtClean="0"/>
              <a:t>Deflecting (CRAB) cavities for LHC upgrade</a:t>
            </a:r>
          </a:p>
          <a:p>
            <a:r>
              <a:rPr lang="en-GB" sz="2800" dirty="0" smtClean="0"/>
              <a:t>High Gradient Research (SPL)</a:t>
            </a:r>
          </a:p>
          <a:p>
            <a:r>
              <a:rPr lang="en-GB" sz="2800" dirty="0" smtClean="0"/>
              <a:t>Future projects, e.g. Energy Recovery </a:t>
            </a:r>
            <a:r>
              <a:rPr lang="en-GB" sz="2800" dirty="0" err="1"/>
              <a:t>L</a:t>
            </a:r>
            <a:r>
              <a:rPr lang="en-GB" sz="2800" dirty="0" err="1" smtClean="0"/>
              <a:t>inac</a:t>
            </a:r>
            <a:endParaRPr lang="en-GB" sz="2800" dirty="0" smtClean="0"/>
          </a:p>
          <a:p>
            <a:r>
              <a:rPr lang="en-GB" sz="2800" dirty="0" smtClean="0"/>
              <a:t>SRF infrastructure upgrade</a:t>
            </a:r>
          </a:p>
          <a:p>
            <a:r>
              <a:rPr lang="en-GB" sz="2800" dirty="0"/>
              <a:t>R&amp;D – </a:t>
            </a:r>
            <a:r>
              <a:rPr lang="en-GB" sz="2800" dirty="0" err="1" smtClean="0"/>
              <a:t>Cryolab</a:t>
            </a:r>
            <a:endParaRPr lang="en-GB" sz="2800" dirty="0"/>
          </a:p>
          <a:p>
            <a:endParaRPr lang="en-GB" sz="28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0"/>
          <a:stretch/>
        </p:blipFill>
        <p:spPr>
          <a:xfrm>
            <a:off x="236132" y="3861048"/>
            <a:ext cx="3450621" cy="225390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5408" y="5301208"/>
            <a:ext cx="532859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b="1" dirty="0" smtClean="0"/>
              <a:t>LHC</a:t>
            </a:r>
            <a:r>
              <a:rPr lang="en-GB" dirty="0" smtClean="0"/>
              <a:t>: Spare </a:t>
            </a:r>
            <a:r>
              <a:rPr lang="en-GB" dirty="0"/>
              <a:t>m</a:t>
            </a:r>
            <a:r>
              <a:rPr lang="en-GB" dirty="0" smtClean="0"/>
              <a:t>odule ready for  high power test 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551" y="-33817"/>
            <a:ext cx="5216521" cy="72700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vert="horz" lIns="91397" tIns="45699" rIns="91397" bIns="4569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u="sng" dirty="0" smtClean="0">
                <a:solidFill>
                  <a:schemeClr val="tx2"/>
                </a:solidFill>
              </a:rPr>
              <a:t>SRF activities at CERN </a:t>
            </a:r>
            <a:endParaRPr lang="en-GB" altLang="en-US" sz="3200" b="1" u="sng" dirty="0">
              <a:solidFill>
                <a:schemeClr val="tx2"/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0" t="1057" r="41560" b="8618"/>
          <a:stretch>
            <a:fillRect/>
          </a:stretch>
        </p:blipFill>
        <p:spPr bwMode="auto">
          <a:xfrm>
            <a:off x="7907039" y="-27384"/>
            <a:ext cx="1231181" cy="431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Before shrink fit pap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741" y="-27384"/>
            <a:ext cx="189713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9" t="13273" r="17316" b="26185"/>
          <a:stretch/>
        </p:blipFill>
        <p:spPr bwMode="auto">
          <a:xfrm>
            <a:off x="6023712" y="3017214"/>
            <a:ext cx="1924898" cy="127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972311" y="3925315"/>
            <a:ext cx="1100048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CRAB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684845" y="980728"/>
            <a:ext cx="1131142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HIE-ISOLDE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508476" y="3471264"/>
            <a:ext cx="506870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SPL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221880" y="-27384"/>
            <a:ext cx="1897139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b="1" dirty="0" smtClean="0"/>
              <a:t>Prototype</a:t>
            </a:r>
          </a:p>
          <a:p>
            <a:r>
              <a:rPr lang="en-GB" b="1" dirty="0" smtClean="0"/>
              <a:t>cavities</a:t>
            </a:r>
            <a:endParaRPr lang="en-GB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436096" y="2770022"/>
            <a:ext cx="2806361" cy="9470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11960" y="3555983"/>
            <a:ext cx="152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Niob Vollmaterial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7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8727" y="10992"/>
            <a:ext cx="8226425" cy="72700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vert="horz" lIns="91397" tIns="45699" rIns="91397" bIns="4569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rgbClr val="003B70"/>
                </a:solidFill>
              </a:rPr>
              <a:t>R&amp;D </a:t>
            </a:r>
            <a:r>
              <a:rPr lang="en-US" altLang="en-US" sz="3200" b="1" dirty="0" smtClean="0">
                <a:solidFill>
                  <a:srgbClr val="003B70"/>
                </a:solidFill>
              </a:rPr>
              <a:t>– Cavities/</a:t>
            </a:r>
            <a:r>
              <a:rPr lang="en-US" altLang="en-US" sz="3200" b="1" dirty="0" err="1" smtClean="0">
                <a:solidFill>
                  <a:srgbClr val="003B70"/>
                </a:solidFill>
              </a:rPr>
              <a:t>Cryo</a:t>
            </a:r>
            <a:endParaRPr lang="en-GB" altLang="en-US" sz="3200" dirty="0">
              <a:solidFill>
                <a:srgbClr val="003B7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149252" cy="738621"/>
          </a:xfrm>
          <a:prstGeom prst="rect">
            <a:avLst/>
          </a:prstGeom>
          <a:solidFill>
            <a:schemeClr val="tx1">
              <a:lumMod val="50000"/>
              <a:alpha val="69000"/>
            </a:schemeClr>
          </a:solidFill>
        </p:spPr>
        <p:txBody>
          <a:bodyPr wrap="square" lIns="91397" tIns="45699" rIns="91397" bIns="45699">
            <a:spAutoFit/>
          </a:bodyPr>
          <a:lstStyle/>
          <a:p>
            <a:pPr algn="ctr"/>
            <a:r>
              <a:rPr lang="nl-NL" sz="1400" dirty="0" smtClean="0">
                <a:solidFill>
                  <a:schemeClr val="bg1"/>
                </a:solidFill>
              </a:rPr>
              <a:t>S. Aull. </a:t>
            </a:r>
          </a:p>
          <a:p>
            <a:pPr algn="ctr"/>
            <a:r>
              <a:rPr lang="nl-NL" sz="1400" dirty="0" smtClean="0">
                <a:solidFill>
                  <a:schemeClr val="bg1"/>
                </a:solidFill>
              </a:rPr>
              <a:t>B. Peters </a:t>
            </a:r>
          </a:p>
          <a:p>
            <a:pPr algn="ctr"/>
            <a:r>
              <a:rPr lang="nl-NL" sz="1400" dirty="0" smtClean="0">
                <a:solidFill>
                  <a:schemeClr val="bg1"/>
                </a:solidFill>
              </a:rPr>
              <a:t>T. Junginger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1556" y="1919737"/>
            <a:ext cx="2308196" cy="4955197"/>
            <a:chOff x="895652" y="615407"/>
            <a:chExt cx="2308196" cy="4955197"/>
          </a:xfrm>
        </p:grpSpPr>
        <p:pic>
          <p:nvPicPr>
            <p:cNvPr id="6" name="Picture 2" descr="C:\CERN-3\RF-Surface resistance\Input from RF\PB210003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54" b="18993"/>
            <a:stretch/>
          </p:blipFill>
          <p:spPr bwMode="auto">
            <a:xfrm rot="16200000">
              <a:off x="-38010" y="2457519"/>
              <a:ext cx="3527466" cy="1652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899592" y="615407"/>
              <a:ext cx="1652263" cy="107721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600" kern="0" dirty="0">
                  <a:solidFill>
                    <a:srgbClr val="000000"/>
                  </a:solidFill>
                </a:rPr>
                <a:t>New Coating Technologies:</a:t>
              </a:r>
            </a:p>
            <a:p>
              <a:pPr>
                <a:defRPr/>
              </a:pPr>
              <a:r>
                <a:rPr lang="en-GB" sz="1600" kern="0" dirty="0">
                  <a:solidFill>
                    <a:srgbClr val="000000"/>
                  </a:solidFill>
                </a:rPr>
                <a:t>HIPIMS on 1.3 GHz cavities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95652" y="5047384"/>
              <a:ext cx="2308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Collaboration with TE-VSC</a:t>
              </a:r>
            </a:p>
            <a:p>
              <a:r>
                <a:rPr lang="en-GB" sz="1400" dirty="0"/>
                <a:t>S. Calatroni and G. Terenziani</a:t>
              </a:r>
            </a:p>
          </p:txBody>
        </p:sp>
      </p:grpSp>
      <p:pic>
        <p:nvPicPr>
          <p:cNvPr id="12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0"/>
          <a:stretch/>
        </p:blipFill>
        <p:spPr bwMode="auto">
          <a:xfrm>
            <a:off x="5954830" y="1277471"/>
            <a:ext cx="3090933" cy="266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954831" y="692696"/>
            <a:ext cx="3090934" cy="584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397" tIns="45699" rIns="91397" bIns="45699" rtlCol="0">
            <a:spAutoFit/>
          </a:bodyPr>
          <a:lstStyle/>
          <a:p>
            <a:pPr lvl="0"/>
            <a:r>
              <a:rPr lang="en-GB" sz="1600" dirty="0"/>
              <a:t>Cavity Diagnostic Developments with OSTs</a:t>
            </a:r>
            <a:endParaRPr lang="en-GB" sz="15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54831" y="3948170"/>
            <a:ext cx="3099560" cy="523178"/>
          </a:xfrm>
          <a:prstGeom prst="rect">
            <a:avLst/>
          </a:prstGeom>
          <a:noFill/>
        </p:spPr>
        <p:txBody>
          <a:bodyPr wrap="square" lIns="91397" tIns="45699" rIns="91397" bIns="45699" rtlCol="0">
            <a:spAutoFit/>
          </a:bodyPr>
          <a:lstStyle/>
          <a:p>
            <a:r>
              <a:rPr lang="en-GB" sz="1400" dirty="0"/>
              <a:t>Master Thesis B. Peters (Univ. Karlsruhe) with Co-Supervisor T. Koettig (TE-CRG)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02386" y="5885441"/>
            <a:ext cx="3095247" cy="523220"/>
          </a:xfrm>
          <a:prstGeom prst="rect">
            <a:avLst/>
          </a:prstGeom>
          <a:noFill/>
        </p:spPr>
        <p:txBody>
          <a:bodyPr wrap="square" lIns="91397" tIns="45699" rIns="91397" bIns="45699" rtlCol="0">
            <a:spAutoFit/>
          </a:bodyPr>
          <a:lstStyle/>
          <a:p>
            <a:r>
              <a:rPr lang="en-GB" sz="1400" dirty="0"/>
              <a:t>PhD Thesis S. Aull (Univ. Siegen)</a:t>
            </a:r>
          </a:p>
          <a:p>
            <a:r>
              <a:rPr lang="en-GB" sz="1400" dirty="0"/>
              <a:t>Supervisor: S. Doebert </a:t>
            </a:r>
          </a:p>
        </p:txBody>
      </p:sp>
      <p:pic>
        <p:nvPicPr>
          <p:cNvPr id="1027" name="Picture 3" descr="C:\Junginger\Quadrupole_Resonator\pictures\2012-11-13 09 55 4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5"/>
            <a:ext cx="3060000" cy="4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406690" y="1260049"/>
            <a:ext cx="3090934" cy="58477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397" tIns="45699" rIns="91397" bIns="45699" rtlCol="0">
            <a:spAutoFit/>
          </a:bodyPr>
          <a:lstStyle/>
          <a:p>
            <a:pPr lvl="0"/>
            <a:r>
              <a:rPr lang="en-GB" sz="1600" dirty="0"/>
              <a:t>Fundamental SRF studies using the </a:t>
            </a:r>
            <a:r>
              <a:rPr lang="en-GB" sz="1600" dirty="0" err="1"/>
              <a:t>Quadrupole</a:t>
            </a:r>
            <a:r>
              <a:rPr lang="en-GB" sz="1600" dirty="0"/>
              <a:t> Resonator</a:t>
            </a:r>
            <a:endParaRPr lang="en-GB" sz="15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99816" y="5903177"/>
            <a:ext cx="2888497" cy="8309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397" tIns="45699" rIns="91397" bIns="45699" rtlCol="0">
            <a:spAutoFit/>
          </a:bodyPr>
          <a:lstStyle/>
          <a:p>
            <a:r>
              <a:rPr lang="en-GB" sz="1600" dirty="0"/>
              <a:t>Thanks to the </a:t>
            </a:r>
            <a:r>
              <a:rPr lang="en-GB" sz="1600" dirty="0" err="1"/>
              <a:t>cryolab</a:t>
            </a:r>
            <a:r>
              <a:rPr lang="en-GB" sz="1600" dirty="0"/>
              <a:t> team for their support in more than 20 cold  tests in 2013!</a:t>
            </a:r>
          </a:p>
        </p:txBody>
      </p:sp>
      <p:pic>
        <p:nvPicPr>
          <p:cNvPr id="7171" name="Picture 3" descr="C:\Users\TJUNGING\AppData\Local\Microsoft\Windows\Temporary Internet Files\Content.Outlook\53S6Z6RN\IMG_0527 (3)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5" t="14363" r="6694" b="33102"/>
          <a:stretch/>
        </p:blipFill>
        <p:spPr bwMode="auto">
          <a:xfrm>
            <a:off x="5954831" y="2863407"/>
            <a:ext cx="810000" cy="1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www.kip.uni-heidelberg.de/QUASAR/Members/Tobias/Tobia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5" y="5266337"/>
            <a:ext cx="813572" cy="1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TJUNGING\AppData\Local\Microsoft\Windows\Temporary Internet Files\Content.Outlook\53S6Z6RN\portrait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690" y="4840062"/>
            <a:ext cx="713247" cy="1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6284" y="6110526"/>
            <a:ext cx="916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T. Junginger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6646" y="5700446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S. Aull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54831" y="3669054"/>
            <a:ext cx="732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</a:rPr>
              <a:t>B. Peters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8727" y="10992"/>
            <a:ext cx="8226425" cy="727000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vert="horz" lIns="91397" tIns="45699" rIns="91397" bIns="45699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3200" b="1" dirty="0" smtClean="0">
                <a:solidFill>
                  <a:srgbClr val="003B70"/>
                </a:solidFill>
              </a:rPr>
              <a:t>R&amp;D </a:t>
            </a:r>
            <a:r>
              <a:rPr lang="en-US" altLang="en-US" sz="3200" b="1" dirty="0" smtClean="0">
                <a:solidFill>
                  <a:srgbClr val="003B70"/>
                </a:solidFill>
              </a:rPr>
              <a:t>– Cavities/</a:t>
            </a:r>
            <a:r>
              <a:rPr lang="en-US" altLang="en-US" sz="3200" b="1" dirty="0" err="1" smtClean="0">
                <a:solidFill>
                  <a:srgbClr val="003B70"/>
                </a:solidFill>
              </a:rPr>
              <a:t>Cryo</a:t>
            </a:r>
            <a:endParaRPr lang="en-GB" altLang="en-US" sz="3200" dirty="0">
              <a:solidFill>
                <a:srgbClr val="003B7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149252" cy="738621"/>
          </a:xfrm>
          <a:prstGeom prst="rect">
            <a:avLst/>
          </a:prstGeom>
          <a:solidFill>
            <a:schemeClr val="tx1">
              <a:lumMod val="50000"/>
              <a:alpha val="69000"/>
            </a:schemeClr>
          </a:solidFill>
        </p:spPr>
        <p:txBody>
          <a:bodyPr wrap="square" lIns="91397" tIns="45699" rIns="91397" bIns="45699">
            <a:spAutoFit/>
          </a:bodyPr>
          <a:lstStyle/>
          <a:p>
            <a:pPr algn="ctr"/>
            <a:r>
              <a:rPr lang="nl-NL" sz="1400" dirty="0" smtClean="0">
                <a:solidFill>
                  <a:schemeClr val="bg1"/>
                </a:solidFill>
              </a:rPr>
              <a:t>S. Aull. </a:t>
            </a:r>
          </a:p>
          <a:p>
            <a:pPr algn="ctr"/>
            <a:r>
              <a:rPr lang="nl-NL" sz="1400" dirty="0" smtClean="0">
                <a:solidFill>
                  <a:schemeClr val="bg1"/>
                </a:solidFill>
              </a:rPr>
              <a:t>B. Peters </a:t>
            </a:r>
          </a:p>
          <a:p>
            <a:pPr algn="ctr"/>
            <a:r>
              <a:rPr lang="nl-NL" sz="1400" dirty="0" smtClean="0">
                <a:solidFill>
                  <a:schemeClr val="bg1"/>
                </a:solidFill>
              </a:rPr>
              <a:t>T. Junginger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79512" y="1268760"/>
            <a:ext cx="1652263" cy="4431976"/>
            <a:chOff x="1119537" y="-35570"/>
            <a:chExt cx="1652263" cy="4431976"/>
          </a:xfrm>
        </p:grpSpPr>
        <p:pic>
          <p:nvPicPr>
            <p:cNvPr id="6" name="Picture 2" descr="C:\CERN-3\RF-Surface resistance\Input from RF\PB210003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554" b="18993"/>
            <a:stretch/>
          </p:blipFill>
          <p:spPr bwMode="auto">
            <a:xfrm rot="16200000">
              <a:off x="181935" y="1806542"/>
              <a:ext cx="3527466" cy="1652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1119537" y="-35570"/>
              <a:ext cx="1652263" cy="1077218"/>
            </a:xfrm>
            <a:prstGeom prst="rect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600" kern="0" dirty="0">
                  <a:solidFill>
                    <a:srgbClr val="000000"/>
                  </a:solidFill>
                </a:rPr>
                <a:t>New Coating Technologies:</a:t>
              </a:r>
            </a:p>
            <a:p>
              <a:pPr>
                <a:defRPr/>
              </a:pPr>
              <a:r>
                <a:rPr lang="en-GB" sz="1600" kern="0" dirty="0">
                  <a:solidFill>
                    <a:srgbClr val="000000"/>
                  </a:solidFill>
                </a:rPr>
                <a:t>HIPIMS on 1.3 GHz cavities</a:t>
              </a:r>
            </a:p>
          </p:txBody>
        </p:sp>
      </p:grpSp>
      <p:pic>
        <p:nvPicPr>
          <p:cNvPr id="21" name="Picture 20" descr="\\cern.ch\dfs\Users\s\saull\Desktop\QvsE.png"/>
          <p:cNvPicPr/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" t="7529" r="5989" b="9883"/>
          <a:stretch/>
        </p:blipFill>
        <p:spPr bwMode="auto">
          <a:xfrm>
            <a:off x="1835696" y="1052736"/>
            <a:ext cx="7208357" cy="5019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83572" y="3567671"/>
            <a:ext cx="260173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Q</a:t>
            </a:r>
            <a:r>
              <a:rPr lang="en-GB" baseline="-25000" dirty="0" smtClean="0"/>
              <a:t>0</a:t>
            </a:r>
            <a:r>
              <a:rPr lang="en-GB" dirty="0" smtClean="0"/>
              <a:t>=2∙10</a:t>
            </a:r>
            <a:r>
              <a:rPr lang="en-GB" baseline="30000" dirty="0" smtClean="0"/>
              <a:t>9 </a:t>
            </a:r>
            <a:r>
              <a:rPr lang="en-GB" dirty="0" smtClean="0"/>
              <a:t>at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acc</a:t>
            </a:r>
            <a:r>
              <a:rPr lang="en-GB" dirty="0" smtClean="0"/>
              <a:t>=16 MV/m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05642" y="5703790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Qualität Qo hat direkten Einfluss auf die Höhe der notwendigen Kühlleistung, die so klein wie möglich sein soll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4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756576" cy="1143000"/>
          </a:xfrm>
        </p:spPr>
        <p:txBody>
          <a:bodyPr tIns="41148" bIns="41148">
            <a:normAutofit/>
          </a:bodyPr>
          <a:lstStyle/>
          <a:p>
            <a:r>
              <a:rPr lang="en-US" altLang="en-US" dirty="0" smtClean="0">
                <a:ea typeface="ＭＳ Ｐゴシック" pitchFamily="34" charset="-128"/>
              </a:rPr>
              <a:t>Magnetic Measurement Laboratory </a:t>
            </a:r>
          </a:p>
        </p:txBody>
      </p:sp>
      <p:pic>
        <p:nvPicPr>
          <p:cNvPr id="4098" name="Content Placeholder 3" descr="Screen shot 2013-05-17 at 3.26.29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6"/>
          <a:stretch>
            <a:fillRect/>
          </a:stretch>
        </p:blipFill>
        <p:spPr>
          <a:xfrm>
            <a:off x="2834640" y="3840480"/>
            <a:ext cx="6309360" cy="2278857"/>
          </a:xfrm>
        </p:spPr>
      </p:pic>
      <p:pic>
        <p:nvPicPr>
          <p:cNvPr id="4099" name="Picture 4" descr="\\cern.ch\dfs\Users\g\garcia\Documents\My Pictures\2013-04-22\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2674620" cy="356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" descr="Screen shot 2013-05-30 at 10.38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580" y="1165860"/>
            <a:ext cx="3360420" cy="255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19" y="1147286"/>
            <a:ext cx="2303145" cy="259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14728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Kollege Russenschuck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210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8255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u="none" dirty="0" smtClean="0">
                <a:solidFill>
                  <a:srgbClr val="CC0099"/>
                </a:solidFill>
              </a:rPr>
              <a:t>Supra-, </a:t>
            </a:r>
            <a:r>
              <a:rPr lang="en-US" sz="4000" u="none" dirty="0" err="1" smtClean="0">
                <a:solidFill>
                  <a:srgbClr val="CC0099"/>
                </a:solidFill>
              </a:rPr>
              <a:t>Kryotechnik</a:t>
            </a:r>
            <a:r>
              <a:rPr lang="en-US" sz="4000" u="none" dirty="0" smtClean="0">
                <a:solidFill>
                  <a:srgbClr val="CC0099"/>
                </a:solidFill>
              </a:rPr>
              <a:t>-, </a:t>
            </a:r>
            <a:r>
              <a:rPr lang="en-US" sz="4000" u="none" dirty="0" err="1" smtClean="0">
                <a:solidFill>
                  <a:srgbClr val="CC0099"/>
                </a:solidFill>
              </a:rPr>
              <a:t>Messtechnik</a:t>
            </a:r>
            <a:r>
              <a:rPr lang="en-US" sz="4000" u="none" dirty="0" smtClean="0">
                <a:solidFill>
                  <a:srgbClr val="CC0099"/>
                </a:solidFill>
              </a:rPr>
              <a:t> Labors</a:t>
            </a:r>
            <a:endParaRPr lang="en-US" sz="4000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012" y="2276872"/>
            <a:ext cx="88014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Daniel Berkowitz		</a:t>
            </a:r>
            <a:r>
              <a:rPr lang="de-CH" sz="1600" b="1" dirty="0" smtClean="0"/>
              <a:t>Gentner Doktorand (KIT</a:t>
            </a:r>
            <a:r>
              <a:rPr lang="de-CH" sz="1600" dirty="0" smtClean="0"/>
              <a:t>)		Technology Transfer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Dr. Tobias Junginger 	</a:t>
            </a:r>
            <a:r>
              <a:rPr lang="de-CH" sz="1600" b="1" dirty="0" smtClean="0"/>
              <a:t>Fellow, Ex-Gentner (Heidelberg) </a:t>
            </a:r>
            <a:r>
              <a:rPr lang="de-CH" sz="1600" dirty="0" smtClean="0"/>
              <a:t>	Supraleitende Kavitäten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Joanna </a:t>
            </a:r>
            <a:r>
              <a:rPr lang="en-GB" sz="1600" dirty="0" err="1" smtClean="0"/>
              <a:t>Liberadzka</a:t>
            </a:r>
            <a:r>
              <a:rPr lang="de-CH" sz="1600" dirty="0" smtClean="0"/>
              <a:t>	Tech. Studentin aus Warschau	He3/He4 Mischkühler</a:t>
            </a:r>
          </a:p>
          <a:p>
            <a:endParaRPr lang="de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Dr. A. Ballarino		CERN Staff, Sektionschefin		SC Cable test facility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Chr. Scheuerlein		CERN </a:t>
            </a:r>
            <a:r>
              <a:rPr lang="de-CH" sz="1600" dirty="0"/>
              <a:t>Staff, </a:t>
            </a:r>
            <a:r>
              <a:rPr lang="de-CH" sz="1600" dirty="0" smtClean="0"/>
              <a:t>Materialwissenschaftler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Dr. S. Russenschuck	CERN </a:t>
            </a:r>
            <a:r>
              <a:rPr lang="de-CH" sz="1600" dirty="0"/>
              <a:t>Staff, </a:t>
            </a:r>
            <a:r>
              <a:rPr lang="de-CH" sz="1600" dirty="0" smtClean="0"/>
              <a:t>Sektionschef		Magnet-Messtechnik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Oliver Köster		</a:t>
            </a:r>
            <a:r>
              <a:rPr lang="de-CH" sz="1600" b="1" dirty="0" smtClean="0"/>
              <a:t>Gentner </a:t>
            </a:r>
            <a:r>
              <a:rPr lang="de-CH" sz="1600" b="1" dirty="0"/>
              <a:t>Doktorand </a:t>
            </a:r>
            <a:r>
              <a:rPr lang="de-CH" sz="1600" b="1" dirty="0" smtClean="0"/>
              <a:t>(TU Darmstadt</a:t>
            </a:r>
            <a:r>
              <a:rPr lang="de-CH" sz="1600" dirty="0" smtClean="0"/>
              <a:t>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48478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Wer			Anstellung			Was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97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684213" y="82550"/>
            <a:ext cx="748823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err="1" smtClean="0">
                <a:solidFill>
                  <a:srgbClr val="CC0099"/>
                </a:solidFill>
              </a:rPr>
              <a:t>Technologien</a:t>
            </a:r>
            <a:r>
              <a:rPr lang="en-US" sz="4000" b="1" u="none" dirty="0" smtClean="0">
                <a:solidFill>
                  <a:srgbClr val="CC0099"/>
                </a:solidFill>
              </a:rPr>
              <a:t> </a:t>
            </a:r>
            <a:r>
              <a:rPr lang="en-US" sz="4000" b="1" u="none" dirty="0">
                <a:solidFill>
                  <a:srgbClr val="CC0099"/>
                </a:solidFill>
              </a:rPr>
              <a:t>am </a:t>
            </a:r>
            <a:r>
              <a:rPr lang="en-US" sz="4000" b="1" u="none" dirty="0" smtClean="0">
                <a:solidFill>
                  <a:srgbClr val="CC0099"/>
                </a:solidFill>
              </a:rPr>
              <a:t>CERN</a:t>
            </a:r>
          </a:p>
          <a:p>
            <a:pPr algn="ctr" defTabSz="912813"/>
            <a:r>
              <a:rPr lang="en-US" sz="2800" b="1" dirty="0" smtClean="0">
                <a:solidFill>
                  <a:srgbClr val="CC0099"/>
                </a:solidFill>
                <a:latin typeface="Verdana" pitchFamily="34" charset="0"/>
              </a:rPr>
              <a:t>(</a:t>
            </a:r>
            <a:r>
              <a:rPr lang="en-US" sz="2800" b="1" dirty="0" err="1" smtClean="0">
                <a:solidFill>
                  <a:srgbClr val="CC0099"/>
                </a:solidFill>
                <a:latin typeface="Verdana" pitchFamily="34" charset="0"/>
              </a:rPr>
              <a:t>ein</a:t>
            </a:r>
            <a:r>
              <a:rPr lang="en-US" sz="2800" b="1" dirty="0" smtClean="0">
                <a:solidFill>
                  <a:srgbClr val="CC0099"/>
                </a:solidFill>
                <a:latin typeface="Verdana" pitchFamily="34" charset="0"/>
              </a:rPr>
              <a:t> </a:t>
            </a:r>
            <a:r>
              <a:rPr lang="en-US" sz="2800" b="1" dirty="0" err="1" smtClean="0">
                <a:solidFill>
                  <a:srgbClr val="CC0099"/>
                </a:solidFill>
                <a:latin typeface="Verdana" pitchFamily="34" charset="0"/>
              </a:rPr>
              <a:t>Auszug</a:t>
            </a:r>
            <a:r>
              <a:rPr lang="en-US" sz="2800" b="1" dirty="0" smtClean="0">
                <a:solidFill>
                  <a:srgbClr val="CC0099"/>
                </a:solidFill>
                <a:latin typeface="Verdana" pitchFamily="34" charset="0"/>
              </a:rPr>
              <a:t>) </a:t>
            </a:r>
            <a:r>
              <a:rPr lang="en-US" sz="2400" b="1" u="none" dirty="0" smtClean="0">
                <a:solidFill>
                  <a:srgbClr val="CC0099"/>
                </a:solidFill>
                <a:latin typeface="Verdana" pitchFamily="34" charset="0"/>
              </a:rPr>
              <a:t> </a:t>
            </a:r>
            <a:endParaRPr lang="en-US" sz="24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sp>
        <p:nvSpPr>
          <p:cNvPr id="44035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-8933" y="944113"/>
            <a:ext cx="5255816" cy="4953000"/>
          </a:xfrm>
        </p:spPr>
        <p:txBody>
          <a:bodyPr lIns="92075" tIns="46038" rIns="92075" bIns="46038">
            <a:normAutofit fontScale="92500" lnSpcReduction="10000"/>
          </a:bodyPr>
          <a:lstStyle/>
          <a:p>
            <a:pPr defTabSz="912813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Detektortechnologie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Informationstechnik</a:t>
            </a:r>
            <a:r>
              <a:rPr lang="fr-FR" sz="2400" dirty="0" smtClean="0">
                <a:solidFill>
                  <a:srgbClr val="19194D"/>
                </a:solidFill>
              </a:rPr>
              <a:t> 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fr-FR" sz="2400" b="1" dirty="0" err="1" smtClean="0">
                <a:solidFill>
                  <a:srgbClr val="19194D"/>
                </a:solidFill>
              </a:rPr>
              <a:t>Vakuumtechnik</a:t>
            </a:r>
            <a:endParaRPr lang="fr-FR" sz="2400" b="1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b="1" u="sng" dirty="0" err="1" smtClean="0">
                <a:solidFill>
                  <a:srgbClr val="19194D"/>
                </a:solidFill>
              </a:rPr>
              <a:t>Kryotechnik</a:t>
            </a:r>
            <a:r>
              <a:rPr lang="fr-FR" sz="2400" b="1" dirty="0" smtClean="0">
                <a:solidFill>
                  <a:srgbClr val="19194D"/>
                </a:solidFill>
              </a:rPr>
              <a:t> 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Elektronik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Elektrotechnik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Gebäude</a:t>
            </a:r>
            <a:r>
              <a:rPr lang="fr-FR" sz="2400" dirty="0" smtClean="0">
                <a:solidFill>
                  <a:srgbClr val="19194D"/>
                </a:solidFill>
              </a:rPr>
              <a:t>- </a:t>
            </a:r>
            <a:r>
              <a:rPr lang="fr-FR" sz="2400" dirty="0" err="1" smtClean="0">
                <a:solidFill>
                  <a:srgbClr val="19194D"/>
                </a:solidFill>
              </a:rPr>
              <a:t>und</a:t>
            </a:r>
            <a:r>
              <a:rPr lang="fr-FR" sz="2400" dirty="0" smtClean="0">
                <a:solidFill>
                  <a:srgbClr val="19194D"/>
                </a:solidFill>
              </a:rPr>
              <a:t> </a:t>
            </a:r>
            <a:r>
              <a:rPr lang="fr-FR" sz="2400" dirty="0" err="1" smtClean="0">
                <a:solidFill>
                  <a:srgbClr val="19194D"/>
                </a:solidFill>
              </a:rPr>
              <a:t>Klimatechnik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b="1" u="sng" dirty="0" err="1" smtClean="0">
                <a:solidFill>
                  <a:srgbClr val="19194D"/>
                </a:solidFill>
              </a:rPr>
              <a:t>Magnettechnik</a:t>
            </a:r>
            <a:r>
              <a:rPr lang="fr-FR" sz="2400" b="1" u="sng" dirty="0" smtClean="0">
                <a:solidFill>
                  <a:srgbClr val="19194D"/>
                </a:solidFill>
              </a:rPr>
              <a:t> </a:t>
            </a:r>
          </a:p>
          <a:p>
            <a:pPr defTabSz="912813" eaLnBrk="1" hangingPunct="1">
              <a:lnSpc>
                <a:spcPct val="80000"/>
              </a:lnSpc>
            </a:pPr>
            <a:r>
              <a:rPr lang="fr-FR" sz="2400" b="1" u="sng" dirty="0" err="1" smtClean="0">
                <a:solidFill>
                  <a:srgbClr val="19194D"/>
                </a:solidFill>
              </a:rPr>
              <a:t>Supraleitung</a:t>
            </a:r>
            <a:endParaRPr lang="fr-FR" sz="2400" b="1" u="sng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Mechanik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b="1" dirty="0" err="1" smtClean="0">
                <a:solidFill>
                  <a:srgbClr val="19194D"/>
                </a:solidFill>
              </a:rPr>
              <a:t>Materialkunde</a:t>
            </a:r>
            <a:endParaRPr lang="fr-FR" sz="2400" b="1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Hochfrequenztechnik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Prozesssteuerung</a:t>
            </a:r>
            <a:endParaRPr lang="fr-FR" sz="2400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b="1" dirty="0" err="1" smtClean="0">
                <a:solidFill>
                  <a:srgbClr val="19194D"/>
                </a:solidFill>
              </a:rPr>
              <a:t>Bauingenieurswesen</a:t>
            </a:r>
            <a:endParaRPr lang="fr-FR" sz="2400" b="1" dirty="0" smtClean="0">
              <a:solidFill>
                <a:srgbClr val="19194D"/>
              </a:solidFill>
            </a:endParaRPr>
          </a:p>
          <a:p>
            <a:pPr defTabSz="912813" eaLnBrk="1" hangingPunct="1">
              <a:lnSpc>
                <a:spcPct val="80000"/>
              </a:lnSpc>
            </a:pPr>
            <a:r>
              <a:rPr lang="fr-FR" sz="2400" dirty="0" err="1" smtClean="0">
                <a:solidFill>
                  <a:srgbClr val="19194D"/>
                </a:solidFill>
              </a:rPr>
              <a:t>Sicherheit</a:t>
            </a:r>
            <a:r>
              <a:rPr lang="fr-FR" sz="2400" dirty="0" smtClean="0">
                <a:solidFill>
                  <a:srgbClr val="19194D"/>
                </a:solidFill>
              </a:rPr>
              <a:t> (</a:t>
            </a:r>
            <a:r>
              <a:rPr lang="fr-FR" sz="2400" dirty="0" err="1" smtClean="0">
                <a:solidFill>
                  <a:srgbClr val="19194D"/>
                </a:solidFill>
              </a:rPr>
              <a:t>Strahlenschutz</a:t>
            </a:r>
            <a:r>
              <a:rPr lang="fr-FR" sz="2400" dirty="0" smtClean="0">
                <a:solidFill>
                  <a:srgbClr val="19194D"/>
                </a:solidFill>
              </a:rPr>
              <a:t>)</a:t>
            </a:r>
            <a:r>
              <a:rPr lang="fr-FR" sz="2400" dirty="0">
                <a:solidFill>
                  <a:srgbClr val="19194D"/>
                </a:solidFill>
              </a:rPr>
              <a:t> </a:t>
            </a:r>
            <a:r>
              <a:rPr lang="fr-FR" sz="2400" dirty="0" smtClean="0">
                <a:solidFill>
                  <a:srgbClr val="19194D"/>
                </a:solidFill>
              </a:rPr>
              <a:t>etc</a:t>
            </a:r>
            <a:r>
              <a:rPr lang="fr-FR" sz="2400" dirty="0" smtClean="0">
                <a:solidFill>
                  <a:srgbClr val="19194D"/>
                </a:solidFill>
              </a:rPr>
              <a:t>.</a:t>
            </a:r>
            <a:r>
              <a:rPr lang="en-US" sz="2400" dirty="0" smtClean="0">
                <a:solidFill>
                  <a:srgbClr val="19194D"/>
                </a:solidFill>
              </a:rPr>
              <a:t> </a:t>
            </a:r>
          </a:p>
          <a:p>
            <a:pPr defTabSz="912813" eaLnBrk="1" hangingPunct="1">
              <a:lnSpc>
                <a:spcPct val="80000"/>
              </a:lnSpc>
            </a:pPr>
            <a:endParaRPr lang="en-US" sz="2400" dirty="0" smtClean="0">
              <a:solidFill>
                <a:srgbClr val="0033CC"/>
              </a:solidFill>
            </a:endParaRPr>
          </a:p>
          <a:p>
            <a:pPr lvl="1" defTabSz="912813"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</p:txBody>
      </p:sp>
      <p:pic>
        <p:nvPicPr>
          <p:cNvPr id="44036" name="Picture 5" descr="weld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417868"/>
            <a:ext cx="3024336" cy="226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133081" y="1221323"/>
            <a:ext cx="4820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Zur Erreichung der gesetzten Ziele in der Teilchenphysik muss CERN oft existierende Technologien bis an ihre Limits vorantreiben oder auf neue Technologien setzen.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99992" y="4797152"/>
            <a:ext cx="4752528" cy="646331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CH" dirty="0" smtClean="0"/>
              <a:t>CERN ist das führende Teilchenphysiklabor</a:t>
            </a:r>
          </a:p>
          <a:p>
            <a:r>
              <a:rPr lang="de-CH" b="1" dirty="0" smtClean="0"/>
              <a:t>CERN ist ein High-Tech Zentrum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1" y="5573948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Wir brauchen Physiker, Ingenieure, Techniker als Angestellte als auch als Studenten, Doktoranden, Fellows, Trainees etc. 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79512" y="228600"/>
            <a:ext cx="8735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4000" b="1" u="none" dirty="0" err="1" smtClean="0">
                <a:solidFill>
                  <a:srgbClr val="CC0099"/>
                </a:solidFill>
              </a:rPr>
              <a:t>Beschleuniger</a:t>
            </a:r>
            <a:r>
              <a:rPr lang="en-US" sz="4000" b="1" u="none" dirty="0" smtClean="0">
                <a:solidFill>
                  <a:srgbClr val="CC0099"/>
                </a:solidFill>
              </a:rPr>
              <a:t> und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Detektoren</a:t>
            </a:r>
            <a:endParaRPr lang="en-US" sz="4000" b="1" u="none" dirty="0">
              <a:solidFill>
                <a:srgbClr val="CC0099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304676"/>
            <a:ext cx="2810692" cy="213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508104" y="4959386"/>
            <a:ext cx="3048000" cy="430887"/>
          </a:xfrm>
          <a:prstGeom prst="rect">
            <a:avLst/>
          </a:prstGeom>
          <a:solidFill>
            <a:srgbClr val="9F9BA4"/>
          </a:solidFill>
          <a:ln w="9525">
            <a:solidFill>
              <a:srgbClr val="E30B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50" u="none" dirty="0">
                <a:latin typeface="Verdana" pitchFamily="34" charset="0"/>
              </a:rPr>
              <a:t>3) </a:t>
            </a:r>
            <a:r>
              <a:rPr lang="en-US" sz="1050" u="none" dirty="0" err="1">
                <a:latin typeface="Verdana" pitchFamily="34" charset="0"/>
              </a:rPr>
              <a:t>Identifizierung</a:t>
            </a:r>
            <a:r>
              <a:rPr lang="en-US" sz="1050" u="none" dirty="0">
                <a:latin typeface="Verdana" pitchFamily="34" charset="0"/>
              </a:rPr>
              <a:t> der </a:t>
            </a:r>
            <a:r>
              <a:rPr lang="en-US" sz="1050" u="none" dirty="0" err="1">
                <a:latin typeface="Verdana" pitchFamily="34" charset="0"/>
              </a:rPr>
              <a:t>neuen</a:t>
            </a:r>
            <a:r>
              <a:rPr lang="en-US" sz="1050" u="none" dirty="0">
                <a:latin typeface="Verdana" pitchFamily="34" charset="0"/>
              </a:rPr>
              <a:t> </a:t>
            </a:r>
            <a:r>
              <a:rPr lang="en-US" sz="1050" u="none" dirty="0" err="1">
                <a:latin typeface="Verdana" pitchFamily="34" charset="0"/>
              </a:rPr>
              <a:t>Teilchen</a:t>
            </a:r>
            <a:r>
              <a:rPr lang="en-US" sz="1050" u="none" dirty="0">
                <a:latin typeface="Verdana" pitchFamily="34" charset="0"/>
              </a:rPr>
              <a:t> </a:t>
            </a:r>
            <a:r>
              <a:rPr lang="en-US" sz="1050" u="none" dirty="0" err="1">
                <a:latin typeface="Verdana" pitchFamily="34" charset="0"/>
              </a:rPr>
              <a:t>durch</a:t>
            </a:r>
            <a:r>
              <a:rPr lang="en-US" sz="1050" u="none" dirty="0">
                <a:latin typeface="Verdana" pitchFamily="34" charset="0"/>
              </a:rPr>
              <a:t> </a:t>
            </a:r>
            <a:r>
              <a:rPr lang="en-US" sz="1050" u="none" dirty="0" err="1">
                <a:latin typeface="Verdana" pitchFamily="34" charset="0"/>
              </a:rPr>
              <a:t>Detektoren</a:t>
            </a:r>
            <a:endParaRPr lang="en-US" sz="1200" u="none" dirty="0">
              <a:latin typeface="Times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764335" y="1015656"/>
            <a:ext cx="3048000" cy="615553"/>
          </a:xfrm>
          <a:prstGeom prst="rect">
            <a:avLst/>
          </a:prstGeom>
          <a:solidFill>
            <a:srgbClr val="302E5F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1)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Konzentration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der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Energie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in den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Teilchen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durch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Bschleunigung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auf quasi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Lichtgeschwindigkeit</a:t>
            </a:r>
            <a:endParaRPr lang="en-US" sz="1100" u="none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528400" y="1323433"/>
            <a:ext cx="3060700" cy="600164"/>
          </a:xfrm>
          <a:prstGeom prst="rect">
            <a:avLst/>
          </a:prstGeom>
          <a:solidFill>
            <a:srgbClr val="E30B0B"/>
          </a:solid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2)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Kollision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der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Teilchen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mit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Freisetzung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der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Energie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und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Umwandlung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in Masse (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neue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sz="1100" u="none" dirty="0" err="1">
                <a:solidFill>
                  <a:schemeClr val="bg1"/>
                </a:solidFill>
                <a:latin typeface="Verdana" pitchFamily="34" charset="0"/>
              </a:rPr>
              <a:t>Teilchen</a:t>
            </a:r>
            <a:r>
              <a:rPr lang="en-US" sz="1100" u="none" dirty="0">
                <a:solidFill>
                  <a:schemeClr val="bg1"/>
                </a:solidFill>
                <a:latin typeface="Verdana" pitchFamily="34" charset="0"/>
              </a:rPr>
              <a:t>)</a:t>
            </a:r>
          </a:p>
        </p:txBody>
      </p:sp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0120" y="2564904"/>
            <a:ext cx="830283" cy="38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RIN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7" y="2278651"/>
            <a:ext cx="4624591" cy="359862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>
            <a:off x="4860032" y="1623515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endCxn id="25603" idx="0"/>
          </p:cNvCxnSpPr>
          <p:nvPr/>
        </p:nvCxnSpPr>
        <p:spPr>
          <a:xfrm>
            <a:off x="6913450" y="2060847"/>
            <a:ext cx="0" cy="2438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660232" y="4440236"/>
            <a:ext cx="0" cy="4289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0960" y="1924909"/>
            <a:ext cx="218390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RF Beschleunigungs-Kavitäten 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892152" y="5415607"/>
            <a:ext cx="2183904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Vakuum Strahlrohr(e)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828256" y="3717032"/>
            <a:ext cx="1535832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Führungsmagnete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6" y="2304676"/>
            <a:ext cx="1872208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Fokussierungsmagnete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NSS_talk_material\Even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344738"/>
            <a:ext cx="4953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10" descr="0504028_01-A5-at-72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038600"/>
            <a:ext cx="37338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4267200" y="1057275"/>
            <a:ext cx="487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u="none" dirty="0"/>
              <a:t>LHC </a:t>
            </a:r>
            <a:r>
              <a:rPr lang="en-US" u="none" dirty="0" err="1" smtClean="0"/>
              <a:t>Beschleuniger</a:t>
            </a:r>
            <a:r>
              <a:rPr lang="en-US" u="none" dirty="0" smtClean="0"/>
              <a:t> </a:t>
            </a:r>
            <a:r>
              <a:rPr lang="en-US" u="none" dirty="0" err="1" smtClean="0"/>
              <a:t>im</a:t>
            </a:r>
            <a:r>
              <a:rPr lang="en-US" u="none" dirty="0" smtClean="0"/>
              <a:t> 27 km </a:t>
            </a:r>
            <a:r>
              <a:rPr lang="en-US" u="none" dirty="0" err="1" smtClean="0"/>
              <a:t>Umfang</a:t>
            </a:r>
            <a:r>
              <a:rPr lang="en-US" u="none" dirty="0" smtClean="0"/>
              <a:t> Tunnel</a:t>
            </a:r>
            <a:endParaRPr lang="en-US" u="none" dirty="0"/>
          </a:p>
          <a:p>
            <a:pPr>
              <a:buFont typeface="Arial" pitchFamily="34" charset="0"/>
              <a:buChar char="•"/>
            </a:pPr>
            <a:r>
              <a:rPr lang="en-US" u="none" dirty="0" err="1" smtClean="0"/>
              <a:t>Beschleunigung</a:t>
            </a:r>
            <a:r>
              <a:rPr lang="en-US" u="none" dirty="0" smtClean="0"/>
              <a:t> von </a:t>
            </a:r>
            <a:r>
              <a:rPr lang="en-US" u="none" dirty="0" err="1" smtClean="0"/>
              <a:t>Protonen</a:t>
            </a:r>
            <a:r>
              <a:rPr lang="en-US" u="none" dirty="0" smtClean="0"/>
              <a:t> </a:t>
            </a:r>
            <a:r>
              <a:rPr lang="en-US" u="none" dirty="0" err="1" smtClean="0"/>
              <a:t>oder</a:t>
            </a:r>
            <a:r>
              <a:rPr lang="en-US" u="none" dirty="0" smtClean="0"/>
              <a:t> </a:t>
            </a:r>
            <a:r>
              <a:rPr lang="en-US" u="none" dirty="0" err="1" smtClean="0"/>
              <a:t>Schwerionen</a:t>
            </a:r>
            <a:r>
              <a:rPr lang="en-US" dirty="0" smtClean="0"/>
              <a:t>, </a:t>
            </a:r>
            <a:r>
              <a:rPr lang="en-US" dirty="0" err="1" smtClean="0"/>
              <a:t>zwei</a:t>
            </a:r>
            <a:r>
              <a:rPr lang="en-US" dirty="0" smtClean="0"/>
              <a:t> </a:t>
            </a:r>
            <a:r>
              <a:rPr lang="en-US" u="none" dirty="0" err="1" smtClean="0"/>
              <a:t>gegenläufige</a:t>
            </a:r>
            <a:r>
              <a:rPr lang="en-US" u="none" dirty="0" smtClean="0"/>
              <a:t> </a:t>
            </a:r>
            <a:r>
              <a:rPr lang="en-US" u="none" dirty="0" err="1" smtClean="0"/>
              <a:t>Strahlen</a:t>
            </a:r>
            <a:endParaRPr lang="en-US" u="none" dirty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Kollision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Teilchen</a:t>
            </a:r>
            <a:r>
              <a:rPr lang="en-US" dirty="0" smtClean="0"/>
              <a:t> in </a:t>
            </a:r>
            <a:r>
              <a:rPr lang="en-US" dirty="0" err="1" smtClean="0"/>
              <a:t>Detektoren</a:t>
            </a:r>
            <a:endParaRPr lang="en-US" u="none" dirty="0"/>
          </a:p>
        </p:txBody>
      </p:sp>
      <p:pic>
        <p:nvPicPr>
          <p:cNvPr id="30725" name="Content Placeholder 8" descr="LHCtunnel100meters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0" y="990600"/>
            <a:ext cx="4057650" cy="2540000"/>
          </a:xfrm>
        </p:spPr>
      </p:pic>
      <p:sp>
        <p:nvSpPr>
          <p:cNvPr id="30727" name="TextBox 8"/>
          <p:cNvSpPr txBox="1">
            <a:spLocks noChangeArrowheads="1"/>
          </p:cNvSpPr>
          <p:nvPr/>
        </p:nvSpPr>
        <p:spPr bwMode="auto">
          <a:xfrm>
            <a:off x="0" y="3501008"/>
            <a:ext cx="30598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u="none" dirty="0"/>
              <a:t>Tunnel </a:t>
            </a:r>
            <a:r>
              <a:rPr lang="en-US" u="none" dirty="0" smtClean="0"/>
              <a:t>3,8 </a:t>
            </a:r>
            <a:r>
              <a:rPr lang="en-US" u="none" dirty="0"/>
              <a:t>m </a:t>
            </a:r>
            <a:r>
              <a:rPr lang="en-US" u="none" dirty="0" err="1" smtClean="0"/>
              <a:t>Durchmesser</a:t>
            </a:r>
            <a:r>
              <a:rPr lang="en-US" u="none" dirty="0" smtClean="0"/>
              <a:t> </a:t>
            </a:r>
            <a:endParaRPr lang="en-US" u="none" dirty="0"/>
          </a:p>
        </p:txBody>
      </p:sp>
      <p:sp>
        <p:nvSpPr>
          <p:cNvPr id="30729" name="Rectangle 2"/>
          <p:cNvSpPr>
            <a:spLocks noChangeArrowheads="1"/>
          </p:cNvSpPr>
          <p:nvPr/>
        </p:nvSpPr>
        <p:spPr bwMode="auto">
          <a:xfrm>
            <a:off x="252413" y="82550"/>
            <a:ext cx="8640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>
                <a:solidFill>
                  <a:srgbClr val="CC0099"/>
                </a:solidFill>
              </a:rPr>
              <a:t>CERN’s LHC Collider</a:t>
            </a:r>
            <a:endParaRPr lang="en-US" sz="3200" b="1" u="none" dirty="0">
              <a:solidFill>
                <a:srgbClr val="CC0099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843808" y="3212976"/>
            <a:ext cx="216024" cy="720080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6" y="4055562"/>
            <a:ext cx="2520280" cy="17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905"/>
          <a:stretch>
            <a:fillRect/>
          </a:stretch>
        </p:blipFill>
        <p:spPr bwMode="auto">
          <a:xfrm>
            <a:off x="6736325" y="3234951"/>
            <a:ext cx="2203691" cy="24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46527" y="2723589"/>
            <a:ext cx="25209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sz="1400" dirty="0" err="1" smtClean="0"/>
              <a:t>Querschnitt</a:t>
            </a:r>
            <a:r>
              <a:rPr lang="fr-CH" altLang="en-US" sz="1400" dirty="0" smtClean="0"/>
              <a:t> </a:t>
            </a:r>
            <a:r>
              <a:rPr lang="fr-CH" altLang="en-US" sz="1400" dirty="0" err="1" smtClean="0"/>
              <a:t>Dipolmagnet</a:t>
            </a:r>
            <a:r>
              <a:rPr lang="fr-CH" altLang="en-US" sz="1400" dirty="0" smtClean="0"/>
              <a:t> + </a:t>
            </a:r>
            <a:r>
              <a:rPr lang="fr-CH" altLang="en-US" sz="1400" dirty="0" err="1" smtClean="0"/>
              <a:t>Kryostat</a:t>
            </a:r>
            <a:endParaRPr lang="fr-CH" altLang="en-US" sz="140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64710" y="5862291"/>
            <a:ext cx="8326548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sz="1400" dirty="0" smtClean="0"/>
              <a:t>LHC </a:t>
            </a:r>
            <a:r>
              <a:rPr lang="fr-CH" altLang="en-US" sz="1400" dirty="0" err="1" smtClean="0"/>
              <a:t>supraleitende</a:t>
            </a:r>
            <a:r>
              <a:rPr lang="fr-CH" altLang="en-US" sz="1400" dirty="0" smtClean="0"/>
              <a:t> </a:t>
            </a:r>
            <a:r>
              <a:rPr lang="fr-CH" altLang="en-US" sz="1400" dirty="0" err="1" smtClean="0"/>
              <a:t>Magnete</a:t>
            </a:r>
            <a:r>
              <a:rPr lang="fr-CH" altLang="en-US" sz="1400" dirty="0" smtClean="0"/>
              <a:t> </a:t>
            </a:r>
            <a:r>
              <a:rPr lang="fr-CH" altLang="en-US" sz="1400" dirty="0" err="1" smtClean="0"/>
              <a:t>auf</a:t>
            </a:r>
            <a:r>
              <a:rPr lang="fr-CH" altLang="en-US" sz="1400" dirty="0" smtClean="0"/>
              <a:t> 24 km </a:t>
            </a:r>
            <a:r>
              <a:rPr lang="fr-CH" altLang="en-US" sz="1400" dirty="0" err="1" smtClean="0"/>
              <a:t>Länge</a:t>
            </a:r>
            <a:r>
              <a:rPr lang="fr-CH" altLang="en-US" sz="1400" dirty="0" smtClean="0"/>
              <a:t> </a:t>
            </a:r>
            <a:r>
              <a:rPr lang="fr-CH" altLang="en-US" sz="1400" dirty="0" err="1" smtClean="0"/>
              <a:t>auf</a:t>
            </a:r>
            <a:r>
              <a:rPr lang="fr-CH" altLang="en-US" sz="1400" dirty="0" smtClean="0"/>
              <a:t> 1.9 K </a:t>
            </a:r>
            <a:r>
              <a:rPr lang="fr-CH" altLang="en-US" sz="1400" dirty="0" err="1" smtClean="0"/>
              <a:t>gekühlt</a:t>
            </a:r>
            <a:r>
              <a:rPr lang="fr-CH" altLang="en-US" sz="1400" dirty="0" smtClean="0"/>
              <a:t> mit </a:t>
            </a:r>
            <a:r>
              <a:rPr lang="fr-CH" altLang="en-US" sz="1400" dirty="0" err="1" smtClean="0"/>
              <a:t>suprafluidem</a:t>
            </a:r>
            <a:r>
              <a:rPr lang="fr-CH" altLang="en-US" sz="1400" dirty="0" smtClean="0"/>
              <a:t>  </a:t>
            </a:r>
            <a:r>
              <a:rPr lang="fr-CH" altLang="en-US" sz="1400" dirty="0" err="1" smtClean="0"/>
              <a:t>Helium</a:t>
            </a:r>
            <a:endParaRPr lang="fr-CH" altLang="en-US" sz="1400" dirty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538" y="3967006"/>
            <a:ext cx="1533764" cy="132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617" y="5242799"/>
            <a:ext cx="2376686" cy="43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79512" y="116632"/>
            <a:ext cx="87358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4000" b="1" u="none" dirty="0" err="1" smtClean="0">
                <a:solidFill>
                  <a:srgbClr val="CC0099"/>
                </a:solidFill>
              </a:rPr>
              <a:t>Schlüsseltechnologien</a:t>
            </a:r>
            <a:r>
              <a:rPr lang="en-US" sz="4000" b="1" dirty="0">
                <a:solidFill>
                  <a:srgbClr val="CC0099"/>
                </a:solidFill>
              </a:rPr>
              <a:t> </a:t>
            </a:r>
            <a:r>
              <a:rPr lang="en-US" sz="4000" b="1" dirty="0" smtClean="0">
                <a:solidFill>
                  <a:srgbClr val="CC0099"/>
                </a:solidFill>
              </a:rPr>
              <a:t>am </a:t>
            </a:r>
            <a:r>
              <a:rPr lang="en-US" sz="4000" b="1" dirty="0" smtClean="0">
                <a:solidFill>
                  <a:srgbClr val="CC0099"/>
                </a:solidFill>
              </a:rPr>
              <a:t>LHC:</a:t>
            </a:r>
            <a:r>
              <a:rPr lang="en-US" sz="4000" b="1" u="none" dirty="0" smtClean="0">
                <a:solidFill>
                  <a:srgbClr val="CC0099"/>
                </a:solidFill>
              </a:rPr>
              <a:t>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Supraleitung</a:t>
            </a:r>
            <a:r>
              <a:rPr lang="en-US" sz="4000" b="1" u="none" dirty="0" smtClean="0">
                <a:solidFill>
                  <a:srgbClr val="CC0099"/>
                </a:solidFill>
              </a:rPr>
              <a:t> und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Kryotechnik</a:t>
            </a:r>
            <a:endParaRPr lang="en-US" sz="4000" b="1" u="none" dirty="0">
              <a:solidFill>
                <a:srgbClr val="CC00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31840" y="4630619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Niobium-Titan Supraleiterkabel</a:t>
            </a:r>
            <a:endParaRPr lang="en-GB" sz="14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028" b="51762"/>
          <a:stretch>
            <a:fillRect/>
          </a:stretch>
        </p:blipFill>
        <p:spPr bwMode="auto">
          <a:xfrm>
            <a:off x="5418219" y="1538638"/>
            <a:ext cx="1267673" cy="118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>
            <a:endCxn id="6" idx="2"/>
          </p:cNvCxnSpPr>
          <p:nvPr/>
        </p:nvCxnSpPr>
        <p:spPr>
          <a:xfrm>
            <a:off x="6107420" y="3738590"/>
            <a:ext cx="0" cy="15556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18219" y="5296368"/>
            <a:ext cx="1561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Magnetfeld</a:t>
            </a:r>
            <a:endParaRPr lang="en-GB" sz="1400" dirty="0"/>
          </a:p>
        </p:txBody>
      </p:sp>
      <p:pic>
        <p:nvPicPr>
          <p:cNvPr id="14" name="Picture 4" descr="Copy of Copy of 20040616-under-surf-LHC-A0 [Converted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459" y="1538638"/>
            <a:ext cx="3259637" cy="226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4427984" y="1772816"/>
            <a:ext cx="864096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36325" y="1432689"/>
            <a:ext cx="22541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CMS supraleitender 4 T Magnet mit 6 m Durchm. x 12 m Länge</a:t>
            </a:r>
            <a:endParaRPr lang="en-GB" sz="1400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510" y="1538638"/>
            <a:ext cx="2231176" cy="1591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V="1">
            <a:off x="2369155" y="3491293"/>
            <a:ext cx="762685" cy="1116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42902" y="3058996"/>
            <a:ext cx="28441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ATLAS Komplexes Kryosystem für sc Magnete, Flüssig Argon Kalorimeter</a:t>
            </a:r>
            <a:endParaRPr lang="en-GB" sz="1400" dirty="0"/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0" t="1057" r="41560" b="8618"/>
          <a:stretch>
            <a:fillRect/>
          </a:stretch>
        </p:blipFill>
        <p:spPr bwMode="auto">
          <a:xfrm rot="5400000">
            <a:off x="5373097" y="2617240"/>
            <a:ext cx="409377" cy="143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023617" y="3738590"/>
            <a:ext cx="226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Supraleitende Beschleunigungskavitäten</a:t>
            </a:r>
            <a:endParaRPr lang="en-GB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283968" y="3491293"/>
            <a:ext cx="432048" cy="247297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042" y="1954632"/>
            <a:ext cx="9217025" cy="344709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b="1" dirty="0" smtClean="0"/>
              <a:t>Supraleitende Spulen </a:t>
            </a:r>
            <a:r>
              <a:rPr lang="de-CH" dirty="0" smtClean="0"/>
              <a:t>nötig </a:t>
            </a:r>
          </a:p>
          <a:p>
            <a:r>
              <a:rPr lang="de-CH" dirty="0" smtClean="0"/>
              <a:t>1.) um die erforderlichen sehr grossen Magnetfeldstärken für den LHC Beschleuniger zu erreichen. (Die Endenergie der beschleunigten Teilchen ist direkt proportional zum Dipolmagnetfeld)</a:t>
            </a:r>
          </a:p>
          <a:p>
            <a:r>
              <a:rPr lang="de-CH" dirty="0" smtClean="0"/>
              <a:t>2.) zur  effektiven Fokussierung der Teilchenstrahlen (Erhöhung der Ereignisrate)</a:t>
            </a:r>
          </a:p>
          <a:p>
            <a:r>
              <a:rPr lang="de-CH" dirty="0" smtClean="0"/>
              <a:t>3.) zur Erzeugung grossvolumiger Magnetfeldern in Teilchendetektoren</a:t>
            </a:r>
          </a:p>
          <a:p>
            <a:endParaRPr lang="de-CH" dirty="0" smtClean="0"/>
          </a:p>
          <a:p>
            <a:r>
              <a:rPr lang="de-CH" sz="2000" b="1" dirty="0" smtClean="0"/>
              <a:t>Supraleitende Beschleunigungskavitäten</a:t>
            </a:r>
            <a:r>
              <a:rPr lang="en-GB" sz="2000" b="1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Erzeugung</a:t>
            </a:r>
            <a:r>
              <a:rPr lang="en-GB" dirty="0" smtClean="0"/>
              <a:t> </a:t>
            </a:r>
            <a:r>
              <a:rPr lang="en-GB" dirty="0" err="1" smtClean="0"/>
              <a:t>hoher</a:t>
            </a:r>
            <a:r>
              <a:rPr lang="en-GB" dirty="0" smtClean="0"/>
              <a:t> </a:t>
            </a:r>
            <a:r>
              <a:rPr lang="en-GB" dirty="0" err="1" smtClean="0"/>
              <a:t>Beschleunigungsspannungen</a:t>
            </a:r>
            <a:endParaRPr lang="en-GB" dirty="0" smtClean="0"/>
          </a:p>
          <a:p>
            <a:endParaRPr lang="de-CH" dirty="0"/>
          </a:p>
          <a:p>
            <a:r>
              <a:rPr lang="de-CH" b="1" dirty="0" smtClean="0"/>
              <a:t>Kryotechnik im Grossmassstab </a:t>
            </a:r>
            <a:r>
              <a:rPr lang="de-CH" dirty="0" smtClean="0"/>
              <a:t>zur Kühlung der Spulen notwendig zwischen 4.2 K und 1.9 K. Weiterhin kalte Detektoren (ATLAS) mit flüssig Argon (90 K)</a:t>
            </a:r>
          </a:p>
        </p:txBody>
      </p:sp>
    </p:spTree>
    <p:extLst>
      <p:ext uri="{BB962C8B-B14F-4D97-AF65-F5344CB8AC3E}">
        <p14:creationId xmlns:p14="http://schemas.microsoft.com/office/powerpoint/2010/main" val="291089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0611016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36613"/>
            <a:ext cx="3455988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981075"/>
            <a:ext cx="3240087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AtlasCS-012-0402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005263"/>
            <a:ext cx="3887787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6"/>
          <p:cNvSpPr>
            <a:spLocks noChangeShapeType="1"/>
          </p:cNvSpPr>
          <p:nvPr/>
        </p:nvSpPr>
        <p:spPr bwMode="auto">
          <a:xfrm>
            <a:off x="2339975" y="2203450"/>
            <a:ext cx="1439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0" y="4221163"/>
            <a:ext cx="161925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sz="1600"/>
              <a:t>Central Solenoid during integration in the common cryostast of the Liquid Argon Barrel detector at hall 180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716338"/>
            <a:ext cx="21399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1"/>
          <p:cNvSpPr>
            <a:spLocks noChangeShapeType="1"/>
          </p:cNvSpPr>
          <p:nvPr/>
        </p:nvSpPr>
        <p:spPr bwMode="auto">
          <a:xfrm flipH="1" flipV="1">
            <a:off x="4067175" y="2276475"/>
            <a:ext cx="2520950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740650" y="3789363"/>
            <a:ext cx="15843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sz="1600" dirty="0" err="1"/>
              <a:t>Liquid</a:t>
            </a:r>
            <a:r>
              <a:rPr lang="fr-CH" altLang="en-US" sz="1600" dirty="0"/>
              <a:t> argon barrel </a:t>
            </a:r>
            <a:r>
              <a:rPr lang="fr-CH" altLang="en-US" sz="1600" dirty="0" err="1"/>
              <a:t>calorimeter</a:t>
            </a:r>
            <a:r>
              <a:rPr lang="fr-CH" altLang="en-US" sz="1600" dirty="0"/>
              <a:t> cryostat </a:t>
            </a:r>
            <a:r>
              <a:rPr lang="fr-CH" altLang="en-US" sz="1600" dirty="0" err="1"/>
              <a:t>during</a:t>
            </a:r>
            <a:r>
              <a:rPr lang="fr-CH" altLang="en-US" sz="1600" dirty="0"/>
              <a:t> </a:t>
            </a:r>
            <a:r>
              <a:rPr lang="fr-CH" altLang="en-US" sz="1600" dirty="0" err="1"/>
              <a:t>lowering</a:t>
            </a:r>
            <a:r>
              <a:rPr lang="fr-CH" altLang="en-US" sz="1600" dirty="0"/>
              <a:t> in the </a:t>
            </a:r>
            <a:r>
              <a:rPr lang="fr-CH" altLang="en-US" sz="1600" dirty="0" err="1"/>
              <a:t>pit</a:t>
            </a:r>
            <a:endParaRPr lang="fr-CH" altLang="en-US" sz="1600" dirty="0"/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2700338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4"/>
          <p:cNvSpPr>
            <a:spLocks noChangeShapeType="1"/>
          </p:cNvSpPr>
          <p:nvPr/>
        </p:nvSpPr>
        <p:spPr bwMode="auto">
          <a:xfrm flipV="1">
            <a:off x="4211638" y="4797425"/>
            <a:ext cx="208915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4787900" y="1700213"/>
            <a:ext cx="1368425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50825" y="3284538"/>
            <a:ext cx="25209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fr-CH" altLang="en-US" sz="1600"/>
              <a:t>End Cap calorimeter during integration</a:t>
            </a:r>
            <a:endParaRPr lang="en-US" altLang="en-US" sz="1600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smtClean="0">
                <a:solidFill>
                  <a:srgbClr val="CC0099"/>
                </a:solidFill>
              </a:rPr>
              <a:t>ATLAS SC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Magnete</a:t>
            </a:r>
            <a:r>
              <a:rPr lang="en-US" sz="4000" b="1" u="none" dirty="0" smtClean="0">
                <a:solidFill>
                  <a:srgbClr val="CC0099"/>
                </a:solidFill>
              </a:rPr>
              <a:t> und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Kryotechnik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6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24930"/>
            <a:ext cx="5328592" cy="384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51520" y="790436"/>
            <a:ext cx="8496944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altLang="en-US" sz="1600" b="1" u="sng" dirty="0"/>
              <a:t>Barrel </a:t>
            </a:r>
            <a:r>
              <a:rPr lang="fr-CH" altLang="en-US" sz="1600" b="1" u="sng" dirty="0" err="1"/>
              <a:t>Toroid</a:t>
            </a:r>
            <a:r>
              <a:rPr lang="fr-CH" altLang="en-US" sz="1600" dirty="0"/>
              <a:t>; The </a:t>
            </a:r>
            <a:r>
              <a:rPr lang="fr-CH" altLang="en-US" sz="1600" b="1" dirty="0" smtClean="0"/>
              <a:t>8 </a:t>
            </a:r>
            <a:r>
              <a:rPr lang="fr-CH" altLang="en-US" sz="1600" b="1" dirty="0" err="1" smtClean="0"/>
              <a:t>coils</a:t>
            </a:r>
            <a:r>
              <a:rPr lang="fr-CH" altLang="en-US" sz="1600" b="1" dirty="0" smtClean="0"/>
              <a:t> </a:t>
            </a:r>
            <a:r>
              <a:rPr lang="fr-CH" altLang="en-US" sz="1600" b="1" dirty="0" smtClean="0"/>
              <a:t>(4.2 K) </a:t>
            </a:r>
            <a:r>
              <a:rPr lang="fr-CH" altLang="en-US" sz="1600" dirty="0" err="1" smtClean="0"/>
              <a:t>assembled</a:t>
            </a:r>
            <a:r>
              <a:rPr lang="fr-CH" altLang="en-US" sz="1600" dirty="0" smtClean="0"/>
              <a:t> </a:t>
            </a:r>
            <a:r>
              <a:rPr lang="fr-CH" altLang="en-US" sz="1600" dirty="0" err="1"/>
              <a:t>form</a:t>
            </a:r>
            <a:r>
              <a:rPr lang="fr-CH" altLang="en-US" sz="1600" dirty="0"/>
              <a:t> a barrel </a:t>
            </a:r>
            <a:r>
              <a:rPr lang="fr-CH" altLang="en-US" sz="1600" dirty="0" err="1"/>
              <a:t>with</a:t>
            </a:r>
            <a:r>
              <a:rPr lang="fr-CH" altLang="en-US" sz="1600" dirty="0"/>
              <a:t> </a:t>
            </a:r>
            <a:r>
              <a:rPr lang="fr-CH" altLang="en-US" sz="1600" dirty="0" err="1"/>
              <a:t>length</a:t>
            </a:r>
            <a:r>
              <a:rPr lang="fr-CH" altLang="en-US" sz="1600" dirty="0"/>
              <a:t> 25 m and </a:t>
            </a:r>
            <a:r>
              <a:rPr lang="fr-CH" altLang="en-US" sz="1600" dirty="0" err="1"/>
              <a:t>diameter</a:t>
            </a:r>
            <a:r>
              <a:rPr lang="fr-CH" altLang="en-US" sz="1600" dirty="0"/>
              <a:t> 20 m</a:t>
            </a:r>
            <a:r>
              <a:rPr lang="fr-CH" altLang="en-US" sz="16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fr-CH" altLang="en-US" sz="1600" dirty="0" smtClean="0"/>
              <a:t>4 Tesla </a:t>
            </a:r>
            <a:r>
              <a:rPr lang="fr-CH" altLang="en-US" sz="1600" dirty="0" err="1" smtClean="0"/>
              <a:t>field</a:t>
            </a:r>
            <a:r>
              <a:rPr lang="fr-CH" altLang="en-US" sz="1600" dirty="0" smtClean="0"/>
              <a:t> on </a:t>
            </a:r>
            <a:r>
              <a:rPr lang="fr-CH" altLang="en-US" sz="1600" dirty="0" err="1" smtClean="0"/>
              <a:t>conductor</a:t>
            </a:r>
            <a:r>
              <a:rPr lang="fr-CH" altLang="en-US" sz="1600" dirty="0" smtClean="0"/>
              <a:t>, 1 Tesla at Muon </a:t>
            </a:r>
            <a:r>
              <a:rPr lang="fr-CH" altLang="en-US" sz="1600" dirty="0" err="1" smtClean="0"/>
              <a:t>chambers</a:t>
            </a:r>
            <a:r>
              <a:rPr lang="fr-CH" altLang="en-US" sz="1600" dirty="0" smtClean="0"/>
              <a:t> </a:t>
            </a:r>
            <a:endParaRPr lang="fr-CH" altLang="en-US" sz="1600" dirty="0"/>
          </a:p>
          <a:p>
            <a:pPr>
              <a:spcBef>
                <a:spcPct val="50000"/>
              </a:spcBef>
            </a:pPr>
            <a:r>
              <a:rPr lang="fr-CH" altLang="en-US" sz="1600" b="1" u="sng" dirty="0" smtClean="0"/>
              <a:t>3 </a:t>
            </a:r>
            <a:r>
              <a:rPr lang="fr-CH" altLang="en-US" sz="1600" b="1" u="sng" dirty="0" err="1" smtClean="0"/>
              <a:t>Liquid</a:t>
            </a:r>
            <a:r>
              <a:rPr lang="fr-CH" altLang="en-US" sz="1600" b="1" u="sng" dirty="0" smtClean="0"/>
              <a:t> </a:t>
            </a:r>
            <a:r>
              <a:rPr lang="fr-CH" altLang="en-US" sz="1600" b="1" u="sng" dirty="0"/>
              <a:t>argon </a:t>
            </a:r>
            <a:r>
              <a:rPr lang="fr-CH" altLang="en-US" sz="1600" b="1" u="sng" dirty="0" err="1" smtClean="0"/>
              <a:t>calorimeter</a:t>
            </a:r>
            <a:r>
              <a:rPr lang="fr-CH" altLang="en-US" sz="1600" dirty="0" smtClean="0"/>
              <a:t> (90 m3 </a:t>
            </a:r>
            <a:r>
              <a:rPr lang="fr-CH" altLang="en-US" sz="1600" dirty="0" err="1"/>
              <a:t>l</a:t>
            </a:r>
            <a:r>
              <a:rPr lang="fr-CH" altLang="en-US" sz="1600" dirty="0" err="1" smtClean="0"/>
              <a:t>iquid</a:t>
            </a:r>
            <a:r>
              <a:rPr lang="fr-CH" altLang="en-US" sz="1600" dirty="0" smtClean="0"/>
              <a:t> Argon at </a:t>
            </a:r>
            <a:r>
              <a:rPr lang="fr-CH" altLang="en-US" sz="1600" b="1" dirty="0" smtClean="0"/>
              <a:t>90 K</a:t>
            </a:r>
            <a:r>
              <a:rPr lang="fr-CH" altLang="en-US" sz="1600" dirty="0" smtClean="0"/>
              <a:t>)</a:t>
            </a:r>
            <a:endParaRPr lang="fr-CH" altLang="en-US" sz="16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8255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/>
            <a:r>
              <a:rPr lang="en-US" sz="4000" b="1" u="none" dirty="0" smtClean="0">
                <a:solidFill>
                  <a:srgbClr val="CC0099"/>
                </a:solidFill>
              </a:rPr>
              <a:t>ATLAS SC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Magnete</a:t>
            </a:r>
            <a:r>
              <a:rPr lang="en-US" sz="4000" b="1" u="none" dirty="0" smtClean="0">
                <a:solidFill>
                  <a:srgbClr val="CC0099"/>
                </a:solidFill>
              </a:rPr>
              <a:t> und </a:t>
            </a:r>
            <a:r>
              <a:rPr lang="en-US" sz="4000" b="1" u="none" dirty="0" err="1" smtClean="0">
                <a:solidFill>
                  <a:srgbClr val="CC0099"/>
                </a:solidFill>
              </a:rPr>
              <a:t>Kryotechnik</a:t>
            </a:r>
            <a:endParaRPr lang="en-US" sz="4000" b="1" u="none" dirty="0">
              <a:solidFill>
                <a:srgbClr val="CC0099"/>
              </a:solidFill>
              <a:latin typeface="Verdana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385817"/>
              </p:ext>
            </p:extLst>
          </p:nvPr>
        </p:nvGraphicFramePr>
        <p:xfrm>
          <a:off x="5561167" y="3429000"/>
          <a:ext cx="3552825" cy="432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Document" r:id="rId4" imgW="3824935" imgH="5277612" progId="Word.Document.8">
                  <p:embed/>
                </p:oleObj>
              </mc:Choice>
              <mc:Fallback>
                <p:oleObj name="Document" r:id="rId4" imgW="3824935" imgH="5277612" progId="Word.Document.8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1167" y="3429000"/>
                        <a:ext cx="3552825" cy="43259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97436"/>
            <a:ext cx="2939621" cy="201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3779912" y="2492896"/>
            <a:ext cx="1944216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81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́sentationTAKEpart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Dublin</Template>
  <TotalTime>2061</TotalTime>
  <Words>2179</Words>
  <Application>Microsoft Office PowerPoint</Application>
  <PresentationFormat>On-screen Show (4:3)</PresentationFormat>
  <Paragraphs>408</Paragraphs>
  <Slides>36</Slides>
  <Notes>17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PrésentationTAKEpart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Ideal work for refrigeration</vt:lpstr>
      <vt:lpstr>Cooling Power = f(parameters)</vt:lpstr>
      <vt:lpstr>PowerPoint Presentation</vt:lpstr>
      <vt:lpstr>PowerPoint Presentation</vt:lpstr>
      <vt:lpstr>PowerPoint Presentation</vt:lpstr>
      <vt:lpstr>Selected slides by SSg for the presentation of F. Haug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Magnetic Measurement Laboratory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Statistics</dc:title>
  <dc:creator>James Purvis</dc:creator>
  <cp:lastModifiedBy>Friedrich Haug</cp:lastModifiedBy>
  <cp:revision>319</cp:revision>
  <cp:lastPrinted>2014-02-06T09:01:09Z</cp:lastPrinted>
  <dcterms:created xsi:type="dcterms:W3CDTF">2011-11-28T14:39:14Z</dcterms:created>
  <dcterms:modified xsi:type="dcterms:W3CDTF">2014-02-06T10:21:51Z</dcterms:modified>
</cp:coreProperties>
</file>