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265" r:id="rId2"/>
    <p:sldId id="294" r:id="rId3"/>
    <p:sldId id="256" r:id="rId4"/>
    <p:sldId id="257" r:id="rId5"/>
    <p:sldId id="261" r:id="rId6"/>
    <p:sldId id="273" r:id="rId7"/>
    <p:sldId id="268" r:id="rId8"/>
    <p:sldId id="271" r:id="rId9"/>
    <p:sldId id="270" r:id="rId10"/>
    <p:sldId id="293" r:id="rId11"/>
    <p:sldId id="267" r:id="rId12"/>
    <p:sldId id="259" r:id="rId13"/>
    <p:sldId id="281" r:id="rId14"/>
    <p:sldId id="287" r:id="rId15"/>
    <p:sldId id="283" r:id="rId16"/>
    <p:sldId id="292" r:id="rId17"/>
    <p:sldId id="295" r:id="rId18"/>
    <p:sldId id="297" r:id="rId19"/>
    <p:sldId id="298" r:id="rId20"/>
    <p:sldId id="262" r:id="rId21"/>
    <p:sldId id="299" r:id="rId22"/>
    <p:sldId id="284" r:id="rId23"/>
    <p:sldId id="274" r:id="rId24"/>
    <p:sldId id="275" r:id="rId25"/>
    <p:sldId id="276" r:id="rId26"/>
    <p:sldId id="279" r:id="rId27"/>
    <p:sldId id="278" r:id="rId28"/>
    <p:sldId id="280" r:id="rId29"/>
    <p:sldId id="291" r:id="rId30"/>
    <p:sldId id="277" r:id="rId31"/>
    <p:sldId id="285" r:id="rId32"/>
    <p:sldId id="286" r:id="rId33"/>
    <p:sldId id="289" r:id="rId34"/>
    <p:sldId id="272" r:id="rId35"/>
    <p:sldId id="290" r:id="rId36"/>
    <p:sldId id="266" r:id="rId37"/>
  </p:sldIdLst>
  <p:sldSz cx="9144000" cy="6858000" type="screen4x3"/>
  <p:notesSz cx="7302500" cy="95885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9900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5" autoAdjust="0"/>
    <p:restoredTop sz="95181" autoAdjust="0"/>
  </p:normalViewPr>
  <p:slideViewPr>
    <p:cSldViewPr snapToGrid="0">
      <p:cViewPr varScale="1">
        <p:scale>
          <a:sx n="122" d="100"/>
          <a:sy n="122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Relationship Id="rId2" Type="http://schemas.openxmlformats.org/officeDocument/2006/relationships/image" Target="../media/image15.wmf"/><Relationship Id="rId3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Relationship Id="rId2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37025" y="0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1CE17-6EA2-354E-884C-676F64240556}" type="datetimeFigureOut">
              <a:rPr lang="en-US" smtClean="0"/>
              <a:t>19/09/2014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88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37025" y="9107488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C30BB-6E64-B946-9B15-8DACB4468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306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23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t" anchorCtr="0" compatLnSpc="1">
            <a:prstTxWarp prst="textNoShape">
              <a:avLst/>
            </a:prstTxWarp>
          </a:bodyPr>
          <a:lstStyle>
            <a:lvl1pPr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7025" y="0"/>
            <a:ext cx="31623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28663" y="4552950"/>
            <a:ext cx="5845175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2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b" anchorCtr="0" compatLnSpc="1">
            <a:prstTxWarp prst="textNoShape">
              <a:avLst/>
            </a:prstTxWarp>
          </a:bodyPr>
          <a:lstStyle>
            <a:lvl1pPr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7025" y="9109075"/>
            <a:ext cx="3162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fld id="{0BD5DAA3-9BC7-4723-AF17-D8B6106584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443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0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defTabSz="966788" eaLnBrk="0" hangingPunct="0">
              <a:defRPr sz="20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defTabSz="966788" eaLnBrk="0" hangingPunct="0">
              <a:defRPr sz="20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defTabSz="966788" eaLnBrk="0" hangingPunct="0"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defTabSz="966788" eaLnBrk="0" hangingPunct="0"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/>
            <a:fld id="{351B6868-DCE4-461A-B316-433042C1AC6E}" type="slidenum">
              <a:rPr lang="en-GB" sz="1100">
                <a:latin typeface="Arial" charset="0"/>
              </a:rPr>
              <a:pPr eaLnBrk="1" hangingPunct="1"/>
              <a:t>7</a:t>
            </a:fld>
            <a:endParaRPr lang="en-GB" sz="1100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249" y="4554365"/>
            <a:ext cx="5841662" cy="282104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1139825" y="3335338"/>
            <a:ext cx="68627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6" name="Picture 7" descr="OxPhysics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2578" y="0"/>
            <a:ext cx="2461422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7"/>
          <p:cNvPicPr>
            <a:picLocks noChangeAspect="1" noChangeArrowheads="1"/>
          </p:cNvPicPr>
          <p:nvPr userDrawn="1"/>
        </p:nvPicPr>
        <p:blipFill rotWithShape="1">
          <a:blip r:embed="rId3" cstate="print"/>
          <a:srcRect l="253" t="1334"/>
          <a:stretch/>
        </p:blipFill>
        <p:spPr bwMode="auto">
          <a:xfrm>
            <a:off x="310767" y="273861"/>
            <a:ext cx="5729748" cy="102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14688" y="3573463"/>
            <a:ext cx="4557712" cy="201453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891088" y="5711825"/>
            <a:ext cx="1162050" cy="476250"/>
          </a:xfrm>
        </p:spPr>
        <p:txBody>
          <a:bodyPr/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900"/>
            <a:ext cx="8229600" cy="247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89388"/>
            <a:ext cx="8229600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4226D-7D9B-4822-900D-04DF60B25CA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85725"/>
            <a:ext cx="5943600" cy="9048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7388" y="1524000"/>
            <a:ext cx="77724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720013" y="274638"/>
            <a:ext cx="1423987" cy="238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819400" y="6248400"/>
            <a:ext cx="3200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A. Weber, Aachen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12075" y="514350"/>
            <a:ext cx="1431925" cy="273050"/>
          </a:xfrm>
        </p:spPr>
        <p:txBody>
          <a:bodyPr/>
          <a:lstStyle>
            <a:lvl1pPr algn="r">
              <a:defRPr dirty="0" smtClean="0"/>
            </a:lvl1pPr>
          </a:lstStyle>
          <a:p>
            <a:pPr>
              <a:defRPr/>
            </a:pPr>
            <a:r>
              <a:rPr lang="en-US"/>
              <a:t>Page </a:t>
            </a:r>
            <a:fld id="{EB77D28A-8C95-4249-B972-0223FB4E6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33487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735A0-E11D-4BA2-B3CC-D9EA7F93841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C6683-0BAC-4AE3-AEF3-4C0520CC4E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900"/>
            <a:ext cx="4038600" cy="510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8900"/>
            <a:ext cx="4038600" cy="510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4226D-7D9B-4822-900D-04DF60B25CA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523038"/>
            <a:ext cx="1247775" cy="334962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A078-A355-4775-BE91-59DDC6EA6F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28725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FFC1-F9E7-4FA9-86AE-7A2F62FEFB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93663"/>
            <a:ext cx="6610350" cy="9001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33476"/>
            <a:ext cx="4038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038600" cy="5324475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57300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FF7A-8C45-4C16-AFA2-74044F04FB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763" y="93663"/>
            <a:ext cx="6335712" cy="9001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04900"/>
            <a:ext cx="4038600" cy="53625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4426"/>
            <a:ext cx="4038600" cy="5353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4226D-7D9B-4822-900D-04DF60B25CA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274638"/>
            <a:ext cx="6610350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58900"/>
            <a:ext cx="4038600" cy="510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58900"/>
            <a:ext cx="4038600" cy="247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89388"/>
            <a:ext cx="4038600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4226D-7D9B-4822-900D-04DF60B25CA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4791" y="93663"/>
            <a:ext cx="6121384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01725"/>
            <a:ext cx="8229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176338" y="1033463"/>
            <a:ext cx="64150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sm"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700" y="6492875"/>
            <a:ext cx="1225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515100"/>
            <a:ext cx="2895600" cy="330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7918450" y="6492875"/>
            <a:ext cx="1225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94226D-7D9B-4822-900D-04DF60B25C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27"/>
          <p:cNvPicPr>
            <a:picLocks noChangeAspect="1" noChangeArrowheads="1"/>
          </p:cNvPicPr>
          <p:nvPr userDrawn="1"/>
        </p:nvPicPr>
        <p:blipFill rotWithShape="1">
          <a:blip r:embed="rId13" cstate="print"/>
          <a:srcRect l="180" t="1407" r="83165"/>
          <a:stretch/>
        </p:blipFill>
        <p:spPr bwMode="auto">
          <a:xfrm>
            <a:off x="274959" y="102671"/>
            <a:ext cx="877442" cy="93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OxPhysics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86842" y="72695"/>
            <a:ext cx="1457158" cy="101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77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0.w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emf"/><Relationship Id="rId1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emf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0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jpeg"/><Relationship Id="rId7" Type="http://schemas.openxmlformats.org/officeDocument/2006/relationships/hyperlink" Target="http://dx.doi.org/10.1007/JHEP12(2012)12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emf"/><Relationship Id="rId8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6" Type="http://schemas.openxmlformats.org/officeDocument/2006/relationships/image" Target="../media/image53.png"/><Relationship Id="rId7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jpeg"/><Relationship Id="rId6" Type="http://schemas.microsoft.com/office/2007/relationships/hdphoto" Target="../media/hdphoto1.wdp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sciencedirect.com/science/article/pii/0370269373904991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emf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1.png"/><Relationship Id="rId12" Type="http://schemas.openxmlformats.org/officeDocument/2006/relationships/image" Target="../media/image92.png"/><Relationship Id="rId13" Type="http://schemas.openxmlformats.org/officeDocument/2006/relationships/image" Target="../media/image93.png"/><Relationship Id="rId14" Type="http://schemas.openxmlformats.org/officeDocument/2006/relationships/image" Target="../media/image94.png"/><Relationship Id="rId15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8" Type="http://schemas.openxmlformats.org/officeDocument/2006/relationships/image" Target="../media/image88.png"/><Relationship Id="rId9" Type="http://schemas.openxmlformats.org/officeDocument/2006/relationships/image" Target="../media/image89.png"/><Relationship Id="rId10" Type="http://schemas.openxmlformats.org/officeDocument/2006/relationships/image" Target="../media/image9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emf"/><Relationship Id="rId3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4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emf"/><Relationship Id="rId5" Type="http://schemas.openxmlformats.org/officeDocument/2006/relationships/image" Target="../media/image112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4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5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02150" y="3789218"/>
            <a:ext cx="1868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Gargamel</a:t>
            </a:r>
            <a:r>
              <a:rPr lang="en-GB" dirty="0" smtClean="0"/>
              <a:t>(le)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6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253031" y="2052084"/>
            <a:ext cx="4731489" cy="2892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425300" y="2041452"/>
            <a:ext cx="3487479" cy="8506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Matter Effects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Simplified treatment: two neutrinos only</a:t>
            </a:r>
          </a:p>
          <a:p>
            <a:r>
              <a:rPr lang="en-GB" dirty="0" smtClean="0"/>
              <a:t>In vacuum			in matter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Matter modifies oscillation probability</a:t>
            </a:r>
          </a:p>
          <a:p>
            <a:pPr lvl="1"/>
            <a:r>
              <a:rPr lang="en-GB" dirty="0" smtClean="0"/>
              <a:t>Sign of mass difference matters (opposite for anti-v)</a:t>
            </a:r>
          </a:p>
          <a:p>
            <a:pPr lvl="1"/>
            <a:r>
              <a:rPr lang="en-GB" dirty="0" smtClean="0"/>
              <a:t>Larger effect at higher energies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018938"/>
              </p:ext>
            </p:extLst>
          </p:nvPr>
        </p:nvGraphicFramePr>
        <p:xfrm>
          <a:off x="446567" y="2094615"/>
          <a:ext cx="3423684" cy="743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Equation" r:id="rId3" imgW="2222280" imgH="482400" progId="Equation.3">
                  <p:embed/>
                </p:oleObj>
              </mc:Choice>
              <mc:Fallback>
                <p:oleObj name="Equation" r:id="rId3" imgW="22222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6567" y="2094615"/>
                        <a:ext cx="3423684" cy="743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414312"/>
              </p:ext>
            </p:extLst>
          </p:nvPr>
        </p:nvGraphicFramePr>
        <p:xfrm>
          <a:off x="4264274" y="2096270"/>
          <a:ext cx="4613607" cy="278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Equation" r:id="rId5" imgW="2819160" imgH="1701720" progId="Equation.3">
                  <p:embed/>
                </p:oleObj>
              </mc:Choice>
              <mc:Fallback>
                <p:oleObj name="Equation" r:id="rId5" imgW="2819160" imgH="17017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4274" y="2096270"/>
                        <a:ext cx="4613607" cy="27840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39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Oscillations </a:t>
            </a:r>
            <a:r>
              <a:rPr lang="en-GB" dirty="0" err="1" smtClean="0"/>
              <a:t>Mesurements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91" y="1258783"/>
            <a:ext cx="3447544" cy="425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93" y="3752602"/>
            <a:ext cx="2947467" cy="188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16" y="1468146"/>
            <a:ext cx="3967183" cy="157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857" y="2648198"/>
            <a:ext cx="1557014" cy="1662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16" y="2715098"/>
            <a:ext cx="2149071" cy="152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82" y="2280729"/>
            <a:ext cx="3082503" cy="204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217" y="3734583"/>
            <a:ext cx="4257675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473" y="2666217"/>
            <a:ext cx="3724275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836" y="930437"/>
            <a:ext cx="2776537" cy="199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83" y="1897596"/>
            <a:ext cx="790596" cy="102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82" y="3752602"/>
            <a:ext cx="3000133" cy="2200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3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fits for oscillations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0" t="10301" r="20250" b="11104"/>
          <a:stretch/>
        </p:blipFill>
        <p:spPr bwMode="auto">
          <a:xfrm>
            <a:off x="7821636" y="1010035"/>
            <a:ext cx="1161471" cy="91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11" y="1059404"/>
            <a:ext cx="3712602" cy="554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57" y="3891356"/>
            <a:ext cx="4468329" cy="240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44" t="68021"/>
          <a:stretch/>
        </p:blipFill>
        <p:spPr bwMode="auto">
          <a:xfrm>
            <a:off x="6884567" y="1923612"/>
            <a:ext cx="2098541" cy="210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://www.nu-fit.org/sites/default/files/images/v13.fig-chisq-glo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06" r="47223" b="32447"/>
          <a:stretch/>
        </p:blipFill>
        <p:spPr bwMode="auto">
          <a:xfrm>
            <a:off x="4292988" y="1901351"/>
            <a:ext cx="2346962" cy="21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70527" y="1078469"/>
            <a:ext cx="29855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hlinkClick r:id=""/>
              </a:rPr>
              <a:t>Update Nu2014</a:t>
            </a:r>
          </a:p>
          <a:p>
            <a:r>
              <a:rPr lang="en-US" sz="1800" dirty="0" smtClean="0">
                <a:hlinkClick r:id=""/>
              </a:rPr>
              <a:t>www.nu-fit.org</a:t>
            </a:r>
            <a:endParaRPr lang="en-US" sz="1800" dirty="0" smtClean="0"/>
          </a:p>
          <a:p>
            <a:r>
              <a:rPr lang="en-US" sz="1800" dirty="0">
                <a:hlinkClick r:id="rId7"/>
              </a:rPr>
              <a:t>JHEP 12 (2012) 123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0927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44658" y="5563772"/>
            <a:ext cx="5387927" cy="844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Big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997" y="1266092"/>
            <a:ext cx="5620043" cy="5163282"/>
          </a:xfrm>
        </p:spPr>
        <p:txBody>
          <a:bodyPr/>
          <a:lstStyle/>
          <a:p>
            <a:r>
              <a:rPr lang="en-GB" dirty="0" smtClean="0"/>
              <a:t>Is </a:t>
            </a:r>
            <a:r>
              <a:rPr lang="el-GR" dirty="0" smtClean="0"/>
              <a:t>θ</a:t>
            </a:r>
            <a:r>
              <a:rPr lang="en-GB" baseline="-25000" dirty="0" smtClean="0"/>
              <a:t>23</a:t>
            </a:r>
            <a:r>
              <a:rPr lang="en-GB" dirty="0" smtClean="0"/>
              <a:t> maximal and if not, </a:t>
            </a:r>
            <a:br>
              <a:rPr lang="en-GB" dirty="0" smtClean="0"/>
            </a:br>
            <a:r>
              <a:rPr lang="en-GB" dirty="0" smtClean="0"/>
              <a:t>which octant is it in?</a:t>
            </a:r>
          </a:p>
          <a:p>
            <a:r>
              <a:rPr lang="en-GB" dirty="0" smtClean="0"/>
              <a:t>What is the mass hierarchy?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Is CP violated in neutrino oscillations?</a:t>
            </a:r>
          </a:p>
          <a:p>
            <a:pPr marL="0" indent="0">
              <a:buNone/>
            </a:pPr>
            <a:r>
              <a:rPr lang="en-GB" dirty="0" smtClean="0"/>
              <a:t>We need more than 1</a:t>
            </a:r>
            <a:r>
              <a:rPr lang="el-GR" dirty="0" smtClean="0"/>
              <a:t>σ</a:t>
            </a:r>
            <a:r>
              <a:rPr lang="en-GB" dirty="0" smtClean="0"/>
              <a:t>-effects!</a:t>
            </a:r>
          </a:p>
          <a:p>
            <a:pPr marL="0" indent="0">
              <a:buNone/>
            </a:pPr>
            <a:r>
              <a:rPr lang="en-GB" dirty="0" smtClean="0"/>
              <a:t>Power comes from combining exp.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6252763" y="1113435"/>
            <a:ext cx="2173785" cy="5456178"/>
            <a:chOff x="6808437" y="1050131"/>
            <a:chExt cx="2173785" cy="545617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" t="5700" r="93217" b="6768"/>
            <a:stretch/>
          </p:blipFill>
          <p:spPr bwMode="auto">
            <a:xfrm>
              <a:off x="6808437" y="1050131"/>
              <a:ext cx="386861" cy="506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29" t="5700" r="31336"/>
            <a:stretch/>
          </p:blipFill>
          <p:spPr bwMode="auto">
            <a:xfrm>
              <a:off x="7188264" y="1050131"/>
              <a:ext cx="1793958" cy="5456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5" y="2759434"/>
            <a:ext cx="4137642" cy="1772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34745" y="1194825"/>
            <a:ext cx="717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NO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34745" y="3748111"/>
            <a:ext cx="717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IO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2052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Atmospherics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65" y="1395380"/>
            <a:ext cx="8420986" cy="509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75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http://www.icecube.umd.edu/%7Egoodman/IceCube%20at%20Maryland%201_files/image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159" y="1125701"/>
            <a:ext cx="4553839" cy="303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700"/>
            <a:ext cx="4477026" cy="303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33" y="1252507"/>
            <a:ext cx="1457729" cy="94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366" y="1203593"/>
            <a:ext cx="809229" cy="1047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407" y="1211286"/>
            <a:ext cx="1081038" cy="1039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026" y="4518837"/>
            <a:ext cx="4666972" cy="2030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58" y="4518837"/>
            <a:ext cx="3994510" cy="189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143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Reactors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488" y="4404538"/>
            <a:ext cx="4058093" cy="21304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746500"/>
            <a:ext cx="19050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6" y="1184531"/>
            <a:ext cx="3080784" cy="2495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val 12"/>
          <p:cNvSpPr/>
          <p:nvPr/>
        </p:nvSpPr>
        <p:spPr>
          <a:xfrm>
            <a:off x="2673681" y="2873067"/>
            <a:ext cx="126748" cy="1448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15" y="3679632"/>
            <a:ext cx="2693948" cy="287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847" y="1101636"/>
            <a:ext cx="5537679" cy="3096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2800431" y="2743200"/>
            <a:ext cx="867802" cy="20229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" t="44449" r="50000" b="4912"/>
          <a:stretch/>
        </p:blipFill>
        <p:spPr bwMode="auto">
          <a:xfrm>
            <a:off x="0" y="1091004"/>
            <a:ext cx="3446292" cy="258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 rot="1203017">
            <a:off x="1459613" y="2967335"/>
            <a:ext cx="6224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Very Challenging!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072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Going to Long Baselines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74" y="1065848"/>
            <a:ext cx="8086169" cy="55404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98769-E7B6-824B-8E92-C842D94F9085}" type="datetime1">
              <a:rPr lang="en-GB" smtClean="0"/>
              <a:t>19/09/2014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Weber, Edinburgh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25" y="1089005"/>
            <a:ext cx="7806399" cy="547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2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rrowheads="1"/>
          </p:cNvPicPr>
          <p:nvPr/>
        </p:nvPicPr>
        <p:blipFill>
          <a:blip r:embed="rId2" cstate="print"/>
          <a:srcRect b="28328"/>
          <a:stretch>
            <a:fillRect/>
          </a:stretch>
        </p:blipFill>
        <p:spPr bwMode="auto">
          <a:xfrm>
            <a:off x="0" y="1016019"/>
            <a:ext cx="9144000" cy="35178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66348"/>
            <a:ext cx="1191936" cy="88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3721119"/>
            <a:ext cx="1323975" cy="299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26979" y="3158231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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1982" y="2730519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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2654319"/>
            <a:ext cx="372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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4446" y="2838014"/>
            <a:ext cx="372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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6982" y="2969299"/>
            <a:ext cx="372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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1003" y="3303586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sym typeface="Symbol"/>
              </a:rPr>
              <a:t>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1000"/>
                    </a14:imgEffect>
                  </a14:imgLayer>
                </a14:imgProps>
              </a:ext>
            </a:extLst>
          </a:blip>
          <a:srcRect l="5368" t="6949" r="15690" b="6581"/>
          <a:stretch/>
        </p:blipFill>
        <p:spPr>
          <a:xfrm>
            <a:off x="1217617" y="2057400"/>
            <a:ext cx="825010" cy="69810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7335">
            <a:off x="5082724" y="3265997"/>
            <a:ext cx="4335789" cy="36987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322762">
            <a:off x="4026664" y="277273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1300 km</a:t>
            </a:r>
            <a:endParaRPr lang="en-US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1648" y="4575180"/>
            <a:ext cx="62991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neutrino </a:t>
            </a:r>
            <a:r>
              <a:rPr lang="en-US" sz="18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</a:t>
            </a:r>
            <a:r>
              <a:rPr lang="en-US" sz="18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 1300 km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beam power assumption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1.2 MW → </a:t>
            </a: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 MW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highly-capable near detector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b="1" dirty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≥10 </a:t>
            </a:r>
            <a:r>
              <a:rPr lang="en-US" sz="1800" b="1" dirty="0" err="1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sz="1800" b="1" dirty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fiducial</a:t>
            </a:r>
            <a:r>
              <a:rPr lang="en-US" sz="1800" b="1" dirty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 </a:t>
            </a:r>
            <a:r>
              <a:rPr lang="en-US" sz="1800" b="1" dirty="0" err="1" smtClean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</a:t>
            </a:r>
            <a:r>
              <a:rPr lang="en-US" sz="1800" b="1" dirty="0" smtClean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TPC far </a:t>
            </a:r>
            <a:r>
              <a:rPr lang="en-US" sz="1800" b="1" dirty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underground at </a:t>
            </a:r>
            <a:r>
              <a:rPr lang="en-US" sz="1800" b="1" dirty="0" smtClean="0">
                <a:solidFill>
                  <a:srgbClr val="FD27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</a:t>
            </a:r>
            <a:endParaRPr lang="en-US" sz="1800" b="1" dirty="0" smtClean="0">
              <a:solidFill>
                <a:srgbClr val="A93A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B7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800" b="1" dirty="0">
                <a:solidFill>
                  <a:srgbClr val="B7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cavern for a full 34 </a:t>
            </a:r>
            <a:r>
              <a:rPr lang="en-US" sz="1800" b="1" dirty="0" err="1">
                <a:solidFill>
                  <a:srgbClr val="B7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sz="1800" b="1" dirty="0">
                <a:solidFill>
                  <a:srgbClr val="B71B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 system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LBNE/F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28A078-A355-4775-BE91-59DDC6EA6FF9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000741" y="3565196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charset="0"/>
                <a:ea typeface="ＭＳ Ｐゴシック" charset="0"/>
                <a:sym typeface="Symbol"/>
              </a:rPr>
              <a:t></a:t>
            </a:r>
            <a:endParaRPr lang="en-US" sz="2800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charset="0"/>
              <a:ea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C7DB7-DD4B-2A45-936D-EC1EAB41B275}" type="datetime1">
              <a:rPr lang="en-GB" smtClean="0"/>
              <a:t>19/09/2014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73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90469 -0.172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43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22852" y="2043044"/>
            <a:ext cx="4005102" cy="4240696"/>
            <a:chOff x="457200" y="1658780"/>
            <a:chExt cx="3771900" cy="39937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658780"/>
              <a:ext cx="3771900" cy="3993776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990600" y="4547855"/>
              <a:ext cx="3124200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90600" y="2481590"/>
              <a:ext cx="11978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+mj-lt"/>
                </a:rPr>
                <a:t>Normal Hierarchy</a:t>
              </a:r>
              <a:endParaRPr lang="en-US" sz="1100" dirty="0">
                <a:latin typeface="+mj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57400" y="2895600"/>
              <a:ext cx="21252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+mj-lt"/>
                </a:rPr>
                <a:t>Band is range of beam and </a:t>
              </a:r>
              <a:br>
                <a:rPr lang="en-US" sz="1400" dirty="0" smtClean="0">
                  <a:latin typeface="+mj-lt"/>
                </a:rPr>
              </a:br>
              <a:r>
                <a:rPr lang="en-US" sz="1400" dirty="0" smtClean="0">
                  <a:latin typeface="+mj-lt"/>
                </a:rPr>
                <a:t>   systematics assumptions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56742" y="4507468"/>
              <a:ext cx="7006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  <a:latin typeface="+mj-lt"/>
                </a:rPr>
                <a:t>100%</a:t>
              </a:r>
              <a:endParaRPr lang="en-US" baseline="-25000" dirty="0">
                <a:solidFill>
                  <a:srgbClr val="0000FF"/>
                </a:solidFill>
                <a:latin typeface="+mj-lt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58766" y="1177740"/>
            <a:ext cx="7245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Exposure 245 </a:t>
            </a:r>
            <a:r>
              <a:rPr lang="en-US" b="1" dirty="0" err="1"/>
              <a:t>kt.MW.yr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098827" y="1631984"/>
            <a:ext cx="232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j-lt"/>
              </a:rPr>
              <a:t>(</a:t>
            </a:r>
            <a:r>
              <a:rPr lang="en-US" sz="1600" b="1" dirty="0" smtClean="0"/>
              <a:t>1.2 </a:t>
            </a:r>
            <a:r>
              <a:rPr lang="en-US" sz="1600" b="1" dirty="0"/>
              <a:t>MW x (3</a:t>
            </a:r>
            <a:r>
              <a:rPr lang="en-US" sz="1600" b="1" dirty="0">
                <a:latin typeface="Symbol" charset="2"/>
                <a:cs typeface="Symbol" charset="2"/>
              </a:rPr>
              <a:t>n</a:t>
            </a:r>
            <a:r>
              <a:rPr lang="en-US" sz="1600" b="1" dirty="0"/>
              <a:t>+3</a:t>
            </a:r>
            <a:r>
              <a:rPr lang="en-US" sz="1600" b="1" dirty="0">
                <a:latin typeface="Symbol" charset="2"/>
                <a:cs typeface="Symbol" charset="2"/>
              </a:rPr>
              <a:t>n</a:t>
            </a:r>
            <a:r>
              <a:rPr lang="en-US" sz="1600" b="1" dirty="0"/>
              <a:t>) </a:t>
            </a:r>
            <a:r>
              <a:rPr lang="en-US" sz="1600" b="1" dirty="0" err="1"/>
              <a:t>yr</a:t>
            </a:r>
            <a:endParaRPr lang="en-US" sz="1600" b="1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MH &amp; CPV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28A078-A355-4775-BE91-59DDC6EA6FF9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CEAE3C-5BE3-5E42-BB9A-8F3FA0F9D0D9}" type="datetime1">
              <a:rPr lang="en-GB" smtClean="0"/>
              <a:t>19/09/2014</a:t>
            </a:fld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2827131" y="1744868"/>
            <a:ext cx="88348" cy="2208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6077388" y="5137699"/>
            <a:ext cx="90000" cy="9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081448" y="4713746"/>
            <a:ext cx="90000" cy="9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4436745" y="1899329"/>
            <a:ext cx="4080510" cy="4528126"/>
            <a:chOff x="4648200" y="1586466"/>
            <a:chExt cx="3886200" cy="4128534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48200" y="1658779"/>
              <a:ext cx="3886200" cy="405622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181600" y="2481590"/>
              <a:ext cx="11978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+mj-lt"/>
                </a:rPr>
                <a:t>Normal Hierarchy</a:t>
              </a:r>
              <a:endParaRPr lang="en-US" sz="1100" dirty="0">
                <a:latin typeface="+mj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60571" y="1586466"/>
              <a:ext cx="165942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+mj-lt"/>
                </a:rPr>
                <a:t/>
              </a:r>
              <a:br>
                <a:rPr lang="en-US" sz="1200" b="1" dirty="0" smtClean="0">
                  <a:latin typeface="+mj-lt"/>
                </a:rPr>
              </a:br>
              <a:r>
                <a:rPr lang="en-US" sz="1200" b="1" dirty="0" smtClean="0">
                  <a:latin typeface="+mj-lt"/>
                </a:rPr>
                <a:t>CP Violation Sensitivity </a:t>
              </a:r>
              <a:endParaRPr lang="en-US" sz="12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843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" y="0"/>
            <a:ext cx="9140061" cy="716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40" y="543736"/>
            <a:ext cx="2124105" cy="292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01540" y="5934670"/>
            <a:ext cx="4935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Real Thing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98868" y="0"/>
            <a:ext cx="4845132" cy="138499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GB" sz="1400" b="1" dirty="0"/>
              <a:t>Observation of neutrino-like interactions without muon or electron in the </a:t>
            </a:r>
            <a:r>
              <a:rPr lang="en-GB" sz="1400" b="1" dirty="0" err="1"/>
              <a:t>gargamelle</a:t>
            </a:r>
            <a:r>
              <a:rPr lang="en-GB" sz="1400" b="1" dirty="0"/>
              <a:t> neutrino experiment</a:t>
            </a:r>
          </a:p>
          <a:p>
            <a:r>
              <a:rPr lang="en-GB" sz="1400" dirty="0">
                <a:hlinkClick r:id="rId4"/>
              </a:rPr>
              <a:t>F.J. </a:t>
            </a:r>
            <a:r>
              <a:rPr lang="en-GB" sz="1400" dirty="0" err="1">
                <a:hlinkClick r:id="rId4"/>
              </a:rPr>
              <a:t>Hasert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S</a:t>
            </a:r>
            <a:r>
              <a:rPr lang="en-GB" sz="1400" dirty="0">
                <a:hlinkClick r:id="rId4"/>
              </a:rPr>
              <a:t>. </a:t>
            </a:r>
            <a:r>
              <a:rPr lang="en-GB" sz="1400" dirty="0" err="1">
                <a:hlinkClick r:id="rId4"/>
              </a:rPr>
              <a:t>Kabe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W</a:t>
            </a:r>
            <a:r>
              <a:rPr lang="en-GB" sz="1400" dirty="0">
                <a:hlinkClick r:id="rId4"/>
              </a:rPr>
              <a:t>. </a:t>
            </a:r>
            <a:r>
              <a:rPr lang="en-GB" sz="1400" dirty="0" err="1">
                <a:hlinkClick r:id="rId4"/>
              </a:rPr>
              <a:t>Krenz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J</a:t>
            </a:r>
            <a:r>
              <a:rPr lang="en-GB" sz="1400" dirty="0">
                <a:hlinkClick r:id="rId4"/>
              </a:rPr>
              <a:t>. Von Krogh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D</a:t>
            </a:r>
            <a:r>
              <a:rPr lang="en-GB" sz="1400" dirty="0">
                <a:hlinkClick r:id="rId4"/>
              </a:rPr>
              <a:t>. </a:t>
            </a:r>
            <a:r>
              <a:rPr lang="en-GB" sz="1400" dirty="0" err="1">
                <a:hlinkClick r:id="rId4"/>
              </a:rPr>
              <a:t>Lanske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J</a:t>
            </a:r>
            <a:r>
              <a:rPr lang="en-GB" sz="1400" dirty="0">
                <a:hlinkClick r:id="rId4"/>
              </a:rPr>
              <a:t>. </a:t>
            </a:r>
            <a:r>
              <a:rPr lang="en-GB" sz="1400" dirty="0" err="1">
                <a:hlinkClick r:id="rId4"/>
              </a:rPr>
              <a:t>Morfin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K</a:t>
            </a:r>
            <a:r>
              <a:rPr lang="en-GB" sz="1400" dirty="0">
                <a:hlinkClick r:id="rId4"/>
              </a:rPr>
              <a:t>. </a:t>
            </a:r>
            <a:r>
              <a:rPr lang="en-GB" sz="1400" dirty="0" err="1">
                <a:hlinkClick r:id="rId4"/>
              </a:rPr>
              <a:t>Schultze</a:t>
            </a:r>
            <a:r>
              <a:rPr lang="en-GB" sz="1400" dirty="0"/>
              <a:t>, </a:t>
            </a:r>
            <a:r>
              <a:rPr lang="en-GB" sz="1400" dirty="0" smtClean="0">
                <a:hlinkClick r:id="rId4"/>
              </a:rPr>
              <a:t>H</a:t>
            </a:r>
            <a:r>
              <a:rPr lang="en-GB" sz="1400" dirty="0">
                <a:hlinkClick r:id="rId4"/>
              </a:rPr>
              <a:t>. </a:t>
            </a:r>
            <a:r>
              <a:rPr lang="en-GB" sz="1400" dirty="0" err="1">
                <a:hlinkClick r:id="rId4"/>
              </a:rPr>
              <a:t>Weerts</a:t>
            </a:r>
            <a:endParaRPr lang="en-GB" sz="1400" dirty="0"/>
          </a:p>
          <a:p>
            <a:r>
              <a:rPr lang="en-GB" sz="1400" dirty="0"/>
              <a:t>III. </a:t>
            </a:r>
            <a:r>
              <a:rPr lang="en-GB" sz="1400" dirty="0" err="1"/>
              <a:t>Physikalisches</a:t>
            </a:r>
            <a:r>
              <a:rPr lang="en-GB" sz="1400" dirty="0"/>
              <a:t> </a:t>
            </a:r>
            <a:r>
              <a:rPr lang="en-GB" sz="1400" dirty="0" err="1"/>
              <a:t>Institut</a:t>
            </a:r>
            <a:r>
              <a:rPr lang="en-GB" sz="1400" dirty="0"/>
              <a:t> der </a:t>
            </a:r>
            <a:r>
              <a:rPr lang="en-GB" sz="1400" dirty="0" err="1"/>
              <a:t>Technischen</a:t>
            </a:r>
            <a:r>
              <a:rPr lang="en-GB" sz="1400" dirty="0"/>
              <a:t> </a:t>
            </a:r>
            <a:r>
              <a:rPr lang="en-GB" sz="1400" dirty="0" err="1"/>
              <a:t>Hochschule</a:t>
            </a:r>
            <a:r>
              <a:rPr lang="en-GB" sz="1400" dirty="0"/>
              <a:t>, Aachen, Germany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71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is Fine?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 rot="20687438">
            <a:off x="1055318" y="2722787"/>
            <a:ext cx="5522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Sterile Neutrinos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572" y="1295740"/>
            <a:ext cx="3152059" cy="320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391" y="1444596"/>
            <a:ext cx="4048000" cy="4942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86" y="3686175"/>
            <a:ext cx="433387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159" y="1102686"/>
            <a:ext cx="3022809" cy="500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82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Steriles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62" y="1428557"/>
            <a:ext cx="5655138" cy="51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 rot="543765">
            <a:off x="1741744" y="2967335"/>
            <a:ext cx="56605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Needs urgently </a:t>
            </a:r>
            <a:b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to be sorted out!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201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Absolute Mass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4340" name="Picture 4" descr="Neutrinos on a sc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33" y="1393672"/>
            <a:ext cx="8247043" cy="453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8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Near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64633"/>
            <a:ext cx="8229600" cy="276474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3530"/>
            <a:ext cx="914400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851" y="3429000"/>
            <a:ext cx="4429053" cy="295773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84407" y="2423819"/>
            <a:ext cx="4368018" cy="3235976"/>
            <a:chOff x="84407" y="2423819"/>
            <a:chExt cx="4368018" cy="323597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17" y="2423819"/>
              <a:ext cx="4260508" cy="32359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ounded Rectangle 7"/>
            <p:cNvSpPr/>
            <p:nvPr/>
          </p:nvSpPr>
          <p:spPr>
            <a:xfrm>
              <a:off x="84407" y="4886072"/>
              <a:ext cx="351692" cy="77372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0128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Far Future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3" y="4285336"/>
            <a:ext cx="3694861" cy="13007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728" y="5981955"/>
            <a:ext cx="5472861" cy="289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3" y="2352515"/>
            <a:ext cx="3526367" cy="16343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3875" y="2352515"/>
            <a:ext cx="4772713" cy="306419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770923" y="1189086"/>
            <a:ext cx="3095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Project 8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326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Ettore Majorana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098" y="1080624"/>
            <a:ext cx="8229600" cy="5327650"/>
          </a:xfrm>
        </p:spPr>
        <p:txBody>
          <a:bodyPr/>
          <a:lstStyle/>
          <a:p>
            <a:r>
              <a:rPr lang="en-GB" dirty="0" smtClean="0"/>
              <a:t>Neutral spin ½ particles can be their own </a:t>
            </a:r>
            <a:br>
              <a:rPr lang="en-GB" dirty="0" smtClean="0"/>
            </a:br>
            <a:r>
              <a:rPr lang="en-GB" dirty="0" smtClean="0"/>
              <a:t>anti-particles!</a:t>
            </a:r>
          </a:p>
          <a:p>
            <a:pPr lvl="1"/>
            <a:r>
              <a:rPr lang="en-GB" dirty="0" smtClean="0"/>
              <a:t>2 neutrinos can annihilate each other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 smtClean="0"/>
              <a:t>Double Beta Decay</a:t>
            </a:r>
          </a:p>
          <a:p>
            <a:pPr lvl="2"/>
            <a:r>
              <a:rPr lang="en-GB" dirty="0" smtClean="0"/>
              <a:t>With neutrinos</a:t>
            </a:r>
          </a:p>
          <a:p>
            <a:pPr lvl="2"/>
            <a:r>
              <a:rPr lang="en-GB" dirty="0" smtClean="0"/>
              <a:t>Without neutrinos</a:t>
            </a: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738" y="1132449"/>
            <a:ext cx="1741077" cy="26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753" y="3974489"/>
            <a:ext cx="28575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66" y="2362999"/>
            <a:ext cx="4916541" cy="191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973" y="5584214"/>
            <a:ext cx="36671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9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Signature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725"/>
            <a:ext cx="3685735" cy="5327650"/>
          </a:xfrm>
        </p:spPr>
        <p:txBody>
          <a:bodyPr/>
          <a:lstStyle/>
          <a:p>
            <a:r>
              <a:rPr lang="en-GB" dirty="0" smtClean="0"/>
              <a:t>The problems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Isotope mass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Energy resolution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Radiological BG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Radiological BG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Radiological BG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Radio …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/>
              <a:t>R…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13" y="1111345"/>
            <a:ext cx="4839580" cy="5298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73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Experiments 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" y="4244457"/>
            <a:ext cx="2231964" cy="26283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69020" y="5557116"/>
            <a:ext cx="853825" cy="336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808" y="6204940"/>
            <a:ext cx="2467523" cy="3655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390" y="1547446"/>
            <a:ext cx="1986009" cy="1790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6127" y="1553019"/>
            <a:ext cx="1670292" cy="4565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5690" y="5304557"/>
            <a:ext cx="4411937" cy="14925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4262" y="3964693"/>
            <a:ext cx="1464542" cy="15939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7405" y="1430823"/>
            <a:ext cx="1719813" cy="219369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5209" y="1216982"/>
            <a:ext cx="2378106" cy="33603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60538" y="3798078"/>
            <a:ext cx="3483724" cy="14190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56419" y="3411984"/>
            <a:ext cx="1504966" cy="42506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9691" y="3385399"/>
            <a:ext cx="2895999" cy="171811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14019" y="5008002"/>
            <a:ext cx="1341397" cy="42229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4777" y="1159330"/>
            <a:ext cx="1655038" cy="207547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41535" y="1359654"/>
            <a:ext cx="1527485" cy="56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6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Future?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0" y="1075300"/>
            <a:ext cx="8255235" cy="555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 descr="http://snoplus.phy.queensu.ca/Home_files/shapeimage_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193" y="1173371"/>
            <a:ext cx="1425558" cy="66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13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Ton Scale Experiment </a:t>
            </a:r>
            <a:endParaRPr lang="en-GB" dirty="0"/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422648"/>
            <a:ext cx="4038600" cy="298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9" y="1068573"/>
            <a:ext cx="4931142" cy="2855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40" y="3924242"/>
            <a:ext cx="4607012" cy="255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896652" y="1068573"/>
            <a:ext cx="4038600" cy="5108575"/>
          </a:xfrm>
        </p:spPr>
        <p:txBody>
          <a:bodyPr/>
          <a:lstStyle/>
          <a:p>
            <a:r>
              <a:rPr lang="en-GB" dirty="0" smtClean="0"/>
              <a:t>Highest natural abundance</a:t>
            </a:r>
          </a:p>
          <a:p>
            <a:r>
              <a:rPr lang="en-GB" dirty="0" smtClean="0"/>
              <a:t>Initially 0.3% loading</a:t>
            </a:r>
          </a:p>
          <a:p>
            <a:pPr lvl="1"/>
            <a:r>
              <a:rPr lang="en-GB" dirty="0" smtClean="0"/>
              <a:t>800 kg of </a:t>
            </a:r>
            <a:r>
              <a:rPr lang="en-GB" baseline="30000" dirty="0" smtClean="0"/>
              <a:t>130</a:t>
            </a:r>
            <a:r>
              <a:rPr lang="en-GB" dirty="0" smtClean="0"/>
              <a:t> Te</a:t>
            </a:r>
          </a:p>
          <a:p>
            <a:r>
              <a:rPr lang="en-GB" dirty="0" smtClean="0"/>
              <a:t>Increase to 3%</a:t>
            </a:r>
            <a:endParaRPr lang="en-GB" dirty="0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951" y="3556239"/>
            <a:ext cx="3953356" cy="291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57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791" y="1628775"/>
            <a:ext cx="8927244" cy="1470025"/>
          </a:xfrm>
        </p:spPr>
        <p:txBody>
          <a:bodyPr/>
          <a:lstStyle/>
          <a:p>
            <a:r>
              <a:rPr lang="en-GB" sz="4800" dirty="0" smtClean="0"/>
              <a:t>Neutrinos</a:t>
            </a:r>
            <a:br>
              <a:rPr lang="en-GB" sz="4800" dirty="0" smtClean="0"/>
            </a:br>
            <a:r>
              <a:rPr lang="en-GB" sz="4800" dirty="0" smtClean="0"/>
              <a:t>Present and Future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68583" y="3591535"/>
            <a:ext cx="5329548" cy="2622308"/>
          </a:xfrm>
        </p:spPr>
        <p:txBody>
          <a:bodyPr/>
          <a:lstStyle/>
          <a:p>
            <a:pPr algn="r"/>
            <a:r>
              <a:rPr lang="en-GB" dirty="0" smtClean="0"/>
              <a:t>Alfons Weber</a:t>
            </a:r>
          </a:p>
          <a:p>
            <a:pPr algn="r"/>
            <a:r>
              <a:rPr lang="en-GB" dirty="0" smtClean="0"/>
              <a:t>University of Oxford &amp; STFC/RAL</a:t>
            </a:r>
          </a:p>
          <a:p>
            <a:pPr algn="r"/>
            <a:endParaRPr lang="en-GB" dirty="0"/>
          </a:p>
          <a:p>
            <a:pPr algn="r"/>
            <a:endParaRPr lang="en-GB" dirty="0" smtClean="0"/>
          </a:p>
        </p:txBody>
      </p:sp>
      <p:pic>
        <p:nvPicPr>
          <p:cNvPr id="18437" name="Picture 5" descr="http://3.bp.blogspot.com/-m6Tc0SGu9uQ/TNqyzPKuqAI/AAAAAAAAAFU/0e9_OelQpCw/s320/ConfusedNeutri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01" y="3643311"/>
            <a:ext cx="3383882" cy="321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896" y="5767488"/>
            <a:ext cx="1386137" cy="89271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26" b="83600"/>
          <a:stretch/>
        </p:blipFill>
        <p:spPr bwMode="auto">
          <a:xfrm>
            <a:off x="7802988" y="5092876"/>
            <a:ext cx="640045" cy="67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088" y="5767487"/>
            <a:ext cx="1514808" cy="90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088" y="5092877"/>
            <a:ext cx="2260900" cy="61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6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to go!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20"/>
          <a:stretch/>
        </p:blipFill>
        <p:spPr bwMode="auto">
          <a:xfrm>
            <a:off x="281353" y="1638932"/>
            <a:ext cx="8546124" cy="499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071" y="1078545"/>
            <a:ext cx="36703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01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210" y="1144655"/>
            <a:ext cx="4833400" cy="526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302424" y="3151851"/>
            <a:ext cx="151923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00800" tIns="50400" rIns="100800" bIns="50400"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1pPr>
            <a:lvl2pPr marL="4318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2pPr>
            <a:lvl3pPr marL="6477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3pPr>
            <a:lvl4pPr marL="8636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4pPr>
            <a:lvl5pPr marL="10795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9pPr>
          </a:lstStyle>
          <a:p>
            <a:pPr eaLnBrk="0">
              <a:lnSpc>
                <a:spcPct val="93000"/>
              </a:lnSpc>
            </a:pPr>
            <a:r>
              <a:rPr lang="en-GB" sz="2600" i="1">
                <a:solidFill>
                  <a:srgbClr val="FFFFFF"/>
                </a:solidFill>
                <a:latin typeface="Times New Roman" charset="0"/>
              </a:rPr>
              <a:t>m</a:t>
            </a:r>
            <a:r>
              <a:rPr lang="en-GB" sz="2600" baseline="-25000">
                <a:solidFill>
                  <a:srgbClr val="FFFFFF"/>
                </a:solidFill>
                <a:latin typeface="Symbol" charset="0"/>
              </a:rPr>
              <a:t></a:t>
            </a:r>
            <a:r>
              <a:rPr lang="en-GB" sz="2600">
                <a:solidFill>
                  <a:srgbClr val="FFFFFF"/>
                </a:solidFill>
                <a:latin typeface="Symbol" charset="0"/>
              </a:rPr>
              <a:t></a:t>
            </a:r>
            <a:r>
              <a:rPr lang="en-GB" sz="2600">
                <a:solidFill>
                  <a:srgbClr val="FFFFFF"/>
                </a:solidFill>
                <a:latin typeface="Times New Roman" charset="0"/>
              </a:rPr>
              <a:t> eV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4687819" y="3151851"/>
            <a:ext cx="1766888" cy="94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00800" tIns="50400" rIns="100800" bIns="50400"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1pPr>
            <a:lvl2pPr marL="4318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2pPr>
            <a:lvl3pPr marL="6477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3pPr>
            <a:lvl4pPr marL="8636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4pPr>
            <a:lvl5pPr marL="10795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9pPr>
          </a:lstStyle>
          <a:p>
            <a:pPr eaLnBrk="0">
              <a:lnSpc>
                <a:spcPct val="93000"/>
              </a:lnSpc>
            </a:pPr>
            <a:r>
              <a:rPr lang="en-GB" sz="2600" i="1">
                <a:solidFill>
                  <a:srgbClr val="FFFFFF"/>
                </a:solidFill>
                <a:latin typeface="Times New Roman" charset="0"/>
              </a:rPr>
              <a:t>m</a:t>
            </a:r>
            <a:r>
              <a:rPr lang="en-GB" sz="2600" baseline="-25000">
                <a:solidFill>
                  <a:srgbClr val="FFFFFF"/>
                </a:solidFill>
                <a:latin typeface="Symbol" charset="0"/>
              </a:rPr>
              <a:t></a:t>
            </a:r>
            <a:r>
              <a:rPr lang="en-GB" sz="2600">
                <a:solidFill>
                  <a:srgbClr val="FFFFFF"/>
                </a:solidFill>
                <a:latin typeface="Symbol" charset="0"/>
              </a:rPr>
              <a:t></a:t>
            </a:r>
            <a:r>
              <a:rPr lang="en-GB" sz="2600">
                <a:solidFill>
                  <a:srgbClr val="FFFFFF"/>
                </a:solidFill>
                <a:latin typeface="Times New Roman" charset="0"/>
              </a:rPr>
              <a:t> eV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342112" y="5698926"/>
            <a:ext cx="1519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00800" tIns="50400" rIns="100800" bIns="50400"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1pPr>
            <a:lvl2pPr marL="4318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2pPr>
            <a:lvl3pPr marL="6477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3pPr>
            <a:lvl4pPr marL="8636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4pPr>
            <a:lvl5pPr marL="10795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9pPr>
          </a:lstStyle>
          <a:p>
            <a:pPr eaLnBrk="0">
              <a:lnSpc>
                <a:spcPct val="93000"/>
              </a:lnSpc>
            </a:pPr>
            <a:r>
              <a:rPr lang="en-GB" sz="2600" i="1">
                <a:solidFill>
                  <a:srgbClr val="FFFFFF"/>
                </a:solidFill>
                <a:latin typeface="Times New Roman" charset="0"/>
              </a:rPr>
              <a:t>m</a:t>
            </a:r>
            <a:r>
              <a:rPr lang="en-GB" sz="2600" baseline="-25000">
                <a:solidFill>
                  <a:srgbClr val="FFFFFF"/>
                </a:solidFill>
                <a:latin typeface="Symbol" charset="0"/>
              </a:rPr>
              <a:t></a:t>
            </a:r>
            <a:r>
              <a:rPr lang="en-GB" sz="2600">
                <a:solidFill>
                  <a:srgbClr val="FFFFFF"/>
                </a:solidFill>
                <a:latin typeface="Symbol" charset="0"/>
              </a:rPr>
              <a:t></a:t>
            </a:r>
            <a:r>
              <a:rPr lang="en-GB" sz="2600">
                <a:solidFill>
                  <a:srgbClr val="FFFFFF"/>
                </a:solidFill>
                <a:latin typeface="Times New Roman" charset="0"/>
              </a:rPr>
              <a:t> eV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730682" y="5698926"/>
            <a:ext cx="1519237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00800" tIns="50400" rIns="100800" bIns="50400"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1pPr>
            <a:lvl2pPr marL="4318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2pPr>
            <a:lvl3pPr marL="6477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3pPr>
            <a:lvl4pPr marL="8636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4pPr>
            <a:lvl5pPr marL="1079500" indent="-215900" algn="l" defTabSz="457200" rtl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0"/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Bitstream Vera Sans" charset="0"/>
                <a:ea typeface="ＭＳ Ｐゴシック" charset="0"/>
                <a:cs typeface="+mn-cs"/>
              </a:defRPr>
            </a:lvl9pPr>
          </a:lstStyle>
          <a:p>
            <a:pPr eaLnBrk="0">
              <a:lnSpc>
                <a:spcPct val="93000"/>
              </a:lnSpc>
            </a:pPr>
            <a:r>
              <a:rPr lang="en-GB" sz="2600" i="1">
                <a:solidFill>
                  <a:srgbClr val="FFFFFF"/>
                </a:solidFill>
                <a:latin typeface="Times New Roman" charset="0"/>
              </a:rPr>
              <a:t>m</a:t>
            </a:r>
            <a:r>
              <a:rPr lang="en-GB" sz="2600" baseline="-25000">
                <a:solidFill>
                  <a:srgbClr val="FFFFFF"/>
                </a:solidFill>
                <a:latin typeface="Symbol" charset="0"/>
              </a:rPr>
              <a:t></a:t>
            </a:r>
            <a:r>
              <a:rPr lang="en-GB" sz="2600">
                <a:solidFill>
                  <a:srgbClr val="FFFFFF"/>
                </a:solidFill>
                <a:latin typeface="Symbol" charset="0"/>
              </a:rPr>
              <a:t></a:t>
            </a:r>
            <a:r>
              <a:rPr lang="en-GB" sz="2600">
                <a:solidFill>
                  <a:srgbClr val="FFFFFF"/>
                </a:solidFill>
                <a:latin typeface="Times New Roman" charset="0"/>
              </a:rPr>
              <a:t> eV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587" y="2791488"/>
            <a:ext cx="720725" cy="36036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210" y="3775341"/>
            <a:ext cx="2432912" cy="263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7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131763"/>
            <a:ext cx="6305192" cy="900112"/>
          </a:xfrm>
        </p:spPr>
        <p:txBody>
          <a:bodyPr/>
          <a:lstStyle/>
          <a:p>
            <a:r>
              <a:rPr lang="en-GB" dirty="0" smtClean="0"/>
              <a:t>Cosmic Microwave BG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dirty="0" smtClean="0"/>
              <a:t>A. Weber, Aachen</a:t>
            </a: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6" y="1057275"/>
            <a:ext cx="8849060" cy="532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174" y="1565311"/>
            <a:ext cx="6439306" cy="462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688" y="2137146"/>
            <a:ext cx="1671169" cy="164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01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Neutrinos &amp; Cosmology</a:t>
            </a:r>
            <a:endParaRPr lang="en-GB" dirty="0"/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655" y="1141954"/>
            <a:ext cx="4442861" cy="265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16958" y="1113871"/>
            <a:ext cx="4423145" cy="5409161"/>
          </a:xfrm>
        </p:spPr>
        <p:txBody>
          <a:bodyPr>
            <a:normAutofit/>
          </a:bodyPr>
          <a:lstStyle/>
          <a:p>
            <a:r>
              <a:rPr lang="en-GB" dirty="0" smtClean="0"/>
              <a:t>CMB</a:t>
            </a:r>
          </a:p>
          <a:p>
            <a:pPr lvl="1"/>
            <a:r>
              <a:rPr lang="en-GB" dirty="0" smtClean="0"/>
              <a:t>fingerprint of early Universe evolution</a:t>
            </a:r>
          </a:p>
          <a:p>
            <a:r>
              <a:rPr lang="en-GB" dirty="0" smtClean="0"/>
              <a:t>Neutrinos</a:t>
            </a:r>
          </a:p>
          <a:p>
            <a:pPr lvl="1"/>
            <a:r>
              <a:rPr lang="en-GB" dirty="0" smtClean="0"/>
              <a:t>Mass</a:t>
            </a:r>
          </a:p>
          <a:p>
            <a:pPr lvl="2"/>
            <a:r>
              <a:rPr lang="en-GB" dirty="0" smtClean="0"/>
              <a:t>enhance </a:t>
            </a:r>
            <a:r>
              <a:rPr lang="en-GB" dirty="0"/>
              <a:t>structure </a:t>
            </a:r>
            <a:r>
              <a:rPr lang="en-GB" dirty="0" smtClean="0"/>
              <a:t>formation</a:t>
            </a:r>
          </a:p>
          <a:p>
            <a:pPr lvl="2"/>
            <a:r>
              <a:rPr lang="en-GB" dirty="0" smtClean="0"/>
              <a:t>more gravity</a:t>
            </a:r>
          </a:p>
          <a:p>
            <a:pPr lvl="1"/>
            <a:r>
              <a:rPr lang="en-GB" dirty="0"/>
              <a:t>N</a:t>
            </a:r>
            <a:r>
              <a:rPr lang="en-GB" baseline="-25000" dirty="0"/>
              <a:t>eff</a:t>
            </a:r>
            <a:r>
              <a:rPr lang="en-GB" dirty="0"/>
              <a:t> </a:t>
            </a:r>
            <a:endParaRPr lang="en-GB" dirty="0" smtClean="0"/>
          </a:p>
          <a:p>
            <a:pPr lvl="2"/>
            <a:r>
              <a:rPr lang="en-GB" dirty="0" smtClean="0"/>
              <a:t>Energy density of early Universe</a:t>
            </a:r>
          </a:p>
          <a:p>
            <a:pPr lvl="2"/>
            <a:r>
              <a:rPr lang="en-GB" dirty="0" smtClean="0"/>
              <a:t>Expansion rate at given </a:t>
            </a:r>
            <a:r>
              <a:rPr lang="en-GB" dirty="0" err="1" smtClean="0"/>
              <a:t>temparature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3038"/>
            <a:ext cx="1247775" cy="334962"/>
          </a:xfrm>
        </p:spPr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18450" y="6492875"/>
            <a:ext cx="1225550" cy="365125"/>
          </a:xfrm>
        </p:spPr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103" y="1093508"/>
            <a:ext cx="4475414" cy="258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962" y="3905651"/>
            <a:ext cx="4130554" cy="261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 dirty="0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7" y="3033789"/>
            <a:ext cx="4279704" cy="3377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73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Weber, Aachen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56" y="1113989"/>
            <a:ext cx="5681925" cy="543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1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680484" y="3009024"/>
            <a:ext cx="5784111" cy="317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302" y="1037930"/>
            <a:ext cx="8229600" cy="5327650"/>
          </a:xfrm>
        </p:spPr>
        <p:txBody>
          <a:bodyPr/>
          <a:lstStyle/>
          <a:p>
            <a:r>
              <a:rPr lang="en-GB" sz="3200" dirty="0" smtClean="0"/>
              <a:t>We know where we are!</a:t>
            </a:r>
          </a:p>
          <a:p>
            <a:endParaRPr lang="en-GB" sz="3200" dirty="0"/>
          </a:p>
          <a:p>
            <a:r>
              <a:rPr lang="en-GB" sz="3200" dirty="0" smtClean="0"/>
              <a:t>But, where will we be in 20 years?</a:t>
            </a:r>
          </a:p>
          <a:p>
            <a:endParaRPr lang="en-GB" dirty="0"/>
          </a:p>
          <a:p>
            <a:pPr marL="400050" lvl="1" indent="0">
              <a:buNone/>
            </a:pPr>
            <a:r>
              <a:rPr lang="en-GB" sz="3200" dirty="0" smtClean="0"/>
              <a:t>Neutrino properties</a:t>
            </a:r>
          </a:p>
          <a:p>
            <a:pPr lvl="1"/>
            <a:r>
              <a:rPr lang="en-GB" sz="3200" dirty="0" smtClean="0"/>
              <a:t>Neutrinos are Majorana</a:t>
            </a:r>
          </a:p>
          <a:p>
            <a:pPr lvl="1"/>
            <a:r>
              <a:rPr lang="en-GB" sz="3200" dirty="0" smtClean="0"/>
              <a:t>Mass hierarchy is inverted</a:t>
            </a:r>
          </a:p>
          <a:p>
            <a:pPr lvl="1"/>
            <a:r>
              <a:rPr lang="el-GR" sz="3200" dirty="0" smtClean="0"/>
              <a:t>Θ</a:t>
            </a:r>
            <a:r>
              <a:rPr lang="en-GB" sz="3200" baseline="-25000" dirty="0" smtClean="0"/>
              <a:t>23</a:t>
            </a:r>
            <a:r>
              <a:rPr lang="en-GB" sz="3200" dirty="0" smtClean="0"/>
              <a:t> is maximal</a:t>
            </a:r>
          </a:p>
          <a:p>
            <a:pPr lvl="1"/>
            <a:r>
              <a:rPr lang="en-GB" sz="3200" dirty="0" smtClean="0"/>
              <a:t>CP is maximally violated</a:t>
            </a:r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 rot="1403448">
            <a:off x="5860011" y="3520227"/>
            <a:ext cx="3233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But Why?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1893" y="2894154"/>
            <a:ext cx="6506334" cy="336263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8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799" b="799"/>
          <a:stretch>
            <a:fillRect/>
          </a:stretch>
        </p:blipFill>
        <p:spPr>
          <a:xfrm>
            <a:off x="-3" y="-95693"/>
            <a:ext cx="9150233" cy="6964107"/>
          </a:xfrm>
        </p:spPr>
      </p:pic>
      <p:sp>
        <p:nvSpPr>
          <p:cNvPr id="8" name="Rectangle 7"/>
          <p:cNvSpPr/>
          <p:nvPr/>
        </p:nvSpPr>
        <p:spPr>
          <a:xfrm>
            <a:off x="452846" y="2405161"/>
            <a:ext cx="8196675" cy="37548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dirty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before I forget:</a:t>
            </a:r>
          </a:p>
          <a:p>
            <a:pPr algn="ctr"/>
            <a:endParaRPr lang="en-GB" sz="1800" b="1" cap="none" spc="0" dirty="0" smtClean="0">
              <a:ln w="1905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GB" sz="8800" b="1" cap="none" spc="0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neutrino is </a:t>
            </a:r>
            <a:br>
              <a:rPr lang="en-GB" sz="8800" b="1" cap="none" spc="0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8800" b="1" cap="none" spc="0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new </a:t>
            </a:r>
            <a:r>
              <a:rPr lang="en-GB" sz="8800" b="1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</a:t>
            </a:r>
            <a:r>
              <a:rPr lang="en-GB" sz="8800" b="1" cap="none" spc="0" dirty="0" smtClean="0">
                <a:ln w="1905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iggs!</a:t>
            </a:r>
            <a:endParaRPr lang="en-GB" sz="8800" b="1" cap="none" spc="0" dirty="0">
              <a:ln w="1905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38112" y="874801"/>
            <a:ext cx="501794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 for </a:t>
            </a:r>
            <a:br>
              <a:rPr lang="en-GB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your attention!</a:t>
            </a:r>
          </a:p>
          <a:p>
            <a:pPr algn="ctr"/>
            <a:endParaRPr lang="en-GB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830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9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Neutrinos	</a:t>
            </a:r>
          </a:p>
          <a:p>
            <a:pPr lvl="1"/>
            <a:r>
              <a:rPr lang="en-GB" sz="3000" dirty="0" smtClean="0"/>
              <a:t>WHY DO WE CARE?</a:t>
            </a:r>
          </a:p>
          <a:p>
            <a:pPr lvl="1"/>
            <a:endParaRPr lang="en-GB" sz="3000" dirty="0" smtClean="0"/>
          </a:p>
          <a:p>
            <a:r>
              <a:rPr lang="en-GB" sz="3200" dirty="0" smtClean="0"/>
              <a:t>Neutrinos…</a:t>
            </a:r>
            <a:br>
              <a:rPr lang="en-GB" sz="3200" dirty="0" smtClean="0"/>
            </a:br>
            <a:r>
              <a:rPr lang="en-GB" sz="3200" dirty="0" smtClean="0"/>
              <a:t>	</a:t>
            </a:r>
            <a:r>
              <a:rPr lang="en-GB" sz="3000" dirty="0" smtClean="0"/>
              <a:t>… oscillate</a:t>
            </a:r>
            <a:br>
              <a:rPr lang="en-GB" sz="3000" dirty="0" smtClean="0"/>
            </a:br>
            <a:r>
              <a:rPr lang="en-GB" sz="3000" dirty="0" smtClean="0"/>
              <a:t>	… have mass</a:t>
            </a:r>
            <a:br>
              <a:rPr lang="en-GB" sz="3000" dirty="0" smtClean="0"/>
            </a:br>
            <a:r>
              <a:rPr lang="en-GB" sz="3000" dirty="0" smtClean="0"/>
              <a:t>	… are Majorana</a:t>
            </a:r>
            <a:br>
              <a:rPr lang="en-GB" sz="3000" dirty="0" smtClean="0"/>
            </a:br>
            <a:r>
              <a:rPr lang="en-GB" sz="3000" dirty="0" smtClean="0"/>
              <a:t>	… are the stuff the cosmos is made of </a:t>
            </a:r>
          </a:p>
          <a:p>
            <a:pPr marL="0" indent="0">
              <a:buNone/>
            </a:pPr>
            <a:endParaRPr lang="en-GB" sz="3000" dirty="0" smtClean="0"/>
          </a:p>
          <a:p>
            <a:r>
              <a:rPr lang="en-GB" sz="3200" dirty="0" smtClean="0"/>
              <a:t>Neutrinos are the reason we are here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02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SM </a:t>
            </a:r>
            <a:r>
              <a:rPr lang="en-GB" dirty="0"/>
              <a:t>30 years </a:t>
            </a:r>
            <a:r>
              <a:rPr lang="en-GB" dirty="0" smtClean="0"/>
              <a:t>ago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4783667" y="1227667"/>
            <a:ext cx="3903133" cy="5201708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Neutrinos</a:t>
            </a:r>
          </a:p>
          <a:p>
            <a:pPr lvl="1"/>
            <a:r>
              <a:rPr lang="en-GB" dirty="0" smtClean="0"/>
              <a:t>3 flavours</a:t>
            </a:r>
          </a:p>
          <a:p>
            <a:pPr lvl="1"/>
            <a:r>
              <a:rPr lang="en-GB" dirty="0" smtClean="0"/>
              <a:t>Conserved lepton number</a:t>
            </a:r>
          </a:p>
          <a:p>
            <a:pPr lvl="1"/>
            <a:r>
              <a:rPr lang="en-GB" dirty="0" smtClean="0"/>
              <a:t>Massless</a:t>
            </a:r>
          </a:p>
          <a:p>
            <a:pPr lvl="1"/>
            <a:r>
              <a:rPr lang="en-GB" dirty="0" smtClean="0"/>
              <a:t>Strictly left handed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7" name="Picture 6" descr="standardmod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28" y="1545745"/>
            <a:ext cx="3738563" cy="462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79740" y="5838520"/>
            <a:ext cx="3744913" cy="3603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 rot="-5400000">
            <a:off x="2176820" y="3806261"/>
            <a:ext cx="4645025" cy="1444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66FFFF"/>
              </a:solidFill>
              <a:latin typeface="Times New Roman" charset="0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3191920" y="5354775"/>
            <a:ext cx="583813" cy="784830"/>
          </a:xfrm>
          <a:prstGeom prst="rect">
            <a:avLst/>
          </a:prstGeom>
          <a:solidFill>
            <a:srgbClr val="79CDEF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Lucida Handwriting" pitchFamily="66" charset="0"/>
              </a:rPr>
              <a:t>H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/>
              </a:rPr>
              <a:t>Higgs</a:t>
            </a:r>
            <a:endParaRPr lang="en-GB" sz="9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753622" y="3769870"/>
            <a:ext cx="842585" cy="956886"/>
            <a:chOff x="6773804" y="3305037"/>
            <a:chExt cx="842585" cy="956886"/>
          </a:xfrm>
        </p:grpSpPr>
        <p:sp>
          <p:nvSpPr>
            <p:cNvPr id="24" name="Oval 23"/>
            <p:cNvSpPr/>
            <p:nvPr/>
          </p:nvSpPr>
          <p:spPr bwMode="auto">
            <a:xfrm>
              <a:off x="6773804" y="3613851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7252186" y="3305037"/>
              <a:ext cx="3642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732821" y="2650533"/>
            <a:ext cx="909094" cy="862478"/>
            <a:chOff x="6763413" y="2185700"/>
            <a:chExt cx="909094" cy="862478"/>
          </a:xfrm>
        </p:grpSpPr>
        <p:sp>
          <p:nvSpPr>
            <p:cNvPr id="22" name="Oval 21"/>
            <p:cNvSpPr/>
            <p:nvPr/>
          </p:nvSpPr>
          <p:spPr bwMode="auto">
            <a:xfrm>
              <a:off x="6763413" y="2400106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TextBox 16"/>
            <p:cNvSpPr txBox="1"/>
            <p:nvPr/>
          </p:nvSpPr>
          <p:spPr>
            <a:xfrm>
              <a:off x="7308304" y="2185700"/>
              <a:ext cx="3642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32138" y="3605801"/>
            <a:ext cx="809849" cy="1110564"/>
            <a:chOff x="7452320" y="3140968"/>
            <a:chExt cx="809849" cy="1110564"/>
          </a:xfrm>
        </p:grpSpPr>
        <p:sp>
          <p:nvSpPr>
            <p:cNvPr id="20" name="Oval 19"/>
            <p:cNvSpPr/>
            <p:nvPr/>
          </p:nvSpPr>
          <p:spPr bwMode="auto">
            <a:xfrm>
              <a:off x="7452320" y="3603460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18429" y="3140968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407891" y="4450733"/>
            <a:ext cx="1104367" cy="862478"/>
            <a:chOff x="7428073" y="3985900"/>
            <a:chExt cx="1104367" cy="862478"/>
          </a:xfrm>
        </p:grpSpPr>
        <p:sp>
          <p:nvSpPr>
            <p:cNvPr id="18" name="Oval 17"/>
            <p:cNvSpPr/>
            <p:nvPr/>
          </p:nvSpPr>
          <p:spPr bwMode="auto">
            <a:xfrm>
              <a:off x="7428073" y="4200306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  <p:sp>
          <p:nvSpPr>
            <p:cNvPr id="19" name="TextBox 22"/>
            <p:cNvSpPr txBox="1"/>
            <p:nvPr/>
          </p:nvSpPr>
          <p:spPr>
            <a:xfrm>
              <a:off x="7988700" y="3985900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90008" y="5177833"/>
            <a:ext cx="1305806" cy="790470"/>
            <a:chOff x="7730690" y="4705980"/>
            <a:chExt cx="1305806" cy="790470"/>
          </a:xfrm>
        </p:grpSpPr>
        <p:sp>
          <p:nvSpPr>
            <p:cNvPr id="16" name="TextBox 23"/>
            <p:cNvSpPr txBox="1"/>
            <p:nvPr/>
          </p:nvSpPr>
          <p:spPr>
            <a:xfrm>
              <a:off x="8313221" y="4705980"/>
              <a:ext cx="7232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b="1" dirty="0" smtClean="0">
                  <a:solidFill>
                    <a:srgbClr val="FF0000"/>
                  </a:solidFill>
                  <a:latin typeface="Times New Roman" charset="0"/>
                </a:rPr>
                <a:t>???</a:t>
              </a:r>
              <a:endParaRPr lang="en-GB" sz="2800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7730690" y="4848378"/>
              <a:ext cx="648072" cy="648072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  <a:latin typeface="Times New Roman" pitchFamily="18" charset="0"/>
              </a:endParaRPr>
            </a:p>
          </p:txBody>
        </p:sp>
      </p:grpSp>
      <p:cxnSp>
        <p:nvCxnSpPr>
          <p:cNvPr id="28" name="Straight Connector 27"/>
          <p:cNvCxnSpPr/>
          <p:nvPr/>
        </p:nvCxnSpPr>
        <p:spPr>
          <a:xfrm flipV="1">
            <a:off x="4830949" y="2285523"/>
            <a:ext cx="3678702" cy="1315014"/>
          </a:xfrm>
          <a:prstGeom prst="line">
            <a:avLst/>
          </a:prstGeom>
          <a:ln w="95250"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976636" y="1724995"/>
            <a:ext cx="3090057" cy="2177965"/>
          </a:xfrm>
          <a:prstGeom prst="line">
            <a:avLst/>
          </a:prstGeom>
          <a:ln w="95250"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Sep-2014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80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we care!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A. Weber, Aachen</a:t>
            </a:r>
            <a:endParaRPr lang="en-GB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6" y="1343024"/>
            <a:ext cx="4343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6" y="1353352"/>
            <a:ext cx="43354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16726" y="5605281"/>
            <a:ext cx="7225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Matter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 panose="05000000000000000000" pitchFamily="2" charset="2"/>
              </a:rPr>
              <a:t> Anti-Matter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037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/>
          <a:p>
            <a:pPr eaLnBrk="1" hangingPunct="1"/>
            <a:r>
              <a:rPr lang="en-GB" sz="3200" dirty="0" smtClean="0"/>
              <a:t>Neutrino Mixing</a:t>
            </a:r>
            <a:br>
              <a:rPr lang="en-GB" sz="3200" dirty="0" smtClean="0"/>
            </a:br>
            <a:r>
              <a:rPr lang="en-GB" sz="3200" dirty="0" smtClean="0"/>
              <a:t>The PMNS Matrix</a:t>
            </a:r>
            <a:endParaRPr lang="en-US" sz="3200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52550"/>
            <a:ext cx="8267700" cy="5257800"/>
          </a:xfrm>
        </p:spPr>
        <p:txBody>
          <a:bodyPr/>
          <a:lstStyle/>
          <a:p>
            <a:pPr eaLnBrk="1" hangingPunct="1"/>
            <a:r>
              <a:rPr lang="en-GB" smtClean="0"/>
              <a:t>Assume that neutrinos do have mass:</a:t>
            </a:r>
          </a:p>
          <a:p>
            <a:pPr lvl="1" eaLnBrk="1" hangingPunct="1"/>
            <a:r>
              <a:rPr lang="en-GB" sz="2400" smtClean="0"/>
              <a:t>mass eigenstates </a:t>
            </a:r>
            <a:r>
              <a:rPr lang="en-GB" sz="2400" smtClean="0">
                <a:sym typeface="Symbol" pitchFamily="18" charset="2"/>
              </a:rPr>
              <a:t> weak interaction eigenstates</a:t>
            </a:r>
            <a:endParaRPr lang="en-GB" sz="2400" smtClean="0">
              <a:cs typeface="Times New Roman" pitchFamily="18" charset="0"/>
            </a:endParaRPr>
          </a:p>
          <a:p>
            <a:pPr lvl="1" eaLnBrk="1" hangingPunct="1"/>
            <a:r>
              <a:rPr lang="en-GB" sz="2400" smtClean="0">
                <a:sym typeface="Symbol" pitchFamily="18" charset="2"/>
              </a:rPr>
              <a:t>Analogue to CKM-Matrix in quark sector!</a:t>
            </a:r>
            <a:endParaRPr lang="en-US" sz="2400" smtClean="0">
              <a:sym typeface="Symbol" pitchFamily="18" charset="2"/>
            </a:endParaRPr>
          </a:p>
        </p:txBody>
      </p:sp>
      <p:graphicFrame>
        <p:nvGraphicFramePr>
          <p:cNvPr id="18437" name="Object 4"/>
          <p:cNvGraphicFramePr>
            <a:graphicFrameLocks noChangeAspect="1"/>
          </p:cNvGraphicFramePr>
          <p:nvPr/>
        </p:nvGraphicFramePr>
        <p:xfrm>
          <a:off x="3246438" y="2743200"/>
          <a:ext cx="1701800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Equation" r:id="rId4" imgW="914400" imgH="711200" progId="">
                  <p:embed/>
                </p:oleObj>
              </mc:Choice>
              <mc:Fallback>
                <p:oleObj name="Equation" r:id="rId4" imgW="914400" imgH="711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6438" y="2743200"/>
                        <a:ext cx="1701800" cy="132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70405" name="Group 5"/>
          <p:cNvGrpSpPr>
            <a:grpSpLocks/>
          </p:cNvGrpSpPr>
          <p:nvPr/>
        </p:nvGrpSpPr>
        <p:grpSpPr bwMode="auto">
          <a:xfrm>
            <a:off x="361950" y="3286125"/>
            <a:ext cx="2743200" cy="1447800"/>
            <a:chOff x="108" y="1785"/>
            <a:chExt cx="1728" cy="912"/>
          </a:xfrm>
        </p:grpSpPr>
        <p:sp>
          <p:nvSpPr>
            <p:cNvPr id="18449" name="AutoShape 6"/>
            <p:cNvSpPr>
              <a:spLocks noChangeArrowheads="1"/>
            </p:cNvSpPr>
            <p:nvPr/>
          </p:nvSpPr>
          <p:spPr bwMode="auto">
            <a:xfrm>
              <a:off x="108" y="2169"/>
              <a:ext cx="1728" cy="528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>
                  <a:latin typeface="Times New Roman" pitchFamily="18" charset="0"/>
                </a:rPr>
                <a:t>weak</a:t>
              </a:r>
              <a:br>
                <a:rPr lang="en-GB">
                  <a:latin typeface="Times New Roman" pitchFamily="18" charset="0"/>
                </a:rPr>
              </a:br>
              <a:r>
                <a:rPr lang="en-GB">
                  <a:latin typeface="Times New Roman" pitchFamily="18" charset="0"/>
                </a:rPr>
                <a:t>“flavour eigenstates”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18450" name="Line 7"/>
            <p:cNvSpPr>
              <a:spLocks noChangeShapeType="1"/>
            </p:cNvSpPr>
            <p:nvPr/>
          </p:nvSpPr>
          <p:spPr bwMode="auto">
            <a:xfrm flipV="1">
              <a:off x="924" y="1785"/>
              <a:ext cx="912" cy="48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70408" name="Group 8"/>
          <p:cNvGrpSpPr>
            <a:grpSpLocks/>
          </p:cNvGrpSpPr>
          <p:nvPr/>
        </p:nvGrpSpPr>
        <p:grpSpPr bwMode="auto">
          <a:xfrm>
            <a:off x="5099050" y="3286125"/>
            <a:ext cx="3349625" cy="1093788"/>
            <a:chOff x="3092" y="1665"/>
            <a:chExt cx="2110" cy="689"/>
          </a:xfrm>
        </p:grpSpPr>
        <p:sp>
          <p:nvSpPr>
            <p:cNvPr id="18447" name="AutoShape 9"/>
            <p:cNvSpPr>
              <a:spLocks noChangeArrowheads="1"/>
            </p:cNvSpPr>
            <p:nvPr/>
          </p:nvSpPr>
          <p:spPr bwMode="auto">
            <a:xfrm>
              <a:off x="3570" y="1826"/>
              <a:ext cx="1632" cy="52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>
                  <a:latin typeface="Times New Roman" pitchFamily="18" charset="0"/>
                </a:rPr>
                <a:t>Mass eigenstates</a:t>
              </a:r>
            </a:p>
            <a:p>
              <a:pPr algn="ctr"/>
              <a:r>
                <a:rPr lang="en-GB">
                  <a:latin typeface="Times New Roman" pitchFamily="18" charset="0"/>
                </a:rPr>
                <a:t>m</a:t>
              </a:r>
              <a:r>
                <a:rPr lang="en-GB" baseline="-25000">
                  <a:latin typeface="Times New Roman" pitchFamily="18" charset="0"/>
                </a:rPr>
                <a:t>1</a:t>
              </a:r>
              <a:r>
                <a:rPr lang="en-GB">
                  <a:latin typeface="Times New Roman" pitchFamily="18" charset="0"/>
                </a:rPr>
                <a:t>, m</a:t>
              </a:r>
              <a:r>
                <a:rPr lang="en-GB" baseline="-25000">
                  <a:latin typeface="Times New Roman" pitchFamily="18" charset="0"/>
                </a:rPr>
                <a:t>2</a:t>
              </a:r>
              <a:r>
                <a:rPr lang="en-GB">
                  <a:latin typeface="Times New Roman" pitchFamily="18" charset="0"/>
                </a:rPr>
                <a:t>, m</a:t>
              </a:r>
              <a:r>
                <a:rPr lang="en-GB" baseline="-25000">
                  <a:latin typeface="Times New Roman" pitchFamily="18" charset="0"/>
                </a:rPr>
                <a:t>3</a:t>
              </a:r>
              <a:endParaRPr lang="en-US" baseline="-25000">
                <a:latin typeface="Times New Roman" pitchFamily="18" charset="0"/>
              </a:endParaRPr>
            </a:p>
          </p:txBody>
        </p:sp>
        <p:sp>
          <p:nvSpPr>
            <p:cNvPr id="18448" name="Line 10"/>
            <p:cNvSpPr>
              <a:spLocks noChangeShapeType="1"/>
            </p:cNvSpPr>
            <p:nvPr/>
          </p:nvSpPr>
          <p:spPr bwMode="auto">
            <a:xfrm flipH="1" flipV="1">
              <a:off x="3092" y="1665"/>
              <a:ext cx="548" cy="257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70411" name="Group 11"/>
          <p:cNvGrpSpPr>
            <a:grpSpLocks/>
          </p:cNvGrpSpPr>
          <p:nvPr/>
        </p:nvGrpSpPr>
        <p:grpSpPr bwMode="auto">
          <a:xfrm>
            <a:off x="3105150" y="3614738"/>
            <a:ext cx="2743200" cy="1905000"/>
            <a:chOff x="2064" y="2126"/>
            <a:chExt cx="1728" cy="1200"/>
          </a:xfrm>
        </p:grpSpPr>
        <p:sp>
          <p:nvSpPr>
            <p:cNvPr id="18445" name="AutoShape 12"/>
            <p:cNvSpPr>
              <a:spLocks noChangeArrowheads="1"/>
            </p:cNvSpPr>
            <p:nvPr/>
          </p:nvSpPr>
          <p:spPr bwMode="auto">
            <a:xfrm>
              <a:off x="2064" y="2702"/>
              <a:ext cx="1728" cy="6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>
                  <a:latin typeface="Times New Roman" pitchFamily="18" charset="0"/>
                </a:rPr>
                <a:t>Unitary</a:t>
              </a:r>
              <a:r>
                <a:rPr lang="en-GB">
                  <a:latin typeface="Times New Roman" pitchFamily="18" charset="0"/>
                  <a:cs typeface="Times New Roman" pitchFamily="18" charset="0"/>
                </a:rPr>
                <a:t> mixing matrix</a:t>
              </a:r>
              <a:r>
                <a:rPr lang="en-GB">
                  <a:latin typeface="Times New Roman" pitchFamily="18" charset="0"/>
                </a:rPr>
                <a:t>:</a:t>
              </a:r>
            </a:p>
            <a:p>
              <a:pPr algn="ctr"/>
              <a:r>
                <a:rPr lang="en-GB">
                  <a:latin typeface="Times New Roman" pitchFamily="18" charset="0"/>
                </a:rPr>
                <a:t>3 mixing angles </a:t>
              </a:r>
            </a:p>
            <a:p>
              <a:pPr algn="ctr"/>
              <a:r>
                <a:rPr lang="en-GB">
                  <a:latin typeface="Times New Roman" pitchFamily="18" charset="0"/>
                </a:rPr>
                <a:t>&amp; complex phases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18446" name="Line 13"/>
            <p:cNvSpPr>
              <a:spLocks noChangeShapeType="1"/>
            </p:cNvSpPr>
            <p:nvPr/>
          </p:nvSpPr>
          <p:spPr bwMode="auto">
            <a:xfrm flipH="1" flipV="1">
              <a:off x="2784" y="2126"/>
              <a:ext cx="96" cy="62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441" name="AutoShape 14"/>
          <p:cNvSpPr>
            <a:spLocks noChangeArrowheads="1"/>
          </p:cNvSpPr>
          <p:nvPr/>
        </p:nvSpPr>
        <p:spPr bwMode="auto">
          <a:xfrm>
            <a:off x="7038975" y="1104900"/>
            <a:ext cx="1914525" cy="4953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GB" sz="1400" dirty="0" err="1">
                <a:latin typeface="Times" pitchFamily="18" charset="0"/>
              </a:rPr>
              <a:t>Pontecorvo</a:t>
            </a:r>
            <a:r>
              <a:rPr lang="en-GB" sz="1400" dirty="0">
                <a:latin typeface="Times" pitchFamily="18" charset="0"/>
              </a:rPr>
              <a:t>-Maki-</a:t>
            </a:r>
            <a:br>
              <a:rPr lang="en-GB" sz="1400" dirty="0">
                <a:latin typeface="Times" pitchFamily="18" charset="0"/>
              </a:rPr>
            </a:br>
            <a:r>
              <a:rPr lang="en-GB" sz="1400" dirty="0">
                <a:latin typeface="Times" pitchFamily="18" charset="0"/>
              </a:rPr>
              <a:t>Nakagawa-Sakata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8750" y="4529138"/>
            <a:ext cx="8178800" cy="1534997"/>
            <a:chOff x="234950" y="4986338"/>
            <a:chExt cx="8178800" cy="1534997"/>
          </a:xfrm>
        </p:grpSpPr>
        <p:graphicFrame>
          <p:nvGraphicFramePr>
            <p:cNvPr id="18443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38215552"/>
                </p:ext>
              </p:extLst>
            </p:nvPr>
          </p:nvGraphicFramePr>
          <p:xfrm>
            <a:off x="790575" y="6141922"/>
            <a:ext cx="7219950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3" name="Equation" r:id="rId6" imgW="4813300" imgH="254000" progId="">
                    <p:embed/>
                  </p:oleObj>
                </mc:Choice>
                <mc:Fallback>
                  <p:oleObj name="Equation" r:id="rId6" imgW="4813300" imgH="2540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0575" y="6141922"/>
                          <a:ext cx="7219950" cy="379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4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1346805"/>
                </p:ext>
              </p:extLst>
            </p:nvPr>
          </p:nvGraphicFramePr>
          <p:xfrm>
            <a:off x="234950" y="4986338"/>
            <a:ext cx="8178800" cy="1066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4" name="Equation" r:id="rId8" imgW="5651500" imgH="736600" progId="Equation.3">
                    <p:embed/>
                  </p:oleObj>
                </mc:Choice>
                <mc:Fallback>
                  <p:oleObj name="Equation" r:id="rId8" imgW="56515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950" y="4986338"/>
                          <a:ext cx="8178800" cy="1066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Weber, Aachen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8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/>
          <a:p>
            <a:r>
              <a:rPr lang="en-GB" dirty="0" smtClean="0"/>
              <a:t>Who-is-Who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graphicFrame>
        <p:nvGraphicFramePr>
          <p:cNvPr id="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55907"/>
              </p:ext>
            </p:extLst>
          </p:nvPr>
        </p:nvGraphicFramePr>
        <p:xfrm>
          <a:off x="223280" y="1181629"/>
          <a:ext cx="8785082" cy="1623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3" imgW="4813300" imgH="889000" progId="Equation.3">
                  <p:embed/>
                </p:oleObj>
              </mc:Choice>
              <mc:Fallback>
                <p:oleObj name="Equation" r:id="rId3" imgW="48133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80" y="1181629"/>
                        <a:ext cx="8785082" cy="162367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51190" y="3824152"/>
            <a:ext cx="3000321" cy="8653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ν</a:t>
            </a:r>
            <a:r>
              <a:rPr lang="en-GB" baseline="-25000" dirty="0" smtClean="0">
                <a:solidFill>
                  <a:srgbClr val="FF0000"/>
                </a:solidFill>
              </a:rPr>
              <a:t>μ </a:t>
            </a:r>
            <a:r>
              <a:rPr lang="en-GB" dirty="0" smtClean="0">
                <a:solidFill>
                  <a:srgbClr val="FF0000"/>
                </a:solidFill>
              </a:rPr>
              <a:t>disappearance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V="1">
            <a:off x="1751351" y="2916962"/>
            <a:ext cx="160481" cy="90719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915807" y="5121001"/>
            <a:ext cx="3000321" cy="8653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rgbClr val="FF0000"/>
                </a:solidFill>
              </a:rPr>
              <a:t>ν</a:t>
            </a:r>
            <a:r>
              <a:rPr lang="en-GB" dirty="0" smtClean="0">
                <a:solidFill>
                  <a:srgbClr val="FF0000"/>
                </a:solidFill>
              </a:rPr>
              <a:t>–less double beta decay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V="1">
            <a:off x="7415968" y="2665741"/>
            <a:ext cx="482550" cy="245526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4199344" y="3962592"/>
            <a:ext cx="3000321" cy="8653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Solar neutrino oscillation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V="1">
            <a:off x="5699505" y="2818140"/>
            <a:ext cx="90706" cy="1144452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1336430" y="5252109"/>
            <a:ext cx="4107767" cy="125723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rgbClr val="FF0000"/>
                </a:solidFill>
              </a:rPr>
              <a:t>ν</a:t>
            </a:r>
            <a:r>
              <a:rPr lang="en-GB" baseline="-25000" dirty="0" err="1" smtClean="0">
                <a:solidFill>
                  <a:srgbClr val="FF0000"/>
                </a:solidFill>
              </a:rPr>
              <a:t>e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appearance in </a:t>
            </a:r>
            <a:r>
              <a:rPr lang="en-GB" dirty="0" err="1" smtClean="0">
                <a:solidFill>
                  <a:srgbClr val="FF0000"/>
                </a:solidFill>
              </a:rPr>
              <a:t>ν</a:t>
            </a:r>
            <a:r>
              <a:rPr lang="en-GB" baseline="-25000" dirty="0" err="1" smtClean="0">
                <a:solidFill>
                  <a:srgbClr val="FF0000"/>
                </a:solidFill>
              </a:rPr>
              <a:t>μ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beam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or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eactor neutrino experiments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3390314" y="2838717"/>
            <a:ext cx="623827" cy="2413392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Weber, Aachen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60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Mass Ordering</a:t>
            </a:r>
            <a:endParaRPr lang="en-GB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1D9AB6-C0C2-4ECB-835D-DD96CC06B665}" type="slidenum">
              <a:rPr/>
              <a:pPr lvl="0"/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tretch>
            <a:fillRect/>
          </a:stretch>
        </p:blipFill>
        <p:spPr>
          <a:xfrm>
            <a:off x="213254" y="2273513"/>
            <a:ext cx="4146776" cy="372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tretch>
            <a:fillRect/>
          </a:stretch>
        </p:blipFill>
        <p:spPr>
          <a:xfrm>
            <a:off x="4755176" y="2278411"/>
            <a:ext cx="4141317" cy="371593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29389" y="1818699"/>
            <a:ext cx="7610834" cy="37739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Arial" pitchFamily="18"/>
                <a:ea typeface="Bitstream Vera Sans" pitchFamily="2"/>
                <a:cs typeface="Bitstream Vera Sans" pitchFamily="2"/>
              </a:rPr>
              <a:t>Normal Hierarchy   </a:t>
            </a:r>
            <a:r>
              <a:rPr lang="en-US" b="1" dirty="0" smtClean="0">
                <a:latin typeface="Arial" pitchFamily="18"/>
                <a:ea typeface="Bitstream Vera Sans" pitchFamily="2"/>
                <a:cs typeface="Bitstream Vera Sans" pitchFamily="2"/>
              </a:rPr>
              <a:t>        </a:t>
            </a:r>
            <a:r>
              <a:rPr lang="en-US" b="1" dirty="0">
                <a:latin typeface="Arial" pitchFamily="18"/>
                <a:ea typeface="Bitstream Vera Sans" pitchFamily="2"/>
                <a:cs typeface="Bitstream Vera Sans" pitchFamily="2"/>
              </a:rPr>
              <a:t>or   </a:t>
            </a:r>
            <a:r>
              <a:rPr lang="en-US" b="1" dirty="0" smtClean="0">
                <a:latin typeface="Arial" pitchFamily="18"/>
                <a:ea typeface="Bitstream Vera Sans" pitchFamily="2"/>
                <a:cs typeface="Bitstream Vera Sans" pitchFamily="2"/>
              </a:rPr>
              <a:t>         </a:t>
            </a:r>
            <a:r>
              <a:rPr lang="en-US" b="1" dirty="0">
                <a:latin typeface="Arial" pitchFamily="18"/>
                <a:ea typeface="Bitstream Vera Sans" pitchFamily="2"/>
                <a:cs typeface="Bitstream Vera Sans" pitchFamily="2"/>
              </a:rPr>
              <a:t>Inverted Hierarchy?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Sep-2014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A. Weber, Aachen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0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INOS_latest">
  <a:themeElements>
    <a:clrScheme name="MINOS_lates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NOS_latest">
      <a:majorFont>
        <a:latin typeface="Bookman Old Style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INOS_lates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12869</TotalTime>
  <Words>811</Words>
  <Application>Microsoft Macintosh PowerPoint</Application>
  <PresentationFormat>On-screen Show (4:3)</PresentationFormat>
  <Paragraphs>284</Paragraphs>
  <Slides>36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MINOS_latest</vt:lpstr>
      <vt:lpstr>Equation</vt:lpstr>
      <vt:lpstr>PowerPoint Presentation</vt:lpstr>
      <vt:lpstr>PowerPoint Presentation</vt:lpstr>
      <vt:lpstr>Neutrinos Present and Future</vt:lpstr>
      <vt:lpstr>Content</vt:lpstr>
      <vt:lpstr>The SM 30 years ago</vt:lpstr>
      <vt:lpstr>Why do we care!</vt:lpstr>
      <vt:lpstr>Neutrino Mixing The PMNS Matrix</vt:lpstr>
      <vt:lpstr>Who-is-Who</vt:lpstr>
      <vt:lpstr>Mass Ordering</vt:lpstr>
      <vt:lpstr>Matter Effects</vt:lpstr>
      <vt:lpstr>Oscillations Mesurements</vt:lpstr>
      <vt:lpstr>Global fits for oscillations</vt:lpstr>
      <vt:lpstr>The Big Questions</vt:lpstr>
      <vt:lpstr>Using Atmospherics</vt:lpstr>
      <vt:lpstr>Experiments</vt:lpstr>
      <vt:lpstr>Future Reactors</vt:lpstr>
      <vt:lpstr>Going to Long Baselines</vt:lpstr>
      <vt:lpstr>LBNE/F</vt:lpstr>
      <vt:lpstr>MH &amp; CPV</vt:lpstr>
      <vt:lpstr>All is Fine?</vt:lpstr>
      <vt:lpstr>Steriles</vt:lpstr>
      <vt:lpstr>Absolute Mass</vt:lpstr>
      <vt:lpstr>The Near Future</vt:lpstr>
      <vt:lpstr>The Far Future</vt:lpstr>
      <vt:lpstr>Ettore Majorana</vt:lpstr>
      <vt:lpstr>The Signature</vt:lpstr>
      <vt:lpstr>Some Experiments …</vt:lpstr>
      <vt:lpstr>The Future?</vt:lpstr>
      <vt:lpstr>Ton Scale Experiment </vt:lpstr>
      <vt:lpstr>Where to go!</vt:lpstr>
      <vt:lpstr>Cosmology</vt:lpstr>
      <vt:lpstr>Cosmic Microwave BG</vt:lpstr>
      <vt:lpstr>Neutrinos &amp; Cosmology</vt:lpstr>
      <vt:lpstr>Summary</vt:lpstr>
      <vt:lpstr>Summary</vt:lpstr>
      <vt:lpstr>PowerPoint Presentation</vt:lpstr>
    </vt:vector>
  </TitlesOfParts>
  <Company>University of Oxford &amp; STFC/RAL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Results from the  MINOS Experiment</dc:title>
  <dc:subject>Nuetrino Oscillations</dc:subject>
  <dc:creator>Alfons Weber</dc:creator>
  <cp:lastModifiedBy>Alfons Weber</cp:lastModifiedBy>
  <cp:revision>405</cp:revision>
  <dcterms:created xsi:type="dcterms:W3CDTF">2006-04-06T16:31:26Z</dcterms:created>
  <dcterms:modified xsi:type="dcterms:W3CDTF">2014-09-19T07:07:35Z</dcterms:modified>
</cp:coreProperties>
</file>