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3" r:id="rId1"/>
  </p:sldMasterIdLst>
  <p:notesMasterIdLst>
    <p:notesMasterId r:id="rId26"/>
  </p:notesMasterIdLst>
  <p:handoutMasterIdLst>
    <p:handoutMasterId r:id="rId27"/>
  </p:handoutMasterIdLst>
  <p:sldIdLst>
    <p:sldId id="286" r:id="rId2"/>
    <p:sldId id="351" r:id="rId3"/>
    <p:sldId id="323" r:id="rId4"/>
    <p:sldId id="317" r:id="rId5"/>
    <p:sldId id="343" r:id="rId6"/>
    <p:sldId id="324" r:id="rId7"/>
    <p:sldId id="325" r:id="rId8"/>
    <p:sldId id="326" r:id="rId9"/>
    <p:sldId id="339" r:id="rId10"/>
    <p:sldId id="357" r:id="rId11"/>
    <p:sldId id="341" r:id="rId12"/>
    <p:sldId id="350" r:id="rId13"/>
    <p:sldId id="348" r:id="rId14"/>
    <p:sldId id="306" r:id="rId15"/>
    <p:sldId id="301" r:id="rId16"/>
    <p:sldId id="340" r:id="rId17"/>
    <p:sldId id="338" r:id="rId18"/>
    <p:sldId id="349" r:id="rId19"/>
    <p:sldId id="314" r:id="rId20"/>
    <p:sldId id="352" r:id="rId21"/>
    <p:sldId id="353" r:id="rId22"/>
    <p:sldId id="354" r:id="rId23"/>
    <p:sldId id="355" r:id="rId24"/>
    <p:sldId id="356" r:id="rId25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E24"/>
    <a:srgbClr val="ED1C24"/>
    <a:srgbClr val="34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1" autoAdjust="0"/>
    <p:restoredTop sz="94631" autoAdjust="0"/>
  </p:normalViewPr>
  <p:slideViewPr>
    <p:cSldViewPr>
      <p:cViewPr varScale="1">
        <p:scale>
          <a:sx n="75" d="100"/>
          <a:sy n="75" d="100"/>
        </p:scale>
        <p:origin x="11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19/03/2014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5032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19.3.2014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7787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D6793A-A257-4231-A714-FD4F76C4941A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4524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6381750"/>
            <a:ext cx="227488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C6B4-9935-4FAB-94A7-DB312EE7908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2179304" y="-636376"/>
            <a:ext cx="4808040" cy="847429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720"/>
            <a:ext cx="2057400" cy="52174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3C066-DEE2-42E2-BA3B-B9C0F91EDB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838905" y="415989"/>
            <a:ext cx="5184577" cy="6170042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2957-1F2B-48AA-8AD6-0B6BBB6FFA11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313" y="549275"/>
            <a:ext cx="10795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dirty="0">
                <a:solidFill>
                  <a:srgbClr val="ED1C24"/>
                </a:solidFill>
                <a:latin typeface="+mn-lt"/>
                <a:cs typeface="+mn-cs"/>
              </a:rPr>
              <a:t>Agenda</a:t>
            </a:r>
          </a:p>
        </p:txBody>
      </p:sp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725" y="6392863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6A59-07A3-4242-B93B-0A02C36251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124744"/>
            <a:ext cx="8352928" cy="500141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E7F2-DEAA-4631-ABA0-E6B35683CDF0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tabLst>
                <a:tab pos="360363" algn="l"/>
              </a:tabLst>
              <a:defRPr sz="2400"/>
            </a:lvl1pPr>
            <a:lvl2pPr marL="538163" indent="-273050">
              <a:buSzPct val="80000"/>
              <a:buFont typeface="Wingdings 2" pitchFamily="18" charset="2"/>
              <a:buChar char=""/>
              <a:defRPr sz="2200"/>
            </a:lvl2pPr>
            <a:lvl3pPr marL="711200" indent="-261938"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defTabSz="804863">
              <a:buSzPct val="80000"/>
              <a:buFont typeface="Wingdings 2" pitchFamily="18" charset="2"/>
              <a:buChar char="¢"/>
              <a:defRPr sz="1800"/>
            </a:lvl4pPr>
            <a:lvl5pPr marL="1074738" indent="-265113">
              <a:defRPr sz="1600"/>
            </a:lvl5pPr>
            <a:lvl6pPr>
              <a:buSzPct val="70000"/>
              <a:buFont typeface="Wingdings" pitchFamily="2" charset="2"/>
              <a:buNone/>
              <a:defRPr/>
            </a:lvl6pPr>
            <a:lvl8pPr>
              <a:buSzPct val="70000"/>
              <a:buFont typeface="Wingdings" pitchFamily="2" charset="2"/>
              <a:buChar char="q"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5C58-8ADB-4576-BBB3-07D8E3EC111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725" y="6319838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378079" cy="1830412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30607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BD4F-CD17-41B2-8F7A-471C394055A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09864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A0A3-CDA0-4167-B15B-728A04BB33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637856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56B1-007C-4372-A706-54327FD06D6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D4A0-FDBD-4001-A3D7-B2A03B8C9E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143" y="908720"/>
            <a:ext cx="3008313" cy="64807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143" y="1628800"/>
            <a:ext cx="3008313" cy="4752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C0A4-0FBD-4E4F-AAD2-388A2042C0E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539552" y="476671"/>
            <a:ext cx="5040560" cy="5904657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90872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46449"/>
            <a:ext cx="5486400" cy="3818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475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9E43-BD39-487C-9DD5-EFE7965B39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62753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448425"/>
            <a:ext cx="82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476250"/>
            <a:ext cx="44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39A199-67BA-4B48-8818-2E8DE4CFCA4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6613"/>
            <a:ext cx="323850" cy="0"/>
          </a:xfrm>
          <a:prstGeom prst="line">
            <a:avLst/>
          </a:prstGeom>
          <a:ln>
            <a:solidFill>
              <a:srgbClr val="EE2E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3" descr="C:\Users\apodborsek\Desktop\web_page\design\tagline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6483350"/>
            <a:ext cx="28733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49" r:id="rId12"/>
    <p:sldLayoutId id="2147483762" r:id="rId13"/>
    <p:sldLayoutId id="2147483763" r:id="rId14"/>
    <p:sldLayoutId id="214748375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rgbClr val="EE2E24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Font typeface="Wingdings" pitchFamily="2" charset="2"/>
        <a:buChar char="q"/>
        <a:defRPr sz="3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1pPr>
      <a:lvl2pPr marL="360363" indent="-36036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100000"/>
        <a:buFont typeface="Wingdings" pitchFamily="2" charset="2"/>
        <a:buChar char="q"/>
        <a:defRPr sz="24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2pPr>
      <a:lvl3pPr marL="534988" indent="-269875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3pPr>
      <a:lvl4pPr marL="714375" indent="-26511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0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898525" indent="-273050" algn="l" defTabSz="1079500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SzPct val="80000"/>
        <a:buFont typeface="Wingdings 2" pitchFamily="18" charset="2"/>
        <a:buChar char="¢"/>
        <a:defRPr sz="18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1079500" indent="-269875" algn="l" defTabSz="914400" rtl="0" eaLnBrk="1" latinLnBrk="0" hangingPunct="1">
        <a:spcBef>
          <a:spcPct val="20000"/>
        </a:spcBef>
        <a:buClr>
          <a:srgbClr val="ED1C24"/>
        </a:buClr>
        <a:buSzPct val="80000"/>
        <a:buFont typeface="Wingdings 2" pitchFamily="18" charset="2"/>
        <a:buChar char="¢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lemen.zagar@cosylab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mark.plesko@cosylab.com" TargetMode="External"/><Relationship Id="rId4" Type="http://schemas.openxmlformats.org/officeDocument/2006/relationships/hyperlink" Target="mailto:gasper.pajor@cosylab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558608" cy="18002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sl-SI" dirty="0" err="1" smtClean="0">
                <a:latin typeface="Arial" charset="0"/>
                <a:cs typeface="Arial" charset="0"/>
              </a:rPr>
              <a:t>Control</a:t>
            </a:r>
            <a:r>
              <a:rPr lang="sl-SI" dirty="0" smtClean="0">
                <a:latin typeface="Arial" charset="0"/>
                <a:cs typeface="Arial" charset="0"/>
              </a:rPr>
              <a:t> </a:t>
            </a:r>
            <a:r>
              <a:rPr lang="sl-SI" dirty="0" err="1" smtClean="0">
                <a:latin typeface="Arial" charset="0"/>
                <a:cs typeface="Arial" charset="0"/>
              </a:rPr>
              <a:t>System</a:t>
            </a:r>
            <a:r>
              <a:rPr lang="sl-SI" dirty="0" smtClean="0">
                <a:latin typeface="Arial" charset="0"/>
                <a:cs typeface="Arial" charset="0"/>
              </a:rPr>
              <a:t> </a:t>
            </a:r>
            <a:r>
              <a:rPr lang="sl-SI" dirty="0" err="1" smtClean="0">
                <a:latin typeface="Arial" charset="0"/>
                <a:cs typeface="Arial" charset="0"/>
              </a:rPr>
              <a:t>Considerations</a:t>
            </a:r>
            <a:r>
              <a:rPr lang="sl-SI" dirty="0" smtClean="0">
                <a:latin typeface="Arial" charset="0"/>
                <a:cs typeface="Arial" charset="0"/>
              </a:rPr>
              <a:t> </a:t>
            </a:r>
            <a:r>
              <a:rPr lang="sl-SI" dirty="0" err="1" smtClean="0">
                <a:latin typeface="Arial" charset="0"/>
                <a:cs typeface="Arial" charset="0"/>
              </a:rPr>
              <a:t>for</a:t>
            </a:r>
            <a:r>
              <a:rPr lang="sl-SI" dirty="0" smtClean="0">
                <a:latin typeface="Arial" charset="0"/>
                <a:cs typeface="Arial" charset="0"/>
              </a:rPr>
              <a:t> ADS</a:t>
            </a:r>
            <a:endParaRPr lang="sl-SI" dirty="0" smtClean="0">
              <a:latin typeface="Arial" charset="0"/>
              <a:cs typeface="Arial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683568" y="4221088"/>
            <a:ext cx="8136904" cy="648518"/>
          </a:xfrm>
        </p:spPr>
        <p:txBody>
          <a:bodyPr wrap="square" numCol="1" anchorCtr="0" compatLnSpc="1">
            <a:prstTxWarp prst="textNoShape">
              <a:avLst/>
            </a:prstTxWarp>
            <a:normAutofit fontScale="55000" lnSpcReduction="20000"/>
          </a:bodyPr>
          <a:lstStyle/>
          <a:p>
            <a:r>
              <a:rPr lang="en-US" sz="3600" dirty="0"/>
              <a:t>EuCARD-2/MAX Accelerators for Accelerator Driven Systems </a:t>
            </a:r>
            <a:r>
              <a:rPr lang="en-US" sz="3600" dirty="0" smtClean="0"/>
              <a:t>Workshop</a:t>
            </a:r>
            <a:r>
              <a:rPr lang="sl-SI" sz="3600" dirty="0" smtClean="0"/>
              <a:t>, CERN, </a:t>
            </a:r>
            <a:r>
              <a:rPr lang="sl-SI" sz="3600" dirty="0" err="1" smtClean="0"/>
              <a:t>March</a:t>
            </a:r>
            <a:r>
              <a:rPr lang="sl-SI" sz="3600" dirty="0" smtClean="0"/>
              <a:t> 20-21</a:t>
            </a:r>
            <a:r>
              <a:rPr lang="sl-SI" sz="3600" smtClean="0"/>
              <a:t>, 2014</a:t>
            </a:r>
            <a:endParaRPr lang="sl-SI" sz="3600" dirty="0" smtClean="0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755650" y="5312074"/>
            <a:ext cx="58324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noProof="1" smtClean="0">
                <a:solidFill>
                  <a:schemeClr val="bg1"/>
                </a:solidFill>
              </a:rPr>
              <a:t>Klemen </a:t>
            </a:r>
            <a:r>
              <a:rPr lang="sl-SI" noProof="1" smtClean="0">
                <a:solidFill>
                  <a:schemeClr val="bg1"/>
                </a:solidFill>
              </a:rPr>
              <a:t>Žagar</a:t>
            </a:r>
            <a:r>
              <a:rPr lang="en-US" noProof="1" smtClean="0">
                <a:solidFill>
                  <a:schemeClr val="bg1"/>
                </a:solidFill>
              </a:rPr>
              <a:t> </a:t>
            </a:r>
            <a:r>
              <a:rPr lang="en-US" noProof="1" smtClean="0">
                <a:solidFill>
                  <a:schemeClr val="bg1"/>
                </a:solidFill>
                <a:hlinkClick r:id="rId3"/>
              </a:rPr>
              <a:t>&lt;klemen.zagar@cosylab.com&gt;</a:t>
            </a:r>
            <a:endParaRPr lang="en-US" noProof="1" smtClean="0">
              <a:solidFill>
                <a:schemeClr val="bg1"/>
              </a:solidFill>
            </a:endParaRPr>
          </a:p>
          <a:p>
            <a:r>
              <a:rPr lang="sl-SI" noProof="1" smtClean="0">
                <a:solidFill>
                  <a:schemeClr val="bg1"/>
                </a:solidFill>
              </a:rPr>
              <a:t>Robert Modic</a:t>
            </a:r>
            <a:r>
              <a:rPr lang="en-US" noProof="1" smtClean="0">
                <a:solidFill>
                  <a:schemeClr val="bg1"/>
                </a:solidFill>
              </a:rPr>
              <a:t> </a:t>
            </a:r>
            <a:r>
              <a:rPr lang="en-US" noProof="1" smtClean="0">
                <a:solidFill>
                  <a:schemeClr val="bg1"/>
                </a:solidFill>
                <a:hlinkClick r:id="rId4"/>
              </a:rPr>
              <a:t>&lt;</a:t>
            </a:r>
            <a:r>
              <a:rPr lang="sl-SI" noProof="1" smtClean="0">
                <a:solidFill>
                  <a:schemeClr val="bg1"/>
                </a:solidFill>
                <a:hlinkClick r:id="rId4"/>
              </a:rPr>
              <a:t>robert.modic</a:t>
            </a:r>
            <a:r>
              <a:rPr lang="en-US" noProof="1" smtClean="0">
                <a:solidFill>
                  <a:schemeClr val="bg1"/>
                </a:solidFill>
                <a:hlinkClick r:id="rId4"/>
              </a:rPr>
              <a:t>@cosylab.com</a:t>
            </a:r>
            <a:r>
              <a:rPr lang="en-US" noProof="1" smtClean="0">
                <a:solidFill>
                  <a:schemeClr val="bg1"/>
                </a:solidFill>
                <a:hlinkClick r:id="rId4"/>
              </a:rPr>
              <a:t>&gt;</a:t>
            </a:r>
            <a:endParaRPr lang="en-US" noProof="1" smtClean="0">
              <a:solidFill>
                <a:schemeClr val="bg1"/>
              </a:solidFill>
            </a:endParaRPr>
          </a:p>
          <a:p>
            <a:r>
              <a:rPr lang="en-US" noProof="1" smtClean="0">
                <a:solidFill>
                  <a:schemeClr val="bg1"/>
                </a:solidFill>
              </a:rPr>
              <a:t>Mark Ple</a:t>
            </a:r>
            <a:r>
              <a:rPr lang="sl-SI" noProof="1" smtClean="0">
                <a:solidFill>
                  <a:schemeClr val="bg1"/>
                </a:solidFill>
              </a:rPr>
              <a:t>ško </a:t>
            </a:r>
            <a:r>
              <a:rPr lang="en-US" noProof="1" smtClean="0">
                <a:solidFill>
                  <a:schemeClr val="bg1"/>
                </a:solidFill>
                <a:hlinkClick r:id="rId5"/>
              </a:rPr>
              <a:t>&lt;mark.plesko@cosylab.com&gt;</a:t>
            </a:r>
            <a:r>
              <a:rPr lang="en-US" noProof="1" smtClean="0">
                <a:solidFill>
                  <a:schemeClr val="bg1"/>
                </a:solidFill>
              </a:rPr>
              <a:t>  </a:t>
            </a:r>
            <a:endParaRPr lang="en-GB" noProof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integrate equipment: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Redundancy?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interfaces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10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4320480" cy="233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933056"/>
            <a:ext cx="4470753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3922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507288" cy="5400675"/>
          </a:xfrm>
        </p:spPr>
        <p:txBody>
          <a:bodyPr/>
          <a:lstStyle/>
          <a:p>
            <a:r>
              <a:rPr lang="en-US" dirty="0" smtClean="0"/>
              <a:t>Logic neither complex nor very fast (&gt;10ms) </a:t>
            </a:r>
            <a:r>
              <a:rPr lang="en-US" dirty="0" smtClean="0">
                <a:sym typeface="Symbol"/>
              </a:rPr>
              <a:t> robust.</a:t>
            </a:r>
            <a:endParaRPr lang="en-US" dirty="0" smtClean="0"/>
          </a:p>
          <a:p>
            <a:r>
              <a:rPr lang="en-US" dirty="0" smtClean="0"/>
              <a:t>Used in off-the-shelf industrial systems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plant, vacuum, building automation/HVAC, …</a:t>
            </a:r>
          </a:p>
          <a:p>
            <a:r>
              <a:rPr lang="en-US" dirty="0" smtClean="0"/>
              <a:t>Used for personnel protection (interlocks).</a:t>
            </a:r>
          </a:p>
          <a:p>
            <a:pPr marL="0" indent="0">
              <a:buNone/>
            </a:pPr>
            <a:endParaRPr lang="en-US" dirty="0" smtClean="0"/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Use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en-US" dirty="0" smtClean="0"/>
              <a:t>Integration </a:t>
            </a:r>
            <a:r>
              <a:rPr lang="sl-SI" dirty="0"/>
              <a:t>O</a:t>
            </a:r>
            <a:r>
              <a:rPr lang="en-US" dirty="0" smtClean="0"/>
              <a:t>f </a:t>
            </a:r>
            <a:r>
              <a:rPr lang="en-US" dirty="0" smtClean="0"/>
              <a:t>PLCs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11</a:t>
            </a:fld>
            <a:endParaRPr lang="sl-S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6117" y="3243269"/>
            <a:ext cx="5714355" cy="321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PLCs </a:t>
            </a:r>
            <a:endParaRPr lang="sl-SI" dirty="0" smtClean="0"/>
          </a:p>
          <a:p>
            <a:pPr lvl="1"/>
            <a:r>
              <a:rPr lang="en-US" dirty="0" smtClean="0"/>
              <a:t>implement </a:t>
            </a:r>
            <a:r>
              <a:rPr lang="en-US" dirty="0"/>
              <a:t>redundancy in the CPU and with redundant hot swappable IO modules.</a:t>
            </a:r>
            <a:endParaRPr lang="sl-SI" dirty="0"/>
          </a:p>
          <a:p>
            <a:endParaRPr lang="sl-SI" dirty="0" smtClean="0"/>
          </a:p>
          <a:p>
            <a:r>
              <a:rPr lang="en-US" dirty="0" smtClean="0"/>
              <a:t>Network switches</a:t>
            </a:r>
            <a:endParaRPr lang="sl-SI" dirty="0" smtClean="0"/>
          </a:p>
          <a:p>
            <a:pPr lvl="1"/>
            <a:r>
              <a:rPr lang="en-US" dirty="0" smtClean="0"/>
              <a:t>Predefining </a:t>
            </a:r>
            <a:r>
              <a:rPr lang="en-US" dirty="0"/>
              <a:t>routing tables on nodes and switches </a:t>
            </a:r>
            <a:endParaRPr lang="sl-SI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way communication can resume more </a:t>
            </a:r>
            <a:r>
              <a:rPr lang="en-US" dirty="0" smtClean="0"/>
              <a:t>quickly</a:t>
            </a:r>
            <a:r>
              <a:rPr lang="sl-SI" dirty="0"/>
              <a:t> </a:t>
            </a:r>
            <a:r>
              <a:rPr lang="sl-SI" dirty="0" err="1" smtClean="0"/>
              <a:t>after</a:t>
            </a:r>
            <a:r>
              <a:rPr lang="sl-SI" dirty="0" smtClean="0"/>
              <a:t> </a:t>
            </a:r>
            <a:r>
              <a:rPr lang="sl-SI" dirty="0" err="1" smtClean="0"/>
              <a:t>switchover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Industrial</a:t>
            </a:r>
            <a:r>
              <a:rPr lang="sl-SI" dirty="0" smtClean="0"/>
              <a:t> </a:t>
            </a:r>
            <a:r>
              <a:rPr lang="sl-SI" dirty="0" err="1" smtClean="0"/>
              <a:t>Redundant</a:t>
            </a:r>
            <a:r>
              <a:rPr lang="sl-SI" dirty="0" smtClean="0"/>
              <a:t> </a:t>
            </a:r>
            <a:r>
              <a:rPr lang="sl-SI" dirty="0" err="1" smtClean="0"/>
              <a:t>Systems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132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levels of protection:</a:t>
            </a:r>
          </a:p>
          <a:p>
            <a:pPr lvl="1"/>
            <a:r>
              <a:rPr lang="en-US" dirty="0" smtClean="0"/>
              <a:t>Hardwired protection system.</a:t>
            </a:r>
            <a:br>
              <a:rPr lang="en-US" dirty="0" smtClean="0"/>
            </a:br>
            <a:r>
              <a:rPr lang="en-US" dirty="0" smtClean="0"/>
              <a:t>Required for nuclear safety.</a:t>
            </a:r>
          </a:p>
          <a:p>
            <a:pPr lvl="1"/>
            <a:r>
              <a:rPr lang="en-US" dirty="0" smtClean="0"/>
              <a:t>Personnel protection system.</a:t>
            </a:r>
          </a:p>
          <a:p>
            <a:pPr lvl="1"/>
            <a:r>
              <a:rPr lang="en-US" dirty="0" smtClean="0"/>
              <a:t>Machine/investment protection.</a:t>
            </a:r>
            <a:br>
              <a:rPr lang="en-US" dirty="0" smtClean="0"/>
            </a:br>
            <a:r>
              <a:rPr lang="en-US" dirty="0" smtClean="0"/>
              <a:t>Quick reaction to faults. Graceful shutdown.</a:t>
            </a:r>
          </a:p>
          <a:p>
            <a:r>
              <a:rPr lang="en-US" dirty="0" smtClean="0"/>
              <a:t>The first two are outside the scope of control system.</a:t>
            </a:r>
          </a:p>
          <a:p>
            <a:pPr lvl="1"/>
            <a:r>
              <a:rPr lang="en-US" dirty="0" smtClean="0"/>
              <a:t>But can be integrated with it (e.g., via 4-20mA signal interface).</a:t>
            </a:r>
          </a:p>
          <a:p>
            <a:pPr lvl="1"/>
            <a:r>
              <a:rPr lang="en-US" dirty="0" smtClean="0"/>
              <a:t>MPS issues a mitigation action when a problem is detected.</a:t>
            </a:r>
          </a:p>
          <a:p>
            <a:r>
              <a:rPr lang="en-US" dirty="0" smtClean="0"/>
              <a:t>Topology: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 system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229200"/>
            <a:ext cx="7992888" cy="116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Machine</a:t>
            </a:r>
            <a:r>
              <a:rPr lang="sl-SI" dirty="0" smtClean="0"/>
              <a:t> </a:t>
            </a:r>
            <a:r>
              <a:rPr lang="sl-SI" dirty="0" err="1" smtClean="0"/>
              <a:t>Protection</a:t>
            </a:r>
            <a:r>
              <a:rPr lang="sl-SI" dirty="0" smtClean="0"/>
              <a:t> is </a:t>
            </a:r>
            <a:r>
              <a:rPr lang="sl-SI" dirty="0" err="1" smtClean="0"/>
              <a:t>Redundant</a:t>
            </a:r>
            <a:r>
              <a:rPr lang="sl-SI" dirty="0" smtClean="0"/>
              <a:t> to </a:t>
            </a:r>
            <a:r>
              <a:rPr lang="sl-SI" dirty="0" err="1" smtClean="0"/>
              <a:t>Control</a:t>
            </a:r>
            <a:r>
              <a:rPr lang="sl-SI" dirty="0" smtClean="0"/>
              <a:t> </a:t>
            </a:r>
            <a:r>
              <a:rPr lang="sl-SI" dirty="0" err="1" smtClean="0"/>
              <a:t>System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14</a:t>
            </a:fld>
            <a:endParaRPr lang="sl-SI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8136904" cy="420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 system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280920" cy="519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685"/>
            <a:ext cx="8229600" cy="5400675"/>
          </a:xfrm>
        </p:spPr>
        <p:txBody>
          <a:bodyPr/>
          <a:lstStyle/>
          <a:p>
            <a:r>
              <a:rPr lang="en-US" dirty="0" smtClean="0"/>
              <a:t>Statistical analysis of archived data (e.g., trends) to identify components nearing a fault.</a:t>
            </a:r>
          </a:p>
          <a:p>
            <a:endParaRPr lang="en-US" dirty="0" smtClean="0"/>
          </a:p>
          <a:p>
            <a:r>
              <a:rPr lang="en-US" dirty="0" smtClean="0"/>
              <a:t>Model and detailed monitoring of subsystems.</a:t>
            </a:r>
          </a:p>
          <a:p>
            <a:pPr lvl="1"/>
            <a:r>
              <a:rPr lang="en-US" dirty="0" smtClean="0"/>
              <a:t>E.g., monitoring of vibrations in mechanical subsystems.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Uses:</a:t>
            </a:r>
          </a:p>
          <a:p>
            <a:pPr lvl="1"/>
            <a:r>
              <a:rPr lang="en-US" dirty="0" smtClean="0"/>
              <a:t>Preventive maintenance planning.</a:t>
            </a:r>
          </a:p>
          <a:p>
            <a:pPr lvl="1"/>
            <a:r>
              <a:rPr lang="en-US" dirty="0" smtClean="0"/>
              <a:t>Preventively taking a component off-line.</a:t>
            </a:r>
          </a:p>
          <a:p>
            <a:pPr lvl="1"/>
            <a:endParaRPr lang="en-US" dirty="0" smtClean="0"/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Predictive diagnostics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Simulator of the machine.</a:t>
            </a:r>
          </a:p>
          <a:p>
            <a:r>
              <a:rPr lang="en-US" dirty="0" smtClean="0"/>
              <a:t>Uses </a:t>
            </a:r>
            <a:r>
              <a:rPr lang="en-US" dirty="0" smtClean="0"/>
              <a:t>real-time configuration data of </a:t>
            </a:r>
            <a:r>
              <a:rPr lang="en-US" dirty="0" err="1" smtClean="0"/>
              <a:t>beamline</a:t>
            </a:r>
            <a:r>
              <a:rPr lang="en-US" dirty="0" smtClean="0"/>
              <a:t> elements to simulate beam characteristics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Useful to analyze failure scenarios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sl-SI" dirty="0" smtClean="0"/>
              <a:t>An </a:t>
            </a:r>
            <a:r>
              <a:rPr lang="en-US" dirty="0" smtClean="0"/>
              <a:t>R&amp;D</a:t>
            </a:r>
            <a:r>
              <a:rPr lang="sl-SI" dirty="0" smtClean="0"/>
              <a:t> </a:t>
            </a:r>
            <a:r>
              <a:rPr lang="sl-SI" dirty="0" err="1" smtClean="0"/>
              <a:t>topic</a:t>
            </a:r>
            <a:r>
              <a:rPr lang="en-US" dirty="0" smtClean="0"/>
              <a:t>: </a:t>
            </a:r>
            <a:r>
              <a:rPr lang="en-US" dirty="0" smtClean="0"/>
              <a:t>automatic reconfiguration in case of a </a:t>
            </a:r>
            <a:r>
              <a:rPr lang="sl-SI" dirty="0" err="1" smtClean="0"/>
              <a:t>subsystem</a:t>
            </a:r>
            <a:r>
              <a:rPr lang="sl-SI" dirty="0" smtClean="0"/>
              <a:t> </a:t>
            </a:r>
            <a:r>
              <a:rPr lang="en-US" dirty="0" smtClean="0"/>
              <a:t>failure.</a:t>
            </a:r>
            <a:endParaRPr lang="sl-SI" dirty="0" smtClean="0"/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accelerator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17</a:t>
            </a:fld>
            <a:endParaRPr lang="sl-SI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645"/>
            <a:ext cx="8229600" cy="5400675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1800" dirty="0" smtClean="0"/>
              <a:t>Initiate </a:t>
            </a:r>
            <a:r>
              <a:rPr lang="en-US" sz="1800" b="1" u="sng" dirty="0" smtClean="0"/>
              <a:t>collaboration</a:t>
            </a:r>
            <a:r>
              <a:rPr lang="en-US" sz="1800" dirty="0" smtClean="0"/>
              <a:t> on control system with similar projects.</a:t>
            </a:r>
          </a:p>
          <a:p>
            <a:pPr marL="457200" lvl="0" indent="-457200">
              <a:buFont typeface="+mj-lt"/>
              <a:buAutoNum type="arabicPeriod"/>
            </a:pPr>
            <a:endParaRPr lang="en-US" sz="18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1800" dirty="0" smtClean="0"/>
              <a:t>Introduce a </a:t>
            </a:r>
            <a:r>
              <a:rPr lang="en-US" sz="1800" b="1" u="sng" dirty="0" smtClean="0"/>
              <a:t>naming convention</a:t>
            </a:r>
            <a:r>
              <a:rPr lang="en-US" sz="1800" b="1" dirty="0" smtClean="0"/>
              <a:t> </a:t>
            </a:r>
            <a:r>
              <a:rPr lang="en-US" sz="1800" dirty="0" smtClean="0"/>
              <a:t>early in the project. </a:t>
            </a:r>
            <a:endParaRPr lang="sl-SI" sz="1800" dirty="0" smtClean="0"/>
          </a:p>
          <a:p>
            <a:pPr marL="457200" lvl="0" indent="-457200">
              <a:buFont typeface="+mj-lt"/>
              <a:buAutoNum type="arabicPeriod"/>
            </a:pPr>
            <a:endParaRPr lang="en-US" sz="1800" u="sng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1800" u="sng" dirty="0" smtClean="0"/>
              <a:t>S</a:t>
            </a:r>
            <a:r>
              <a:rPr lang="en-US" sz="1800" b="1" u="sng" dirty="0" smtClean="0"/>
              <a:t>tandardize</a:t>
            </a:r>
            <a:r>
              <a:rPr lang="en-US" sz="1800" dirty="0" smtClean="0"/>
              <a:t> and define control system </a:t>
            </a:r>
            <a:r>
              <a:rPr lang="en-US" sz="1800" b="1" u="sng" dirty="0" smtClean="0"/>
              <a:t>interfaces</a:t>
            </a:r>
            <a:r>
              <a:rPr lang="en-US" sz="1800" dirty="0" smtClean="0"/>
              <a:t> for all delivered components and devices at the time of procurement. </a:t>
            </a:r>
          </a:p>
          <a:p>
            <a:pPr marL="457200" lvl="0" indent="-457200">
              <a:buFont typeface="+mj-lt"/>
              <a:buAutoNum type="arabicPeriod"/>
            </a:pPr>
            <a:endParaRPr lang="en-US" sz="1800" dirty="0" smtClean="0"/>
          </a:p>
          <a:p>
            <a:pPr marL="457200" lvl="0" indent="-457200">
              <a:buFont typeface="+mj-lt"/>
              <a:buAutoNum type="arabicPeriod" startAt="5"/>
            </a:pPr>
            <a:r>
              <a:rPr lang="en-US" sz="1800" dirty="0" smtClean="0"/>
              <a:t>Equip RFQ@UCL with fully functional and stable control system for its operation.</a:t>
            </a:r>
            <a:endParaRPr lang="sl-SI" sz="16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1800" dirty="0" smtClean="0"/>
          </a:p>
          <a:p>
            <a:pPr marL="457200" lvl="0" indent="-457200">
              <a:buFont typeface="+mj-lt"/>
              <a:buAutoNum type="arabicPeriod" startAt="4"/>
            </a:pPr>
            <a:r>
              <a:rPr lang="en-US" sz="1800" dirty="0" smtClean="0"/>
              <a:t>Foresee time and resources for </a:t>
            </a:r>
            <a:r>
              <a:rPr lang="en-US" sz="1800" b="1" u="sng" dirty="0" smtClean="0"/>
              <a:t>reliability and availability investigation</a:t>
            </a:r>
            <a:r>
              <a:rPr lang="en-US" sz="1800" b="1" dirty="0" smtClean="0"/>
              <a:t> </a:t>
            </a:r>
            <a:r>
              <a:rPr lang="en-US" sz="1800" dirty="0" smtClean="0"/>
              <a:t>on RFQ@UCL.</a:t>
            </a:r>
          </a:p>
          <a:p>
            <a:pPr marL="457200" lvl="0" indent="-457200">
              <a:buFont typeface="+mj-lt"/>
              <a:buAutoNum type="arabicPeriod" startAt="4"/>
            </a:pPr>
            <a:endParaRPr lang="en-US" sz="1800" u="sng" dirty="0" smtClean="0"/>
          </a:p>
          <a:p>
            <a:pPr marL="457200" lvl="0" indent="-457200">
              <a:buFont typeface="+mj-lt"/>
              <a:buAutoNum type="arabicPeriod" startAt="4"/>
            </a:pPr>
            <a:r>
              <a:rPr lang="en-US" sz="1800" u="sng" dirty="0" smtClean="0"/>
              <a:t>D</a:t>
            </a:r>
            <a:r>
              <a:rPr lang="en-US" sz="1800" b="1" u="sng" dirty="0" smtClean="0"/>
              <a:t>efine the scope of the control system</a:t>
            </a:r>
            <a:r>
              <a:rPr lang="en-US" sz="1800" b="1" dirty="0" smtClean="0"/>
              <a:t> </a:t>
            </a:r>
            <a:r>
              <a:rPr lang="en-US" sz="1800" dirty="0" smtClean="0"/>
              <a:t>well – if subsystems don’t have a control system, foresee that it needs to be developed.</a:t>
            </a:r>
            <a:endParaRPr lang="sl-SI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recommendations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18</a:t>
            </a:fld>
            <a:endParaRPr lang="sl-SI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/>
              <a:t>F</a:t>
            </a:r>
            <a:r>
              <a:rPr lang="en-GB" dirty="0" err="1" smtClean="0"/>
              <a:t>ault</a:t>
            </a:r>
            <a:r>
              <a:rPr lang="en-GB" dirty="0" smtClean="0"/>
              <a:t> </a:t>
            </a:r>
            <a:r>
              <a:rPr lang="en-GB" dirty="0"/>
              <a:t>tolerance and redundancy of </a:t>
            </a:r>
            <a:r>
              <a:rPr lang="en-GB" dirty="0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accelerator</a:t>
            </a:r>
            <a:endParaRPr lang="sl-SI" dirty="0" smtClean="0"/>
          </a:p>
          <a:p>
            <a:pPr lvl="1"/>
            <a:r>
              <a:rPr lang="en-GB" dirty="0" smtClean="0"/>
              <a:t>use </a:t>
            </a:r>
            <a:r>
              <a:rPr lang="en-GB" dirty="0"/>
              <a:t>of components far from their limits, </a:t>
            </a:r>
            <a:endParaRPr lang="sl-SI" dirty="0" smtClean="0"/>
          </a:p>
          <a:p>
            <a:pPr lvl="1"/>
            <a:r>
              <a:rPr lang="en-GB" dirty="0" smtClean="0"/>
              <a:t>parallel </a:t>
            </a:r>
            <a:r>
              <a:rPr lang="en-GB" dirty="0"/>
              <a:t>and serial redundancy of components, </a:t>
            </a:r>
            <a:endParaRPr lang="sl-SI" dirty="0" smtClean="0"/>
          </a:p>
          <a:p>
            <a:pPr lvl="1"/>
            <a:r>
              <a:rPr lang="en-GB" dirty="0" smtClean="0"/>
              <a:t>ability </a:t>
            </a:r>
            <a:r>
              <a:rPr lang="en-GB" dirty="0"/>
              <a:t>to repair failing section. </a:t>
            </a:r>
            <a:endParaRPr lang="sl-SI" dirty="0" smtClean="0"/>
          </a:p>
          <a:p>
            <a:pPr lvl="0"/>
            <a:endParaRPr lang="sl-SI" dirty="0" smtClean="0"/>
          </a:p>
          <a:p>
            <a:pPr lvl="0"/>
            <a:r>
              <a:rPr lang="sl-SI" dirty="0" err="1" smtClean="0"/>
              <a:t>Control</a:t>
            </a:r>
            <a:r>
              <a:rPr lang="sl-SI" dirty="0" smtClean="0"/>
              <a:t> </a:t>
            </a:r>
            <a:r>
              <a:rPr lang="sl-SI" dirty="0" err="1" smtClean="0"/>
              <a:t>strategies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high</a:t>
            </a:r>
            <a:r>
              <a:rPr lang="sl-SI" dirty="0" smtClean="0"/>
              <a:t> </a:t>
            </a:r>
            <a:r>
              <a:rPr lang="sl-SI" dirty="0" err="1" smtClean="0"/>
              <a:t>availability</a:t>
            </a:r>
            <a:endParaRPr lang="sl-SI" dirty="0" smtClean="0"/>
          </a:p>
          <a:p>
            <a:pPr lvl="1"/>
            <a:r>
              <a:rPr lang="sl-SI" dirty="0" err="1" smtClean="0"/>
              <a:t>Reliable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in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first</a:t>
            </a:r>
            <a:r>
              <a:rPr lang="sl-SI" dirty="0" smtClean="0"/>
              <a:t> place</a:t>
            </a:r>
          </a:p>
          <a:p>
            <a:pPr lvl="1"/>
            <a:r>
              <a:rPr lang="sl-SI" dirty="0" err="1" smtClean="0"/>
              <a:t>Redundant</a:t>
            </a:r>
            <a:r>
              <a:rPr lang="sl-SI" dirty="0" smtClean="0"/>
              <a:t> </a:t>
            </a:r>
            <a:r>
              <a:rPr lang="sl-SI" dirty="0" err="1" smtClean="0"/>
              <a:t>elements</a:t>
            </a:r>
            <a:endParaRPr lang="sl-SI" dirty="0" smtClean="0"/>
          </a:p>
          <a:p>
            <a:pPr lvl="1"/>
            <a:r>
              <a:rPr lang="sl-SI" dirty="0" err="1" smtClean="0"/>
              <a:t>Protection</a:t>
            </a:r>
            <a:r>
              <a:rPr lang="sl-SI" dirty="0" smtClean="0"/>
              <a:t> </a:t>
            </a:r>
            <a:r>
              <a:rPr lang="sl-SI" dirty="0" err="1" smtClean="0"/>
              <a:t>systems</a:t>
            </a:r>
            <a:r>
              <a:rPr lang="sl-SI" dirty="0" smtClean="0"/>
              <a:t> </a:t>
            </a:r>
            <a:r>
              <a:rPr lang="sl-SI" dirty="0" err="1" smtClean="0"/>
              <a:t>without</a:t>
            </a:r>
            <a:r>
              <a:rPr lang="sl-SI" dirty="0" smtClean="0"/>
              <a:t> </a:t>
            </a:r>
            <a:r>
              <a:rPr lang="sl-SI" dirty="0" err="1" smtClean="0"/>
              <a:t>false</a:t>
            </a:r>
            <a:r>
              <a:rPr lang="sl-SI" dirty="0" smtClean="0"/>
              <a:t> </a:t>
            </a:r>
            <a:r>
              <a:rPr lang="sl-SI" dirty="0" err="1" smtClean="0"/>
              <a:t>positives</a:t>
            </a:r>
            <a:endParaRPr lang="sl-SI" dirty="0" smtClean="0"/>
          </a:p>
          <a:p>
            <a:pPr lvl="1"/>
            <a:r>
              <a:rPr lang="sl-SI" dirty="0" err="1" smtClean="0"/>
              <a:t>Predicting</a:t>
            </a:r>
            <a:r>
              <a:rPr lang="sl-SI" dirty="0" smtClean="0"/>
              <a:t> </a:t>
            </a:r>
            <a:r>
              <a:rPr lang="sl-SI" dirty="0" err="1" smtClean="0"/>
              <a:t>faults</a:t>
            </a:r>
            <a:r>
              <a:rPr lang="sl-SI" dirty="0" smtClean="0"/>
              <a:t> </a:t>
            </a:r>
            <a:r>
              <a:rPr lang="sl-SI" dirty="0" err="1" smtClean="0"/>
              <a:t>before</a:t>
            </a:r>
            <a:r>
              <a:rPr lang="sl-SI" dirty="0" smtClean="0"/>
              <a:t>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occur</a:t>
            </a:r>
            <a:endParaRPr lang="sl-SI" sz="3600" dirty="0" smtClean="0">
              <a:latin typeface="Arial" charset="0"/>
              <a:cs typeface="Arial" charset="0"/>
            </a:endParaRPr>
          </a:p>
          <a:p>
            <a:pPr lvl="1"/>
            <a:r>
              <a:rPr lang="sl-SI" dirty="0" err="1" smtClean="0"/>
              <a:t>Working</a:t>
            </a:r>
            <a:r>
              <a:rPr lang="sl-SI" dirty="0" smtClean="0"/>
              <a:t> </a:t>
            </a:r>
            <a:r>
              <a:rPr lang="sl-SI" dirty="0" err="1" smtClean="0"/>
              <a:t>around</a:t>
            </a:r>
            <a:r>
              <a:rPr lang="sl-SI" dirty="0" smtClean="0"/>
              <a:t> </a:t>
            </a:r>
            <a:r>
              <a:rPr lang="sl-SI" dirty="0" err="1" smtClean="0"/>
              <a:t>faulty</a:t>
            </a:r>
            <a:r>
              <a:rPr lang="sl-SI" dirty="0" smtClean="0"/>
              <a:t> </a:t>
            </a:r>
            <a:r>
              <a:rPr lang="sl-SI" dirty="0" err="1" smtClean="0"/>
              <a:t>equipment</a:t>
            </a:r>
            <a:endParaRPr lang="sl-SI" dirty="0" smtClean="0"/>
          </a:p>
          <a:p>
            <a:endParaRPr lang="sl-SI" dirty="0"/>
          </a:p>
          <a:p>
            <a:endParaRPr lang="sl-S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</a:t>
            </a:r>
            <a:r>
              <a:rPr lang="sl-SI" dirty="0" smtClean="0"/>
              <a:t>A</a:t>
            </a:r>
            <a:r>
              <a:rPr lang="en-GB" dirty="0" err="1" smtClean="0"/>
              <a:t>vailability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418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Supervision of alarm state.</a:t>
            </a:r>
          </a:p>
          <a:p>
            <a:r>
              <a:rPr lang="sl-SI" dirty="0" smtClean="0"/>
              <a:t>Guides operator in reacting to alarms.</a:t>
            </a:r>
            <a:endParaRPr lang="en-US" dirty="0" smtClean="0"/>
          </a:p>
          <a:p>
            <a:r>
              <a:rPr lang="sl-SI" dirty="0" smtClean="0"/>
              <a:t>E.g., BEAST.</a:t>
            </a:r>
          </a:p>
          <a:p>
            <a:pPr lvl="1"/>
            <a:r>
              <a:rPr lang="en-US" dirty="0" smtClean="0"/>
              <a:t>Part of the Control System Studio suite.</a:t>
            </a:r>
            <a:endParaRPr lang="sl-SI" dirty="0" smtClean="0"/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20</a:t>
            </a:fld>
            <a:endParaRPr lang="sl-SI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2931505"/>
            <a:ext cx="5652120" cy="3926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049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168427"/>
            <a:ext cx="4752528" cy="36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Storing values of process variables (PVs) through time.</a:t>
            </a:r>
          </a:p>
          <a:p>
            <a:r>
              <a:rPr lang="en-US" dirty="0" smtClean="0"/>
              <a:t>Usage:</a:t>
            </a:r>
          </a:p>
          <a:p>
            <a:pPr lvl="1"/>
            <a:r>
              <a:rPr lang="en-US" dirty="0" smtClean="0"/>
              <a:t>Monitoring (and analysis) of (mid-/long-)term trends.</a:t>
            </a:r>
          </a:p>
          <a:p>
            <a:pPr lvl="1"/>
            <a:r>
              <a:rPr lang="en-US" dirty="0" smtClean="0"/>
              <a:t>Predictive diagnostics.</a:t>
            </a:r>
          </a:p>
          <a:p>
            <a:pPr lvl="1"/>
            <a:r>
              <a:rPr lang="en-US" dirty="0" smtClean="0"/>
              <a:t>Comparison of performance at various times.</a:t>
            </a:r>
          </a:p>
          <a:p>
            <a:r>
              <a:rPr lang="en-US" dirty="0" smtClean="0"/>
              <a:t>E.</a:t>
            </a:r>
            <a:r>
              <a:rPr lang="sl-SI" dirty="0" smtClean="0"/>
              <a:t>g., BEAUTY.</a:t>
            </a:r>
          </a:p>
          <a:p>
            <a:pPr lvl="1"/>
            <a:r>
              <a:rPr lang="sl-SI" dirty="0" smtClean="0"/>
              <a:t>Part of Control System Studio.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r>
              <a:rPr lang="sl-SI" b="1" dirty="0" smtClean="0"/>
              <a:t>Not a high</a:t>
            </a:r>
            <a:r>
              <a:rPr lang="en-US" b="1" dirty="0" smtClean="0"/>
              <a:t>-performance</a:t>
            </a:r>
            <a:br>
              <a:rPr lang="en-US" b="1" dirty="0" smtClean="0"/>
            </a:br>
            <a:r>
              <a:rPr lang="en-US" b="1" dirty="0" smtClean="0"/>
              <a:t>scientific archiving tool!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Archiving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87214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system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22</a:t>
            </a:fld>
            <a:endParaRPr lang="sl-SI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96744" cy="482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7750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Control Box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interfaces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23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54038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6508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Packaging of control system software.</a:t>
            </a:r>
          </a:p>
          <a:p>
            <a:pPr lvl="1"/>
            <a:r>
              <a:rPr lang="en-US" dirty="0" smtClean="0"/>
              <a:t>Operating system.</a:t>
            </a:r>
          </a:p>
          <a:p>
            <a:pPr lvl="1"/>
            <a:r>
              <a:rPr lang="en-US" dirty="0" smtClean="0"/>
              <a:t>EPICS.</a:t>
            </a:r>
          </a:p>
          <a:p>
            <a:pPr lvl="1"/>
            <a:r>
              <a:rPr lang="en-US" dirty="0" smtClean="0"/>
              <a:t>User interface tools.</a:t>
            </a:r>
          </a:p>
          <a:p>
            <a:endParaRPr lang="en-US" dirty="0" smtClean="0"/>
          </a:p>
          <a:p>
            <a:r>
              <a:rPr lang="en-US" dirty="0" smtClean="0"/>
              <a:t>In addition, ITER-specific tools</a:t>
            </a:r>
          </a:p>
          <a:p>
            <a:pPr lvl="1"/>
            <a:r>
              <a:rPr lang="en-US" dirty="0" smtClean="0"/>
              <a:t>E.g., Self Description Data toolkit for providing meta-data and development of “plant system instrumentation &amp; control”.</a:t>
            </a:r>
          </a:p>
          <a:p>
            <a:endParaRPr lang="en-US" dirty="0" smtClean="0"/>
          </a:p>
          <a:p>
            <a:r>
              <a:rPr lang="en-US" dirty="0" smtClean="0"/>
              <a:t>Can be used elsewhere as a baseline</a:t>
            </a:r>
          </a:p>
          <a:p>
            <a:pPr lvl="1"/>
            <a:r>
              <a:rPr lang="en-US" dirty="0" smtClean="0"/>
              <a:t>E.g., ESS.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 CODAC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5556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Standard CS </a:t>
            </a:r>
            <a:r>
              <a:rPr lang="en-US" dirty="0" smtClean="0"/>
              <a:t>Architecture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7992888" cy="540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Planning: work breakdown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08720"/>
            <a:ext cx="8964488" cy="6932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Maturity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Use in other facilities</a:t>
            </a:r>
          </a:p>
          <a:p>
            <a:pPr lvl="1"/>
            <a:r>
              <a:rPr lang="en-US" dirty="0" smtClean="0"/>
              <a:t>Obsolescence management</a:t>
            </a:r>
          </a:p>
          <a:p>
            <a:endParaRPr lang="en-US" dirty="0" smtClean="0"/>
          </a:p>
          <a:p>
            <a:r>
              <a:rPr lang="sl-SI" dirty="0" smtClean="0"/>
              <a:t>Toda</a:t>
            </a:r>
            <a:r>
              <a:rPr lang="en-US" dirty="0" err="1" smtClean="0"/>
              <a:t>y’s</a:t>
            </a:r>
            <a:r>
              <a:rPr lang="en-US" dirty="0" smtClean="0"/>
              <a:t> choices:</a:t>
            </a:r>
          </a:p>
          <a:p>
            <a:pPr lvl="1"/>
            <a:r>
              <a:rPr lang="en-US" dirty="0" smtClean="0"/>
              <a:t>VME [mature, nearing obsolescence]</a:t>
            </a:r>
          </a:p>
          <a:p>
            <a:pPr lvl="1"/>
            <a:r>
              <a:rPr lang="en-US" dirty="0" err="1" smtClean="0"/>
              <a:t>cPCI</a:t>
            </a:r>
            <a:r>
              <a:rPr lang="en-US" dirty="0" smtClean="0"/>
              <a:t> [suboptimal performance; </a:t>
            </a:r>
            <a:r>
              <a:rPr lang="en-US" dirty="0" err="1" smtClean="0"/>
              <a:t>cPCIe</a:t>
            </a:r>
            <a:r>
              <a:rPr lang="en-US" dirty="0" smtClean="0"/>
              <a:t> immature]</a:t>
            </a:r>
          </a:p>
          <a:p>
            <a:pPr lvl="1"/>
            <a:r>
              <a:rPr lang="en-US" dirty="0" smtClean="0"/>
              <a:t>PXI, </a:t>
            </a:r>
            <a:r>
              <a:rPr lang="en-US" dirty="0" err="1" smtClean="0"/>
              <a:t>PXIe</a:t>
            </a:r>
            <a:r>
              <a:rPr lang="en-US" dirty="0" smtClean="0"/>
              <a:t> [limited choice of vendors]</a:t>
            </a:r>
          </a:p>
          <a:p>
            <a:pPr lvl="1"/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/ATCA,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TCA.4 for physics</a:t>
            </a:r>
            <a:br>
              <a:rPr lang="en-US" dirty="0" smtClean="0"/>
            </a:br>
            <a:r>
              <a:rPr lang="en-US" dirty="0" smtClean="0"/>
              <a:t>[not much support from industry – yet</a:t>
            </a:r>
            <a:r>
              <a:rPr lang="en-US" dirty="0" smtClean="0"/>
              <a:t>]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platform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recommend EPICS as the control system infrastructure.</a:t>
            </a:r>
          </a:p>
          <a:p>
            <a:pPr lvl="1"/>
            <a:r>
              <a:rPr lang="en-US" dirty="0" smtClean="0"/>
              <a:t>Widely used</a:t>
            </a:r>
            <a:r>
              <a:rPr lang="sl-SI" dirty="0" smtClean="0"/>
              <a:t> in ACC </a:t>
            </a:r>
            <a:r>
              <a:rPr lang="sl-SI" dirty="0" err="1" smtClean="0"/>
              <a:t>community</a:t>
            </a:r>
            <a:r>
              <a:rPr lang="sl-SI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Good community and commercial support.</a:t>
            </a:r>
          </a:p>
          <a:p>
            <a:pPr lvl="1"/>
            <a:r>
              <a:rPr lang="sl-SI" dirty="0" smtClean="0"/>
              <a:t>Significant reuse of </a:t>
            </a:r>
            <a:r>
              <a:rPr lang="sl-SI" dirty="0" err="1" smtClean="0"/>
              <a:t>existing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possible</a:t>
            </a:r>
            <a:r>
              <a:rPr lang="sl-SI" dirty="0" smtClean="0"/>
              <a:t>.</a:t>
            </a:r>
            <a:endParaRPr lang="en-US" dirty="0" smtClean="0"/>
          </a:p>
          <a:p>
            <a:pPr lvl="1"/>
            <a:r>
              <a:rPr lang="sl-SI" dirty="0" smtClean="0"/>
              <a:t>M</a:t>
            </a:r>
            <a:r>
              <a:rPr lang="en-GB" dirty="0" err="1" smtClean="0"/>
              <a:t>ature</a:t>
            </a:r>
            <a:r>
              <a:rPr lang="en-GB" dirty="0" smtClean="0"/>
              <a:t> </a:t>
            </a:r>
            <a:r>
              <a:rPr lang="en-GB" dirty="0"/>
              <a:t>and proven </a:t>
            </a:r>
            <a:r>
              <a:rPr lang="en-GB" dirty="0" err="1" smtClean="0"/>
              <a:t>technolog</a:t>
            </a:r>
            <a:r>
              <a:rPr lang="sl-SI" dirty="0" smtClean="0"/>
              <a:t>y.</a:t>
            </a:r>
          </a:p>
          <a:p>
            <a:pPr lvl="1"/>
            <a:r>
              <a:rPr lang="en-US" dirty="0"/>
              <a:t>Hooks allow implementation of a redundancy scheme. </a:t>
            </a:r>
          </a:p>
          <a:p>
            <a:endParaRPr lang="en-US" dirty="0" smtClean="0"/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r>
              <a:rPr lang="sl-SI" dirty="0" smtClean="0"/>
              <a:t> </a:t>
            </a:r>
            <a:r>
              <a:rPr lang="sl-SI" dirty="0" err="1" smtClean="0"/>
              <a:t>Framework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EPICS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  <p:sp>
        <p:nvSpPr>
          <p:cNvPr id="5" name="Line 43"/>
          <p:cNvSpPr>
            <a:spLocks noChangeShapeType="1"/>
          </p:cNvSpPr>
          <p:nvPr/>
        </p:nvSpPr>
        <p:spPr bwMode="auto">
          <a:xfrm>
            <a:off x="4010025" y="3081338"/>
            <a:ext cx="0" cy="2159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46"/>
          <p:cNvSpPr>
            <a:spLocks noChangeShapeType="1"/>
          </p:cNvSpPr>
          <p:nvPr/>
        </p:nvSpPr>
        <p:spPr bwMode="auto">
          <a:xfrm>
            <a:off x="7905750" y="3011488"/>
            <a:ext cx="1588" cy="28575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2305050" y="4368800"/>
            <a:ext cx="36195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H="1">
            <a:off x="2290763" y="5121275"/>
            <a:ext cx="3810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H="1">
            <a:off x="2290763" y="5892800"/>
            <a:ext cx="40005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466725" y="1463675"/>
            <a:ext cx="2190750" cy="1690688"/>
            <a:chOff x="282" y="626"/>
            <a:chExt cx="1380" cy="1065"/>
          </a:xfrm>
        </p:grpSpPr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" y="626"/>
              <a:ext cx="1381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82" y="626"/>
              <a:ext cx="1381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endParaRPr lang="en-US" altLang="ja-JP" sz="100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4562475" y="4359275"/>
            <a:ext cx="43815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4586288" y="5111750"/>
            <a:ext cx="428625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 flipH="1">
            <a:off x="4595813" y="5883275"/>
            <a:ext cx="409575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3667125" y="5607050"/>
            <a:ext cx="904875" cy="525463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>
              <a:spcBef>
                <a:spcPts val="875"/>
              </a:spcBef>
            </a:pPr>
            <a:r>
              <a:rPr lang="en-US" altLang="ja-JP" sz="1400" b="1">
                <a:solidFill>
                  <a:srgbClr val="000000"/>
                </a:solidFill>
                <a:latin typeface="Arial" charset="0"/>
              </a:rPr>
              <a:t>Thermo-</a:t>
            </a:r>
            <a:br>
              <a:rPr lang="en-US" altLang="ja-JP" sz="1400" b="1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400" b="1">
                <a:solidFill>
                  <a:srgbClr val="000000"/>
                </a:solidFill>
                <a:latin typeface="Arial" charset="0"/>
              </a:rPr>
              <a:t>meter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2676525" y="4916488"/>
            <a:ext cx="809625" cy="398462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r>
              <a:rPr lang="en-US" altLang="ja-JP" sz="1000" b="1">
                <a:solidFill>
                  <a:srgbClr val="000000"/>
                </a:solidFill>
                <a:latin typeface="Arial" charset="0"/>
              </a:rPr>
              <a:t>Computer Interface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2676525" y="4159250"/>
            <a:ext cx="809625" cy="398463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r>
              <a:rPr lang="en-US" altLang="ja-JP" sz="1000" b="1">
                <a:solidFill>
                  <a:srgbClr val="000000"/>
                </a:solidFill>
                <a:latin typeface="Arial" charset="0"/>
              </a:rPr>
              <a:t>Computer Interface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676525" y="5673725"/>
            <a:ext cx="809625" cy="398463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r>
              <a:rPr lang="en-US" altLang="ja-JP" sz="1000" b="1">
                <a:solidFill>
                  <a:srgbClr val="000000"/>
                </a:solidFill>
                <a:latin typeface="Arial" charset="0"/>
              </a:rPr>
              <a:t>Computer Interface</a:t>
            </a:r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>
            <a:off x="3486150" y="4368800"/>
            <a:ext cx="1905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auto">
          <a:xfrm flipH="1">
            <a:off x="3505200" y="5121275"/>
            <a:ext cx="1905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H="1">
            <a:off x="3471863" y="5892800"/>
            <a:ext cx="1905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179512" y="3957638"/>
            <a:ext cx="2116013" cy="2163762"/>
          </a:xfrm>
          <a:prstGeom prst="rect">
            <a:avLst/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ja-JP"/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179512" y="3530600"/>
            <a:ext cx="2116013" cy="427038"/>
          </a:xfrm>
          <a:prstGeom prst="rect">
            <a:avLst/>
          </a:prstGeom>
          <a:solidFill>
            <a:srgbClr val="C0C0C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 dirty="0">
                <a:solidFill>
                  <a:srgbClr val="000000"/>
                </a:solidFill>
              </a:rPr>
              <a:t>Channel Access Server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 dirty="0">
                <a:solidFill>
                  <a:srgbClr val="000000"/>
                </a:solidFill>
              </a:rPr>
              <a:t>(IOC)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395288" y="3946525"/>
            <a:ext cx="17907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 dirty="0">
                <a:solidFill>
                  <a:srgbClr val="000000"/>
                </a:solidFill>
              </a:rPr>
              <a:t>Process Variables:</a:t>
            </a:r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404813" y="4235450"/>
            <a:ext cx="18954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000" b="1">
                <a:solidFill>
                  <a:srgbClr val="000000"/>
                </a:solidFill>
              </a:rPr>
              <a:t>CWS-PHTS-DLHT:VC1-FCVZ</a:t>
            </a:r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>
            <a:off x="317500" y="3321050"/>
            <a:ext cx="8367713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1449388" y="3321050"/>
            <a:ext cx="0" cy="206375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3081338" y="2841625"/>
            <a:ext cx="2063750" cy="263525"/>
          </a:xfrm>
          <a:prstGeom prst="rect">
            <a:avLst/>
          </a:prstGeom>
          <a:solidFill>
            <a:srgbClr val="C0C0C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100" b="1">
                <a:solidFill>
                  <a:srgbClr val="000000"/>
                </a:solidFill>
              </a:rPr>
              <a:t>Channel Access Client</a:t>
            </a:r>
          </a:p>
        </p:txBody>
      </p:sp>
      <p:sp>
        <p:nvSpPr>
          <p:cNvPr id="30" name="Rectangle 41"/>
          <p:cNvSpPr>
            <a:spLocks noChangeArrowheads="1"/>
          </p:cNvSpPr>
          <p:nvPr/>
        </p:nvSpPr>
        <p:spPr bwMode="auto">
          <a:xfrm>
            <a:off x="6678613" y="2786063"/>
            <a:ext cx="2195512" cy="263525"/>
          </a:xfrm>
          <a:prstGeom prst="rect">
            <a:avLst/>
          </a:prstGeom>
          <a:solidFill>
            <a:srgbClr val="C0C0C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100" b="1">
                <a:solidFill>
                  <a:srgbClr val="000000"/>
                </a:solidFill>
              </a:rPr>
              <a:t>Channel Access Client</a:t>
            </a:r>
          </a:p>
        </p:txBody>
      </p:sp>
      <p:pic>
        <p:nvPicPr>
          <p:cNvPr id="31" name="Picture 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1341438"/>
            <a:ext cx="219551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338" y="1368425"/>
            <a:ext cx="204152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3692525" y="4214813"/>
            <a:ext cx="904875" cy="1044575"/>
          </a:xfrm>
          <a:prstGeom prst="rect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ctr">
              <a:spcBef>
                <a:spcPts val="875"/>
              </a:spcBef>
            </a:pPr>
            <a:r>
              <a:rPr lang="en-US" altLang="ja-JP" sz="1400" b="1">
                <a:solidFill>
                  <a:srgbClr val="000000"/>
                </a:solidFill>
                <a:latin typeface="Arial" charset="0"/>
              </a:rPr>
              <a:t>Flow</a:t>
            </a:r>
            <a:br>
              <a:rPr lang="en-US" altLang="ja-JP" sz="1400" b="1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400" b="1">
                <a:solidFill>
                  <a:srgbClr val="000000"/>
                </a:solidFill>
                <a:latin typeface="Arial" charset="0"/>
              </a:rPr>
              <a:t>Control</a:t>
            </a:r>
            <a:br>
              <a:rPr lang="en-US" altLang="ja-JP" sz="1400" b="1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400" b="1">
                <a:solidFill>
                  <a:srgbClr val="000000"/>
                </a:solidFill>
                <a:latin typeface="Arial" charset="0"/>
              </a:rPr>
              <a:t>Valve</a:t>
            </a:r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5718175" y="3648075"/>
            <a:ext cx="2667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 b="1" dirty="0" smtClean="0">
                <a:solidFill>
                  <a:srgbClr val="000000"/>
                </a:solidFill>
              </a:rPr>
              <a:t>Sub-system</a:t>
            </a:r>
            <a:endParaRPr lang="en-US" altLang="ja-JP" sz="1400" b="1" dirty="0">
              <a:solidFill>
                <a:srgbClr val="000000"/>
              </a:solidFill>
            </a:endParaRPr>
          </a:p>
        </p:txBody>
      </p:sp>
      <p:pic>
        <p:nvPicPr>
          <p:cNvPr id="35" name="Picture 5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3990975"/>
            <a:ext cx="4106862" cy="2035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2"/>
          <p:cNvSpPr>
            <a:spLocks noChangeArrowheads="1"/>
          </p:cNvSpPr>
          <p:nvPr/>
        </p:nvSpPr>
        <p:spPr bwMode="auto">
          <a:xfrm>
            <a:off x="257175" y="4916488"/>
            <a:ext cx="203358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000" b="1">
                <a:solidFill>
                  <a:srgbClr val="000000"/>
                </a:solidFill>
              </a:rPr>
              <a:t>CWS-PHTS-DLHT:VC1-FCVY1</a:t>
            </a:r>
          </a:p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000" b="1">
                <a:solidFill>
                  <a:srgbClr val="000000"/>
                </a:solidFill>
              </a:rPr>
              <a:t>CWS-PHTS-DLHT:VC1-FCVY2</a:t>
            </a: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412750" y="5761038"/>
            <a:ext cx="1882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000" b="1">
                <a:solidFill>
                  <a:srgbClr val="000000"/>
                </a:solidFill>
              </a:rPr>
              <a:t>CWS-PHTS-DLHT:MT2-TT</a:t>
            </a:r>
          </a:p>
        </p:txBody>
      </p:sp>
      <p:pic>
        <p:nvPicPr>
          <p:cNvPr id="38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102424"/>
            <a:ext cx="755576" cy="75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Channel Access network communication protocol.</a:t>
            </a:r>
          </a:p>
          <a:p>
            <a:pPr lvl="1"/>
            <a:r>
              <a:rPr lang="en-US" dirty="0" smtClean="0"/>
              <a:t>UDP for discovery.</a:t>
            </a:r>
          </a:p>
          <a:p>
            <a:pPr lvl="1"/>
            <a:r>
              <a:rPr lang="en-US" dirty="0" smtClean="0"/>
              <a:t>TCP for data exchange.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6563072" cy="792162"/>
          </a:xfrm>
        </p:spPr>
        <p:txBody>
          <a:bodyPr/>
          <a:lstStyle/>
          <a:p>
            <a:r>
              <a:rPr lang="en-US" dirty="0" smtClean="0"/>
              <a:t>EPICS</a:t>
            </a:r>
            <a:r>
              <a:rPr lang="sl-SI" dirty="0" smtClean="0"/>
              <a:t> Data </a:t>
            </a:r>
            <a:r>
              <a:rPr lang="sl-SI" dirty="0" err="1" smtClean="0"/>
              <a:t>Flow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476672"/>
            <a:ext cx="441325" cy="365125"/>
          </a:xfr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522413" y="4402732"/>
            <a:ext cx="1390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C28500"/>
              </a:buClr>
              <a:buSzPct val="125000"/>
              <a:buFont typeface="Times New Roman" charset="0"/>
              <a:buNone/>
            </a:pPr>
            <a:r>
              <a:rPr lang="en-US" altLang="ja-JP" sz="1800" b="1">
                <a:solidFill>
                  <a:srgbClr val="000000"/>
                </a:solidFill>
                <a:latin typeface="Arial" charset="0"/>
              </a:rPr>
              <a:t>CA Server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493838" y="4002682"/>
            <a:ext cx="13716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8138" indent="-338138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225"/>
              </a:spcBef>
              <a:spcAft>
                <a:spcPts val="225"/>
              </a:spcAft>
              <a:buClr>
                <a:srgbClr val="C28500"/>
              </a:buClr>
              <a:buSzPct val="125000"/>
              <a:buFont typeface="Times New Roman" charset="0"/>
              <a:buNone/>
            </a:pPr>
            <a:r>
              <a:rPr lang="en-US" altLang="ja-JP" sz="1800" b="1">
                <a:solidFill>
                  <a:srgbClr val="000000"/>
                </a:solidFill>
                <a:latin typeface="Arial" charset="0"/>
              </a:rPr>
              <a:t>CA Client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30188" y="3651845"/>
            <a:ext cx="1987550" cy="269875"/>
          </a:xfrm>
          <a:prstGeom prst="rect">
            <a:avLst/>
          </a:prstGeom>
          <a:solidFill>
            <a:srgbClr val="C0C0C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100" b="1">
                <a:solidFill>
                  <a:srgbClr val="000000"/>
                </a:solidFill>
              </a:rPr>
              <a:t>Channel Access Client</a:t>
            </a: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665163" y="4375745"/>
            <a:ext cx="8443912" cy="1587"/>
          </a:xfrm>
          <a:prstGeom prst="line">
            <a:avLst/>
          </a:prstGeom>
          <a:noFill/>
          <a:ln w="38160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1524000" y="3921720"/>
            <a:ext cx="1588" cy="91440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2384424" y="2989857"/>
            <a:ext cx="2691632" cy="466725"/>
          </a:xfrm>
          <a:prstGeom prst="wedgeRectCallout">
            <a:avLst>
              <a:gd name="adj1" fmla="val -15250"/>
              <a:gd name="adj2" fmla="val 217005"/>
            </a:avLst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 dirty="0">
                <a:solidFill>
                  <a:srgbClr val="000000"/>
                </a:solidFill>
              </a:rPr>
              <a:t>Who has a PV named</a:t>
            </a:r>
            <a:br>
              <a:rPr lang="en-US" altLang="ja-JP" sz="1200" b="1" dirty="0">
                <a:solidFill>
                  <a:srgbClr val="000000"/>
                </a:solidFill>
              </a:rPr>
            </a:br>
            <a:r>
              <a:rPr lang="en-US" altLang="ja-JP" sz="1200" b="1" dirty="0">
                <a:solidFill>
                  <a:srgbClr val="000000"/>
                </a:solidFill>
              </a:rPr>
              <a:t>“</a:t>
            </a:r>
            <a:r>
              <a:rPr lang="en-US" altLang="ja-JP" sz="1100" b="1" dirty="0" smtClean="0">
                <a:solidFill>
                  <a:srgbClr val="000000"/>
                </a:solidFill>
              </a:rPr>
              <a:t>CWS-PHTS-DLHT:TTSPTARGET</a:t>
            </a:r>
            <a:r>
              <a:rPr lang="en-US" altLang="ja-JP" sz="1200" b="1" dirty="0">
                <a:solidFill>
                  <a:srgbClr val="000000"/>
                </a:solidFill>
              </a:rPr>
              <a:t>”?</a:t>
            </a: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3141663" y="4904382"/>
            <a:ext cx="628650" cy="323850"/>
          </a:xfrm>
          <a:prstGeom prst="wedgeRectCallout">
            <a:avLst>
              <a:gd name="adj1" fmla="val 14394"/>
              <a:gd name="adj2" fmla="val -188727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I do.</a:t>
            </a:r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3922713" y="3523257"/>
            <a:ext cx="1114425" cy="466725"/>
          </a:xfrm>
          <a:prstGeom prst="wedgeRectCallout">
            <a:avLst>
              <a:gd name="adj1" fmla="val -23931"/>
              <a:gd name="adj2" fmla="val 110884"/>
            </a:avLst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What is its value?</a:t>
            </a:r>
          </a:p>
        </p:txBody>
      </p:sp>
      <p:sp>
        <p:nvSpPr>
          <p:cNvPr id="13" name="AutoShape 17"/>
          <p:cNvSpPr>
            <a:spLocks noChangeArrowheads="1"/>
          </p:cNvSpPr>
          <p:nvPr/>
        </p:nvSpPr>
        <p:spPr bwMode="auto">
          <a:xfrm>
            <a:off x="3979863" y="4904382"/>
            <a:ext cx="723900" cy="495300"/>
          </a:xfrm>
          <a:prstGeom prst="wedgeRectCallout">
            <a:avLst>
              <a:gd name="adj1" fmla="val 5921"/>
              <a:gd name="adj2" fmla="val -159935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25.5 degC</a:t>
            </a:r>
          </a:p>
        </p:txBody>
      </p:sp>
      <p:sp>
        <p:nvSpPr>
          <p:cNvPr id="14" name="AutoShape 18"/>
          <p:cNvSpPr>
            <a:spLocks noChangeArrowheads="1"/>
          </p:cNvSpPr>
          <p:nvPr/>
        </p:nvSpPr>
        <p:spPr bwMode="auto">
          <a:xfrm>
            <a:off x="5132388" y="2989857"/>
            <a:ext cx="1276350" cy="533400"/>
          </a:xfrm>
          <a:prstGeom prst="wedgeRectCallout">
            <a:avLst>
              <a:gd name="adj1" fmla="val -50426"/>
              <a:gd name="adj2" fmla="val 183630"/>
            </a:avLst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Change its value to 30.5</a:t>
            </a: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2532063" y="2326282"/>
            <a:ext cx="1781175" cy="458788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“connection request” or “search request”</a:t>
            </a: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4875213" y="4904382"/>
            <a:ext cx="733425" cy="628650"/>
          </a:xfrm>
          <a:prstGeom prst="wedgeRectCallout">
            <a:avLst>
              <a:gd name="adj1" fmla="val 5194"/>
              <a:gd name="adj2" fmla="val -136616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OK, it is now 30.5</a:t>
            </a:r>
          </a:p>
        </p:txBody>
      </p: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6483350" y="2989857"/>
            <a:ext cx="1095375" cy="847725"/>
          </a:xfrm>
          <a:prstGeom prst="wedgeRectCallout">
            <a:avLst>
              <a:gd name="adj1" fmla="val -72176"/>
              <a:gd name="adj2" fmla="val 103745"/>
            </a:avLst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Notify me when the value changes</a:t>
            </a:r>
          </a:p>
        </p:txBody>
      </p:sp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5940425" y="4904382"/>
            <a:ext cx="990600" cy="457200"/>
          </a:xfrm>
          <a:prstGeom prst="wedgeRectCallout">
            <a:avLst>
              <a:gd name="adj1" fmla="val 14435"/>
              <a:gd name="adj2" fmla="val -166667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It is now 20.5 degC</a:t>
            </a:r>
          </a:p>
        </p:txBody>
      </p:sp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6975475" y="4904382"/>
            <a:ext cx="981075" cy="457200"/>
          </a:xfrm>
          <a:prstGeom prst="wedgeRectCallout">
            <a:avLst>
              <a:gd name="adj1" fmla="val 7468"/>
              <a:gd name="adj2" fmla="val -169097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It is now 10.3 degC</a:t>
            </a:r>
          </a:p>
        </p:txBody>
      </p:sp>
      <p:sp>
        <p:nvSpPr>
          <p:cNvPr id="20" name="AutoShape 26"/>
          <p:cNvSpPr>
            <a:spLocks noChangeArrowheads="1"/>
          </p:cNvSpPr>
          <p:nvPr/>
        </p:nvSpPr>
        <p:spPr bwMode="auto">
          <a:xfrm>
            <a:off x="8027988" y="4904382"/>
            <a:ext cx="865187" cy="457200"/>
          </a:xfrm>
          <a:prstGeom prst="wedgeRectCallout">
            <a:avLst>
              <a:gd name="adj1" fmla="val 153"/>
              <a:gd name="adj2" fmla="val -169097"/>
            </a:avLst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It is now    9.2 degC</a:t>
            </a: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5356225" y="2326282"/>
            <a:ext cx="828675" cy="496888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“put” or </a:t>
            </a:r>
          </a:p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“caPut”</a:t>
            </a: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4373563" y="2326282"/>
            <a:ext cx="828675" cy="496888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“get” or </a:t>
            </a:r>
          </a:p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“caGet”</a:t>
            </a: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6561138" y="2326282"/>
            <a:ext cx="904875" cy="458788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“set a monitor”</a:t>
            </a: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6840538" y="5593357"/>
            <a:ext cx="1885950" cy="715963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“post an event”</a:t>
            </a:r>
          </a:p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or </a:t>
            </a:r>
          </a:p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“post a monitor”</a:t>
            </a: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4564063" y="5593357"/>
            <a:ext cx="1400175" cy="276225"/>
          </a:xfrm>
          <a:prstGeom prst="rect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"/>
              </a:spcBef>
              <a:spcAft>
                <a:spcPts val="150"/>
              </a:spcAft>
              <a:buClr>
                <a:srgbClr val="C28500"/>
              </a:buClr>
              <a:buSzPct val="125000"/>
              <a:buFont typeface="Times New Roman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200" b="1">
                <a:solidFill>
                  <a:srgbClr val="000000"/>
                </a:solidFill>
              </a:rPr>
              <a:t>“put complete”</a:t>
            </a: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798513" y="5094882"/>
            <a:ext cx="1847850" cy="1077913"/>
          </a:xfrm>
          <a:prstGeom prst="rect">
            <a:avLst/>
          </a:prstGeom>
          <a:solidFill>
            <a:srgbClr val="00FF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ja-JP"/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798513" y="4856757"/>
            <a:ext cx="1847850" cy="238125"/>
          </a:xfrm>
          <a:prstGeom prst="rect">
            <a:avLst/>
          </a:prstGeom>
          <a:solidFill>
            <a:srgbClr val="C0C0C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ja-JP"/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931863" y="5183782"/>
            <a:ext cx="17907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spcBef>
                <a:spcPts val="875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 b="1">
                <a:solidFill>
                  <a:srgbClr val="000000"/>
                </a:solidFill>
              </a:rPr>
              <a:t>Process Variables:</a:t>
            </a: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798513" y="4842470"/>
            <a:ext cx="18573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100" b="1">
                <a:solidFill>
                  <a:srgbClr val="000000"/>
                </a:solidFill>
              </a:rPr>
              <a:t>Channel Access Server</a:t>
            </a:r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503238" y="5431432"/>
            <a:ext cx="2209800" cy="741363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6800" rIns="90000" bIns="46800" anchor="ctr">
            <a:spAutoFit/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ja-JP" sz="1050" b="1" dirty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CWS-PHTS-DLHT:VC1-FCVZ</a:t>
            </a:r>
          </a:p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ja-JP" sz="1050" b="1" dirty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CWS-PHTS-DLHT:VC1-FCVY1</a:t>
            </a:r>
          </a:p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ja-JP" sz="1050" b="1" dirty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CWS-PHTS-DLHT:VC1-FCVY2</a:t>
            </a:r>
          </a:p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ja-JP" sz="1050" b="1" dirty="0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rPr>
              <a:t>CWS-PHTS-DLHT:TTSPTARGET</a:t>
            </a:r>
          </a:p>
        </p:txBody>
      </p:sp>
      <p:pic>
        <p:nvPicPr>
          <p:cNvPr id="31" name="Picture 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326282"/>
            <a:ext cx="198755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One </a:t>
            </a:r>
            <a:r>
              <a:rPr lang="en-GB" i="1" dirty="0"/>
              <a:t>of the IOCs is a primary, and one is a backup. </a:t>
            </a:r>
            <a:endParaRPr lang="sl-SI" i="1" dirty="0" smtClean="0"/>
          </a:p>
          <a:p>
            <a:r>
              <a:rPr lang="en-GB" i="1" dirty="0" smtClean="0"/>
              <a:t>Primary </a:t>
            </a:r>
            <a:r>
              <a:rPr lang="en-GB" i="1" dirty="0"/>
              <a:t>IOC sends all state changes (e.g., changes of values) to the backup to keep it in sync. </a:t>
            </a:r>
            <a:endParaRPr lang="sl-SI" i="1" dirty="0" smtClean="0"/>
          </a:p>
          <a:p>
            <a:r>
              <a:rPr lang="sl-SI" i="1" dirty="0" err="1" smtClean="0"/>
              <a:t>if</a:t>
            </a:r>
            <a:r>
              <a:rPr lang="en-GB" i="1" dirty="0" smtClean="0"/>
              <a:t> </a:t>
            </a:r>
            <a:r>
              <a:rPr lang="en-GB" i="1" dirty="0"/>
              <a:t>heartbeat </a:t>
            </a:r>
            <a:r>
              <a:rPr lang="sl-SI" i="1" dirty="0" err="1" smtClean="0"/>
              <a:t>fails</a:t>
            </a:r>
            <a:r>
              <a:rPr lang="en-GB" i="1" dirty="0" smtClean="0"/>
              <a:t>, backup </a:t>
            </a:r>
            <a:r>
              <a:rPr lang="en-GB" i="1" dirty="0"/>
              <a:t>node </a:t>
            </a:r>
            <a:r>
              <a:rPr lang="en-GB" i="1" dirty="0" smtClean="0"/>
              <a:t>takes over</a:t>
            </a:r>
            <a:r>
              <a:rPr lang="en-GB" i="1" dirty="0"/>
              <a:t>, in the same </a:t>
            </a:r>
            <a:r>
              <a:rPr lang="sl-SI" i="1" dirty="0" smtClean="0"/>
              <a:t>s</a:t>
            </a:r>
            <a:r>
              <a:rPr lang="en-GB" i="1" dirty="0" err="1" smtClean="0"/>
              <a:t>tate</a:t>
            </a:r>
            <a:r>
              <a:rPr lang="sl-SI" i="1" dirty="0"/>
              <a:t> </a:t>
            </a:r>
            <a:r>
              <a:rPr lang="en-GB" i="1" dirty="0" smtClean="0"/>
              <a:t>where </a:t>
            </a:r>
            <a:r>
              <a:rPr lang="en-GB" i="1" dirty="0"/>
              <a:t>the primary left </a:t>
            </a:r>
            <a:r>
              <a:rPr lang="en-GB" i="1" dirty="0" smtClean="0"/>
              <a:t>off.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 and redundancy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56593"/>
            <a:ext cx="6552728" cy="4116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-CSL-Presentation">
  <a:themeElements>
    <a:clrScheme name="Custom 2">
      <a:dk1>
        <a:sysClr val="windowText" lastClr="000000"/>
      </a:dk1>
      <a:lt1>
        <a:sysClr val="window" lastClr="FFFFFF"/>
      </a:lt1>
      <a:dk2>
        <a:srgbClr val="EE2E24"/>
      </a:dk2>
      <a:lt2>
        <a:srgbClr val="A1A1A1"/>
      </a:lt2>
      <a:accent1>
        <a:srgbClr val="595959"/>
      </a:accent1>
      <a:accent2>
        <a:srgbClr val="A3140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SL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T-CSL-Presentation</Template>
  <TotalTime>18463</TotalTime>
  <Words>846</Words>
  <Application>Microsoft Office PowerPoint</Application>
  <PresentationFormat>On-screen Show (4:3)</PresentationFormat>
  <Paragraphs>206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Calibri</vt:lpstr>
      <vt:lpstr>Century Gothic</vt:lpstr>
      <vt:lpstr>Symbol</vt:lpstr>
      <vt:lpstr>Times New Roman</vt:lpstr>
      <vt:lpstr>Wingdings</vt:lpstr>
      <vt:lpstr>Wingdings 2</vt:lpstr>
      <vt:lpstr>T-CSL-Presentation</vt:lpstr>
      <vt:lpstr>Control System Considerations for ADS</vt:lpstr>
      <vt:lpstr>High Availability</vt:lpstr>
      <vt:lpstr>Standard CS Architecture</vt:lpstr>
      <vt:lpstr>Planning: work breakdown</vt:lpstr>
      <vt:lpstr>Hardware platform</vt:lpstr>
      <vt:lpstr>Software Framework</vt:lpstr>
      <vt:lpstr>About EPICS</vt:lpstr>
      <vt:lpstr>EPICS Data Flow</vt:lpstr>
      <vt:lpstr>EPICS and redundancy</vt:lpstr>
      <vt:lpstr>Equipment interfaces</vt:lpstr>
      <vt:lpstr>Use And Integration Of PLCs</vt:lpstr>
      <vt:lpstr>Industrial Redundant Systems</vt:lpstr>
      <vt:lpstr>Machine protection system</vt:lpstr>
      <vt:lpstr>Machine Protection is Redundant to Control System</vt:lpstr>
      <vt:lpstr>Machine protection system</vt:lpstr>
      <vt:lpstr>Predictive diagnostics</vt:lpstr>
      <vt:lpstr>Virtual accelerator</vt:lpstr>
      <vt:lpstr>Key recommendations</vt:lpstr>
      <vt:lpstr>Questions</vt:lpstr>
      <vt:lpstr>Alarms</vt:lpstr>
      <vt:lpstr>Archiving</vt:lpstr>
      <vt:lpstr>Timing system</vt:lpstr>
      <vt:lpstr>Equipment interfaces</vt:lpstr>
      <vt:lpstr>ITER CODAC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Myrrha Control System</dc:title>
  <dc:creator>Klemen Žagar</dc:creator>
  <cp:lastModifiedBy>mplesko</cp:lastModifiedBy>
  <cp:revision>77</cp:revision>
  <dcterms:created xsi:type="dcterms:W3CDTF">2012-10-21T11:43:54Z</dcterms:created>
  <dcterms:modified xsi:type="dcterms:W3CDTF">2014-03-19T23:39:53Z</dcterms:modified>
</cp:coreProperties>
</file>