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notesSlides/notesSlide2.xml" ContentType="application/vnd.openxmlformats-officedocument.presentationml.notesSlide+xml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notesSlides/notesSlide3.xml" ContentType="application/vnd.openxmlformats-officedocument.presentationml.notesSlide+xml"/>
  <Override PartName="/ppt/embeddings/oleObject9.bin" ContentType="application/vnd.openxmlformats-officedocument.oleObject"/>
  <Override PartName="/ppt/notesSlides/notesSlide4.xml" ContentType="application/vnd.openxmlformats-officedocument.presentationml.notesSlide+xml"/>
  <Override PartName="/ppt/embeddings/oleObject10.bin" ContentType="application/vnd.openxmlformats-officedocument.oleObject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41"/>
  </p:notesMasterIdLst>
  <p:handoutMasterIdLst>
    <p:handoutMasterId r:id="rId42"/>
  </p:handoutMasterIdLst>
  <p:sldIdLst>
    <p:sldId id="256" r:id="rId2"/>
    <p:sldId id="257" r:id="rId3"/>
    <p:sldId id="288" r:id="rId4"/>
    <p:sldId id="290" r:id="rId5"/>
    <p:sldId id="314" r:id="rId6"/>
    <p:sldId id="292" r:id="rId7"/>
    <p:sldId id="296" r:id="rId8"/>
    <p:sldId id="297" r:id="rId9"/>
    <p:sldId id="300" r:id="rId10"/>
    <p:sldId id="301" r:id="rId11"/>
    <p:sldId id="302" r:id="rId12"/>
    <p:sldId id="305" r:id="rId13"/>
    <p:sldId id="310" r:id="rId14"/>
    <p:sldId id="306" r:id="rId15"/>
    <p:sldId id="307" r:id="rId16"/>
    <p:sldId id="312" r:id="rId17"/>
    <p:sldId id="308" r:id="rId18"/>
    <p:sldId id="309" r:id="rId19"/>
    <p:sldId id="313" r:id="rId20"/>
    <p:sldId id="316" r:id="rId21"/>
    <p:sldId id="295" r:id="rId22"/>
    <p:sldId id="317" r:id="rId23"/>
    <p:sldId id="319" r:id="rId24"/>
    <p:sldId id="323" r:id="rId25"/>
    <p:sldId id="320" r:id="rId26"/>
    <p:sldId id="303" r:id="rId27"/>
    <p:sldId id="304" r:id="rId28"/>
    <p:sldId id="325" r:id="rId29"/>
    <p:sldId id="324" r:id="rId30"/>
    <p:sldId id="321" r:id="rId31"/>
    <p:sldId id="322" r:id="rId32"/>
    <p:sldId id="298" r:id="rId33"/>
    <p:sldId id="293" r:id="rId34"/>
    <p:sldId id="289" r:id="rId35"/>
    <p:sldId id="299" r:id="rId36"/>
    <p:sldId id="315" r:id="rId37"/>
    <p:sldId id="291" r:id="rId38"/>
    <p:sldId id="294" r:id="rId39"/>
    <p:sldId id="318" r:id="rId40"/>
  </p:sldIdLst>
  <p:sldSz cx="9144000" cy="6858000" type="screen4x3"/>
  <p:notesSz cx="7302500" cy="95885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9900CC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75" autoAdjust="0"/>
    <p:restoredTop sz="95181" autoAdjust="0"/>
  </p:normalViewPr>
  <p:slideViewPr>
    <p:cSldViewPr snapToGrid="0">
      <p:cViewPr varScale="1">
        <p:scale>
          <a:sx n="122" d="100"/>
          <a:sy n="122" d="100"/>
        </p:scale>
        <p:origin x="-1328" y="-112"/>
      </p:cViewPr>
      <p:guideLst>
        <p:guide orient="horz" pos="216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notesMaster" Target="notesMasters/notesMaster1.xml"/><Relationship Id="rId42" Type="http://schemas.openxmlformats.org/officeDocument/2006/relationships/handoutMaster" Target="handoutMasters/handout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4" Type="http://schemas.openxmlformats.org/officeDocument/2006/relationships/image" Target="../media/image7.wmf"/><Relationship Id="rId1" Type="http://schemas.openxmlformats.org/officeDocument/2006/relationships/image" Target="../media/image4.emf"/><Relationship Id="rId2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Relationship Id="rId2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6.emf"/><Relationship Id="rId2" Type="http://schemas.openxmlformats.org/officeDocument/2006/relationships/image" Target="../media/image9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0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388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37025" y="0"/>
            <a:ext cx="316388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B1CE17-6EA2-354E-884C-676F64240556}" type="datetimeFigureOut">
              <a:rPr lang="en-US" smtClean="0"/>
              <a:t>27/08/2014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07488"/>
            <a:ext cx="316388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37025" y="9107488"/>
            <a:ext cx="316388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DC30BB-6E64-B946-9B15-8DACB4468D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3306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23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96" tIns="48248" rIns="96496" bIns="48248" numCol="1" anchor="t" anchorCtr="0" compatLnSpc="1">
            <a:prstTxWarp prst="textNoShape">
              <a:avLst/>
            </a:prstTxWarp>
          </a:bodyPr>
          <a:lstStyle>
            <a:lvl1pPr defTabSz="966788">
              <a:defRPr sz="1100" smtClean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37025" y="0"/>
            <a:ext cx="31623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96" tIns="48248" rIns="96496" bIns="48248" numCol="1" anchor="t" anchorCtr="0" compatLnSpc="1">
            <a:prstTxWarp prst="textNoShape">
              <a:avLst/>
            </a:prstTxWarp>
          </a:bodyPr>
          <a:lstStyle>
            <a:lvl1pPr algn="r" defTabSz="966788">
              <a:defRPr sz="1100" smtClean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31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4125" y="719138"/>
            <a:ext cx="4794250" cy="3595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28663" y="4552950"/>
            <a:ext cx="5845175" cy="431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96" tIns="48248" rIns="96496" bIns="482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09075"/>
            <a:ext cx="31623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96" tIns="48248" rIns="96496" bIns="48248" numCol="1" anchor="b" anchorCtr="0" compatLnSpc="1">
            <a:prstTxWarp prst="textNoShape">
              <a:avLst/>
            </a:prstTxWarp>
          </a:bodyPr>
          <a:lstStyle>
            <a:lvl1pPr defTabSz="966788">
              <a:defRPr sz="1100" smtClean="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37025" y="9109075"/>
            <a:ext cx="31623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96" tIns="48248" rIns="96496" bIns="48248" numCol="1" anchor="b" anchorCtr="0" compatLnSpc="1">
            <a:prstTxWarp prst="textNoShape">
              <a:avLst/>
            </a:prstTxWarp>
          </a:bodyPr>
          <a:lstStyle>
            <a:lvl1pPr algn="r" defTabSz="966788">
              <a:defRPr sz="1100" smtClean="0">
                <a:latin typeface="Arial" charset="0"/>
              </a:defRPr>
            </a:lvl1pPr>
          </a:lstStyle>
          <a:p>
            <a:pPr>
              <a:defRPr/>
            </a:pPr>
            <a:fld id="{0BD5DAA3-9BC7-4723-AF17-D8B6106584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44432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249" y="4554365"/>
            <a:ext cx="5841662" cy="282104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021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249" y="4554365"/>
            <a:ext cx="5841662" cy="4228686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044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4E32A7-ED64-47CC-9059-BBF02153E311}" type="slidenum">
              <a:rPr lang="en-GB">
                <a:latin typeface="Arial" pitchFamily="34" charset="0"/>
              </a:rPr>
              <a:pPr/>
              <a:t>33</a:t>
            </a:fld>
            <a:endParaRPr lang="en-GB" dirty="0">
              <a:latin typeface="Arial" pitchFamily="34" charset="0"/>
            </a:endParaRPr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4788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282" y="4554456"/>
            <a:ext cx="5841903" cy="4233865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7597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30282" y="4554456"/>
            <a:ext cx="5841903" cy="4233865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7631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E682B0F-D324-4D48-B91E-3A2AF31F1B53}" type="slidenum">
              <a:rPr lang="en-US" altLang="en-US"/>
              <a:pPr/>
              <a:t>39</a:t>
            </a:fld>
            <a:endParaRPr lang="en-US" altLang="en-US"/>
          </a:p>
        </p:txBody>
      </p:sp>
      <p:sp>
        <p:nvSpPr>
          <p:cNvPr id="532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4125" y="728663"/>
            <a:ext cx="4794250" cy="3595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32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0846" y="4553630"/>
            <a:ext cx="5842299" cy="431452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7819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9"/>
          <p:cNvSpPr>
            <a:spLocks noChangeShapeType="1"/>
          </p:cNvSpPr>
          <p:nvPr/>
        </p:nvSpPr>
        <p:spPr bwMode="auto">
          <a:xfrm>
            <a:off x="1139825" y="3335338"/>
            <a:ext cx="68627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/>
          </a:p>
        </p:txBody>
      </p:sp>
      <p:pic>
        <p:nvPicPr>
          <p:cNvPr id="6" name="Picture 7" descr="OxPhysicsSmall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82578" y="0"/>
            <a:ext cx="2461422" cy="170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7"/>
          <p:cNvPicPr>
            <a:picLocks noChangeAspect="1" noChangeArrowheads="1"/>
          </p:cNvPicPr>
          <p:nvPr userDrawn="1"/>
        </p:nvPicPr>
        <p:blipFill rotWithShape="1">
          <a:blip r:embed="rId3" cstate="print"/>
          <a:srcRect l="253" t="1334"/>
          <a:stretch/>
        </p:blipFill>
        <p:spPr bwMode="auto">
          <a:xfrm>
            <a:off x="310767" y="273861"/>
            <a:ext cx="5729748" cy="102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628775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14688" y="3573463"/>
            <a:ext cx="4557712" cy="2014537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891088" y="5711825"/>
            <a:ext cx="1162050" cy="476250"/>
          </a:xfrm>
        </p:spPr>
        <p:txBody>
          <a:bodyPr/>
          <a:lstStyle>
            <a:lvl1pPr>
              <a:defRPr sz="1400" b="0" smtClean="0">
                <a:latin typeface="+mn-lt"/>
              </a:defRPr>
            </a:lvl1pPr>
          </a:lstStyle>
          <a:p>
            <a:pPr>
              <a:defRPr/>
            </a:pPr>
            <a:r>
              <a:rPr lang="en-GB" smtClean="0"/>
              <a:t>27/08/2014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58900"/>
            <a:ext cx="8229600" cy="24780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89388"/>
            <a:ext cx="8229600" cy="24780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89875" y="274638"/>
            <a:ext cx="1254125" cy="344487"/>
          </a:xfrm>
        </p:spPr>
        <p:txBody>
          <a:bodyPr/>
          <a:lstStyle>
            <a:lvl1pPr>
              <a:defRPr b="0" smtClean="0"/>
            </a:lvl1pPr>
          </a:lstStyle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BED42-1D6B-4D71-B4C3-7F3137B7FB6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85725"/>
            <a:ext cx="5943600" cy="90487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7388" y="1524000"/>
            <a:ext cx="7772400" cy="4648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720013" y="274638"/>
            <a:ext cx="1423987" cy="238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 smtClean="0"/>
              <a:t>27/08/2014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819400" y="6248400"/>
            <a:ext cx="3200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Weber, NuFact 2014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712075" y="514350"/>
            <a:ext cx="1431925" cy="273050"/>
          </a:xfrm>
        </p:spPr>
        <p:txBody>
          <a:bodyPr/>
          <a:lstStyle>
            <a:lvl1pPr algn="r">
              <a:defRPr dirty="0" smtClean="0"/>
            </a:lvl1pPr>
          </a:lstStyle>
          <a:p>
            <a:pPr>
              <a:defRPr/>
            </a:pPr>
            <a:r>
              <a:rPr lang="en-US"/>
              <a:t>Page </a:t>
            </a:r>
            <a:fld id="{EB77D28A-8C95-4249-B972-0223FB4E6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4288" y="131763"/>
            <a:ext cx="6211887" cy="9001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13513"/>
            <a:ext cx="1233487" cy="344487"/>
          </a:xfrm>
        </p:spPr>
        <p:txBody>
          <a:bodyPr/>
          <a:lstStyle>
            <a:lvl1pPr>
              <a:defRPr b="0" smtClean="0"/>
            </a:lvl1pPr>
          </a:lstStyle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735A0-E11D-4BA2-B3CC-D9EA7F93841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4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C6683-0BAC-4AE3-AEF3-4C0520CC4EB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58900"/>
            <a:ext cx="4038600" cy="5108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58900"/>
            <a:ext cx="4038600" cy="5108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523038"/>
            <a:ext cx="1247775" cy="334962"/>
          </a:xfrm>
        </p:spPr>
        <p:txBody>
          <a:bodyPr/>
          <a:lstStyle>
            <a:lvl1pPr>
              <a:defRPr b="0" smtClean="0"/>
            </a:lvl1pPr>
          </a:lstStyle>
          <a:p>
            <a:pPr>
              <a:defRPr/>
            </a:pPr>
            <a:r>
              <a:rPr lang="en-GB" smtClean="0"/>
              <a:t>27/08/2014</a:t>
            </a:r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4CA8E-394F-46CA-96F4-26205E114AC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523038"/>
            <a:ext cx="1247775" cy="334962"/>
          </a:xfrm>
        </p:spPr>
        <p:txBody>
          <a:bodyPr/>
          <a:lstStyle>
            <a:lvl1pPr>
              <a:defRPr b="0" smtClean="0"/>
            </a:lvl1pPr>
          </a:lstStyle>
          <a:p>
            <a:pPr>
              <a:defRPr/>
            </a:pPr>
            <a:r>
              <a:rPr lang="en-GB" smtClean="0"/>
              <a:t>27/08/2014</a:t>
            </a:r>
            <a:endParaRPr lang="en-GB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8A078-A355-4775-BE91-59DDC6EA6FF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513513"/>
            <a:ext cx="1228725" cy="344487"/>
          </a:xfrm>
        </p:spPr>
        <p:txBody>
          <a:bodyPr/>
          <a:lstStyle>
            <a:lvl1pPr>
              <a:defRPr b="0" smtClean="0"/>
            </a:lvl1pPr>
          </a:lstStyle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6FFC1-F9E7-4FA9-86AE-7A2F62FEFB8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4288" y="93663"/>
            <a:ext cx="6610350" cy="90011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33476"/>
            <a:ext cx="40386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143000"/>
            <a:ext cx="4038600" cy="5324475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513513"/>
            <a:ext cx="1257300" cy="344487"/>
          </a:xfrm>
        </p:spPr>
        <p:txBody>
          <a:bodyPr/>
          <a:lstStyle>
            <a:lvl1pPr>
              <a:defRPr b="0" smtClean="0"/>
            </a:lvl1pPr>
          </a:lstStyle>
          <a:p>
            <a:pPr>
              <a:defRPr/>
            </a:pPr>
            <a:r>
              <a:rPr lang="en-GB" smtClean="0"/>
              <a:t>27/08/2014</a:t>
            </a:r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2FF7A-8C45-4C16-AFA2-74044F04FBF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4763" y="93663"/>
            <a:ext cx="6335712" cy="90011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04900"/>
            <a:ext cx="4038600" cy="536257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14426"/>
            <a:ext cx="4038600" cy="5353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924800" y="274638"/>
            <a:ext cx="1219200" cy="344487"/>
          </a:xfrm>
        </p:spPr>
        <p:txBody>
          <a:bodyPr/>
          <a:lstStyle>
            <a:lvl1pPr>
              <a:defRPr b="0" smtClean="0"/>
            </a:lvl1pPr>
          </a:lstStyle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1D119-FA0B-4AAD-8F74-6E50753C7B3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4288" y="274638"/>
            <a:ext cx="6610350" cy="9001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58900"/>
            <a:ext cx="4038600" cy="5108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58900"/>
            <a:ext cx="4038600" cy="24780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89388"/>
            <a:ext cx="4038600" cy="24780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7910513" y="274638"/>
            <a:ext cx="1233487" cy="344487"/>
          </a:xfrm>
        </p:spPr>
        <p:txBody>
          <a:bodyPr/>
          <a:lstStyle>
            <a:lvl1pPr>
              <a:defRPr b="0" smtClean="0"/>
            </a:lvl1pPr>
          </a:lstStyle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3EF72-62E2-4C51-94EE-E37EFBF2C72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4791" y="93663"/>
            <a:ext cx="6121384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01725"/>
            <a:ext cx="822960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1176338" y="1033463"/>
            <a:ext cx="64150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lg" len="sm"/>
            <a:tailEnd/>
          </a:ln>
          <a:effectLst/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12700" y="6492875"/>
            <a:ext cx="12255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3124200" y="6515100"/>
            <a:ext cx="2895600" cy="330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7918450" y="6492875"/>
            <a:ext cx="12255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B94226D-7D9B-4822-900D-04DF60B25CA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0" name="Picture 27"/>
          <p:cNvPicPr>
            <a:picLocks noChangeAspect="1" noChangeArrowheads="1"/>
          </p:cNvPicPr>
          <p:nvPr userDrawn="1"/>
        </p:nvPicPr>
        <p:blipFill rotWithShape="1">
          <a:blip r:embed="rId13" cstate="print"/>
          <a:srcRect l="180" t="1407" r="83165"/>
          <a:stretch/>
        </p:blipFill>
        <p:spPr bwMode="auto">
          <a:xfrm>
            <a:off x="274959" y="102671"/>
            <a:ext cx="877442" cy="937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 descr="OxPhysicsSmall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86842" y="72695"/>
            <a:ext cx="1457158" cy="1010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77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Bookman Old Style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Bookman Old Style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Bookman Old Style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Bookman Old Style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Bookman Old Style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Bookman Old Style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Bookman Old Style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Bookman Old Styl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2.emf"/><Relationship Id="rId3" Type="http://schemas.openxmlformats.org/officeDocument/2006/relationships/image" Target="../media/image3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4" Type="http://schemas.openxmlformats.org/officeDocument/2006/relationships/image" Target="../media/image36.emf"/><Relationship Id="rId5" Type="http://schemas.openxmlformats.org/officeDocument/2006/relationships/image" Target="../media/image37.emf"/><Relationship Id="rId6" Type="http://schemas.openxmlformats.org/officeDocument/2006/relationships/image" Target="../media/image38.emf"/><Relationship Id="rId7" Type="http://schemas.openxmlformats.org/officeDocument/2006/relationships/image" Target="../media/image39.emf"/><Relationship Id="rId8" Type="http://schemas.openxmlformats.org/officeDocument/2006/relationships/image" Target="../media/image40.emf"/><Relationship Id="rId9" Type="http://schemas.openxmlformats.org/officeDocument/2006/relationships/image" Target="../media/image41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0.png"/><Relationship Id="rId3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7.png"/><Relationship Id="rId3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5" Type="http://schemas.openxmlformats.org/officeDocument/2006/relationships/image" Target="../media/image62.png"/><Relationship Id="rId6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6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Relationship Id="rId3" Type="http://schemas.openxmlformats.org/officeDocument/2006/relationships/image" Target="../media/image7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4" Type="http://schemas.openxmlformats.org/officeDocument/2006/relationships/image" Target="../media/image82.emf"/><Relationship Id="rId5" Type="http://schemas.openxmlformats.org/officeDocument/2006/relationships/image" Target="../media/image8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4" Type="http://schemas.openxmlformats.org/officeDocument/2006/relationships/image" Target="../media/image86.png"/><Relationship Id="rId5" Type="http://schemas.openxmlformats.org/officeDocument/2006/relationships/image" Target="../media/image87.emf"/><Relationship Id="rId6" Type="http://schemas.openxmlformats.org/officeDocument/2006/relationships/image" Target="../media/image88.emf"/><Relationship Id="rId7" Type="http://schemas.openxmlformats.org/officeDocument/2006/relationships/image" Target="../media/image89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4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4" Type="http://schemas.openxmlformats.org/officeDocument/2006/relationships/image" Target="../media/image92.emf"/><Relationship Id="rId5" Type="http://schemas.openxmlformats.org/officeDocument/2006/relationships/image" Target="../media/image93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0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u-fit.org" TargetMode="External"/><Relationship Id="rId4" Type="http://schemas.openxmlformats.org/officeDocument/2006/relationships/hyperlink" Target="http://dx.doi.org/10.1007/JHEP12(2012)123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5.png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.wmf"/><Relationship Id="rId12" Type="http://schemas.openxmlformats.org/officeDocument/2006/relationships/image" Target="../media/image10.emf"/><Relationship Id="rId13" Type="http://schemas.openxmlformats.org/officeDocument/2006/relationships/oleObject" Target="../embeddings/oleObject4.bin"/><Relationship Id="rId14" Type="http://schemas.openxmlformats.org/officeDocument/2006/relationships/image" Target="../media/image7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.xml"/><Relationship Id="rId3" Type="http://schemas.openxmlformats.org/officeDocument/2006/relationships/notesSlide" Target="../notesSlides/notesSlide1.xml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oleObject" Target="../embeddings/oleObject1.bin"/><Relationship Id="rId7" Type="http://schemas.openxmlformats.org/officeDocument/2006/relationships/image" Target="../media/image4.emf"/><Relationship Id="rId8" Type="http://schemas.openxmlformats.org/officeDocument/2006/relationships/oleObject" Target="../embeddings/oleObject2.bin"/><Relationship Id="rId9" Type="http://schemas.openxmlformats.org/officeDocument/2006/relationships/image" Target="../media/image5.wmf"/><Relationship Id="rId10" Type="http://schemas.openxmlformats.org/officeDocument/2006/relationships/oleObject" Target="../embeddings/oleObject3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96.emf"/><Relationship Id="rId5" Type="http://schemas.openxmlformats.org/officeDocument/2006/relationships/oleObject" Target="../embeddings/oleObject8.bin"/><Relationship Id="rId6" Type="http://schemas.openxmlformats.org/officeDocument/2006/relationships/image" Target="../media/image97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4" Type="http://schemas.openxmlformats.org/officeDocument/2006/relationships/image" Target="../media/image99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100.wmf"/><Relationship Id="rId5" Type="http://schemas.openxmlformats.org/officeDocument/2006/relationships/image" Target="../media/image101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2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emf"/><Relationship Id="rId4" Type="http://schemas.openxmlformats.org/officeDocument/2006/relationships/image" Target="../media/image105.emf"/><Relationship Id="rId5" Type="http://schemas.openxmlformats.org/officeDocument/2006/relationships/image" Target="../media/image106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3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image" Target="../media/image108.png"/><Relationship Id="rId5" Type="http://schemas.openxmlformats.org/officeDocument/2006/relationships/image" Target="../media/image109.png"/><Relationship Id="rId6" Type="http://schemas.openxmlformats.org/officeDocument/2006/relationships/image" Target="../media/image110.png"/><Relationship Id="rId7" Type="http://schemas.openxmlformats.org/officeDocument/2006/relationships/oleObject" Target="../embeddings/oleObject10.bin"/><Relationship Id="rId8" Type="http://schemas.openxmlformats.org/officeDocument/2006/relationships/image" Target="../media/image107.w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4" Type="http://schemas.openxmlformats.org/officeDocument/2006/relationships/image" Target="../media/image113.png"/><Relationship Id="rId5" Type="http://schemas.openxmlformats.org/officeDocument/2006/relationships/image" Target="../media/image76.png"/><Relationship Id="rId6" Type="http://schemas.openxmlformats.org/officeDocument/2006/relationships/image" Target="../media/image114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9.png"/><Relationship Id="rId12" Type="http://schemas.openxmlformats.org/officeDocument/2006/relationships/oleObject" Target="../embeddings/oleObject6.bin"/><Relationship Id="rId13" Type="http://schemas.openxmlformats.org/officeDocument/2006/relationships/image" Target="../media/image12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Relationship Id="rId3" Type="http://schemas.openxmlformats.org/officeDocument/2006/relationships/image" Target="../media/image13.emf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9" Type="http://schemas.openxmlformats.org/officeDocument/2006/relationships/oleObject" Target="../embeddings/oleObject5.bin"/><Relationship Id="rId10" Type="http://schemas.openxmlformats.org/officeDocument/2006/relationships/image" Target="../media/image11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png"/><Relationship Id="rId5" Type="http://schemas.openxmlformats.org/officeDocument/2006/relationships/image" Target="../media/image25.jpe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6.emf"/><Relationship Id="rId3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8.emf"/><Relationship Id="rId3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0.emf"/><Relationship Id="rId3" Type="http://schemas.openxmlformats.org/officeDocument/2006/relationships/image" Target="../media/image3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791" y="1628775"/>
            <a:ext cx="8927244" cy="1470025"/>
          </a:xfrm>
        </p:spPr>
        <p:txBody>
          <a:bodyPr/>
          <a:lstStyle/>
          <a:p>
            <a:r>
              <a:rPr lang="en-GB" sz="2800" dirty="0" smtClean="0"/>
              <a:t>Long-baseline Neutrino Oscillations</a:t>
            </a:r>
            <a:br>
              <a:rPr lang="en-GB" sz="2800" dirty="0" smtClean="0"/>
            </a:br>
            <a:r>
              <a:rPr lang="en-GB" sz="2800" dirty="0" smtClean="0"/>
              <a:t>Status and Prospects</a:t>
            </a:r>
            <a:endParaRPr lang="en-GB" sz="1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14688" y="3573463"/>
            <a:ext cx="5329548" cy="2622308"/>
          </a:xfrm>
        </p:spPr>
        <p:txBody>
          <a:bodyPr/>
          <a:lstStyle/>
          <a:p>
            <a:pPr algn="r"/>
            <a:r>
              <a:rPr lang="en-GB" dirty="0" smtClean="0"/>
              <a:t>Alfons Weber</a:t>
            </a:r>
          </a:p>
          <a:p>
            <a:pPr algn="r"/>
            <a:r>
              <a:rPr lang="en-GB" dirty="0" smtClean="0"/>
              <a:t>University of Oxford &amp; STFC/RAL</a:t>
            </a:r>
          </a:p>
          <a:p>
            <a:pPr algn="r"/>
            <a:endParaRPr lang="en-GB" dirty="0"/>
          </a:p>
          <a:p>
            <a:pPr algn="r"/>
            <a:r>
              <a:rPr lang="en-GB" dirty="0" smtClean="0"/>
              <a:t>NuFact 2014</a:t>
            </a:r>
          </a:p>
          <a:p>
            <a:pPr algn="r"/>
            <a:r>
              <a:rPr lang="en-GB" dirty="0" smtClean="0"/>
              <a:t>Glasgow, </a:t>
            </a:r>
            <a:r>
              <a:rPr lang="en-GB" dirty="0" smtClean="0"/>
              <a:t>Scotland </a:t>
            </a:r>
            <a:r>
              <a:rPr lang="en-GB" dirty="0" smtClean="0"/>
              <a:t>&amp; UK</a:t>
            </a:r>
          </a:p>
        </p:txBody>
      </p:sp>
      <p:pic>
        <p:nvPicPr>
          <p:cNvPr id="18437" name="Picture 5" descr="http://3.bp.blogspot.com/-m6Tc0SGu9uQ/TNqyzPKuqAI/AAAAAAAAAFU/0e9_OelQpCw/s320/ConfusedNeutrin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22" y="3461684"/>
            <a:ext cx="3383882" cy="3214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635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MINOS Sterile Search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EC6683-0BAC-4AE3-AEF3-4C0520CC4EBD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15" y="1567543"/>
            <a:ext cx="3628071" cy="4094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389" y="1081487"/>
            <a:ext cx="3783037" cy="559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380853" y="978384"/>
            <a:ext cx="453765" cy="2887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062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MINOS Sterile (ii)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EC6683-0BAC-4AE3-AEF3-4C0520CC4EBD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01" y="1072397"/>
            <a:ext cx="4376995" cy="5465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646" y="1077379"/>
            <a:ext cx="4100216" cy="2428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48" y="3564622"/>
            <a:ext cx="2893989" cy="29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5377" y="3860972"/>
            <a:ext cx="4133529" cy="746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011" y="4676567"/>
            <a:ext cx="2421876" cy="1630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667" y="4785132"/>
            <a:ext cx="324919" cy="1027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828" y="6383048"/>
            <a:ext cx="830144" cy="31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7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45819" y="5332453"/>
            <a:ext cx="1798658" cy="486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2" descr="http://www-numi.fnal.gov/MinosResults/Blessed/minos-sterile-20140707/gif/MinosPlusSensitivitiesFull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4" descr="http://www-numi.fnal.gov/MinosResults/Blessed/minos-sterile-20140707/gif/MinosBugeyLimit.gif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578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NOvA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EC6683-0BAC-4AE3-AEF3-4C0520CC4EBD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8129" y="1079868"/>
            <a:ext cx="5949132" cy="5659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272" y="2799875"/>
            <a:ext cx="3135275" cy="3734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085" y="1234688"/>
            <a:ext cx="1704358" cy="1047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4498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4288975" y="863600"/>
            <a:ext cx="4790784" cy="5689816"/>
          </a:xfrm>
          <a:prstGeom prst="roundRect">
            <a:avLst>
              <a:gd name="adj" fmla="val 3317"/>
            </a:avLst>
          </a:prstGeom>
          <a:solidFill>
            <a:srgbClr val="FFFFFF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MU Sans Serif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NuMI</a:t>
            </a:r>
            <a:r>
              <a:rPr lang="en-GB" dirty="0" smtClean="0"/>
              <a:t> Upgrade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EC6683-0BAC-4AE3-AEF3-4C0520CC4EBD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49117" b="51494"/>
          <a:stretch/>
        </p:blipFill>
        <p:spPr>
          <a:xfrm>
            <a:off x="4382059" y="3998861"/>
            <a:ext cx="2289069" cy="23852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43591" y="6091751"/>
            <a:ext cx="217999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Bunch orbits in main injector (64 turn average)</a:t>
            </a:r>
            <a:endParaRPr lang="en-US" sz="1200" dirty="0"/>
          </a:p>
        </p:txBody>
      </p:sp>
      <p:sp>
        <p:nvSpPr>
          <p:cNvPr id="9" name="Rounded Rectangle 8"/>
          <p:cNvSpPr/>
          <p:nvPr/>
        </p:nvSpPr>
        <p:spPr>
          <a:xfrm>
            <a:off x="139405" y="4256956"/>
            <a:ext cx="3933133" cy="196711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5750" y="977767"/>
            <a:ext cx="416322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Major upgrades to the accelerator complex to double beam power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Designed </a:t>
            </a:r>
            <a:r>
              <a:rPr lang="en-US" dirty="0"/>
              <a:t>to provide 700 </a:t>
            </a:r>
            <a:r>
              <a:rPr lang="en-US" dirty="0" smtClean="0"/>
              <a:t>kW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Average </a:t>
            </a:r>
            <a:r>
              <a:rPr lang="en-US" dirty="0"/>
              <a:t>beam power being delivered ～280 </a:t>
            </a:r>
            <a:r>
              <a:rPr lang="en-US" dirty="0" smtClean="0"/>
              <a:t>kW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Ramp up to 500 kW through end of </a:t>
            </a:r>
            <a:r>
              <a:rPr lang="en-US" dirty="0" smtClean="0"/>
              <a:t>2014</a:t>
            </a: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2.4E20 </a:t>
            </a:r>
            <a:r>
              <a:rPr lang="en-US" dirty="0" err="1" smtClean="0"/>
              <a:t>PoT</a:t>
            </a:r>
            <a:r>
              <a:rPr lang="en-US" dirty="0" smtClean="0"/>
              <a:t> Delivered since August 2013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sz="1800" dirty="0" smtClean="0"/>
              <a:t>Increase the spill repetition rate from 2.1 ➙ 1.33 s/spill</a:t>
            </a:r>
          </a:p>
          <a:p>
            <a:pPr marL="742950" lvl="1" indent="-285750">
              <a:buFont typeface="Arial"/>
              <a:buChar char="•"/>
            </a:pPr>
            <a:r>
              <a:rPr lang="en-US" sz="1800" dirty="0" smtClean="0"/>
              <a:t>Recycler commissioning in progress</a:t>
            </a:r>
          </a:p>
          <a:p>
            <a:pPr marL="742950" lvl="1" indent="-285750">
              <a:buFont typeface="Arial"/>
              <a:buChar char="•"/>
            </a:pPr>
            <a:r>
              <a:rPr lang="en-US" sz="1800" dirty="0" smtClean="0"/>
              <a:t>Operating in mixed mode 1.67/1.33s</a:t>
            </a:r>
          </a:p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t="47851" r="50595"/>
          <a:stretch/>
        </p:blipFill>
        <p:spPr>
          <a:xfrm>
            <a:off x="6689271" y="3972674"/>
            <a:ext cx="2319692" cy="258251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t="47851" r="50595"/>
          <a:stretch/>
        </p:blipFill>
        <p:spPr>
          <a:xfrm>
            <a:off x="6689271" y="3972674"/>
            <a:ext cx="2319692" cy="258251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3802"/>
          <a:stretch/>
        </p:blipFill>
        <p:spPr>
          <a:xfrm>
            <a:off x="4343960" y="1076793"/>
            <a:ext cx="4645801" cy="25554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412428" y="3701153"/>
            <a:ext cx="458383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Slip Stacking at Recycler to Main Injector Transfer 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6706473" y="6091751"/>
            <a:ext cx="233783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Reconstructed beam </a:t>
            </a:r>
            <a:r>
              <a:rPr lang="en-US" sz="1200" dirty="0"/>
              <a:t>p</a:t>
            </a:r>
            <a:r>
              <a:rPr lang="en-US" sz="1200" dirty="0" smtClean="0"/>
              <a:t>rofile at Recycler </a:t>
            </a:r>
            <a:r>
              <a:rPr lang="en-US" sz="1200" dirty="0"/>
              <a:t>➙</a:t>
            </a:r>
            <a:r>
              <a:rPr lang="en-US" sz="1200" dirty="0" smtClean="0"/>
              <a:t>MI Transfer 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5069370" y="898993"/>
            <a:ext cx="349043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800" dirty="0" err="1" smtClean="0"/>
              <a:t>PoT</a:t>
            </a:r>
            <a:r>
              <a:rPr lang="en-US" sz="1800" dirty="0" smtClean="0"/>
              <a:t> to NO𝜈A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35742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nova-detectors-no-airbu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703" y="97553"/>
            <a:ext cx="8195174" cy="48000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NOvA Detector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EC6683-0BAC-4AE3-AEF3-4C0520CC4EBD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400120" y="1470633"/>
            <a:ext cx="2512082" cy="28623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CMU Sans Serif"/>
              </a:rPr>
              <a:t>Far Detector</a:t>
            </a:r>
          </a:p>
          <a:p>
            <a:pPr marL="285750" indent="-285750">
              <a:buFont typeface="Arial"/>
              <a:buChar char="•"/>
            </a:pPr>
            <a:r>
              <a:rPr lang="en-US" sz="1200" i="1" dirty="0">
                <a:latin typeface="CMU Sans Serif"/>
              </a:rPr>
              <a:t>Surface Detecto</a:t>
            </a:r>
            <a:r>
              <a:rPr lang="en-US" sz="1200" b="1" i="1" dirty="0">
                <a:latin typeface="CMU Sans Serif"/>
              </a:rPr>
              <a:t>r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latin typeface="CMU Sans Serif"/>
              </a:rPr>
              <a:t>14 </a:t>
            </a:r>
            <a:r>
              <a:rPr lang="en-US" sz="1200" dirty="0" err="1" smtClean="0">
                <a:latin typeface="CMU Sans Serif"/>
              </a:rPr>
              <a:t>kt</a:t>
            </a:r>
            <a:r>
              <a:rPr lang="en-US" sz="1200" dirty="0" smtClean="0">
                <a:latin typeface="CMU Sans Serif"/>
              </a:rPr>
              <a:t> “Totally Active”, Low Z, Range Stack/Calorimeter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latin typeface="CMU Sans Serif"/>
              </a:rPr>
              <a:t>Liquid Scintillator filled PVC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latin typeface="CMU Sans Serif"/>
              </a:rPr>
              <a:t>896 alternating X-Y planes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latin typeface="CMU Sans Serif"/>
              </a:rPr>
              <a:t>Optimized for EM shower reconstruction &amp; </a:t>
            </a:r>
            <a:r>
              <a:rPr lang="en-US" sz="1200" dirty="0" err="1" smtClean="0">
                <a:latin typeface="CMU Sans Serif"/>
              </a:rPr>
              <a:t>muon</a:t>
            </a:r>
            <a:r>
              <a:rPr lang="en-US" sz="1200" dirty="0">
                <a:latin typeface="CMU Sans Serif"/>
              </a:rPr>
              <a:t> </a:t>
            </a:r>
            <a:r>
              <a:rPr lang="en-US" sz="1200" dirty="0" smtClean="0">
                <a:latin typeface="CMU Sans Serif"/>
              </a:rPr>
              <a:t>tracking, X</a:t>
            </a:r>
            <a:r>
              <a:rPr lang="en-US" sz="1200" baseline="-25000" dirty="0" smtClean="0">
                <a:latin typeface="CMU Sans Serif"/>
              </a:rPr>
              <a:t>0</a:t>
            </a:r>
            <a:r>
              <a:rPr lang="en-US" sz="1200" dirty="0" smtClean="0">
                <a:latin typeface="CMU Sans Serif"/>
              </a:rPr>
              <a:t> ≈40cm, R</a:t>
            </a:r>
            <a:r>
              <a:rPr lang="en-US" sz="1200" baseline="-25000" dirty="0" smtClean="0">
                <a:latin typeface="CMU Sans Serif"/>
              </a:rPr>
              <a:t>m</a:t>
            </a:r>
            <a:r>
              <a:rPr lang="en-US" sz="1200" dirty="0" smtClean="0">
                <a:latin typeface="CMU Sans Serif"/>
              </a:rPr>
              <a:t>≈11cm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latin typeface="CMU Sans Serif"/>
              </a:rPr>
              <a:t>Dims: 53x53x180 </a:t>
            </a:r>
            <a:r>
              <a:rPr lang="en-US" sz="1200" dirty="0" err="1" smtClean="0">
                <a:latin typeface="CMU Sans Serif"/>
              </a:rPr>
              <a:t>ft</a:t>
            </a:r>
            <a:endParaRPr lang="en-US" sz="1200" dirty="0">
              <a:latin typeface="CMU Sans Serif"/>
            </a:endParaRP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latin typeface="CMU Sans Serif"/>
              </a:rPr>
              <a:t>“Largest Plastic Structure built by man”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rgbClr val="008000"/>
                </a:solidFill>
                <a:latin typeface="CMU Sans Serif"/>
              </a:rPr>
              <a:t>Started Operations May 2013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rgbClr val="008000"/>
                </a:solidFill>
                <a:latin typeface="CMU Sans Serif"/>
              </a:rPr>
              <a:t>First Beam Aug 2013</a:t>
            </a:r>
          </a:p>
          <a:p>
            <a:pPr marL="285750" indent="-285750">
              <a:buFont typeface="Arial"/>
              <a:buChar char="•"/>
            </a:pPr>
            <a:r>
              <a:rPr lang="en-US" sz="1200" dirty="0" smtClean="0">
                <a:solidFill>
                  <a:srgbClr val="008000"/>
                </a:solidFill>
                <a:latin typeface="CMU Sans Serif"/>
              </a:rPr>
              <a:t>Completed April 2014</a:t>
            </a:r>
          </a:p>
        </p:txBody>
      </p:sp>
      <p:sp>
        <p:nvSpPr>
          <p:cNvPr id="8" name="Rectangle 7"/>
          <p:cNvSpPr/>
          <p:nvPr/>
        </p:nvSpPr>
        <p:spPr>
          <a:xfrm rot="20657345">
            <a:off x="1493890" y="1708950"/>
            <a:ext cx="2478791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21599956" lon="20399993" rev="0"/>
              </a:camera>
              <a:lightRig rig="threePt" dir="t"/>
            </a:scene3d>
          </a:bodyPr>
          <a:lstStyle/>
          <a:p>
            <a:pPr algn="ctr"/>
            <a:r>
              <a:rPr lang="en-US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MU Sans Serif"/>
              </a:rPr>
              <a:t>Far Detector</a:t>
            </a:r>
            <a:endParaRPr lang="en-US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MU Sans Serif"/>
            </a:endParaRPr>
          </a:p>
        </p:txBody>
      </p:sp>
      <p:sp>
        <p:nvSpPr>
          <p:cNvPr id="10" name="Rectangle 9"/>
          <p:cNvSpPr/>
          <p:nvPr/>
        </p:nvSpPr>
        <p:spPr>
          <a:xfrm rot="19816094">
            <a:off x="2055517" y="3387625"/>
            <a:ext cx="188683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21599956" lon="20399993" rev="0"/>
              </a:camera>
              <a:lightRig rig="threePt" dir="t"/>
            </a:scene3d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MU Sans Serif"/>
              </a:rPr>
              <a:t>Near</a:t>
            </a:r>
            <a:endParaRPr lang="en-US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MU Sans Serif"/>
            </a:endParaRPr>
          </a:p>
        </p:txBody>
      </p:sp>
      <p:sp>
        <p:nvSpPr>
          <p:cNvPr id="11" name="Rectangle 10"/>
          <p:cNvSpPr/>
          <p:nvPr/>
        </p:nvSpPr>
        <p:spPr>
          <a:xfrm rot="19593442">
            <a:off x="3025403" y="3691953"/>
            <a:ext cx="1216942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21599956" lon="20399993" rev="0"/>
              </a:camera>
              <a:lightRig rig="threePt" dir="t"/>
            </a:scene3d>
          </a:bodyPr>
          <a:lstStyle/>
          <a:p>
            <a:pPr algn="ctr"/>
            <a:r>
              <a:rPr lang="en-US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MU Sans Serif"/>
              </a:rPr>
              <a:t>Proto</a:t>
            </a:r>
            <a:endParaRPr lang="en-US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MU Sans Serif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7048822" y="1110030"/>
            <a:ext cx="1838046" cy="5440745"/>
            <a:chOff x="173634" y="845754"/>
            <a:chExt cx="1838046" cy="5440745"/>
          </a:xfrm>
        </p:grpSpPr>
        <p:sp>
          <p:nvSpPr>
            <p:cNvPr id="15" name="Rounded Rectangle 14"/>
            <p:cNvSpPr/>
            <p:nvPr/>
          </p:nvSpPr>
          <p:spPr>
            <a:xfrm>
              <a:off x="173634" y="845754"/>
              <a:ext cx="1838046" cy="5440745"/>
            </a:xfrm>
            <a:prstGeom prst="round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MU Sans Serif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246057" y="1302955"/>
              <a:ext cx="1666866" cy="4891447"/>
              <a:chOff x="340647" y="1429075"/>
              <a:chExt cx="1666866" cy="4891447"/>
            </a:xfrm>
          </p:grpSpPr>
          <p:grpSp>
            <p:nvGrpSpPr>
              <p:cNvPr id="18" name="Group 93"/>
              <p:cNvGrpSpPr/>
              <p:nvPr/>
            </p:nvGrpSpPr>
            <p:grpSpPr>
              <a:xfrm>
                <a:off x="340647" y="1519804"/>
                <a:ext cx="1666866" cy="4800718"/>
                <a:chOff x="950311" y="1611312"/>
                <a:chExt cx="1666866" cy="4800718"/>
              </a:xfrm>
            </p:grpSpPr>
            <p:grpSp>
              <p:nvGrpSpPr>
                <p:cNvPr id="20" name="Group 19"/>
                <p:cNvGrpSpPr>
                  <a:grpSpLocks noChangeAspect="1"/>
                </p:cNvGrpSpPr>
                <p:nvPr/>
              </p:nvGrpSpPr>
              <p:grpSpPr bwMode="auto">
                <a:xfrm>
                  <a:off x="1614488" y="1611312"/>
                  <a:ext cx="663575" cy="4778375"/>
                  <a:chOff x="1017" y="1015"/>
                  <a:chExt cx="418" cy="3010"/>
                </a:xfrm>
              </p:grpSpPr>
              <p:grpSp>
                <p:nvGrpSpPr>
                  <p:cNvPr id="32" name="Group 17"/>
                  <p:cNvGrpSpPr>
                    <a:grpSpLocks/>
                  </p:cNvGrpSpPr>
                  <p:nvPr/>
                </p:nvGrpSpPr>
                <p:grpSpPr bwMode="auto">
                  <a:xfrm>
                    <a:off x="1017" y="1015"/>
                    <a:ext cx="418" cy="2851"/>
                    <a:chOff x="1017" y="1015"/>
                    <a:chExt cx="418" cy="2851"/>
                  </a:xfrm>
                </p:grpSpPr>
                <p:grpSp>
                  <p:nvGrpSpPr>
                    <p:cNvPr id="64" name="Group 1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017" y="1015"/>
                      <a:ext cx="418" cy="2850"/>
                      <a:chOff x="1017" y="1015"/>
                      <a:chExt cx="418" cy="2850"/>
                    </a:xfrm>
                  </p:grpSpPr>
                  <p:sp>
                    <p:nvSpPr>
                      <p:cNvPr id="68" name="Freeform 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017" y="1015"/>
                        <a:ext cx="225" cy="2769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67"/>
                          </a:cxn>
                          <a:cxn ang="0">
                            <a:pos x="0" y="2769"/>
                          </a:cxn>
                          <a:cxn ang="0">
                            <a:pos x="225" y="2702"/>
                          </a:cxn>
                          <a:cxn ang="0">
                            <a:pos x="225" y="0"/>
                          </a:cxn>
                          <a:cxn ang="0">
                            <a:pos x="0" y="67"/>
                          </a:cxn>
                        </a:cxnLst>
                        <a:rect l="0" t="0" r="r" b="b"/>
                        <a:pathLst>
                          <a:path w="225" h="2769">
                            <a:moveTo>
                              <a:pt x="0" y="67"/>
                            </a:moveTo>
                            <a:lnTo>
                              <a:pt x="0" y="2769"/>
                            </a:lnTo>
                            <a:lnTo>
                              <a:pt x="225" y="2702"/>
                            </a:lnTo>
                            <a:lnTo>
                              <a:pt x="225" y="0"/>
                            </a:lnTo>
                            <a:lnTo>
                              <a:pt x="0" y="67"/>
                            </a:lnTo>
                            <a:close/>
                          </a:path>
                        </a:pathLst>
                      </a:custGeom>
                      <a:solidFill>
                        <a:srgbClr val="ADD9D9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dirty="0">
                          <a:latin typeface="CMU Sans Serif"/>
                        </a:endParaRPr>
                      </a:p>
                    </p:txBody>
                  </p:sp>
                  <p:sp>
                    <p:nvSpPr>
                      <p:cNvPr id="69" name="Line 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017" y="1015"/>
                        <a:ext cx="225" cy="67"/>
                      </a:xfrm>
                      <a:prstGeom prst="line">
                        <a:avLst/>
                      </a:prstGeom>
                      <a:noFill/>
                      <a:ln w="1" cap="flat">
                        <a:solidFill>
                          <a:srgbClr val="ADD9D9"/>
                        </a:solidFill>
                        <a:prstDash val="solid"/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dirty="0">
                          <a:latin typeface="CMU Sans Serif"/>
                        </a:endParaRPr>
                      </a:p>
                    </p:txBody>
                  </p:sp>
                  <p:sp>
                    <p:nvSpPr>
                      <p:cNvPr id="70" name="Freeform 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017" y="3717"/>
                        <a:ext cx="418" cy="14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67"/>
                          </a:cxn>
                          <a:cxn ang="0">
                            <a:pos x="192" y="148"/>
                          </a:cxn>
                          <a:cxn ang="0">
                            <a:pos x="418" y="81"/>
                          </a:cxn>
                          <a:cxn ang="0">
                            <a:pos x="225" y="0"/>
                          </a:cxn>
                          <a:cxn ang="0">
                            <a:pos x="0" y="67"/>
                          </a:cxn>
                        </a:cxnLst>
                        <a:rect l="0" t="0" r="r" b="b"/>
                        <a:pathLst>
                          <a:path w="418" h="148">
                            <a:moveTo>
                              <a:pt x="0" y="67"/>
                            </a:moveTo>
                            <a:lnTo>
                              <a:pt x="192" y="148"/>
                            </a:lnTo>
                            <a:lnTo>
                              <a:pt x="418" y="81"/>
                            </a:lnTo>
                            <a:lnTo>
                              <a:pt x="225" y="0"/>
                            </a:lnTo>
                            <a:lnTo>
                              <a:pt x="0" y="67"/>
                            </a:lnTo>
                            <a:close/>
                          </a:path>
                        </a:pathLst>
                      </a:custGeom>
                      <a:solidFill>
                        <a:srgbClr val="CDFFF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dirty="0">
                          <a:latin typeface="CMU Sans Serif"/>
                        </a:endParaRPr>
                      </a:p>
                    </p:txBody>
                  </p:sp>
                  <p:sp>
                    <p:nvSpPr>
                      <p:cNvPr id="71" name="Line 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017" y="3717"/>
                        <a:ext cx="225" cy="67"/>
                      </a:xfrm>
                      <a:prstGeom prst="line">
                        <a:avLst/>
                      </a:prstGeom>
                      <a:noFill/>
                      <a:ln w="1" cap="flat">
                        <a:solidFill>
                          <a:srgbClr val="CDFFFF"/>
                        </a:solidFill>
                        <a:prstDash val="solid"/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dirty="0">
                          <a:latin typeface="CMU Sans Serif"/>
                        </a:endParaRPr>
                      </a:p>
                    </p:txBody>
                  </p:sp>
                  <p:sp>
                    <p:nvSpPr>
                      <p:cNvPr id="72" name="Freeform 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209" y="1097"/>
                        <a:ext cx="226" cy="276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2768"/>
                          </a:cxn>
                          <a:cxn ang="0">
                            <a:pos x="0" y="67"/>
                          </a:cxn>
                          <a:cxn ang="0">
                            <a:pos x="226" y="0"/>
                          </a:cxn>
                          <a:cxn ang="0">
                            <a:pos x="226" y="2701"/>
                          </a:cxn>
                          <a:cxn ang="0">
                            <a:pos x="0" y="2768"/>
                          </a:cxn>
                        </a:cxnLst>
                        <a:rect l="0" t="0" r="r" b="b"/>
                        <a:pathLst>
                          <a:path w="226" h="2768">
                            <a:moveTo>
                              <a:pt x="0" y="2768"/>
                            </a:moveTo>
                            <a:lnTo>
                              <a:pt x="0" y="67"/>
                            </a:lnTo>
                            <a:lnTo>
                              <a:pt x="226" y="0"/>
                            </a:lnTo>
                            <a:lnTo>
                              <a:pt x="226" y="2701"/>
                            </a:lnTo>
                            <a:lnTo>
                              <a:pt x="0" y="2768"/>
                            </a:lnTo>
                            <a:close/>
                          </a:path>
                        </a:pathLst>
                      </a:custGeom>
                      <a:solidFill>
                        <a:srgbClr val="ADD9D9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dirty="0">
                          <a:latin typeface="CMU Sans Serif"/>
                        </a:endParaRPr>
                      </a:p>
                    </p:txBody>
                  </p:sp>
                  <p:sp>
                    <p:nvSpPr>
                      <p:cNvPr id="73" name="Line 1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209" y="3798"/>
                        <a:ext cx="226" cy="67"/>
                      </a:xfrm>
                      <a:prstGeom prst="line">
                        <a:avLst/>
                      </a:prstGeom>
                      <a:noFill/>
                      <a:ln w="1" cap="flat">
                        <a:solidFill>
                          <a:srgbClr val="ADD9D9"/>
                        </a:solidFill>
                        <a:prstDash val="solid"/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dirty="0">
                          <a:latin typeface="CMU Sans Serif"/>
                        </a:endParaRPr>
                      </a:p>
                    </p:txBody>
                  </p:sp>
                  <p:sp>
                    <p:nvSpPr>
                      <p:cNvPr id="74" name="Freeform 1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017" y="1015"/>
                        <a:ext cx="418" cy="149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92" y="149"/>
                          </a:cxn>
                          <a:cxn ang="0">
                            <a:pos x="0" y="67"/>
                          </a:cxn>
                          <a:cxn ang="0">
                            <a:pos x="225" y="0"/>
                          </a:cxn>
                          <a:cxn ang="0">
                            <a:pos x="418" y="82"/>
                          </a:cxn>
                          <a:cxn ang="0">
                            <a:pos x="192" y="149"/>
                          </a:cxn>
                        </a:cxnLst>
                        <a:rect l="0" t="0" r="r" b="b"/>
                        <a:pathLst>
                          <a:path w="418" h="149">
                            <a:moveTo>
                              <a:pt x="192" y="149"/>
                            </a:moveTo>
                            <a:lnTo>
                              <a:pt x="0" y="67"/>
                            </a:lnTo>
                            <a:lnTo>
                              <a:pt x="225" y="0"/>
                            </a:lnTo>
                            <a:lnTo>
                              <a:pt x="418" y="82"/>
                            </a:lnTo>
                            <a:lnTo>
                              <a:pt x="192" y="149"/>
                            </a:lnTo>
                            <a:close/>
                          </a:path>
                        </a:pathLst>
                      </a:custGeom>
                      <a:solidFill>
                        <a:srgbClr val="CDFFF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dirty="0">
                          <a:latin typeface="CMU Sans Serif"/>
                        </a:endParaRPr>
                      </a:p>
                    </p:txBody>
                  </p:sp>
                  <p:sp>
                    <p:nvSpPr>
                      <p:cNvPr id="75" name="Line 1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209" y="1097"/>
                        <a:ext cx="226" cy="67"/>
                      </a:xfrm>
                      <a:prstGeom prst="line">
                        <a:avLst/>
                      </a:prstGeom>
                      <a:noFill/>
                      <a:ln w="1" cap="flat">
                        <a:solidFill>
                          <a:srgbClr val="CDFFFF"/>
                        </a:solidFill>
                        <a:prstDash val="solid"/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dirty="0">
                          <a:latin typeface="CMU Sans Serif"/>
                        </a:endParaRPr>
                      </a:p>
                    </p:txBody>
                  </p:sp>
                </p:grpSp>
                <p:sp>
                  <p:nvSpPr>
                    <p:cNvPr id="65" name="Rectangle 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17" y="1082"/>
                      <a:ext cx="193" cy="2784"/>
                    </a:xfrm>
                    <a:prstGeom prst="rect">
                      <a:avLst/>
                    </a:prstGeom>
                    <a:solidFill>
                      <a:srgbClr val="CC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dirty="0">
                        <a:latin typeface="CMU Sans Serif"/>
                      </a:endParaRPr>
                    </a:p>
                  </p:txBody>
                </p:sp>
                <p:sp>
                  <p:nvSpPr>
                    <p:cNvPr id="66" name="Freeform 15"/>
                    <p:cNvSpPr>
                      <a:spLocks/>
                    </p:cNvSpPr>
                    <p:nvPr/>
                  </p:nvSpPr>
                  <p:spPr bwMode="auto">
                    <a:xfrm>
                      <a:off x="1017" y="1082"/>
                      <a:ext cx="192" cy="278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2702"/>
                        </a:cxn>
                        <a:cxn ang="0">
                          <a:pos x="192" y="2783"/>
                        </a:cxn>
                        <a:cxn ang="0">
                          <a:pos x="192" y="82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192" h="2783">
                          <a:moveTo>
                            <a:pt x="0" y="0"/>
                          </a:moveTo>
                          <a:lnTo>
                            <a:pt x="0" y="2702"/>
                          </a:lnTo>
                          <a:lnTo>
                            <a:pt x="192" y="2783"/>
                          </a:lnTo>
                          <a:lnTo>
                            <a:pt x="192" y="82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dirty="0">
                        <a:latin typeface="CMU Sans Serif"/>
                      </a:endParaRPr>
                    </a:p>
                  </p:txBody>
                </p:sp>
                <p:sp>
                  <p:nvSpPr>
                    <p:cNvPr id="67" name="Rectangle 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17" y="1082"/>
                      <a:ext cx="193" cy="2784"/>
                    </a:xfrm>
                    <a:prstGeom prst="rect">
                      <a:avLst/>
                    </a:prstGeom>
                    <a:solidFill>
                      <a:srgbClr val="CC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dirty="0">
                        <a:latin typeface="CMU Sans Serif"/>
                      </a:endParaRPr>
                    </a:p>
                  </p:txBody>
                </p:sp>
              </p:grpSp>
              <p:sp>
                <p:nvSpPr>
                  <p:cNvPr id="33" name="Line 1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054" y="2448"/>
                    <a:ext cx="236" cy="66"/>
                  </a:xfrm>
                  <a:prstGeom prst="line">
                    <a:avLst/>
                  </a:prstGeom>
                  <a:noFill/>
                  <a:ln w="21" cap="flat">
                    <a:solidFill>
                      <a:srgbClr val="0099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latin typeface="CMU Sans Serif"/>
                    </a:endParaRPr>
                  </a:p>
                </p:txBody>
              </p:sp>
              <p:sp>
                <p:nvSpPr>
                  <p:cNvPr id="34" name="Line 2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59" y="2136"/>
                    <a:ext cx="251" cy="46"/>
                  </a:xfrm>
                  <a:prstGeom prst="line">
                    <a:avLst/>
                  </a:prstGeom>
                  <a:noFill/>
                  <a:ln w="21" cap="flat">
                    <a:solidFill>
                      <a:srgbClr val="0099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latin typeface="CMU Sans Serif"/>
                    </a:endParaRPr>
                  </a:p>
                </p:txBody>
              </p:sp>
              <p:sp>
                <p:nvSpPr>
                  <p:cNvPr id="35" name="Line 22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054" y="2190"/>
                    <a:ext cx="241" cy="67"/>
                  </a:xfrm>
                  <a:prstGeom prst="line">
                    <a:avLst/>
                  </a:prstGeom>
                  <a:noFill/>
                  <a:ln w="21" cap="flat">
                    <a:solidFill>
                      <a:srgbClr val="0099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latin typeface="CMU Sans Serif"/>
                    </a:endParaRPr>
                  </a:p>
                </p:txBody>
              </p:sp>
              <p:sp>
                <p:nvSpPr>
                  <p:cNvPr id="36" name="Freeform 23"/>
                  <p:cNvSpPr>
                    <a:spLocks/>
                  </p:cNvSpPr>
                  <p:nvPr/>
                </p:nvSpPr>
                <p:spPr bwMode="auto">
                  <a:xfrm>
                    <a:off x="1083" y="1089"/>
                    <a:ext cx="308" cy="2788"/>
                  </a:xfrm>
                  <a:custGeom>
                    <a:avLst/>
                    <a:gdLst/>
                    <a:ahLst/>
                    <a:cxnLst>
                      <a:cxn ang="0">
                        <a:pos x="86" y="0"/>
                      </a:cxn>
                      <a:cxn ang="0">
                        <a:pos x="34" y="1080"/>
                      </a:cxn>
                      <a:cxn ang="0">
                        <a:pos x="1" y="1849"/>
                      </a:cxn>
                      <a:cxn ang="0">
                        <a:pos x="37" y="2592"/>
                      </a:cxn>
                      <a:cxn ang="0">
                        <a:pos x="208" y="2721"/>
                      </a:cxn>
                      <a:cxn ang="0">
                        <a:pos x="305" y="2187"/>
                      </a:cxn>
                      <a:cxn ang="0">
                        <a:pos x="224" y="12"/>
                      </a:cxn>
                    </a:cxnLst>
                    <a:rect l="0" t="0" r="r" b="b"/>
                    <a:pathLst>
                      <a:path w="308" h="2788">
                        <a:moveTo>
                          <a:pt x="86" y="0"/>
                        </a:moveTo>
                        <a:cubicBezTo>
                          <a:pt x="67" y="386"/>
                          <a:pt x="48" y="773"/>
                          <a:pt x="34" y="1080"/>
                        </a:cubicBezTo>
                        <a:cubicBezTo>
                          <a:pt x="19" y="1388"/>
                          <a:pt x="0" y="1597"/>
                          <a:pt x="1" y="1849"/>
                        </a:cubicBezTo>
                        <a:cubicBezTo>
                          <a:pt x="1" y="2101"/>
                          <a:pt x="3" y="2446"/>
                          <a:pt x="37" y="2592"/>
                        </a:cubicBezTo>
                        <a:cubicBezTo>
                          <a:pt x="72" y="2738"/>
                          <a:pt x="163" y="2788"/>
                          <a:pt x="208" y="2721"/>
                        </a:cubicBezTo>
                        <a:cubicBezTo>
                          <a:pt x="252" y="2653"/>
                          <a:pt x="302" y="2639"/>
                          <a:pt x="305" y="2187"/>
                        </a:cubicBezTo>
                        <a:cubicBezTo>
                          <a:pt x="308" y="1735"/>
                          <a:pt x="266" y="873"/>
                          <a:pt x="224" y="12"/>
                        </a:cubicBezTo>
                      </a:path>
                    </a:pathLst>
                  </a:custGeom>
                  <a:noFill/>
                  <a:ln w="21" cap="flat">
                    <a:solidFill>
                      <a:srgbClr val="66FF33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latin typeface="CMU Sans Serif"/>
                    </a:endParaRPr>
                  </a:p>
                </p:txBody>
              </p:sp>
              <p:sp>
                <p:nvSpPr>
                  <p:cNvPr id="37" name="Rectangle 24"/>
                  <p:cNvSpPr>
                    <a:spLocks noChangeArrowheads="1"/>
                  </p:cNvSpPr>
                  <p:nvPr/>
                </p:nvSpPr>
                <p:spPr bwMode="auto">
                  <a:xfrm rot="20400000">
                    <a:off x="1405" y="3851"/>
                    <a:ext cx="0" cy="17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MU Sans Serif"/>
                      <a:cs typeface="CMU Sans Serif"/>
                    </a:endParaRPr>
                  </a:p>
                </p:txBody>
              </p:sp>
              <p:sp>
                <p:nvSpPr>
                  <p:cNvPr id="38" name="Line 25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154" y="2373"/>
                    <a:ext cx="141" cy="75"/>
                  </a:xfrm>
                  <a:prstGeom prst="line">
                    <a:avLst/>
                  </a:prstGeom>
                  <a:noFill/>
                  <a:ln w="21" cap="flat">
                    <a:solidFill>
                      <a:srgbClr val="0099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latin typeface="CMU Sans Serif"/>
                    </a:endParaRPr>
                  </a:p>
                </p:txBody>
              </p:sp>
              <p:sp>
                <p:nvSpPr>
                  <p:cNvPr id="39" name="Line 2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59" y="2262"/>
                    <a:ext cx="131" cy="106"/>
                  </a:xfrm>
                  <a:prstGeom prst="line">
                    <a:avLst/>
                  </a:prstGeom>
                  <a:noFill/>
                  <a:ln w="21" cap="flat">
                    <a:solidFill>
                      <a:srgbClr val="0099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latin typeface="CMU Sans Serif"/>
                    </a:endParaRPr>
                  </a:p>
                </p:txBody>
              </p:sp>
              <p:sp>
                <p:nvSpPr>
                  <p:cNvPr id="40" name="Line 27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129" y="2081"/>
                    <a:ext cx="186" cy="50"/>
                  </a:xfrm>
                  <a:prstGeom prst="line">
                    <a:avLst/>
                  </a:prstGeom>
                  <a:noFill/>
                  <a:ln w="21" cap="flat">
                    <a:solidFill>
                      <a:srgbClr val="0099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latin typeface="CMU Sans Serif"/>
                    </a:endParaRPr>
                  </a:p>
                </p:txBody>
              </p:sp>
              <p:sp>
                <p:nvSpPr>
                  <p:cNvPr id="41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048" y="2514"/>
                    <a:ext cx="146" cy="30"/>
                  </a:xfrm>
                  <a:prstGeom prst="line">
                    <a:avLst/>
                  </a:prstGeom>
                  <a:noFill/>
                  <a:ln w="21" cap="flat">
                    <a:solidFill>
                      <a:srgbClr val="0099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latin typeface="CMU Sans Serif"/>
                    </a:endParaRPr>
                  </a:p>
                </p:txBody>
              </p:sp>
              <p:grpSp>
                <p:nvGrpSpPr>
                  <p:cNvPr id="42" name="Group 52"/>
                  <p:cNvGrpSpPr>
                    <a:grpSpLocks/>
                  </p:cNvGrpSpPr>
                  <p:nvPr/>
                </p:nvGrpSpPr>
                <p:grpSpPr bwMode="auto">
                  <a:xfrm>
                    <a:off x="1017" y="1015"/>
                    <a:ext cx="418" cy="2851"/>
                    <a:chOff x="1017" y="1015"/>
                    <a:chExt cx="418" cy="2851"/>
                  </a:xfrm>
                </p:grpSpPr>
                <p:grpSp>
                  <p:nvGrpSpPr>
                    <p:cNvPr id="52" name="Group 4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017" y="1015"/>
                      <a:ext cx="418" cy="2850"/>
                      <a:chOff x="1017" y="1015"/>
                      <a:chExt cx="418" cy="2850"/>
                    </a:xfrm>
                  </p:grpSpPr>
                  <p:sp>
                    <p:nvSpPr>
                      <p:cNvPr id="56" name="Freeform 4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017" y="1015"/>
                        <a:ext cx="225" cy="2769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67"/>
                          </a:cxn>
                          <a:cxn ang="0">
                            <a:pos x="0" y="2769"/>
                          </a:cxn>
                          <a:cxn ang="0">
                            <a:pos x="225" y="2702"/>
                          </a:cxn>
                          <a:cxn ang="0">
                            <a:pos x="225" y="0"/>
                          </a:cxn>
                          <a:cxn ang="0">
                            <a:pos x="0" y="67"/>
                          </a:cxn>
                        </a:cxnLst>
                        <a:rect l="0" t="0" r="r" b="b"/>
                        <a:pathLst>
                          <a:path w="225" h="2769">
                            <a:moveTo>
                              <a:pt x="0" y="67"/>
                            </a:moveTo>
                            <a:lnTo>
                              <a:pt x="0" y="2769"/>
                            </a:lnTo>
                            <a:lnTo>
                              <a:pt x="225" y="2702"/>
                            </a:lnTo>
                            <a:lnTo>
                              <a:pt x="225" y="0"/>
                            </a:lnTo>
                            <a:lnTo>
                              <a:pt x="0" y="67"/>
                            </a:lnTo>
                            <a:close/>
                          </a:path>
                        </a:pathLst>
                      </a:custGeom>
                      <a:solidFill>
                        <a:srgbClr val="ADD9D9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dirty="0">
                          <a:latin typeface="CMU Sans Serif"/>
                        </a:endParaRPr>
                      </a:p>
                    </p:txBody>
                  </p:sp>
                  <p:sp>
                    <p:nvSpPr>
                      <p:cNvPr id="57" name="Line 4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017" y="1015"/>
                        <a:ext cx="225" cy="67"/>
                      </a:xfrm>
                      <a:prstGeom prst="line">
                        <a:avLst/>
                      </a:prstGeom>
                      <a:noFill/>
                      <a:ln w="1" cap="flat">
                        <a:solidFill>
                          <a:srgbClr val="ADD9D9"/>
                        </a:solidFill>
                        <a:prstDash val="solid"/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dirty="0">
                          <a:latin typeface="CMU Sans Serif"/>
                        </a:endParaRPr>
                      </a:p>
                    </p:txBody>
                  </p:sp>
                  <p:sp>
                    <p:nvSpPr>
                      <p:cNvPr id="58" name="Freeform 4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017" y="3717"/>
                        <a:ext cx="418" cy="14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67"/>
                          </a:cxn>
                          <a:cxn ang="0">
                            <a:pos x="192" y="148"/>
                          </a:cxn>
                          <a:cxn ang="0">
                            <a:pos x="418" y="81"/>
                          </a:cxn>
                          <a:cxn ang="0">
                            <a:pos x="225" y="0"/>
                          </a:cxn>
                          <a:cxn ang="0">
                            <a:pos x="0" y="67"/>
                          </a:cxn>
                        </a:cxnLst>
                        <a:rect l="0" t="0" r="r" b="b"/>
                        <a:pathLst>
                          <a:path w="418" h="148">
                            <a:moveTo>
                              <a:pt x="0" y="67"/>
                            </a:moveTo>
                            <a:lnTo>
                              <a:pt x="192" y="148"/>
                            </a:lnTo>
                            <a:lnTo>
                              <a:pt x="418" y="81"/>
                            </a:lnTo>
                            <a:lnTo>
                              <a:pt x="225" y="0"/>
                            </a:lnTo>
                            <a:lnTo>
                              <a:pt x="0" y="67"/>
                            </a:lnTo>
                            <a:close/>
                          </a:path>
                        </a:pathLst>
                      </a:custGeom>
                      <a:solidFill>
                        <a:srgbClr val="CDFFF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dirty="0">
                          <a:latin typeface="CMU Sans Serif"/>
                        </a:endParaRPr>
                      </a:p>
                    </p:txBody>
                  </p:sp>
                  <p:sp>
                    <p:nvSpPr>
                      <p:cNvPr id="59" name="Line 4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017" y="3717"/>
                        <a:ext cx="225" cy="67"/>
                      </a:xfrm>
                      <a:prstGeom prst="line">
                        <a:avLst/>
                      </a:prstGeom>
                      <a:noFill/>
                      <a:ln w="1" cap="flat">
                        <a:solidFill>
                          <a:srgbClr val="CDFFFF"/>
                        </a:solidFill>
                        <a:prstDash val="solid"/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dirty="0">
                          <a:latin typeface="CMU Sans Serif"/>
                        </a:endParaRPr>
                      </a:p>
                    </p:txBody>
                  </p:sp>
                  <p:sp>
                    <p:nvSpPr>
                      <p:cNvPr id="60" name="Freeform 4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209" y="1097"/>
                        <a:ext cx="226" cy="2768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0" y="2768"/>
                          </a:cxn>
                          <a:cxn ang="0">
                            <a:pos x="0" y="67"/>
                          </a:cxn>
                          <a:cxn ang="0">
                            <a:pos x="226" y="0"/>
                          </a:cxn>
                          <a:cxn ang="0">
                            <a:pos x="226" y="2701"/>
                          </a:cxn>
                          <a:cxn ang="0">
                            <a:pos x="0" y="2768"/>
                          </a:cxn>
                        </a:cxnLst>
                        <a:rect l="0" t="0" r="r" b="b"/>
                        <a:pathLst>
                          <a:path w="226" h="2768">
                            <a:moveTo>
                              <a:pt x="0" y="2768"/>
                            </a:moveTo>
                            <a:lnTo>
                              <a:pt x="0" y="67"/>
                            </a:lnTo>
                            <a:lnTo>
                              <a:pt x="226" y="0"/>
                            </a:lnTo>
                            <a:lnTo>
                              <a:pt x="226" y="2701"/>
                            </a:lnTo>
                            <a:lnTo>
                              <a:pt x="0" y="2768"/>
                            </a:lnTo>
                            <a:close/>
                          </a:path>
                        </a:pathLst>
                      </a:custGeom>
                      <a:solidFill>
                        <a:srgbClr val="ADD9D9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dirty="0">
                          <a:latin typeface="CMU Sans Serif"/>
                        </a:endParaRPr>
                      </a:p>
                    </p:txBody>
                  </p:sp>
                  <p:sp>
                    <p:nvSpPr>
                      <p:cNvPr id="61" name="Line 4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209" y="3798"/>
                        <a:ext cx="226" cy="67"/>
                      </a:xfrm>
                      <a:prstGeom prst="line">
                        <a:avLst/>
                      </a:prstGeom>
                      <a:noFill/>
                      <a:ln w="1" cap="flat">
                        <a:solidFill>
                          <a:srgbClr val="ADD9D9"/>
                        </a:solidFill>
                        <a:prstDash val="solid"/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dirty="0">
                          <a:latin typeface="CMU Sans Serif"/>
                        </a:endParaRPr>
                      </a:p>
                    </p:txBody>
                  </p:sp>
                  <p:sp>
                    <p:nvSpPr>
                      <p:cNvPr id="62" name="Freeform 4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017" y="1015"/>
                        <a:ext cx="418" cy="149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192" y="149"/>
                          </a:cxn>
                          <a:cxn ang="0">
                            <a:pos x="0" y="67"/>
                          </a:cxn>
                          <a:cxn ang="0">
                            <a:pos x="225" y="0"/>
                          </a:cxn>
                          <a:cxn ang="0">
                            <a:pos x="418" y="82"/>
                          </a:cxn>
                          <a:cxn ang="0">
                            <a:pos x="192" y="149"/>
                          </a:cxn>
                        </a:cxnLst>
                        <a:rect l="0" t="0" r="r" b="b"/>
                        <a:pathLst>
                          <a:path w="418" h="149">
                            <a:moveTo>
                              <a:pt x="192" y="149"/>
                            </a:moveTo>
                            <a:lnTo>
                              <a:pt x="0" y="67"/>
                            </a:lnTo>
                            <a:lnTo>
                              <a:pt x="225" y="0"/>
                            </a:lnTo>
                            <a:lnTo>
                              <a:pt x="418" y="82"/>
                            </a:lnTo>
                            <a:lnTo>
                              <a:pt x="192" y="149"/>
                            </a:lnTo>
                            <a:close/>
                          </a:path>
                        </a:pathLst>
                      </a:custGeom>
                      <a:solidFill>
                        <a:srgbClr val="CDFFFF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dirty="0">
                          <a:latin typeface="CMU Sans Serif"/>
                        </a:endParaRPr>
                      </a:p>
                    </p:txBody>
                  </p:sp>
                  <p:sp>
                    <p:nvSpPr>
                      <p:cNvPr id="63" name="Line 4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209" y="1097"/>
                        <a:ext cx="226" cy="67"/>
                      </a:xfrm>
                      <a:prstGeom prst="line">
                        <a:avLst/>
                      </a:prstGeom>
                      <a:noFill/>
                      <a:ln w="1" cap="flat">
                        <a:solidFill>
                          <a:srgbClr val="CDFFFF"/>
                        </a:solidFill>
                        <a:prstDash val="solid"/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 dirty="0">
                          <a:latin typeface="CMU Sans Serif"/>
                        </a:endParaRPr>
                      </a:p>
                    </p:txBody>
                  </p:sp>
                </p:grpSp>
                <p:sp>
                  <p:nvSpPr>
                    <p:cNvPr id="53" name="Rectangle 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17" y="1082"/>
                      <a:ext cx="193" cy="2784"/>
                    </a:xfrm>
                    <a:prstGeom prst="rect">
                      <a:avLst/>
                    </a:prstGeom>
                    <a:solidFill>
                      <a:srgbClr val="CC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dirty="0">
                        <a:latin typeface="CMU Sans Serif"/>
                      </a:endParaRPr>
                    </a:p>
                  </p:txBody>
                </p:sp>
                <p:sp>
                  <p:nvSpPr>
                    <p:cNvPr id="54" name="Freeform 50"/>
                    <p:cNvSpPr>
                      <a:spLocks/>
                    </p:cNvSpPr>
                    <p:nvPr/>
                  </p:nvSpPr>
                  <p:spPr bwMode="auto">
                    <a:xfrm>
                      <a:off x="1017" y="1082"/>
                      <a:ext cx="192" cy="2783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0"/>
                        </a:cxn>
                        <a:cxn ang="0">
                          <a:pos x="0" y="2702"/>
                        </a:cxn>
                        <a:cxn ang="0">
                          <a:pos x="192" y="2783"/>
                        </a:cxn>
                        <a:cxn ang="0">
                          <a:pos x="192" y="82"/>
                        </a:cxn>
                        <a:cxn ang="0">
                          <a:pos x="0" y="0"/>
                        </a:cxn>
                      </a:cxnLst>
                      <a:rect l="0" t="0" r="r" b="b"/>
                      <a:pathLst>
                        <a:path w="192" h="2783">
                          <a:moveTo>
                            <a:pt x="0" y="0"/>
                          </a:moveTo>
                          <a:lnTo>
                            <a:pt x="0" y="2702"/>
                          </a:lnTo>
                          <a:lnTo>
                            <a:pt x="192" y="2783"/>
                          </a:lnTo>
                          <a:lnTo>
                            <a:pt x="192" y="82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dirty="0">
                        <a:latin typeface="CMU Sans Serif"/>
                      </a:endParaRPr>
                    </a:p>
                  </p:txBody>
                </p:sp>
                <p:sp>
                  <p:nvSpPr>
                    <p:cNvPr id="55" name="Rectangle 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017" y="1082"/>
                      <a:ext cx="193" cy="2784"/>
                    </a:xfrm>
                    <a:prstGeom prst="rect">
                      <a:avLst/>
                    </a:prstGeom>
                    <a:solidFill>
                      <a:srgbClr val="CC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 dirty="0">
                        <a:latin typeface="CMU Sans Serif"/>
                      </a:endParaRPr>
                    </a:p>
                  </p:txBody>
                </p:sp>
              </p:grpSp>
              <p:sp>
                <p:nvSpPr>
                  <p:cNvPr id="43" name="Line 5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054" y="2448"/>
                    <a:ext cx="236" cy="66"/>
                  </a:xfrm>
                  <a:prstGeom prst="line">
                    <a:avLst/>
                  </a:prstGeom>
                  <a:noFill/>
                  <a:ln w="21" cap="flat">
                    <a:solidFill>
                      <a:srgbClr val="0099FF"/>
                    </a:solidFill>
                    <a:prstDash val="solid"/>
                    <a:round/>
                    <a:headEnd/>
                    <a:tailEnd/>
                  </a:ln>
                  <a:effectLst>
                    <a:glow rad="101600">
                      <a:schemeClr val="accent5">
                        <a:satMod val="175000"/>
                        <a:alpha val="40000"/>
                      </a:schemeClr>
                    </a:glow>
                  </a:effec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latin typeface="CMU Sans Serif"/>
                    </a:endParaRPr>
                  </a:p>
                </p:txBody>
              </p:sp>
              <p:sp>
                <p:nvSpPr>
                  <p:cNvPr id="44" name="Line 5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59" y="2136"/>
                    <a:ext cx="251" cy="46"/>
                  </a:xfrm>
                  <a:prstGeom prst="line">
                    <a:avLst/>
                  </a:prstGeom>
                  <a:noFill/>
                  <a:ln w="21" cap="flat">
                    <a:solidFill>
                      <a:srgbClr val="0099FF"/>
                    </a:solidFill>
                    <a:prstDash val="solid"/>
                    <a:round/>
                    <a:headEnd/>
                    <a:tailEnd/>
                  </a:ln>
                  <a:effectLst>
                    <a:glow rad="101600">
                      <a:schemeClr val="accent5">
                        <a:satMod val="175000"/>
                        <a:alpha val="40000"/>
                      </a:schemeClr>
                    </a:glow>
                  </a:effec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latin typeface="CMU Sans Serif"/>
                    </a:endParaRPr>
                  </a:p>
                </p:txBody>
              </p:sp>
              <p:sp>
                <p:nvSpPr>
                  <p:cNvPr id="45" name="Line 57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054" y="2190"/>
                    <a:ext cx="241" cy="67"/>
                  </a:xfrm>
                  <a:prstGeom prst="line">
                    <a:avLst/>
                  </a:prstGeom>
                  <a:noFill/>
                  <a:ln w="21" cap="flat">
                    <a:solidFill>
                      <a:srgbClr val="0099FF"/>
                    </a:solidFill>
                    <a:prstDash val="solid"/>
                    <a:round/>
                    <a:headEnd/>
                    <a:tailEnd/>
                  </a:ln>
                  <a:effectLst>
                    <a:glow rad="101600">
                      <a:schemeClr val="accent5">
                        <a:satMod val="175000"/>
                        <a:alpha val="40000"/>
                      </a:schemeClr>
                    </a:glow>
                  </a:effec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latin typeface="CMU Sans Serif"/>
                    </a:endParaRPr>
                  </a:p>
                </p:txBody>
              </p:sp>
              <p:sp>
                <p:nvSpPr>
                  <p:cNvPr id="46" name="Freeform 58"/>
                  <p:cNvSpPr>
                    <a:spLocks/>
                  </p:cNvSpPr>
                  <p:nvPr/>
                </p:nvSpPr>
                <p:spPr bwMode="auto">
                  <a:xfrm>
                    <a:off x="1083" y="1089"/>
                    <a:ext cx="308" cy="2788"/>
                  </a:xfrm>
                  <a:custGeom>
                    <a:avLst/>
                    <a:gdLst/>
                    <a:ahLst/>
                    <a:cxnLst>
                      <a:cxn ang="0">
                        <a:pos x="86" y="0"/>
                      </a:cxn>
                      <a:cxn ang="0">
                        <a:pos x="34" y="1080"/>
                      </a:cxn>
                      <a:cxn ang="0">
                        <a:pos x="1" y="1849"/>
                      </a:cxn>
                      <a:cxn ang="0">
                        <a:pos x="37" y="2592"/>
                      </a:cxn>
                      <a:cxn ang="0">
                        <a:pos x="208" y="2721"/>
                      </a:cxn>
                      <a:cxn ang="0">
                        <a:pos x="305" y="2187"/>
                      </a:cxn>
                      <a:cxn ang="0">
                        <a:pos x="224" y="12"/>
                      </a:cxn>
                    </a:cxnLst>
                    <a:rect l="0" t="0" r="r" b="b"/>
                    <a:pathLst>
                      <a:path w="308" h="2788">
                        <a:moveTo>
                          <a:pt x="86" y="0"/>
                        </a:moveTo>
                        <a:cubicBezTo>
                          <a:pt x="67" y="386"/>
                          <a:pt x="48" y="773"/>
                          <a:pt x="34" y="1080"/>
                        </a:cubicBezTo>
                        <a:cubicBezTo>
                          <a:pt x="19" y="1388"/>
                          <a:pt x="0" y="1597"/>
                          <a:pt x="1" y="1849"/>
                        </a:cubicBezTo>
                        <a:cubicBezTo>
                          <a:pt x="1" y="2101"/>
                          <a:pt x="3" y="2446"/>
                          <a:pt x="37" y="2592"/>
                        </a:cubicBezTo>
                        <a:cubicBezTo>
                          <a:pt x="72" y="2738"/>
                          <a:pt x="163" y="2788"/>
                          <a:pt x="208" y="2721"/>
                        </a:cubicBezTo>
                        <a:cubicBezTo>
                          <a:pt x="252" y="2653"/>
                          <a:pt x="302" y="2639"/>
                          <a:pt x="305" y="2187"/>
                        </a:cubicBezTo>
                        <a:cubicBezTo>
                          <a:pt x="308" y="1735"/>
                          <a:pt x="266" y="873"/>
                          <a:pt x="224" y="12"/>
                        </a:cubicBezTo>
                      </a:path>
                    </a:pathLst>
                  </a:custGeom>
                  <a:noFill/>
                  <a:ln w="21" cap="flat">
                    <a:solidFill>
                      <a:srgbClr val="66FF33"/>
                    </a:solidFill>
                    <a:prstDash val="solid"/>
                    <a:round/>
                    <a:headEnd/>
                    <a:tailEnd/>
                  </a:ln>
                  <a:effectLst>
                    <a:glow rad="139700">
                      <a:schemeClr val="accent3">
                        <a:satMod val="175000"/>
                        <a:alpha val="40000"/>
                      </a:schemeClr>
                    </a:glow>
                  </a:effec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latin typeface="CMU Sans Serif"/>
                    </a:endParaRPr>
                  </a:p>
                </p:txBody>
              </p:sp>
              <p:sp>
                <p:nvSpPr>
                  <p:cNvPr id="47" name="Rectangle 59"/>
                  <p:cNvSpPr>
                    <a:spLocks noChangeArrowheads="1"/>
                  </p:cNvSpPr>
                  <p:nvPr/>
                </p:nvSpPr>
                <p:spPr bwMode="auto">
                  <a:xfrm rot="20400000">
                    <a:off x="1405" y="3851"/>
                    <a:ext cx="0" cy="17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CMU Sans Serif"/>
                      <a:cs typeface="CMU Sans Serif"/>
                    </a:endParaRPr>
                  </a:p>
                </p:txBody>
              </p:sp>
              <p:sp>
                <p:nvSpPr>
                  <p:cNvPr id="48" name="Line 60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154" y="2373"/>
                    <a:ext cx="141" cy="75"/>
                  </a:xfrm>
                  <a:prstGeom prst="line">
                    <a:avLst/>
                  </a:prstGeom>
                  <a:noFill/>
                  <a:ln w="21" cap="flat">
                    <a:solidFill>
                      <a:srgbClr val="0099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latin typeface="CMU Sans Serif"/>
                    </a:endParaRPr>
                  </a:p>
                </p:txBody>
              </p:sp>
              <p:sp>
                <p:nvSpPr>
                  <p:cNvPr id="49" name="Line 6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59" y="2262"/>
                    <a:ext cx="131" cy="106"/>
                  </a:xfrm>
                  <a:prstGeom prst="line">
                    <a:avLst/>
                  </a:prstGeom>
                  <a:noFill/>
                  <a:ln w="21" cap="flat">
                    <a:solidFill>
                      <a:srgbClr val="0099FF"/>
                    </a:solidFill>
                    <a:prstDash val="solid"/>
                    <a:round/>
                    <a:headEnd/>
                    <a:tailEnd/>
                  </a:ln>
                  <a:effectLst>
                    <a:glow rad="101600">
                      <a:schemeClr val="accent5">
                        <a:satMod val="175000"/>
                        <a:alpha val="40000"/>
                      </a:schemeClr>
                    </a:glow>
                  </a:effec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latin typeface="CMU Sans Serif"/>
                    </a:endParaRPr>
                  </a:p>
                </p:txBody>
              </p:sp>
              <p:sp>
                <p:nvSpPr>
                  <p:cNvPr id="50" name="Line 62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129" y="2081"/>
                    <a:ext cx="186" cy="50"/>
                  </a:xfrm>
                  <a:prstGeom prst="line">
                    <a:avLst/>
                  </a:prstGeom>
                  <a:noFill/>
                  <a:ln w="21" cap="flat">
                    <a:solidFill>
                      <a:srgbClr val="0099FF"/>
                    </a:solidFill>
                    <a:prstDash val="solid"/>
                    <a:round/>
                    <a:headEnd/>
                    <a:tailEnd/>
                  </a:ln>
                  <a:effectLst>
                    <a:glow rad="101600">
                      <a:schemeClr val="accent5">
                        <a:satMod val="175000"/>
                        <a:alpha val="40000"/>
                      </a:schemeClr>
                    </a:glow>
                  </a:effec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latin typeface="CMU Sans Serif"/>
                    </a:endParaRPr>
                  </a:p>
                </p:txBody>
              </p:sp>
              <p:sp>
                <p:nvSpPr>
                  <p:cNvPr id="51" name="Line 63"/>
                  <p:cNvSpPr>
                    <a:spLocks noChangeShapeType="1"/>
                  </p:cNvSpPr>
                  <p:nvPr/>
                </p:nvSpPr>
                <p:spPr bwMode="auto">
                  <a:xfrm>
                    <a:off x="1048" y="2514"/>
                    <a:ext cx="146" cy="30"/>
                  </a:xfrm>
                  <a:prstGeom prst="line">
                    <a:avLst/>
                  </a:prstGeom>
                  <a:noFill/>
                  <a:ln w="21" cap="flat">
                    <a:solidFill>
                      <a:srgbClr val="0099FF"/>
                    </a:solidFill>
                    <a:prstDash val="solid"/>
                    <a:round/>
                    <a:headEnd/>
                    <a:tailEnd/>
                  </a:ln>
                  <a:effectLst>
                    <a:glow rad="101600">
                      <a:schemeClr val="accent5">
                        <a:satMod val="175000"/>
                        <a:alpha val="40000"/>
                      </a:schemeClr>
                    </a:glow>
                  </a:effec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>
                      <a:latin typeface="CMU Sans Serif"/>
                    </a:endParaRPr>
                  </a:p>
                </p:txBody>
              </p:sp>
            </p:grpSp>
            <p:cxnSp>
              <p:nvCxnSpPr>
                <p:cNvPr id="21" name="Straight Arrow Connector 20"/>
                <p:cNvCxnSpPr/>
                <p:nvPr/>
              </p:nvCxnSpPr>
              <p:spPr>
                <a:xfrm flipV="1">
                  <a:off x="1967592" y="6082394"/>
                  <a:ext cx="351065" cy="106135"/>
                </a:xfrm>
                <a:prstGeom prst="straightConnector1">
                  <a:avLst/>
                </a:prstGeom>
                <a:ln>
                  <a:headEnd type="triangle" w="med" len="med"/>
                  <a:tailEnd type="triangle" w="med" len="me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/>
                <p:cNvCxnSpPr/>
                <p:nvPr/>
              </p:nvCxnSpPr>
              <p:spPr>
                <a:xfrm rot="16200000" flipH="1">
                  <a:off x="186936" y="3881788"/>
                  <a:ext cx="4288220" cy="21021"/>
                </a:xfrm>
                <a:prstGeom prst="straightConnector1">
                  <a:avLst/>
                </a:prstGeom>
                <a:ln>
                  <a:headEnd type="triangle" w="med" len="med"/>
                  <a:tailEnd type="triangle" w="med" len="me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/>
                <p:cNvCxnSpPr/>
                <p:nvPr/>
              </p:nvCxnSpPr>
              <p:spPr>
                <a:xfrm>
                  <a:off x="1608364" y="6172200"/>
                  <a:ext cx="334735" cy="16329"/>
                </a:xfrm>
                <a:prstGeom prst="straightConnector1">
                  <a:avLst/>
                </a:prstGeom>
                <a:ln>
                  <a:headEnd type="triangle" w="med" len="med"/>
                  <a:tailEnd type="triangle" w="med" len="med"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sp>
              <p:nvSpPr>
                <p:cNvPr id="24" name="TextBox 23"/>
                <p:cNvSpPr txBox="1"/>
                <p:nvPr/>
              </p:nvSpPr>
              <p:spPr>
                <a:xfrm>
                  <a:off x="2241221" y="3861708"/>
                  <a:ext cx="353943" cy="495537"/>
                </a:xfrm>
                <a:prstGeom prst="rect">
                  <a:avLst/>
                </a:prstGeom>
                <a:noFill/>
              </p:spPr>
              <p:txBody>
                <a:bodyPr vert="vert" wrap="none" rtlCol="0">
                  <a:spAutoFit/>
                </a:bodyPr>
                <a:lstStyle/>
                <a:p>
                  <a:r>
                    <a:rPr lang="en-US" sz="1100" dirty="0" smtClean="0">
                      <a:solidFill>
                        <a:srgbClr val="C0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MU Sans Serif"/>
                    </a:rPr>
                    <a:t>15.5m</a:t>
                  </a:r>
                  <a:endParaRPr lang="en-US" sz="11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MU Sans Serif"/>
                  </a:endParaRP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2037207" y="6079660"/>
                  <a:ext cx="579970" cy="261610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spAutoFit/>
                </a:bodyPr>
                <a:lstStyle/>
                <a:p>
                  <a:r>
                    <a:rPr lang="en-US" sz="1100" dirty="0" smtClean="0">
                      <a:solidFill>
                        <a:srgbClr val="C0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MU Sans Serif"/>
                    </a:rPr>
                    <a:t>6.6cm</a:t>
                  </a:r>
                  <a:endParaRPr lang="en-US" sz="11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MU Sans Serif"/>
                  </a:endParaRPr>
                </a:p>
              </p:txBody>
            </p:sp>
            <p:cxnSp>
              <p:nvCxnSpPr>
                <p:cNvPr id="26" name="Straight Arrow Connector 25"/>
                <p:cNvCxnSpPr/>
                <p:nvPr/>
              </p:nvCxnSpPr>
              <p:spPr>
                <a:xfrm flipV="1">
                  <a:off x="1134836" y="3616779"/>
                  <a:ext cx="1469571" cy="906235"/>
                </a:xfrm>
                <a:prstGeom prst="straightConnector1">
                  <a:avLst/>
                </a:prstGeom>
                <a:ln w="28575">
                  <a:prstDash val="sysDot"/>
                  <a:headEnd type="none" w="med" len="med"/>
                  <a:tailEnd type="triangl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7" name="TextBox 26"/>
                <p:cNvSpPr txBox="1"/>
                <p:nvPr/>
              </p:nvSpPr>
              <p:spPr>
                <a:xfrm>
                  <a:off x="1569143" y="6150420"/>
                  <a:ext cx="579970" cy="261610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spAutoFit/>
                </a:bodyPr>
                <a:lstStyle/>
                <a:p>
                  <a:r>
                    <a:rPr lang="en-US" sz="1100" dirty="0" smtClean="0">
                      <a:solidFill>
                        <a:srgbClr val="C0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MU Sans Serif"/>
                    </a:rPr>
                    <a:t>3.9cm</a:t>
                  </a:r>
                  <a:endParaRPr lang="en-US" sz="1100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MU Sans Serif"/>
                  </a:endParaRP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950311" y="4498510"/>
                  <a:ext cx="1270362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i="1" dirty="0" smtClean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MU Sans Serif"/>
                    </a:rPr>
                    <a:t>Particle Trajectory</a:t>
                  </a:r>
                  <a:endParaRPr lang="en-US" sz="1100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MU Sans Serif"/>
                  </a:endParaRP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1158285" y="3074383"/>
                  <a:ext cx="1217100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i="1" dirty="0" smtClean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MU Sans Serif"/>
                    </a:rPr>
                    <a:t>Scintillation Light</a:t>
                  </a:r>
                  <a:endParaRPr lang="en-US" sz="1100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MU Sans Serif"/>
                  </a:endParaRP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1368872" y="5361225"/>
                  <a:ext cx="966115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i="1" dirty="0" err="1" smtClean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MU Sans Serif"/>
                    </a:rPr>
                    <a:t>Waveshifting</a:t>
                  </a:r>
                  <a:endParaRPr lang="en-US" sz="1100" i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MU Sans Serif"/>
                  </a:endParaRPr>
                </a:p>
                <a:p>
                  <a:r>
                    <a:rPr lang="en-US" sz="1100" i="1" dirty="0" smtClean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MU Sans Serif"/>
                    </a:rPr>
                    <a:t>Fiber Loop</a:t>
                  </a:r>
                  <a:endParaRPr lang="en-US" sz="1100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MU Sans Serif"/>
                  </a:endParaRP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1197419" y="1834255"/>
                  <a:ext cx="1170223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i="1" dirty="0" smtClean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MU Sans Serif"/>
                    </a:rPr>
                    <a:t>To APD Readout</a:t>
                  </a:r>
                  <a:endParaRPr lang="en-US" sz="1100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MU Sans Serif"/>
                  </a:endParaRPr>
                </a:p>
              </p:txBody>
            </p:sp>
          </p:grpSp>
          <p:cxnSp>
            <p:nvCxnSpPr>
              <p:cNvPr id="19" name="Straight Arrow Connector 18"/>
              <p:cNvCxnSpPr/>
              <p:nvPr/>
            </p:nvCxnSpPr>
            <p:spPr>
              <a:xfrm rot="5400000" flipH="1" flipV="1">
                <a:off x="1217371" y="1571156"/>
                <a:ext cx="285750" cy="1588"/>
              </a:xfrm>
              <a:prstGeom prst="straightConnector1">
                <a:avLst/>
              </a:prstGeom>
              <a:ln>
                <a:headEnd type="none" w="med" len="med"/>
                <a:tailEnd type="triangle" w="med" len="med"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Box 16"/>
            <p:cNvSpPr txBox="1"/>
            <p:nvPr/>
          </p:nvSpPr>
          <p:spPr>
            <a:xfrm>
              <a:off x="725211" y="903886"/>
              <a:ext cx="120887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MU Sans Serif"/>
                </a:rPr>
                <a:t>Single Cell</a:t>
              </a:r>
              <a:endParaRPr lang="en-US" sz="1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MU Sans Serif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3447342" y="4969340"/>
            <a:ext cx="774700" cy="1245122"/>
            <a:chOff x="2349500" y="2923367"/>
            <a:chExt cx="774700" cy="1245122"/>
          </a:xfrm>
        </p:grpSpPr>
        <p:sp>
          <p:nvSpPr>
            <p:cNvPr id="77" name="Rounded Rectangle 76"/>
            <p:cNvSpPr/>
            <p:nvPr/>
          </p:nvSpPr>
          <p:spPr>
            <a:xfrm>
              <a:off x="2349500" y="2923367"/>
              <a:ext cx="774700" cy="1245122"/>
            </a:xfrm>
            <a:prstGeom prst="roundRect">
              <a:avLst>
                <a:gd name="adj" fmla="val 24864"/>
              </a:avLst>
            </a:prstGeom>
            <a:gradFill flip="none" rotWithShape="1">
              <a:gsLst>
                <a:gs pos="0">
                  <a:srgbClr val="CCFFCC"/>
                </a:gs>
                <a:gs pos="100000">
                  <a:srgbClr val="7BB6FF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/>
            <p:cNvSpPr>
              <a:spLocks noChangeAspect="1"/>
            </p:cNvSpPr>
            <p:nvPr/>
          </p:nvSpPr>
          <p:spPr>
            <a:xfrm>
              <a:off x="2578130" y="3762124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CFFCC"/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>
              <a:spLocks noChangeAspect="1"/>
            </p:cNvSpPr>
            <p:nvPr/>
          </p:nvSpPr>
          <p:spPr>
            <a:xfrm>
              <a:off x="2768630" y="3304924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CFFCC"/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4272842" y="4972921"/>
            <a:ext cx="774700" cy="1245122"/>
            <a:chOff x="2349500" y="2923367"/>
            <a:chExt cx="774700" cy="1245122"/>
          </a:xfrm>
        </p:grpSpPr>
        <p:sp>
          <p:nvSpPr>
            <p:cNvPr id="81" name="Rounded Rectangle 80"/>
            <p:cNvSpPr/>
            <p:nvPr/>
          </p:nvSpPr>
          <p:spPr>
            <a:xfrm>
              <a:off x="2349500" y="2923367"/>
              <a:ext cx="774700" cy="1245122"/>
            </a:xfrm>
            <a:prstGeom prst="roundRect">
              <a:avLst>
                <a:gd name="adj" fmla="val 24864"/>
              </a:avLst>
            </a:prstGeom>
            <a:gradFill flip="none" rotWithShape="1">
              <a:gsLst>
                <a:gs pos="0">
                  <a:srgbClr val="CCFFCC"/>
                </a:gs>
                <a:gs pos="100000">
                  <a:srgbClr val="7BB6FF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/>
            <p:cNvSpPr>
              <a:spLocks noChangeAspect="1"/>
            </p:cNvSpPr>
            <p:nvPr/>
          </p:nvSpPr>
          <p:spPr>
            <a:xfrm>
              <a:off x="2578130" y="3762124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CFFCC"/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>
              <a:spLocks noChangeAspect="1"/>
            </p:cNvSpPr>
            <p:nvPr/>
          </p:nvSpPr>
          <p:spPr>
            <a:xfrm>
              <a:off x="2768630" y="3304924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CFFCC"/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5098342" y="4969340"/>
            <a:ext cx="774700" cy="1245122"/>
            <a:chOff x="2349500" y="2923367"/>
            <a:chExt cx="774700" cy="1245122"/>
          </a:xfrm>
        </p:grpSpPr>
        <p:sp>
          <p:nvSpPr>
            <p:cNvPr id="85" name="Rounded Rectangle 84"/>
            <p:cNvSpPr/>
            <p:nvPr/>
          </p:nvSpPr>
          <p:spPr>
            <a:xfrm>
              <a:off x="2349500" y="2923367"/>
              <a:ext cx="774700" cy="1245122"/>
            </a:xfrm>
            <a:prstGeom prst="roundRect">
              <a:avLst>
                <a:gd name="adj" fmla="val 24864"/>
              </a:avLst>
            </a:prstGeom>
            <a:gradFill flip="none" rotWithShape="1">
              <a:gsLst>
                <a:gs pos="0">
                  <a:srgbClr val="CCFFCC"/>
                </a:gs>
                <a:gs pos="100000">
                  <a:srgbClr val="7BB6FF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>
              <a:spLocks noChangeAspect="1"/>
            </p:cNvSpPr>
            <p:nvPr/>
          </p:nvSpPr>
          <p:spPr>
            <a:xfrm>
              <a:off x="2578130" y="3762124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CFFCC"/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>
              <a:spLocks noChangeAspect="1"/>
            </p:cNvSpPr>
            <p:nvPr/>
          </p:nvSpPr>
          <p:spPr>
            <a:xfrm>
              <a:off x="2768630" y="3304924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CFFCC"/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5936542" y="4969340"/>
            <a:ext cx="774700" cy="1245122"/>
            <a:chOff x="2349500" y="2923367"/>
            <a:chExt cx="774700" cy="1245122"/>
          </a:xfrm>
        </p:grpSpPr>
        <p:sp>
          <p:nvSpPr>
            <p:cNvPr id="89" name="Rounded Rectangle 88"/>
            <p:cNvSpPr/>
            <p:nvPr/>
          </p:nvSpPr>
          <p:spPr>
            <a:xfrm>
              <a:off x="2349500" y="2923367"/>
              <a:ext cx="774700" cy="1245122"/>
            </a:xfrm>
            <a:prstGeom prst="roundRect">
              <a:avLst>
                <a:gd name="adj" fmla="val 24864"/>
              </a:avLst>
            </a:prstGeom>
            <a:gradFill flip="none" rotWithShape="1">
              <a:gsLst>
                <a:gs pos="0">
                  <a:srgbClr val="CCFFCC"/>
                </a:gs>
                <a:gs pos="100000">
                  <a:srgbClr val="7BB6FF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>
              <a:spLocks noChangeAspect="1"/>
            </p:cNvSpPr>
            <p:nvPr/>
          </p:nvSpPr>
          <p:spPr>
            <a:xfrm>
              <a:off x="2578130" y="3762124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CFFCC"/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>
              <a:spLocks noChangeAspect="1"/>
            </p:cNvSpPr>
            <p:nvPr/>
          </p:nvSpPr>
          <p:spPr>
            <a:xfrm>
              <a:off x="2768630" y="3304924"/>
              <a:ext cx="76200" cy="76200"/>
            </a:xfrm>
            <a:prstGeom prst="ellipse">
              <a:avLst/>
            </a:prstGeom>
            <a:gradFill flip="none" rotWithShape="1">
              <a:gsLst>
                <a:gs pos="0">
                  <a:srgbClr val="CCFFCC"/>
                </a:gs>
                <a:gs pos="100000">
                  <a:srgbClr val="008000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2" name="Picture 91" descr="Screen Shot 2012-09-05 at 9.45.41 PM.png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9021" r="622"/>
          <a:stretch/>
        </p:blipFill>
        <p:spPr>
          <a:xfrm rot="10800000">
            <a:off x="3228394" y="4503506"/>
            <a:ext cx="3621024" cy="2084963"/>
          </a:xfrm>
          <a:prstGeom prst="rect">
            <a:avLst/>
          </a:prstGeom>
        </p:spPr>
      </p:pic>
      <p:sp>
        <p:nvSpPr>
          <p:cNvPr id="93" name="TextBox 92"/>
          <p:cNvSpPr txBox="1"/>
          <p:nvPr/>
        </p:nvSpPr>
        <p:spPr>
          <a:xfrm>
            <a:off x="3650572" y="6314154"/>
            <a:ext cx="31988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0.7 mm </a:t>
            </a:r>
            <a:r>
              <a:rPr lang="en-US" sz="11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waveshifting</a:t>
            </a:r>
            <a:r>
              <a:rPr lang="en-US" sz="11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Fiber readout (double end)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3355092" y="4615718"/>
            <a:ext cx="34943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reflectivity PVC extrusion (16 cells/extrusion)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756" y="4730283"/>
            <a:ext cx="1356159" cy="1786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188" y="4969340"/>
            <a:ext cx="1571205" cy="1261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7162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NOvA Event(s)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EC6683-0BAC-4AE3-AEF3-4C0520CC4EBD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41159"/>
          <a:stretch/>
        </p:blipFill>
        <p:spPr>
          <a:xfrm>
            <a:off x="0" y="1086279"/>
            <a:ext cx="5247320" cy="5264058"/>
          </a:xfrm>
          <a:prstGeom prst="roundRect">
            <a:avLst>
              <a:gd name="adj" fmla="val 283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8" name="Group 7"/>
          <p:cNvGrpSpPr/>
          <p:nvPr/>
        </p:nvGrpSpPr>
        <p:grpSpPr>
          <a:xfrm>
            <a:off x="3315893" y="753100"/>
            <a:ext cx="5667411" cy="4972050"/>
            <a:chOff x="3315893" y="1312955"/>
            <a:chExt cx="5667411" cy="4972050"/>
          </a:xfrm>
        </p:grpSpPr>
        <p:pic>
          <p:nvPicPr>
            <p:cNvPr id="9" name="Picture 8" descr="nova_far_det_skin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26" r="23669"/>
            <a:stretch/>
          </p:blipFill>
          <p:spPr>
            <a:xfrm>
              <a:off x="3825649" y="1312955"/>
              <a:ext cx="5157655" cy="4972050"/>
            </a:xfrm>
            <a:prstGeom prst="rect">
              <a:avLst/>
            </a:prstGeom>
          </p:spPr>
        </p:pic>
        <p:cxnSp>
          <p:nvCxnSpPr>
            <p:cNvPr id="10" name="Straight Arrow Connector 9"/>
            <p:cNvCxnSpPr/>
            <p:nvPr/>
          </p:nvCxnSpPr>
          <p:spPr>
            <a:xfrm flipV="1">
              <a:off x="3473183" y="4612732"/>
              <a:ext cx="1350012" cy="903325"/>
            </a:xfrm>
            <a:prstGeom prst="straightConnector1">
              <a:avLst/>
            </a:prstGeom>
            <a:ln>
              <a:headEnd type="none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 rot="19563792">
              <a:off x="3315893" y="4633002"/>
              <a:ext cx="14709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Beam Direction</a:t>
              </a:r>
              <a:endParaRPr lang="en-US" sz="1600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828015" y="4806391"/>
            <a:ext cx="23159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DAQ is free running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/>
              <a:t>Deadtime</a:t>
            </a:r>
            <a:r>
              <a:rPr lang="en-US" sz="1600" dirty="0" smtClean="0"/>
              <a:t>-less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Beam trigger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Full data driven trigger system</a:t>
            </a:r>
          </a:p>
        </p:txBody>
      </p:sp>
    </p:spTree>
    <p:extLst>
      <p:ext uri="{BB962C8B-B14F-4D97-AF65-F5344CB8AC3E}">
        <p14:creationId xmlns:p14="http://schemas.microsoft.com/office/powerpoint/2010/main" val="263921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Cosmic Data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EC6683-0BAC-4AE3-AEF3-4C0520CC4EBD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305" y="1235858"/>
            <a:ext cx="4239179" cy="25236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1479" y="1184991"/>
            <a:ext cx="3981669" cy="257451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3342" y="3749809"/>
            <a:ext cx="4372253" cy="2822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270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Muon Neutrino Candidate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EC6683-0BAC-4AE3-AEF3-4C0520CC4EBD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378" y="1054092"/>
            <a:ext cx="8923541" cy="5334104"/>
          </a:xfrm>
          <a:prstGeom prst="roundRect">
            <a:avLst>
              <a:gd name="adj" fmla="val 4909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r="41794"/>
          <a:stretch/>
        </p:blipFill>
        <p:spPr>
          <a:xfrm>
            <a:off x="5413066" y="2773383"/>
            <a:ext cx="3667093" cy="3765993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10" name="Straight Arrow Connector 9"/>
          <p:cNvCxnSpPr/>
          <p:nvPr/>
        </p:nvCxnSpPr>
        <p:spPr>
          <a:xfrm flipV="1">
            <a:off x="6426126" y="3897797"/>
            <a:ext cx="1073542" cy="861738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6426126" y="4472289"/>
            <a:ext cx="1073542" cy="287246"/>
          </a:xfrm>
          <a:prstGeom prst="straightConnector1">
            <a:avLst/>
          </a:prstGeom>
          <a:ln>
            <a:solidFill>
              <a:srgbClr val="0000FF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912036" y="4714188"/>
            <a:ext cx="1338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Spectator</a:t>
            </a:r>
          </a:p>
          <a:p>
            <a:r>
              <a:rPr lang="en-US" dirty="0" smtClean="0"/>
              <a:t>Cosmic Rays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7923037" y="3686142"/>
            <a:ext cx="1051282" cy="529138"/>
          </a:xfrm>
          <a:prstGeom prst="ellipse">
            <a:avLst/>
          </a:prstGeom>
          <a:noFill/>
          <a:ln>
            <a:solidFill>
              <a:srgbClr val="00800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893997" y="4972392"/>
            <a:ext cx="1051282" cy="529138"/>
          </a:xfrm>
          <a:prstGeom prst="ellipse">
            <a:avLst/>
          </a:prstGeom>
          <a:noFill/>
          <a:ln>
            <a:solidFill>
              <a:srgbClr val="00800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8200982" y="4425249"/>
            <a:ext cx="4195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𝜈</a:t>
            </a:r>
            <a:endParaRPr lang="en-US" sz="3600" dirty="0"/>
          </a:p>
        </p:txBody>
      </p:sp>
      <p:sp>
        <p:nvSpPr>
          <p:cNvPr id="16" name="TextBox 15"/>
          <p:cNvSpPr txBox="1"/>
          <p:nvPr/>
        </p:nvSpPr>
        <p:spPr>
          <a:xfrm>
            <a:off x="8200982" y="3073303"/>
            <a:ext cx="4195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𝜈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26726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FD Events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EC6683-0BAC-4AE3-AEF3-4C0520CC4EBD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496" y="1089346"/>
            <a:ext cx="7705434" cy="5254137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1979606" y="4182959"/>
            <a:ext cx="0" cy="1120437"/>
          </a:xfrm>
          <a:prstGeom prst="straightConnector1">
            <a:avLst/>
          </a:prstGeom>
          <a:noFill/>
          <a:ln w="25400" cap="flat" cmpd="sng" algn="ctr">
            <a:solidFill>
              <a:srgbClr val="0000FF"/>
            </a:solidFill>
            <a:prstDash val="solid"/>
            <a:headEnd type="none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0" name="TextBox 9"/>
          <p:cNvSpPr txBox="1"/>
          <p:nvPr/>
        </p:nvSpPr>
        <p:spPr>
          <a:xfrm>
            <a:off x="1606090" y="3813627"/>
            <a:ext cx="160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Trigger Time T</a:t>
            </a:r>
            <a:r>
              <a:rPr lang="en-US" sz="1800" baseline="-25000" dirty="0" smtClean="0">
                <a:solidFill>
                  <a:prstClr val="black"/>
                </a:solidFill>
                <a:latin typeface="Calibri"/>
              </a:rPr>
              <a:t>0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67683" y="4836546"/>
            <a:ext cx="2245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FF0000"/>
                </a:solidFill>
                <a:latin typeface="Calibri"/>
              </a:rPr>
              <a:t>(flight time corrected)</a:t>
            </a:r>
            <a:endParaRPr lang="en-US" sz="1800" dirty="0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9633" y="2196005"/>
            <a:ext cx="2939066" cy="2115967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5487180" y="2133285"/>
            <a:ext cx="15958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Rock </a:t>
            </a:r>
            <a:r>
              <a:rPr lang="en-US" sz="1400" dirty="0" err="1" smtClean="0">
                <a:solidFill>
                  <a:prstClr val="black"/>
                </a:solidFill>
                <a:latin typeface="Calibri"/>
              </a:rPr>
              <a:t>Muon</a:t>
            </a: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 Activity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62847" y="1126318"/>
            <a:ext cx="3613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prstClr val="black"/>
                </a:solidFill>
                <a:latin typeface="Calibri"/>
              </a:rPr>
              <a:t>Neutrino Candidate Events</a:t>
            </a:r>
            <a:endParaRPr lang="en-US" sz="2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133600" y="1869562"/>
            <a:ext cx="2070100" cy="5715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860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53567" y="1396393"/>
            <a:ext cx="4245429" cy="4516051"/>
          </a:xfrm>
        </p:spPr>
        <p:txBody>
          <a:bodyPr/>
          <a:lstStyle/>
          <a:p>
            <a:r>
              <a:rPr lang="en-GB" dirty="0" smtClean="0"/>
              <a:t>Run with muon </a:t>
            </a:r>
          </a:p>
          <a:p>
            <a:pPr lvl="1"/>
            <a:r>
              <a:rPr lang="en-GB" dirty="0" smtClean="0"/>
              <a:t>neutrinos</a:t>
            </a:r>
          </a:p>
          <a:p>
            <a:pPr lvl="1"/>
            <a:r>
              <a:rPr lang="en-GB" dirty="0" smtClean="0"/>
              <a:t>anti-neutrinos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Measure</a:t>
            </a:r>
          </a:p>
          <a:p>
            <a:pPr lvl="1"/>
            <a:r>
              <a:rPr lang="en-GB" dirty="0" smtClean="0"/>
              <a:t>Disappearance</a:t>
            </a:r>
          </a:p>
          <a:p>
            <a:pPr lvl="1"/>
            <a:r>
              <a:rPr lang="en-GB" dirty="0" smtClean="0"/>
              <a:t>Appearance</a:t>
            </a:r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Sensitivity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EC6683-0BAC-4AE3-AEF3-4C0520CC4EBD}" type="slidenum">
              <a:rPr lang="en-GB" smtClean="0"/>
              <a:pPr>
                <a:defRPr/>
              </a:pPr>
              <a:t>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263"/>
          <a:stretch/>
        </p:blipFill>
        <p:spPr>
          <a:xfrm>
            <a:off x="147165" y="3870140"/>
            <a:ext cx="3766778" cy="252315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5093360" y="1150119"/>
            <a:ext cx="3661732" cy="5426051"/>
            <a:chOff x="6053480" y="2731417"/>
            <a:chExt cx="3661732" cy="542605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1900" y="2731417"/>
              <a:ext cx="3623311" cy="2716453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53480" y="5426848"/>
              <a:ext cx="3661732" cy="2730620"/>
            </a:xfrm>
            <a:prstGeom prst="roundRect">
              <a:avLst>
                <a:gd name="adj" fmla="val 0"/>
              </a:avLst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t="1" r="8450" b="480"/>
          <a:stretch/>
        </p:blipFill>
        <p:spPr>
          <a:xfrm>
            <a:off x="154849" y="1154989"/>
            <a:ext cx="3679483" cy="2714123"/>
          </a:xfrm>
          <a:prstGeom prst="roundRect">
            <a:avLst>
              <a:gd name="adj" fmla="val 8325"/>
            </a:avLst>
          </a:prstGeom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724" y="1178758"/>
            <a:ext cx="5263276" cy="5354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9153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200" dirty="0" smtClean="0"/>
              <a:t>What we try to do – the physics</a:t>
            </a:r>
          </a:p>
          <a:p>
            <a:r>
              <a:rPr lang="en-GB" sz="3200" dirty="0" smtClean="0"/>
              <a:t>The beams</a:t>
            </a:r>
          </a:p>
          <a:p>
            <a:pPr lvl="1"/>
            <a:r>
              <a:rPr lang="en-GB" sz="3000" dirty="0" smtClean="0"/>
              <a:t>On- and off- axis</a:t>
            </a:r>
          </a:p>
          <a:p>
            <a:r>
              <a:rPr lang="en-GB" sz="3200" dirty="0" smtClean="0"/>
              <a:t>The experiments</a:t>
            </a:r>
          </a:p>
          <a:p>
            <a:pPr lvl="1"/>
            <a:r>
              <a:rPr lang="en-GB" sz="3000" dirty="0" smtClean="0"/>
              <a:t>MINOS(+), NOvA, T2K, Opera</a:t>
            </a:r>
          </a:p>
          <a:p>
            <a:r>
              <a:rPr lang="en-GB" sz="3200" dirty="0" smtClean="0"/>
              <a:t>The results</a:t>
            </a:r>
          </a:p>
          <a:p>
            <a:pPr lvl="1"/>
            <a:r>
              <a:rPr lang="en-GB" sz="3000" dirty="0" smtClean="0"/>
              <a:t>Disappearing neutrinos</a:t>
            </a:r>
          </a:p>
          <a:p>
            <a:pPr lvl="1"/>
            <a:r>
              <a:rPr lang="en-GB" sz="3000" dirty="0" smtClean="0"/>
              <a:t>Appearing neutrinos</a:t>
            </a:r>
          </a:p>
          <a:p>
            <a:r>
              <a:rPr lang="en-GB" sz="3200" dirty="0" smtClean="0"/>
              <a:t>Further prospects</a:t>
            </a:r>
          </a:p>
          <a:p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702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T2K Experiment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5368" y="4684419"/>
            <a:ext cx="4543932" cy="1744956"/>
          </a:xfrm>
        </p:spPr>
        <p:txBody>
          <a:bodyPr/>
          <a:lstStyle/>
          <a:p>
            <a:r>
              <a:rPr lang="en-GB" sz="2000" dirty="0" smtClean="0"/>
              <a:t>Tokai-to-</a:t>
            </a:r>
            <a:r>
              <a:rPr lang="en-GB" sz="2000" dirty="0" err="1" smtClean="0"/>
              <a:t>Kamioka</a:t>
            </a:r>
            <a:r>
              <a:rPr lang="en-GB" sz="2000" dirty="0" smtClean="0"/>
              <a:t> Experiment</a:t>
            </a:r>
          </a:p>
          <a:p>
            <a:pPr lvl="1"/>
            <a:r>
              <a:rPr lang="en-GB" sz="2000" dirty="0" smtClean="0"/>
              <a:t>2.5 </a:t>
            </a:r>
            <a:r>
              <a:rPr lang="en-GB" sz="2000" dirty="0" err="1" smtClean="0"/>
              <a:t>deg</a:t>
            </a:r>
            <a:r>
              <a:rPr lang="en-GB" sz="2000" dirty="0" smtClean="0"/>
              <a:t> off-axis narrow band beam</a:t>
            </a:r>
          </a:p>
          <a:p>
            <a:pPr lvl="1"/>
            <a:r>
              <a:rPr lang="en-GB" sz="2000" dirty="0" smtClean="0"/>
              <a:t>220+ kW beam power</a:t>
            </a:r>
          </a:p>
          <a:p>
            <a:pPr lvl="1"/>
            <a:r>
              <a:rPr lang="en-GB" sz="2000" dirty="0" smtClean="0"/>
              <a:t>40 kton WC far detector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EC6683-0BAC-4AE3-AEF3-4C0520CC4EBD}" type="slidenum">
              <a:rPr lang="en-GB" smtClean="0"/>
              <a:pPr>
                <a:defRPr/>
              </a:pPr>
              <a:t>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0" y="1037931"/>
            <a:ext cx="9169400" cy="3646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726" y="4704522"/>
            <a:ext cx="2046801" cy="1842228"/>
          </a:xfrm>
          <a:prstGeom prst="rect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2683" y="4704522"/>
            <a:ext cx="2089543" cy="1842228"/>
          </a:xfrm>
          <a:prstGeom prst="rect">
            <a:avLst/>
          </a:prstGeom>
          <a:noFill/>
          <a:ln w="18360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1254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4288" y="131763"/>
            <a:ext cx="6211887" cy="900112"/>
          </a:xfrm>
        </p:spPr>
        <p:txBody>
          <a:bodyPr/>
          <a:lstStyle/>
          <a:p>
            <a:r>
              <a:rPr lang="en-GB" dirty="0" smtClean="0"/>
              <a:t>Particle Identification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altLang="ja-JP" smtClean="0"/>
              <a:t>27/08/2014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5080375" y="1475444"/>
            <a:ext cx="3691474" cy="3253047"/>
            <a:chOff x="7488096" y="4934160"/>
            <a:chExt cx="2375904" cy="193536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print">
              <a:alphaModFix/>
              <a:lum/>
            </a:blip>
            <a:srcRect/>
            <a:stretch>
              <a:fillRect/>
            </a:stretch>
          </p:blipFill>
          <p:spPr>
            <a:xfrm>
              <a:off x="7718040" y="4934160"/>
              <a:ext cx="2047680" cy="19353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Freeform 8"/>
            <p:cNvSpPr/>
            <p:nvPr/>
          </p:nvSpPr>
          <p:spPr>
            <a:xfrm>
              <a:off x="7488096" y="6336076"/>
              <a:ext cx="867766" cy="39008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1600"/>
                <a:gd name="f7" fmla="+- 0 0 0"/>
                <a:gd name="f8" fmla="*/ f3 1 21600"/>
                <a:gd name="f9" fmla="*/ f4 1 21600"/>
                <a:gd name="f10" fmla="*/ f7 f0 1"/>
                <a:gd name="f11" fmla="*/ 10800 f8 1"/>
                <a:gd name="f12" fmla="*/ 10800 f9 1"/>
                <a:gd name="f13" fmla="*/ f10 1 f2"/>
                <a:gd name="f14" fmla="+- f13 0 f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4">
                  <a:pos x="f11" y="f12"/>
                </a:cxn>
              </a:cxnLst>
              <a:rect l="l" t="t" r="r" b="b"/>
              <a:pathLst>
                <a:path w="21600" h="21600">
                  <a:moveTo>
                    <a:pt x="f5" y="f5"/>
                  </a:moveTo>
                  <a:lnTo>
                    <a:pt x="f6" y="f5"/>
                  </a:lnTo>
                  <a:lnTo>
                    <a:pt x="f6" y="f6"/>
                  </a:lnTo>
                  <a:lnTo>
                    <a:pt x="f5" y="f6"/>
                  </a:lnTo>
                  <a:lnTo>
                    <a:pt x="f5" y="f5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0" tIns="0" rIns="0" bIns="0" anchor="ctr" anchorCtr="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algn="ctr" hangingPunct="0">
                <a:spcBef>
                  <a:spcPts val="0"/>
                </a:spcBef>
                <a:spcAft>
                  <a:spcPts val="0"/>
                </a:spcAft>
                <a:buNone/>
                <a:defRPr sz="2600"/>
              </a:pPr>
              <a:r>
                <a:rPr lang="en-GB" sz="2400" b="1" i="1">
                  <a:solidFill>
                    <a:srgbClr val="FF8000"/>
                  </a:solidFill>
                  <a:latin typeface="Helvetica" pitchFamily="18"/>
                  <a:ea typeface="Helvetica" pitchFamily="2"/>
                  <a:cs typeface="Helvetica" pitchFamily="2"/>
                </a:rPr>
                <a:t>e-like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print">
              <a:alphaModFix/>
              <a:lum/>
            </a:blip>
            <a:srcRect/>
            <a:stretch>
              <a:fillRect/>
            </a:stretch>
          </p:blipFill>
          <p:spPr>
            <a:xfrm>
              <a:off x="9086400" y="6284879"/>
              <a:ext cx="777600" cy="510119"/>
            </a:xfrm>
            <a:prstGeom prst="rect">
              <a:avLst/>
            </a:prstGeom>
            <a:noFill/>
            <a:ln w="12600">
              <a:solidFill>
                <a:srgbClr val="66FF66"/>
              </a:solidFill>
              <a:prstDash val="solid"/>
              <a:miter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7691760" y="4952880"/>
              <a:ext cx="734609" cy="37208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0000" tIns="45000" rIns="90000" bIns="45000" anchorCtr="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 b="1" dirty="0">
                  <a:solidFill>
                    <a:srgbClr val="FF0000"/>
                  </a:solidFill>
                  <a:latin typeface="Century Schoolbook" pitchFamily="18"/>
                  <a:ea typeface="Arial" pitchFamily="2"/>
                  <a:cs typeface="Arial" pitchFamily="2"/>
                </a:rPr>
                <a:t>MC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40746" y="1471044"/>
            <a:ext cx="3845117" cy="3203407"/>
            <a:chOff x="4996324" y="4988880"/>
            <a:chExt cx="2272796" cy="179388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alphaModFix/>
              <a:lum/>
            </a:blip>
            <a:srcRect/>
            <a:stretch>
              <a:fillRect/>
            </a:stretch>
          </p:blipFill>
          <p:spPr>
            <a:xfrm>
              <a:off x="5296680" y="4993560"/>
              <a:ext cx="1879919" cy="17776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Freeform 13"/>
            <p:cNvSpPr/>
            <p:nvPr/>
          </p:nvSpPr>
          <p:spPr>
            <a:xfrm>
              <a:off x="4996324" y="6257777"/>
              <a:ext cx="883671" cy="39008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1600"/>
                <a:gd name="f7" fmla="+- 0 0 0"/>
                <a:gd name="f8" fmla="*/ f3 1 21600"/>
                <a:gd name="f9" fmla="*/ f4 1 21600"/>
                <a:gd name="f10" fmla="*/ f7 f0 1"/>
                <a:gd name="f11" fmla="*/ 10800 f8 1"/>
                <a:gd name="f12" fmla="*/ 10800 f9 1"/>
                <a:gd name="f13" fmla="*/ f10 1 f2"/>
                <a:gd name="f14" fmla="+- f13 0 f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4">
                  <a:pos x="f11" y="f12"/>
                </a:cxn>
              </a:cxnLst>
              <a:rect l="l" t="t" r="r" b="b"/>
              <a:pathLst>
                <a:path w="21600" h="21600">
                  <a:moveTo>
                    <a:pt x="f5" y="f5"/>
                  </a:moveTo>
                  <a:lnTo>
                    <a:pt x="f6" y="f5"/>
                  </a:lnTo>
                  <a:lnTo>
                    <a:pt x="f6" y="f6"/>
                  </a:lnTo>
                  <a:lnTo>
                    <a:pt x="f5" y="f6"/>
                  </a:lnTo>
                  <a:lnTo>
                    <a:pt x="f5" y="f5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none" lIns="0" tIns="0" rIns="0" bIns="0" anchor="ctr" anchorCtr="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algn="ctr" hangingPunct="0">
                <a:spcBef>
                  <a:spcPts val="0"/>
                </a:spcBef>
                <a:spcAft>
                  <a:spcPts val="0"/>
                </a:spcAft>
                <a:buNone/>
                <a:defRPr sz="2600"/>
              </a:pPr>
              <a:r>
                <a:rPr lang="en-GB" sz="2400" b="1" i="1">
                  <a:solidFill>
                    <a:srgbClr val="FF8000"/>
                  </a:solidFill>
                  <a:latin typeface="Helvetica" pitchFamily="18"/>
                  <a:ea typeface="Helvetica" pitchFamily="2"/>
                  <a:cs typeface="Helvetica" pitchFamily="2"/>
                </a:rPr>
                <a:t>μ-like</a:t>
              </a: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 cstate="print">
              <a:alphaModFix/>
              <a:lum/>
            </a:blip>
            <a:srcRect/>
            <a:stretch>
              <a:fillRect/>
            </a:stretch>
          </p:blipFill>
          <p:spPr>
            <a:xfrm>
              <a:off x="6519600" y="6443640"/>
              <a:ext cx="749520" cy="339120"/>
            </a:xfrm>
            <a:prstGeom prst="rect">
              <a:avLst/>
            </a:prstGeom>
            <a:noFill/>
            <a:ln w="12600">
              <a:solidFill>
                <a:srgbClr val="66FFCC"/>
              </a:solidFill>
              <a:prstDash val="solid"/>
              <a:miter/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5060520" y="4988880"/>
              <a:ext cx="677683" cy="37208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0000" tIns="45000" rIns="90000" bIns="45000" anchorCtr="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 b="1" dirty="0">
                  <a:solidFill>
                    <a:srgbClr val="FF0000"/>
                  </a:solidFill>
                  <a:latin typeface="Century Schoolbook" pitchFamily="18"/>
                  <a:ea typeface="Arial" pitchFamily="2"/>
                  <a:cs typeface="Arial" pitchFamily="2"/>
                </a:rPr>
                <a:t>MC</a:t>
              </a:r>
            </a:p>
          </p:txBody>
        </p:sp>
      </p:grpSp>
      <p:sp>
        <p:nvSpPr>
          <p:cNvPr id="17" name="Rectangle 16"/>
          <p:cNvSpPr/>
          <p:nvPr/>
        </p:nvSpPr>
        <p:spPr>
          <a:xfrm>
            <a:off x="555665" y="1344103"/>
            <a:ext cx="8321480" cy="3614058"/>
          </a:xfrm>
          <a:prstGeom prst="rect">
            <a:avLst/>
          </a:prstGeom>
          <a:noFill/>
          <a:ln w="36000">
            <a:solidFill>
              <a:srgbClr val="000000"/>
            </a:solidFill>
            <a:prstDash val="solid"/>
          </a:ln>
        </p:spPr>
        <p:txBody>
          <a:bodyPr vert="horz" lIns="97967" tIns="57147" rIns="97967" bIns="57147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spcBef>
                <a:spcPts val="0"/>
              </a:spcBef>
              <a:spcAft>
                <a:spcPts val="0"/>
              </a:spcAft>
              <a:buNone/>
            </a:pPr>
            <a:endParaRPr lang="en-GB" sz="1400">
              <a:latin typeface="Century Schoolbook" pitchFamily="18"/>
              <a:ea typeface="Arial" pitchFamily="2"/>
              <a:cs typeface="Arial" pitchFamily="2"/>
            </a:endParaRPr>
          </a:p>
        </p:txBody>
      </p:sp>
      <p:sp>
        <p:nvSpPr>
          <p:cNvPr id="18" name="Straight Connector 17"/>
          <p:cNvSpPr/>
          <p:nvPr/>
        </p:nvSpPr>
        <p:spPr>
          <a:xfrm flipH="1">
            <a:off x="4823654" y="1354879"/>
            <a:ext cx="21512" cy="3616791"/>
          </a:xfrm>
          <a:prstGeom prst="line">
            <a:avLst/>
          </a:prstGeom>
          <a:noFill/>
          <a:ln w="36000">
            <a:solidFill>
              <a:srgbClr val="000000"/>
            </a:solidFill>
            <a:prstDash val="solid"/>
          </a:ln>
        </p:spPr>
        <p:txBody>
          <a:bodyPr vert="horz" lIns="97967" tIns="57147" rIns="97967" bIns="57147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spcBef>
                <a:spcPts val="0"/>
              </a:spcBef>
              <a:spcAft>
                <a:spcPts val="0"/>
              </a:spcAft>
              <a:buNone/>
            </a:pPr>
            <a:endParaRPr lang="en-GB" sz="1400">
              <a:latin typeface="Century Schoolbook" pitchFamily="18"/>
              <a:ea typeface="Arial" pitchFamily="2"/>
              <a:cs typeface="Arial" pitchFamily="2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alphaModFix/>
            <a:lum/>
          </a:blip>
          <a:srcRect/>
          <a:stretch>
            <a:fillRect/>
          </a:stretch>
        </p:blipFill>
        <p:spPr>
          <a:xfrm>
            <a:off x="3310316" y="3809811"/>
            <a:ext cx="3188781" cy="2766707"/>
          </a:xfrm>
          <a:prstGeom prst="rect">
            <a:avLst/>
          </a:prstGeom>
          <a:noFill/>
          <a:ln w="36000">
            <a:solidFill>
              <a:srgbClr val="000000"/>
            </a:solidFill>
            <a:prstDash val="solid"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5641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ν</a:t>
            </a:r>
            <a:r>
              <a:rPr lang="el-GR" baseline="-25000" dirty="0" smtClean="0"/>
              <a:t>μ</a:t>
            </a:r>
            <a:r>
              <a:rPr lang="en-GB" dirty="0" smtClean="0"/>
              <a:t> Disappearance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1705853"/>
            <a:ext cx="4491174" cy="4796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204788" y="1171575"/>
            <a:ext cx="3153135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9pPr>
          </a:lstStyle>
          <a:p>
            <a:r>
              <a:rPr lang="en-US" altLang="en-US" dirty="0"/>
              <a:t>PRL 112, 181801 (2014)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969" y="1406177"/>
            <a:ext cx="4148108" cy="3027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10" name="Group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1351250"/>
              </p:ext>
            </p:extLst>
          </p:nvPr>
        </p:nvGraphicFramePr>
        <p:xfrm>
          <a:off x="4634507" y="4541264"/>
          <a:ext cx="4389031" cy="1569376"/>
        </p:xfrm>
        <a:graphic>
          <a:graphicData uri="http://schemas.openxmlformats.org/drawingml/2006/table">
            <a:tbl>
              <a:tblPr/>
              <a:tblGrid>
                <a:gridCol w="1153527"/>
                <a:gridCol w="1594306"/>
                <a:gridCol w="1641198"/>
              </a:tblGrid>
              <a:tr h="390304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Parameter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Normal hierarchy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Inverted hierarchy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236052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sin</a:t>
                      </a:r>
                      <a:r>
                        <a:rPr kumimoji="0" lang="en-US" altLang="en-US" sz="1400" b="0" i="0" u="none" strike="noStrike" cap="none" normalizeH="0" baseline="33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2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(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θ</a:t>
                      </a:r>
                      <a:r>
                        <a:rPr kumimoji="0" lang="en-US" altLang="en-US" sz="1400" b="0" i="0" u="none" strike="noStrike" cap="none" normalizeH="0" baseline="-33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0.514</a:t>
                      </a:r>
                      <a:r>
                        <a:rPr kumimoji="0" lang="en-US" altLang="en-US" sz="1400" b="0" i="0" u="none" strike="noStrike" cap="none" normalizeH="0" baseline="33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+0.055</a:t>
                      </a:r>
                      <a:r>
                        <a:rPr kumimoji="0" lang="en-US" altLang="en-US" sz="1400" b="0" i="0" u="none" strike="noStrike" cap="none" normalizeH="0" baseline="-33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-0.056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0.511 ± 0.055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  <a:tr h="364885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|Δm</a:t>
                      </a:r>
                      <a:r>
                        <a:rPr kumimoji="0" lang="en-US" altLang="en-US" sz="1400" b="0" i="0" u="none" strike="noStrike" cap="none" normalizeH="0" baseline="33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r>
                        <a:rPr kumimoji="0" lang="en-US" altLang="en-US" sz="1400" b="0" i="0" u="none" strike="noStrike" cap="none" normalizeH="0" baseline="-33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32/31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|</a:t>
                      </a:r>
                      <a:b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</a:b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(10</a:t>
                      </a:r>
                      <a:r>
                        <a:rPr kumimoji="0" lang="en-US" altLang="en-US" sz="1400" b="0" i="0" u="none" strike="noStrike" cap="none" normalizeH="0" baseline="33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-3 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ev</a:t>
                      </a:r>
                      <a:r>
                        <a:rPr kumimoji="0" lang="en-US" altLang="en-US" sz="1400" b="0" i="0" u="none" strike="noStrike" cap="none" normalizeH="0" baseline="33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/c</a:t>
                      </a:r>
                      <a:r>
                        <a:rPr kumimoji="0" lang="en-US" altLang="en-US" sz="1400" b="0" i="0" u="none" strike="noStrike" cap="none" normalizeH="0" baseline="33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2.51 ± 0.10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  <a:defRPr>
                          <a:solidFill>
                            <a:srgbClr val="000000"/>
                          </a:solidFill>
                          <a:latin typeface="Arial" charset="0"/>
                          <a:ea typeface="WenQuanYi Micro Hei" charset="0"/>
                          <a:cs typeface="WenQuanYi Micro Hei" charset="0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2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WenQuanYi Micro Hei" charset="0"/>
                          <a:cs typeface="WenQuanYi Micro Hei" charset="0"/>
                        </a:rPr>
                        <a:t>2.48 ± 0.10</a:t>
                      </a:r>
                    </a:p>
                  </a:txBody>
                  <a:tcPr marL="90000" marR="90000" marT="62676" marB="46800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sp>
        <p:nvSpPr>
          <p:cNvPr id="11" name="Text Box 41"/>
          <p:cNvSpPr txBox="1">
            <a:spLocks noChangeArrowheads="1"/>
          </p:cNvSpPr>
          <p:nvPr/>
        </p:nvSpPr>
        <p:spPr bwMode="auto">
          <a:xfrm>
            <a:off x="4948518" y="6049943"/>
            <a:ext cx="3657600" cy="49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7347" rIns="90000" bIns="4500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9pPr>
          </a:lstStyle>
          <a:p>
            <a:r>
              <a:rPr lang="en-US" altLang="en-US" sz="1200" dirty="0"/>
              <a:t>Uncertainties indicate 68% confidence intervals obtained with Feldman-Cousins unified approach</a:t>
            </a:r>
          </a:p>
        </p:txBody>
      </p:sp>
    </p:spTree>
    <p:extLst>
      <p:ext uri="{BB962C8B-B14F-4D97-AF65-F5344CB8AC3E}">
        <p14:creationId xmlns:p14="http://schemas.microsoft.com/office/powerpoint/2010/main" val="334766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 Neutrino Search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1725"/>
            <a:ext cx="4452176" cy="2144395"/>
          </a:xfrm>
        </p:spPr>
        <p:txBody>
          <a:bodyPr/>
          <a:lstStyle/>
          <a:p>
            <a:r>
              <a:rPr lang="en-GB" dirty="0" smtClean="0"/>
              <a:t>Pure sample of electron neutrino interactions in far detector</a:t>
            </a:r>
          </a:p>
          <a:p>
            <a:r>
              <a:rPr lang="en-GB" dirty="0" smtClean="0"/>
              <a:t>Important constrain from near detector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544" y="3403674"/>
            <a:ext cx="4162048" cy="2960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0094" y="3246120"/>
            <a:ext cx="4313410" cy="3115240"/>
          </a:xfrm>
          <a:prstGeom prst="rect">
            <a:avLst/>
          </a:prstGeom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4699" y="1182325"/>
            <a:ext cx="3124200" cy="2202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9448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 CP violated?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1725"/>
            <a:ext cx="4401354" cy="2798636"/>
          </a:xfrm>
        </p:spPr>
        <p:txBody>
          <a:bodyPr/>
          <a:lstStyle/>
          <a:p>
            <a:r>
              <a:rPr lang="en-GB" dirty="0" smtClean="0"/>
              <a:t>Tension between reactor and LBL experiments start to constrain CP phase</a:t>
            </a:r>
          </a:p>
          <a:p>
            <a:pPr lvl="1"/>
            <a:r>
              <a:rPr lang="en-GB" dirty="0" smtClean="0"/>
              <a:t>MINOS favours </a:t>
            </a:r>
            <a:r>
              <a:rPr lang="el-GR" dirty="0" smtClean="0"/>
              <a:t>π</a:t>
            </a:r>
            <a:r>
              <a:rPr lang="de-DE" dirty="0" smtClean="0"/>
              <a:t>/2</a:t>
            </a:r>
          </a:p>
          <a:p>
            <a:pPr lvl="1"/>
            <a:r>
              <a:rPr lang="de-DE" dirty="0" smtClean="0"/>
              <a:t>T2K </a:t>
            </a:r>
            <a:r>
              <a:rPr lang="de-DE" dirty="0" err="1" smtClean="0"/>
              <a:t>favours</a:t>
            </a:r>
            <a:r>
              <a:rPr lang="de-DE" dirty="0" smtClean="0"/>
              <a:t> –</a:t>
            </a:r>
            <a:r>
              <a:rPr lang="el-GR" dirty="0" smtClean="0"/>
              <a:t>π</a:t>
            </a:r>
            <a:r>
              <a:rPr lang="de-DE" dirty="0" smtClean="0"/>
              <a:t>/2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372" y="3783953"/>
            <a:ext cx="3774935" cy="2726342"/>
          </a:xfrm>
          <a:prstGeom prst="rect">
            <a:avLst/>
          </a:prstGeom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191" y="1120009"/>
            <a:ext cx="3771288" cy="2723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248" y="3787073"/>
            <a:ext cx="3811868" cy="2753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5500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Sensitivity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7592"/>
            <a:ext cx="4526280" cy="1737360"/>
          </a:xfrm>
        </p:spPr>
        <p:txBody>
          <a:bodyPr/>
          <a:lstStyle/>
          <a:p>
            <a:r>
              <a:rPr lang="en-GB" dirty="0" smtClean="0"/>
              <a:t>Strongly depends on what the true parameters are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25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3330" y="4623090"/>
            <a:ext cx="2580005" cy="191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417" y="2229121"/>
            <a:ext cx="2981124" cy="1888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417" y="4103024"/>
            <a:ext cx="2873548" cy="2527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5573" y="1068097"/>
            <a:ext cx="4150539" cy="3599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039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EC6683-0BAC-4AE3-AEF3-4C0520CC4EBD}" type="slidenum">
              <a:rPr lang="en-GB" smtClean="0"/>
              <a:pPr>
                <a:defRPr/>
              </a:pPr>
              <a:t>26</a:t>
            </a:fld>
            <a:endParaRPr lang="en-GB" dirty="0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132" y="3606022"/>
            <a:ext cx="6668960" cy="1097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668" y="4619567"/>
            <a:ext cx="3664475" cy="1863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92" y="1100101"/>
            <a:ext cx="3911426" cy="2328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145" y="3966188"/>
            <a:ext cx="1869408" cy="1474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61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036" y="1100101"/>
            <a:ext cx="4795517" cy="2328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Connector 6"/>
          <p:cNvCxnSpPr/>
          <p:nvPr/>
        </p:nvCxnSpPr>
        <p:spPr>
          <a:xfrm flipH="1" flipV="1">
            <a:off x="6908092" y="2447567"/>
            <a:ext cx="216928" cy="1526213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6908092" y="2447567"/>
            <a:ext cx="2079461" cy="151862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564" name="Picture 12" descr="C:\Users\ajgw56\AppData\Local\Microsoft\Windows\Temporary Internet Files\Content.IE5\YPN1E6EV\MC900433829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93365" y="2264216"/>
            <a:ext cx="646382" cy="646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7068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4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l-GR" dirty="0" smtClean="0"/>
              <a:t>τ</a:t>
            </a:r>
            <a:r>
              <a:rPr lang="en-GB" dirty="0" smtClean="0"/>
              <a:t>-Neutrino Event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EC6683-0BAC-4AE3-AEF3-4C0520CC4EBD}" type="slidenum">
              <a:rPr lang="en-GB" smtClean="0"/>
              <a:pPr>
                <a:defRPr/>
              </a:pPr>
              <a:t>27</a:t>
            </a:fld>
            <a:endParaRPr lang="en-GB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613" y="1171187"/>
            <a:ext cx="3982704" cy="2742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4847" y="4015110"/>
            <a:ext cx="4877258" cy="2565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264587" y="1106695"/>
            <a:ext cx="3888028" cy="2825488"/>
            <a:chOff x="133959" y="1169414"/>
            <a:chExt cx="4357389" cy="3327795"/>
          </a:xfrm>
        </p:grpSpPr>
        <p:pic>
          <p:nvPicPr>
            <p:cNvPr id="2458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959" y="1169414"/>
              <a:ext cx="4357389" cy="33277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3017468" y="3492594"/>
              <a:ext cx="1473880" cy="10046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989" y="3945102"/>
            <a:ext cx="2787228" cy="2636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0948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28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1756" y="1113989"/>
            <a:ext cx="5681925" cy="5433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29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t="35898"/>
          <a:stretch/>
        </p:blipFill>
        <p:spPr>
          <a:xfrm>
            <a:off x="1020828" y="1080570"/>
            <a:ext cx="5541237" cy="523685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506362" y="1158548"/>
            <a:ext cx="25039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Update Nu2014</a:t>
            </a:r>
          </a:p>
          <a:p>
            <a:r>
              <a:rPr lang="en-US" dirty="0" smtClean="0">
                <a:hlinkClick r:id="rId3"/>
              </a:rPr>
              <a:t>www.nu-fit.org</a:t>
            </a:r>
            <a:endParaRPr lang="en-US" dirty="0" smtClean="0"/>
          </a:p>
          <a:p>
            <a:r>
              <a:rPr lang="en-US" dirty="0">
                <a:hlinkClick r:id="rId4"/>
              </a:rPr>
              <a:t>JHEP 12 (2012) 123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66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we try to do</a:t>
            </a:r>
            <a:endParaRPr lang="en-GB" dirty="0"/>
          </a:p>
        </p:txBody>
      </p:sp>
      <p:sp>
        <p:nvSpPr>
          <p:cNvPr id="1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B1D9AB6-C0C2-4ECB-835D-DD96CC06B665}" type="slidenum">
              <a:rPr/>
              <a:pPr lvl="0"/>
              <a:t>3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tretch>
            <a:fillRect/>
          </a:stretch>
        </p:blipFill>
        <p:spPr>
          <a:xfrm>
            <a:off x="206380" y="3883302"/>
            <a:ext cx="2903040" cy="26048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lum/>
            <a:alphaModFix/>
          </a:blip>
          <a:stretch>
            <a:fillRect/>
          </a:stretch>
        </p:blipFill>
        <p:spPr>
          <a:xfrm>
            <a:off x="3249511" y="3877789"/>
            <a:ext cx="2903040" cy="260484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307938" y="3433386"/>
            <a:ext cx="5578473" cy="377390"/>
          </a:xfrm>
          <a:prstGeom prst="rect">
            <a:avLst/>
          </a:prstGeom>
          <a:noFill/>
          <a:ln>
            <a:noFill/>
          </a:ln>
        </p:spPr>
        <p:txBody>
          <a:bodyPr vert="horz" lIns="81639" tIns="40820" rIns="81639" bIns="40820" compatLnSpc="0">
            <a:spAutoFit/>
          </a:bodyPr>
          <a:lstStyle/>
          <a:p>
            <a:pPr algn="ctr" hangingPunct="0">
              <a:spcBef>
                <a:spcPts val="0"/>
              </a:spcBef>
              <a:spcAft>
                <a:spcPts val="0"/>
              </a:spcAft>
            </a:pPr>
            <a:r>
              <a:rPr lang="en-US" b="1">
                <a:latin typeface="Arial" pitchFamily="18"/>
                <a:ea typeface="Bitstream Vera Sans" pitchFamily="2"/>
                <a:cs typeface="Bitstream Vera Sans" pitchFamily="2"/>
              </a:rPr>
              <a:t>Normal Hierarchy    or    Inverted Hierarchy?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10474" y="3078825"/>
            <a:ext cx="3181587" cy="451128"/>
          </a:xfrm>
          <a:prstGeom prst="rect">
            <a:avLst/>
          </a:prstGeom>
          <a:noFill/>
          <a:ln>
            <a:noFill/>
          </a:ln>
        </p:spPr>
        <p:txBody>
          <a:bodyPr vert="horz" lIns="81639" tIns="40820" rIns="81639" bIns="40820" compatLnSpc="0">
            <a:spAutoFit/>
          </a:bodyPr>
          <a:lstStyle/>
          <a:p>
            <a:pPr algn="ctr" hangingPunct="0">
              <a:spcBef>
                <a:spcPts val="0"/>
              </a:spcBef>
              <a:spcAft>
                <a:spcPts val="0"/>
              </a:spcAft>
            </a:pPr>
            <a:r>
              <a:rPr lang="en-US" sz="2500" b="1" dirty="0">
                <a:solidFill>
                  <a:srgbClr val="800000"/>
                </a:solidFill>
                <a:latin typeface="Arial" pitchFamily="18"/>
                <a:ea typeface="Bitstream Vera Sans" pitchFamily="2"/>
                <a:cs typeface="Bitstream Vera Sans" pitchFamily="2"/>
              </a:rPr>
              <a:t>Open questions: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9318794"/>
              </p:ext>
            </p:extLst>
          </p:nvPr>
        </p:nvGraphicFramePr>
        <p:xfrm>
          <a:off x="206380" y="1355379"/>
          <a:ext cx="2182813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3" name="Equation" r:id="rId6" imgW="1142640" imgH="466200" progId="Equation.3">
                  <p:embed/>
                </p:oleObj>
              </mc:Choice>
              <mc:Fallback>
                <p:oleObj name="Equation" r:id="rId6" imgW="1142640" imgH="466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380" y="1355379"/>
                        <a:ext cx="2182813" cy="911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7787489"/>
              </p:ext>
            </p:extLst>
          </p:nvPr>
        </p:nvGraphicFramePr>
        <p:xfrm>
          <a:off x="2513697" y="1293235"/>
          <a:ext cx="3613150" cy="103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4" name="Equation" r:id="rId8" imgW="1892160" imgH="533160" progId="Equation.3">
                  <p:embed/>
                </p:oleObj>
              </mc:Choice>
              <mc:Fallback>
                <p:oleObj name="Equation" r:id="rId8" imgW="189216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3697" y="1293235"/>
                        <a:ext cx="3613150" cy="10350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1862012"/>
              </p:ext>
            </p:extLst>
          </p:nvPr>
        </p:nvGraphicFramePr>
        <p:xfrm>
          <a:off x="6849453" y="4773239"/>
          <a:ext cx="1482725" cy="104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5" name="Equation" r:id="rId10" imgW="660240" imgH="457200" progId="Equation.3">
                  <p:embed/>
                </p:oleObj>
              </mc:Choice>
              <mc:Fallback>
                <p:oleObj name="Equation" r:id="rId10" imgW="6602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9453" y="4773239"/>
                        <a:ext cx="1482725" cy="1042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2551" y="1172458"/>
            <a:ext cx="2704812" cy="2936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0696252"/>
              </p:ext>
            </p:extLst>
          </p:nvPr>
        </p:nvGraphicFramePr>
        <p:xfrm>
          <a:off x="2187082" y="2498263"/>
          <a:ext cx="922338" cy="468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6" name="Equation" r:id="rId13" imgW="482400" imgH="241200" progId="Equation.3">
                  <p:embed/>
                </p:oleObj>
              </mc:Choice>
              <mc:Fallback>
                <p:oleObj name="Equation" r:id="rId13" imgW="4824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87082" y="2498263"/>
                        <a:ext cx="922338" cy="46831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/>
          <p:nvPr/>
        </p:nvSpPr>
        <p:spPr>
          <a:xfrm>
            <a:off x="6152551" y="4127517"/>
            <a:ext cx="2925801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/>
              <a:t>Phys. Rev. D 89, </a:t>
            </a:r>
            <a:r>
              <a:rPr lang="en-GB" sz="1100" dirty="0" smtClean="0"/>
              <a:t>093018</a:t>
            </a:r>
          </a:p>
          <a:p>
            <a:r>
              <a:rPr lang="it-IT" sz="1100" dirty="0"/>
              <a:t>F. Capozzi, G. L. Fogli, E. Lisi, A. Marrone, </a:t>
            </a:r>
            <a:endParaRPr lang="it-IT" sz="1100" dirty="0" smtClean="0"/>
          </a:p>
          <a:p>
            <a:r>
              <a:rPr lang="it-IT" sz="1100" dirty="0" smtClean="0"/>
              <a:t>D</a:t>
            </a:r>
            <a:r>
              <a:rPr lang="it-IT" sz="1100" dirty="0"/>
              <a:t>. Montanino, and A. Palazzo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878061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1315644" y="1965289"/>
            <a:ext cx="6678487" cy="15854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Where we are</a:t>
            </a:r>
          </a:p>
          <a:p>
            <a:pPr lvl="1"/>
            <a:r>
              <a:rPr lang="el-GR" dirty="0" smtClean="0"/>
              <a:t>ν</a:t>
            </a:r>
            <a:r>
              <a:rPr lang="el-GR" baseline="-25000" dirty="0" smtClean="0"/>
              <a:t>μ</a:t>
            </a:r>
            <a:r>
              <a:rPr lang="en-GB" dirty="0" smtClean="0"/>
              <a:t> disappear and become </a:t>
            </a:r>
            <a:r>
              <a:rPr lang="el-GR" dirty="0" smtClean="0"/>
              <a:t>ν</a:t>
            </a:r>
            <a:r>
              <a:rPr lang="el-GR" baseline="-25000" dirty="0" smtClean="0"/>
              <a:t>τ</a:t>
            </a:r>
            <a:r>
              <a:rPr lang="en-GB" dirty="0" smtClean="0"/>
              <a:t> and </a:t>
            </a:r>
            <a:r>
              <a:rPr lang="el-GR" dirty="0" smtClean="0"/>
              <a:t>ν</a:t>
            </a:r>
            <a:r>
              <a:rPr lang="en-GB" baseline="-25000" dirty="0" smtClean="0"/>
              <a:t>e</a:t>
            </a:r>
            <a:br>
              <a:rPr lang="en-GB" baseline="-25000" dirty="0" smtClean="0"/>
            </a:br>
            <a:r>
              <a:rPr lang="en-GB" baseline="-25000" dirty="0" smtClean="0"/>
              <a:t/>
            </a:r>
            <a:br>
              <a:rPr lang="en-GB" baseline="-25000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pPr lvl="1"/>
            <a:r>
              <a:rPr lang="en-GB" dirty="0" smtClean="0"/>
              <a:t>Not a gimps of a sterile neutrino</a:t>
            </a:r>
          </a:p>
          <a:p>
            <a:r>
              <a:rPr lang="en-GB" dirty="0" smtClean="0"/>
              <a:t>Where we will be in a few years</a:t>
            </a:r>
          </a:p>
          <a:p>
            <a:pPr lvl="1"/>
            <a:r>
              <a:rPr lang="en-GB" dirty="0" smtClean="0"/>
              <a:t>Precision measurements of oscillation parameters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pPr lvl="1"/>
            <a:endParaRPr lang="en-GB" dirty="0" smtClean="0"/>
          </a:p>
          <a:p>
            <a:pPr lvl="1"/>
            <a:r>
              <a:rPr lang="en-GB" smtClean="0"/>
              <a:t>Smell </a:t>
            </a:r>
            <a:r>
              <a:rPr lang="en-GB" dirty="0" smtClean="0"/>
              <a:t>of mass hierarchy &amp; CPV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4651849"/>
              </p:ext>
            </p:extLst>
          </p:nvPr>
        </p:nvGraphicFramePr>
        <p:xfrm>
          <a:off x="1281113" y="1589865"/>
          <a:ext cx="6696737" cy="20418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58" name="Equation" r:id="rId3" imgW="4038600" imgH="1231900" progId="Equation.3">
                  <p:embed/>
                </p:oleObj>
              </mc:Choice>
              <mc:Fallback>
                <p:oleObj name="Equation" r:id="rId3" imgW="4038600" imgH="1231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81113" y="1589865"/>
                        <a:ext cx="6696737" cy="20418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ounded Rectangle 11"/>
          <p:cNvSpPr/>
          <p:nvPr/>
        </p:nvSpPr>
        <p:spPr>
          <a:xfrm>
            <a:off x="1559860" y="4800704"/>
            <a:ext cx="2989838" cy="12135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EC6683-0BAC-4AE3-AEF3-4C0520CC4EBD}" type="slidenum">
              <a:rPr lang="en-GB" smtClean="0"/>
              <a:pPr>
                <a:defRPr/>
              </a:pPr>
              <a:t>30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9150803"/>
              </p:ext>
            </p:extLst>
          </p:nvPr>
        </p:nvGraphicFramePr>
        <p:xfrm>
          <a:off x="1651495" y="4712232"/>
          <a:ext cx="2831296" cy="1150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59" name="Equation" r:id="rId5" imgW="1625400" imgH="660240" progId="Equation.3">
                  <p:embed/>
                </p:oleObj>
              </mc:Choice>
              <mc:Fallback>
                <p:oleObj name="Equation" r:id="rId5" imgW="1625400" imgH="66024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1495" y="4712232"/>
                        <a:ext cx="2831296" cy="11505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ounded Rectangle 6"/>
          <p:cNvSpPr/>
          <p:nvPr/>
        </p:nvSpPr>
        <p:spPr>
          <a:xfrm rot="794311">
            <a:off x="5143862" y="5157031"/>
            <a:ext cx="3154270" cy="74691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Does not really capture progress!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24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527824" y="5190990"/>
            <a:ext cx="7805854" cy="9034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1724"/>
            <a:ext cx="8229600" cy="5499797"/>
          </a:xfrm>
        </p:spPr>
        <p:txBody>
          <a:bodyPr/>
          <a:lstStyle/>
          <a:p>
            <a:r>
              <a:rPr lang="en-GB" dirty="0" smtClean="0"/>
              <a:t>Power comes from combining experiments</a:t>
            </a:r>
          </a:p>
          <a:p>
            <a:r>
              <a:rPr lang="en-GB" dirty="0" smtClean="0"/>
              <a:t>Combined analysis is more than just the sum</a:t>
            </a:r>
          </a:p>
          <a:p>
            <a:pPr lvl="1"/>
            <a:r>
              <a:rPr lang="en-GB" dirty="0" smtClean="0"/>
              <a:t>Reduced uncertainties</a:t>
            </a:r>
          </a:p>
          <a:p>
            <a:pPr lvl="1"/>
            <a:r>
              <a:rPr lang="en-GB" dirty="0" smtClean="0"/>
              <a:t>Over-constraining the 3-neutrino paradigm</a:t>
            </a:r>
          </a:p>
          <a:p>
            <a:r>
              <a:rPr lang="en-GB" dirty="0" smtClean="0"/>
              <a:t>Combinations are none trivial</a:t>
            </a:r>
          </a:p>
          <a:p>
            <a:pPr lvl="1"/>
            <a:r>
              <a:rPr lang="en-GB" dirty="0" smtClean="0"/>
              <a:t>Systematics become important</a:t>
            </a:r>
          </a:p>
          <a:p>
            <a:pPr lvl="1"/>
            <a:r>
              <a:rPr lang="en-GB" dirty="0" smtClean="0"/>
              <a:t>Correlated errors </a:t>
            </a:r>
          </a:p>
          <a:p>
            <a:pPr lvl="2"/>
            <a:r>
              <a:rPr lang="en-GB" dirty="0" smtClean="0"/>
              <a:t>Within experiment</a:t>
            </a:r>
          </a:p>
          <a:p>
            <a:pPr lvl="2"/>
            <a:r>
              <a:rPr lang="en-GB" dirty="0" smtClean="0"/>
              <a:t>Between experiments</a:t>
            </a:r>
          </a:p>
          <a:p>
            <a:pPr lvl="1"/>
            <a:r>
              <a:rPr lang="en-GB" dirty="0" smtClean="0"/>
              <a:t>Efficiencies &amp; fluxes</a:t>
            </a:r>
          </a:p>
          <a:p>
            <a:r>
              <a:rPr lang="en-GB" dirty="0" smtClean="0"/>
              <a:t>Community/experiments needs to get together 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to do best job possible!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31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9036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Backups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622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Making Neutrinos</a:t>
            </a:r>
          </a:p>
        </p:txBody>
      </p:sp>
      <p:sp>
        <p:nvSpPr>
          <p:cNvPr id="34820" name="Rectangle 3"/>
          <p:cNvSpPr>
            <a:spLocks noChangeArrowheads="1"/>
          </p:cNvSpPr>
          <p:nvPr/>
        </p:nvSpPr>
        <p:spPr bwMode="auto">
          <a:xfrm>
            <a:off x="558800" y="4037013"/>
            <a:ext cx="2266950" cy="8207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34821" name="Picture 4" descr="beamline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47688" y="1358900"/>
            <a:ext cx="8047037" cy="2478088"/>
          </a:xfrm>
          <a:noFill/>
        </p:spPr>
      </p:pic>
      <p:sp>
        <p:nvSpPr>
          <p:cNvPr id="34822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4037013"/>
            <a:ext cx="6129338" cy="2820987"/>
          </a:xfrm>
        </p:spPr>
        <p:txBody>
          <a:bodyPr/>
          <a:lstStyle/>
          <a:p>
            <a:pPr eaLnBrk="1" hangingPunct="1"/>
            <a:r>
              <a:rPr lang="en-GB" sz="2200" dirty="0" smtClean="0"/>
              <a:t>Neutrinos from the Main Injector (NuMI)</a:t>
            </a:r>
          </a:p>
          <a:p>
            <a:pPr eaLnBrk="1" hangingPunct="1"/>
            <a:r>
              <a:rPr lang="en-GB" sz="2200" dirty="0" smtClean="0"/>
              <a:t>10 </a:t>
            </a:r>
            <a:r>
              <a:rPr lang="el-GR" sz="2200" dirty="0" smtClean="0">
                <a:latin typeface="Bookman Old Style" pitchFamily="18" charset="0"/>
              </a:rPr>
              <a:t>μ</a:t>
            </a:r>
            <a:r>
              <a:rPr lang="en-GB" sz="2200" dirty="0" smtClean="0"/>
              <a:t>s spill of 120 GeV protons every 2.2 s</a:t>
            </a:r>
          </a:p>
          <a:p>
            <a:pPr eaLnBrk="1" hangingPunct="1"/>
            <a:r>
              <a:rPr lang="en-GB" sz="2200" dirty="0" smtClean="0"/>
              <a:t>300 kW typical beam power</a:t>
            </a:r>
          </a:p>
          <a:p>
            <a:pPr eaLnBrk="1" hangingPunct="1"/>
            <a:r>
              <a:rPr lang="en-GB" sz="2200" dirty="0"/>
              <a:t>3</a:t>
            </a:r>
            <a:r>
              <a:rPr lang="en-GB" sz="2200" dirty="0" smtClean="0"/>
              <a:t> </a:t>
            </a:r>
            <a:r>
              <a:rPr lang="en-GB" sz="2200" dirty="0" smtClean="0">
                <a:sym typeface="Wingdings 2" pitchFamily="18" charset="2"/>
              </a:rPr>
              <a:t></a:t>
            </a:r>
            <a:r>
              <a:rPr lang="en-GB" sz="2200" dirty="0" smtClean="0"/>
              <a:t>10</a:t>
            </a:r>
            <a:r>
              <a:rPr lang="en-GB" sz="2200" baseline="30000" dirty="0" smtClean="0"/>
              <a:t>13</a:t>
            </a:r>
            <a:r>
              <a:rPr lang="en-GB" sz="2200" dirty="0" smtClean="0"/>
              <a:t> protons per pulse</a:t>
            </a:r>
          </a:p>
          <a:p>
            <a:pPr eaLnBrk="1" hangingPunct="1"/>
            <a:r>
              <a:rPr lang="en-GB" sz="2200" dirty="0" smtClean="0"/>
              <a:t>Neutrino spectrum changes </a:t>
            </a:r>
            <a:br>
              <a:rPr lang="en-GB" sz="2200" dirty="0" smtClean="0"/>
            </a:br>
            <a:r>
              <a:rPr lang="en-GB" sz="2200" dirty="0" smtClean="0"/>
              <a:t>with target position</a:t>
            </a:r>
          </a:p>
        </p:txBody>
      </p:sp>
      <p:pic>
        <p:nvPicPr>
          <p:cNvPr id="34823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6775" y="3836988"/>
            <a:ext cx="3119438" cy="2992437"/>
          </a:xfrm>
          <a:prstGeom prst="rect">
            <a:avLst/>
          </a:prstGeom>
          <a:noFill/>
          <a:ln w="9525">
            <a:noFill/>
            <a:miter lim="800000"/>
            <a:headEnd/>
            <a:tailEnd type="none" w="sm" len="lg"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918450" y="6492875"/>
            <a:ext cx="122555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A4BED42-1D6B-4D71-B4C3-7F3137B7FB6B}" type="slidenum">
              <a:rPr lang="en-GB" smtClean="0"/>
              <a:pPr>
                <a:defRPr/>
              </a:pPr>
              <a:t>33</a:t>
            </a:fld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513513"/>
            <a:ext cx="1254125" cy="344487"/>
          </a:xfrm>
        </p:spPr>
        <p:txBody>
          <a:bodyPr/>
          <a:lstStyle/>
          <a:p>
            <a:pPr>
              <a:defRPr/>
            </a:pPr>
            <a:r>
              <a:rPr lang="en-GB" altLang="ja-JP" smtClean="0"/>
              <a:t>27/08/2014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3858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4288" y="131763"/>
            <a:ext cx="6301076" cy="90011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Muon</a:t>
            </a:r>
            <a:r>
              <a:rPr lang="en-US" dirty="0" smtClean="0"/>
              <a:t> Neutrino Disappearance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294967295"/>
          </p:nvPr>
        </p:nvSpPr>
        <p:spPr>
          <a:xfrm>
            <a:off x="8693136" y="6328410"/>
            <a:ext cx="609600" cy="521208"/>
          </a:xfrm>
          <a:prstGeom prst="rect">
            <a:avLst/>
          </a:prstGeom>
        </p:spPr>
        <p:txBody>
          <a:bodyPr/>
          <a:lstStyle/>
          <a:p>
            <a:fld id="{A2E887FC-D3A9-9F46-949A-4FAD6D6D2102}" type="slidenum">
              <a:rPr lang="en-US" smtClean="0"/>
              <a:pPr/>
              <a:t>34</a:t>
            </a:fld>
            <a:endParaRPr lang="en-US"/>
          </a:p>
        </p:txBody>
      </p:sp>
      <p:graphicFrame>
        <p:nvGraphicFramePr>
          <p:cNvPr id="9421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4708586"/>
              </p:ext>
            </p:extLst>
          </p:nvPr>
        </p:nvGraphicFramePr>
        <p:xfrm>
          <a:off x="1478221" y="1119558"/>
          <a:ext cx="6094412" cy="544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1" name="Equation" r:id="rId3" imgW="2844800" imgH="254000" progId="Equation.DSMT4">
                  <p:embed/>
                </p:oleObj>
              </mc:Choice>
              <mc:Fallback>
                <p:oleObj name="Equation" r:id="rId3" imgW="2844800" imgH="254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8221" y="1119558"/>
                        <a:ext cx="6094412" cy="544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/>
          <a:srcRect l="67055" t="58981"/>
          <a:stretch>
            <a:fillRect/>
          </a:stretch>
        </p:blipFill>
        <p:spPr bwMode="auto">
          <a:xfrm>
            <a:off x="4959720" y="2633794"/>
            <a:ext cx="3982041" cy="3333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1"/>
          <p:cNvSpPr txBox="1">
            <a:spLocks noChangeAspect="1" noChangeArrowheads="1"/>
          </p:cNvSpPr>
          <p:nvPr/>
        </p:nvSpPr>
        <p:spPr bwMode="auto">
          <a:xfrm>
            <a:off x="6661164" y="2487350"/>
            <a:ext cx="2041445" cy="332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2954" tIns="41477" rIns="82954" bIns="41477">
            <a:prstTxWarp prst="textNoShape">
              <a:avLst/>
            </a:prstTxWarp>
            <a:spAutoFit/>
          </a:bodyPr>
          <a:lstStyle/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en-US" sz="1600" b="1" dirty="0">
                <a:latin typeface="Helvetica"/>
              </a:rPr>
              <a:t>spectrum ratio</a:t>
            </a:r>
          </a:p>
        </p:txBody>
      </p:sp>
      <p:sp>
        <p:nvSpPr>
          <p:cNvPr id="17" name="Rectangle 27"/>
          <p:cNvSpPr>
            <a:spLocks noChangeArrowheads="1"/>
          </p:cNvSpPr>
          <p:nvPr/>
        </p:nvSpPr>
        <p:spPr bwMode="auto">
          <a:xfrm>
            <a:off x="1139533" y="1921786"/>
            <a:ext cx="7056453" cy="64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954" tIns="41477" rIns="82954" bIns="41477" anchor="ctr">
            <a:prstTxWarp prst="textNoShape">
              <a:avLst/>
            </a:prstTxWarp>
          </a:bodyPr>
          <a:lstStyle/>
          <a:p>
            <a:pPr marL="311079" indent="-311079">
              <a:lnSpc>
                <a:spcPct val="80000"/>
              </a:lnSpc>
              <a:spcBef>
                <a:spcPct val="20000"/>
              </a:spcBef>
            </a:pPr>
            <a:r>
              <a:rPr lang="en-US" sz="1600" b="1" dirty="0" smtClean="0">
                <a:solidFill>
                  <a:schemeClr val="folHlink"/>
                </a:solidFill>
                <a:latin typeface="Helvetica"/>
              </a:rPr>
              <a:t>Monte Carlo</a:t>
            </a:r>
          </a:p>
          <a:p>
            <a:pPr marL="311079" indent="-311079">
              <a:lnSpc>
                <a:spcPct val="80000"/>
              </a:lnSpc>
              <a:spcBef>
                <a:spcPct val="20000"/>
              </a:spcBef>
            </a:pPr>
            <a:r>
              <a:rPr lang="en-US" sz="1600" dirty="0" smtClean="0">
                <a:solidFill>
                  <a:srgbClr val="4C4545"/>
                </a:solidFill>
                <a:latin typeface="Helvetica"/>
              </a:rPr>
              <a:t>(Input </a:t>
            </a:r>
            <a:r>
              <a:rPr lang="en-US" sz="1600" dirty="0">
                <a:solidFill>
                  <a:srgbClr val="4C4545"/>
                </a:solidFill>
                <a:latin typeface="Helvetica"/>
              </a:rPr>
              <a:t>parameters:  sin</a:t>
            </a:r>
            <a:r>
              <a:rPr lang="en-US" sz="1600" baseline="30000" dirty="0">
                <a:solidFill>
                  <a:srgbClr val="4C4545"/>
                </a:solidFill>
                <a:latin typeface="Helvetica"/>
              </a:rPr>
              <a:t>2</a:t>
            </a:r>
            <a:r>
              <a:rPr lang="en-US" sz="1600" dirty="0">
                <a:solidFill>
                  <a:srgbClr val="4C4545"/>
                </a:solidFill>
                <a:latin typeface="Helvetica"/>
              </a:rPr>
              <a:t>2</a:t>
            </a:r>
            <a:r>
              <a:rPr lang="el-GR" sz="1600" dirty="0">
                <a:solidFill>
                  <a:srgbClr val="4C4545"/>
                </a:solidFill>
                <a:latin typeface="Helvetica"/>
              </a:rPr>
              <a:t>θ</a:t>
            </a:r>
            <a:r>
              <a:rPr lang="en-US" sz="1600" dirty="0">
                <a:solidFill>
                  <a:srgbClr val="4C4545"/>
                </a:solidFill>
                <a:latin typeface="Helvetica"/>
              </a:rPr>
              <a:t> = 1.0,  </a:t>
            </a:r>
            <a:r>
              <a:rPr lang="el-GR" sz="1600" dirty="0">
                <a:solidFill>
                  <a:srgbClr val="4C4545"/>
                </a:solidFill>
                <a:latin typeface="Helvetica"/>
                <a:ea typeface="Helvetica"/>
                <a:cs typeface="Helvetica"/>
              </a:rPr>
              <a:t>Δ</a:t>
            </a:r>
            <a:r>
              <a:rPr lang="en-US" sz="1600" dirty="0">
                <a:solidFill>
                  <a:srgbClr val="4C4545"/>
                </a:solidFill>
                <a:latin typeface="Helvetica"/>
              </a:rPr>
              <a:t>m</a:t>
            </a:r>
            <a:r>
              <a:rPr lang="en-US" sz="1600" baseline="30000" dirty="0">
                <a:solidFill>
                  <a:srgbClr val="4C4545"/>
                </a:solidFill>
                <a:latin typeface="Helvetica"/>
              </a:rPr>
              <a:t>2</a:t>
            </a:r>
            <a:r>
              <a:rPr lang="en-US" sz="1600" dirty="0">
                <a:solidFill>
                  <a:srgbClr val="4C4545"/>
                </a:solidFill>
                <a:latin typeface="Helvetica"/>
              </a:rPr>
              <a:t> = 3.35x10</a:t>
            </a:r>
            <a:r>
              <a:rPr lang="en-US" sz="1600" baseline="30000" dirty="0">
                <a:solidFill>
                  <a:srgbClr val="4C4545"/>
                </a:solidFill>
                <a:latin typeface="Helvetica"/>
              </a:rPr>
              <a:t>-3</a:t>
            </a:r>
            <a:r>
              <a:rPr lang="en-US" sz="1600" dirty="0">
                <a:solidFill>
                  <a:srgbClr val="4C4545"/>
                </a:solidFill>
                <a:latin typeface="Helvetica"/>
              </a:rPr>
              <a:t> eV</a:t>
            </a:r>
            <a:r>
              <a:rPr lang="en-US" sz="1600" baseline="30000" dirty="0">
                <a:solidFill>
                  <a:srgbClr val="4C4545"/>
                </a:solidFill>
                <a:latin typeface="Helvetica"/>
              </a:rPr>
              <a:t>2 </a:t>
            </a:r>
            <a:r>
              <a:rPr lang="en-US" sz="1600" dirty="0">
                <a:solidFill>
                  <a:srgbClr val="4C4545"/>
                </a:solidFill>
                <a:latin typeface="Helvetica"/>
              </a:rPr>
              <a:t>)</a:t>
            </a:r>
          </a:p>
        </p:txBody>
      </p:sp>
      <p:sp>
        <p:nvSpPr>
          <p:cNvPr id="18" name="Freeform 28"/>
          <p:cNvSpPr>
            <a:spLocks/>
          </p:cNvSpPr>
          <p:nvPr/>
        </p:nvSpPr>
        <p:spPr bwMode="auto">
          <a:xfrm>
            <a:off x="5870231" y="4722577"/>
            <a:ext cx="1372968" cy="698180"/>
          </a:xfrm>
          <a:custGeom>
            <a:avLst/>
            <a:gdLst/>
            <a:ahLst/>
            <a:cxnLst>
              <a:cxn ang="0">
                <a:pos x="953" y="0"/>
              </a:cxn>
              <a:cxn ang="0">
                <a:pos x="454" y="409"/>
              </a:cxn>
              <a:cxn ang="0">
                <a:pos x="182" y="454"/>
              </a:cxn>
              <a:cxn ang="0">
                <a:pos x="46" y="272"/>
              </a:cxn>
              <a:cxn ang="0">
                <a:pos x="0" y="0"/>
              </a:cxn>
            </a:cxnLst>
            <a:rect l="0" t="0" r="r" b="b"/>
            <a:pathLst>
              <a:path w="953" h="485">
                <a:moveTo>
                  <a:pt x="953" y="0"/>
                </a:moveTo>
                <a:cubicBezTo>
                  <a:pt x="767" y="166"/>
                  <a:pt x="582" y="333"/>
                  <a:pt x="454" y="409"/>
                </a:cubicBezTo>
                <a:cubicBezTo>
                  <a:pt x="326" y="485"/>
                  <a:pt x="250" y="477"/>
                  <a:pt x="182" y="454"/>
                </a:cubicBezTo>
                <a:cubicBezTo>
                  <a:pt x="114" y="431"/>
                  <a:pt x="76" y="348"/>
                  <a:pt x="46" y="272"/>
                </a:cubicBezTo>
                <a:cubicBezTo>
                  <a:pt x="16" y="196"/>
                  <a:pt x="8" y="98"/>
                  <a:pt x="0" y="0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 type="arrow" w="lg" len="lg"/>
          </a:ln>
          <a:effectLst/>
        </p:spPr>
        <p:txBody>
          <a:bodyPr lIns="82954" tIns="41477" rIns="82954" bIns="41477">
            <a:prstTxWarp prst="textNoShape">
              <a:avLst/>
            </a:prstTxWarp>
          </a:bodyPr>
          <a:lstStyle/>
          <a:p>
            <a:endParaRPr lang="en-US" dirty="0">
              <a:latin typeface="Helvetica"/>
            </a:endParaRPr>
          </a:p>
        </p:txBody>
      </p:sp>
      <p:pic>
        <p:nvPicPr>
          <p:cNvPr id="27" name="Picture 14"/>
          <p:cNvPicPr>
            <a:picLocks noChangeAspect="1" noChangeArrowheads="1"/>
          </p:cNvPicPr>
          <p:nvPr/>
        </p:nvPicPr>
        <p:blipFill>
          <a:blip r:embed="rId5"/>
          <a:srcRect l="67055" t="15904" b="44290"/>
          <a:stretch>
            <a:fillRect/>
          </a:stretch>
        </p:blipFill>
        <p:spPr bwMode="auto">
          <a:xfrm>
            <a:off x="512340" y="2633794"/>
            <a:ext cx="3985697" cy="335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Line 15"/>
          <p:cNvSpPr>
            <a:spLocks noChangeAspect="1" noChangeShapeType="1"/>
          </p:cNvSpPr>
          <p:nvPr/>
        </p:nvSpPr>
        <p:spPr bwMode="auto">
          <a:xfrm flipH="1">
            <a:off x="2487874" y="3635623"/>
            <a:ext cx="457091" cy="1609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latin typeface="Helvetica"/>
            </a:endParaRPr>
          </a:p>
        </p:txBody>
      </p:sp>
      <p:sp>
        <p:nvSpPr>
          <p:cNvPr id="29" name="Line 16"/>
          <p:cNvSpPr>
            <a:spLocks noChangeAspect="1" noChangeShapeType="1"/>
          </p:cNvSpPr>
          <p:nvPr/>
        </p:nvSpPr>
        <p:spPr bwMode="auto">
          <a:xfrm flipH="1">
            <a:off x="2550205" y="4184120"/>
            <a:ext cx="472674" cy="29760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latin typeface="Helvetica"/>
            </a:endParaRPr>
          </a:p>
        </p:txBody>
      </p:sp>
      <p:sp>
        <p:nvSpPr>
          <p:cNvPr id="30" name="Text Box 17"/>
          <p:cNvSpPr txBox="1">
            <a:spLocks noChangeAspect="1" noChangeArrowheads="1"/>
          </p:cNvSpPr>
          <p:nvPr/>
        </p:nvSpPr>
        <p:spPr bwMode="auto">
          <a:xfrm>
            <a:off x="2509173" y="3268805"/>
            <a:ext cx="1869919" cy="368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en-US" b="1" dirty="0" err="1">
                <a:solidFill>
                  <a:schemeClr val="accent1">
                    <a:lumMod val="50000"/>
                  </a:schemeClr>
                </a:solidFill>
              </a:rPr>
              <a:t>Unoscillated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1" name="Text Box 18"/>
          <p:cNvSpPr txBox="1">
            <a:spLocks noChangeAspect="1" noChangeArrowheads="1"/>
          </p:cNvSpPr>
          <p:nvPr/>
        </p:nvSpPr>
        <p:spPr bwMode="auto">
          <a:xfrm>
            <a:off x="2712592" y="3817302"/>
            <a:ext cx="1869919" cy="368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Oscillated</a:t>
            </a:r>
            <a:endParaRPr lang="en-US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2" name="Text Box 20"/>
          <p:cNvSpPr txBox="1">
            <a:spLocks noChangeAspect="1" noChangeArrowheads="1"/>
          </p:cNvSpPr>
          <p:nvPr/>
        </p:nvSpPr>
        <p:spPr bwMode="auto">
          <a:xfrm>
            <a:off x="2394378" y="2772216"/>
            <a:ext cx="2278530" cy="339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l" eaLnBrk="1" hangingPunct="1">
              <a:spcBef>
                <a:spcPct val="50000"/>
              </a:spcBef>
              <a:buFontTx/>
              <a:buNone/>
            </a:pPr>
            <a:r>
              <a:rPr lang="en-US" sz="1600" b="1" dirty="0">
                <a:latin typeface="Helvetica"/>
              </a:rPr>
              <a:t>  </a:t>
            </a:r>
            <a:r>
              <a:rPr lang="el-GR" sz="1600" b="1" dirty="0">
                <a:latin typeface="Helvetica"/>
              </a:rPr>
              <a:t>ν</a:t>
            </a:r>
            <a:r>
              <a:rPr lang="el-GR" sz="1600" b="1" baseline="-25000" dirty="0">
                <a:latin typeface="Helvetica"/>
              </a:rPr>
              <a:t>μ</a:t>
            </a:r>
            <a:r>
              <a:rPr lang="en-US" sz="1600" b="1" dirty="0">
                <a:latin typeface="Helvetica"/>
              </a:rPr>
              <a:t> spectrum</a:t>
            </a:r>
          </a:p>
        </p:txBody>
      </p:sp>
      <p:sp>
        <p:nvSpPr>
          <p:cNvPr id="26" name="Line 17"/>
          <p:cNvSpPr>
            <a:spLocks noChangeAspect="1" noChangeShapeType="1"/>
          </p:cNvSpPr>
          <p:nvPr/>
        </p:nvSpPr>
        <p:spPr bwMode="auto">
          <a:xfrm flipV="1">
            <a:off x="6230129" y="3651622"/>
            <a:ext cx="0" cy="1492810"/>
          </a:xfrm>
          <a:prstGeom prst="line">
            <a:avLst/>
          </a:prstGeom>
          <a:noFill/>
          <a:ln w="25400">
            <a:solidFill>
              <a:schemeClr val="accent2">
                <a:lumMod val="50000"/>
              </a:schemeClr>
            </a:solidFill>
            <a:round/>
            <a:headEnd type="triangle" w="med" len="med"/>
            <a:tailEnd type="triangle" w="med" len="med"/>
          </a:ln>
          <a:effectLst/>
        </p:spPr>
        <p:txBody>
          <a:bodyPr lIns="82954" tIns="41477" rIns="82954" bIns="41477">
            <a:prstTxWarp prst="textNoShape">
              <a:avLst/>
            </a:prstTxWarp>
          </a:bodyPr>
          <a:lstStyle/>
          <a:p>
            <a:endParaRPr lang="en-US" dirty="0">
              <a:latin typeface="Helvetica"/>
            </a:endParaRPr>
          </a:p>
        </p:txBody>
      </p:sp>
      <p:sp>
        <p:nvSpPr>
          <p:cNvPr id="34" name="Line 17"/>
          <p:cNvSpPr>
            <a:spLocks noChangeShapeType="1"/>
          </p:cNvSpPr>
          <p:nvPr/>
        </p:nvSpPr>
        <p:spPr bwMode="auto">
          <a:xfrm flipV="1">
            <a:off x="5652959" y="3847283"/>
            <a:ext cx="539496" cy="0"/>
          </a:xfrm>
          <a:prstGeom prst="line">
            <a:avLst/>
          </a:prstGeom>
          <a:noFill/>
          <a:ln w="28575">
            <a:solidFill>
              <a:srgbClr val="FF6600"/>
            </a:solidFill>
            <a:round/>
            <a:headEnd type="triangle" w="med" len="med"/>
            <a:tailEnd type="triangle" w="med" len="med"/>
          </a:ln>
          <a:effectLst/>
        </p:spPr>
        <p:txBody>
          <a:bodyPr lIns="82954" tIns="41477" rIns="82954" bIns="41477">
            <a:prstTxWarp prst="textNoShape">
              <a:avLst/>
            </a:prstTxWarp>
          </a:bodyPr>
          <a:lstStyle/>
          <a:p>
            <a:endParaRPr lang="en-US" dirty="0">
              <a:latin typeface="Helvetica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altLang="ja-JP" smtClean="0"/>
              <a:t>27/08/2014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9569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MINOS CPV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35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514" y="1498780"/>
            <a:ext cx="7869702" cy="461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8769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MINOS NSI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E735A0-E11D-4BA2-B3CC-D9EA7F938413}" type="slidenum">
              <a:rPr lang="en-GB" smtClean="0"/>
              <a:pPr>
                <a:defRPr/>
              </a:pPr>
              <a:t>36</a:t>
            </a:fld>
            <a:endParaRPr lang="en-GB" dirty="0"/>
          </a:p>
        </p:txBody>
      </p:sp>
      <p:pic>
        <p:nvPicPr>
          <p:cNvPr id="18435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814" y="3790950"/>
            <a:ext cx="4411662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44" y="3790425"/>
            <a:ext cx="4408105" cy="2620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959" y="2589520"/>
            <a:ext cx="4908967" cy="806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5879" y="1068399"/>
            <a:ext cx="3815643" cy="2722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691563" y="1144920"/>
            <a:ext cx="4671892" cy="138588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2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 smtClean="0"/>
              <a:t>Non standard Interactions might change transition probabilities</a:t>
            </a:r>
            <a:endParaRPr lang="en-GB" kern="0" dirty="0"/>
          </a:p>
        </p:txBody>
      </p:sp>
      <p:sp>
        <p:nvSpPr>
          <p:cNvPr id="3" name="AutoShape 2" descr="http://www-numi.fnal.gov/MinosResults/Blessed/minos-nsi-20140701/png/IH901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316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284288" y="131763"/>
            <a:ext cx="6211887" cy="900112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GB" dirty="0" smtClean="0"/>
              <a:t>T2K Off-Axis Beam</a:t>
            </a:r>
            <a:endParaRPr lang="en-GB" dirty="0"/>
          </a:p>
        </p:txBody>
      </p:sp>
      <p:sp>
        <p:nvSpPr>
          <p:cNvPr id="18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CAF40778-E8E8-4F7F-8471-1B7DAF1256A8}" type="slidenum">
              <a:rPr/>
              <a:pPr lvl="0"/>
              <a:t>37</a:t>
            </a:fld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5864050" y="3237322"/>
            <a:ext cx="3154162" cy="3328526"/>
            <a:chOff x="6473519" y="3583440"/>
            <a:chExt cx="3170520" cy="318996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>
              <a:alphaModFix/>
              <a:lum/>
            </a:blip>
            <a:srcRect/>
            <a:stretch>
              <a:fillRect/>
            </a:stretch>
          </p:blipFill>
          <p:spPr>
            <a:xfrm>
              <a:off x="6473519" y="3583440"/>
              <a:ext cx="3170520" cy="3189960"/>
            </a:xfrm>
            <a:prstGeom prst="rect">
              <a:avLst/>
            </a:prstGeom>
            <a:noFill/>
            <a:ln w="36000">
              <a:solidFill>
                <a:srgbClr val="000000"/>
              </a:solidFill>
              <a:prstDash val="solid"/>
            </a:ln>
          </p:spPr>
        </p:pic>
        <p:sp>
          <p:nvSpPr>
            <p:cNvPr id="6" name="Straight Connector 5"/>
            <p:cNvSpPr/>
            <p:nvPr/>
          </p:nvSpPr>
          <p:spPr>
            <a:xfrm flipV="1">
              <a:off x="7382160" y="3607559"/>
              <a:ext cx="47520" cy="2917081"/>
            </a:xfrm>
            <a:prstGeom prst="line">
              <a:avLst/>
            </a:prstGeom>
            <a:noFill/>
            <a:ln w="18000">
              <a:solidFill>
                <a:srgbClr val="000000"/>
              </a:solidFill>
              <a:custDash>
                <a:ds d="1016000" sp="1016000"/>
                <a:ds d="1016000" sp="1016000"/>
              </a:custDash>
            </a:ln>
          </p:spPr>
          <p:txBody>
            <a:bodyPr vert="horz" lIns="99000" tIns="54000" rIns="99000" bIns="54000" anchor="ctr" anchorCtr="1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GB" sz="1400">
                <a:latin typeface="Century Schoolbook" pitchFamily="18"/>
                <a:ea typeface="Arial" pitchFamily="2"/>
                <a:cs typeface="Arial" pitchFamily="2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08088" y="1198896"/>
            <a:ext cx="8899173" cy="1792700"/>
            <a:chOff x="119160" y="1321560"/>
            <a:chExt cx="9810720" cy="1976120"/>
          </a:xfrm>
        </p:grpSpPr>
        <p:grpSp>
          <p:nvGrpSpPr>
            <p:cNvPr id="8" name="Group 7"/>
            <p:cNvGrpSpPr/>
            <p:nvPr/>
          </p:nvGrpSpPr>
          <p:grpSpPr>
            <a:xfrm>
              <a:off x="192600" y="1323000"/>
              <a:ext cx="9323279" cy="1974680"/>
              <a:chOff x="192600" y="1323000"/>
              <a:chExt cx="9323279" cy="1974680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5" cstate="print">
                <a:alphaModFix/>
                <a:lum/>
              </a:blip>
              <a:srcRect/>
              <a:stretch>
                <a:fillRect/>
              </a:stretch>
            </p:blipFill>
            <p:spPr>
              <a:xfrm>
                <a:off x="1130760" y="1323000"/>
                <a:ext cx="8385119" cy="19458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" name="Freeform 9"/>
              <p:cNvSpPr/>
              <p:nvPr/>
            </p:nvSpPr>
            <p:spPr>
              <a:xfrm>
                <a:off x="2139377" y="2430823"/>
                <a:ext cx="1353809" cy="670115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21600"/>
                  <a:gd name="f7" fmla="+- 0 0 0"/>
                  <a:gd name="f8" fmla="*/ f3 1 21600"/>
                  <a:gd name="f9" fmla="*/ f4 1 21600"/>
                  <a:gd name="f10" fmla="*/ f7 f0 1"/>
                  <a:gd name="f11" fmla="*/ 10800 f8 1"/>
                  <a:gd name="f12" fmla="*/ 10800 f9 1"/>
                  <a:gd name="f13" fmla="*/ f10 1 f2"/>
                  <a:gd name="f14" fmla="+- f13 0 f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14">
                    <a:pos x="f11" y="f12"/>
                  </a:cxn>
                </a:cxnLst>
                <a:rect l="l" t="t" r="r" b="b"/>
                <a:pathLst>
                  <a:path w="21600" h="21600">
                    <a:moveTo>
                      <a:pt x="f5" y="f5"/>
                    </a:moveTo>
                    <a:lnTo>
                      <a:pt x="f6" y="f5"/>
                    </a:lnTo>
                    <a:lnTo>
                      <a:pt x="f6" y="f6"/>
                    </a:lnTo>
                    <a:lnTo>
                      <a:pt x="f5" y="f6"/>
                    </a:lnTo>
                    <a:lnTo>
                      <a:pt x="f5" y="f5"/>
                    </a:lnTo>
                    <a:close/>
                  </a:path>
                </a:pathLst>
              </a:custGeom>
              <a:solidFill>
                <a:srgbClr val="FFFFFF">
                  <a:alpha val="89000"/>
                </a:srgbClr>
              </a:solidFill>
              <a:ln>
                <a:noFill/>
                <a:prstDash val="solid"/>
              </a:ln>
            </p:spPr>
            <p:txBody>
              <a:bodyPr vert="horz" wrap="none" lIns="38160" tIns="38160" rIns="38160" bIns="38160" anchor="ctr" anchorCtr="0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algn="ctr" hangingPunc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3600">
                    <a:solidFill>
                      <a:srgbClr val="008040"/>
                    </a:solidFill>
                    <a:latin typeface="Gill Sans" pitchFamily="18"/>
                    <a:ea typeface="Lucida Grande" pitchFamily="2"/>
                    <a:cs typeface="Lucida Grande" pitchFamily="2"/>
                  </a:rPr>
                  <a:t>π→μν</a:t>
                </a:r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3453499" y="2936439"/>
                <a:ext cx="661278" cy="36124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21600"/>
                  <a:gd name="f7" fmla="+- 0 0 0"/>
                  <a:gd name="f8" fmla="*/ f3 1 21600"/>
                  <a:gd name="f9" fmla="*/ f4 1 21600"/>
                  <a:gd name="f10" fmla="*/ f7 f0 1"/>
                  <a:gd name="f11" fmla="*/ 10800 f8 1"/>
                  <a:gd name="f12" fmla="*/ 10800 f9 1"/>
                  <a:gd name="f13" fmla="*/ f10 1 f2"/>
                  <a:gd name="f14" fmla="+- f13 0 f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14">
                    <a:pos x="f11" y="f12"/>
                  </a:cxn>
                </a:cxnLst>
                <a:rect l="l" t="t" r="r" b="b"/>
                <a:pathLst>
                  <a:path w="21600" h="21600">
                    <a:moveTo>
                      <a:pt x="f5" y="f5"/>
                    </a:moveTo>
                    <a:lnTo>
                      <a:pt x="f6" y="f5"/>
                    </a:lnTo>
                    <a:lnTo>
                      <a:pt x="f6" y="f6"/>
                    </a:lnTo>
                    <a:lnTo>
                      <a:pt x="f5" y="f6"/>
                    </a:lnTo>
                    <a:lnTo>
                      <a:pt x="f5" y="f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none" lIns="38160" tIns="38160" rIns="38160" bIns="38160" anchor="ctr" anchorCtr="0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algn="ctr" hangingPunc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700" i="1">
                    <a:solidFill>
                      <a:srgbClr val="000000"/>
                    </a:solidFill>
                    <a:latin typeface="Gill Sans" pitchFamily="18"/>
                    <a:ea typeface="Gill Sans" pitchFamily="2"/>
                    <a:cs typeface="Gill Sans" pitchFamily="2"/>
                  </a:rPr>
                  <a:t>118 m</a:t>
                </a:r>
              </a:p>
            </p:txBody>
          </p:sp>
          <p:sp>
            <p:nvSpPr>
              <p:cNvPr id="12" name="Freeform 11"/>
              <p:cNvSpPr/>
              <p:nvPr/>
            </p:nvSpPr>
            <p:spPr>
              <a:xfrm>
                <a:off x="6566399" y="1323000"/>
                <a:ext cx="1780920" cy="34596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21600"/>
                  <a:gd name="f7" fmla="+- 0 0 0"/>
                  <a:gd name="f8" fmla="*/ f3 1 21600"/>
                  <a:gd name="f9" fmla="*/ f4 1 21600"/>
                  <a:gd name="f10" fmla="*/ f7 f0 1"/>
                  <a:gd name="f11" fmla="*/ 10800 f8 1"/>
                  <a:gd name="f12" fmla="*/ 10800 f9 1"/>
                  <a:gd name="f13" fmla="*/ f10 1 f2"/>
                  <a:gd name="f14" fmla="+- f13 0 f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14">
                    <a:pos x="f11" y="f12"/>
                  </a:cxn>
                </a:cxnLst>
                <a:rect l="l" t="t" r="r" b="b"/>
                <a:pathLst>
                  <a:path w="21600" h="21600">
                    <a:moveTo>
                      <a:pt x="f5" y="f5"/>
                    </a:moveTo>
                    <a:lnTo>
                      <a:pt x="f6" y="f5"/>
                    </a:lnTo>
                    <a:lnTo>
                      <a:pt x="f6" y="f6"/>
                    </a:lnTo>
                    <a:lnTo>
                      <a:pt x="f5" y="f6"/>
                    </a:lnTo>
                    <a:lnTo>
                      <a:pt x="f5" y="f5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0" tIns="0" rIns="0" bIns="0" anchor="ctr" anchorCtr="0" compatLnSpc="0"/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algn="ctr" hangingPunc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300" b="1">
                    <a:solidFill>
                      <a:srgbClr val="0000FF"/>
                    </a:solidFill>
                    <a:latin typeface="Helvetica" pitchFamily="18"/>
                    <a:ea typeface="Helvetica" pitchFamily="2"/>
                    <a:cs typeface="Helvetica" pitchFamily="2"/>
                  </a:rPr>
                  <a:t>off-axis (2.5°)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92600" y="2253599"/>
                <a:ext cx="1540080" cy="69028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vert="horz" lIns="90000" tIns="45000" rIns="90000" bIns="45000" anchorCtr="0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hangingPunc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200" b="1">
                    <a:solidFill>
                      <a:srgbClr val="FF00FF"/>
                    </a:solidFill>
                    <a:latin typeface="Gill Sans MT" pitchFamily="34"/>
                    <a:ea typeface="Arial" pitchFamily="2"/>
                    <a:cs typeface="Arial" pitchFamily="2"/>
                  </a:rPr>
                  <a:t>(30 GeV from MR</a:t>
                </a:r>
              </a:p>
              <a:p>
                <a:pPr hangingPunc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1200" b="1">
                    <a:solidFill>
                      <a:srgbClr val="FF00FF"/>
                    </a:solidFill>
                    <a:latin typeface="Gill Sans MT" pitchFamily="34"/>
                    <a:ea typeface="Arial" pitchFamily="2"/>
                    <a:cs typeface="Arial" pitchFamily="2"/>
                  </a:rPr>
                  <a:t>synchrotron)</a:t>
                </a:r>
              </a:p>
            </p:txBody>
          </p:sp>
        </p:grpSp>
        <p:sp>
          <p:nvSpPr>
            <p:cNvPr id="14" name="Rectangle 13"/>
            <p:cNvSpPr/>
            <p:nvPr/>
          </p:nvSpPr>
          <p:spPr>
            <a:xfrm>
              <a:off x="119160" y="1321560"/>
              <a:ext cx="9810720" cy="1964160"/>
            </a:xfrm>
            <a:prstGeom prst="rect">
              <a:avLst/>
            </a:prstGeom>
            <a:noFill/>
            <a:ln w="36000">
              <a:solidFill>
                <a:srgbClr val="000000"/>
              </a:solidFill>
              <a:prstDash val="solid"/>
            </a:ln>
          </p:spPr>
          <p:txBody>
            <a:bodyPr vert="horz" lIns="108000" tIns="63000" rIns="108000" bIns="63000" anchor="ctr" anchorCtr="1" compatLnSpc="0"/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GB" sz="1400">
                <a:latin typeface="Century Schoolbook" pitchFamily="18"/>
                <a:ea typeface="Arial" pitchFamily="2"/>
                <a:cs typeface="Arial" pitchFamily="2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17522" y="3242853"/>
            <a:ext cx="5422249" cy="3322994"/>
            <a:chOff x="1082880" y="3470399"/>
            <a:chExt cx="4168800" cy="211392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6" cstate="print">
              <a:alphaModFix/>
              <a:lum/>
            </a:blip>
            <a:srcRect/>
            <a:stretch>
              <a:fillRect/>
            </a:stretch>
          </p:blipFill>
          <p:spPr>
            <a:xfrm>
              <a:off x="1082880" y="3470399"/>
              <a:ext cx="4168800" cy="2113920"/>
            </a:xfrm>
            <a:prstGeom prst="rect">
              <a:avLst/>
            </a:prstGeom>
            <a:noFill/>
            <a:ln w="36000">
              <a:solidFill>
                <a:srgbClr val="000000"/>
              </a:solidFill>
              <a:prstDash val="solid"/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2666880" y="3643199"/>
              <a:ext cx="343800" cy="575857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90000" tIns="45000" rIns="90000" bIns="45000" anchorCtr="0" compatLnSpc="0">
              <a:spAutoFit/>
            </a:bodyPr>
            <a:lstStyle>
              <a:defPPr lvl="0">
                <a:buSzPct val="45000"/>
                <a:buFont typeface="StarSymbol"/>
                <a:buNone/>
              </a:defPPr>
              <a:lvl1pPr lvl="0">
                <a:buSzPct val="45000"/>
                <a:buFont typeface="StarSymbol"/>
                <a:buChar char="●"/>
              </a:lvl1pPr>
              <a:lvl2pPr lvl="1">
                <a:buSzPct val="45000"/>
                <a:buFont typeface="StarSymbol"/>
                <a:buChar char="●"/>
              </a:lvl2pPr>
              <a:lvl3pPr lvl="2">
                <a:buSzPct val="45000"/>
                <a:buFont typeface="StarSymbol"/>
                <a:buChar char="●"/>
              </a:lvl3pPr>
              <a:lvl4pPr lvl="3">
                <a:buSzPct val="45000"/>
                <a:buFont typeface="StarSymbol"/>
                <a:buChar char="●"/>
              </a:lvl4pPr>
              <a:lvl5pPr lvl="4">
                <a:buSzPct val="45000"/>
                <a:buFont typeface="StarSymbol"/>
                <a:buChar char="●"/>
              </a:lvl5pPr>
              <a:lvl6pPr lvl="5">
                <a:buSzPct val="45000"/>
                <a:buFont typeface="StarSymbol"/>
                <a:buChar char="●"/>
              </a:lvl6pPr>
              <a:lvl7pPr lvl="6">
                <a:buSzPct val="45000"/>
                <a:buFont typeface="StarSymbol"/>
                <a:buChar char="●"/>
              </a:lvl7pPr>
              <a:lvl8pPr lvl="7">
                <a:buSzPct val="45000"/>
                <a:buFont typeface="StarSymbol"/>
                <a:buChar char="●"/>
              </a:lvl8pPr>
              <a:lvl9pPr lvl="8">
                <a:buSzPct val="45000"/>
                <a:buFont typeface="StarSymbol"/>
                <a:buChar char="●"/>
              </a:lvl9pPr>
            </a:lstStyle>
            <a:p>
              <a:pPr hangingPunct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400">
                  <a:latin typeface="Century Schoolbook" pitchFamily="18"/>
                  <a:ea typeface="Arial" pitchFamily="2"/>
                  <a:cs typeface="Arial" pitchFamily="2"/>
                </a:rPr>
                <a:t>0</a:t>
              </a:r>
              <a:r>
                <a:rPr lang="en-GB" sz="1400">
                  <a:latin typeface="Century Schoolbook" pitchFamily="18"/>
                  <a:ea typeface="Century Schoolbook" pitchFamily="18"/>
                  <a:cs typeface="Century Schoolbook" pitchFamily="18"/>
                </a:rPr>
                <a:t>º</a:t>
              </a: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altLang="ja-JP" smtClean="0"/>
              <a:t>27/08/2014</a:t>
            </a:r>
            <a:endParaRPr lang="en-GB" dirty="0"/>
          </a:p>
        </p:txBody>
      </p:sp>
      <p:graphicFrame>
        <p:nvGraphicFramePr>
          <p:cNvPr id="2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7400567"/>
              </p:ext>
            </p:extLst>
          </p:nvPr>
        </p:nvGraphicFramePr>
        <p:xfrm>
          <a:off x="3215769" y="3533641"/>
          <a:ext cx="1423187" cy="6907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9" name="Equation" r:id="rId7" imgW="1422033" imgH="685662" progId="">
                  <p:embed/>
                </p:oleObj>
              </mc:Choice>
              <mc:Fallback>
                <p:oleObj name="Equation" r:id="rId7" imgW="1422033" imgH="68566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5769" y="3533641"/>
                        <a:ext cx="1423187" cy="69077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9727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1284288" y="131763"/>
            <a:ext cx="6211887" cy="900112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en-GB" dirty="0" err="1" smtClean="0"/>
              <a:t>SuperK</a:t>
            </a:r>
            <a:r>
              <a:rPr lang="en-GB" dirty="0" smtClean="0"/>
              <a:t> Detector</a:t>
            </a:r>
            <a:endParaRPr lang="en-GB" dirty="0"/>
          </a:p>
        </p:txBody>
      </p:sp>
      <p:sp>
        <p:nvSpPr>
          <p:cNvPr id="23" name="Content Placeholder 22"/>
          <p:cNvSpPr>
            <a:spLocks noGrp="1"/>
          </p:cNvSpPr>
          <p:nvPr>
            <p:ph idx="1"/>
          </p:nvPr>
        </p:nvSpPr>
        <p:spPr>
          <a:xfrm>
            <a:off x="457200" y="1101725"/>
            <a:ext cx="4731268" cy="5247962"/>
          </a:xfrm>
        </p:spPr>
        <p:txBody>
          <a:bodyPr>
            <a:normAutofit lnSpcReduction="10000"/>
          </a:bodyPr>
          <a:lstStyle/>
          <a:p>
            <a:pPr lvl="0"/>
            <a:r>
              <a:rPr lang="en-GB" dirty="0"/>
              <a:t>Located in </a:t>
            </a:r>
            <a:r>
              <a:rPr lang="en-GB" dirty="0" err="1"/>
              <a:t>Mozumi</a:t>
            </a:r>
            <a:r>
              <a:rPr lang="en-GB" dirty="0"/>
              <a:t> </a:t>
            </a:r>
            <a:r>
              <a:rPr lang="en-GB" dirty="0" smtClean="0"/>
              <a:t>mine</a:t>
            </a:r>
          </a:p>
          <a:p>
            <a:pPr lvl="1"/>
            <a:r>
              <a:rPr lang="en-GB" b="1" dirty="0" smtClean="0">
                <a:solidFill>
                  <a:srgbClr val="0000FF"/>
                </a:solidFill>
              </a:rPr>
              <a:t>2700 </a:t>
            </a:r>
            <a:r>
              <a:rPr lang="en-GB" b="1" dirty="0" err="1">
                <a:solidFill>
                  <a:srgbClr val="0000FF"/>
                </a:solidFill>
              </a:rPr>
              <a:t>m.w.e</a:t>
            </a:r>
            <a:r>
              <a:rPr lang="en-GB" b="1" dirty="0">
                <a:solidFill>
                  <a:srgbClr val="0000FF"/>
                </a:solidFill>
              </a:rPr>
              <a:t>.</a:t>
            </a:r>
            <a:r>
              <a:rPr lang="en-GB" dirty="0"/>
              <a:t> overburden</a:t>
            </a:r>
          </a:p>
          <a:p>
            <a:pPr lvl="0"/>
            <a:r>
              <a:rPr lang="en-GB" dirty="0" smtClean="0"/>
              <a:t>water </a:t>
            </a:r>
            <a:r>
              <a:rPr lang="en-GB" dirty="0"/>
              <a:t>Cherenkov detector</a:t>
            </a:r>
          </a:p>
          <a:p>
            <a:pPr lvl="1"/>
            <a:r>
              <a:rPr lang="en-GB" b="1" dirty="0" smtClean="0">
                <a:solidFill>
                  <a:srgbClr val="0000FF"/>
                </a:solidFill>
              </a:rPr>
              <a:t>22.5 </a:t>
            </a:r>
            <a:r>
              <a:rPr lang="en-GB" b="1" dirty="0" err="1" smtClean="0">
                <a:solidFill>
                  <a:srgbClr val="0000FF"/>
                </a:solidFill>
              </a:rPr>
              <a:t>kt</a:t>
            </a:r>
            <a:r>
              <a:rPr lang="en-GB" dirty="0" smtClean="0"/>
              <a:t> </a:t>
            </a:r>
            <a:r>
              <a:rPr lang="en-GB" dirty="0" err="1" smtClean="0"/>
              <a:t>fiducial</a:t>
            </a:r>
            <a:r>
              <a:rPr lang="en-GB" dirty="0" smtClean="0"/>
              <a:t> mass</a:t>
            </a:r>
          </a:p>
          <a:p>
            <a:r>
              <a:rPr lang="en-GB" dirty="0" smtClean="0"/>
              <a:t>Inner </a:t>
            </a:r>
            <a:r>
              <a:rPr lang="en-GB" dirty="0"/>
              <a:t>detector 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11000 </a:t>
            </a:r>
            <a:r>
              <a:rPr lang="en-GB" dirty="0"/>
              <a:t>20-inch </a:t>
            </a:r>
            <a:r>
              <a:rPr lang="en-GB" dirty="0" smtClean="0"/>
              <a:t>PMTs</a:t>
            </a:r>
          </a:p>
          <a:p>
            <a:r>
              <a:rPr lang="en-GB" dirty="0" smtClean="0"/>
              <a:t>Outer </a:t>
            </a:r>
            <a:r>
              <a:rPr lang="en-GB" dirty="0"/>
              <a:t>veto </a:t>
            </a:r>
          </a:p>
          <a:p>
            <a:pPr lvl="1"/>
            <a:r>
              <a:rPr lang="en-GB" dirty="0" smtClean="0"/>
              <a:t>1900 </a:t>
            </a:r>
            <a:r>
              <a:rPr lang="en-GB" dirty="0"/>
              <a:t>8-inch PMTs</a:t>
            </a:r>
          </a:p>
          <a:p>
            <a:pPr lvl="0"/>
            <a:r>
              <a:rPr lang="en-GB" dirty="0"/>
              <a:t>New </a:t>
            </a:r>
            <a:r>
              <a:rPr lang="en-GB" dirty="0" smtClean="0"/>
              <a:t>DAQ system</a:t>
            </a:r>
          </a:p>
          <a:p>
            <a:pPr lvl="1"/>
            <a:r>
              <a:rPr lang="en-GB" dirty="0"/>
              <a:t>100% </a:t>
            </a:r>
            <a:r>
              <a:rPr lang="en-GB" dirty="0" err="1"/>
              <a:t>livetime</a:t>
            </a:r>
            <a:r>
              <a:rPr lang="en-GB" dirty="0"/>
              <a:t> </a:t>
            </a:r>
          </a:p>
          <a:p>
            <a:pPr lvl="0"/>
            <a:r>
              <a:rPr lang="en-GB" b="1" dirty="0">
                <a:solidFill>
                  <a:srgbClr val="0000FF"/>
                </a:solidFill>
              </a:rPr>
              <a:t>Excellent </a:t>
            </a:r>
            <a:r>
              <a:rPr lang="en-GB" b="1" dirty="0">
                <a:solidFill>
                  <a:srgbClr val="0000FF"/>
                </a:solidFill>
                <a:latin typeface="Century Schoolbook" pitchFamily="16"/>
              </a:rPr>
              <a:t>μ</a:t>
            </a:r>
            <a:r>
              <a:rPr lang="en-GB" b="1" dirty="0">
                <a:solidFill>
                  <a:srgbClr val="0000FF"/>
                </a:solidFill>
              </a:rPr>
              <a:t>/e </a:t>
            </a:r>
            <a:r>
              <a:rPr lang="en-GB" b="1" dirty="0" smtClean="0">
                <a:solidFill>
                  <a:srgbClr val="0000FF"/>
                </a:solidFill>
              </a:rPr>
              <a:t>separation</a:t>
            </a:r>
            <a:endParaRPr lang="en-GB" dirty="0"/>
          </a:p>
          <a:p>
            <a:pPr lvl="1"/>
            <a:r>
              <a:rPr lang="en-GB" dirty="0" smtClean="0"/>
              <a:t>Probability to</a:t>
            </a:r>
            <a:br>
              <a:rPr lang="en-GB" dirty="0" smtClean="0"/>
            </a:br>
            <a:r>
              <a:rPr lang="en-GB" dirty="0" smtClean="0"/>
              <a:t>reconstruct </a:t>
            </a:r>
            <a:r>
              <a:rPr lang="en-GB" dirty="0">
                <a:solidFill>
                  <a:srgbClr val="000000"/>
                </a:solidFill>
                <a:latin typeface="Century Schoolbook" pitchFamily="16"/>
              </a:rPr>
              <a:t>μ</a:t>
            </a:r>
            <a:r>
              <a:rPr lang="en-GB" dirty="0"/>
              <a:t> as e ~ 1%</a:t>
            </a:r>
          </a:p>
          <a:p>
            <a:endParaRPr lang="en-GB" dirty="0"/>
          </a:p>
        </p:txBody>
      </p:sp>
      <p:sp>
        <p:nvSpPr>
          <p:cNvPr id="19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CCF685CA-FDF4-439C-881C-6211269A54F6}" type="slidenum">
              <a:rPr/>
              <a:pPr lvl="0"/>
              <a:t>38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 l="2113" t="1498" b="3012"/>
          <a:stretch>
            <a:fillRect/>
          </a:stretch>
        </p:blipFill>
        <p:spPr>
          <a:xfrm>
            <a:off x="5174957" y="1173351"/>
            <a:ext cx="3762578" cy="5178210"/>
          </a:xfrm>
          <a:prstGeom prst="rect">
            <a:avLst/>
          </a:prstGeom>
          <a:noFill/>
          <a:ln w="36000">
            <a:solidFill>
              <a:srgbClr val="000000"/>
            </a:solidFill>
            <a:prstDash val="solid"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altLang="ja-JP" smtClean="0"/>
              <a:t>27/08/2014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925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473" y="1578406"/>
            <a:ext cx="3472240" cy="250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61" y="1578405"/>
            <a:ext cx="3556666" cy="2570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61" y="4053098"/>
            <a:ext cx="3664242" cy="2737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421" y="4019974"/>
            <a:ext cx="3495292" cy="2803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183522" y="1128508"/>
            <a:ext cx="2078347" cy="646504"/>
          </a:xfrm>
          <a:prstGeom prst="rect">
            <a:avLst/>
          </a:prstGeom>
          <a:solidFill>
            <a:srgbClr val="E6E6E6"/>
          </a:solidFill>
          <a:ln w="90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5558" tIns="59139" rIns="85558" bIns="44738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9pPr>
          </a:lstStyle>
          <a:p>
            <a:pPr algn="ctr"/>
            <a:r>
              <a:rPr lang="en-US" altLang="en-US" sz="1800" b="1" dirty="0" err="1">
                <a:cs typeface="Arial" charset="0"/>
              </a:rPr>
              <a:t>ν</a:t>
            </a:r>
            <a:r>
              <a:rPr lang="en-US" altLang="en-US" sz="1800" b="1" baseline="-33000" dirty="0" err="1">
                <a:cs typeface="Arial" charset="0"/>
              </a:rPr>
              <a:t>e</a:t>
            </a:r>
            <a:r>
              <a:rPr lang="en-US" altLang="en-US" sz="1800" b="1" baseline="-33000" dirty="0">
                <a:cs typeface="Arial" charset="0"/>
              </a:rPr>
              <a:t> </a:t>
            </a:r>
            <a:r>
              <a:rPr lang="en-US" altLang="en-US" sz="1800" b="1" dirty="0">
                <a:cs typeface="Arial" charset="0"/>
              </a:rPr>
              <a:t>like</a:t>
            </a:r>
          </a:p>
          <a:p>
            <a:pPr algn="ctr"/>
            <a:r>
              <a:rPr lang="en-US" altLang="en-US" sz="1800" dirty="0">
                <a:cs typeface="Arial" charset="0"/>
              </a:rPr>
              <a:t>Error: 25%→6.3%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5360055" y="1106905"/>
            <a:ext cx="2231770" cy="668107"/>
          </a:xfrm>
          <a:prstGeom prst="rect">
            <a:avLst/>
          </a:prstGeom>
          <a:solidFill>
            <a:srgbClr val="E6E6E6"/>
          </a:solidFill>
          <a:ln w="900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5558" tIns="59139" rIns="85558" bIns="44738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WenQuanYi Micro Hei" charset="0"/>
                <a:cs typeface="WenQuanYi Micro Hei" charset="0"/>
              </a:defRPr>
            </a:lvl9pPr>
          </a:lstStyle>
          <a:p>
            <a:pPr algn="ctr"/>
            <a:r>
              <a:rPr lang="en-US" altLang="en-US" sz="1800" b="1" dirty="0" err="1">
                <a:cs typeface="Arial" charset="0"/>
              </a:rPr>
              <a:t>ν</a:t>
            </a:r>
            <a:r>
              <a:rPr lang="en-US" altLang="en-US" sz="1800" b="1" baseline="-33000" dirty="0" err="1">
                <a:cs typeface="Arial" charset="0"/>
              </a:rPr>
              <a:t>μ</a:t>
            </a:r>
            <a:r>
              <a:rPr lang="en-US" altLang="en-US" sz="1800" b="1" baseline="-33000" dirty="0">
                <a:cs typeface="Arial" charset="0"/>
              </a:rPr>
              <a:t> </a:t>
            </a:r>
            <a:r>
              <a:rPr lang="en-US" altLang="en-US" sz="1800" b="1" dirty="0">
                <a:cs typeface="Arial" charset="0"/>
              </a:rPr>
              <a:t>like</a:t>
            </a:r>
          </a:p>
          <a:p>
            <a:pPr algn="ctr"/>
            <a:r>
              <a:rPr lang="en-US" altLang="en-US" sz="1800" dirty="0">
                <a:cs typeface="Arial" charset="0"/>
              </a:rPr>
              <a:t>Error: 23.4%→7.4%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Effect of T2K ND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EC6683-0BAC-4AE3-AEF3-4C0520CC4EBD}" type="slidenum">
              <a:rPr lang="en-GB" smtClean="0"/>
              <a:pPr>
                <a:defRPr/>
              </a:pPr>
              <a:t>39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893680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875" y="1502263"/>
            <a:ext cx="3274745" cy="2831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43"/>
          <p:cNvSpPr txBox="1">
            <a:spLocks/>
          </p:cNvSpPr>
          <p:nvPr/>
        </p:nvSpPr>
        <p:spPr bwMode="auto">
          <a:xfrm>
            <a:off x="457200" y="173038"/>
            <a:ext cx="8229600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4400" kern="0" dirty="0" smtClean="0">
                <a:latin typeface="+mj-lt"/>
                <a:ea typeface="ＭＳ Ｐゴシック" pitchFamily="-108" charset="-128"/>
                <a:cs typeface="ＭＳ Ｐゴシック" pitchFamily="-108" charset="-128"/>
              </a:rPr>
              <a:t>Neutrino Production</a:t>
            </a:r>
            <a:endParaRPr lang="en-US" sz="4400" dirty="0">
              <a:latin typeface="+mj-lt"/>
              <a:ea typeface="ＭＳ Ｐゴシック" pitchFamily="-108" charset="-128"/>
              <a:cs typeface="ＭＳ Ｐゴシック" pitchFamily="-108" charset="-128"/>
            </a:endParaRPr>
          </a:p>
        </p:txBody>
      </p:sp>
      <p:grpSp>
        <p:nvGrpSpPr>
          <p:cNvPr id="8198" name="Group 43"/>
          <p:cNvGrpSpPr>
            <a:grpSpLocks/>
          </p:cNvGrpSpPr>
          <p:nvPr/>
        </p:nvGrpSpPr>
        <p:grpSpPr bwMode="auto">
          <a:xfrm>
            <a:off x="0" y="4332288"/>
            <a:ext cx="9144000" cy="2505075"/>
            <a:chOff x="0" y="4331500"/>
            <a:chExt cx="9144000" cy="2505075"/>
          </a:xfrm>
        </p:grpSpPr>
        <p:grpSp>
          <p:nvGrpSpPr>
            <p:cNvPr id="8201" name="Group 44"/>
            <p:cNvGrpSpPr>
              <a:grpSpLocks/>
            </p:cNvGrpSpPr>
            <p:nvPr/>
          </p:nvGrpSpPr>
          <p:grpSpPr bwMode="auto">
            <a:xfrm>
              <a:off x="6538913" y="4674400"/>
              <a:ext cx="2605087" cy="1577975"/>
              <a:chOff x="6538625" y="4487631"/>
              <a:chExt cx="2605376" cy="1578820"/>
            </a:xfrm>
          </p:grpSpPr>
          <p:sp>
            <p:nvSpPr>
              <p:cNvPr id="8230" name="Rectangle 5"/>
              <p:cNvSpPr>
                <a:spLocks noChangeArrowheads="1"/>
              </p:cNvSpPr>
              <p:nvPr/>
            </p:nvSpPr>
            <p:spPr bwMode="auto">
              <a:xfrm>
                <a:off x="6667226" y="4487631"/>
                <a:ext cx="2476775" cy="1578820"/>
              </a:xfrm>
              <a:prstGeom prst="rect">
                <a:avLst/>
              </a:prstGeom>
              <a:gradFill rotWithShape="1">
                <a:gsLst>
                  <a:gs pos="0">
                    <a:srgbClr val="606060"/>
                  </a:gs>
                  <a:gs pos="66000">
                    <a:srgbClr val="E6E6E6"/>
                  </a:gs>
                  <a:gs pos="100000">
                    <a:srgbClr val="606060"/>
                  </a:gs>
                </a:gsLst>
                <a:lin ang="16200000"/>
              </a:gradFill>
              <a:ln w="9525" algn="ctr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8231" name="Oval 6"/>
              <p:cNvSpPr>
                <a:spLocks noChangeArrowheads="1"/>
              </p:cNvSpPr>
              <p:nvPr/>
            </p:nvSpPr>
            <p:spPr bwMode="auto">
              <a:xfrm>
                <a:off x="6538625" y="4513045"/>
                <a:ext cx="300070" cy="1527993"/>
              </a:xfrm>
              <a:prstGeom prst="ellipse">
                <a:avLst/>
              </a:prstGeom>
              <a:gradFill rotWithShape="1">
                <a:gsLst>
                  <a:gs pos="0">
                    <a:srgbClr val="606060"/>
                  </a:gs>
                  <a:gs pos="42000">
                    <a:srgbClr val="FFFFFF"/>
                  </a:gs>
                  <a:gs pos="100000">
                    <a:srgbClr val="606060"/>
                  </a:gs>
                </a:gsLst>
                <a:lin ang="16200000"/>
              </a:gradFill>
              <a:ln w="50800" algn="ctr">
                <a:solidFill>
                  <a:srgbClr val="60606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endParaRPr>
              </a:p>
            </p:txBody>
          </p:sp>
        </p:grpSp>
        <p:pic>
          <p:nvPicPr>
            <p:cNvPr id="8202" name="Picture 45"/>
            <p:cNvPicPr>
              <a:picLocks noChangeAspect="1" noChangeArrowheads="1"/>
            </p:cNvPicPr>
            <p:nvPr/>
          </p:nvPicPr>
          <p:blipFill>
            <a:blip r:embed="rId4" cstate="print"/>
            <a:srcRect t="38414" r="1350" b="40710"/>
            <a:stretch>
              <a:fillRect/>
            </a:stretch>
          </p:blipFill>
          <p:spPr bwMode="auto">
            <a:xfrm>
              <a:off x="1016000" y="4883950"/>
              <a:ext cx="1636713" cy="112236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8203" name="Picture 46"/>
            <p:cNvPicPr>
              <a:picLocks noChangeAspect="1" noChangeArrowheads="1"/>
            </p:cNvPicPr>
            <p:nvPr/>
          </p:nvPicPr>
          <p:blipFill>
            <a:blip r:embed="rId5" cstate="print"/>
            <a:srcRect l="813" t="33955" b="29608"/>
            <a:stretch>
              <a:fillRect/>
            </a:stretch>
          </p:blipFill>
          <p:spPr bwMode="auto">
            <a:xfrm>
              <a:off x="3578225" y="4885538"/>
              <a:ext cx="2470150" cy="11398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8204" name="Right Arrow 55"/>
            <p:cNvSpPr>
              <a:spLocks noChangeArrowheads="1"/>
            </p:cNvSpPr>
            <p:nvPr/>
          </p:nvSpPr>
          <p:spPr bwMode="auto">
            <a:xfrm>
              <a:off x="231775" y="5334800"/>
              <a:ext cx="771525" cy="173038"/>
            </a:xfrm>
            <a:prstGeom prst="rightArrow">
              <a:avLst>
                <a:gd name="adj1" fmla="val 50000"/>
                <a:gd name="adj2" fmla="val 49541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05" name="TextBox 56"/>
            <p:cNvSpPr txBox="1">
              <a:spLocks noChangeArrowheads="1"/>
            </p:cNvSpPr>
            <p:nvPr/>
          </p:nvSpPr>
          <p:spPr bwMode="auto">
            <a:xfrm>
              <a:off x="0" y="5533238"/>
              <a:ext cx="145097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dirty="0" smtClean="0">
                  <a:latin typeface="Calibri" pitchFamily="34" charset="0"/>
                </a:rPr>
                <a:t>protons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16" name="TextBox 63"/>
            <p:cNvSpPr txBox="1">
              <a:spLocks noChangeArrowheads="1"/>
            </p:cNvSpPr>
            <p:nvPr/>
          </p:nvSpPr>
          <p:spPr bwMode="auto">
            <a:xfrm>
              <a:off x="1981200" y="4439450"/>
              <a:ext cx="21717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n-lt"/>
                  <a:ea typeface="Euphemia UCAS" charset="0"/>
                  <a:cs typeface="Euphemia UCAS" charset="0"/>
                </a:rPr>
                <a:t>Focusing Horns</a:t>
              </a:r>
            </a:p>
          </p:txBody>
        </p:sp>
        <p:cxnSp>
          <p:nvCxnSpPr>
            <p:cNvPr id="8207" name="Straight Arrow Connector 68"/>
            <p:cNvCxnSpPr>
              <a:cxnSpLocks noChangeShapeType="1"/>
              <a:stCxn id="16" idx="2"/>
            </p:cNvCxnSpPr>
            <p:nvPr/>
          </p:nvCxnSpPr>
          <p:spPr bwMode="auto">
            <a:xfrm rot="16200000" flipH="1">
              <a:off x="3628231" y="4278319"/>
              <a:ext cx="187325" cy="1309688"/>
            </a:xfrm>
            <a:prstGeom prst="straightConnector1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8208" name="Straight Arrow Connector 71"/>
            <p:cNvCxnSpPr>
              <a:cxnSpLocks noChangeShapeType="1"/>
              <a:stCxn id="16" idx="2"/>
            </p:cNvCxnSpPr>
            <p:nvPr/>
          </p:nvCxnSpPr>
          <p:spPr bwMode="auto">
            <a:xfrm rot="5400000">
              <a:off x="2456656" y="4545019"/>
              <a:ext cx="315913" cy="904875"/>
            </a:xfrm>
            <a:prstGeom prst="straightConnector1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8209" name="Line 65"/>
            <p:cNvSpPr>
              <a:spLocks noChangeShapeType="1"/>
            </p:cNvSpPr>
            <p:nvPr/>
          </p:nvSpPr>
          <p:spPr bwMode="auto">
            <a:xfrm>
              <a:off x="7232650" y="4663288"/>
              <a:ext cx="0" cy="15732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lg" len="lg"/>
              <a:tailEnd type="triangle" w="lg" len="lg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210" name="Line 65"/>
            <p:cNvSpPr>
              <a:spLocks noChangeShapeType="1"/>
            </p:cNvSpPr>
            <p:nvPr/>
          </p:nvSpPr>
          <p:spPr bwMode="auto">
            <a:xfrm flipV="1">
              <a:off x="6657975" y="6390488"/>
              <a:ext cx="24860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lg" len="lg"/>
              <a:tailEnd type="none" w="lg" len="lg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1" name="TextBox 79"/>
            <p:cNvSpPr txBox="1">
              <a:spLocks noChangeArrowheads="1"/>
            </p:cNvSpPr>
            <p:nvPr/>
          </p:nvSpPr>
          <p:spPr bwMode="auto">
            <a:xfrm>
              <a:off x="7254875" y="4868075"/>
              <a:ext cx="871538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dirty="0">
                  <a:latin typeface="+mn-lt"/>
                  <a:ea typeface="Arial" charset="0"/>
                  <a:cs typeface="Arial" charset="0"/>
                </a:rPr>
                <a:t>2 </a:t>
              </a:r>
              <a:r>
                <a:rPr lang="en-US" dirty="0" err="1">
                  <a:latin typeface="+mn-lt"/>
                  <a:ea typeface="Arial" charset="0"/>
                  <a:cs typeface="Arial" charset="0"/>
                </a:rPr>
                <a:t>m</a:t>
              </a:r>
              <a:endParaRPr lang="en-US" dirty="0">
                <a:latin typeface="+mn-lt"/>
                <a:ea typeface="Arial" charset="0"/>
                <a:cs typeface="Arial" charset="0"/>
              </a:endParaRPr>
            </a:p>
          </p:txBody>
        </p:sp>
        <p:sp>
          <p:nvSpPr>
            <p:cNvPr id="22" name="TextBox 80"/>
            <p:cNvSpPr txBox="1">
              <a:spLocks noChangeArrowheads="1"/>
            </p:cNvSpPr>
            <p:nvPr/>
          </p:nvSpPr>
          <p:spPr bwMode="auto">
            <a:xfrm>
              <a:off x="6904038" y="6436525"/>
              <a:ext cx="1039812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n-lt"/>
                  <a:ea typeface="Euphemia UCAS" charset="0"/>
                  <a:cs typeface="Euphemia UCAS" charset="0"/>
                </a:rPr>
                <a:t>675 </a:t>
              </a:r>
              <a:r>
                <a:rPr lang="en-US" dirty="0" err="1">
                  <a:latin typeface="+mn-lt"/>
                  <a:ea typeface="Euphemia UCAS" charset="0"/>
                  <a:cs typeface="Euphemia UCAS" charset="0"/>
                </a:rPr>
                <a:t>m</a:t>
              </a:r>
              <a:endParaRPr lang="en-US" dirty="0">
                <a:latin typeface="+mn-lt"/>
                <a:ea typeface="Euphemia UCAS" charset="0"/>
                <a:cs typeface="Euphemia UCAS" charset="0"/>
              </a:endParaRPr>
            </a:p>
          </p:txBody>
        </p:sp>
        <p:sp>
          <p:nvSpPr>
            <p:cNvPr id="8213" name="Line 65"/>
            <p:cNvSpPr>
              <a:spLocks noChangeShapeType="1"/>
            </p:cNvSpPr>
            <p:nvPr/>
          </p:nvSpPr>
          <p:spPr bwMode="auto">
            <a:xfrm flipV="1">
              <a:off x="1219200" y="6390488"/>
              <a:ext cx="479425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lg" len="lg"/>
              <a:tailEnd type="triangle" w="lg" len="lg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4" name="TextBox 86"/>
            <p:cNvSpPr txBox="1">
              <a:spLocks noChangeArrowheads="1"/>
            </p:cNvSpPr>
            <p:nvPr/>
          </p:nvSpPr>
          <p:spPr bwMode="auto">
            <a:xfrm>
              <a:off x="3203575" y="6436525"/>
              <a:ext cx="1039813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n-lt"/>
                  <a:ea typeface="Euphemia UCAS" charset="0"/>
                  <a:cs typeface="Euphemia UCAS" charset="0"/>
                </a:rPr>
                <a:t>15 </a:t>
              </a:r>
              <a:r>
                <a:rPr lang="en-US" dirty="0" err="1">
                  <a:latin typeface="+mn-lt"/>
                  <a:ea typeface="Euphemia UCAS" charset="0"/>
                  <a:cs typeface="Euphemia UCAS" charset="0"/>
                </a:rPr>
                <a:t>m</a:t>
              </a:r>
              <a:endParaRPr lang="en-US" dirty="0">
                <a:latin typeface="+mn-lt"/>
                <a:ea typeface="Euphemia UCAS" charset="0"/>
                <a:cs typeface="Euphemia UCAS" charset="0"/>
              </a:endParaRPr>
            </a:p>
          </p:txBody>
        </p:sp>
        <p:sp>
          <p:nvSpPr>
            <p:cNvPr id="8215" name="Line 65"/>
            <p:cNvSpPr>
              <a:spLocks noChangeShapeType="1"/>
            </p:cNvSpPr>
            <p:nvPr/>
          </p:nvSpPr>
          <p:spPr bwMode="auto">
            <a:xfrm flipV="1">
              <a:off x="6013450" y="6396838"/>
              <a:ext cx="63658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lg" len="lg"/>
              <a:tailEnd type="triangle" w="lg" len="lg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6" name="TextBox 88"/>
            <p:cNvSpPr txBox="1">
              <a:spLocks noChangeArrowheads="1"/>
            </p:cNvSpPr>
            <p:nvPr/>
          </p:nvSpPr>
          <p:spPr bwMode="auto">
            <a:xfrm>
              <a:off x="5843588" y="6434937"/>
              <a:ext cx="10414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n-lt"/>
                  <a:ea typeface="Euphemia UCAS" charset="0"/>
                  <a:cs typeface="Euphemia UCAS" charset="0"/>
                </a:rPr>
                <a:t>30 </a:t>
              </a:r>
              <a:r>
                <a:rPr lang="en-US" dirty="0" err="1">
                  <a:latin typeface="+mn-lt"/>
                  <a:ea typeface="Euphemia UCAS" charset="0"/>
                  <a:cs typeface="Euphemia UCAS" charset="0"/>
                </a:rPr>
                <a:t>m</a:t>
              </a:r>
              <a:endParaRPr lang="en-US" dirty="0">
                <a:latin typeface="+mn-lt"/>
                <a:ea typeface="Euphemia UCAS" charset="0"/>
                <a:cs typeface="Euphemia UCAS" charset="0"/>
              </a:endParaRPr>
            </a:p>
          </p:txBody>
        </p:sp>
        <p:cxnSp>
          <p:nvCxnSpPr>
            <p:cNvPr id="8217" name="Straight Arrow Connector 67"/>
            <p:cNvCxnSpPr>
              <a:cxnSpLocks noChangeShapeType="1"/>
            </p:cNvCxnSpPr>
            <p:nvPr/>
          </p:nvCxnSpPr>
          <p:spPr bwMode="auto">
            <a:xfrm rot="16200000" flipH="1">
              <a:off x="750888" y="4842675"/>
              <a:ext cx="534988" cy="503237"/>
            </a:xfrm>
            <a:prstGeom prst="straightConnector1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29" name="TextBox 62"/>
            <p:cNvSpPr txBox="1">
              <a:spLocks noChangeArrowheads="1"/>
            </p:cNvSpPr>
            <p:nvPr/>
          </p:nvSpPr>
          <p:spPr bwMode="auto">
            <a:xfrm>
              <a:off x="246063" y="4458500"/>
              <a:ext cx="10414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n-lt"/>
                  <a:ea typeface="Euphemia UCAS" charset="0"/>
                  <a:cs typeface="Euphemia UCAS" charset="0"/>
                </a:rPr>
                <a:t>Target</a:t>
              </a:r>
            </a:p>
          </p:txBody>
        </p:sp>
        <p:sp>
          <p:nvSpPr>
            <p:cNvPr id="32" name="TextBox 65"/>
            <p:cNvSpPr txBox="1">
              <a:spLocks noChangeArrowheads="1"/>
            </p:cNvSpPr>
            <p:nvPr/>
          </p:nvSpPr>
          <p:spPr bwMode="auto">
            <a:xfrm>
              <a:off x="7500938" y="4331500"/>
              <a:ext cx="1643062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latin typeface="+mn-lt"/>
                  <a:ea typeface="Euphemia UCAS" charset="0"/>
                  <a:cs typeface="Euphemia UCAS" charset="0"/>
                </a:rPr>
                <a:t>Decay Pipe</a:t>
              </a:r>
            </a:p>
          </p:txBody>
        </p:sp>
        <p:sp>
          <p:nvSpPr>
            <p:cNvPr id="33" name="Line 50"/>
            <p:cNvSpPr>
              <a:spLocks noChangeShapeType="1"/>
            </p:cNvSpPr>
            <p:nvPr/>
          </p:nvSpPr>
          <p:spPr bwMode="auto">
            <a:xfrm flipV="1">
              <a:off x="1293813" y="5428462"/>
              <a:ext cx="6334125" cy="0"/>
            </a:xfrm>
            <a:prstGeom prst="line">
              <a:avLst/>
            </a:prstGeom>
            <a:noFill/>
            <a:ln w="19080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Arial" pitchFamily="48" charset="0"/>
                <a:ea typeface="ＭＳ Ｐゴシック" pitchFamily="48" charset="-128"/>
                <a:cs typeface="ＭＳ Ｐゴシック" pitchFamily="48" charset="-128"/>
              </a:endParaRPr>
            </a:p>
          </p:txBody>
        </p:sp>
        <p:sp>
          <p:nvSpPr>
            <p:cNvPr id="8221" name="Text Box 53"/>
            <p:cNvSpPr txBox="1">
              <a:spLocks noChangeArrowheads="1"/>
            </p:cNvSpPr>
            <p:nvPr/>
          </p:nvSpPr>
          <p:spPr bwMode="auto">
            <a:xfrm>
              <a:off x="2960688" y="4909350"/>
              <a:ext cx="317500" cy="29051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>
                <a:lnSpc>
                  <a:spcPct val="84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i="1">
                  <a:solidFill>
                    <a:srgbClr val="0000FF"/>
                  </a:solidFill>
                  <a:latin typeface="Calibri" pitchFamily="34" charset="0"/>
                </a:rPr>
                <a:t>π</a:t>
              </a:r>
              <a:r>
                <a:rPr lang="en-GB" i="1" baseline="33000">
                  <a:solidFill>
                    <a:srgbClr val="0000FF"/>
                  </a:solidFill>
                  <a:latin typeface="Calibri" pitchFamily="34" charset="0"/>
                </a:rPr>
                <a:t>+</a:t>
              </a:r>
            </a:p>
          </p:txBody>
        </p:sp>
        <p:sp>
          <p:nvSpPr>
            <p:cNvPr id="8222" name="Text Box 54"/>
            <p:cNvSpPr txBox="1">
              <a:spLocks noChangeArrowheads="1"/>
            </p:cNvSpPr>
            <p:nvPr/>
          </p:nvSpPr>
          <p:spPr bwMode="auto">
            <a:xfrm>
              <a:off x="2908300" y="5744375"/>
              <a:ext cx="342900" cy="2571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>
                <a:lnSpc>
                  <a:spcPct val="84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i="1">
                  <a:solidFill>
                    <a:srgbClr val="FF0000"/>
                  </a:solidFill>
                  <a:latin typeface="Calibri" pitchFamily="34" charset="0"/>
                </a:rPr>
                <a:t>π</a:t>
              </a:r>
              <a:r>
                <a:rPr lang="en-GB" i="1" baseline="33000">
                  <a:solidFill>
                    <a:srgbClr val="FF0000"/>
                  </a:solidFill>
                  <a:latin typeface="Calibri" pitchFamily="34" charset="0"/>
                </a:rPr>
                <a:t>-</a:t>
              </a:r>
            </a:p>
          </p:txBody>
        </p:sp>
        <p:cxnSp>
          <p:nvCxnSpPr>
            <p:cNvPr id="8223" name="Straight Arrow Connector 58"/>
            <p:cNvCxnSpPr>
              <a:cxnSpLocks noChangeShapeType="1"/>
              <a:stCxn id="33" idx="1"/>
            </p:cNvCxnSpPr>
            <p:nvPr/>
          </p:nvCxnSpPr>
          <p:spPr bwMode="auto">
            <a:xfrm rot="16200000" flipH="1">
              <a:off x="8108157" y="4948244"/>
              <a:ext cx="1587" cy="962025"/>
            </a:xfrm>
            <a:prstGeom prst="straightConnector1">
              <a:avLst/>
            </a:prstGeom>
            <a:noFill/>
            <a:ln w="19050">
              <a:solidFill>
                <a:srgbClr val="0000FF"/>
              </a:solidFill>
              <a:prstDash val="sysDash"/>
              <a:round/>
              <a:headEnd/>
              <a:tailEnd type="triangle" w="med" len="med"/>
            </a:ln>
          </p:spPr>
        </p:cxnSp>
        <p:cxnSp>
          <p:nvCxnSpPr>
            <p:cNvPr id="8224" name="Straight Arrow Connector 66"/>
            <p:cNvCxnSpPr>
              <a:cxnSpLocks noChangeShapeType="1"/>
            </p:cNvCxnSpPr>
            <p:nvPr/>
          </p:nvCxnSpPr>
          <p:spPr bwMode="auto">
            <a:xfrm rot="5400000" flipH="1" flipV="1">
              <a:off x="8117682" y="5113344"/>
              <a:ext cx="0" cy="960437"/>
            </a:xfrm>
            <a:prstGeom prst="straightConnector1">
              <a:avLst/>
            </a:prstGeom>
            <a:noFill/>
            <a:ln w="19050">
              <a:solidFill>
                <a:srgbClr val="FF0000"/>
              </a:solidFill>
              <a:prstDash val="sysDash"/>
              <a:round/>
              <a:headEnd/>
              <a:tailEnd type="triangle" w="med" len="med"/>
            </a:ln>
          </p:spPr>
        </p:cxnSp>
        <p:sp>
          <p:nvSpPr>
            <p:cNvPr id="8225" name="Text Box 53"/>
            <p:cNvSpPr txBox="1">
              <a:spLocks noChangeArrowheads="1"/>
            </p:cNvSpPr>
            <p:nvPr/>
          </p:nvSpPr>
          <p:spPr bwMode="auto">
            <a:xfrm>
              <a:off x="8472488" y="5028413"/>
              <a:ext cx="317500" cy="2889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>
                <a:lnSpc>
                  <a:spcPct val="84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i="1">
                  <a:solidFill>
                    <a:srgbClr val="0000FF"/>
                  </a:solidFill>
                  <a:latin typeface="Calibri" pitchFamily="34" charset="0"/>
                </a:rPr>
                <a:t>ν</a:t>
              </a:r>
              <a:r>
                <a:rPr lang="en-GB" i="1" baseline="-25000">
                  <a:solidFill>
                    <a:srgbClr val="0000FF"/>
                  </a:solidFill>
                  <a:latin typeface="Calibri" pitchFamily="34" charset="0"/>
                </a:rPr>
                <a:t>μ</a:t>
              </a:r>
            </a:p>
          </p:txBody>
        </p:sp>
        <p:sp>
          <p:nvSpPr>
            <p:cNvPr id="8226" name="Text Box 54"/>
            <p:cNvSpPr txBox="1">
              <a:spLocks noChangeArrowheads="1"/>
            </p:cNvSpPr>
            <p:nvPr/>
          </p:nvSpPr>
          <p:spPr bwMode="auto">
            <a:xfrm>
              <a:off x="8474075" y="5665000"/>
              <a:ext cx="342900" cy="25717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>
                <a:lnSpc>
                  <a:spcPct val="84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i="1">
                  <a:solidFill>
                    <a:srgbClr val="FF0000"/>
                  </a:solidFill>
                  <a:latin typeface="Calibri" pitchFamily="34" charset="0"/>
                </a:rPr>
                <a:t>ν</a:t>
              </a:r>
              <a:r>
                <a:rPr lang="en-US" i="1" baseline="-25000">
                  <a:solidFill>
                    <a:srgbClr val="FF0000"/>
                  </a:solidFill>
                  <a:latin typeface="Calibri" pitchFamily="34" charset="0"/>
                </a:rPr>
                <a:t>μ</a:t>
              </a:r>
            </a:p>
          </p:txBody>
        </p:sp>
        <p:cxnSp>
          <p:nvCxnSpPr>
            <p:cNvPr id="8227" name="Straight Connector 77"/>
            <p:cNvCxnSpPr>
              <a:cxnSpLocks noChangeShapeType="1"/>
            </p:cNvCxnSpPr>
            <p:nvPr/>
          </p:nvCxnSpPr>
          <p:spPr bwMode="auto">
            <a:xfrm rot="10800000">
              <a:off x="8474075" y="5739613"/>
              <a:ext cx="136525" cy="1587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</p:cxnSp>
        <p:sp>
          <p:nvSpPr>
            <p:cNvPr id="8228" name="Freeform 43"/>
            <p:cNvSpPr>
              <a:spLocks noChangeArrowheads="1"/>
            </p:cNvSpPr>
            <p:nvPr/>
          </p:nvSpPr>
          <p:spPr bwMode="auto">
            <a:xfrm>
              <a:off x="1306513" y="5412588"/>
              <a:ext cx="6323012" cy="317500"/>
            </a:xfrm>
            <a:custGeom>
              <a:avLst/>
              <a:gdLst>
                <a:gd name="T0" fmla="*/ 0 w 6322785"/>
                <a:gd name="T1" fmla="*/ 0 h 317501"/>
                <a:gd name="T2" fmla="*/ 1480763 w 6322785"/>
                <a:gd name="T3" fmla="*/ 281175 h 317501"/>
                <a:gd name="T4" fmla="*/ 4969204 w 6322785"/>
                <a:gd name="T5" fmla="*/ 217675 h 317501"/>
                <a:gd name="T6" fmla="*/ 6331872 w 6322785"/>
                <a:gd name="T7" fmla="*/ 181389 h 31750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22785"/>
                <a:gd name="T13" fmla="*/ 0 h 317501"/>
                <a:gd name="T14" fmla="*/ 6322785 w 6322785"/>
                <a:gd name="T15" fmla="*/ 317501 h 31750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22785" h="317501">
                  <a:moveTo>
                    <a:pt x="0" y="0"/>
                  </a:moveTo>
                  <a:cubicBezTo>
                    <a:pt x="325815" y="122464"/>
                    <a:pt x="651631" y="244929"/>
                    <a:pt x="1478643" y="281215"/>
                  </a:cubicBezTo>
                  <a:cubicBezTo>
                    <a:pt x="2305655" y="317501"/>
                    <a:pt x="4962071" y="217715"/>
                    <a:pt x="4962071" y="217715"/>
                  </a:cubicBezTo>
                  <a:lnTo>
                    <a:pt x="6322785" y="181429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229" name="Freeform 55"/>
            <p:cNvSpPr>
              <a:spLocks noChangeArrowheads="1"/>
            </p:cNvSpPr>
            <p:nvPr/>
          </p:nvSpPr>
          <p:spPr bwMode="auto">
            <a:xfrm>
              <a:off x="1316038" y="4333088"/>
              <a:ext cx="4598987" cy="1079500"/>
            </a:xfrm>
            <a:custGeom>
              <a:avLst/>
              <a:gdLst>
                <a:gd name="T0" fmla="*/ 0 w 4599214"/>
                <a:gd name="T1" fmla="*/ 1079500 h 1079500"/>
                <a:gd name="T2" fmla="*/ 3069138 w 4599214"/>
                <a:gd name="T3" fmla="*/ 752929 h 1079500"/>
                <a:gd name="T4" fmla="*/ 4590127 w 4599214"/>
                <a:gd name="T5" fmla="*/ 0 h 1079500"/>
                <a:gd name="T6" fmla="*/ 0 60000 65536"/>
                <a:gd name="T7" fmla="*/ 0 60000 65536"/>
                <a:gd name="T8" fmla="*/ 0 60000 65536"/>
                <a:gd name="T9" fmla="*/ 0 w 4599214"/>
                <a:gd name="T10" fmla="*/ 0 h 1079500"/>
                <a:gd name="T11" fmla="*/ 4599214 w 4599214"/>
                <a:gd name="T12" fmla="*/ 1079500 h 10795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99214" h="1079500">
                  <a:moveTo>
                    <a:pt x="0" y="1079500"/>
                  </a:moveTo>
                  <a:cubicBezTo>
                    <a:pt x="1154339" y="1006173"/>
                    <a:pt x="2308678" y="932846"/>
                    <a:pt x="3075214" y="752929"/>
                  </a:cubicBezTo>
                  <a:cubicBezTo>
                    <a:pt x="3841750" y="573012"/>
                    <a:pt x="4345214" y="122464"/>
                    <a:pt x="4599214" y="0"/>
                  </a:cubicBez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6" name="Date Placeholder 4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altLang="ja-JP" smtClean="0"/>
              <a:t>27/08/2014</a:t>
            </a:r>
            <a:endParaRPr lang="en-GB" dirty="0"/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39AF5EC-4F97-4B5E-B0D4-703916372EFD}" type="slidenum">
              <a:rPr lang="en-GB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3124200" y="6515100"/>
            <a:ext cx="2895600" cy="330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806208" y="1100565"/>
            <a:ext cx="33236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Example </a:t>
            </a:r>
            <a:r>
              <a:rPr lang="en-GB" dirty="0" err="1" smtClean="0"/>
              <a:t>NuMI</a:t>
            </a:r>
            <a:r>
              <a:rPr lang="en-GB" dirty="0" smtClean="0"/>
              <a:t> @FNAL</a:t>
            </a:r>
            <a:endParaRPr lang="en-GB" dirty="0"/>
          </a:p>
        </p:txBody>
      </p:sp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647" y="1427803"/>
            <a:ext cx="2903535" cy="2791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197" name="Group 42"/>
          <p:cNvGrpSpPr>
            <a:grpSpLocks/>
          </p:cNvGrpSpPr>
          <p:nvPr/>
        </p:nvGrpSpPr>
        <p:grpSpPr bwMode="auto">
          <a:xfrm>
            <a:off x="218105" y="1424652"/>
            <a:ext cx="8686800" cy="2945125"/>
            <a:chOff x="0" y="1293018"/>
            <a:chExt cx="9144000" cy="3181350"/>
          </a:xfrm>
        </p:grpSpPr>
        <p:pic>
          <p:nvPicPr>
            <p:cNvPr id="8232" name="Picture 59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572000" y="1293018"/>
              <a:ext cx="4572000" cy="31813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pic>
          <p:nvPicPr>
            <p:cNvPr id="8233" name="Picture 65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0" y="1293018"/>
              <a:ext cx="4572000" cy="318135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graphicFrame>
          <p:nvGraphicFramePr>
            <p:cNvPr id="8194" name="Object 2"/>
            <p:cNvGraphicFramePr>
              <a:graphicFrameLocks noChangeAspect="1"/>
            </p:cNvGraphicFramePr>
            <p:nvPr/>
          </p:nvGraphicFramePr>
          <p:xfrm>
            <a:off x="2520950" y="2255043"/>
            <a:ext cx="1525588" cy="1030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10" name="Equation" r:id="rId9" imgW="978452" imgH="660400" progId="Equation.3">
                    <p:embed/>
                  </p:oleObj>
                </mc:Choice>
                <mc:Fallback>
                  <p:oleObj name="Equation" r:id="rId9" imgW="978452" imgH="660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20950" y="2255043"/>
                          <a:ext cx="1525588" cy="10302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234" name="AutoShape 66"/>
            <p:cNvSpPr>
              <a:spLocks noChangeArrowheads="1"/>
            </p:cNvSpPr>
            <p:nvPr/>
          </p:nvSpPr>
          <p:spPr bwMode="auto">
            <a:xfrm>
              <a:off x="1066800" y="1685131"/>
              <a:ext cx="2719388" cy="731837"/>
            </a:xfrm>
            <a:prstGeom prst="roundRect">
              <a:avLst>
                <a:gd name="adj" fmla="val 282"/>
              </a:avLst>
            </a:prstGeom>
            <a:noFill/>
            <a:ln w="18360">
              <a:noFill/>
              <a:round/>
              <a:headEnd/>
              <a:tailEnd/>
            </a:ln>
          </p:spPr>
          <p:txBody>
            <a:bodyPr/>
            <a:lstStyle/>
            <a:p>
              <a:r>
                <a:rPr lang="en-GB" sz="1800" b="1" dirty="0">
                  <a:solidFill>
                    <a:srgbClr val="000000"/>
                  </a:solidFill>
                  <a:latin typeface="Euphemia UCAS"/>
                </a:rPr>
                <a:t>Neutrino mode</a:t>
              </a:r>
            </a:p>
            <a:p>
              <a:r>
                <a:rPr lang="en-US" sz="1800" dirty="0">
                  <a:latin typeface="Euphemia UCAS"/>
                  <a:cs typeface="Times New Roman" pitchFamily="18" charset="0"/>
                </a:rPr>
                <a:t>Horns focus </a:t>
              </a:r>
              <a:r>
                <a:rPr lang="en-US" sz="1600" i="1" dirty="0">
                  <a:solidFill>
                    <a:srgbClr val="0000FF"/>
                  </a:solidFill>
                  <a:cs typeface="Times New Roman" pitchFamily="18" charset="0"/>
                </a:rPr>
                <a:t>π</a:t>
              </a:r>
              <a:r>
                <a:rPr lang="en-US" sz="1600" baseline="30000" dirty="0">
                  <a:solidFill>
                    <a:srgbClr val="0000FF"/>
                  </a:solidFill>
                  <a:cs typeface="Times New Roman" pitchFamily="18" charset="0"/>
                </a:rPr>
                <a:t>+</a:t>
              </a:r>
              <a:r>
                <a:rPr lang="en-US" sz="1600" dirty="0">
                  <a:cs typeface="Times New Roman" pitchFamily="18" charset="0"/>
                </a:rPr>
                <a:t>,</a:t>
              </a:r>
              <a:r>
                <a:rPr lang="en-US" sz="1600" dirty="0">
                  <a:solidFill>
                    <a:srgbClr val="0000FF"/>
                  </a:solidFill>
                  <a:cs typeface="Times New Roman" pitchFamily="18" charset="0"/>
                </a:rPr>
                <a:t> </a:t>
              </a:r>
              <a:r>
                <a:rPr lang="en-US" sz="1600" i="1" dirty="0">
                  <a:solidFill>
                    <a:srgbClr val="0000FF"/>
                  </a:solidFill>
                  <a:cs typeface="Times New Roman" pitchFamily="18" charset="0"/>
                </a:rPr>
                <a:t>K</a:t>
              </a:r>
              <a:r>
                <a:rPr lang="en-US" sz="1600" baseline="30000" dirty="0">
                  <a:solidFill>
                    <a:srgbClr val="0000FF"/>
                  </a:solidFill>
                  <a:cs typeface="Times New Roman" pitchFamily="18" charset="0"/>
                </a:rPr>
                <a:t>+</a:t>
              </a:r>
              <a:endParaRPr lang="en-GB" sz="1600" b="1" dirty="0">
                <a:solidFill>
                  <a:srgbClr val="0000FF"/>
                </a:solidFill>
              </a:endParaRPr>
            </a:p>
          </p:txBody>
        </p:sp>
        <p:pic>
          <p:nvPicPr>
            <p:cNvPr id="8235" name="Picture 38" descr="RFHC.pdf"/>
            <p:cNvPicPr>
              <a:picLocks noChangeAspect="1"/>
            </p:cNvPicPr>
            <p:nvPr/>
          </p:nvPicPr>
          <p:blipFill>
            <a:blip r:embed="rId11" cstate="print"/>
            <a:srcRect r="92253" b="14705"/>
            <a:stretch>
              <a:fillRect/>
            </a:stretch>
          </p:blipFill>
          <p:spPr bwMode="auto">
            <a:xfrm>
              <a:off x="0" y="1400968"/>
              <a:ext cx="371475" cy="276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236" name="Text Box 19"/>
            <p:cNvSpPr txBox="1">
              <a:spLocks noChangeAspect="1" noChangeArrowheads="1"/>
            </p:cNvSpPr>
            <p:nvPr/>
          </p:nvSpPr>
          <p:spPr bwMode="auto">
            <a:xfrm>
              <a:off x="1230313" y="2456656"/>
              <a:ext cx="1589087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b="1">
                  <a:solidFill>
                    <a:srgbClr val="0000FF"/>
                  </a:solidFill>
                  <a:latin typeface="Helvetica" pitchFamily="-108" charset="0"/>
                </a:rPr>
                <a:t>Monte Carlo</a:t>
              </a:r>
            </a:p>
          </p:txBody>
        </p:sp>
        <p:sp>
          <p:nvSpPr>
            <p:cNvPr id="8237" name="AutoShape 66"/>
            <p:cNvSpPr>
              <a:spLocks noChangeArrowheads="1"/>
            </p:cNvSpPr>
            <p:nvPr/>
          </p:nvSpPr>
          <p:spPr bwMode="auto">
            <a:xfrm>
              <a:off x="5175653" y="1643856"/>
              <a:ext cx="2719388" cy="1077912"/>
            </a:xfrm>
            <a:prstGeom prst="roundRect">
              <a:avLst>
                <a:gd name="adj" fmla="val 282"/>
              </a:avLst>
            </a:prstGeom>
            <a:noFill/>
            <a:ln w="18360">
              <a:noFill/>
              <a:round/>
              <a:headEnd/>
              <a:tailEnd/>
            </a:ln>
          </p:spPr>
          <p:txBody>
            <a:bodyPr/>
            <a:lstStyle/>
            <a:p>
              <a:r>
                <a:rPr lang="en-GB" sz="1800" b="1" dirty="0">
                  <a:solidFill>
                    <a:srgbClr val="000000"/>
                  </a:solidFill>
                  <a:latin typeface="Euphemia UCAS"/>
                </a:rPr>
                <a:t>Antineutrino mode</a:t>
              </a:r>
            </a:p>
            <a:p>
              <a:r>
                <a:rPr lang="en-US" sz="1800" dirty="0">
                  <a:latin typeface="Euphemia UCAS"/>
                  <a:cs typeface="Times New Roman" pitchFamily="18" charset="0"/>
                </a:rPr>
                <a:t>Horns focus </a:t>
              </a:r>
              <a:r>
                <a:rPr lang="en-US" sz="1600" i="1" dirty="0">
                  <a:solidFill>
                    <a:srgbClr val="FF0000"/>
                  </a:solidFill>
                  <a:cs typeface="Times New Roman" pitchFamily="18" charset="0"/>
                </a:rPr>
                <a:t>π</a:t>
              </a:r>
              <a:r>
                <a:rPr lang="en-US" sz="1600" baseline="30000" dirty="0">
                  <a:solidFill>
                    <a:srgbClr val="FF0000"/>
                  </a:solidFill>
                  <a:cs typeface="Times New Roman" pitchFamily="18" charset="0"/>
                </a:rPr>
                <a:t>-</a:t>
              </a:r>
              <a:r>
                <a:rPr lang="en-US" sz="1600" dirty="0">
                  <a:cs typeface="Times New Roman" pitchFamily="18" charset="0"/>
                </a:rPr>
                <a:t>,</a:t>
              </a:r>
              <a:r>
                <a:rPr lang="en-US" sz="1600" dirty="0">
                  <a:solidFill>
                    <a:srgbClr val="FF0000"/>
                  </a:solidFill>
                  <a:cs typeface="Times New Roman" pitchFamily="18" charset="0"/>
                </a:rPr>
                <a:t> </a:t>
              </a:r>
              <a:r>
                <a:rPr lang="en-US" sz="1600" i="1" dirty="0">
                  <a:solidFill>
                    <a:srgbClr val="FF0000"/>
                  </a:solidFill>
                  <a:cs typeface="Times New Roman" pitchFamily="18" charset="0"/>
                </a:rPr>
                <a:t>K</a:t>
              </a:r>
              <a:r>
                <a:rPr lang="en-US" sz="1600" baseline="30000" dirty="0">
                  <a:solidFill>
                    <a:srgbClr val="FF0000"/>
                  </a:solidFill>
                  <a:cs typeface="Times New Roman" pitchFamily="18" charset="0"/>
                </a:rPr>
                <a:t>-</a:t>
              </a:r>
            </a:p>
            <a:p>
              <a:endParaRPr lang="en-US" sz="1800" b="1" dirty="0">
                <a:solidFill>
                  <a:srgbClr val="0000FF"/>
                </a:solidFill>
                <a:latin typeface="Helvetica" pitchFamily="-108" charset="0"/>
              </a:endParaRPr>
            </a:p>
            <a:p>
              <a:r>
                <a:rPr lang="en-US" sz="1800" b="1" dirty="0">
                  <a:solidFill>
                    <a:srgbClr val="0000FF"/>
                  </a:solidFill>
                  <a:latin typeface="Helvetica" pitchFamily="-108" charset="0"/>
                </a:rPr>
                <a:t>  Monte Carlo</a:t>
              </a:r>
              <a:endParaRPr lang="en-GB" sz="1800" b="1" dirty="0">
                <a:solidFill>
                  <a:srgbClr val="FF0000"/>
                </a:solidFill>
              </a:endParaRPr>
            </a:p>
          </p:txBody>
        </p:sp>
        <p:graphicFrame>
          <p:nvGraphicFramePr>
            <p:cNvPr id="8195" name="Object 3"/>
            <p:cNvGraphicFramePr>
              <a:graphicFrameLocks noChangeAspect="1"/>
            </p:cNvGraphicFramePr>
            <p:nvPr/>
          </p:nvGraphicFramePr>
          <p:xfrm>
            <a:off x="6835775" y="2216943"/>
            <a:ext cx="1527175" cy="1030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411" name="Equation" r:id="rId12" imgW="978452" imgH="660400" progId="Equation.3">
                    <p:embed/>
                  </p:oleObj>
                </mc:Choice>
                <mc:Fallback>
                  <p:oleObj name="Equation" r:id="rId12" imgW="978452" imgH="660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35775" y="2216943"/>
                          <a:ext cx="1527175" cy="10302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8238" name="Picture 43" descr="RFHC.pdf"/>
            <p:cNvPicPr>
              <a:picLocks noChangeAspect="1"/>
            </p:cNvPicPr>
            <p:nvPr/>
          </p:nvPicPr>
          <p:blipFill>
            <a:blip r:embed="rId11" cstate="print"/>
            <a:srcRect r="92253" b="14705"/>
            <a:stretch>
              <a:fillRect/>
            </a:stretch>
          </p:blipFill>
          <p:spPr bwMode="auto">
            <a:xfrm>
              <a:off x="4557713" y="1400968"/>
              <a:ext cx="371475" cy="276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201264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Off-Axis Beams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0208" y="1252603"/>
            <a:ext cx="9043792" cy="650335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Creating a narrow band beam using relativist kinematics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0A6FFC1-F9E7-4FA9-86AE-7A2F62FEFB8F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807" y="1902939"/>
            <a:ext cx="4530828" cy="4620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781" y="1902938"/>
            <a:ext cx="3878701" cy="4620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1322" y="4721646"/>
            <a:ext cx="1769796" cy="493112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  <a:effectLst/>
        </p:spPr>
      </p:pic>
      <p:sp>
        <p:nvSpPr>
          <p:cNvPr id="9" name="Rectangle 8"/>
          <p:cNvSpPr/>
          <p:nvPr/>
        </p:nvSpPr>
        <p:spPr>
          <a:xfrm>
            <a:off x="1782696" y="2405103"/>
            <a:ext cx="1798064" cy="607038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4867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MINOS/MINOS</a:t>
            </a:r>
            <a:r>
              <a:rPr lang="en-GB" dirty="0" smtClean="0"/>
              <a:t>+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altLang="ja-JP" smtClean="0"/>
              <a:t>27/08/2014</a:t>
            </a:r>
            <a:endParaRPr lang="en-GB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  <p:sp>
        <p:nvSpPr>
          <p:cNvPr id="14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17BB52A-03A6-4365-8863-DE1743E375C7}" type="slidenum">
              <a:rPr/>
              <a:pPr lvl="0"/>
              <a:t>6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lum/>
            <a:alphaModFix/>
          </a:blip>
          <a:srcRect l="1" t="6940" r="4998"/>
          <a:stretch/>
        </p:blipFill>
        <p:spPr>
          <a:xfrm>
            <a:off x="4810097" y="1460188"/>
            <a:ext cx="4333903" cy="3172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lum/>
            <a:alphaModFix/>
          </a:blip>
          <a:stretch>
            <a:fillRect/>
          </a:stretch>
        </p:blipFill>
        <p:spPr>
          <a:xfrm>
            <a:off x="3153178" y="1460189"/>
            <a:ext cx="3317760" cy="4097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lum/>
            <a:alphaModFix/>
          </a:blip>
          <a:stretch>
            <a:fillRect/>
          </a:stretch>
        </p:blipFill>
        <p:spPr>
          <a:xfrm>
            <a:off x="327" y="1646614"/>
            <a:ext cx="3317760" cy="257153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40418" y="1084694"/>
            <a:ext cx="8945869" cy="801440"/>
          </a:xfrm>
          <a:prstGeom prst="rect">
            <a:avLst/>
          </a:prstGeom>
          <a:noFill/>
          <a:ln>
            <a:noFill/>
          </a:ln>
        </p:spPr>
        <p:txBody>
          <a:bodyPr vert="horz" lIns="81639" tIns="40820" rIns="81639" bIns="40820" compatLnSpc="0"/>
          <a:lstStyle/>
          <a:p>
            <a:pPr algn="ctr" hangingPunct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latin typeface="Arial" pitchFamily="18"/>
                <a:ea typeface="Bitstream Vera Sans" pitchFamily="2"/>
                <a:cs typeface="Bitstream Vera Sans" pitchFamily="2"/>
              </a:rPr>
              <a:t>alternating layers of steel plates and scintillator strips in a ~1.3 T </a:t>
            </a:r>
            <a:r>
              <a:rPr lang="en-US" sz="1800" dirty="0" err="1">
                <a:latin typeface="Arial" pitchFamily="18"/>
                <a:ea typeface="Bitstream Vera Sans" pitchFamily="2"/>
                <a:cs typeface="Bitstream Vera Sans" pitchFamily="2"/>
              </a:rPr>
              <a:t>toroidal</a:t>
            </a:r>
            <a:r>
              <a:rPr lang="en-US" sz="1800" dirty="0">
                <a:latin typeface="Arial" pitchFamily="18"/>
                <a:ea typeface="Bitstream Vera Sans" pitchFamily="2"/>
                <a:cs typeface="Bitstream Vera Sans" pitchFamily="2"/>
              </a:rPr>
              <a:t> magnetic field</a:t>
            </a:r>
          </a:p>
        </p:txBody>
      </p:sp>
      <p:sp>
        <p:nvSpPr>
          <p:cNvPr id="8" name="Straight Connector 7"/>
          <p:cNvSpPr/>
          <p:nvPr/>
        </p:nvSpPr>
        <p:spPr>
          <a:xfrm flipH="1">
            <a:off x="2460564" y="2112544"/>
            <a:ext cx="1714621" cy="845963"/>
          </a:xfrm>
          <a:prstGeom prst="line">
            <a:avLst/>
          </a:prstGeom>
          <a:noFill/>
          <a:ln w="54720">
            <a:solidFill>
              <a:srgbClr val="FF6633"/>
            </a:solidFill>
            <a:prstDash val="solid"/>
            <a:tailEnd type="arrow"/>
          </a:ln>
        </p:spPr>
        <p:txBody>
          <a:bodyPr vert="horz" lIns="106457" tIns="65638" rIns="106457" bIns="65638" anchor="ctr" anchorCtr="1" compatLnSpc="0"/>
          <a:lstStyle/>
          <a:p>
            <a:pPr hangingPunct="0">
              <a:spcBef>
                <a:spcPts val="0"/>
              </a:spcBef>
              <a:spcAft>
                <a:spcPts val="0"/>
              </a:spcAft>
            </a:pPr>
            <a:endParaRPr lang="en-US" sz="1600">
              <a:latin typeface="Arial" pitchFamily="18"/>
              <a:ea typeface="Bitstream Vera Sans" pitchFamily="2"/>
              <a:cs typeface="Bitstream Vera Sans" pitchFamily="2"/>
            </a:endParaRPr>
          </a:p>
        </p:txBody>
      </p:sp>
      <p:sp>
        <p:nvSpPr>
          <p:cNvPr id="9" name="Straight Connector 8"/>
          <p:cNvSpPr/>
          <p:nvPr/>
        </p:nvSpPr>
        <p:spPr>
          <a:xfrm flipV="1">
            <a:off x="5272168" y="3090448"/>
            <a:ext cx="1713414" cy="614960"/>
          </a:xfrm>
          <a:prstGeom prst="line">
            <a:avLst/>
          </a:prstGeom>
          <a:noFill/>
          <a:ln w="54720">
            <a:solidFill>
              <a:srgbClr val="FF6633"/>
            </a:solidFill>
            <a:prstDash val="solid"/>
            <a:tailEnd type="arrow"/>
          </a:ln>
        </p:spPr>
        <p:txBody>
          <a:bodyPr vert="horz" lIns="106457" tIns="65638" rIns="106457" bIns="65638" anchor="ctr" anchorCtr="1" compatLnSpc="0"/>
          <a:lstStyle/>
          <a:p>
            <a:pPr hangingPunct="0">
              <a:spcBef>
                <a:spcPts val="0"/>
              </a:spcBef>
              <a:spcAft>
                <a:spcPts val="0"/>
              </a:spcAft>
            </a:pPr>
            <a:endParaRPr lang="en-US" sz="1600">
              <a:latin typeface="Arial" pitchFamily="18"/>
              <a:ea typeface="Bitstream Vera Sans" pitchFamily="2"/>
              <a:cs typeface="Bitstream Vera Sans" pitchFamily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90531" y="1886980"/>
            <a:ext cx="1209546" cy="45112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lIns="81639" tIns="40820" rIns="81639" bIns="40820" compatLnSpc="0">
            <a:spAutoFit/>
          </a:bodyPr>
          <a:lstStyle/>
          <a:p>
            <a:pPr algn="ctr" hangingPunct="0">
              <a:spcBef>
                <a:spcPts val="0"/>
              </a:spcBef>
              <a:spcAft>
                <a:spcPts val="0"/>
              </a:spcAft>
            </a:pPr>
            <a:r>
              <a:rPr lang="en-US" sz="2500" b="1">
                <a:solidFill>
                  <a:srgbClr val="800000"/>
                </a:solidFill>
                <a:latin typeface="Arial" pitchFamily="18"/>
                <a:ea typeface="Bitstream Vera Sans" pitchFamily="2"/>
                <a:cs typeface="Bitstream Vera Sans" pitchFamily="2"/>
              </a:rPr>
              <a:t>NEAR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0418" y="1797168"/>
            <a:ext cx="944385" cy="45112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lIns="81639" tIns="40820" rIns="81639" bIns="40820" compatLnSpc="0">
            <a:spAutoFit/>
          </a:bodyPr>
          <a:lstStyle/>
          <a:p>
            <a:pPr algn="ctr" hangingPunct="0">
              <a:spcBef>
                <a:spcPts val="0"/>
              </a:spcBef>
              <a:spcAft>
                <a:spcPts val="0"/>
              </a:spcAft>
            </a:pPr>
            <a:r>
              <a:rPr lang="en-US" sz="2500" b="1">
                <a:solidFill>
                  <a:srgbClr val="800000"/>
                </a:solidFill>
                <a:latin typeface="Arial" pitchFamily="18"/>
                <a:ea typeface="Bitstream Vera Sans" pitchFamily="2"/>
                <a:cs typeface="Bitstream Vera Sans" pitchFamily="2"/>
              </a:rPr>
              <a:t>FAR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409" y="4538885"/>
            <a:ext cx="3705576" cy="1852153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9" tIns="40820" rIns="81639" bIns="40820" compatLnSpc="0">
            <a:spAutoFit/>
          </a:bodyPr>
          <a:lstStyle/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Arial" pitchFamily="18"/>
                <a:ea typeface="Bitstream Vera Sans" pitchFamily="2"/>
                <a:cs typeface="Bitstream Vera Sans" pitchFamily="2"/>
              </a:rPr>
              <a:t>735 km from the target</a:t>
            </a: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Arial" pitchFamily="18"/>
                <a:ea typeface="Bitstream Vera Sans" pitchFamily="2"/>
                <a:cs typeface="Bitstream Vera Sans" pitchFamily="2"/>
              </a:rPr>
              <a:t>5.4 kilotons</a:t>
            </a: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Arial" pitchFamily="18"/>
                <a:ea typeface="Bitstream Vera Sans" pitchFamily="2"/>
                <a:cs typeface="Bitstream Vera Sans" pitchFamily="2"/>
              </a:rPr>
              <a:t>8 m tall planes</a:t>
            </a: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Arial" pitchFamily="18"/>
                <a:ea typeface="Bitstream Vera Sans" pitchFamily="2"/>
                <a:cs typeface="Bitstream Vera Sans" pitchFamily="2"/>
              </a:rPr>
              <a:t>486 planes (30 m)</a:t>
            </a: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Arial" pitchFamily="18"/>
                <a:ea typeface="Bitstream Vera Sans" pitchFamily="2"/>
                <a:cs typeface="Bitstream Vera Sans" pitchFamily="2"/>
              </a:rPr>
              <a:t>700 m underground</a:t>
            </a: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Arial" pitchFamily="18"/>
                <a:ea typeface="Bitstream Vera Sans" pitchFamily="2"/>
                <a:cs typeface="Bitstream Vera Sans" pitchFamily="2"/>
              </a:rPr>
              <a:t>Few </a:t>
            </a:r>
            <a:r>
              <a:rPr lang="en-US" dirty="0" smtClean="0">
                <a:latin typeface="Arial" pitchFamily="18"/>
                <a:ea typeface="Bitstream Vera Sans" pitchFamily="2"/>
                <a:cs typeface="Bitstream Vera Sans" pitchFamily="2"/>
              </a:rPr>
              <a:t>neutrino interactions/day</a:t>
            </a:r>
            <a:endParaRPr lang="en-US" dirty="0">
              <a:latin typeface="Arial" pitchFamily="18"/>
              <a:ea typeface="Bitstream Vera Sans" pitchFamily="2"/>
              <a:cs typeface="Bitstream Vera Sans" pitchFamily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01661" y="4811115"/>
            <a:ext cx="3542339" cy="1852153"/>
          </a:xfrm>
          <a:prstGeom prst="rect">
            <a:avLst/>
          </a:prstGeom>
          <a:noFill/>
          <a:ln>
            <a:noFill/>
          </a:ln>
        </p:spPr>
        <p:txBody>
          <a:bodyPr vert="horz" wrap="square" lIns="81639" tIns="40820" rIns="81639" bIns="40820" compatLnSpc="0">
            <a:spAutoFit/>
          </a:bodyPr>
          <a:lstStyle/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Arial" pitchFamily="18"/>
                <a:ea typeface="Bitstream Vera Sans" pitchFamily="2"/>
                <a:cs typeface="Bitstream Vera Sans" pitchFamily="2"/>
              </a:rPr>
              <a:t>1 km from the target</a:t>
            </a: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Arial" pitchFamily="18"/>
                <a:ea typeface="Bitstream Vera Sans" pitchFamily="2"/>
                <a:cs typeface="Bitstream Vera Sans" pitchFamily="2"/>
              </a:rPr>
              <a:t>1 kiloton</a:t>
            </a: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Arial" pitchFamily="18"/>
                <a:ea typeface="Bitstream Vera Sans" pitchFamily="2"/>
                <a:cs typeface="Bitstream Vera Sans" pitchFamily="2"/>
              </a:rPr>
              <a:t>~4 m tall planes</a:t>
            </a: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Arial" pitchFamily="18"/>
                <a:ea typeface="Bitstream Vera Sans" pitchFamily="2"/>
                <a:cs typeface="Bitstream Vera Sans" pitchFamily="2"/>
              </a:rPr>
              <a:t>282 planes (15 m</a:t>
            </a:r>
            <a:r>
              <a:rPr lang="en-US" dirty="0" smtClean="0">
                <a:latin typeface="Arial" pitchFamily="18"/>
                <a:ea typeface="Bitstream Vera Sans" pitchFamily="2"/>
                <a:cs typeface="Bitstream Vera Sans" pitchFamily="2"/>
              </a:rPr>
              <a:t>)</a:t>
            </a: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latin typeface="Arial" pitchFamily="18"/>
                <a:ea typeface="Bitstream Vera Sans" pitchFamily="2"/>
                <a:cs typeface="Bitstream Vera Sans" pitchFamily="2"/>
              </a:rPr>
              <a:t>100 m underground</a:t>
            </a:r>
            <a:endParaRPr lang="en-US" dirty="0">
              <a:latin typeface="Arial" pitchFamily="18"/>
              <a:ea typeface="Bitstream Vera Sans" pitchFamily="2"/>
              <a:cs typeface="Bitstream Vera Sans" pitchFamily="2"/>
            </a:endParaRPr>
          </a:p>
          <a:p>
            <a:pPr hangingPunct="0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latin typeface="Arial" pitchFamily="18"/>
                <a:ea typeface="Bitstream Vera Sans" pitchFamily="2"/>
                <a:cs typeface="Bitstream Vera Sans" pitchFamily="2"/>
              </a:rPr>
              <a:t>Few neutrino interactions/spill</a:t>
            </a:r>
            <a:endParaRPr lang="en-US" dirty="0">
              <a:latin typeface="Arial" pitchFamily="18"/>
              <a:ea typeface="Bitstream Vera Sans" pitchFamily="2"/>
              <a:cs typeface="Bitstream Ver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115259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MINOS Final Results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6FFC1-F9E7-4FA9-86AE-7A2F62FEFB8F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556" y="1703039"/>
            <a:ext cx="6205846" cy="3949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318" y="1109105"/>
            <a:ext cx="8534719" cy="5457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80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MINOS+ Results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EC6683-0BAC-4AE3-AEF3-4C0520CC4EBD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746" y="1063603"/>
            <a:ext cx="8403125" cy="5490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utoShape 2" descr="http://www-numi.fnal.gov/MinosResults/Blessed/minos-CC-neutrino2014/gif/MinosPlusT2KSuperK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007" y="1067031"/>
            <a:ext cx="4588324" cy="5486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54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MINOS+ Reach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27/08/2014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A. Weber, NuFact 2014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EC6683-0BAC-4AE3-AEF3-4C0520CC4EBD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99" y="1262481"/>
            <a:ext cx="4347406" cy="518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326" y="1246535"/>
            <a:ext cx="4444351" cy="5275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8964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INOS_latest">
  <a:themeElements>
    <a:clrScheme name="MINOS_lates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INOS_latest">
      <a:majorFont>
        <a:latin typeface="Bookman Old Style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INOS_lates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NOS_lates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NOS_lates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NOS_lates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NOS_lates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NOS_lates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NOS_lates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NOS_lates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NOS_lates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NOS_lates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NOS_lates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INOS_lates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11699</TotalTime>
  <Words>1304</Words>
  <Application>Microsoft Macintosh PowerPoint</Application>
  <PresentationFormat>On-screen Show (4:3)</PresentationFormat>
  <Paragraphs>346</Paragraphs>
  <Slides>39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MINOS_latest</vt:lpstr>
      <vt:lpstr>Equation</vt:lpstr>
      <vt:lpstr>Long-baseline Neutrino Oscillations Status and Prospects</vt:lpstr>
      <vt:lpstr>Content</vt:lpstr>
      <vt:lpstr>What we try to do</vt:lpstr>
      <vt:lpstr>PowerPoint Presentation</vt:lpstr>
      <vt:lpstr>Off-Axis Beams</vt:lpstr>
      <vt:lpstr>MINOS/MINOS+</vt:lpstr>
      <vt:lpstr>MINOS Final Results</vt:lpstr>
      <vt:lpstr>MINOS+ Results</vt:lpstr>
      <vt:lpstr>MINOS+ Reach</vt:lpstr>
      <vt:lpstr>MINOS Sterile Search</vt:lpstr>
      <vt:lpstr>MINOS Sterile (ii)</vt:lpstr>
      <vt:lpstr>NOvA</vt:lpstr>
      <vt:lpstr>NuMI Upgrade</vt:lpstr>
      <vt:lpstr>NOvA Detector</vt:lpstr>
      <vt:lpstr>NOvA Event(s)</vt:lpstr>
      <vt:lpstr>Cosmic Data</vt:lpstr>
      <vt:lpstr>Muon Neutrino Candidate</vt:lpstr>
      <vt:lpstr>FD Events</vt:lpstr>
      <vt:lpstr>Sensitivity</vt:lpstr>
      <vt:lpstr>T2K Experiment</vt:lpstr>
      <vt:lpstr>Particle Identification</vt:lpstr>
      <vt:lpstr>νμ Disappearance</vt:lpstr>
      <vt:lpstr>Electron Neutrino Search</vt:lpstr>
      <vt:lpstr>Is CP violated?</vt:lpstr>
      <vt:lpstr>Future Sensitivity</vt:lpstr>
      <vt:lpstr>OPERA</vt:lpstr>
      <vt:lpstr>4th τ-Neutrino Event </vt:lpstr>
      <vt:lpstr>Summary</vt:lpstr>
      <vt:lpstr>Summary</vt:lpstr>
      <vt:lpstr>Summary</vt:lpstr>
      <vt:lpstr>Conclusion</vt:lpstr>
      <vt:lpstr>Backups</vt:lpstr>
      <vt:lpstr>Making Neutrinos</vt:lpstr>
      <vt:lpstr>Muon Neutrino Disappearance</vt:lpstr>
      <vt:lpstr>MINOS CPV</vt:lpstr>
      <vt:lpstr>MINOS NSI</vt:lpstr>
      <vt:lpstr>T2K Off-Axis Beam</vt:lpstr>
      <vt:lpstr>SuperK Detector</vt:lpstr>
      <vt:lpstr>Effect of T2K ND</vt:lpstr>
    </vt:vector>
  </TitlesOfParts>
  <Company>University of Oxford &amp; STFC/RAL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Results from the  MINOS Experiment</dc:title>
  <dc:subject>Nuetrino Oscillations</dc:subject>
  <dc:creator>Alfons Weber</dc:creator>
  <cp:lastModifiedBy>Alfons Weber</cp:lastModifiedBy>
  <cp:revision>350</cp:revision>
  <dcterms:created xsi:type="dcterms:W3CDTF">2006-04-06T16:31:26Z</dcterms:created>
  <dcterms:modified xsi:type="dcterms:W3CDTF">2014-08-27T08:05:33Z</dcterms:modified>
</cp:coreProperties>
</file>