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84" r:id="rId6"/>
    <p:sldId id="279" r:id="rId7"/>
    <p:sldId id="280" r:id="rId8"/>
    <p:sldId id="263" r:id="rId9"/>
    <p:sldId id="266" r:id="rId10"/>
    <p:sldId id="267" r:id="rId11"/>
    <p:sldId id="268" r:id="rId12"/>
    <p:sldId id="282" r:id="rId13"/>
    <p:sldId id="271" r:id="rId14"/>
    <p:sldId id="272" r:id="rId15"/>
    <p:sldId id="273" r:id="rId16"/>
    <p:sldId id="274" r:id="rId17"/>
    <p:sldId id="283" r:id="rId18"/>
    <p:sldId id="275" r:id="rId19"/>
    <p:sldId id="278" r:id="rId20"/>
    <p:sldId id="276" r:id="rId21"/>
    <p:sldId id="277" r:id="rId2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3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5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D950B-4DAC-4653-9315-9FAE1DCB45A1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E1BAB-0CFE-478C-B4AB-4AD80A6F0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853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4516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469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155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6490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07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859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67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293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861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395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063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2D791-D111-4C53-B56B-328ED4E3DF78}" type="datetimeFigureOut">
              <a:rPr kumimoji="1" lang="ja-JP" altLang="en-US" smtClean="0"/>
              <a:t>2014/8/26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664E9-09E1-4023-8FEE-6396E7EB78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296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7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4800" dirty="0"/>
              <a:t>Tuning of 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en-US" altLang="ja-JP" sz="4800" dirty="0" smtClean="0"/>
              <a:t>the </a:t>
            </a:r>
            <a:r>
              <a:rPr lang="en-US" altLang="ja-JP" sz="4800" dirty="0"/>
              <a:t>ultra slow muon beamline 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en-US" altLang="ja-JP" sz="4800" dirty="0" smtClean="0"/>
              <a:t>by </a:t>
            </a:r>
            <a:r>
              <a:rPr lang="en-US" altLang="ja-JP" sz="4800" dirty="0"/>
              <a:t>utilizing ionized hydrogen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200106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lang="en-GB" altLang="ja-JP" dirty="0"/>
              <a:t>ADACHI, </a:t>
            </a:r>
            <a:r>
              <a:rPr lang="en-GB" altLang="ja-JP" dirty="0" smtClean="0"/>
              <a:t>Taihei (KEK)</a:t>
            </a:r>
          </a:p>
          <a:p>
            <a:endParaRPr lang="en-GB" altLang="ja-JP" dirty="0" smtClean="0"/>
          </a:p>
          <a:p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August 27,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2014</a:t>
            </a:r>
          </a:p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NuFACT2014</a:t>
            </a:r>
          </a:p>
        </p:txBody>
      </p:sp>
      <p:pic>
        <p:nvPicPr>
          <p:cNvPr id="4" name="図 3" descr="muon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565" y="135657"/>
            <a:ext cx="2701670" cy="149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346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1720" y="134722"/>
            <a:ext cx="4245532" cy="85175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Scanning with Slits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38" y="986472"/>
            <a:ext cx="4054988" cy="202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右矢印 4"/>
          <p:cNvSpPr/>
          <p:nvPr/>
        </p:nvSpPr>
        <p:spPr>
          <a:xfrm>
            <a:off x="413138" y="1784787"/>
            <a:ext cx="749662" cy="2379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左矢印 5"/>
          <p:cNvSpPr/>
          <p:nvPr/>
        </p:nvSpPr>
        <p:spPr>
          <a:xfrm>
            <a:off x="470339" y="2051364"/>
            <a:ext cx="626378" cy="23057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上矢印 6"/>
          <p:cNvSpPr/>
          <p:nvPr/>
        </p:nvSpPr>
        <p:spPr>
          <a:xfrm>
            <a:off x="1335436" y="2415046"/>
            <a:ext cx="216024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>
            <a:off x="1596834" y="2423923"/>
            <a:ext cx="251539" cy="6152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2467289" y="1780844"/>
            <a:ext cx="648072" cy="2419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左矢印 10"/>
          <p:cNvSpPr/>
          <p:nvPr/>
        </p:nvSpPr>
        <p:spPr>
          <a:xfrm>
            <a:off x="3789356" y="1803653"/>
            <a:ext cx="576064" cy="27348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上矢印 11"/>
          <p:cNvSpPr/>
          <p:nvPr/>
        </p:nvSpPr>
        <p:spPr>
          <a:xfrm>
            <a:off x="3267445" y="2319305"/>
            <a:ext cx="216024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下矢印 12"/>
          <p:cNvSpPr/>
          <p:nvPr/>
        </p:nvSpPr>
        <p:spPr>
          <a:xfrm>
            <a:off x="3375457" y="1305109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4595" y="3389909"/>
            <a:ext cx="3692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Position Resolution:</a:t>
            </a:r>
            <a:r>
              <a:rPr lang="ja-JP" altLang="en-US" dirty="0" smtClean="0"/>
              <a:t> </a:t>
            </a:r>
            <a:r>
              <a:rPr lang="en-US" altLang="ja-JP" dirty="0" smtClean="0"/>
              <a:t>0.1 mm</a:t>
            </a:r>
          </a:p>
          <a:p>
            <a:r>
              <a:rPr lang="en-US" altLang="ja-JP" dirty="0" smtClean="0"/>
              <a:t>Range: -5 mm </a:t>
            </a:r>
            <a:r>
              <a:rPr lang="ja-JP" altLang="en-US" dirty="0" smtClean="0"/>
              <a:t>～ </a:t>
            </a:r>
            <a:r>
              <a:rPr lang="en-US" altLang="ja-JP" dirty="0" smtClean="0"/>
              <a:t>30 mm from center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46844" y="3003900"/>
            <a:ext cx="285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Picture of a set of slits</a:t>
            </a:r>
            <a:endParaRPr lang="en-US" altLang="ja-JP" dirty="0" smtClean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800" y="1550083"/>
            <a:ext cx="1857622" cy="133487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201" y="1566969"/>
            <a:ext cx="1834123" cy="13179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4842396" y="5715853"/>
                <a:ext cx="3675618" cy="680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kumimoji="1" lang="en-US" altLang="ja-JP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1" lang="ja-JP" altLang="en-US" sz="1400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rad>
                            </m:den>
                          </m:f>
                          <m:nary>
                            <m:naryPr>
                              <m:ctrl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kumimoji="1" lang="en-US" altLang="ja-JP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1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1" lang="en-US" altLang="ja-JP" sz="1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kumimoji="1" lang="en-US" altLang="ja-JP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kumimoji="1" lang="en-US" altLang="ja-JP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kumimoji="1" lang="en-US" altLang="ja-JP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kumimoji="1" lang="en-US" altLang="ja-JP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  <m:r>
                                                <a:rPr kumimoji="1" lang="en-US" altLang="ja-JP" sz="1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kumimoji="1" lang="en-US" altLang="ja-JP" sz="1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kumimoji="1" lang="en-US" altLang="ja-JP" sz="1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𝑝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kumimoji="1" lang="en-US" altLang="ja-JP" sz="1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ad>
                                                <m:radPr>
                                                  <m:degHide m:val="on"/>
                                                  <m:ctrlPr>
                                                    <a:rPr kumimoji="1" lang="en-US" altLang="ja-JP" sz="1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radPr>
                                                <m:deg/>
                                                <m:e>
                                                  <m:r>
                                                    <a:rPr kumimoji="1" lang="en-US" altLang="ja-JP" sz="1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e>
                                              </m:rad>
                                              <m:sSub>
                                                <m:sSubPr>
                                                  <m:ctrlPr>
                                                    <a:rPr kumimoji="1" lang="en-US" altLang="ja-JP" sz="1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kumimoji="1" lang="en-US" altLang="ja-JP" sz="1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𝑝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kumimoji="1" lang="en-US" altLang="ja-JP" sz="14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kumimoji="1" lang="en-US" altLang="ja-JP" sz="1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sup>
                              </m:sSup>
                              <m:r>
                                <a:rPr kumimoji="1" lang="en-US" altLang="ja-JP" sz="1400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e>
                          </m:nary>
                        </m:e>
                      </m:d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kumimoji="1" lang="en-US" altLang="ja-JP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kumimoji="1" lang="en-US" altLang="ja-JP" sz="1400" dirty="0" smtClean="0"/>
              </a:p>
            </p:txBody>
          </p:sp>
        </mc:Choice>
        <mc:Fallback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2396" y="5715853"/>
                <a:ext cx="3675618" cy="68076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テキスト ボックス 19"/>
          <p:cNvSpPr txBox="1"/>
          <p:nvPr/>
        </p:nvSpPr>
        <p:spPr>
          <a:xfrm>
            <a:off x="7361441" y="6334780"/>
            <a:ext cx="1592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P1: Beam Center</a:t>
            </a:r>
          </a:p>
          <a:p>
            <a:r>
              <a:rPr lang="en-US" altLang="ja-JP" sz="1400" dirty="0" smtClean="0"/>
              <a:t>P2: Half Width (1σ)</a:t>
            </a:r>
            <a:endParaRPr kumimoji="1" lang="ja-JP" altLang="en-US" sz="1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072101" y="5491170"/>
            <a:ext cx="1855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Fitting Function</a:t>
            </a:r>
            <a:endParaRPr kumimoji="1" lang="ja-JP" alt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5772" t="21543" r="723" b="19766"/>
          <a:stretch/>
        </p:blipFill>
        <p:spPr bwMode="auto">
          <a:xfrm>
            <a:off x="7145184" y="65291"/>
            <a:ext cx="1764000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5772" t="21543" r="723" b="19766"/>
          <a:stretch/>
        </p:blipFill>
        <p:spPr bwMode="auto">
          <a:xfrm>
            <a:off x="4904201" y="68880"/>
            <a:ext cx="1764000" cy="11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左矢印 23"/>
          <p:cNvSpPr/>
          <p:nvPr/>
        </p:nvSpPr>
        <p:spPr>
          <a:xfrm>
            <a:off x="5313847" y="379232"/>
            <a:ext cx="240392" cy="29234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左矢印 24"/>
          <p:cNvSpPr/>
          <p:nvPr/>
        </p:nvSpPr>
        <p:spPr>
          <a:xfrm rot="10800000">
            <a:off x="8428574" y="428357"/>
            <a:ext cx="240392" cy="29234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35150" y="1179577"/>
            <a:ext cx="182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Move &amp; Measure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04201" y="1207947"/>
            <a:ext cx="182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Move &amp; Measure</a:t>
            </a:r>
            <a:endParaRPr kumimoji="1" lang="ja-JP" altLang="en-US" dirty="0"/>
          </a:p>
        </p:txBody>
      </p:sp>
      <p:sp>
        <p:nvSpPr>
          <p:cNvPr id="26" name="右矢印 25"/>
          <p:cNvSpPr/>
          <p:nvPr/>
        </p:nvSpPr>
        <p:spPr>
          <a:xfrm rot="2878420">
            <a:off x="5867041" y="2891979"/>
            <a:ext cx="346324" cy="36159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右矢印 28"/>
          <p:cNvSpPr/>
          <p:nvPr/>
        </p:nvSpPr>
        <p:spPr>
          <a:xfrm rot="7613201">
            <a:off x="7683998" y="2875633"/>
            <a:ext cx="346324" cy="36159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135038" y="2884957"/>
            <a:ext cx="153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Combine &amp; Fit</a:t>
            </a:r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043" y="3303448"/>
            <a:ext cx="3104365" cy="223077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48" y="4240967"/>
            <a:ext cx="3008306" cy="2161748"/>
          </a:xfrm>
          <a:prstGeom prst="rect">
            <a:avLst/>
          </a:prstGeom>
        </p:spPr>
      </p:pic>
      <p:sp>
        <p:nvSpPr>
          <p:cNvPr id="30" name="右矢印 29"/>
          <p:cNvSpPr/>
          <p:nvPr/>
        </p:nvSpPr>
        <p:spPr>
          <a:xfrm rot="9145077">
            <a:off x="3222599" y="4618536"/>
            <a:ext cx="2262312" cy="36159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61639" y="4561431"/>
            <a:ext cx="147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Subtract &amp; Fit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テキスト ボックス 32"/>
              <p:cNvSpPr txBox="1"/>
              <p:nvPr/>
            </p:nvSpPr>
            <p:spPr>
              <a:xfrm>
                <a:off x="1236021" y="6308554"/>
                <a:ext cx="1671283" cy="5494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kumimoji="1" lang="en-US" altLang="ja-JP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1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ja-JP" sz="1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altLang="ja-JP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sz="14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ja-JP" sz="1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ja-JP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ja-JP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ja-JP" sz="14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altLang="ja-JP" sz="1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ad>
                                        <m:radPr>
                                          <m:degHide m:val="on"/>
                                          <m:ctrlP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rad>
                                      <m:sSub>
                                        <m:sSubPr>
                                          <m:ctrlP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  <m:sub>
                                          <m:r>
                                            <a:rPr lang="en-US" altLang="ja-JP" sz="14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altLang="ja-JP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kumimoji="1" lang="en-US" altLang="ja-JP" sz="1400" dirty="0" smtClean="0"/>
              </a:p>
            </p:txBody>
          </p:sp>
        </mc:Choice>
        <mc:Fallback>
          <p:sp>
            <p:nvSpPr>
              <p:cNvPr id="33" name="テキスト ボックス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6021" y="6308554"/>
                <a:ext cx="1671283" cy="54944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577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470" y="234603"/>
            <a:ext cx="3603547" cy="828444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Beam Profiles</a:t>
            </a:r>
            <a:br>
              <a:rPr lang="en-US" altLang="ja-JP" dirty="0"/>
            </a:br>
            <a:r>
              <a:rPr lang="en-US" altLang="ja-JP" dirty="0" smtClean="0"/>
              <a:t>(L</a:t>
            </a:r>
            <a:r>
              <a:rPr lang="en-US" altLang="ja-JP" baseline="30000" dirty="0"/>
              <a:t>+</a:t>
            </a:r>
            <a:r>
              <a:rPr lang="en-US" altLang="ja-JP" dirty="0"/>
              <a:t> </a:t>
            </a:r>
            <a:r>
              <a:rPr lang="en-US" altLang="ja-JP" dirty="0" smtClean="0"/>
              <a:t>Tuning)</a:t>
            </a:r>
            <a:endParaRPr kumimoji="1" lang="ja-JP" altLang="en-US" dirty="0"/>
          </a:p>
        </p:txBody>
      </p:sp>
      <p:pic>
        <p:nvPicPr>
          <p:cNvPr id="26" name="図 25" descr="USM_muSR_Setup-121126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6" t="14494" r="13369" b="19220"/>
          <a:stretch/>
        </p:blipFill>
        <p:spPr>
          <a:xfrm>
            <a:off x="280938" y="1271141"/>
            <a:ext cx="4640606" cy="3001262"/>
          </a:xfrm>
          <a:prstGeom prst="rect">
            <a:avLst/>
          </a:prstGeom>
        </p:spPr>
      </p:pic>
      <p:cxnSp>
        <p:nvCxnSpPr>
          <p:cNvPr id="29" name="直線矢印コネクタ 28"/>
          <p:cNvCxnSpPr>
            <a:stCxn id="30" idx="1"/>
          </p:cNvCxnSpPr>
          <p:nvPr/>
        </p:nvCxnSpPr>
        <p:spPr>
          <a:xfrm flipH="1">
            <a:off x="858037" y="727830"/>
            <a:ext cx="3988117" cy="95232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846154" y="543164"/>
            <a:ext cx="3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81870" y="1878836"/>
            <a:ext cx="3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881870" y="3214508"/>
            <a:ext cx="3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942546" y="4682233"/>
            <a:ext cx="3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4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958116" y="5930009"/>
            <a:ext cx="3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  <p:cxnSp>
        <p:nvCxnSpPr>
          <p:cNvPr id="37" name="直線矢印コネクタ 36"/>
          <p:cNvCxnSpPr>
            <a:stCxn id="32" idx="1"/>
          </p:cNvCxnSpPr>
          <p:nvPr/>
        </p:nvCxnSpPr>
        <p:spPr>
          <a:xfrm flipH="1">
            <a:off x="1349358" y="2063502"/>
            <a:ext cx="3532512" cy="22496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33" idx="1"/>
          </p:cNvCxnSpPr>
          <p:nvPr/>
        </p:nvCxnSpPr>
        <p:spPr>
          <a:xfrm flipH="1" flipV="1">
            <a:off x="1837809" y="2657616"/>
            <a:ext cx="3044061" cy="7415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34" idx="1"/>
          </p:cNvCxnSpPr>
          <p:nvPr/>
        </p:nvCxnSpPr>
        <p:spPr>
          <a:xfrm flipH="1" flipV="1">
            <a:off x="2720679" y="3214509"/>
            <a:ext cx="2221867" cy="16523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>
            <a:stCxn id="35" idx="0"/>
          </p:cNvCxnSpPr>
          <p:nvPr/>
        </p:nvCxnSpPr>
        <p:spPr>
          <a:xfrm flipH="1" flipV="1">
            <a:off x="3373822" y="3544921"/>
            <a:ext cx="1754111" cy="23850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" name="表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184801"/>
              </p:ext>
            </p:extLst>
          </p:nvPr>
        </p:nvGraphicFramePr>
        <p:xfrm>
          <a:off x="164347" y="4626053"/>
          <a:ext cx="3984987" cy="2119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018"/>
                <a:gridCol w="861069"/>
                <a:gridCol w="876824"/>
                <a:gridCol w="855160"/>
                <a:gridCol w="870916"/>
              </a:tblGrid>
              <a:tr h="353261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X</a:t>
                      </a:r>
                      <a:r>
                        <a:rPr kumimoji="1" lang="en-US" altLang="ja-JP" sz="1200" baseline="0" dirty="0" smtClean="0"/>
                        <a:t> mean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X sigma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Y mean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Y sigma</a:t>
                      </a:r>
                      <a:endParaRPr kumimoji="1" lang="ja-JP" altLang="en-US" sz="1200" dirty="0"/>
                    </a:p>
                  </a:txBody>
                  <a:tcPr anchor="ctr"/>
                </a:tc>
              </a:tr>
              <a:tr h="353261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Slit 1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-0.02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1.2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-0.02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1.3 mm</a:t>
                      </a:r>
                      <a:endParaRPr kumimoji="1" lang="ja-JP" altLang="en-US" sz="1200" dirty="0"/>
                    </a:p>
                  </a:txBody>
                  <a:tcPr anchor="ctr"/>
                </a:tc>
              </a:tr>
              <a:tr h="353261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Slit 2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0.02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3.8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-0.10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4.1 mm</a:t>
                      </a:r>
                      <a:endParaRPr kumimoji="1" lang="ja-JP" altLang="en-US" sz="1200" dirty="0"/>
                    </a:p>
                  </a:txBody>
                  <a:tcPr anchor="ctr"/>
                </a:tc>
              </a:tr>
              <a:tr h="353261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Slit 3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0.06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1.0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-0.00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2.1 mm</a:t>
                      </a:r>
                      <a:endParaRPr kumimoji="1" lang="ja-JP" altLang="en-US" sz="1200" dirty="0"/>
                    </a:p>
                  </a:txBody>
                  <a:tcPr anchor="ctr"/>
                </a:tc>
              </a:tr>
              <a:tr h="353261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Slit 4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0.18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3.8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-0.36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4.0 mm</a:t>
                      </a:r>
                      <a:endParaRPr kumimoji="1" lang="ja-JP" altLang="en-US" sz="1200" dirty="0"/>
                    </a:p>
                  </a:txBody>
                  <a:tcPr anchor="ctr"/>
                </a:tc>
              </a:tr>
              <a:tr h="353261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Slit 5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0.05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2.9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0.26 mm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6.4 mm</a:t>
                      </a:r>
                      <a:endParaRPr kumimoji="1" lang="ja-JP" alt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6" name="図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805" y="4133848"/>
            <a:ext cx="1895475" cy="1362075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25" y="4133849"/>
            <a:ext cx="1895475" cy="1362075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886" y="1409697"/>
            <a:ext cx="1895475" cy="1362075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264" y="2771773"/>
            <a:ext cx="1895475" cy="1362075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722" y="47621"/>
            <a:ext cx="1895475" cy="1362075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25" y="47621"/>
            <a:ext cx="1895475" cy="1362075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25" y="1409697"/>
            <a:ext cx="1895475" cy="1362075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887" y="5495924"/>
            <a:ext cx="1895475" cy="1362075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25" y="5495925"/>
            <a:ext cx="1895475" cy="1362075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362" y="2771773"/>
            <a:ext cx="1895475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32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9286" y="348002"/>
            <a:ext cx="8227067" cy="97876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Measurement at Sample Position</a:t>
            </a:r>
            <a:br>
              <a:rPr kumimoji="1" lang="en-US" altLang="ja-JP" dirty="0" smtClean="0"/>
            </a:br>
            <a:r>
              <a:rPr kumimoji="1" lang="en-US" altLang="ja-JP" dirty="0" smtClean="0"/>
              <a:t> by using a MCP with delay-line anode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264402" y="4129073"/>
            <a:ext cx="2903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Sample Position</a:t>
            </a:r>
          </a:p>
          <a:p>
            <a:r>
              <a:rPr kumimoji="1" lang="en-US" altLang="ja-JP" dirty="0" smtClean="0"/>
              <a:t>(MCP with Delay-line anode)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803" y="4040210"/>
            <a:ext cx="2816255" cy="270284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426769" y="6565062"/>
            <a:ext cx="2117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Horizontal Position [mm]</a:t>
            </a:r>
            <a:endParaRPr kumimoji="1" lang="ja-JP" altLang="en-US" sz="1400" dirty="0"/>
          </a:p>
        </p:txBody>
      </p:sp>
      <p:sp>
        <p:nvSpPr>
          <p:cNvPr id="35" name="テキスト ボックス 34"/>
          <p:cNvSpPr txBox="1"/>
          <p:nvPr/>
        </p:nvSpPr>
        <p:spPr>
          <a:xfrm rot="16200000">
            <a:off x="4907261" y="5087134"/>
            <a:ext cx="2117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Vertical Position [mm]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130201" y="4012878"/>
            <a:ext cx="407421" cy="2269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247746" y="4827814"/>
            <a:ext cx="4061975" cy="1713350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22" name="図 21" descr="USM_muSR_Setup-121126.pdf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6" t="14494" r="13369" b="19220"/>
          <a:stretch/>
        </p:blipFill>
        <p:spPr>
          <a:xfrm>
            <a:off x="883971" y="1659077"/>
            <a:ext cx="3552195" cy="2297344"/>
          </a:xfrm>
          <a:prstGeom prst="rect">
            <a:avLst/>
          </a:prstGeom>
        </p:spPr>
      </p:pic>
      <p:sp>
        <p:nvSpPr>
          <p:cNvPr id="24" name="右矢印 23"/>
          <p:cNvSpPr/>
          <p:nvPr/>
        </p:nvSpPr>
        <p:spPr>
          <a:xfrm rot="16200000">
            <a:off x="676769" y="2302320"/>
            <a:ext cx="909896" cy="396391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Laser</a:t>
            </a:r>
            <a:endParaRPr kumimoji="1" lang="ja-JP" altLang="en-US" dirty="0"/>
          </a:p>
        </p:txBody>
      </p:sp>
      <p:cxnSp>
        <p:nvCxnSpPr>
          <p:cNvPr id="26" name="直線矢印コネクタ 25"/>
          <p:cNvCxnSpPr/>
          <p:nvPr/>
        </p:nvCxnSpPr>
        <p:spPr>
          <a:xfrm flipV="1">
            <a:off x="3544798" y="3383520"/>
            <a:ext cx="116972" cy="7786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1076181" y="1975591"/>
            <a:ext cx="49548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>
            <a:stCxn id="33" idx="2"/>
          </p:cNvCxnSpPr>
          <p:nvPr/>
        </p:nvCxnSpPr>
        <p:spPr>
          <a:xfrm flipV="1">
            <a:off x="1695529" y="2158090"/>
            <a:ext cx="11272" cy="3639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円弧 31"/>
          <p:cNvSpPr/>
          <p:nvPr/>
        </p:nvSpPr>
        <p:spPr>
          <a:xfrm>
            <a:off x="1379463" y="1975591"/>
            <a:ext cx="327338" cy="400110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弧 32"/>
          <p:cNvSpPr/>
          <p:nvPr/>
        </p:nvSpPr>
        <p:spPr>
          <a:xfrm rot="10800000">
            <a:off x="1695529" y="2321962"/>
            <a:ext cx="327338" cy="400110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矢印コネクタ 38"/>
          <p:cNvCxnSpPr>
            <a:stCxn id="43" idx="0"/>
          </p:cNvCxnSpPr>
          <p:nvPr/>
        </p:nvCxnSpPr>
        <p:spPr>
          <a:xfrm>
            <a:off x="2909474" y="3365787"/>
            <a:ext cx="752296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>
            <a:stCxn id="33" idx="0"/>
          </p:cNvCxnSpPr>
          <p:nvPr/>
        </p:nvCxnSpPr>
        <p:spPr>
          <a:xfrm flipV="1">
            <a:off x="1859198" y="2710588"/>
            <a:ext cx="688091" cy="114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stCxn id="43" idx="2"/>
          </p:cNvCxnSpPr>
          <p:nvPr/>
        </p:nvCxnSpPr>
        <p:spPr>
          <a:xfrm flipV="1">
            <a:off x="2745805" y="2898465"/>
            <a:ext cx="0" cy="2672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円弧 41"/>
          <p:cNvSpPr/>
          <p:nvPr/>
        </p:nvSpPr>
        <p:spPr>
          <a:xfrm>
            <a:off x="2418466" y="2710588"/>
            <a:ext cx="327338" cy="400110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弧 42"/>
          <p:cNvSpPr/>
          <p:nvPr/>
        </p:nvSpPr>
        <p:spPr>
          <a:xfrm rot="10800000">
            <a:off x="2745805" y="2965677"/>
            <a:ext cx="327338" cy="400110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2" name="コンテンツ プレースホルダー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8922"/>
          <a:stretch/>
        </p:blipFill>
        <p:spPr>
          <a:xfrm>
            <a:off x="5610176" y="1901652"/>
            <a:ext cx="2221242" cy="2054769"/>
          </a:xfrm>
          <a:prstGeom prst="rect">
            <a:avLst/>
          </a:prstGeom>
        </p:spPr>
      </p:pic>
      <p:cxnSp>
        <p:nvCxnSpPr>
          <p:cNvPr id="54" name="直線矢印コネクタ 53"/>
          <p:cNvCxnSpPr>
            <a:stCxn id="55" idx="2"/>
          </p:cNvCxnSpPr>
          <p:nvPr/>
        </p:nvCxnSpPr>
        <p:spPr>
          <a:xfrm flipH="1">
            <a:off x="7332788" y="1818576"/>
            <a:ext cx="425800" cy="81807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7435657" y="1449244"/>
            <a:ext cx="64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MCP</a:t>
            </a:r>
            <a:endParaRPr kumimoji="1" lang="ja-JP" altLang="en-US" dirty="0"/>
          </a:p>
        </p:txBody>
      </p:sp>
      <p:cxnSp>
        <p:nvCxnSpPr>
          <p:cNvPr id="56" name="直線矢印コネクタ 55"/>
          <p:cNvCxnSpPr>
            <a:stCxn id="57" idx="2"/>
          </p:cNvCxnSpPr>
          <p:nvPr/>
        </p:nvCxnSpPr>
        <p:spPr>
          <a:xfrm>
            <a:off x="6302305" y="1791244"/>
            <a:ext cx="662039" cy="9425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5410390" y="1421912"/>
            <a:ext cx="1783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Delay-line-anode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 rot="1800000">
            <a:off x="6839245" y="4695878"/>
            <a:ext cx="1838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Preliminary</a:t>
            </a:r>
            <a:endParaRPr kumimoji="1" lang="ja-JP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40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5400" dirty="0" smtClean="0"/>
              <a:t>Commissioning by using Laser resonant Ionized </a:t>
            </a:r>
            <a:r>
              <a:rPr lang="en-US" altLang="ja-JP" sz="5400" dirty="0"/>
              <a:t>H</a:t>
            </a:r>
            <a:r>
              <a:rPr lang="en-US" altLang="ja-JP" sz="5400" baseline="30000" dirty="0"/>
              <a:t>+</a:t>
            </a:r>
            <a:endParaRPr kumimoji="1" lang="ja-JP" altLang="en-US" sz="540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57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333" y="211454"/>
            <a:ext cx="7968045" cy="936394"/>
          </a:xfrm>
        </p:spPr>
        <p:txBody>
          <a:bodyPr/>
          <a:lstStyle/>
          <a:p>
            <a:r>
              <a:rPr lang="en-US" altLang="ja-JP" dirty="0" smtClean="0"/>
              <a:t>Measurement of Laser Ionized H</a:t>
            </a:r>
            <a:r>
              <a:rPr lang="en-US" altLang="ja-JP" baseline="30000" dirty="0" smtClean="0"/>
              <a:t>+</a:t>
            </a:r>
            <a:endParaRPr kumimoji="1" lang="ja-JP" altLang="en-US" baseline="300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20"/>
          <a:stretch/>
        </p:blipFill>
        <p:spPr>
          <a:xfrm>
            <a:off x="4167932" y="3774422"/>
            <a:ext cx="4893185" cy="3034461"/>
          </a:xfrm>
          <a:prstGeom prst="rect">
            <a:avLst/>
          </a:prstGeom>
        </p:spPr>
      </p:pic>
      <p:pic>
        <p:nvPicPr>
          <p:cNvPr id="4" name="図 3" descr="USM_muSR_Setup-121126.pdf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6" t="14494" r="13369" b="19220"/>
          <a:stretch/>
        </p:blipFill>
        <p:spPr>
          <a:xfrm>
            <a:off x="208685" y="1598551"/>
            <a:ext cx="3552195" cy="2297344"/>
          </a:xfrm>
          <a:prstGeom prst="rect">
            <a:avLst/>
          </a:prstGeom>
        </p:spPr>
      </p:pic>
      <p:sp>
        <p:nvSpPr>
          <p:cNvPr id="5" name="右矢印 4"/>
          <p:cNvSpPr/>
          <p:nvPr/>
        </p:nvSpPr>
        <p:spPr>
          <a:xfrm rot="16200000">
            <a:off x="1483" y="2241794"/>
            <a:ext cx="909896" cy="396391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Laser</a:t>
            </a:r>
            <a:endParaRPr kumimoji="1" lang="ja-JP" altLang="en-US" dirty="0"/>
          </a:p>
        </p:txBody>
      </p:sp>
      <p:cxnSp>
        <p:nvCxnSpPr>
          <p:cNvPr id="7" name="直線矢印コネクタ 6"/>
          <p:cNvCxnSpPr>
            <a:stCxn id="9" idx="0"/>
          </p:cNvCxnSpPr>
          <p:nvPr/>
        </p:nvCxnSpPr>
        <p:spPr>
          <a:xfrm flipV="1">
            <a:off x="1301011" y="2671545"/>
            <a:ext cx="116972" cy="778689"/>
          </a:xfrm>
          <a:prstGeom prst="straightConnector1">
            <a:avLst/>
          </a:prstGeom>
          <a:ln w="762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58226" y="3450234"/>
            <a:ext cx="1085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FF"/>
                </a:solidFill>
              </a:rPr>
              <a:t>Detector (MCP)</a:t>
            </a:r>
            <a:endParaRPr kumimoji="1" lang="ja-JP" altLang="en-US" dirty="0">
              <a:solidFill>
                <a:srgbClr val="FF00FF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139607" y="5638739"/>
            <a:ext cx="1995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Laser Timing Signal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46802" y="4336207"/>
            <a:ext cx="132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FF"/>
                </a:solidFill>
              </a:rPr>
              <a:t>MCP signal</a:t>
            </a:r>
            <a:endParaRPr kumimoji="1" lang="ja-JP" altLang="en-US" dirty="0">
              <a:solidFill>
                <a:srgbClr val="FF00FF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909113" y="5106987"/>
            <a:ext cx="132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QDC gate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4448706" y="1368459"/>
            <a:ext cx="1944215" cy="2016369"/>
            <a:chOff x="5964892" y="4790176"/>
            <a:chExt cx="1944215" cy="2016369"/>
          </a:xfrm>
        </p:grpSpPr>
        <p:cxnSp>
          <p:nvCxnSpPr>
            <p:cNvPr id="16" name="直線コネクタ 15"/>
            <p:cNvCxnSpPr/>
            <p:nvPr/>
          </p:nvCxnSpPr>
          <p:spPr>
            <a:xfrm>
              <a:off x="5964892" y="6372765"/>
              <a:ext cx="460871" cy="1587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/>
            <p:nvPr/>
          </p:nvCxnSpPr>
          <p:spPr>
            <a:xfrm rot="5400000" flipH="1" flipV="1">
              <a:off x="5777693" y="5942303"/>
              <a:ext cx="864097" cy="1"/>
            </a:xfrm>
            <a:prstGeom prst="straightConnector1">
              <a:avLst/>
            </a:prstGeom>
            <a:ln w="254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>
              <a:off x="5964892" y="5508669"/>
              <a:ext cx="460871" cy="1587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4"/>
            <p:cNvSpPr txBox="1">
              <a:spLocks noChangeArrowheads="1"/>
            </p:cNvSpPr>
            <p:nvPr/>
          </p:nvSpPr>
          <p:spPr bwMode="auto">
            <a:xfrm>
              <a:off x="6209738" y="5726280"/>
              <a:ext cx="16993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121.57 nm</a:t>
              </a:r>
            </a:p>
          </p:txBody>
        </p:sp>
        <p:cxnSp>
          <p:nvCxnSpPr>
            <p:cNvPr id="20" name="直線コネクタ 19"/>
            <p:cNvCxnSpPr/>
            <p:nvPr/>
          </p:nvCxnSpPr>
          <p:spPr>
            <a:xfrm>
              <a:off x="5964892" y="5004613"/>
              <a:ext cx="460871" cy="1587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14"/>
            <p:cNvSpPr txBox="1">
              <a:spLocks noChangeArrowheads="1"/>
            </p:cNvSpPr>
            <p:nvPr/>
          </p:nvSpPr>
          <p:spPr bwMode="auto">
            <a:xfrm>
              <a:off x="6209739" y="5038138"/>
              <a:ext cx="115212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>
                  <a:solidFill>
                    <a:srgbClr val="00B0F0"/>
                  </a:solidFill>
                  <a:latin typeface="+mj-lt"/>
                </a:rPr>
                <a:t>355 nm</a:t>
              </a:r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 rot="5400000" flipH="1" flipV="1">
              <a:off x="5957712" y="5258228"/>
              <a:ext cx="504055" cy="1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14"/>
            <p:cNvSpPr txBox="1">
              <a:spLocks noChangeArrowheads="1"/>
            </p:cNvSpPr>
            <p:nvPr/>
          </p:nvSpPr>
          <p:spPr bwMode="auto">
            <a:xfrm>
              <a:off x="6362139" y="5326170"/>
              <a:ext cx="5676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/>
                <a:t>2p</a:t>
              </a:r>
            </a:p>
          </p:txBody>
        </p:sp>
        <p:sp>
          <p:nvSpPr>
            <p:cNvPr id="24" name="テキスト ボックス 14"/>
            <p:cNvSpPr txBox="1">
              <a:spLocks noChangeArrowheads="1"/>
            </p:cNvSpPr>
            <p:nvPr/>
          </p:nvSpPr>
          <p:spPr bwMode="auto">
            <a:xfrm>
              <a:off x="6353755" y="6158328"/>
              <a:ext cx="5676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/>
                <a:t>1s</a:t>
              </a:r>
            </a:p>
          </p:txBody>
        </p:sp>
        <p:sp>
          <p:nvSpPr>
            <p:cNvPr id="25" name="テキスト ボックス 14"/>
            <p:cNvSpPr txBox="1">
              <a:spLocks noChangeArrowheads="1"/>
            </p:cNvSpPr>
            <p:nvPr/>
          </p:nvSpPr>
          <p:spPr bwMode="auto">
            <a:xfrm>
              <a:off x="6353755" y="4790176"/>
              <a:ext cx="12596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/>
                <a:t>unbound</a:t>
              </a:r>
            </a:p>
          </p:txBody>
        </p:sp>
        <p:sp>
          <p:nvSpPr>
            <p:cNvPr id="26" name="テキスト ボックス 14"/>
            <p:cNvSpPr txBox="1">
              <a:spLocks noChangeArrowheads="1"/>
            </p:cNvSpPr>
            <p:nvPr/>
          </p:nvSpPr>
          <p:spPr bwMode="auto">
            <a:xfrm>
              <a:off x="6086502" y="6406435"/>
              <a:ext cx="14334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/>
                <a:t>H atom</a:t>
              </a:r>
            </a:p>
          </p:txBody>
        </p:sp>
      </p:grpSp>
      <p:cxnSp>
        <p:nvCxnSpPr>
          <p:cNvPr id="28" name="直線矢印コネクタ 27"/>
          <p:cNvCxnSpPr/>
          <p:nvPr/>
        </p:nvCxnSpPr>
        <p:spPr>
          <a:xfrm flipV="1">
            <a:off x="4725151" y="4112547"/>
            <a:ext cx="2026995" cy="45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5163689" y="3743215"/>
            <a:ext cx="810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2.1 </a:t>
            </a:r>
            <a:r>
              <a:rPr kumimoji="1" lang="en-US" altLang="ja-JP" dirty="0" err="1" smtClean="0"/>
              <a:t>μs</a:t>
            </a:r>
            <a:endParaRPr kumimoji="1" lang="ja-JP" altLang="en-US" dirty="0"/>
          </a:p>
        </p:txBody>
      </p:sp>
      <p:cxnSp>
        <p:nvCxnSpPr>
          <p:cNvPr id="32" name="直線矢印コネクタ 31"/>
          <p:cNvCxnSpPr>
            <a:stCxn id="39" idx="0"/>
          </p:cNvCxnSpPr>
          <p:nvPr/>
        </p:nvCxnSpPr>
        <p:spPr>
          <a:xfrm>
            <a:off x="1183912" y="2661546"/>
            <a:ext cx="23407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400895" y="1915065"/>
            <a:ext cx="49548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39" idx="2"/>
          </p:cNvCxnSpPr>
          <p:nvPr/>
        </p:nvCxnSpPr>
        <p:spPr>
          <a:xfrm flipV="1">
            <a:off x="1020243" y="2097564"/>
            <a:ext cx="11272" cy="3639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円弧 37"/>
          <p:cNvSpPr/>
          <p:nvPr/>
        </p:nvSpPr>
        <p:spPr>
          <a:xfrm>
            <a:off x="704177" y="1915065"/>
            <a:ext cx="327338" cy="400110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弧 38"/>
          <p:cNvSpPr/>
          <p:nvPr/>
        </p:nvSpPr>
        <p:spPr>
          <a:xfrm rot="10800000">
            <a:off x="1020243" y="2261436"/>
            <a:ext cx="327338" cy="400110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14"/>
          <p:cNvSpPr txBox="1">
            <a:spLocks noChangeArrowheads="1"/>
          </p:cNvSpPr>
          <p:nvPr/>
        </p:nvSpPr>
        <p:spPr bwMode="auto">
          <a:xfrm>
            <a:off x="5106289" y="2585390"/>
            <a:ext cx="22322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dirty="0" smtClean="0"/>
              <a:t>Pulsed Lyman-α</a:t>
            </a:r>
          </a:p>
        </p:txBody>
      </p:sp>
      <p:grpSp>
        <p:nvGrpSpPr>
          <p:cNvPr id="33" name="グループ化 92"/>
          <p:cNvGrpSpPr/>
          <p:nvPr/>
        </p:nvGrpSpPr>
        <p:grpSpPr>
          <a:xfrm>
            <a:off x="7506425" y="1416601"/>
            <a:ext cx="1493463" cy="1978744"/>
            <a:chOff x="3059832" y="4906640"/>
            <a:chExt cx="1493463" cy="1978744"/>
          </a:xfrm>
        </p:grpSpPr>
        <p:cxnSp>
          <p:nvCxnSpPr>
            <p:cNvPr id="58" name="直線コネクタ 57"/>
            <p:cNvCxnSpPr/>
            <p:nvPr/>
          </p:nvCxnSpPr>
          <p:spPr>
            <a:xfrm>
              <a:off x="3059832" y="6483687"/>
              <a:ext cx="460871" cy="1587"/>
            </a:xfrm>
            <a:prstGeom prst="line">
              <a:avLst/>
            </a:prstGeom>
            <a:ln w="25400">
              <a:solidFill>
                <a:srgbClr val="DD5D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矢印コネクタ 58"/>
            <p:cNvCxnSpPr/>
            <p:nvPr/>
          </p:nvCxnSpPr>
          <p:spPr>
            <a:xfrm rot="5400000" flipH="1" flipV="1">
              <a:off x="2872633" y="6053225"/>
              <a:ext cx="864097" cy="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テキスト ボックス 14"/>
            <p:cNvSpPr txBox="1">
              <a:spLocks noChangeArrowheads="1"/>
            </p:cNvSpPr>
            <p:nvPr/>
          </p:nvSpPr>
          <p:spPr bwMode="auto">
            <a:xfrm>
              <a:off x="3088655" y="6485274"/>
              <a:ext cx="7200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>
                  <a:solidFill>
                    <a:srgbClr val="DD5DCE"/>
                  </a:solidFill>
                </a:rPr>
                <a:t>Mu</a:t>
              </a:r>
            </a:p>
          </p:txBody>
        </p:sp>
        <p:cxnSp>
          <p:nvCxnSpPr>
            <p:cNvPr id="61" name="直線コネクタ 60"/>
            <p:cNvCxnSpPr/>
            <p:nvPr/>
          </p:nvCxnSpPr>
          <p:spPr>
            <a:xfrm>
              <a:off x="3059832" y="5619591"/>
              <a:ext cx="460871" cy="1587"/>
            </a:xfrm>
            <a:prstGeom prst="line">
              <a:avLst/>
            </a:prstGeom>
            <a:ln w="25400">
              <a:solidFill>
                <a:srgbClr val="DD5D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ボックス 14"/>
            <p:cNvSpPr txBox="1">
              <a:spLocks noChangeArrowheads="1"/>
            </p:cNvSpPr>
            <p:nvPr/>
          </p:nvSpPr>
          <p:spPr bwMode="auto">
            <a:xfrm>
              <a:off x="3304679" y="5837202"/>
              <a:ext cx="115212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600" dirty="0" smtClean="0"/>
                <a:t>122.09 nm</a:t>
              </a:r>
            </a:p>
          </p:txBody>
        </p:sp>
        <p:cxnSp>
          <p:nvCxnSpPr>
            <p:cNvPr id="63" name="直線コネクタ 62"/>
            <p:cNvCxnSpPr/>
            <p:nvPr/>
          </p:nvCxnSpPr>
          <p:spPr>
            <a:xfrm>
              <a:off x="3059832" y="5233155"/>
              <a:ext cx="460871" cy="1587"/>
            </a:xfrm>
            <a:prstGeom prst="line">
              <a:avLst/>
            </a:prstGeom>
            <a:ln w="25400">
              <a:solidFill>
                <a:srgbClr val="DD5D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テキスト ボックス 14"/>
            <p:cNvSpPr txBox="1">
              <a:spLocks noChangeArrowheads="1"/>
            </p:cNvSpPr>
            <p:nvPr/>
          </p:nvSpPr>
          <p:spPr bwMode="auto">
            <a:xfrm>
              <a:off x="3304679" y="5149060"/>
              <a:ext cx="115212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600" dirty="0" smtClean="0"/>
                <a:t>355 nm</a:t>
              </a:r>
            </a:p>
          </p:txBody>
        </p:sp>
        <p:cxnSp>
          <p:nvCxnSpPr>
            <p:cNvPr id="65" name="直線矢印コネクタ 64"/>
            <p:cNvCxnSpPr/>
            <p:nvPr/>
          </p:nvCxnSpPr>
          <p:spPr>
            <a:xfrm rot="5400000" flipH="1" flipV="1">
              <a:off x="3052652" y="5369150"/>
              <a:ext cx="504055" cy="1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テキスト ボックス 14"/>
            <p:cNvSpPr txBox="1">
              <a:spLocks noChangeArrowheads="1"/>
            </p:cNvSpPr>
            <p:nvPr/>
          </p:nvSpPr>
          <p:spPr bwMode="auto">
            <a:xfrm>
              <a:off x="3457079" y="5437092"/>
              <a:ext cx="5676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>
                  <a:solidFill>
                    <a:srgbClr val="DD5DCE"/>
                  </a:solidFill>
                </a:rPr>
                <a:t>2p</a:t>
              </a:r>
            </a:p>
          </p:txBody>
        </p:sp>
        <p:sp>
          <p:nvSpPr>
            <p:cNvPr id="67" name="テキスト ボックス 14"/>
            <p:cNvSpPr txBox="1">
              <a:spLocks noChangeArrowheads="1"/>
            </p:cNvSpPr>
            <p:nvPr/>
          </p:nvSpPr>
          <p:spPr bwMode="auto">
            <a:xfrm>
              <a:off x="3448695" y="6269250"/>
              <a:ext cx="5676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>
                  <a:solidFill>
                    <a:srgbClr val="DD5DCE"/>
                  </a:solidFill>
                </a:rPr>
                <a:t>1s</a:t>
              </a:r>
            </a:p>
          </p:txBody>
        </p:sp>
        <p:sp>
          <p:nvSpPr>
            <p:cNvPr id="68" name="テキスト ボックス 14"/>
            <p:cNvSpPr txBox="1">
              <a:spLocks noChangeArrowheads="1"/>
            </p:cNvSpPr>
            <p:nvPr/>
          </p:nvSpPr>
          <p:spPr bwMode="auto">
            <a:xfrm>
              <a:off x="3293663" y="4906640"/>
              <a:ext cx="12596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>
                  <a:solidFill>
                    <a:srgbClr val="DD5DCE"/>
                  </a:solidFill>
                </a:rPr>
                <a:t>unbound</a:t>
              </a:r>
            </a:p>
          </p:txBody>
        </p:sp>
      </p:grpSp>
      <p:cxnSp>
        <p:nvCxnSpPr>
          <p:cNvPr id="8" name="直線矢印コネクタ 7"/>
          <p:cNvCxnSpPr/>
          <p:nvPr/>
        </p:nvCxnSpPr>
        <p:spPr>
          <a:xfrm flipH="1">
            <a:off x="5644566" y="3197759"/>
            <a:ext cx="18618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70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470" y="234603"/>
            <a:ext cx="5108028" cy="828444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Beam Profiles</a:t>
            </a:r>
            <a:br>
              <a:rPr lang="en-US" altLang="ja-JP" dirty="0"/>
            </a:br>
            <a:r>
              <a:rPr lang="en-US" altLang="ja-JP" dirty="0" smtClean="0"/>
              <a:t>(Laser Ionized H+)</a:t>
            </a:r>
            <a:endParaRPr kumimoji="1" lang="ja-JP" altLang="en-US" dirty="0"/>
          </a:p>
        </p:txBody>
      </p:sp>
      <p:pic>
        <p:nvPicPr>
          <p:cNvPr id="26" name="図 25" descr="USM_muSR_Setup-121126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6" t="14494" r="13369" b="19220"/>
          <a:stretch/>
        </p:blipFill>
        <p:spPr>
          <a:xfrm>
            <a:off x="316973" y="2173237"/>
            <a:ext cx="4640606" cy="3001262"/>
          </a:xfrm>
          <a:prstGeom prst="rect">
            <a:avLst/>
          </a:prstGeom>
        </p:spPr>
      </p:pic>
      <p:cxnSp>
        <p:nvCxnSpPr>
          <p:cNvPr id="29" name="直線矢印コネクタ 28"/>
          <p:cNvCxnSpPr>
            <a:stCxn id="30" idx="1"/>
          </p:cNvCxnSpPr>
          <p:nvPr/>
        </p:nvCxnSpPr>
        <p:spPr>
          <a:xfrm flipH="1">
            <a:off x="884602" y="1162388"/>
            <a:ext cx="4780659" cy="143329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5665261" y="977722"/>
            <a:ext cx="3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697526" y="2975466"/>
            <a:ext cx="3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801953" y="5198523"/>
            <a:ext cx="33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710444" y="5597528"/>
            <a:ext cx="1762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FF"/>
                </a:solidFill>
              </a:rPr>
              <a:t>Detector (MCP)</a:t>
            </a:r>
            <a:endParaRPr kumimoji="1" lang="ja-JP" altLang="en-US" dirty="0">
              <a:solidFill>
                <a:srgbClr val="FF00FF"/>
              </a:solidFill>
            </a:endParaRPr>
          </a:p>
        </p:txBody>
      </p:sp>
      <p:cxnSp>
        <p:nvCxnSpPr>
          <p:cNvPr id="37" name="直線矢印コネクタ 36"/>
          <p:cNvCxnSpPr>
            <a:stCxn id="32" idx="1"/>
          </p:cNvCxnSpPr>
          <p:nvPr/>
        </p:nvCxnSpPr>
        <p:spPr>
          <a:xfrm flipH="1">
            <a:off x="1351330" y="3160132"/>
            <a:ext cx="4346196" cy="198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33" idx="1"/>
          </p:cNvCxnSpPr>
          <p:nvPr/>
        </p:nvCxnSpPr>
        <p:spPr>
          <a:xfrm flipH="1" flipV="1">
            <a:off x="1846818" y="3559713"/>
            <a:ext cx="3955135" cy="182347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H="1" flipV="1">
            <a:off x="2532758" y="3559713"/>
            <a:ext cx="355372" cy="2067534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右矢印 26"/>
          <p:cNvSpPr/>
          <p:nvPr/>
        </p:nvSpPr>
        <p:spPr>
          <a:xfrm rot="16200000">
            <a:off x="105084" y="2981738"/>
            <a:ext cx="909896" cy="396391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Laser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038" y="4337769"/>
            <a:ext cx="3008962" cy="216221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038" y="6910"/>
            <a:ext cx="3014678" cy="216632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541" y="2173237"/>
            <a:ext cx="3012181" cy="216453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43548" y="6088892"/>
            <a:ext cx="6262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Rate </a:t>
            </a:r>
            <a:r>
              <a:rPr lang="ja-JP" altLang="en-US" sz="3200" dirty="0" smtClean="0"/>
              <a:t>～</a:t>
            </a:r>
            <a:r>
              <a:rPr lang="en-US" altLang="ja-JP" sz="3200" dirty="0" smtClean="0"/>
              <a:t> 1 @</a:t>
            </a:r>
            <a:r>
              <a:rPr lang="ja-JP" altLang="en-US" sz="3200" dirty="0"/>
              <a:t> </a:t>
            </a:r>
            <a:r>
              <a:rPr lang="en-US" altLang="ja-JP" sz="3200" dirty="0" smtClean="0"/>
              <a:t>middle of the beamline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0901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Schedule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9247500"/>
              </p:ext>
            </p:extLst>
          </p:nvPr>
        </p:nvGraphicFramePr>
        <p:xfrm>
          <a:off x="-2" y="1825625"/>
          <a:ext cx="914400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1"/>
                <a:gridCol w="2286001"/>
                <a:gridCol w="2286001"/>
                <a:gridCol w="228600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August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September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October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November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直線矢印コネクタ 5"/>
          <p:cNvCxnSpPr/>
          <p:nvPr/>
        </p:nvCxnSpPr>
        <p:spPr>
          <a:xfrm flipV="1">
            <a:off x="2011680" y="2229160"/>
            <a:ext cx="4943" cy="3361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右矢印 7"/>
          <p:cNvSpPr/>
          <p:nvPr/>
        </p:nvSpPr>
        <p:spPr>
          <a:xfrm>
            <a:off x="3771283" y="3514404"/>
            <a:ext cx="2066050" cy="9835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Tuning</a:t>
            </a:r>
            <a:endParaRPr kumimoji="1" lang="ja-JP" altLang="en-US" dirty="0"/>
          </a:p>
        </p:txBody>
      </p:sp>
      <p:sp>
        <p:nvSpPr>
          <p:cNvPr id="9" name="右矢印 8"/>
          <p:cNvSpPr/>
          <p:nvPr/>
        </p:nvSpPr>
        <p:spPr>
          <a:xfrm>
            <a:off x="6900013" y="5338120"/>
            <a:ext cx="2194562" cy="879801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Ultra slow muon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21708" y="2565263"/>
            <a:ext cx="63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Now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5501227" y="4656026"/>
            <a:ext cx="1354302" cy="978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Target </a:t>
            </a:r>
          </a:p>
          <a:p>
            <a:pPr algn="ctr"/>
            <a:r>
              <a:rPr lang="en-US" altLang="ja-JP" dirty="0" smtClean="0"/>
              <a:t>annealing</a:t>
            </a:r>
            <a:endParaRPr kumimoji="1" lang="ja-JP" altLang="en-US" dirty="0"/>
          </a:p>
        </p:txBody>
      </p:sp>
      <p:sp>
        <p:nvSpPr>
          <p:cNvPr id="13" name="右矢印 12"/>
          <p:cNvSpPr/>
          <p:nvPr/>
        </p:nvSpPr>
        <p:spPr>
          <a:xfrm>
            <a:off x="2826402" y="2436899"/>
            <a:ext cx="1206843" cy="10775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Laser</a:t>
            </a:r>
          </a:p>
          <a:p>
            <a:pPr algn="ctr"/>
            <a:r>
              <a:rPr kumimoji="1" lang="en-US" altLang="ja-JP" dirty="0" smtClean="0"/>
              <a:t>start-up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15011" y="2298356"/>
            <a:ext cx="622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9/10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588622" y="5201655"/>
            <a:ext cx="622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11/1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8892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 part of ultra slow muon beamline is installed.</a:t>
            </a:r>
          </a:p>
          <a:p>
            <a:r>
              <a:rPr kumimoji="1" lang="en-US" altLang="ja-JP" dirty="0" smtClean="0"/>
              <a:t>Commissioning by utilizing laser ionized H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is on going.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The first ultra slow muon beam at J-PARC will be created at next November</a:t>
            </a:r>
            <a:r>
              <a:rPr lang="en-US" altLang="ja-JP" dirty="0"/>
              <a:t>!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0744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954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グループ化 77"/>
          <p:cNvGrpSpPr/>
          <p:nvPr/>
        </p:nvGrpSpPr>
        <p:grpSpPr>
          <a:xfrm>
            <a:off x="586573" y="2053271"/>
            <a:ext cx="3384376" cy="1980625"/>
            <a:chOff x="3016355" y="4852284"/>
            <a:chExt cx="1660309" cy="971656"/>
          </a:xfrm>
        </p:grpSpPr>
        <p:sp>
          <p:nvSpPr>
            <p:cNvPr id="82" name="円柱 81"/>
            <p:cNvSpPr/>
            <p:nvPr/>
          </p:nvSpPr>
          <p:spPr>
            <a:xfrm rot="5902503">
              <a:off x="3206995" y="4865637"/>
              <a:ext cx="353238" cy="734518"/>
            </a:xfrm>
            <a:prstGeom prst="can">
              <a:avLst/>
            </a:prstGeom>
            <a:solidFill>
              <a:srgbClr val="E7E329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直方体 82"/>
            <p:cNvSpPr/>
            <p:nvPr/>
          </p:nvSpPr>
          <p:spPr>
            <a:xfrm>
              <a:off x="3702431" y="4852284"/>
              <a:ext cx="310563" cy="883055"/>
            </a:xfrm>
            <a:prstGeom prst="cube">
              <a:avLst>
                <a:gd name="adj" fmla="val 91979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直方体 83"/>
            <p:cNvSpPr/>
            <p:nvPr/>
          </p:nvSpPr>
          <p:spPr>
            <a:xfrm>
              <a:off x="3515095" y="4899118"/>
              <a:ext cx="749342" cy="924822"/>
            </a:xfrm>
            <a:prstGeom prst="cube">
              <a:avLst>
                <a:gd name="adj" fmla="val 95801"/>
              </a:avLst>
            </a:pr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直方体 84"/>
            <p:cNvSpPr/>
            <p:nvPr/>
          </p:nvSpPr>
          <p:spPr>
            <a:xfrm>
              <a:off x="3538512" y="4899118"/>
              <a:ext cx="749342" cy="924822"/>
            </a:xfrm>
            <a:prstGeom prst="cube">
              <a:avLst>
                <a:gd name="adj" fmla="val 95801"/>
              </a:avLst>
            </a:prstGeom>
            <a:solidFill>
              <a:srgbClr val="7030A0"/>
            </a:solidFill>
            <a:ln w="12700">
              <a:noFill/>
            </a:ln>
            <a:scene3d>
              <a:camera prst="orthographicFront">
                <a:rot lat="0" lon="120000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柱 85"/>
            <p:cNvSpPr/>
            <p:nvPr/>
          </p:nvSpPr>
          <p:spPr>
            <a:xfrm rot="5902503">
              <a:off x="4218816" y="4997584"/>
              <a:ext cx="181177" cy="734518"/>
            </a:xfrm>
            <a:prstGeom prst="can">
              <a:avLst/>
            </a:prstGeom>
            <a:solidFill>
              <a:srgbClr val="FFFF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 : 結合子 86"/>
            <p:cNvSpPr/>
            <p:nvPr/>
          </p:nvSpPr>
          <p:spPr>
            <a:xfrm>
              <a:off x="3772681" y="5203889"/>
              <a:ext cx="23417" cy="23417"/>
            </a:xfrm>
            <a:prstGeom prst="flowChartConnector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ローチャート : 結合子 87"/>
            <p:cNvSpPr/>
            <p:nvPr/>
          </p:nvSpPr>
          <p:spPr>
            <a:xfrm>
              <a:off x="3842932" y="5142444"/>
              <a:ext cx="23417" cy="23417"/>
            </a:xfrm>
            <a:prstGeom prst="flowChartConnector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ローチャート : 結合子 88"/>
            <p:cNvSpPr/>
            <p:nvPr/>
          </p:nvSpPr>
          <p:spPr>
            <a:xfrm>
              <a:off x="3863623" y="5212695"/>
              <a:ext cx="23417" cy="23417"/>
            </a:xfrm>
            <a:prstGeom prst="flowChartConnector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 : 結合子 89"/>
            <p:cNvSpPr/>
            <p:nvPr/>
          </p:nvSpPr>
          <p:spPr>
            <a:xfrm>
              <a:off x="3913183" y="5156704"/>
              <a:ext cx="23417" cy="23417"/>
            </a:xfrm>
            <a:prstGeom prst="flowChartConnector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ローチャート : 結合子 90"/>
            <p:cNvSpPr/>
            <p:nvPr/>
          </p:nvSpPr>
          <p:spPr>
            <a:xfrm>
              <a:off x="3796098" y="5236112"/>
              <a:ext cx="23417" cy="23417"/>
            </a:xfrm>
            <a:prstGeom prst="flowChartConnector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 : 結合子 92"/>
            <p:cNvSpPr/>
            <p:nvPr/>
          </p:nvSpPr>
          <p:spPr>
            <a:xfrm>
              <a:off x="3796098" y="5285672"/>
              <a:ext cx="23417" cy="23417"/>
            </a:xfrm>
            <a:prstGeom prst="flowChartConnector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ローチャート : 結合子 94"/>
            <p:cNvSpPr/>
            <p:nvPr/>
          </p:nvSpPr>
          <p:spPr>
            <a:xfrm>
              <a:off x="3772681" y="5285672"/>
              <a:ext cx="23417" cy="23417"/>
            </a:xfrm>
            <a:prstGeom prst="flowChartConnector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ローチャート : 結合子 97"/>
            <p:cNvSpPr/>
            <p:nvPr/>
          </p:nvSpPr>
          <p:spPr>
            <a:xfrm>
              <a:off x="3840206" y="5203538"/>
              <a:ext cx="23417" cy="23417"/>
            </a:xfrm>
            <a:prstGeom prst="flowChartConnector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 : 結合子 101"/>
            <p:cNvSpPr/>
            <p:nvPr/>
          </p:nvSpPr>
          <p:spPr>
            <a:xfrm>
              <a:off x="3819515" y="5180121"/>
              <a:ext cx="23417" cy="23417"/>
            </a:xfrm>
            <a:prstGeom prst="flowChartConnector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正方形/長方形 52"/>
          <p:cNvSpPr/>
          <p:nvPr/>
        </p:nvSpPr>
        <p:spPr>
          <a:xfrm>
            <a:off x="82518" y="1261183"/>
            <a:ext cx="5976664" cy="356236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 bwMode="auto">
          <a:xfrm>
            <a:off x="82517" y="829135"/>
            <a:ext cx="2160240" cy="50405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214313" y="785813"/>
            <a:ext cx="5357812" cy="15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 descr="C:\Users\J_Nakamura\Documents\書類\MLF全体会議\資料\keklogo_blu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3649"/>
            <a:ext cx="1080135" cy="61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テキスト ボックス 14"/>
          <p:cNvSpPr txBox="1">
            <a:spLocks noChangeArrowheads="1"/>
          </p:cNvSpPr>
          <p:nvPr/>
        </p:nvSpPr>
        <p:spPr bwMode="auto">
          <a:xfrm>
            <a:off x="154525" y="829135"/>
            <a:ext cx="23042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400" dirty="0" smtClean="0"/>
              <a:t>超低速ミュオン</a:t>
            </a:r>
            <a:endParaRPr lang="en-US" altLang="ja-JP" sz="2400" dirty="0"/>
          </a:p>
        </p:txBody>
      </p:sp>
      <p:sp>
        <p:nvSpPr>
          <p:cNvPr id="29" name="テキスト ボックス 14"/>
          <p:cNvSpPr txBox="1">
            <a:spLocks noChangeArrowheads="1"/>
          </p:cNvSpPr>
          <p:nvPr/>
        </p:nvSpPr>
        <p:spPr bwMode="auto">
          <a:xfrm>
            <a:off x="82517" y="2917367"/>
            <a:ext cx="16561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000" dirty="0" smtClean="0"/>
              <a:t>低速ミュオン</a:t>
            </a:r>
            <a:endParaRPr lang="en-US" altLang="ja-JP" sz="2000" dirty="0" smtClean="0"/>
          </a:p>
          <a:p>
            <a:pPr eaLnBrk="1" hangingPunct="1"/>
            <a:r>
              <a:rPr lang="en-US" altLang="ja-JP" sz="2000" dirty="0" smtClean="0"/>
              <a:t>[4 </a:t>
            </a:r>
            <a:r>
              <a:rPr lang="en-US" altLang="ja-JP" sz="2000" dirty="0" err="1" smtClean="0"/>
              <a:t>MeV</a:t>
            </a:r>
            <a:r>
              <a:rPr lang="en-US" altLang="ja-JP" sz="2000" dirty="0" smtClean="0"/>
              <a:t>]</a:t>
            </a:r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514565" y="2719144"/>
            <a:ext cx="1268128" cy="1982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14"/>
          <p:cNvSpPr txBox="1">
            <a:spLocks noChangeArrowheads="1"/>
          </p:cNvSpPr>
          <p:nvPr/>
        </p:nvSpPr>
        <p:spPr bwMode="auto">
          <a:xfrm>
            <a:off x="1306653" y="1333191"/>
            <a:ext cx="1800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000" dirty="0" smtClean="0"/>
              <a:t>ミュオニウム</a:t>
            </a:r>
            <a:endParaRPr lang="en-US" altLang="ja-JP" sz="2000" dirty="0" smtClean="0"/>
          </a:p>
          <a:p>
            <a:pPr eaLnBrk="1" hangingPunct="1"/>
            <a:r>
              <a:rPr lang="ja-JP" altLang="en-US" sz="2000" dirty="0" smtClean="0"/>
              <a:t>生成標的</a:t>
            </a:r>
            <a:endParaRPr lang="en-US" altLang="ja-JP" sz="2000" dirty="0" smtClean="0"/>
          </a:p>
          <a:p>
            <a:pPr eaLnBrk="1" hangingPunct="1"/>
            <a:r>
              <a:rPr lang="en-US" altLang="ja-JP" sz="2000" dirty="0" smtClean="0"/>
              <a:t>(hot W foil)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0101" y="1634285"/>
            <a:ext cx="1322100" cy="482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341" y="2311629"/>
            <a:ext cx="457650" cy="482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2326" y="2686912"/>
            <a:ext cx="457650" cy="482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テキスト ボックス 14"/>
          <p:cNvSpPr txBox="1">
            <a:spLocks noChangeArrowheads="1"/>
          </p:cNvSpPr>
          <p:nvPr/>
        </p:nvSpPr>
        <p:spPr bwMode="auto">
          <a:xfrm>
            <a:off x="3610909" y="2269295"/>
            <a:ext cx="194421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000" dirty="0" smtClean="0"/>
              <a:t>超低速ミュオン</a:t>
            </a:r>
            <a:endParaRPr lang="en-US" altLang="ja-JP" sz="2000" dirty="0" smtClean="0"/>
          </a:p>
          <a:p>
            <a:pPr eaLnBrk="1" hangingPunct="1"/>
            <a:r>
              <a:rPr lang="en-US" altLang="ja-JP" sz="2000" dirty="0" smtClean="0"/>
              <a:t>[0.2</a:t>
            </a:r>
            <a:r>
              <a:rPr lang="ja-JP" altLang="en-US" sz="2000" dirty="0" smtClean="0"/>
              <a:t> </a:t>
            </a:r>
            <a:r>
              <a:rPr lang="en-US" altLang="ja-JP" sz="2000" dirty="0" err="1" smtClean="0"/>
              <a:t>eV</a:t>
            </a:r>
            <a:r>
              <a:rPr lang="en-US" altLang="ja-JP" sz="2000" dirty="0" smtClean="0"/>
              <a:t>~]</a:t>
            </a:r>
          </a:p>
        </p:txBody>
      </p:sp>
      <p:sp>
        <p:nvSpPr>
          <p:cNvPr id="46" name="テキスト ボックス 14"/>
          <p:cNvSpPr txBox="1">
            <a:spLocks noChangeArrowheads="1"/>
          </p:cNvSpPr>
          <p:nvPr/>
        </p:nvSpPr>
        <p:spPr bwMode="auto">
          <a:xfrm>
            <a:off x="514565" y="3853471"/>
            <a:ext cx="33843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000" dirty="0" smtClean="0">
                <a:solidFill>
                  <a:srgbClr val="FF0000"/>
                </a:solidFill>
              </a:rPr>
              <a:t>レーザー</a:t>
            </a:r>
            <a:endParaRPr lang="en-US" altLang="ja-JP" sz="2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altLang="ja-JP" sz="2000" dirty="0" smtClean="0"/>
              <a:t>122 nm (Mu;1S</a:t>
            </a:r>
            <a:r>
              <a:rPr lang="ja-JP" altLang="en-US" sz="2000" dirty="0" smtClean="0"/>
              <a:t>→</a:t>
            </a:r>
            <a:r>
              <a:rPr lang="en-US" altLang="ja-JP" sz="2000" dirty="0" smtClean="0"/>
              <a:t>2P)</a:t>
            </a:r>
          </a:p>
          <a:p>
            <a:pPr eaLnBrk="1" hangingPunct="1"/>
            <a:r>
              <a:rPr lang="en-US" altLang="ja-JP" sz="2000" dirty="0" smtClean="0"/>
              <a:t>355 nm (Mu;2P</a:t>
            </a:r>
            <a:r>
              <a:rPr lang="ja-JP" altLang="en-US" sz="2000" dirty="0" smtClean="0"/>
              <a:t>→</a:t>
            </a:r>
            <a:r>
              <a:rPr lang="en-US" altLang="ja-JP" sz="2000" dirty="0" smtClean="0"/>
              <a:t>unbound)</a:t>
            </a:r>
          </a:p>
        </p:txBody>
      </p:sp>
      <p:sp>
        <p:nvSpPr>
          <p:cNvPr id="49" name="テキスト ボックス 14"/>
          <p:cNvSpPr txBox="1">
            <a:spLocks noChangeArrowheads="1"/>
          </p:cNvSpPr>
          <p:nvPr/>
        </p:nvSpPr>
        <p:spPr bwMode="auto">
          <a:xfrm>
            <a:off x="4114965" y="2913241"/>
            <a:ext cx="20162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000" dirty="0" smtClean="0"/>
              <a:t>→</a:t>
            </a:r>
            <a:r>
              <a:rPr lang="en-US" altLang="ja-JP" sz="2000" dirty="0" smtClean="0"/>
              <a:t>30keV (</a:t>
            </a:r>
            <a:r>
              <a:rPr lang="ja-JP" altLang="en-US" sz="2000" dirty="0" smtClean="0"/>
              <a:t>加速</a:t>
            </a:r>
            <a:r>
              <a:rPr lang="en-US" altLang="ja-JP" sz="2000" dirty="0" smtClean="0"/>
              <a:t>)</a:t>
            </a:r>
          </a:p>
        </p:txBody>
      </p:sp>
      <p:sp>
        <p:nvSpPr>
          <p:cNvPr id="41" name="テキスト ボックス 1"/>
          <p:cNvSpPr txBox="1">
            <a:spLocks noChangeArrowheads="1"/>
          </p:cNvSpPr>
          <p:nvPr/>
        </p:nvSpPr>
        <p:spPr bwMode="auto">
          <a:xfrm>
            <a:off x="285750" y="214313"/>
            <a:ext cx="644649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 smtClean="0">
                <a:latin typeface="Calibri" pitchFamily="34" charset="0"/>
              </a:rPr>
              <a:t>超低速ミュオン顕微鏡</a:t>
            </a:r>
            <a:endParaRPr lang="ja-JP" altLang="en-US" sz="3200" dirty="0">
              <a:latin typeface="Calibri" pitchFamily="34" charset="0"/>
            </a:endParaRPr>
          </a:p>
        </p:txBody>
      </p:sp>
      <p:sp>
        <p:nvSpPr>
          <p:cNvPr id="44" name="テキスト ボックス 14"/>
          <p:cNvSpPr txBox="1">
            <a:spLocks noChangeArrowheads="1"/>
          </p:cNvSpPr>
          <p:nvPr/>
        </p:nvSpPr>
        <p:spPr bwMode="auto">
          <a:xfrm>
            <a:off x="4114965" y="3992552"/>
            <a:ext cx="209701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400" dirty="0" smtClean="0">
                <a:solidFill>
                  <a:srgbClr val="FF0000"/>
                </a:solidFill>
              </a:rPr>
              <a:t>物性実験</a:t>
            </a:r>
            <a:r>
              <a:rPr lang="ja-JP" altLang="en-US" sz="2400" dirty="0" smtClean="0"/>
              <a:t>に</a:t>
            </a:r>
            <a:endParaRPr lang="en-US" altLang="ja-JP" sz="2400" dirty="0" smtClean="0"/>
          </a:p>
          <a:p>
            <a:pPr eaLnBrk="1" hangingPunct="1"/>
            <a:r>
              <a:rPr lang="ja-JP" altLang="en-US" sz="2400" dirty="0" smtClean="0"/>
              <a:t>使える強度へ</a:t>
            </a:r>
            <a:endParaRPr lang="en-US" altLang="ja-JP" sz="2400" dirty="0"/>
          </a:p>
        </p:txBody>
      </p:sp>
      <p:sp>
        <p:nvSpPr>
          <p:cNvPr id="62" name="テキスト ボックス 14"/>
          <p:cNvSpPr txBox="1">
            <a:spLocks noChangeArrowheads="1"/>
          </p:cNvSpPr>
          <p:nvPr/>
        </p:nvSpPr>
        <p:spPr bwMode="auto">
          <a:xfrm>
            <a:off x="2314765" y="861073"/>
            <a:ext cx="37444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000" dirty="0" smtClean="0">
                <a:solidFill>
                  <a:srgbClr val="00B0F0"/>
                </a:solidFill>
              </a:rPr>
              <a:t>冷却</a:t>
            </a:r>
            <a:r>
              <a:rPr lang="ja-JP" altLang="en-US" sz="2000" dirty="0" smtClean="0"/>
              <a:t>　</a:t>
            </a:r>
            <a:r>
              <a:rPr lang="en-US" altLang="ja-JP" sz="2000" dirty="0" smtClean="0"/>
              <a:t>[</a:t>
            </a:r>
            <a:r>
              <a:rPr lang="ja-JP" altLang="en-US" sz="2000" dirty="0" smtClean="0"/>
              <a:t>エネルギーで</a:t>
            </a:r>
            <a:r>
              <a:rPr lang="en-US" altLang="ja-JP" sz="2000" dirty="0" smtClean="0">
                <a:solidFill>
                  <a:srgbClr val="00B0F0"/>
                </a:solidFill>
              </a:rPr>
              <a:t>7</a:t>
            </a:r>
            <a:r>
              <a:rPr lang="ja-JP" altLang="en-US" sz="2000" dirty="0" smtClean="0">
                <a:solidFill>
                  <a:srgbClr val="00B0F0"/>
                </a:solidFill>
              </a:rPr>
              <a:t>桁</a:t>
            </a:r>
            <a:r>
              <a:rPr lang="en-US" altLang="ja-JP" sz="2000" dirty="0" smtClean="0"/>
              <a:t>]</a:t>
            </a:r>
          </a:p>
        </p:txBody>
      </p:sp>
      <p:pic>
        <p:nvPicPr>
          <p:cNvPr id="70" name="図 69" descr="文字無し地薄色用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01329" y="0"/>
            <a:ext cx="1106775" cy="908720"/>
          </a:xfrm>
          <a:prstGeom prst="rect">
            <a:avLst/>
          </a:prstGeom>
        </p:spPr>
      </p:pic>
      <p:pic>
        <p:nvPicPr>
          <p:cNvPr id="74" name="Picture 3" descr="D:\KEK\書類\MuSAC\MuSAC2011\マークカラー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6382" y="188640"/>
            <a:ext cx="848106" cy="758190"/>
          </a:xfrm>
          <a:prstGeom prst="rect">
            <a:avLst/>
          </a:prstGeom>
          <a:noFill/>
        </p:spPr>
      </p:pic>
      <p:cxnSp>
        <p:nvCxnSpPr>
          <p:cNvPr id="103" name="直線矢印コネクタ 102"/>
          <p:cNvCxnSpPr/>
          <p:nvPr/>
        </p:nvCxnSpPr>
        <p:spPr>
          <a:xfrm>
            <a:off x="2630813" y="3007176"/>
            <a:ext cx="1268128" cy="1982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 flipV="1">
            <a:off x="1522677" y="3133570"/>
            <a:ext cx="811926" cy="79190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2292549" y="2053271"/>
            <a:ext cx="670287" cy="591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正方形/長方形 106"/>
          <p:cNvSpPr/>
          <p:nvPr/>
        </p:nvSpPr>
        <p:spPr>
          <a:xfrm>
            <a:off x="4186973" y="3992552"/>
            <a:ext cx="1872209" cy="83099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14"/>
          <p:cNvSpPr txBox="1">
            <a:spLocks noChangeArrowheads="1"/>
          </p:cNvSpPr>
          <p:nvPr/>
        </p:nvSpPr>
        <p:spPr bwMode="auto">
          <a:xfrm>
            <a:off x="4222976" y="6131886"/>
            <a:ext cx="17281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000" dirty="0" smtClean="0"/>
              <a:t>二光子共鳴</a:t>
            </a:r>
            <a:endParaRPr lang="en-US" altLang="ja-JP" sz="2000" dirty="0" smtClean="0"/>
          </a:p>
          <a:p>
            <a:pPr eaLnBrk="1" hangingPunct="1"/>
            <a:r>
              <a:rPr lang="ja-JP" altLang="en-US" sz="2000" dirty="0" smtClean="0"/>
              <a:t>四波混合法</a:t>
            </a:r>
            <a:endParaRPr lang="en-US" altLang="ja-JP" sz="2000" dirty="0" smtClean="0"/>
          </a:p>
        </p:txBody>
      </p:sp>
      <p:grpSp>
        <p:nvGrpSpPr>
          <p:cNvPr id="47" name="グループ化 46"/>
          <p:cNvGrpSpPr/>
          <p:nvPr/>
        </p:nvGrpSpPr>
        <p:grpSpPr>
          <a:xfrm>
            <a:off x="342233" y="4829090"/>
            <a:ext cx="4888855" cy="2010682"/>
            <a:chOff x="2059409" y="2354422"/>
            <a:chExt cx="4888855" cy="2010682"/>
          </a:xfrm>
        </p:grpSpPr>
        <p:sp>
          <p:nvSpPr>
            <p:cNvPr id="48" name="テキスト ボックス 14"/>
            <p:cNvSpPr txBox="1">
              <a:spLocks noChangeArrowheads="1"/>
            </p:cNvSpPr>
            <p:nvPr/>
          </p:nvSpPr>
          <p:spPr bwMode="auto">
            <a:xfrm>
              <a:off x="3059832" y="3635732"/>
              <a:ext cx="22322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dirty="0" smtClean="0"/>
                <a:t>Pulsed Lyman-α</a:t>
              </a:r>
            </a:p>
          </p:txBody>
        </p:sp>
        <p:grpSp>
          <p:nvGrpSpPr>
            <p:cNvPr id="50" name="グループ化 92"/>
            <p:cNvGrpSpPr/>
            <p:nvPr/>
          </p:nvGrpSpPr>
          <p:grpSpPr>
            <a:xfrm>
              <a:off x="2059409" y="2354422"/>
              <a:ext cx="1493463" cy="1978744"/>
              <a:chOff x="3059832" y="4906640"/>
              <a:chExt cx="1493463" cy="1978744"/>
            </a:xfrm>
          </p:grpSpPr>
          <p:cxnSp>
            <p:nvCxnSpPr>
              <p:cNvPr id="76" name="直線コネクタ 75"/>
              <p:cNvCxnSpPr/>
              <p:nvPr/>
            </p:nvCxnSpPr>
            <p:spPr>
              <a:xfrm>
                <a:off x="3059832" y="6483687"/>
                <a:ext cx="460871" cy="1587"/>
              </a:xfrm>
              <a:prstGeom prst="line">
                <a:avLst/>
              </a:prstGeom>
              <a:ln w="25400">
                <a:solidFill>
                  <a:srgbClr val="DD5D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矢印コネクタ 76"/>
              <p:cNvCxnSpPr/>
              <p:nvPr/>
            </p:nvCxnSpPr>
            <p:spPr>
              <a:xfrm rot="5400000" flipH="1" flipV="1">
                <a:off x="2872633" y="6053225"/>
                <a:ext cx="864097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3088655" y="6485274"/>
                <a:ext cx="72008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solidFill>
                      <a:srgbClr val="DD5DCE"/>
                    </a:solidFill>
                  </a:rPr>
                  <a:t>Mu</a:t>
                </a:r>
              </a:p>
            </p:txBody>
          </p:sp>
          <p:cxnSp>
            <p:nvCxnSpPr>
              <p:cNvPr id="80" name="直線コネクタ 79"/>
              <p:cNvCxnSpPr/>
              <p:nvPr/>
            </p:nvCxnSpPr>
            <p:spPr>
              <a:xfrm>
                <a:off x="3059832" y="5619591"/>
                <a:ext cx="460871" cy="1587"/>
              </a:xfrm>
              <a:prstGeom prst="line">
                <a:avLst/>
              </a:prstGeom>
              <a:ln w="25400">
                <a:solidFill>
                  <a:srgbClr val="DD5D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3304679" y="5837202"/>
                <a:ext cx="1152128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1600" dirty="0" smtClean="0"/>
                  <a:t>122.09 nm</a:t>
                </a:r>
              </a:p>
            </p:txBody>
          </p:sp>
          <p:cxnSp>
            <p:nvCxnSpPr>
              <p:cNvPr id="92" name="直線コネクタ 91"/>
              <p:cNvCxnSpPr/>
              <p:nvPr/>
            </p:nvCxnSpPr>
            <p:spPr>
              <a:xfrm>
                <a:off x="3059832" y="5233155"/>
                <a:ext cx="460871" cy="1587"/>
              </a:xfrm>
              <a:prstGeom prst="line">
                <a:avLst/>
              </a:prstGeom>
              <a:ln w="25400">
                <a:solidFill>
                  <a:srgbClr val="DD5D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3304679" y="5149060"/>
                <a:ext cx="1152128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1600" dirty="0" smtClean="0"/>
                  <a:t>355 nm</a:t>
                </a:r>
              </a:p>
            </p:txBody>
          </p:sp>
          <p:cxnSp>
            <p:nvCxnSpPr>
              <p:cNvPr id="96" name="直線矢印コネクタ 95"/>
              <p:cNvCxnSpPr/>
              <p:nvPr/>
            </p:nvCxnSpPr>
            <p:spPr>
              <a:xfrm rot="5400000" flipH="1" flipV="1">
                <a:off x="3052652" y="5369150"/>
                <a:ext cx="504055" cy="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3457079" y="5437092"/>
                <a:ext cx="56768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solidFill>
                      <a:srgbClr val="DD5DCE"/>
                    </a:solidFill>
                  </a:rPr>
                  <a:t>2p</a:t>
                </a:r>
              </a:p>
            </p:txBody>
          </p:sp>
          <p:sp>
            <p:nvSpPr>
              <p:cNvPr id="99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3448695" y="6269250"/>
                <a:ext cx="56768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solidFill>
                      <a:srgbClr val="DD5DCE"/>
                    </a:solidFill>
                  </a:rPr>
                  <a:t>1s</a:t>
                </a:r>
              </a:p>
            </p:txBody>
          </p:sp>
          <p:sp>
            <p:nvSpPr>
              <p:cNvPr id="100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3293663" y="4906640"/>
                <a:ext cx="125963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solidFill>
                      <a:srgbClr val="DD5DCE"/>
                    </a:solidFill>
                  </a:rPr>
                  <a:t>unbound</a:t>
                </a:r>
              </a:p>
            </p:txBody>
          </p:sp>
        </p:grpSp>
        <p:grpSp>
          <p:nvGrpSpPr>
            <p:cNvPr id="51" name="グループ化 105"/>
            <p:cNvGrpSpPr/>
            <p:nvPr/>
          </p:nvGrpSpPr>
          <p:grpSpPr>
            <a:xfrm>
              <a:off x="3995936" y="2420888"/>
              <a:ext cx="2880320" cy="1944216"/>
              <a:chOff x="6228184" y="4941168"/>
              <a:chExt cx="2880320" cy="1944216"/>
            </a:xfrm>
          </p:grpSpPr>
          <p:sp>
            <p:nvSpPr>
              <p:cNvPr id="60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7236296" y="6485274"/>
                <a:ext cx="72008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solidFill>
                      <a:srgbClr val="00B0F0"/>
                    </a:solidFill>
                  </a:rPr>
                  <a:t>Kr</a:t>
                </a:r>
              </a:p>
            </p:txBody>
          </p:sp>
          <p:cxnSp>
            <p:nvCxnSpPr>
              <p:cNvPr id="61" name="直線コネクタ 60"/>
              <p:cNvCxnSpPr/>
              <p:nvPr/>
            </p:nvCxnSpPr>
            <p:spPr>
              <a:xfrm>
                <a:off x="7164288" y="6483687"/>
                <a:ext cx="460871" cy="1587"/>
              </a:xfrm>
              <a:prstGeom prst="line">
                <a:avLst/>
              </a:prstGeom>
              <a:ln w="254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矢印コネクタ 62"/>
              <p:cNvCxnSpPr/>
              <p:nvPr/>
            </p:nvCxnSpPr>
            <p:spPr>
              <a:xfrm rot="16200000" flipV="1">
                <a:off x="7112316" y="6145269"/>
                <a:ext cx="680011" cy="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7452320" y="5837202"/>
                <a:ext cx="1656184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1600" dirty="0" smtClean="0"/>
                  <a:t>212.55 nm</a:t>
                </a:r>
              </a:p>
            </p:txBody>
          </p:sp>
          <p:cxnSp>
            <p:nvCxnSpPr>
              <p:cNvPr id="65" name="直線コネクタ 64"/>
              <p:cNvCxnSpPr/>
              <p:nvPr/>
            </p:nvCxnSpPr>
            <p:spPr>
              <a:xfrm>
                <a:off x="7164288" y="5115535"/>
                <a:ext cx="460871" cy="1587"/>
              </a:xfrm>
              <a:prstGeom prst="line">
                <a:avLst/>
              </a:prstGeom>
              <a:ln w="254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7452320" y="5261138"/>
                <a:ext cx="136815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1600" dirty="0" smtClean="0"/>
                  <a:t>212.55 nm</a:t>
                </a:r>
              </a:p>
            </p:txBody>
          </p:sp>
          <p:sp>
            <p:nvSpPr>
              <p:cNvPr id="67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7668344" y="4941168"/>
                <a:ext cx="108012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solidFill>
                      <a:srgbClr val="00B0F0"/>
                    </a:solidFill>
                  </a:rPr>
                  <a:t>4p</a:t>
                </a:r>
                <a:r>
                  <a:rPr lang="en-US" altLang="ja-JP" sz="2000" baseline="30000" dirty="0" smtClean="0">
                    <a:solidFill>
                      <a:srgbClr val="00B0F0"/>
                    </a:solidFill>
                  </a:rPr>
                  <a:t>5</a:t>
                </a:r>
                <a:r>
                  <a:rPr lang="en-US" altLang="ja-JP" sz="2000" dirty="0" smtClean="0">
                    <a:solidFill>
                      <a:srgbClr val="00B0F0"/>
                    </a:solidFill>
                  </a:rPr>
                  <a:t>5p</a:t>
                </a:r>
              </a:p>
            </p:txBody>
          </p:sp>
          <p:sp>
            <p:nvSpPr>
              <p:cNvPr id="68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7596336" y="6269250"/>
                <a:ext cx="1296144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2000" dirty="0" smtClean="0">
                    <a:solidFill>
                      <a:srgbClr val="00B0F0"/>
                    </a:solidFill>
                  </a:rPr>
                  <a:t>4p</a:t>
                </a:r>
                <a:r>
                  <a:rPr lang="en-US" altLang="ja-JP" sz="2000" baseline="30000" dirty="0" smtClean="0">
                    <a:solidFill>
                      <a:srgbClr val="00B0F0"/>
                    </a:solidFill>
                  </a:rPr>
                  <a:t>6</a:t>
                </a:r>
              </a:p>
            </p:txBody>
          </p:sp>
          <p:cxnSp>
            <p:nvCxnSpPr>
              <p:cNvPr id="69" name="直線矢印コネクタ 68"/>
              <p:cNvCxnSpPr/>
              <p:nvPr/>
            </p:nvCxnSpPr>
            <p:spPr>
              <a:xfrm rot="16200000" flipV="1">
                <a:off x="7112313" y="5465257"/>
                <a:ext cx="680011" cy="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矢印コネクタ 70"/>
              <p:cNvCxnSpPr/>
              <p:nvPr/>
            </p:nvCxnSpPr>
            <p:spPr>
              <a:xfrm rot="5400000">
                <a:off x="7036243" y="5317176"/>
                <a:ext cx="400109" cy="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6228184" y="5085184"/>
                <a:ext cx="1224136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1600" dirty="0" smtClean="0"/>
                  <a:t>820.65 nm</a:t>
                </a:r>
              </a:p>
            </p:txBody>
          </p:sp>
          <p:cxnSp>
            <p:nvCxnSpPr>
              <p:cNvPr id="73" name="直線矢印コネクタ 72"/>
              <p:cNvCxnSpPr/>
              <p:nvPr/>
            </p:nvCxnSpPr>
            <p:spPr>
              <a:xfrm rot="5400000">
                <a:off x="6748210" y="6005319"/>
                <a:ext cx="976176" cy="3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6228184" y="5733256"/>
                <a:ext cx="1152128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US" altLang="ja-JP" sz="1600" dirty="0" smtClean="0"/>
                  <a:t>122.09 nm</a:t>
                </a:r>
              </a:p>
            </p:txBody>
          </p:sp>
        </p:grpSp>
        <p:cxnSp>
          <p:nvCxnSpPr>
            <p:cNvPr id="54" name="直線矢印コネクタ 53"/>
            <p:cNvCxnSpPr>
              <a:stCxn id="56" idx="2"/>
            </p:cNvCxnSpPr>
            <p:nvPr/>
          </p:nvCxnSpPr>
          <p:spPr>
            <a:xfrm flipH="1">
              <a:off x="3347864" y="3429000"/>
              <a:ext cx="72008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円/楕円 54"/>
            <p:cNvSpPr/>
            <p:nvPr/>
          </p:nvSpPr>
          <p:spPr>
            <a:xfrm>
              <a:off x="2411760" y="3284984"/>
              <a:ext cx="936104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4067944" y="3212976"/>
              <a:ext cx="936104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14"/>
            <p:cNvSpPr txBox="1">
              <a:spLocks noChangeArrowheads="1"/>
            </p:cNvSpPr>
            <p:nvPr/>
          </p:nvSpPr>
          <p:spPr bwMode="auto">
            <a:xfrm>
              <a:off x="6228184" y="2696234"/>
              <a:ext cx="7200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>
                  <a:solidFill>
                    <a:srgbClr val="00B050"/>
                  </a:solidFill>
                </a:rPr>
                <a:t>ω</a:t>
              </a:r>
              <a:r>
                <a:rPr lang="en-US" altLang="ja-JP" sz="1000" dirty="0" smtClean="0">
                  <a:solidFill>
                    <a:srgbClr val="00B050"/>
                  </a:solidFill>
                </a:rPr>
                <a:t>1</a:t>
              </a:r>
            </a:p>
          </p:txBody>
        </p:sp>
        <p:sp>
          <p:nvSpPr>
            <p:cNvPr id="58" name="テキスト ボックス 14"/>
            <p:cNvSpPr txBox="1">
              <a:spLocks noChangeArrowheads="1"/>
            </p:cNvSpPr>
            <p:nvPr/>
          </p:nvSpPr>
          <p:spPr bwMode="auto">
            <a:xfrm>
              <a:off x="3563888" y="2520280"/>
              <a:ext cx="7200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>
                  <a:solidFill>
                    <a:srgbClr val="00B050"/>
                  </a:solidFill>
                </a:rPr>
                <a:t>ω</a:t>
              </a:r>
              <a:r>
                <a:rPr lang="en-US" altLang="ja-JP" sz="1000" dirty="0" smtClean="0">
                  <a:solidFill>
                    <a:srgbClr val="00B050"/>
                  </a:solidFill>
                </a:rPr>
                <a:t>2</a:t>
              </a:r>
            </a:p>
          </p:txBody>
        </p:sp>
        <p:sp>
          <p:nvSpPr>
            <p:cNvPr id="59" name="テキスト ボックス 14"/>
            <p:cNvSpPr txBox="1">
              <a:spLocks noChangeArrowheads="1"/>
            </p:cNvSpPr>
            <p:nvPr/>
          </p:nvSpPr>
          <p:spPr bwMode="auto">
            <a:xfrm>
              <a:off x="6228184" y="3316922"/>
              <a:ext cx="7200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>
                  <a:solidFill>
                    <a:srgbClr val="00B050"/>
                  </a:solidFill>
                </a:rPr>
                <a:t>ω</a:t>
              </a:r>
              <a:r>
                <a:rPr lang="en-US" altLang="ja-JP" sz="1000" dirty="0" smtClean="0">
                  <a:solidFill>
                    <a:srgbClr val="00B050"/>
                  </a:solidFill>
                </a:rPr>
                <a:t>1</a:t>
              </a:r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5724128" y="4113990"/>
            <a:ext cx="3509289" cy="2592148"/>
            <a:chOff x="2718895" y="1556932"/>
            <a:chExt cx="3509289" cy="2592148"/>
          </a:xfrm>
        </p:grpSpPr>
        <p:sp>
          <p:nvSpPr>
            <p:cNvPr id="105" name="正方形/長方形 104"/>
            <p:cNvSpPr/>
            <p:nvPr/>
          </p:nvSpPr>
          <p:spPr>
            <a:xfrm>
              <a:off x="4328232" y="3603842"/>
              <a:ext cx="99752" cy="45263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3911750" y="3038461"/>
              <a:ext cx="843075" cy="252141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4837900" y="3068960"/>
              <a:ext cx="243768" cy="25936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4904296" y="3284984"/>
              <a:ext cx="99752" cy="43204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4355976" y="3609020"/>
              <a:ext cx="648072" cy="1080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3712034" y="1729476"/>
              <a:ext cx="711820" cy="119546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3506061" y="1931753"/>
              <a:ext cx="288032" cy="158417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正方形/長方形 113"/>
            <p:cNvSpPr/>
            <p:nvPr/>
          </p:nvSpPr>
          <p:spPr>
            <a:xfrm rot="2749607">
              <a:off x="3164926" y="1574954"/>
              <a:ext cx="740194" cy="1632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正方形/長方形 114"/>
            <p:cNvSpPr/>
            <p:nvPr/>
          </p:nvSpPr>
          <p:spPr>
            <a:xfrm rot="2749607">
              <a:off x="2849797" y="2833430"/>
              <a:ext cx="933014" cy="41006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3316304" y="2431310"/>
              <a:ext cx="895656" cy="34961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3851920" y="1988840"/>
              <a:ext cx="360040" cy="50405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3934993" y="1902380"/>
              <a:ext cx="277553" cy="42483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正方形/長方形 118"/>
            <p:cNvSpPr/>
            <p:nvPr/>
          </p:nvSpPr>
          <p:spPr>
            <a:xfrm rot="2754212">
              <a:off x="3848032" y="1998021"/>
              <a:ext cx="295807" cy="11444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5080265" y="3196127"/>
              <a:ext cx="210412" cy="5975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4649620" y="3198642"/>
              <a:ext cx="210412" cy="5975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4355976" y="3080535"/>
              <a:ext cx="324036" cy="871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4535996" y="3079662"/>
              <a:ext cx="216024" cy="17544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4067944" y="3086676"/>
              <a:ext cx="288032" cy="8658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4788024" y="1556932"/>
              <a:ext cx="360040" cy="1512027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3338518" y="2800832"/>
              <a:ext cx="225370" cy="23763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3338518" y="2471289"/>
              <a:ext cx="133929" cy="29505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3796127" y="2471288"/>
              <a:ext cx="133929" cy="29505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/>
            <p:cNvSpPr/>
            <p:nvPr/>
          </p:nvSpPr>
          <p:spPr>
            <a:xfrm rot="5400000">
              <a:off x="3568031" y="2390725"/>
              <a:ext cx="133929" cy="29505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正方形/長方形 129"/>
            <p:cNvSpPr/>
            <p:nvPr/>
          </p:nvSpPr>
          <p:spPr>
            <a:xfrm rot="5400000">
              <a:off x="3565419" y="2543125"/>
              <a:ext cx="133929" cy="29505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3874052" y="2117898"/>
              <a:ext cx="173118" cy="29505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2" name="直線コネクタ 131"/>
            <p:cNvCxnSpPr/>
            <p:nvPr/>
          </p:nvCxnSpPr>
          <p:spPr>
            <a:xfrm>
              <a:off x="3451203" y="2727197"/>
              <a:ext cx="0" cy="12573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/>
            <p:cNvCxnSpPr/>
            <p:nvPr/>
          </p:nvCxnSpPr>
          <p:spPr>
            <a:xfrm>
              <a:off x="3357497" y="2727196"/>
              <a:ext cx="103338" cy="1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/>
            <p:cNvCxnSpPr/>
            <p:nvPr/>
          </p:nvCxnSpPr>
          <p:spPr>
            <a:xfrm>
              <a:off x="3357497" y="2690652"/>
              <a:ext cx="103338" cy="1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/>
            <p:cNvCxnSpPr/>
            <p:nvPr/>
          </p:nvCxnSpPr>
          <p:spPr>
            <a:xfrm>
              <a:off x="3361515" y="2682054"/>
              <a:ext cx="0" cy="537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/>
            <p:cNvCxnSpPr/>
            <p:nvPr/>
          </p:nvCxnSpPr>
          <p:spPr>
            <a:xfrm>
              <a:off x="3444245" y="2571150"/>
              <a:ext cx="61816" cy="1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/>
            <p:cNvCxnSpPr/>
            <p:nvPr/>
          </p:nvCxnSpPr>
          <p:spPr>
            <a:xfrm>
              <a:off x="3451203" y="2560993"/>
              <a:ext cx="0" cy="12612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線コネクタ 137"/>
            <p:cNvCxnSpPr/>
            <p:nvPr/>
          </p:nvCxnSpPr>
          <p:spPr>
            <a:xfrm flipH="1">
              <a:off x="3413966" y="2653831"/>
              <a:ext cx="16966" cy="103787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コネクタ 138"/>
            <p:cNvCxnSpPr/>
            <p:nvPr/>
          </p:nvCxnSpPr>
          <p:spPr>
            <a:xfrm>
              <a:off x="3413966" y="2556520"/>
              <a:ext cx="0" cy="19949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線コネクタ 139"/>
            <p:cNvCxnSpPr/>
            <p:nvPr/>
          </p:nvCxnSpPr>
          <p:spPr>
            <a:xfrm flipH="1">
              <a:off x="3393872" y="2564631"/>
              <a:ext cx="16966" cy="103787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/>
            <p:cNvCxnSpPr/>
            <p:nvPr/>
          </p:nvCxnSpPr>
          <p:spPr>
            <a:xfrm>
              <a:off x="3393872" y="2492896"/>
              <a:ext cx="0" cy="177887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/>
            <p:cNvCxnSpPr/>
            <p:nvPr/>
          </p:nvCxnSpPr>
          <p:spPr>
            <a:xfrm flipH="1">
              <a:off x="3376455" y="2486358"/>
              <a:ext cx="16966" cy="103787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線コネクタ 142"/>
            <p:cNvCxnSpPr/>
            <p:nvPr/>
          </p:nvCxnSpPr>
          <p:spPr>
            <a:xfrm>
              <a:off x="3507185" y="2533421"/>
              <a:ext cx="204849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/>
            <p:cNvCxnSpPr/>
            <p:nvPr/>
          </p:nvCxnSpPr>
          <p:spPr>
            <a:xfrm>
              <a:off x="3548120" y="2525981"/>
              <a:ext cx="1" cy="15607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線コネクタ 144"/>
            <p:cNvCxnSpPr/>
            <p:nvPr/>
          </p:nvCxnSpPr>
          <p:spPr>
            <a:xfrm>
              <a:off x="3548120" y="2690652"/>
              <a:ext cx="202081" cy="1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線コネクタ 145"/>
            <p:cNvCxnSpPr/>
            <p:nvPr/>
          </p:nvCxnSpPr>
          <p:spPr>
            <a:xfrm flipH="1">
              <a:off x="3615927" y="2686612"/>
              <a:ext cx="1968" cy="4917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線コネクタ 146"/>
            <p:cNvCxnSpPr/>
            <p:nvPr/>
          </p:nvCxnSpPr>
          <p:spPr>
            <a:xfrm>
              <a:off x="3615794" y="2729418"/>
              <a:ext cx="285692" cy="1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線コネクタ 147"/>
            <p:cNvCxnSpPr/>
            <p:nvPr/>
          </p:nvCxnSpPr>
          <p:spPr>
            <a:xfrm>
              <a:off x="3815549" y="2686611"/>
              <a:ext cx="92271" cy="507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/>
            <p:cNvCxnSpPr/>
            <p:nvPr/>
          </p:nvCxnSpPr>
          <p:spPr>
            <a:xfrm>
              <a:off x="3907820" y="2684333"/>
              <a:ext cx="0" cy="537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正方形/長方形 150"/>
            <p:cNvSpPr/>
            <p:nvPr/>
          </p:nvSpPr>
          <p:spPr>
            <a:xfrm>
              <a:off x="4067944" y="2096025"/>
              <a:ext cx="133929" cy="14484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2" name="直線コネクタ 151"/>
            <p:cNvCxnSpPr/>
            <p:nvPr/>
          </p:nvCxnSpPr>
          <p:spPr>
            <a:xfrm>
              <a:off x="3506061" y="2525980"/>
              <a:ext cx="0" cy="537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線コネクタ 152"/>
            <p:cNvCxnSpPr/>
            <p:nvPr/>
          </p:nvCxnSpPr>
          <p:spPr>
            <a:xfrm>
              <a:off x="3851920" y="2653831"/>
              <a:ext cx="54239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コネクタ 153"/>
            <p:cNvCxnSpPr/>
            <p:nvPr/>
          </p:nvCxnSpPr>
          <p:spPr>
            <a:xfrm flipH="1">
              <a:off x="3892874" y="2150845"/>
              <a:ext cx="1" cy="61057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線コネクタ 154"/>
            <p:cNvCxnSpPr/>
            <p:nvPr/>
          </p:nvCxnSpPr>
          <p:spPr>
            <a:xfrm>
              <a:off x="3921880" y="2193831"/>
              <a:ext cx="2048" cy="24488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線コネクタ 155"/>
            <p:cNvCxnSpPr/>
            <p:nvPr/>
          </p:nvCxnSpPr>
          <p:spPr>
            <a:xfrm>
              <a:off x="4029078" y="2154325"/>
              <a:ext cx="1" cy="5400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/>
            <p:cNvCxnSpPr/>
            <p:nvPr/>
          </p:nvCxnSpPr>
          <p:spPr>
            <a:xfrm>
              <a:off x="3968846" y="2136419"/>
              <a:ext cx="0" cy="19783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/>
            <p:cNvCxnSpPr/>
            <p:nvPr/>
          </p:nvCxnSpPr>
          <p:spPr>
            <a:xfrm>
              <a:off x="3994849" y="2132856"/>
              <a:ext cx="0" cy="21602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/>
            <p:cNvCxnSpPr/>
            <p:nvPr/>
          </p:nvCxnSpPr>
          <p:spPr>
            <a:xfrm flipH="1" flipV="1">
              <a:off x="3925081" y="2297762"/>
              <a:ext cx="43765" cy="36487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/>
            <p:cNvCxnSpPr/>
            <p:nvPr/>
          </p:nvCxnSpPr>
          <p:spPr>
            <a:xfrm flipV="1">
              <a:off x="3960611" y="2133063"/>
              <a:ext cx="40901" cy="1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/>
            <p:cNvCxnSpPr/>
            <p:nvPr/>
          </p:nvCxnSpPr>
          <p:spPr>
            <a:xfrm flipV="1">
              <a:off x="3995936" y="2303675"/>
              <a:ext cx="23000" cy="4520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コネクタ 161"/>
            <p:cNvCxnSpPr/>
            <p:nvPr/>
          </p:nvCxnSpPr>
          <p:spPr>
            <a:xfrm>
              <a:off x="4018936" y="2297762"/>
              <a:ext cx="0" cy="10801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/>
            <p:cNvCxnSpPr/>
            <p:nvPr/>
          </p:nvCxnSpPr>
          <p:spPr>
            <a:xfrm flipV="1">
              <a:off x="4032162" y="2208331"/>
              <a:ext cx="58641" cy="714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/>
            <p:cNvCxnSpPr/>
            <p:nvPr/>
          </p:nvCxnSpPr>
          <p:spPr>
            <a:xfrm>
              <a:off x="3896838" y="2149235"/>
              <a:ext cx="144016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コネクタ 164"/>
            <p:cNvCxnSpPr/>
            <p:nvPr/>
          </p:nvCxnSpPr>
          <p:spPr>
            <a:xfrm>
              <a:off x="3928773" y="2193831"/>
              <a:ext cx="60410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コネクタ 165"/>
            <p:cNvCxnSpPr/>
            <p:nvPr/>
          </p:nvCxnSpPr>
          <p:spPr>
            <a:xfrm>
              <a:off x="3883027" y="2215475"/>
              <a:ext cx="63936" cy="1985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/>
            <p:cNvCxnSpPr/>
            <p:nvPr/>
          </p:nvCxnSpPr>
          <p:spPr>
            <a:xfrm flipV="1">
              <a:off x="3927645" y="2236191"/>
              <a:ext cx="17817" cy="2944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/>
            <p:cNvCxnSpPr/>
            <p:nvPr/>
          </p:nvCxnSpPr>
          <p:spPr>
            <a:xfrm>
              <a:off x="3845399" y="2502134"/>
              <a:ext cx="149450" cy="65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/>
            <p:cNvCxnSpPr/>
            <p:nvPr/>
          </p:nvCxnSpPr>
          <p:spPr>
            <a:xfrm>
              <a:off x="3820500" y="2438719"/>
              <a:ext cx="0" cy="25182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コネクタ 169"/>
            <p:cNvCxnSpPr/>
            <p:nvPr/>
          </p:nvCxnSpPr>
          <p:spPr>
            <a:xfrm>
              <a:off x="3906159" y="2653831"/>
              <a:ext cx="0" cy="2930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線コネクタ 170"/>
            <p:cNvCxnSpPr/>
            <p:nvPr/>
          </p:nvCxnSpPr>
          <p:spPr>
            <a:xfrm>
              <a:off x="3851920" y="2600131"/>
              <a:ext cx="0" cy="537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/>
            <p:cNvCxnSpPr/>
            <p:nvPr/>
          </p:nvCxnSpPr>
          <p:spPr>
            <a:xfrm>
              <a:off x="3847247" y="2600235"/>
              <a:ext cx="54239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コネクタ 172"/>
            <p:cNvCxnSpPr/>
            <p:nvPr/>
          </p:nvCxnSpPr>
          <p:spPr>
            <a:xfrm>
              <a:off x="3900658" y="2550285"/>
              <a:ext cx="0" cy="537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/>
            <p:cNvCxnSpPr/>
            <p:nvPr/>
          </p:nvCxnSpPr>
          <p:spPr>
            <a:xfrm>
              <a:off x="3849700" y="2552846"/>
              <a:ext cx="54239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/>
            <p:cNvCxnSpPr/>
            <p:nvPr/>
          </p:nvCxnSpPr>
          <p:spPr>
            <a:xfrm>
              <a:off x="3817765" y="2438719"/>
              <a:ext cx="111008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線コネクタ 175"/>
            <p:cNvCxnSpPr/>
            <p:nvPr/>
          </p:nvCxnSpPr>
          <p:spPr>
            <a:xfrm>
              <a:off x="3851920" y="2502788"/>
              <a:ext cx="0" cy="537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/>
            <p:cNvCxnSpPr/>
            <p:nvPr/>
          </p:nvCxnSpPr>
          <p:spPr>
            <a:xfrm>
              <a:off x="3904417" y="2552192"/>
              <a:ext cx="45110" cy="654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線コネクタ 177"/>
            <p:cNvCxnSpPr/>
            <p:nvPr/>
          </p:nvCxnSpPr>
          <p:spPr>
            <a:xfrm>
              <a:off x="3949527" y="2555671"/>
              <a:ext cx="0" cy="67199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コネクタ 178"/>
            <p:cNvCxnSpPr/>
            <p:nvPr/>
          </p:nvCxnSpPr>
          <p:spPr>
            <a:xfrm>
              <a:off x="3986592" y="2502134"/>
              <a:ext cx="2591" cy="62814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線コネクタ 179"/>
            <p:cNvCxnSpPr/>
            <p:nvPr/>
          </p:nvCxnSpPr>
          <p:spPr>
            <a:xfrm>
              <a:off x="4018936" y="2405078"/>
              <a:ext cx="5996" cy="72521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線コネクタ 180"/>
            <p:cNvCxnSpPr/>
            <p:nvPr/>
          </p:nvCxnSpPr>
          <p:spPr>
            <a:xfrm>
              <a:off x="3986592" y="3130293"/>
              <a:ext cx="729424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線コネクタ 181"/>
            <p:cNvCxnSpPr/>
            <p:nvPr/>
          </p:nvCxnSpPr>
          <p:spPr>
            <a:xfrm>
              <a:off x="3949527" y="3224150"/>
              <a:ext cx="442453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線コネクタ 182"/>
            <p:cNvCxnSpPr/>
            <p:nvPr/>
          </p:nvCxnSpPr>
          <p:spPr>
            <a:xfrm>
              <a:off x="4723613" y="3226802"/>
              <a:ext cx="550465" cy="34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線コネクタ 183"/>
            <p:cNvCxnSpPr/>
            <p:nvPr/>
          </p:nvCxnSpPr>
          <p:spPr>
            <a:xfrm>
              <a:off x="4390374" y="3277334"/>
              <a:ext cx="325642" cy="34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コネクタ 184"/>
            <p:cNvCxnSpPr/>
            <p:nvPr/>
          </p:nvCxnSpPr>
          <p:spPr>
            <a:xfrm>
              <a:off x="4391980" y="3225232"/>
              <a:ext cx="0" cy="537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線コネクタ 185"/>
            <p:cNvCxnSpPr/>
            <p:nvPr/>
          </p:nvCxnSpPr>
          <p:spPr>
            <a:xfrm>
              <a:off x="4719352" y="3229013"/>
              <a:ext cx="0" cy="5373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線コネクタ 186"/>
            <p:cNvCxnSpPr/>
            <p:nvPr/>
          </p:nvCxnSpPr>
          <p:spPr>
            <a:xfrm>
              <a:off x="4716016" y="3008890"/>
              <a:ext cx="0" cy="12573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線コネクタ 187"/>
            <p:cNvCxnSpPr/>
            <p:nvPr/>
          </p:nvCxnSpPr>
          <p:spPr>
            <a:xfrm>
              <a:off x="4555576" y="3137769"/>
              <a:ext cx="0" cy="9246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線コネクタ 188"/>
            <p:cNvCxnSpPr/>
            <p:nvPr/>
          </p:nvCxnSpPr>
          <p:spPr>
            <a:xfrm>
              <a:off x="4557658" y="3229013"/>
              <a:ext cx="172700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テキスト ボックス 189"/>
            <p:cNvSpPr txBox="1"/>
            <p:nvPr/>
          </p:nvSpPr>
          <p:spPr>
            <a:xfrm>
              <a:off x="2974679" y="2192292"/>
              <a:ext cx="11161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/>
                <a:t>Laser system</a:t>
              </a:r>
              <a:endParaRPr kumimoji="1" lang="en-US" altLang="ja-JP" sz="1200" dirty="0" smtClean="0"/>
            </a:p>
          </p:txBody>
        </p:sp>
        <p:sp>
          <p:nvSpPr>
            <p:cNvPr id="191" name="テキスト ボックス 190"/>
            <p:cNvSpPr txBox="1"/>
            <p:nvPr/>
          </p:nvSpPr>
          <p:spPr>
            <a:xfrm>
              <a:off x="4716016" y="1671191"/>
              <a:ext cx="11161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err="1" smtClean="0"/>
                <a:t>Superomega</a:t>
              </a:r>
              <a:endParaRPr kumimoji="1" lang="en-US" altLang="ja-JP" sz="1200" dirty="0" smtClean="0"/>
            </a:p>
            <a:p>
              <a:r>
                <a:rPr kumimoji="1" lang="en-US" altLang="ja-JP" sz="1200" dirty="0" smtClean="0"/>
                <a:t>beam line</a:t>
              </a:r>
              <a:endParaRPr kumimoji="1" lang="ja-JP" altLang="en-US" sz="1200" dirty="0"/>
            </a:p>
          </p:txBody>
        </p:sp>
        <p:sp>
          <p:nvSpPr>
            <p:cNvPr id="192" name="テキスト ボックス 191"/>
            <p:cNvSpPr txBox="1"/>
            <p:nvPr/>
          </p:nvSpPr>
          <p:spPr>
            <a:xfrm>
              <a:off x="5040052" y="3290602"/>
              <a:ext cx="11881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/>
                <a:t>Mu production chamber</a:t>
              </a:r>
              <a:endParaRPr kumimoji="1" lang="en-US" altLang="ja-JP" sz="1200" dirty="0" smtClean="0"/>
            </a:p>
          </p:txBody>
        </p:sp>
        <p:cxnSp>
          <p:nvCxnSpPr>
            <p:cNvPr id="193" name="直線コネクタ 192"/>
            <p:cNvCxnSpPr/>
            <p:nvPr/>
          </p:nvCxnSpPr>
          <p:spPr>
            <a:xfrm>
              <a:off x="4929234" y="3126774"/>
              <a:ext cx="362846" cy="2303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テキスト ボックス 193"/>
            <p:cNvSpPr txBox="1"/>
            <p:nvPr/>
          </p:nvSpPr>
          <p:spPr>
            <a:xfrm>
              <a:off x="2843808" y="3471391"/>
              <a:ext cx="15481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/>
                <a:t>Transport system of laser pulses</a:t>
              </a:r>
              <a:endParaRPr kumimoji="1" lang="en-US" altLang="ja-JP" sz="1200" dirty="0" smtClean="0"/>
            </a:p>
          </p:txBody>
        </p:sp>
        <p:cxnSp>
          <p:nvCxnSpPr>
            <p:cNvPr id="195" name="直線コネクタ 194"/>
            <p:cNvCxnSpPr/>
            <p:nvPr/>
          </p:nvCxnSpPr>
          <p:spPr>
            <a:xfrm flipH="1">
              <a:off x="3995936" y="3212976"/>
              <a:ext cx="648072" cy="30845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テキスト ボックス 195"/>
            <p:cNvSpPr txBox="1"/>
            <p:nvPr/>
          </p:nvSpPr>
          <p:spPr>
            <a:xfrm>
              <a:off x="4391980" y="3687415"/>
              <a:ext cx="11881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/>
                <a:t>Transportation line for USM</a:t>
              </a:r>
              <a:endParaRPr kumimoji="1" lang="en-US" altLang="ja-JP" sz="1200" dirty="0" smtClean="0"/>
            </a:p>
          </p:txBody>
        </p:sp>
      </p:grpSp>
      <p:pic>
        <p:nvPicPr>
          <p:cNvPr id="197" name="Picture 2" descr="C:\Users\muonlaser3\Pictures\Nakamura\20130820_21Uライン\IMGP063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386" y="1092572"/>
            <a:ext cx="219456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28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Content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Overview of the ultra slow muon transport system</a:t>
            </a:r>
          </a:p>
          <a:p>
            <a:r>
              <a:rPr kumimoji="1" lang="en-US" altLang="ja-JP" dirty="0" smtClean="0"/>
              <a:t>Commissioning by using thermal ionized Li</a:t>
            </a:r>
            <a:r>
              <a:rPr kumimoji="1" lang="en-US" altLang="ja-JP" baseline="30000" dirty="0" smtClean="0"/>
              <a:t>+</a:t>
            </a:r>
          </a:p>
          <a:p>
            <a:r>
              <a:rPr lang="en-US" altLang="ja-JP" dirty="0"/>
              <a:t>Commissioning by using </a:t>
            </a:r>
            <a:r>
              <a:rPr lang="en-US" altLang="ja-JP" dirty="0" smtClean="0"/>
              <a:t>laser resonant ionized H</a:t>
            </a:r>
            <a:r>
              <a:rPr lang="en-US" altLang="ja-JP" baseline="30000" dirty="0" smtClean="0"/>
              <a:t>+</a:t>
            </a:r>
          </a:p>
          <a:p>
            <a:r>
              <a:rPr lang="en-US" altLang="ja-JP" dirty="0" smtClean="0"/>
              <a:t>Schedule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651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332" y="2967319"/>
            <a:ext cx="6274613" cy="256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0" name="正方形/長方形 369"/>
          <p:cNvSpPr/>
          <p:nvPr/>
        </p:nvSpPr>
        <p:spPr>
          <a:xfrm>
            <a:off x="1069145" y="3771354"/>
            <a:ext cx="1253211" cy="3843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7" name="図 96" descr="muon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997" y="1547672"/>
            <a:ext cx="1461534" cy="811151"/>
          </a:xfrm>
          <a:prstGeom prst="rect">
            <a:avLst/>
          </a:prstGeom>
        </p:spPr>
      </p:pic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110439" y="82124"/>
            <a:ext cx="8931749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algn="l"/>
            <a:r>
              <a:rPr lang="en-US" altLang="ja-JP" sz="3200" b="1" kern="0" dirty="0" smtClean="0">
                <a:latin typeface="Arial"/>
                <a:cs typeface="ＭＳ Ｐゴシック"/>
              </a:rPr>
              <a:t>“H atom laser ionization” at MLF of J-PARC</a:t>
            </a:r>
            <a:endParaRPr kumimoji="1" lang="ja-JP" altLang="en-US" sz="32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4625" y="1001713"/>
            <a:ext cx="8789988" cy="406400"/>
          </a:xfrm>
          <a:prstGeom prst="rect">
            <a:avLst/>
          </a:prstGeom>
          <a:gradFill flip="none" rotWithShape="1">
            <a:gsLst>
              <a:gs pos="70000">
                <a:srgbClr val="800000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kern="0" dirty="0">
              <a:solidFill>
                <a:sysClr val="windowText" lastClr="000000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184150" y="314325"/>
            <a:ext cx="8549049" cy="0"/>
          </a:xfrm>
          <a:prstGeom prst="line">
            <a:avLst/>
          </a:prstGeom>
          <a:noFill/>
          <a:ln w="76200">
            <a:gradFill flip="none" rotWithShape="1">
              <a:gsLst>
                <a:gs pos="70000">
                  <a:srgbClr val="800000"/>
                </a:gs>
                <a:gs pos="100000">
                  <a:srgbClr val="FFFFFF"/>
                </a:gs>
              </a:gsLst>
              <a:lin ang="0" scaled="1"/>
              <a:tileRect/>
            </a:gra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kern="0" dirty="0">
              <a:solidFill>
                <a:sysClr val="windowText" lastClr="000000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19063" y="0"/>
            <a:ext cx="6599604" cy="260629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5228" tIns="37614" rIns="75228" bIns="37614">
            <a:spAutoFit/>
          </a:bodyPr>
          <a:lstStyle/>
          <a:p>
            <a:pPr defTabSz="7524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200" b="1" kern="0" dirty="0" smtClean="0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Frontier of Materials, Life and Particle Science Explored by Ultra Slow </a:t>
            </a:r>
            <a:r>
              <a:rPr kumimoji="0" lang="en-US" altLang="ja-JP" sz="1200" b="1" kern="0" dirty="0" err="1" smtClean="0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Muon</a:t>
            </a:r>
            <a:r>
              <a:rPr kumimoji="0" lang="en-US" altLang="ja-JP" sz="1200" b="1" kern="0" dirty="0" smtClean="0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 Microscope</a:t>
            </a:r>
            <a:endParaRPr kumimoji="0" lang="en-US" altLang="ja-JP" sz="1200" b="1" kern="0" dirty="0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227452" y="1016818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FFFF"/>
                </a:solidFill>
              </a:rPr>
              <a:t>July</a:t>
            </a:r>
            <a:r>
              <a:rPr kumimoji="1" lang="en-US" altLang="ja-JP" sz="1800" dirty="0" smtClean="0">
                <a:solidFill>
                  <a:srgbClr val="FFFFFF"/>
                </a:solidFill>
              </a:rPr>
              <a:t> 2, 2014</a:t>
            </a:r>
            <a:endParaRPr kumimoji="1" lang="ja-JP" altLang="en-US" sz="1800" dirty="0">
              <a:solidFill>
                <a:srgbClr val="FFFFFF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09673" y="1509647"/>
            <a:ext cx="3202380" cy="675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All-solid-state laser system</a:t>
            </a:r>
          </a:p>
          <a:p>
            <a:pPr>
              <a:lnSpc>
                <a:spcPct val="120000"/>
              </a:lnSpc>
            </a:pPr>
            <a:r>
              <a:rPr lang="en-US" altLang="ja-JP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as Lyman-α driving laser</a:t>
            </a:r>
            <a:endParaRPr lang="ja-JP" altLang="en-US" sz="1600" b="1" dirty="0">
              <a:solidFill>
                <a:schemeClr val="tx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00544" y="5189710"/>
            <a:ext cx="387633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b="1" dirty="0" smtClean="0">
                <a:solidFill>
                  <a:srgbClr val="008200"/>
                </a:solidFill>
                <a:latin typeface="Arial"/>
                <a:cs typeface="Arial"/>
              </a:rPr>
              <a:t>Observed laser ionization of</a:t>
            </a:r>
          </a:p>
          <a:p>
            <a:pPr>
              <a:lnSpc>
                <a:spcPct val="120000"/>
              </a:lnSpc>
            </a:pPr>
            <a:r>
              <a:rPr lang="en-US" altLang="ja-JP" b="1" dirty="0" smtClean="0">
                <a:solidFill>
                  <a:srgbClr val="008200"/>
                </a:solidFill>
                <a:latin typeface="Arial"/>
                <a:cs typeface="Arial"/>
              </a:rPr>
              <a:t> </a:t>
            </a:r>
            <a:r>
              <a:rPr lang="en-US" altLang="ja-JP" b="1" dirty="0">
                <a:solidFill>
                  <a:srgbClr val="008200"/>
                </a:solidFill>
                <a:latin typeface="Arial"/>
                <a:cs typeface="Arial"/>
              </a:rPr>
              <a:t>h</a:t>
            </a:r>
            <a:r>
              <a:rPr lang="en-US" altLang="ja-JP" b="1" dirty="0" smtClean="0">
                <a:solidFill>
                  <a:srgbClr val="008200"/>
                </a:solidFill>
                <a:latin typeface="Arial"/>
                <a:cs typeface="Arial"/>
              </a:rPr>
              <a:t>ydrogen atom</a:t>
            </a:r>
            <a:r>
              <a:rPr lang="en-US" altLang="ja-JP" b="1" dirty="0">
                <a:solidFill>
                  <a:srgbClr val="008200"/>
                </a:solidFill>
                <a:latin typeface="Arial"/>
                <a:cs typeface="Arial"/>
              </a:rPr>
              <a:t> </a:t>
            </a:r>
            <a:r>
              <a:rPr lang="en-US" altLang="ja-JP" b="1" dirty="0" smtClean="0">
                <a:solidFill>
                  <a:srgbClr val="008200"/>
                </a:solidFill>
                <a:latin typeface="Arial"/>
                <a:cs typeface="Arial"/>
              </a:rPr>
              <a:t>by MCP signal</a:t>
            </a:r>
          </a:p>
        </p:txBody>
      </p:sp>
      <p:cxnSp>
        <p:nvCxnSpPr>
          <p:cNvPr id="317" name="直線矢印コネクタ 316"/>
          <p:cNvCxnSpPr/>
          <p:nvPr/>
        </p:nvCxnSpPr>
        <p:spPr>
          <a:xfrm flipV="1">
            <a:off x="2138904" y="3926021"/>
            <a:ext cx="2707501" cy="51930"/>
          </a:xfrm>
          <a:prstGeom prst="straightConnector1">
            <a:avLst/>
          </a:prstGeom>
          <a:ln w="38100">
            <a:solidFill>
              <a:srgbClr val="FF3399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直線矢印コネクタ 317"/>
          <p:cNvCxnSpPr/>
          <p:nvPr/>
        </p:nvCxnSpPr>
        <p:spPr>
          <a:xfrm>
            <a:off x="2138904" y="3977952"/>
            <a:ext cx="2649894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正方形/長方形 318"/>
          <p:cNvSpPr/>
          <p:nvPr/>
        </p:nvSpPr>
        <p:spPr>
          <a:xfrm rot="18869592">
            <a:off x="4435448" y="3800585"/>
            <a:ext cx="36575" cy="132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0" name="直線矢印コネクタ 319"/>
          <p:cNvCxnSpPr/>
          <p:nvPr/>
        </p:nvCxnSpPr>
        <p:spPr>
          <a:xfrm flipV="1">
            <a:off x="2138904" y="3874092"/>
            <a:ext cx="2304256" cy="103859"/>
          </a:xfrm>
          <a:prstGeom prst="straightConnector1">
            <a:avLst/>
          </a:prstGeom>
          <a:ln w="38100">
            <a:solidFill>
              <a:srgbClr val="7030A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線矢印コネクタ 320"/>
          <p:cNvCxnSpPr/>
          <p:nvPr/>
        </p:nvCxnSpPr>
        <p:spPr>
          <a:xfrm flipV="1">
            <a:off x="4846405" y="3228574"/>
            <a:ext cx="0" cy="690022"/>
          </a:xfrm>
          <a:prstGeom prst="straightConnector1">
            <a:avLst/>
          </a:prstGeom>
          <a:ln w="38100">
            <a:solidFill>
              <a:srgbClr val="FF3399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直線矢印コネクタ 321"/>
          <p:cNvCxnSpPr/>
          <p:nvPr/>
        </p:nvCxnSpPr>
        <p:spPr>
          <a:xfrm flipH="1" flipV="1">
            <a:off x="4783140" y="3294841"/>
            <a:ext cx="5659" cy="67023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" name="正方形/長方形 322"/>
          <p:cNvSpPr/>
          <p:nvPr/>
        </p:nvSpPr>
        <p:spPr>
          <a:xfrm rot="18869592">
            <a:off x="4369614" y="4343959"/>
            <a:ext cx="36575" cy="132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4" name="正方形/長方形 323"/>
          <p:cNvSpPr/>
          <p:nvPr/>
        </p:nvSpPr>
        <p:spPr>
          <a:xfrm rot="2685372">
            <a:off x="4820072" y="3914232"/>
            <a:ext cx="36575" cy="1189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5" name="正方形/長方形 324"/>
          <p:cNvSpPr/>
          <p:nvPr/>
        </p:nvSpPr>
        <p:spPr>
          <a:xfrm rot="2685372">
            <a:off x="4819711" y="4256131"/>
            <a:ext cx="36575" cy="1189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6" name="直線矢印コネクタ 325"/>
          <p:cNvCxnSpPr/>
          <p:nvPr/>
        </p:nvCxnSpPr>
        <p:spPr>
          <a:xfrm flipH="1">
            <a:off x="4827620" y="4334943"/>
            <a:ext cx="10379" cy="460851"/>
          </a:xfrm>
          <a:prstGeom prst="straightConnector1">
            <a:avLst/>
          </a:prstGeom>
          <a:ln w="381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直線矢印コネクタ 326"/>
          <p:cNvCxnSpPr/>
          <p:nvPr/>
        </p:nvCxnSpPr>
        <p:spPr>
          <a:xfrm>
            <a:off x="4416854" y="3874092"/>
            <a:ext cx="0" cy="496615"/>
          </a:xfrm>
          <a:prstGeom prst="straightConnector1">
            <a:avLst/>
          </a:prstGeom>
          <a:ln w="38100">
            <a:solidFill>
              <a:srgbClr val="7030A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直線矢印コネクタ 327"/>
          <p:cNvCxnSpPr/>
          <p:nvPr/>
        </p:nvCxnSpPr>
        <p:spPr>
          <a:xfrm>
            <a:off x="851494" y="4760551"/>
            <a:ext cx="3976126" cy="0"/>
          </a:xfrm>
          <a:prstGeom prst="straightConnector1">
            <a:avLst/>
          </a:prstGeom>
          <a:ln w="381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直線矢印コネクタ 328"/>
          <p:cNvCxnSpPr/>
          <p:nvPr/>
        </p:nvCxnSpPr>
        <p:spPr>
          <a:xfrm>
            <a:off x="4827620" y="4358901"/>
            <a:ext cx="3647989" cy="35891"/>
          </a:xfrm>
          <a:prstGeom prst="straightConnector1">
            <a:avLst/>
          </a:prstGeom>
          <a:ln w="381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直線矢印コネクタ 329"/>
          <p:cNvCxnSpPr/>
          <p:nvPr/>
        </p:nvCxnSpPr>
        <p:spPr>
          <a:xfrm flipH="1">
            <a:off x="4416855" y="4394792"/>
            <a:ext cx="4058754" cy="11615"/>
          </a:xfrm>
          <a:prstGeom prst="straightConnector1">
            <a:avLst/>
          </a:prstGeom>
          <a:ln w="38100">
            <a:solidFill>
              <a:srgbClr val="7030A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1" name="グループ化 370"/>
          <p:cNvGrpSpPr/>
          <p:nvPr/>
        </p:nvGrpSpPr>
        <p:grpSpPr>
          <a:xfrm>
            <a:off x="2246760" y="3823933"/>
            <a:ext cx="121920" cy="336348"/>
            <a:chOff x="2077944" y="3823933"/>
            <a:chExt cx="121920" cy="336348"/>
          </a:xfrm>
        </p:grpSpPr>
        <p:cxnSp>
          <p:nvCxnSpPr>
            <p:cNvPr id="331" name="直線コネクタ 330"/>
            <p:cNvCxnSpPr/>
            <p:nvPr/>
          </p:nvCxnSpPr>
          <p:spPr>
            <a:xfrm>
              <a:off x="2193156" y="3837685"/>
              <a:ext cx="0" cy="32259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線コネクタ 331"/>
            <p:cNvCxnSpPr/>
            <p:nvPr/>
          </p:nvCxnSpPr>
          <p:spPr>
            <a:xfrm>
              <a:off x="2077944" y="3823933"/>
              <a:ext cx="115213" cy="33634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線コネクタ 332"/>
            <p:cNvCxnSpPr/>
            <p:nvPr/>
          </p:nvCxnSpPr>
          <p:spPr>
            <a:xfrm>
              <a:off x="2077944" y="3837685"/>
              <a:ext cx="1219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4" name="正方形/長方形 333"/>
          <p:cNvSpPr/>
          <p:nvPr/>
        </p:nvSpPr>
        <p:spPr bwMode="auto">
          <a:xfrm>
            <a:off x="6171352" y="4227692"/>
            <a:ext cx="476150" cy="365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335" name="直線矢印コネクタ 334"/>
          <p:cNvCxnSpPr/>
          <p:nvPr/>
        </p:nvCxnSpPr>
        <p:spPr>
          <a:xfrm>
            <a:off x="6409427" y="4533610"/>
            <a:ext cx="0" cy="1400253"/>
          </a:xfrm>
          <a:prstGeom prst="straightConnector1">
            <a:avLst/>
          </a:prstGeom>
          <a:ln w="25400">
            <a:solidFill>
              <a:srgbClr val="FFC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テキスト ボックス 336"/>
          <p:cNvSpPr txBox="1"/>
          <p:nvPr/>
        </p:nvSpPr>
        <p:spPr>
          <a:xfrm>
            <a:off x="6451216" y="3893247"/>
            <a:ext cx="367328" cy="320088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W</a:t>
            </a:r>
          </a:p>
        </p:txBody>
      </p:sp>
      <p:sp>
        <p:nvSpPr>
          <p:cNvPr id="339" name="円/楕円 338"/>
          <p:cNvSpPr/>
          <p:nvPr/>
        </p:nvSpPr>
        <p:spPr>
          <a:xfrm>
            <a:off x="6459384" y="4360791"/>
            <a:ext cx="57606" cy="57606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0" name="円/楕円 339"/>
          <p:cNvSpPr/>
          <p:nvPr/>
        </p:nvSpPr>
        <p:spPr>
          <a:xfrm>
            <a:off x="6286564" y="4303185"/>
            <a:ext cx="57606" cy="57606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1" name="円/楕円 340"/>
          <p:cNvSpPr/>
          <p:nvPr/>
        </p:nvSpPr>
        <p:spPr>
          <a:xfrm>
            <a:off x="6286564" y="4418397"/>
            <a:ext cx="57606" cy="57606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2" name="円/楕円 341"/>
          <p:cNvSpPr/>
          <p:nvPr/>
        </p:nvSpPr>
        <p:spPr>
          <a:xfrm>
            <a:off x="6516990" y="4476004"/>
            <a:ext cx="57606" cy="57606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7" name="正方形/長方形 346"/>
          <p:cNvSpPr/>
          <p:nvPr/>
        </p:nvSpPr>
        <p:spPr>
          <a:xfrm>
            <a:off x="4558372" y="3122021"/>
            <a:ext cx="518458" cy="1728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8" name="テキスト ボックス 347"/>
          <p:cNvSpPr txBox="1"/>
          <p:nvPr/>
        </p:nvSpPr>
        <p:spPr>
          <a:xfrm>
            <a:off x="4500766" y="3032359"/>
            <a:ext cx="691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dump</a:t>
            </a:r>
          </a:p>
        </p:txBody>
      </p:sp>
      <p:sp>
        <p:nvSpPr>
          <p:cNvPr id="349" name="正方形/長方形 348"/>
          <p:cNvSpPr/>
          <p:nvPr/>
        </p:nvSpPr>
        <p:spPr>
          <a:xfrm>
            <a:off x="8475608" y="4331756"/>
            <a:ext cx="518458" cy="1728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0" name="テキスト ボックス 349"/>
          <p:cNvSpPr txBox="1"/>
          <p:nvPr/>
        </p:nvSpPr>
        <p:spPr>
          <a:xfrm>
            <a:off x="8418001" y="4242093"/>
            <a:ext cx="691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dump</a:t>
            </a:r>
          </a:p>
        </p:txBody>
      </p:sp>
      <p:sp>
        <p:nvSpPr>
          <p:cNvPr id="357" name="テキスト ボックス 356"/>
          <p:cNvSpPr txBox="1"/>
          <p:nvPr/>
        </p:nvSpPr>
        <p:spPr>
          <a:xfrm>
            <a:off x="6443828" y="5245110"/>
            <a:ext cx="207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Transportation line</a:t>
            </a:r>
          </a:p>
        </p:txBody>
      </p:sp>
      <p:sp>
        <p:nvSpPr>
          <p:cNvPr id="363" name="テキスト ボックス 362"/>
          <p:cNvSpPr txBox="1"/>
          <p:nvPr/>
        </p:nvSpPr>
        <p:spPr>
          <a:xfrm>
            <a:off x="6379648" y="4804823"/>
            <a:ext cx="459160" cy="40011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H</a:t>
            </a:r>
            <a:r>
              <a:rPr lang="en-US" altLang="ja-JP" sz="2000" baseline="30000" dirty="0" smtClean="0"/>
              <a:t>+</a:t>
            </a:r>
          </a:p>
        </p:txBody>
      </p:sp>
      <p:sp>
        <p:nvSpPr>
          <p:cNvPr id="364" name="正方形/長方形 363"/>
          <p:cNvSpPr/>
          <p:nvPr/>
        </p:nvSpPr>
        <p:spPr>
          <a:xfrm>
            <a:off x="4189425" y="5760985"/>
            <a:ext cx="119360" cy="3997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7" name="テキスト ボックス 366"/>
          <p:cNvSpPr txBox="1"/>
          <p:nvPr/>
        </p:nvSpPr>
        <p:spPr>
          <a:xfrm>
            <a:off x="3625518" y="5837549"/>
            <a:ext cx="2315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MCP </a:t>
            </a:r>
          </a:p>
          <a:p>
            <a:r>
              <a:rPr lang="en-US" altLang="ja-JP" dirty="0" smtClean="0"/>
              <a:t>(Micro Cannel Plate)</a:t>
            </a:r>
          </a:p>
        </p:txBody>
      </p:sp>
      <p:cxnSp>
        <p:nvCxnSpPr>
          <p:cNvPr id="372" name="直線矢印コネクタ 371"/>
          <p:cNvCxnSpPr/>
          <p:nvPr/>
        </p:nvCxnSpPr>
        <p:spPr>
          <a:xfrm>
            <a:off x="534066" y="3985641"/>
            <a:ext cx="1604838" cy="0"/>
          </a:xfrm>
          <a:prstGeom prst="straightConnector1">
            <a:avLst/>
          </a:prstGeom>
          <a:ln w="38100">
            <a:solidFill>
              <a:srgbClr val="FF3399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直線矢印コネクタ 375"/>
          <p:cNvCxnSpPr/>
          <p:nvPr/>
        </p:nvCxnSpPr>
        <p:spPr>
          <a:xfrm>
            <a:off x="534064" y="2736597"/>
            <a:ext cx="2" cy="1276923"/>
          </a:xfrm>
          <a:prstGeom prst="straightConnector1">
            <a:avLst/>
          </a:prstGeom>
          <a:ln w="38100">
            <a:solidFill>
              <a:srgbClr val="FF3399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直線矢印コネクタ 380"/>
          <p:cNvCxnSpPr/>
          <p:nvPr/>
        </p:nvCxnSpPr>
        <p:spPr>
          <a:xfrm flipH="1">
            <a:off x="851491" y="2736597"/>
            <a:ext cx="3" cy="2036214"/>
          </a:xfrm>
          <a:prstGeom prst="straightConnector1">
            <a:avLst/>
          </a:prstGeom>
          <a:ln w="3810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直線矢印コネクタ 383"/>
          <p:cNvCxnSpPr/>
          <p:nvPr/>
        </p:nvCxnSpPr>
        <p:spPr>
          <a:xfrm>
            <a:off x="289235" y="3985641"/>
            <a:ext cx="220978" cy="0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8" name="正方形/長方形 387"/>
          <p:cNvSpPr/>
          <p:nvPr/>
        </p:nvSpPr>
        <p:spPr>
          <a:xfrm rot="18869592">
            <a:off x="515777" y="3938629"/>
            <a:ext cx="36575" cy="132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9" name="正方形/長方形 388"/>
          <p:cNvSpPr/>
          <p:nvPr/>
        </p:nvSpPr>
        <p:spPr>
          <a:xfrm rot="18869592">
            <a:off x="833204" y="4694469"/>
            <a:ext cx="36575" cy="132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0" name="正方形/長方形 389"/>
          <p:cNvSpPr/>
          <p:nvPr/>
        </p:nvSpPr>
        <p:spPr>
          <a:xfrm rot="2685372">
            <a:off x="4828118" y="4736324"/>
            <a:ext cx="36575" cy="1189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1" name="正方形/長方形 390"/>
          <p:cNvSpPr/>
          <p:nvPr/>
        </p:nvSpPr>
        <p:spPr>
          <a:xfrm rot="18869592">
            <a:off x="234846" y="3940956"/>
            <a:ext cx="36575" cy="1321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2" name="直線矢印コネクタ 391"/>
          <p:cNvCxnSpPr/>
          <p:nvPr/>
        </p:nvCxnSpPr>
        <p:spPr>
          <a:xfrm flipH="1" flipV="1">
            <a:off x="253133" y="2736597"/>
            <a:ext cx="5661" cy="1262387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5" name="テキスト ボックス 394"/>
          <p:cNvSpPr txBox="1"/>
          <p:nvPr/>
        </p:nvSpPr>
        <p:spPr>
          <a:xfrm>
            <a:off x="870416" y="2691047"/>
            <a:ext cx="682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rgbClr val="00B0F0"/>
                </a:solidFill>
              </a:rPr>
              <a:t>355 nm</a:t>
            </a:r>
          </a:p>
        </p:txBody>
      </p:sp>
      <p:sp>
        <p:nvSpPr>
          <p:cNvPr id="396" name="テキスト ボックス 395"/>
          <p:cNvSpPr txBox="1"/>
          <p:nvPr/>
        </p:nvSpPr>
        <p:spPr>
          <a:xfrm>
            <a:off x="428365" y="2459598"/>
            <a:ext cx="682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rgbClr val="FF3399"/>
                </a:solidFill>
              </a:rPr>
              <a:t>212 nm</a:t>
            </a:r>
          </a:p>
        </p:txBody>
      </p:sp>
      <p:sp>
        <p:nvSpPr>
          <p:cNvPr id="397" name="テキスト ボックス 396"/>
          <p:cNvSpPr txBox="1"/>
          <p:nvPr/>
        </p:nvSpPr>
        <p:spPr>
          <a:xfrm>
            <a:off x="-73937" y="2453831"/>
            <a:ext cx="682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</a:rPr>
              <a:t>840 nm</a:t>
            </a:r>
          </a:p>
        </p:txBody>
      </p:sp>
      <p:sp>
        <p:nvSpPr>
          <p:cNvPr id="404" name="テキスト ボックス 403"/>
          <p:cNvSpPr txBox="1"/>
          <p:nvPr/>
        </p:nvSpPr>
        <p:spPr>
          <a:xfrm>
            <a:off x="86373" y="2222316"/>
            <a:ext cx="1724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From laser cabin</a:t>
            </a:r>
          </a:p>
        </p:txBody>
      </p:sp>
      <p:sp>
        <p:nvSpPr>
          <p:cNvPr id="405" name="テキスト ボックス 404"/>
          <p:cNvSpPr txBox="1"/>
          <p:nvPr/>
        </p:nvSpPr>
        <p:spPr>
          <a:xfrm>
            <a:off x="958394" y="3317959"/>
            <a:ext cx="1587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Gas cell</a:t>
            </a:r>
          </a:p>
          <a:p>
            <a:r>
              <a:rPr lang="en-US" altLang="ja-JP" sz="1200" dirty="0" smtClean="0"/>
              <a:t>(2.4kPa Kr-</a:t>
            </a:r>
            <a:r>
              <a:rPr lang="en-US" altLang="ja-JP" sz="1200" dirty="0" err="1" smtClean="0"/>
              <a:t>Ar</a:t>
            </a:r>
            <a:r>
              <a:rPr lang="en-US" altLang="ja-JP" sz="1200" dirty="0" smtClean="0"/>
              <a:t> mixture)</a:t>
            </a:r>
          </a:p>
        </p:txBody>
      </p:sp>
      <p:sp>
        <p:nvSpPr>
          <p:cNvPr id="406" name="正方形/長方形 405"/>
          <p:cNvSpPr/>
          <p:nvPr/>
        </p:nvSpPr>
        <p:spPr>
          <a:xfrm>
            <a:off x="8191690" y="4307553"/>
            <a:ext cx="45719" cy="178062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65" name="Picture 241" descr="C:\Users\muonlaser3\Pictures\Nakamura\20140627VUV発生試験\IMGP26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64" y="2876046"/>
            <a:ext cx="12192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7" name="テキスト ボックス 406"/>
          <p:cNvSpPr txBox="1"/>
          <p:nvPr/>
        </p:nvSpPr>
        <p:spPr>
          <a:xfrm>
            <a:off x="7925815" y="3784216"/>
            <a:ext cx="1220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/>
              <a:t>Sodium </a:t>
            </a:r>
            <a:r>
              <a:rPr lang="en-US" altLang="ja-JP" sz="1000" dirty="0" smtClean="0"/>
              <a:t>salicylate</a:t>
            </a:r>
            <a:endParaRPr lang="en-US" altLang="ja-JP" sz="1000" dirty="0"/>
          </a:p>
          <a:p>
            <a:r>
              <a:rPr lang="en-US" altLang="ja-JP" sz="1000" dirty="0"/>
              <a:t>painted plate</a:t>
            </a:r>
            <a:endParaRPr kumimoji="1" lang="ja-JP" altLang="en-US" sz="1000" dirty="0"/>
          </a:p>
        </p:txBody>
      </p:sp>
      <p:cxnSp>
        <p:nvCxnSpPr>
          <p:cNvPr id="408" name="直線矢印コネクタ 407"/>
          <p:cNvCxnSpPr/>
          <p:nvPr/>
        </p:nvCxnSpPr>
        <p:spPr>
          <a:xfrm flipH="1" flipV="1">
            <a:off x="4423207" y="5933863"/>
            <a:ext cx="1974181" cy="19562"/>
          </a:xfrm>
          <a:prstGeom prst="straightConnector1">
            <a:avLst/>
          </a:prstGeom>
          <a:ln w="25400">
            <a:solidFill>
              <a:srgbClr val="FFC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" name="テキスト ボックス 409"/>
          <p:cNvSpPr txBox="1"/>
          <p:nvPr/>
        </p:nvSpPr>
        <p:spPr>
          <a:xfrm>
            <a:off x="6818544" y="5933863"/>
            <a:ext cx="2079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Mass Analyzing Magnet</a:t>
            </a:r>
          </a:p>
        </p:txBody>
      </p:sp>
      <p:sp>
        <p:nvSpPr>
          <p:cNvPr id="411" name="正方形/長方形 410"/>
          <p:cNvSpPr/>
          <p:nvPr/>
        </p:nvSpPr>
        <p:spPr>
          <a:xfrm>
            <a:off x="6012145" y="5760985"/>
            <a:ext cx="735005" cy="3997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935358" y="1492328"/>
            <a:ext cx="49904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J. Nakamura, T. Adachi (KEK)</a:t>
            </a:r>
          </a:p>
          <a:p>
            <a:r>
              <a:rPr lang="en-US" altLang="ja-JP" sz="2400" dirty="0" smtClean="0"/>
              <a:t>Y. </a:t>
            </a:r>
            <a:r>
              <a:rPr lang="en-US" altLang="ja-JP" sz="2400" dirty="0" err="1" smtClean="0"/>
              <a:t>Oishi</a:t>
            </a:r>
            <a:r>
              <a:rPr lang="en-US" altLang="ja-JP" sz="2400" dirty="0" smtClean="0"/>
              <a:t>, K. Miyazaki, N. Saito (RIKEN)</a:t>
            </a:r>
          </a:p>
        </p:txBody>
      </p:sp>
    </p:spTree>
    <p:extLst>
      <p:ext uri="{BB962C8B-B14F-4D97-AF65-F5344CB8AC3E}">
        <p14:creationId xmlns:p14="http://schemas.microsoft.com/office/powerpoint/2010/main" val="11565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タイトル 1"/>
          <p:cNvSpPr txBox="1">
            <a:spLocks/>
          </p:cNvSpPr>
          <p:nvPr/>
        </p:nvSpPr>
        <p:spPr>
          <a:xfrm>
            <a:off x="110439" y="82124"/>
            <a:ext cx="8931749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b="1" kern="0" smtClean="0">
                <a:latin typeface="Arial"/>
                <a:cs typeface="ＭＳ Ｐゴシック"/>
              </a:rPr>
              <a:t>“H atom laser ionization” at MLF of J-PARC</a:t>
            </a:r>
            <a:endParaRPr lang="ja-JP" altLang="en-US" sz="3200" dirty="0"/>
          </a:p>
        </p:txBody>
      </p:sp>
      <p:sp>
        <p:nvSpPr>
          <p:cNvPr id="94" name="Rectangle 5"/>
          <p:cNvSpPr>
            <a:spLocks noChangeArrowheads="1"/>
          </p:cNvSpPr>
          <p:nvPr/>
        </p:nvSpPr>
        <p:spPr bwMode="auto">
          <a:xfrm>
            <a:off x="174625" y="1001713"/>
            <a:ext cx="8789988" cy="406400"/>
          </a:xfrm>
          <a:prstGeom prst="rect">
            <a:avLst/>
          </a:prstGeom>
          <a:gradFill flip="none" rotWithShape="1">
            <a:gsLst>
              <a:gs pos="70000">
                <a:srgbClr val="800000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kern="0" dirty="0">
              <a:solidFill>
                <a:sysClr val="windowText" lastClr="000000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95" name="Line 6"/>
          <p:cNvSpPr>
            <a:spLocks noChangeShapeType="1"/>
          </p:cNvSpPr>
          <p:nvPr/>
        </p:nvSpPr>
        <p:spPr bwMode="auto">
          <a:xfrm>
            <a:off x="184150" y="314325"/>
            <a:ext cx="8549049" cy="0"/>
          </a:xfrm>
          <a:prstGeom prst="line">
            <a:avLst/>
          </a:prstGeom>
          <a:noFill/>
          <a:ln w="76200">
            <a:gradFill flip="none" rotWithShape="1">
              <a:gsLst>
                <a:gs pos="70000">
                  <a:srgbClr val="800000"/>
                </a:gs>
                <a:gs pos="100000">
                  <a:srgbClr val="FFFFFF"/>
                </a:gs>
              </a:gsLst>
              <a:lin ang="0" scaled="1"/>
              <a:tileRect/>
            </a:gra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kern="0" dirty="0">
              <a:solidFill>
                <a:sysClr val="windowText" lastClr="000000"/>
              </a:solidFill>
              <a:latin typeface="Calibri"/>
              <a:ea typeface="ＭＳ Ｐゴシック"/>
              <a:cs typeface="+mn-cs"/>
            </a:endParaRPr>
          </a:p>
        </p:txBody>
      </p:sp>
      <p:sp>
        <p:nvSpPr>
          <p:cNvPr id="98" name="Rectangle 7"/>
          <p:cNvSpPr>
            <a:spLocks noChangeArrowheads="1"/>
          </p:cNvSpPr>
          <p:nvPr/>
        </p:nvSpPr>
        <p:spPr bwMode="auto">
          <a:xfrm>
            <a:off x="119063" y="0"/>
            <a:ext cx="6599604" cy="260629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5228" tIns="37614" rIns="75228" bIns="37614">
            <a:spAutoFit/>
          </a:bodyPr>
          <a:lstStyle/>
          <a:p>
            <a:pPr defTabSz="7524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200" b="1" kern="0" dirty="0" smtClean="0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Frontier of Materials, Life and Particle Science Explored by Ultra Slow </a:t>
            </a:r>
            <a:r>
              <a:rPr kumimoji="0" lang="en-US" altLang="ja-JP" sz="1200" b="1" kern="0" dirty="0" err="1" smtClean="0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Muon</a:t>
            </a:r>
            <a:r>
              <a:rPr kumimoji="0" lang="en-US" altLang="ja-JP" sz="1200" b="1" kern="0" dirty="0" smtClean="0">
                <a:solidFill>
                  <a:srgbClr val="000000"/>
                </a:solidFill>
                <a:latin typeface="Arial"/>
                <a:ea typeface="ＭＳ Ｐゴシック"/>
                <a:cs typeface="Arial"/>
              </a:rPr>
              <a:t> Microscope</a:t>
            </a:r>
            <a:endParaRPr kumimoji="0" lang="en-US" altLang="ja-JP" sz="1200" b="1" kern="0" dirty="0">
              <a:solidFill>
                <a:srgbClr val="000000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27452" y="1016818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FFFF"/>
                </a:solidFill>
              </a:rPr>
              <a:t>July</a:t>
            </a:r>
            <a:r>
              <a:rPr kumimoji="1" lang="en-US" altLang="ja-JP" sz="1800" dirty="0" smtClean="0">
                <a:solidFill>
                  <a:srgbClr val="FFFFFF"/>
                </a:solidFill>
              </a:rPr>
              <a:t> 2, 2014</a:t>
            </a:r>
            <a:endParaRPr kumimoji="1" lang="ja-JP" altLang="en-US" sz="1800" dirty="0">
              <a:solidFill>
                <a:srgbClr val="FFFFFF"/>
              </a:solidFill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5760800" y="1561177"/>
            <a:ext cx="3126859" cy="3208964"/>
            <a:chOff x="5760800" y="1561177"/>
            <a:chExt cx="3126859" cy="3208964"/>
          </a:xfrm>
        </p:grpSpPr>
        <p:sp>
          <p:nvSpPr>
            <p:cNvPr id="44" name="テキスト ボックス 43"/>
            <p:cNvSpPr txBox="1"/>
            <p:nvPr/>
          </p:nvSpPr>
          <p:spPr>
            <a:xfrm>
              <a:off x="5938827" y="1561177"/>
              <a:ext cx="18847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</a:rPr>
                <a:t>Lyman-α on</a:t>
              </a: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6074254" y="3399145"/>
              <a:ext cx="2802370" cy="6832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600" b="1" i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ω</a:t>
              </a:r>
              <a:r>
                <a:rPr lang="en-US" altLang="ja-JP" sz="1600" b="1" baseline="-25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1</a:t>
              </a:r>
              <a:r>
                <a:rPr lang="en-US" altLang="ja-JP" sz="1400" b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 </a:t>
              </a:r>
              <a:r>
                <a:rPr lang="en-US" altLang="ja-JP" sz="12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(</a:t>
              </a:r>
              <a:r>
                <a:rPr lang="en-US" altLang="ja-JP" sz="1200" b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212.556 nm)</a:t>
              </a:r>
              <a:r>
                <a:rPr lang="en-US" altLang="ja-JP" sz="1400" b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: Input to Kr Cell</a:t>
              </a:r>
            </a:p>
            <a:p>
              <a:pPr defTabSz="4572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600" b="1" i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ω</a:t>
              </a:r>
              <a:r>
                <a:rPr lang="en-US" altLang="ja-JP" sz="1600" b="1" baseline="-25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2</a:t>
              </a:r>
              <a:r>
                <a:rPr lang="en-US" altLang="ja-JP" sz="1400" b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 </a:t>
              </a:r>
              <a:r>
                <a:rPr lang="en-US" altLang="ja-JP" sz="1200" b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(845.25 nm)</a:t>
              </a:r>
              <a:r>
                <a:rPr lang="en-US" altLang="ja-JP" sz="1400" b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: Blocked 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7165235" y="4350446"/>
              <a:ext cx="674465" cy="239321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sz="180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7055289" y="4249600"/>
              <a:ext cx="109946" cy="438000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sz="180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7840084" y="4249600"/>
              <a:ext cx="109946" cy="438000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sz="180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7169554" y="4050207"/>
              <a:ext cx="7233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4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Kr Cell</a:t>
              </a:r>
              <a:endParaRPr lang="ja-JP" altLang="en-US" sz="1400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cxnSp>
          <p:nvCxnSpPr>
            <p:cNvPr id="76" name="直線矢印コネクタ 75"/>
            <p:cNvCxnSpPr/>
            <p:nvPr/>
          </p:nvCxnSpPr>
          <p:spPr>
            <a:xfrm>
              <a:off x="6318149" y="4424659"/>
              <a:ext cx="684827" cy="0"/>
            </a:xfrm>
            <a:prstGeom prst="straightConnector1">
              <a:avLst/>
            </a:prstGeom>
            <a:ln>
              <a:solidFill>
                <a:srgbClr val="00009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矢印コネクタ 76"/>
            <p:cNvCxnSpPr/>
            <p:nvPr/>
          </p:nvCxnSpPr>
          <p:spPr>
            <a:xfrm>
              <a:off x="6318149" y="4516734"/>
              <a:ext cx="684827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 flipV="1">
              <a:off x="6600724" y="4476653"/>
              <a:ext cx="80162" cy="8016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/>
            <p:cNvCxnSpPr/>
            <p:nvPr/>
          </p:nvCxnSpPr>
          <p:spPr>
            <a:xfrm rot="16200000" flipV="1">
              <a:off x="6600724" y="4476653"/>
              <a:ext cx="80162" cy="8016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テキスト ボックス 79"/>
            <p:cNvSpPr txBox="1"/>
            <p:nvPr/>
          </p:nvSpPr>
          <p:spPr>
            <a:xfrm>
              <a:off x="6229882" y="4004803"/>
              <a:ext cx="451004" cy="765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600" b="1" i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ω</a:t>
              </a:r>
              <a:r>
                <a:rPr lang="en-US" altLang="ja-JP" sz="1600" b="1" baseline="-25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1</a:t>
              </a:r>
              <a:endParaRPr lang="en-US" altLang="ja-JP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  <a:p>
              <a:pPr defTabSz="457200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600" b="1" i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ω</a:t>
              </a:r>
              <a:r>
                <a:rPr lang="en-US" altLang="ja-JP" sz="1600" b="1" baseline="-25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2</a:t>
              </a:r>
              <a:endParaRPr lang="en-US" altLang="ja-JP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cxnSp>
          <p:nvCxnSpPr>
            <p:cNvPr id="81" name="直線コネクタ 80"/>
            <p:cNvCxnSpPr/>
            <p:nvPr/>
          </p:nvCxnSpPr>
          <p:spPr>
            <a:xfrm flipV="1">
              <a:off x="8306422" y="4420697"/>
              <a:ext cx="80162" cy="8016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>
            <a:xfrm rot="16200000" flipV="1">
              <a:off x="8306422" y="4420697"/>
              <a:ext cx="80162" cy="8016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テキスト ボックス 82"/>
            <p:cNvSpPr txBox="1"/>
            <p:nvPr/>
          </p:nvSpPr>
          <p:spPr>
            <a:xfrm>
              <a:off x="6329184" y="1801705"/>
              <a:ext cx="2223686" cy="602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400" b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Two-Photon Resonance</a:t>
              </a:r>
            </a:p>
            <a:p>
              <a:pPr defTabSz="45720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400" b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Four-Wave Mixing</a:t>
              </a:r>
              <a:endParaRPr lang="ja-JP" altLang="en-US" sz="1400" b="1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7176270" y="2666613"/>
              <a:ext cx="674465" cy="239321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sz="180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7066324" y="2565767"/>
              <a:ext cx="109946" cy="438000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sz="180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7851119" y="2565767"/>
              <a:ext cx="109946" cy="438000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 sz="180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7180589" y="2366374"/>
              <a:ext cx="7233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4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Kr Cell</a:t>
              </a:r>
              <a:endParaRPr lang="ja-JP" altLang="en-US" sz="1400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cxnSp>
          <p:nvCxnSpPr>
            <p:cNvPr id="88" name="直線矢印コネクタ 87"/>
            <p:cNvCxnSpPr/>
            <p:nvPr/>
          </p:nvCxnSpPr>
          <p:spPr>
            <a:xfrm>
              <a:off x="6329184" y="2740826"/>
              <a:ext cx="684827" cy="0"/>
            </a:xfrm>
            <a:prstGeom prst="straightConnector1">
              <a:avLst/>
            </a:prstGeom>
            <a:ln>
              <a:solidFill>
                <a:srgbClr val="00009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矢印コネクタ 88"/>
            <p:cNvCxnSpPr/>
            <p:nvPr/>
          </p:nvCxnSpPr>
          <p:spPr>
            <a:xfrm>
              <a:off x="6329184" y="2832901"/>
              <a:ext cx="684827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テキスト ボックス 89"/>
            <p:cNvSpPr txBox="1"/>
            <p:nvPr/>
          </p:nvSpPr>
          <p:spPr>
            <a:xfrm>
              <a:off x="6240917" y="2318444"/>
              <a:ext cx="451004" cy="765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600" b="1" i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ω</a:t>
              </a:r>
              <a:r>
                <a:rPr lang="en-US" altLang="ja-JP" sz="1600" b="1" baseline="-25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1</a:t>
              </a:r>
              <a:endParaRPr lang="en-US" altLang="ja-JP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  <a:p>
              <a:pPr defTabSz="457200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600" b="1" i="1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ω</a:t>
              </a:r>
              <a:r>
                <a:rPr lang="en-US" altLang="ja-JP" sz="1600" b="1" baseline="-25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2</a:t>
              </a:r>
              <a:endParaRPr lang="en-US" altLang="ja-JP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cxnSp>
          <p:nvCxnSpPr>
            <p:cNvPr id="91" name="直線矢印コネクタ 90"/>
            <p:cNvCxnSpPr/>
            <p:nvPr/>
          </p:nvCxnSpPr>
          <p:spPr>
            <a:xfrm>
              <a:off x="8041175" y="2795123"/>
              <a:ext cx="684827" cy="0"/>
            </a:xfrm>
            <a:prstGeom prst="straightConnector1">
              <a:avLst/>
            </a:prstGeom>
            <a:ln>
              <a:solidFill>
                <a:srgbClr val="660066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テキスト ボックス 91"/>
            <p:cNvSpPr txBox="1"/>
            <p:nvPr/>
          </p:nvSpPr>
          <p:spPr>
            <a:xfrm>
              <a:off x="7998020" y="2360154"/>
              <a:ext cx="659127" cy="420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ja-JP" sz="1600" b="1" i="1" dirty="0" err="1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ω</a:t>
              </a:r>
              <a:r>
                <a:rPr lang="en-US" altLang="ja-JP" sz="1600" b="1" baseline="-25000" dirty="0" err="1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Ly</a:t>
              </a:r>
              <a:r>
                <a:rPr lang="en-US" altLang="ja-JP" sz="1600" b="1" baseline="-25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-α</a:t>
              </a:r>
              <a:endParaRPr lang="en-US" altLang="ja-JP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sp>
          <p:nvSpPr>
            <p:cNvPr id="100" name="テキスト ボックス 99"/>
            <p:cNvSpPr txBox="1"/>
            <p:nvPr/>
          </p:nvSpPr>
          <p:spPr>
            <a:xfrm>
              <a:off x="5881760" y="3083782"/>
              <a:ext cx="18847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</a:rPr>
                <a:t>Lyman-α off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5760800" y="1609516"/>
              <a:ext cx="3126859" cy="1474266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5760800" y="3070889"/>
              <a:ext cx="3126859" cy="169925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97" name="図 96" descr="muonlog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997" y="819548"/>
            <a:ext cx="1461534" cy="811151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1146994"/>
            <a:ext cx="5492750" cy="385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グループ化 7"/>
          <p:cNvGrpSpPr/>
          <p:nvPr/>
        </p:nvGrpSpPr>
        <p:grpSpPr>
          <a:xfrm>
            <a:off x="6372200" y="4763913"/>
            <a:ext cx="2001151" cy="2121471"/>
            <a:chOff x="5907956" y="4685074"/>
            <a:chExt cx="2001151" cy="2121471"/>
          </a:xfrm>
        </p:grpSpPr>
        <p:cxnSp>
          <p:nvCxnSpPr>
            <p:cNvPr id="103" name="直線コネクタ 102"/>
            <p:cNvCxnSpPr/>
            <p:nvPr/>
          </p:nvCxnSpPr>
          <p:spPr>
            <a:xfrm>
              <a:off x="5964892" y="6372765"/>
              <a:ext cx="460871" cy="1587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矢印コネクタ 103"/>
            <p:cNvCxnSpPr/>
            <p:nvPr/>
          </p:nvCxnSpPr>
          <p:spPr>
            <a:xfrm rot="5400000" flipH="1" flipV="1">
              <a:off x="5777693" y="5942303"/>
              <a:ext cx="864097" cy="1"/>
            </a:xfrm>
            <a:prstGeom prst="straightConnector1">
              <a:avLst/>
            </a:prstGeom>
            <a:ln w="254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コネクタ 104"/>
            <p:cNvCxnSpPr/>
            <p:nvPr/>
          </p:nvCxnSpPr>
          <p:spPr>
            <a:xfrm>
              <a:off x="5964892" y="5508669"/>
              <a:ext cx="460871" cy="1587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テキスト ボックス 14"/>
            <p:cNvSpPr txBox="1">
              <a:spLocks noChangeArrowheads="1"/>
            </p:cNvSpPr>
            <p:nvPr/>
          </p:nvSpPr>
          <p:spPr bwMode="auto">
            <a:xfrm>
              <a:off x="6209738" y="5726280"/>
              <a:ext cx="169936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121.57 nm</a:t>
              </a:r>
            </a:p>
          </p:txBody>
        </p:sp>
        <p:cxnSp>
          <p:nvCxnSpPr>
            <p:cNvPr id="107" name="直線コネクタ 106"/>
            <p:cNvCxnSpPr/>
            <p:nvPr/>
          </p:nvCxnSpPr>
          <p:spPr>
            <a:xfrm>
              <a:off x="5964892" y="5155605"/>
              <a:ext cx="460871" cy="1587"/>
            </a:xfrm>
            <a:prstGeom prst="line">
              <a:avLst/>
            </a:prstGeom>
            <a:ln w="254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テキスト ボックス 14"/>
            <p:cNvSpPr txBox="1">
              <a:spLocks noChangeArrowheads="1"/>
            </p:cNvSpPr>
            <p:nvPr/>
          </p:nvSpPr>
          <p:spPr bwMode="auto">
            <a:xfrm>
              <a:off x="6209739" y="5038138"/>
              <a:ext cx="115212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>
                  <a:solidFill>
                    <a:srgbClr val="00B0F0"/>
                  </a:solidFill>
                  <a:latin typeface="+mj-lt"/>
                </a:rPr>
                <a:t>355 nm</a:t>
              </a:r>
            </a:p>
          </p:txBody>
        </p:sp>
        <p:cxnSp>
          <p:nvCxnSpPr>
            <p:cNvPr id="109" name="直線矢印コネクタ 108"/>
            <p:cNvCxnSpPr/>
            <p:nvPr/>
          </p:nvCxnSpPr>
          <p:spPr>
            <a:xfrm rot="5400000" flipH="1" flipV="1">
              <a:off x="5957712" y="5258228"/>
              <a:ext cx="504055" cy="1"/>
            </a:xfrm>
            <a:prstGeom prst="straightConnector1">
              <a:avLst/>
            </a:prstGeom>
            <a:ln w="2540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テキスト ボックス 14"/>
            <p:cNvSpPr txBox="1">
              <a:spLocks noChangeArrowheads="1"/>
            </p:cNvSpPr>
            <p:nvPr/>
          </p:nvSpPr>
          <p:spPr bwMode="auto">
            <a:xfrm>
              <a:off x="6362139" y="5326170"/>
              <a:ext cx="5676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/>
                <a:t>2p</a:t>
              </a:r>
            </a:p>
          </p:txBody>
        </p:sp>
        <p:sp>
          <p:nvSpPr>
            <p:cNvPr id="111" name="テキスト ボックス 14"/>
            <p:cNvSpPr txBox="1">
              <a:spLocks noChangeArrowheads="1"/>
            </p:cNvSpPr>
            <p:nvPr/>
          </p:nvSpPr>
          <p:spPr bwMode="auto">
            <a:xfrm>
              <a:off x="6353755" y="6158328"/>
              <a:ext cx="5676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/>
                <a:t>1s</a:t>
              </a:r>
            </a:p>
          </p:txBody>
        </p:sp>
        <p:sp>
          <p:nvSpPr>
            <p:cNvPr id="112" name="テキスト ボックス 14"/>
            <p:cNvSpPr txBox="1">
              <a:spLocks noChangeArrowheads="1"/>
            </p:cNvSpPr>
            <p:nvPr/>
          </p:nvSpPr>
          <p:spPr bwMode="auto">
            <a:xfrm>
              <a:off x="5907956" y="4685074"/>
              <a:ext cx="125963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/>
                <a:t>unbound</a:t>
              </a:r>
            </a:p>
          </p:txBody>
        </p:sp>
        <p:sp>
          <p:nvSpPr>
            <p:cNvPr id="114" name="テキスト ボックス 14"/>
            <p:cNvSpPr txBox="1">
              <a:spLocks noChangeArrowheads="1"/>
            </p:cNvSpPr>
            <p:nvPr/>
          </p:nvSpPr>
          <p:spPr bwMode="auto">
            <a:xfrm>
              <a:off x="6086502" y="6406435"/>
              <a:ext cx="14334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dirty="0" smtClean="0"/>
                <a:t>H atom</a:t>
              </a:r>
            </a:p>
          </p:txBody>
        </p:sp>
      </p:grpSp>
      <p:pic>
        <p:nvPicPr>
          <p:cNvPr id="115" name="図 1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849" y="4556815"/>
            <a:ext cx="3494405" cy="25095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直線矢印コネクタ 10"/>
          <p:cNvCxnSpPr/>
          <p:nvPr/>
        </p:nvCxnSpPr>
        <p:spPr>
          <a:xfrm>
            <a:off x="3186331" y="4004803"/>
            <a:ext cx="738555" cy="885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テキスト ボックス 115"/>
          <p:cNvSpPr txBox="1"/>
          <p:nvPr/>
        </p:nvSpPr>
        <p:spPr>
          <a:xfrm>
            <a:off x="3298875" y="3924446"/>
            <a:ext cx="976549" cy="3251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ピーク高さ</a:t>
            </a:r>
            <a:endParaRPr lang="en-US" altLang="ja-JP" sz="1400" b="1" dirty="0" smtClean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0" y="4456038"/>
            <a:ext cx="2394711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レーザーに同期 </a:t>
            </a:r>
            <a:r>
              <a:rPr lang="en-US" altLang="ja-JP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(25Hz) </a:t>
            </a:r>
            <a:r>
              <a:rPr lang="ja-JP" altLang="en-US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して</a:t>
            </a:r>
            <a:endParaRPr lang="en-US" altLang="ja-JP" sz="1400" b="1" dirty="0" smtClean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  <a:p>
            <a:pPr defTabSz="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水素</a:t>
            </a:r>
            <a:r>
              <a:rPr lang="ja-JP" altLang="en-US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がイオン</a:t>
            </a:r>
            <a:r>
              <a:rPr lang="ja-JP" altLang="en-US" sz="1400" b="1" dirty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化</a:t>
            </a:r>
            <a:r>
              <a:rPr lang="ja-JP" altLang="en-US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している様子</a:t>
            </a:r>
            <a:endParaRPr lang="en-US" altLang="ja-JP" sz="1400" b="1" dirty="0" smtClean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  <a:p>
            <a:pPr defTabSz="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を確認</a:t>
            </a:r>
            <a:endParaRPr lang="en-US" altLang="ja-JP" sz="1400" b="1" dirty="0" smtClean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1029135" y="6143031"/>
            <a:ext cx="1891865" cy="619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ピーク高さの</a:t>
            </a:r>
            <a:endParaRPr lang="en-US" altLang="ja-JP" sz="1400" b="1" dirty="0" smtClean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  <a:p>
            <a:pPr defTabSz="4572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sz="1600" b="1" i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ω</a:t>
            </a:r>
            <a:r>
              <a:rPr lang="en-US" altLang="ja-JP" sz="1600" b="1" baseline="-25000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2</a:t>
            </a:r>
            <a:r>
              <a:rPr lang="en-US" altLang="ja-JP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lang="ja-JP" altLang="en-US" sz="1400" b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波長依存性を確認</a:t>
            </a:r>
            <a:endParaRPr lang="en-US" altLang="ja-JP" sz="1400" b="1" dirty="0" smtClean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201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Overview of </a:t>
            </a:r>
            <a:br>
              <a:rPr lang="en-US" altLang="ja-JP" dirty="0" smtClean="0"/>
            </a:br>
            <a:r>
              <a:rPr lang="en-US" altLang="ja-JP" dirty="0" smtClean="0"/>
              <a:t>the ultra slow muon transport system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57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2286" y="226580"/>
            <a:ext cx="3389168" cy="1325563"/>
          </a:xfrm>
        </p:spPr>
        <p:txBody>
          <a:bodyPr/>
          <a:lstStyle/>
          <a:p>
            <a:r>
              <a:rPr kumimoji="1" lang="en-US" altLang="ja-JP" dirty="0" smtClean="0"/>
              <a:t>U-Line</a:t>
            </a:r>
            <a:endParaRPr kumimoji="1" lang="ja-JP" altLang="en-US" dirty="0"/>
          </a:p>
        </p:txBody>
      </p:sp>
      <p:sp>
        <p:nvSpPr>
          <p:cNvPr id="3788" name="テキスト ボックス 3787"/>
          <p:cNvSpPr txBox="1"/>
          <p:nvPr/>
        </p:nvSpPr>
        <p:spPr>
          <a:xfrm>
            <a:off x="-588" y="1946331"/>
            <a:ext cx="35794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Muon Production Target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↓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MIC</a:t>
            </a:r>
            <a:r>
              <a:rPr lang="ja-JP" altLang="en-US" dirty="0" smtClean="0"/>
              <a:t> </a:t>
            </a:r>
            <a:r>
              <a:rPr lang="en-US" altLang="ja-JP" dirty="0" smtClean="0"/>
              <a:t>Capture </a:t>
            </a:r>
            <a:r>
              <a:rPr lang="en-US" altLang="ja-JP" dirty="0" smtClean="0"/>
              <a:t>solenoid</a:t>
            </a:r>
          </a:p>
          <a:p>
            <a:pPr algn="ctr"/>
            <a:r>
              <a:rPr lang="ja-JP" altLang="en-US" dirty="0" smtClean="0"/>
              <a:t>↓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Superconducting curved solenoid</a:t>
            </a:r>
          </a:p>
          <a:p>
            <a:pPr algn="ctr"/>
            <a:r>
              <a:rPr lang="ja-JP" altLang="en-US" dirty="0" smtClean="0"/>
              <a:t>↓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Superconducting focusing solenoid</a:t>
            </a:r>
          </a:p>
          <a:p>
            <a:pPr algn="ctr"/>
            <a:r>
              <a:rPr kumimoji="1" lang="ja-JP" altLang="en-US" dirty="0" smtClean="0"/>
              <a:t>↓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Muonium Production Target</a:t>
            </a:r>
          </a:p>
          <a:p>
            <a:pPr algn="ctr"/>
            <a:r>
              <a:rPr lang="ja-JP" altLang="en-US" dirty="0" smtClean="0"/>
              <a:t>↓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Ultra Slow Muon Transport System</a:t>
            </a:r>
          </a:p>
          <a:p>
            <a:pPr algn="ctr"/>
            <a:r>
              <a:rPr lang="ja-JP" altLang="en-US" dirty="0" smtClean="0"/>
              <a:t>↓</a:t>
            </a:r>
            <a:endParaRPr lang="en-US" altLang="ja-JP" dirty="0" smtClean="0"/>
          </a:p>
          <a:p>
            <a:pPr algn="ctr"/>
            <a:r>
              <a:rPr kumimoji="1" lang="en-US" altLang="ja-JP" dirty="0" smtClean="0"/>
              <a:t>μSR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Spectrometer</a:t>
            </a:r>
          </a:p>
          <a:p>
            <a:pPr algn="ctr"/>
            <a:r>
              <a:rPr lang="en-US" altLang="ja-JP" dirty="0" smtClean="0"/>
              <a:t>or</a:t>
            </a:r>
          </a:p>
          <a:p>
            <a:pPr algn="ctr"/>
            <a:r>
              <a:rPr lang="en-US" altLang="ja-JP" dirty="0" smtClean="0"/>
              <a:t>Re-Acceleration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827" y="0"/>
            <a:ext cx="5649173" cy="6858000"/>
          </a:xfrm>
          <a:prstGeom prst="rect">
            <a:avLst/>
          </a:prstGeom>
        </p:spPr>
      </p:pic>
      <p:sp>
        <p:nvSpPr>
          <p:cNvPr id="5" name="右矢印 4"/>
          <p:cNvSpPr/>
          <p:nvPr/>
        </p:nvSpPr>
        <p:spPr>
          <a:xfrm>
            <a:off x="3884964" y="558525"/>
            <a:ext cx="1902941" cy="4102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3 GeV Proton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215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0698"/>
            <a:ext cx="9144000" cy="618730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87189"/>
            <a:ext cx="9143999" cy="524560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3600" dirty="0" smtClean="0"/>
              <a:t>Schematics of the ultra slow muon beamline</a:t>
            </a:r>
            <a:endParaRPr kumimoji="1" lang="ja-JP" altLang="en-US" sz="3600" dirty="0"/>
          </a:p>
        </p:txBody>
      </p:sp>
      <p:sp>
        <p:nvSpPr>
          <p:cNvPr id="8" name="フローチャート: せん孔テープ 7"/>
          <p:cNvSpPr/>
          <p:nvPr/>
        </p:nvSpPr>
        <p:spPr>
          <a:xfrm>
            <a:off x="5763190" y="4668383"/>
            <a:ext cx="1225791" cy="464614"/>
          </a:xfrm>
          <a:prstGeom prst="flowChartPunchedTap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5676692" y="4646141"/>
            <a:ext cx="244666" cy="5090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6840698" y="4628841"/>
            <a:ext cx="244666" cy="543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076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USM_muSR_Setup-121126.pdf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6" t="14494" r="13369" b="19220"/>
          <a:stretch/>
        </p:blipFill>
        <p:spPr>
          <a:xfrm>
            <a:off x="0" y="946528"/>
            <a:ext cx="9140425" cy="5911472"/>
          </a:xfrm>
          <a:prstGeom prst="rect">
            <a:avLst/>
          </a:prstGeom>
        </p:spPr>
      </p:pic>
      <p:sp>
        <p:nvSpPr>
          <p:cNvPr id="37" name="正方形/長方形 36"/>
          <p:cNvSpPr/>
          <p:nvPr/>
        </p:nvSpPr>
        <p:spPr>
          <a:xfrm>
            <a:off x="4895055" y="6294444"/>
            <a:ext cx="1165112" cy="4779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Einzel lens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6" name="直線コネクタ 5"/>
          <p:cNvCxnSpPr/>
          <p:nvPr/>
        </p:nvCxnSpPr>
        <p:spPr>
          <a:xfrm flipV="1">
            <a:off x="558296" y="1730872"/>
            <a:ext cx="1045704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円弧 6"/>
          <p:cNvSpPr/>
          <p:nvPr/>
        </p:nvSpPr>
        <p:spPr>
          <a:xfrm>
            <a:off x="1108288" y="1730871"/>
            <a:ext cx="991424" cy="903958"/>
          </a:xfrm>
          <a:prstGeom prst="arc">
            <a:avLst>
              <a:gd name="adj1" fmla="val 16200000"/>
              <a:gd name="adj2" fmla="val 21561262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2530493" y="3696510"/>
            <a:ext cx="154558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円弧 8"/>
          <p:cNvSpPr/>
          <p:nvPr/>
        </p:nvSpPr>
        <p:spPr>
          <a:xfrm rot="10800000">
            <a:off x="2088776" y="2734808"/>
            <a:ext cx="901277" cy="952217"/>
          </a:xfrm>
          <a:prstGeom prst="arc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2092467" y="2182850"/>
            <a:ext cx="0" cy="10521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>
            <a:stCxn id="12" idx="0"/>
          </p:cNvCxnSpPr>
          <p:nvPr/>
        </p:nvCxnSpPr>
        <p:spPr>
          <a:xfrm>
            <a:off x="5257499" y="5415619"/>
            <a:ext cx="1906152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円弧 11"/>
          <p:cNvSpPr/>
          <p:nvPr/>
        </p:nvSpPr>
        <p:spPr>
          <a:xfrm rot="10800000">
            <a:off x="4837046" y="4511361"/>
            <a:ext cx="840903" cy="904259"/>
          </a:xfrm>
          <a:prstGeom prst="arc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弧 12"/>
          <p:cNvSpPr/>
          <p:nvPr/>
        </p:nvSpPr>
        <p:spPr>
          <a:xfrm>
            <a:off x="3903765" y="3773005"/>
            <a:ext cx="936296" cy="929168"/>
          </a:xfrm>
          <a:prstGeom prst="arc">
            <a:avLst>
              <a:gd name="adj1" fmla="val 17196399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弧 13"/>
          <p:cNvSpPr/>
          <p:nvPr/>
        </p:nvSpPr>
        <p:spPr>
          <a:xfrm flipV="1">
            <a:off x="3718500" y="2453705"/>
            <a:ext cx="1105520" cy="1183291"/>
          </a:xfrm>
          <a:prstGeom prst="arc">
            <a:avLst>
              <a:gd name="adj1" fmla="val 17196399"/>
              <a:gd name="adj2" fmla="val 0"/>
            </a:avLst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弧 14"/>
          <p:cNvSpPr/>
          <p:nvPr/>
        </p:nvSpPr>
        <p:spPr>
          <a:xfrm rot="16200000">
            <a:off x="4853017" y="1946638"/>
            <a:ext cx="928982" cy="954893"/>
          </a:xfrm>
          <a:prstGeom prst="arc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>
            <a:off x="5285065" y="1960986"/>
            <a:ext cx="953303" cy="0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endCxn id="14" idx="0"/>
          </p:cNvCxnSpPr>
          <p:nvPr/>
        </p:nvCxnSpPr>
        <p:spPr>
          <a:xfrm flipV="1">
            <a:off x="4088544" y="3609733"/>
            <a:ext cx="348575" cy="77830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4068055" y="3686596"/>
            <a:ext cx="448221" cy="10498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V="1">
            <a:off x="4830323" y="2417234"/>
            <a:ext cx="9738" cy="734213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H="1" flipV="1">
            <a:off x="4833717" y="4224249"/>
            <a:ext cx="3328" cy="72752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右矢印 20"/>
          <p:cNvSpPr/>
          <p:nvPr/>
        </p:nvSpPr>
        <p:spPr>
          <a:xfrm>
            <a:off x="10977" y="1421094"/>
            <a:ext cx="509764" cy="619549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フリーフォーム 21"/>
          <p:cNvSpPr/>
          <p:nvPr/>
        </p:nvSpPr>
        <p:spPr>
          <a:xfrm>
            <a:off x="6354187" y="3428796"/>
            <a:ext cx="2591389" cy="3245469"/>
          </a:xfrm>
          <a:custGeom>
            <a:avLst/>
            <a:gdLst>
              <a:gd name="connsiteX0" fmla="*/ 15676 w 4065161"/>
              <a:gd name="connsiteY0" fmla="*/ 5225 h 4681728"/>
              <a:gd name="connsiteX1" fmla="*/ 0 w 4065161"/>
              <a:gd name="connsiteY1" fmla="*/ 2419241 h 4681728"/>
              <a:gd name="connsiteX2" fmla="*/ 893500 w 4065161"/>
              <a:gd name="connsiteY2" fmla="*/ 2414016 h 4681728"/>
              <a:gd name="connsiteX3" fmla="*/ 893500 w 4065161"/>
              <a:gd name="connsiteY3" fmla="*/ 3474720 h 4681728"/>
              <a:gd name="connsiteX4" fmla="*/ 62702 w 4065161"/>
              <a:gd name="connsiteY4" fmla="*/ 3474720 h 4681728"/>
              <a:gd name="connsiteX5" fmla="*/ 67927 w 4065161"/>
              <a:gd name="connsiteY5" fmla="*/ 4681728 h 4681728"/>
              <a:gd name="connsiteX6" fmla="*/ 4065161 w 4065161"/>
              <a:gd name="connsiteY6" fmla="*/ 4639927 h 4681728"/>
              <a:gd name="connsiteX7" fmla="*/ 4007685 w 4065161"/>
              <a:gd name="connsiteY7" fmla="*/ 0 h 4681728"/>
              <a:gd name="connsiteX8" fmla="*/ 15676 w 4065161"/>
              <a:gd name="connsiteY8" fmla="*/ 5225 h 4681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5161" h="4681728">
                <a:moveTo>
                  <a:pt x="15676" y="5225"/>
                </a:moveTo>
                <a:lnTo>
                  <a:pt x="0" y="2419241"/>
                </a:lnTo>
                <a:lnTo>
                  <a:pt x="893500" y="2414016"/>
                </a:lnTo>
                <a:lnTo>
                  <a:pt x="893500" y="3474720"/>
                </a:lnTo>
                <a:lnTo>
                  <a:pt x="62702" y="3474720"/>
                </a:lnTo>
                <a:cubicBezTo>
                  <a:pt x="64444" y="3877056"/>
                  <a:pt x="66185" y="4279392"/>
                  <a:pt x="67927" y="4681728"/>
                </a:cubicBezTo>
                <a:lnTo>
                  <a:pt x="4065161" y="4639927"/>
                </a:lnTo>
                <a:lnTo>
                  <a:pt x="4007685" y="0"/>
                </a:lnTo>
                <a:lnTo>
                  <a:pt x="15676" y="5225"/>
                </a:lnTo>
                <a:close/>
              </a:path>
            </a:pathLst>
          </a:custGeom>
          <a:solidFill>
            <a:srgbClr val="FFFF00">
              <a:alpha val="36000"/>
            </a:srgb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422912" y="6166310"/>
            <a:ext cx="2522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High Voltage Stage</a:t>
            </a:r>
            <a:endParaRPr kumimoji="1" lang="ja-JP" altLang="en-US" sz="2400" dirty="0"/>
          </a:p>
        </p:txBody>
      </p:sp>
      <p:sp>
        <p:nvSpPr>
          <p:cNvPr id="24" name="上矢印 23"/>
          <p:cNvSpPr/>
          <p:nvPr/>
        </p:nvSpPr>
        <p:spPr>
          <a:xfrm>
            <a:off x="208742" y="1908441"/>
            <a:ext cx="585807" cy="2053040"/>
          </a:xfrm>
          <a:prstGeom prst="upArrow">
            <a:avLst/>
          </a:prstGeom>
          <a:solidFill>
            <a:srgbClr val="00B05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Laser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2608559" y="1340044"/>
            <a:ext cx="1900118" cy="5259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Magnetical Bend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6" name="直線矢印コネクタ 25"/>
          <p:cNvCxnSpPr>
            <a:stCxn id="25" idx="1"/>
          </p:cNvCxnSpPr>
          <p:nvPr/>
        </p:nvCxnSpPr>
        <p:spPr>
          <a:xfrm flipH="1">
            <a:off x="2131814" y="1602998"/>
            <a:ext cx="476746" cy="29874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2202555" y="5603301"/>
            <a:ext cx="1748184" cy="5259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Electrical Bend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8" name="直線矢印コネクタ 27"/>
          <p:cNvCxnSpPr>
            <a:stCxn id="27" idx="0"/>
          </p:cNvCxnSpPr>
          <p:nvPr/>
        </p:nvCxnSpPr>
        <p:spPr>
          <a:xfrm flipH="1" flipV="1">
            <a:off x="2241190" y="3686596"/>
            <a:ext cx="835457" cy="191670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27" idx="0"/>
          </p:cNvCxnSpPr>
          <p:nvPr/>
        </p:nvCxnSpPr>
        <p:spPr>
          <a:xfrm flipV="1">
            <a:off x="3076647" y="3936305"/>
            <a:ext cx="1634868" cy="16669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27" idx="0"/>
          </p:cNvCxnSpPr>
          <p:nvPr/>
        </p:nvCxnSpPr>
        <p:spPr>
          <a:xfrm flipV="1">
            <a:off x="3076647" y="2290806"/>
            <a:ext cx="1686875" cy="331249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27" idx="0"/>
          </p:cNvCxnSpPr>
          <p:nvPr/>
        </p:nvCxnSpPr>
        <p:spPr>
          <a:xfrm flipV="1">
            <a:off x="3076647" y="5249114"/>
            <a:ext cx="1754054" cy="3541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>
            <a:stCxn id="27" idx="0"/>
          </p:cNvCxnSpPr>
          <p:nvPr/>
        </p:nvCxnSpPr>
        <p:spPr>
          <a:xfrm flipV="1">
            <a:off x="3076647" y="3600779"/>
            <a:ext cx="1634868" cy="200252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51659" y="4623677"/>
            <a:ext cx="2247467" cy="5259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Spin rotator</a:t>
            </a: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(Not installed yet)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0"/>
          </p:cNvCxnSpPr>
          <p:nvPr/>
        </p:nvCxnSpPr>
        <p:spPr>
          <a:xfrm flipV="1">
            <a:off x="1175393" y="2798071"/>
            <a:ext cx="834225" cy="18256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3092205" y="2071632"/>
            <a:ext cx="1179131" cy="6813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Electrical deflector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36" name="直線矢印コネクタ 35"/>
          <p:cNvCxnSpPr>
            <a:stCxn id="35" idx="2"/>
          </p:cNvCxnSpPr>
          <p:nvPr/>
        </p:nvCxnSpPr>
        <p:spPr>
          <a:xfrm>
            <a:off x="3681770" y="2753014"/>
            <a:ext cx="306455" cy="7431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37" idx="0"/>
          </p:cNvCxnSpPr>
          <p:nvPr/>
        </p:nvCxnSpPr>
        <p:spPr>
          <a:xfrm flipV="1">
            <a:off x="5477611" y="5403720"/>
            <a:ext cx="1157090" cy="89072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/>
          <p:cNvSpPr/>
          <p:nvPr/>
        </p:nvSpPr>
        <p:spPr>
          <a:xfrm>
            <a:off x="1193379" y="908871"/>
            <a:ext cx="1179965" cy="5259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SOA Lens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40" name="直線矢印コネクタ 39"/>
          <p:cNvCxnSpPr>
            <a:stCxn id="39" idx="1"/>
          </p:cNvCxnSpPr>
          <p:nvPr/>
        </p:nvCxnSpPr>
        <p:spPr>
          <a:xfrm flipH="1">
            <a:off x="540848" y="1171825"/>
            <a:ext cx="652531" cy="5463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1251675" y="1476892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442409" y="3428797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886360" y="2127111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879371" y="2860431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634101" y="3428796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074293" y="3438059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265985" y="3438058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175194" y="5161641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66886" y="5161640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516561" y="5161639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159635" y="1718145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351327" y="1718143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501002" y="1718142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610445" y="2615012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601594" y="2798071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610445" y="4102029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601594" y="4285089"/>
            <a:ext cx="412767" cy="50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58" name="正方形/長方形 57"/>
          <p:cNvSpPr/>
          <p:nvPr/>
        </p:nvSpPr>
        <p:spPr>
          <a:xfrm>
            <a:off x="6266003" y="1239165"/>
            <a:ext cx="2828570" cy="146590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Re-accelerator</a:t>
            </a: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and microscope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w</a:t>
            </a:r>
            <a:r>
              <a:rPr lang="en-US" altLang="ja-JP" dirty="0" smtClean="0">
                <a:solidFill>
                  <a:schemeClr val="tx1"/>
                </a:solidFill>
              </a:rPr>
              <a:t>ill be installed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59" name="直線矢印コネクタ 58"/>
          <p:cNvCxnSpPr/>
          <p:nvPr/>
        </p:nvCxnSpPr>
        <p:spPr>
          <a:xfrm flipH="1">
            <a:off x="7143316" y="4702173"/>
            <a:ext cx="445194" cy="7134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6305427" y="3936751"/>
            <a:ext cx="2789146" cy="914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 position for </a:t>
            </a:r>
            <a:r>
              <a:rPr kumimoji="1" lang="el-GR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endParaRPr kumimoji="1" lang="ja-JP" altLang="en-US" sz="24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08742" y="6292490"/>
            <a:ext cx="342891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r>
              <a:rPr kumimoji="1" lang="en-US" altLang="ja-JP" sz="2400" dirty="0" smtClean="0"/>
              <a:t>: Electrical Quadruple</a:t>
            </a:r>
            <a:endParaRPr kumimoji="1" lang="ja-JP" altLang="en-US" sz="2400" dirty="0"/>
          </a:p>
        </p:txBody>
      </p:sp>
      <p:sp>
        <p:nvSpPr>
          <p:cNvPr id="62" name="正方形/長方形 61"/>
          <p:cNvSpPr/>
          <p:nvPr/>
        </p:nvSpPr>
        <p:spPr>
          <a:xfrm>
            <a:off x="0" y="-4238"/>
            <a:ext cx="9144000" cy="525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84" name="タイトル 83"/>
          <p:cNvSpPr>
            <a:spLocks noGrp="1"/>
          </p:cNvSpPr>
          <p:nvPr>
            <p:ph type="title"/>
          </p:nvPr>
        </p:nvSpPr>
        <p:spPr>
          <a:xfrm>
            <a:off x="220447" y="266925"/>
            <a:ext cx="8919977" cy="435345"/>
          </a:xfrm>
        </p:spPr>
        <p:txBody>
          <a:bodyPr>
            <a:noAutofit/>
          </a:bodyPr>
          <a:lstStyle/>
          <a:p>
            <a:pPr algn="ctr"/>
            <a:r>
              <a:rPr lang="en-US" altLang="ja-JP" sz="3200" dirty="0"/>
              <a:t>Overview of the Ultra slow muon transport </a:t>
            </a:r>
            <a:r>
              <a:rPr lang="en-US" altLang="ja-JP" sz="3200" dirty="0" smtClean="0"/>
              <a:t>system</a:t>
            </a:r>
            <a:endParaRPr kumimoji="1" lang="ja-JP" altLang="en-US" sz="3200" dirty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467" y="1532414"/>
            <a:ext cx="489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μ</a:t>
            </a:r>
            <a:r>
              <a:rPr lang="en-US" altLang="ja-JP" baseline="30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+</a:t>
            </a:r>
            <a:endParaRPr lang="ja-JP" altLang="en-US" baseline="30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326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6862" y="182519"/>
            <a:ext cx="7886700" cy="55539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Beam Detector: MCP </a:t>
            </a:r>
            <a:r>
              <a:rPr kumimoji="1" lang="en-US" altLang="ja-JP" sz="3100" dirty="0" smtClean="0"/>
              <a:t>(Micro channel Plate)</a:t>
            </a:r>
            <a:endParaRPr kumimoji="1" lang="ja-JP" altLang="en-US" dirty="0"/>
          </a:p>
        </p:txBody>
      </p:sp>
      <p:pic>
        <p:nvPicPr>
          <p:cNvPr id="3" name="図 2" descr="USM_muSR_Setup-121126.pdf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6" t="14494" r="13369" b="19220"/>
          <a:stretch/>
        </p:blipFill>
        <p:spPr>
          <a:xfrm>
            <a:off x="0" y="946528"/>
            <a:ext cx="9140425" cy="5911472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>
          <a:xfrm flipV="1">
            <a:off x="558296" y="1730872"/>
            <a:ext cx="1045704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円弧 5"/>
          <p:cNvSpPr/>
          <p:nvPr/>
        </p:nvSpPr>
        <p:spPr>
          <a:xfrm>
            <a:off x="1108288" y="1730871"/>
            <a:ext cx="991424" cy="903958"/>
          </a:xfrm>
          <a:prstGeom prst="arc">
            <a:avLst>
              <a:gd name="adj1" fmla="val 16200000"/>
              <a:gd name="adj2" fmla="val 21561262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/>
          <p:cNvCxnSpPr/>
          <p:nvPr/>
        </p:nvCxnSpPr>
        <p:spPr>
          <a:xfrm>
            <a:off x="2530493" y="3696510"/>
            <a:ext cx="154558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円弧 7"/>
          <p:cNvSpPr/>
          <p:nvPr/>
        </p:nvSpPr>
        <p:spPr>
          <a:xfrm rot="10800000">
            <a:off x="2088776" y="2734808"/>
            <a:ext cx="901277" cy="952217"/>
          </a:xfrm>
          <a:prstGeom prst="arc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2092467" y="2182850"/>
            <a:ext cx="0" cy="10521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>
            <a:stCxn id="11" idx="0"/>
          </p:cNvCxnSpPr>
          <p:nvPr/>
        </p:nvCxnSpPr>
        <p:spPr>
          <a:xfrm>
            <a:off x="5257499" y="5415619"/>
            <a:ext cx="1906152" cy="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円弧 10"/>
          <p:cNvSpPr/>
          <p:nvPr/>
        </p:nvSpPr>
        <p:spPr>
          <a:xfrm rot="10800000">
            <a:off x="4837046" y="4511361"/>
            <a:ext cx="840903" cy="904259"/>
          </a:xfrm>
          <a:prstGeom prst="arc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弧 11"/>
          <p:cNvSpPr/>
          <p:nvPr/>
        </p:nvSpPr>
        <p:spPr>
          <a:xfrm>
            <a:off x="3903765" y="3773005"/>
            <a:ext cx="936296" cy="929168"/>
          </a:xfrm>
          <a:prstGeom prst="arc">
            <a:avLst>
              <a:gd name="adj1" fmla="val 17196399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弧 12"/>
          <p:cNvSpPr/>
          <p:nvPr/>
        </p:nvSpPr>
        <p:spPr>
          <a:xfrm flipV="1">
            <a:off x="3718500" y="2453705"/>
            <a:ext cx="1105520" cy="1183291"/>
          </a:xfrm>
          <a:prstGeom prst="arc">
            <a:avLst>
              <a:gd name="adj1" fmla="val 17196399"/>
              <a:gd name="adj2" fmla="val 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弧 13"/>
          <p:cNvSpPr/>
          <p:nvPr/>
        </p:nvSpPr>
        <p:spPr>
          <a:xfrm rot="16200000">
            <a:off x="4853017" y="1946638"/>
            <a:ext cx="928982" cy="954893"/>
          </a:xfrm>
          <a:prstGeom prst="arc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5285065" y="1960986"/>
            <a:ext cx="95330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>
            <a:endCxn id="13" idx="0"/>
          </p:cNvCxnSpPr>
          <p:nvPr/>
        </p:nvCxnSpPr>
        <p:spPr>
          <a:xfrm flipV="1">
            <a:off x="4088544" y="3609733"/>
            <a:ext cx="348575" cy="7783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068055" y="3686596"/>
            <a:ext cx="448221" cy="10498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V="1">
            <a:off x="4830323" y="2417234"/>
            <a:ext cx="9738" cy="73421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 flipH="1" flipV="1">
            <a:off x="4833717" y="4224249"/>
            <a:ext cx="3328" cy="72752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右矢印 19"/>
          <p:cNvSpPr/>
          <p:nvPr/>
        </p:nvSpPr>
        <p:spPr>
          <a:xfrm>
            <a:off x="10977" y="1421094"/>
            <a:ext cx="509764" cy="619549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上矢印 22"/>
          <p:cNvSpPr/>
          <p:nvPr/>
        </p:nvSpPr>
        <p:spPr>
          <a:xfrm>
            <a:off x="208742" y="1908441"/>
            <a:ext cx="585807" cy="2053040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Laser</a:t>
            </a:r>
            <a:endParaRPr kumimoji="1" lang="ja-JP" altLang="en-US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467" y="1532414"/>
            <a:ext cx="489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μ</a:t>
            </a:r>
            <a:r>
              <a:rPr lang="en-US" altLang="ja-JP" baseline="30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+</a:t>
            </a:r>
            <a:endParaRPr lang="ja-JP" altLang="en-US" baseline="30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" name="図 6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737" y="1117713"/>
            <a:ext cx="1495169" cy="1993559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25" y="914306"/>
            <a:ext cx="1224847" cy="163313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63" name="図 6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3" r="21577"/>
          <a:stretch/>
        </p:blipFill>
        <p:spPr>
          <a:xfrm>
            <a:off x="7348343" y="904449"/>
            <a:ext cx="1275734" cy="1652843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64" name="テキスト ボックス 63"/>
          <p:cNvSpPr txBox="1"/>
          <p:nvPr/>
        </p:nvSpPr>
        <p:spPr>
          <a:xfrm>
            <a:off x="5317508" y="2619902"/>
            <a:ext cx="162495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F0"/>
                </a:solidFill>
              </a:rPr>
              <a:t>Single Anode</a:t>
            </a:r>
            <a:endParaRPr kumimoji="1" lang="ja-JP" altLang="en-US" sz="2000" dirty="0">
              <a:solidFill>
                <a:srgbClr val="00B0F0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7011633" y="2619902"/>
            <a:ext cx="194915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00B050"/>
                </a:solidFill>
              </a:rPr>
              <a:t>Delay-line</a:t>
            </a:r>
            <a:r>
              <a:rPr kumimoji="1" lang="en-US" altLang="ja-JP" sz="2000" dirty="0" smtClean="0">
                <a:solidFill>
                  <a:srgbClr val="00B050"/>
                </a:solidFill>
              </a:rPr>
              <a:t> Anode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084789" y="2689838"/>
            <a:ext cx="78354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MCP</a:t>
            </a:r>
            <a:endParaRPr kumimoji="1" lang="ja-JP" altLang="en-US" sz="2000" dirty="0"/>
          </a:p>
        </p:txBody>
      </p:sp>
      <p:sp>
        <p:nvSpPr>
          <p:cNvPr id="67" name="正方形/長方形 66"/>
          <p:cNvSpPr/>
          <p:nvPr/>
        </p:nvSpPr>
        <p:spPr>
          <a:xfrm>
            <a:off x="4945" y="4618449"/>
            <a:ext cx="4562112" cy="2239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755582" y="4264506"/>
            <a:ext cx="172719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F0"/>
                </a:solidFill>
              </a:rPr>
              <a:t>MCP #1</a:t>
            </a:r>
          </a:p>
          <a:p>
            <a:r>
              <a:rPr kumimoji="1" lang="en-US" altLang="ja-JP" sz="2000" dirty="0" smtClean="0">
                <a:solidFill>
                  <a:srgbClr val="00B0F0"/>
                </a:solidFill>
              </a:rPr>
              <a:t>(Single Anode)</a:t>
            </a:r>
            <a:endParaRPr kumimoji="1" lang="ja-JP" altLang="en-US" sz="2000" dirty="0">
              <a:solidFill>
                <a:srgbClr val="00B0F0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2839861" y="4303031"/>
            <a:ext cx="172719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F0"/>
                </a:solidFill>
              </a:rPr>
              <a:t>MCP #2</a:t>
            </a:r>
          </a:p>
          <a:p>
            <a:r>
              <a:rPr kumimoji="1" lang="en-US" altLang="ja-JP" sz="2000" dirty="0" smtClean="0">
                <a:solidFill>
                  <a:srgbClr val="00B0F0"/>
                </a:solidFill>
              </a:rPr>
              <a:t>(Single Anode)</a:t>
            </a:r>
            <a:endParaRPr kumimoji="1" lang="ja-JP" altLang="en-US" sz="2000" dirty="0">
              <a:solidFill>
                <a:srgbClr val="00B0F0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3984048" y="5815102"/>
            <a:ext cx="172719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B0F0"/>
                </a:solidFill>
              </a:rPr>
              <a:t>MCP #3</a:t>
            </a:r>
          </a:p>
          <a:p>
            <a:r>
              <a:rPr kumimoji="1" lang="en-US" altLang="ja-JP" sz="2000" dirty="0" smtClean="0">
                <a:solidFill>
                  <a:srgbClr val="00B0F0"/>
                </a:solidFill>
              </a:rPr>
              <a:t>(Single Anode)</a:t>
            </a:r>
            <a:endParaRPr kumimoji="1" lang="ja-JP" altLang="en-US" sz="2000" dirty="0">
              <a:solidFill>
                <a:srgbClr val="00B0F0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6765362" y="3997637"/>
            <a:ext cx="219542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00B050"/>
                </a:solidFill>
              </a:rPr>
              <a:t>MCP #4</a:t>
            </a:r>
          </a:p>
          <a:p>
            <a:r>
              <a:rPr lang="en-US" altLang="ja-JP" sz="2000" dirty="0" smtClean="0">
                <a:solidFill>
                  <a:srgbClr val="00B050"/>
                </a:solidFill>
              </a:rPr>
              <a:t>(Delay-line</a:t>
            </a:r>
            <a:r>
              <a:rPr kumimoji="1" lang="en-US" altLang="ja-JP" sz="2000" dirty="0" smtClean="0">
                <a:solidFill>
                  <a:srgbClr val="00B050"/>
                </a:solidFill>
              </a:rPr>
              <a:t> Anode)</a:t>
            </a:r>
            <a:endParaRPr kumimoji="1" lang="ja-JP" altLang="en-US" sz="2000" dirty="0">
              <a:solidFill>
                <a:srgbClr val="00B050"/>
              </a:solidFill>
            </a:endParaRPr>
          </a:p>
        </p:txBody>
      </p:sp>
      <p:cxnSp>
        <p:nvCxnSpPr>
          <p:cNvPr id="57" name="直線矢印コネクタ 56"/>
          <p:cNvCxnSpPr/>
          <p:nvPr/>
        </p:nvCxnSpPr>
        <p:spPr>
          <a:xfrm flipV="1">
            <a:off x="1844457" y="3768241"/>
            <a:ext cx="1212767" cy="6415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/>
          <p:cNvCxnSpPr/>
          <p:nvPr/>
        </p:nvCxnSpPr>
        <p:spPr>
          <a:xfrm flipV="1">
            <a:off x="3815980" y="3686596"/>
            <a:ext cx="594467" cy="7232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 flipV="1">
            <a:off x="4987511" y="5415619"/>
            <a:ext cx="1112947" cy="58482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/>
          <p:nvPr/>
        </p:nvCxnSpPr>
        <p:spPr>
          <a:xfrm flipH="1">
            <a:off x="7155421" y="4693386"/>
            <a:ext cx="530482" cy="67650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/>
          <p:cNvSpPr txBox="1"/>
          <p:nvPr/>
        </p:nvSpPr>
        <p:spPr>
          <a:xfrm>
            <a:off x="148281" y="5369887"/>
            <a:ext cx="34697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Count number of particle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Destructive</a:t>
            </a:r>
            <a:endParaRPr kumimoji="1" lang="en-US" altLang="ja-JP" dirty="0" smtClean="0"/>
          </a:p>
          <a:p>
            <a:r>
              <a:rPr lang="en-US" altLang="ja-JP" dirty="0" smtClean="0"/>
              <a:t>         Put in beamline when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287564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Commissioning </a:t>
            </a:r>
            <a:r>
              <a:rPr lang="en-US" altLang="ja-JP" dirty="0" smtClean="0"/>
              <a:t>by </a:t>
            </a:r>
            <a:r>
              <a:rPr lang="en-US" altLang="ja-JP" dirty="0" smtClean="0"/>
              <a:t>using thermal </a:t>
            </a:r>
            <a:r>
              <a:rPr lang="en-US" altLang="ja-JP" dirty="0" smtClean="0"/>
              <a:t>ionized Li</a:t>
            </a:r>
            <a:r>
              <a:rPr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コンテンツ プレースホルダー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927" y="551511"/>
            <a:ext cx="2346710" cy="176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62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68509" cy="1104707"/>
          </a:xfrm>
        </p:spPr>
        <p:txBody>
          <a:bodyPr/>
          <a:lstStyle/>
          <a:p>
            <a:r>
              <a:rPr lang="en-US" altLang="ja-JP" dirty="0"/>
              <a:t>Mass Separation by Magnetic Bend 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6"/>
          <a:stretch/>
        </p:blipFill>
        <p:spPr>
          <a:xfrm>
            <a:off x="3931391" y="1600228"/>
            <a:ext cx="5676900" cy="512311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378628" y="6354008"/>
            <a:ext cx="3220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Current of Magnetic Bend [A]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 rot="16200000">
            <a:off x="2442592" y="2895502"/>
            <a:ext cx="3220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Number of </a:t>
            </a:r>
            <a:r>
              <a:rPr lang="en-US" altLang="ja-JP" dirty="0" smtClean="0"/>
              <a:t>Event [events/4.8 s]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81708" y="2822532"/>
            <a:ext cx="49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 smtClean="0"/>
              <a:t>1</a:t>
            </a:r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959389" y="1869771"/>
            <a:ext cx="49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 smtClean="0"/>
              <a:t>6</a:t>
            </a:r>
            <a:r>
              <a:rPr kumimoji="1" lang="en-US" altLang="ja-JP" dirty="0" smtClean="0"/>
              <a:t>Li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367327" y="1869771"/>
            <a:ext cx="49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 smtClean="0"/>
              <a:t>7</a:t>
            </a:r>
            <a:r>
              <a:rPr kumimoji="1" lang="en-US" altLang="ja-JP" dirty="0" smtClean="0"/>
              <a:t>Li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06973" y="3425365"/>
            <a:ext cx="495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aseline="30000" dirty="0"/>
              <a:t>2</a:t>
            </a:r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+</a:t>
            </a:r>
            <a:endParaRPr kumimoji="1" lang="en-US" altLang="ja-JP" baseline="30000" dirty="0" smtClean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128465" y="2554209"/>
            <a:ext cx="63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 smtClean="0"/>
              <a:t>10</a:t>
            </a:r>
            <a:r>
              <a:rPr kumimoji="1" lang="en-US" altLang="ja-JP" dirty="0" smtClean="0"/>
              <a:t>B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428646" y="2249407"/>
            <a:ext cx="631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aseline="30000" dirty="0" smtClean="0"/>
              <a:t>11</a:t>
            </a:r>
            <a:r>
              <a:rPr kumimoji="1" lang="en-US" altLang="ja-JP" dirty="0" smtClean="0"/>
              <a:t>B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29" name="正方形/長方形 28"/>
          <p:cNvSpPr/>
          <p:nvPr/>
        </p:nvSpPr>
        <p:spPr>
          <a:xfrm>
            <a:off x="5378628" y="3742558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-25000" dirty="0" smtClean="0"/>
              <a:t>2</a:t>
            </a:r>
            <a:r>
              <a:rPr lang="en-US" altLang="ja-JP" baseline="30000" dirty="0" smtClean="0"/>
              <a:t>+</a:t>
            </a:r>
            <a:endParaRPr lang="en-US" altLang="ja-JP" baseline="30000" dirty="0"/>
          </a:p>
        </p:txBody>
      </p:sp>
      <p:pic>
        <p:nvPicPr>
          <p:cNvPr id="32" name="図 31" descr="USM_muSR_Setup-121126.pdf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6" t="14494" r="13369" b="19220"/>
          <a:stretch/>
        </p:blipFill>
        <p:spPr>
          <a:xfrm>
            <a:off x="15885" y="3541831"/>
            <a:ext cx="3552195" cy="2297344"/>
          </a:xfrm>
          <a:prstGeom prst="rect">
            <a:avLst/>
          </a:prstGeom>
        </p:spPr>
      </p:pic>
      <p:sp>
        <p:nvSpPr>
          <p:cNvPr id="33" name="右矢印 32"/>
          <p:cNvSpPr/>
          <p:nvPr/>
        </p:nvSpPr>
        <p:spPr>
          <a:xfrm rot="16200000">
            <a:off x="-191317" y="4185074"/>
            <a:ext cx="909896" cy="396391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Laser</a:t>
            </a:r>
            <a:endParaRPr kumimoji="1" lang="ja-JP" altLang="en-US" dirty="0"/>
          </a:p>
        </p:txBody>
      </p:sp>
      <p:cxnSp>
        <p:nvCxnSpPr>
          <p:cNvPr id="34" name="直線矢印コネクタ 33"/>
          <p:cNvCxnSpPr>
            <a:stCxn id="35" idx="0"/>
          </p:cNvCxnSpPr>
          <p:nvPr/>
        </p:nvCxnSpPr>
        <p:spPr>
          <a:xfrm flipV="1">
            <a:off x="1108211" y="4614825"/>
            <a:ext cx="116972" cy="778689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565426" y="5393514"/>
            <a:ext cx="1085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FF"/>
                </a:solidFill>
              </a:rPr>
              <a:t>Detector (MCP)</a:t>
            </a:r>
            <a:endParaRPr kumimoji="1" lang="ja-JP" altLang="en-US" dirty="0">
              <a:solidFill>
                <a:srgbClr val="FF00FF"/>
              </a:solidFill>
            </a:endParaRPr>
          </a:p>
        </p:txBody>
      </p:sp>
      <p:cxnSp>
        <p:nvCxnSpPr>
          <p:cNvPr id="36" name="直線矢印コネクタ 35"/>
          <p:cNvCxnSpPr>
            <a:stCxn id="40" idx="0"/>
          </p:cNvCxnSpPr>
          <p:nvPr/>
        </p:nvCxnSpPr>
        <p:spPr>
          <a:xfrm>
            <a:off x="991112" y="4604826"/>
            <a:ext cx="23407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208095" y="3858345"/>
            <a:ext cx="49548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>
            <a:stCxn id="40" idx="2"/>
          </p:cNvCxnSpPr>
          <p:nvPr/>
        </p:nvCxnSpPr>
        <p:spPr>
          <a:xfrm flipV="1">
            <a:off x="827443" y="4040844"/>
            <a:ext cx="11272" cy="3639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弧 38"/>
          <p:cNvSpPr/>
          <p:nvPr/>
        </p:nvSpPr>
        <p:spPr>
          <a:xfrm>
            <a:off x="511377" y="3858345"/>
            <a:ext cx="327338" cy="400110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弧 39"/>
          <p:cNvSpPr/>
          <p:nvPr/>
        </p:nvSpPr>
        <p:spPr>
          <a:xfrm rot="10800000">
            <a:off x="827443" y="4204716"/>
            <a:ext cx="327338" cy="400110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592971" y="3760145"/>
            <a:ext cx="302822" cy="298256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2" name="直線矢印コネクタ 41"/>
          <p:cNvCxnSpPr/>
          <p:nvPr/>
        </p:nvCxnSpPr>
        <p:spPr>
          <a:xfrm flipH="1">
            <a:off x="823429" y="2691776"/>
            <a:ext cx="633577" cy="100557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838715" y="2322444"/>
            <a:ext cx="1749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</a:rPr>
              <a:t>Magnetic Bend</a:t>
            </a:r>
            <a:endParaRPr kumimoji="1" lang="ja-JP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4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1085</TotalTime>
  <Words>816</Words>
  <Application>Microsoft Office PowerPoint</Application>
  <PresentationFormat>画面に合わせる (4:3)</PresentationFormat>
  <Paragraphs>291</Paragraphs>
  <Slides>21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8" baseType="lpstr">
      <vt:lpstr>ＭＳ Ｐゴシック</vt:lpstr>
      <vt:lpstr>Arial</vt:lpstr>
      <vt:lpstr>Calibri</vt:lpstr>
      <vt:lpstr>Calibri Light</vt:lpstr>
      <vt:lpstr>Cambria Math</vt:lpstr>
      <vt:lpstr>Times New Roman</vt:lpstr>
      <vt:lpstr>Office テーマ</vt:lpstr>
      <vt:lpstr>Tuning of  the ultra slow muon beamline  by utilizing ionized hydrogen</vt:lpstr>
      <vt:lpstr>Content</vt:lpstr>
      <vt:lpstr>Overview of  the ultra slow muon transport system</vt:lpstr>
      <vt:lpstr>U-Line</vt:lpstr>
      <vt:lpstr>Schematics of the ultra slow muon beamline</vt:lpstr>
      <vt:lpstr>Overview of the Ultra slow muon transport system</vt:lpstr>
      <vt:lpstr>Beam Detector: MCP (Micro channel Plate)</vt:lpstr>
      <vt:lpstr>Commissioning by using thermal ionized Li+</vt:lpstr>
      <vt:lpstr>Mass Separation by Magnetic Bend </vt:lpstr>
      <vt:lpstr>Scanning with Slits</vt:lpstr>
      <vt:lpstr>Beam Profiles (L+ Tuning)</vt:lpstr>
      <vt:lpstr>Measurement at Sample Position  by using a MCP with delay-line anode</vt:lpstr>
      <vt:lpstr>Commissioning by using Laser resonant Ionized H+</vt:lpstr>
      <vt:lpstr>Measurement of Laser Ionized H+</vt:lpstr>
      <vt:lpstr>Beam Profiles (Laser Ionized H+)</vt:lpstr>
      <vt:lpstr>Schedule</vt:lpstr>
      <vt:lpstr>Summary</vt:lpstr>
      <vt:lpstr>PowerPoint プレゼンテーション</vt:lpstr>
      <vt:lpstr>PowerPoint プレゼンテーション</vt:lpstr>
      <vt:lpstr>“H atom laser ionization” at MLF of J-PARC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Tuning of  the ultra slow muon beamline  by utilizing ionized hydrogen</dc:title>
  <dc:creator>Taihei Adachi</dc:creator>
  <cp:lastModifiedBy>Taihei Adachi</cp:lastModifiedBy>
  <cp:revision>18</cp:revision>
  <dcterms:created xsi:type="dcterms:W3CDTF">2014-08-26T15:38:46Z</dcterms:created>
  <dcterms:modified xsi:type="dcterms:W3CDTF">2014-08-27T09:44:28Z</dcterms:modified>
</cp:coreProperties>
</file>