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1" r:id="rId1"/>
    <p:sldMasterId id="2147483687" r:id="rId2"/>
    <p:sldMasterId id="2147483699" r:id="rId3"/>
  </p:sldMasterIdLst>
  <p:notesMasterIdLst>
    <p:notesMasterId r:id="rId33"/>
  </p:notesMasterIdLst>
  <p:handoutMasterIdLst>
    <p:handoutMasterId r:id="rId34"/>
  </p:handoutMasterIdLst>
  <p:sldIdLst>
    <p:sldId id="259" r:id="rId4"/>
    <p:sldId id="534" r:id="rId5"/>
    <p:sldId id="535" r:id="rId6"/>
    <p:sldId id="538" r:id="rId7"/>
    <p:sldId id="536" r:id="rId8"/>
    <p:sldId id="541" r:id="rId9"/>
    <p:sldId id="539" r:id="rId10"/>
    <p:sldId id="542" r:id="rId11"/>
    <p:sldId id="544" r:id="rId12"/>
    <p:sldId id="545" r:id="rId13"/>
    <p:sldId id="550" r:id="rId14"/>
    <p:sldId id="558" r:id="rId15"/>
    <p:sldId id="521" r:id="rId16"/>
    <p:sldId id="546" r:id="rId17"/>
    <p:sldId id="520" r:id="rId18"/>
    <p:sldId id="547" r:id="rId19"/>
    <p:sldId id="540" r:id="rId20"/>
    <p:sldId id="551" r:id="rId21"/>
    <p:sldId id="552" r:id="rId22"/>
    <p:sldId id="553" r:id="rId23"/>
    <p:sldId id="496" r:id="rId24"/>
    <p:sldId id="554" r:id="rId25"/>
    <p:sldId id="456" r:id="rId26"/>
    <p:sldId id="482" r:id="rId27"/>
    <p:sldId id="457" r:id="rId28"/>
    <p:sldId id="555" r:id="rId29"/>
    <p:sldId id="499" r:id="rId30"/>
    <p:sldId id="556" r:id="rId31"/>
    <p:sldId id="557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3101C"/>
    <a:srgbClr val="181818"/>
    <a:srgbClr val="2ECFD1"/>
    <a:srgbClr val="B139FF"/>
    <a:srgbClr val="1C1C1C"/>
    <a:srgbClr val="0EA7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884" autoAdjust="0"/>
  </p:normalViewPr>
  <p:slideViewPr>
    <p:cSldViewPr snapToObjects="1">
      <p:cViewPr>
        <p:scale>
          <a:sx n="100" d="100"/>
          <a:sy n="100" d="100"/>
        </p:scale>
        <p:origin x="-1048" y="-224"/>
      </p:cViewPr>
      <p:guideLst>
        <p:guide orient="horz" pos="227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Relationship Id="rId2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DE7ED-7422-A54A-AFA4-34993901F360}" type="datetimeFigureOut">
              <a:rPr lang="en-US" smtClean="0">
                <a:latin typeface="Arial"/>
              </a:rPr>
              <a:t>8/27/14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0FA70E-65FE-F64D-B53C-0E4BE7ADFCC5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2132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25ED446A-913C-684E-A7EE-E0D6D85A9573}" type="datetimeFigureOut">
              <a:rPr lang="en-US" smtClean="0"/>
              <a:pPr/>
              <a:t>8/27/14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7221AF4E-A08A-BE4F-8E27-DF04692668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9660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1AF4E-A08A-BE4F-8E27-DF04692668E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906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1AF4E-A08A-BE4F-8E27-DF04692668EB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906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jpeg"/><Relationship Id="rId3" Type="http://schemas.openxmlformats.org/officeDocument/2006/relationships/image" Target="../media/image11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image_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00"/>
            <a:ext cx="9144000" cy="548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2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29600" y="7620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796167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31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958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00"/>
            <a:ext cx="53213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NuFACT 2014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2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683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Aug 28, 2014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NuFACT 2014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04292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Aug 28, 2014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NuFACT 2014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6498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Aug 28, 2014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NuFACT 2014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71025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Aug 28, 2014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NuFACT 2014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66339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Aug 28, 2014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NuFACT 2014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13639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Aug 28, 2014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NuFACT 2014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6544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Aug 28, 2014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NuFACT 2014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4509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426200"/>
            <a:ext cx="5803900" cy="365125"/>
          </a:xfrm>
        </p:spPr>
        <p:txBody>
          <a:bodyPr/>
          <a:lstStyle/>
          <a:p>
            <a:r>
              <a:rPr lang="en-US" smtClean="0"/>
              <a:t>NuFACT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1222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Aug 28, 2014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NuFACT 2014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859460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Aug 28, 2014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NuFACT 2014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42120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Aug 28, 2014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NuFACT 2014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73464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9144000" cy="58338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CA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0" y="0"/>
            <a:ext cx="9158400" cy="686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8338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89191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387427" y="1232530"/>
            <a:ext cx="8580282" cy="5335381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spcBef>
                <a:spcPts val="0"/>
              </a:spcBef>
              <a:buClr>
                <a:srgbClr val="981E32"/>
              </a:buClr>
              <a:defRPr sz="2200"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 sz="1800"/>
            </a:lvl4pPr>
            <a:lvl5pPr>
              <a:buClr>
                <a:srgbClr val="981E32"/>
              </a:buCl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>
          <a:xfrm>
            <a:off x="457200" y="6473005"/>
            <a:ext cx="1219200" cy="365125"/>
          </a:xfrm>
        </p:spPr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t>Aug 28, 2014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14600" y="6492670"/>
            <a:ext cx="4821592" cy="365125"/>
          </a:xfrm>
        </p:spPr>
        <p:txBody>
          <a:bodyPr/>
          <a:lstStyle/>
          <a:p>
            <a:r>
              <a:rPr lang="en-GB" smtClean="0">
                <a:solidFill>
                  <a:srgbClr val="000000">
                    <a:tint val="75000"/>
                  </a:srgbClr>
                </a:solidFill>
                <a:latin typeface="Arial"/>
              </a:rPr>
              <a:t>NuFACT 2014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990600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2997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971800" cy="365125"/>
          </a:xfrm>
        </p:spPr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t>Aug 28, 2014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3886200" y="6356350"/>
            <a:ext cx="4343400" cy="365125"/>
          </a:xfrm>
        </p:spPr>
        <p:txBody>
          <a:bodyPr/>
          <a:lstStyle/>
          <a:p>
            <a:r>
              <a:rPr lang="en-GB" smtClean="0">
                <a:solidFill>
                  <a:srgbClr val="000000">
                    <a:tint val="75000"/>
                  </a:srgbClr>
                </a:solidFill>
                <a:latin typeface="Arial"/>
              </a:rPr>
              <a:t>NuFACT 2014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5006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81969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62688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49258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***INSTRUCTIONS ON HOW TO APPLY IMAGE MASKING TO SLIDE LAYOUT***</a:t>
            </a:r>
            <a:br>
              <a:rPr lang="en-CA" dirty="0" smtClean="0"/>
            </a:br>
            <a:r>
              <a:rPr lang="en-CA" dirty="0" smtClean="0"/>
              <a:t>STEP 1: Click icon to insert image</a:t>
            </a:r>
            <a:br>
              <a:rPr lang="en-CA" dirty="0" smtClean="0"/>
            </a:br>
            <a:r>
              <a:rPr lang="en-CA" dirty="0" smtClean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30526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210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7128" y="6096000"/>
            <a:ext cx="2765528" cy="10058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75850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2208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59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>
          <a:xfrm>
            <a:off x="215900" y="6553200"/>
            <a:ext cx="87249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000000"/>
                </a:solidFill>
                <a:latin typeface="Arial"/>
              </a:rPr>
              <a:t>NuFACT 2014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6183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079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466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68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560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934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8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1"/>
            </a:gs>
            <a:gs pos="100000">
              <a:srgbClr val="000000"/>
            </a:gs>
            <a:gs pos="14000">
              <a:schemeClr val="bg2">
                <a:lumMod val="25000"/>
              </a:schemeClr>
            </a:gs>
            <a:gs pos="7100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3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38800" y="6426200"/>
            <a:ext cx="182845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Aug 28,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426200"/>
            <a:ext cx="57277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NuFACT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0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26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1"/>
            </a:gs>
            <a:gs pos="100000">
              <a:srgbClr val="000000"/>
            </a:gs>
            <a:gs pos="14000">
              <a:schemeClr val="bg2">
                <a:lumMod val="25000"/>
              </a:schemeClr>
            </a:gs>
            <a:gs pos="7100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3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38800" y="6426200"/>
            <a:ext cx="182845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Aug 28, 2014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0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NuFACT 2014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0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28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5825" y="129091"/>
            <a:ext cx="8105775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066799"/>
            <a:ext cx="8504082" cy="54075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474337"/>
            <a:ext cx="318932" cy="383664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914400"/>
            <a:fld id="{5BD36294-2849-48A8-8531-5354CF3095D2}" type="slidenum">
              <a:rPr lang="en-US" smtClean="0">
                <a:solidFill>
                  <a:srgbClr val="000000"/>
                </a:solidFill>
              </a:rPr>
              <a:pPr defTabSz="9144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474337"/>
            <a:ext cx="121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t>Aug 28, 2014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828800" y="6492875"/>
            <a:ext cx="624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GB" smtClean="0">
                <a:solidFill>
                  <a:srgbClr val="000000">
                    <a:tint val="75000"/>
                  </a:srgbClr>
                </a:solidFill>
                <a:latin typeface="Arial"/>
              </a:rPr>
              <a:t>NuFACT 2014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8" name="Picture 2" descr="C:\Documents and Settings\sgeer\My Documents\MAP\MAP-LOGO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8575" y="0"/>
            <a:ext cx="857250" cy="974725"/>
          </a:xfrm>
          <a:prstGeom prst="rect">
            <a:avLst/>
          </a:prstGeom>
          <a:noFill/>
          <a:ln w="5080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35716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3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2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emf"/><Relationship Id="rId3" Type="http://schemas.openxmlformats.org/officeDocument/2006/relationships/image" Target="../media/image45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emf"/><Relationship Id="rId3" Type="http://schemas.openxmlformats.org/officeDocument/2006/relationships/image" Target="../media/image47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6500" y="2895600"/>
            <a:ext cx="8013700" cy="353377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Staging of a Neutrino Factory</a:t>
            </a:r>
            <a:br>
              <a:rPr lang="en-US" sz="4000" dirty="0" smtClean="0"/>
            </a:br>
            <a:r>
              <a:rPr lang="en-US" sz="4000" dirty="0" smtClean="0"/>
              <a:t>(and beyond</a:t>
            </a:r>
            <a:r>
              <a:rPr lang="en-US" sz="4000" dirty="0" smtClean="0">
                <a:latin typeface="+mn-lt"/>
                <a:cs typeface="Symbol" charset="2"/>
              </a:rPr>
              <a:t>…)</a:t>
            </a:r>
            <a:r>
              <a:rPr lang="en-US" sz="4000" dirty="0" smtClean="0"/>
              <a:t>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3250" y="4933950"/>
            <a:ext cx="7800749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Mark Palmer</a:t>
            </a:r>
            <a:br>
              <a:rPr lang="en-US" dirty="0" smtClean="0"/>
            </a:br>
            <a:r>
              <a:rPr lang="en-US" sz="700" dirty="0" smtClean="0"/>
              <a:t/>
            </a:r>
            <a:br>
              <a:rPr lang="en-US" sz="700" dirty="0" smtClean="0"/>
            </a:br>
            <a:r>
              <a:rPr lang="en-US" sz="2400" i="1" dirty="0" smtClean="0"/>
              <a:t>Director, US Muon Accelerator Program</a:t>
            </a:r>
          </a:p>
          <a:p>
            <a:r>
              <a:rPr lang="en-US" sz="2400" i="1" dirty="0" err="1" smtClean="0"/>
              <a:t>NuFACT</a:t>
            </a:r>
            <a:r>
              <a:rPr lang="en-US" sz="2400" i="1" dirty="0" smtClean="0"/>
              <a:t> 2014, Glasgow, August 25-30, 2014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0"/>
            <a:ext cx="61415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NUFACT2014 </a:t>
            </a:r>
            <a:r>
              <a:rPr lang="en-US" sz="2000" b="1" dirty="0" err="1" smtClean="0"/>
              <a:t>XVIth</a:t>
            </a:r>
            <a:r>
              <a:rPr lang="en-US" sz="2000" b="1" dirty="0" smtClean="0"/>
              <a:t> </a:t>
            </a:r>
            <a:r>
              <a:rPr lang="en-US" sz="2000" b="1" dirty="0"/>
              <a:t>International Workshop on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Neutrino </a:t>
            </a:r>
            <a:r>
              <a:rPr lang="en-US" sz="2000" b="1" dirty="0"/>
              <a:t>Factories and Future Neutrino Facilities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32415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96839"/>
            <a:ext cx="8064500" cy="70326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err="1" smtClean="0">
                <a:latin typeface="Symbol" charset="2"/>
                <a:cs typeface="Symbol" charset="2"/>
              </a:rPr>
              <a:t>n</a:t>
            </a:r>
            <a:r>
              <a:rPr kumimoji="1" lang="en-US" altLang="ja-JP" dirty="0" err="1" smtClean="0">
                <a:latin typeface="+mn-lt"/>
                <a:cs typeface="Symbol" charset="2"/>
              </a:rPr>
              <a:t>STORM</a:t>
            </a:r>
            <a:endParaRPr kumimoji="1" lang="ja-JP" altLang="en-US" dirty="0">
              <a:latin typeface="Symbol" charset="2"/>
              <a:cs typeface="Symbol" charset="2"/>
            </a:endParaRPr>
          </a:p>
        </p:txBody>
      </p:sp>
      <p:pic>
        <p:nvPicPr>
          <p:cNvPr id="6" name="Content Placeholder 5" descr="Birds eye Looking North at Muon Ring with Near Detector.jp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82" t="-546" r="1058" b="1009"/>
          <a:stretch/>
        </p:blipFill>
        <p:spPr>
          <a:xfrm>
            <a:off x="9524" y="1015999"/>
            <a:ext cx="9134475" cy="3564673"/>
          </a:xfrm>
        </p:spPr>
      </p:pic>
      <p:sp>
        <p:nvSpPr>
          <p:cNvPr id="3" name="TextBox 2"/>
          <p:cNvSpPr txBox="1"/>
          <p:nvPr/>
        </p:nvSpPr>
        <p:spPr>
          <a:xfrm>
            <a:off x="1734748" y="1138971"/>
            <a:ext cx="5905867" cy="5232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kumimoji="1" lang="en-US" altLang="ja-JP" sz="2800" dirty="0" smtClean="0">
                <a:solidFill>
                  <a:srgbClr val="000090"/>
                </a:solidFill>
              </a:rPr>
              <a:t> decay ring: P = 3.8 </a:t>
            </a:r>
            <a:r>
              <a:rPr kumimoji="1" lang="en-US" altLang="ja-JP" sz="2800" dirty="0" err="1" smtClean="0">
                <a:solidFill>
                  <a:srgbClr val="000090"/>
                </a:solidFill>
              </a:rPr>
              <a:t>GeV</a:t>
            </a:r>
            <a:r>
              <a:rPr kumimoji="1" lang="en-US" altLang="ja-JP" sz="2800" dirty="0" smtClean="0">
                <a:solidFill>
                  <a:srgbClr val="000090"/>
                </a:solidFill>
              </a:rPr>
              <a:t>/c ± 10%</a:t>
            </a:r>
            <a:endParaRPr kumimoji="1" lang="ja-JP" altLang="en-US" sz="2800" dirty="0">
              <a:solidFill>
                <a:srgbClr val="00009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175500" y="4057134"/>
            <a:ext cx="114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Near Hall</a:t>
            </a:r>
            <a:endParaRPr lang="en-US" dirty="0">
              <a:solidFill>
                <a:srgbClr val="008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990989" y="4699000"/>
            <a:ext cx="5140310" cy="1676400"/>
            <a:chOff x="3990989" y="4699000"/>
            <a:chExt cx="5140310" cy="1676400"/>
          </a:xfrm>
        </p:grpSpPr>
        <p:pic>
          <p:nvPicPr>
            <p:cNvPr id="7" name="Content Placeholder 5" descr="FAR-D0_SECTION.jp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7968" b="19707"/>
            <a:stretch/>
          </p:blipFill>
          <p:spPr>
            <a:xfrm>
              <a:off x="3990989" y="4699000"/>
              <a:ext cx="5140310" cy="16764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141168" y="5771634"/>
              <a:ext cx="19197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90"/>
                  </a:solidFill>
                </a:rPr>
                <a:t>F</a:t>
              </a:r>
              <a:r>
                <a:rPr lang="en-US" dirty="0" smtClean="0">
                  <a:solidFill>
                    <a:srgbClr val="000090"/>
                  </a:solidFill>
                </a:rPr>
                <a:t>ar Hall @1.9km</a:t>
              </a:r>
              <a:endParaRPr lang="en-US" dirty="0">
                <a:solidFill>
                  <a:srgbClr val="000090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5400" y="3847713"/>
            <a:ext cx="4128297" cy="2709746"/>
            <a:chOff x="25400" y="3847713"/>
            <a:chExt cx="4128297" cy="2709746"/>
          </a:xfrm>
        </p:grpSpPr>
        <p:pic>
          <p:nvPicPr>
            <p:cNvPr id="8" name="Picture 7" descr="nuSTORM_graphic_2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400" y="3847713"/>
              <a:ext cx="4128297" cy="267164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667468" y="6188127"/>
              <a:ext cx="14674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90"/>
                  </a:solidFill>
                </a:rPr>
                <a:t>F</a:t>
              </a:r>
              <a:r>
                <a:rPr lang="en-US" dirty="0" smtClean="0">
                  <a:solidFill>
                    <a:srgbClr val="000090"/>
                  </a:solidFill>
                </a:rPr>
                <a:t>ar Detector</a:t>
              </a:r>
              <a:endParaRPr lang="en-US" dirty="0">
                <a:solidFill>
                  <a:srgbClr val="000090"/>
                </a:solidFill>
              </a:endParaRPr>
            </a:p>
          </p:txBody>
        </p:sp>
      </p:grpSp>
      <p:cxnSp>
        <p:nvCxnSpPr>
          <p:cNvPr id="12" name="Straight Arrow Connector 11"/>
          <p:cNvCxnSpPr/>
          <p:nvPr/>
        </p:nvCxnSpPr>
        <p:spPr>
          <a:xfrm>
            <a:off x="8229600" y="3959612"/>
            <a:ext cx="914400" cy="193288"/>
          </a:xfrm>
          <a:prstGeom prst="straightConnector1">
            <a:avLst/>
          </a:prstGeom>
          <a:ln w="38100">
            <a:solidFill>
              <a:srgbClr val="00009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411168" y="3313281"/>
            <a:ext cx="838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To Far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Hall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6248401" y="1693661"/>
            <a:ext cx="2920998" cy="97333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lvl="1" algn="ctr">
              <a:buNone/>
            </a:pPr>
            <a:r>
              <a:rPr lang="en-US" sz="1600" dirty="0" smtClean="0">
                <a:solidFill>
                  <a:srgbClr val="E3101C"/>
                </a:solidFill>
                <a:cs typeface="Symbol" charset="2"/>
              </a:rPr>
              <a:t>See talk by J-B. Lagrange</a:t>
            </a:r>
            <a:br>
              <a:rPr lang="en-US" sz="1600" dirty="0" smtClean="0">
                <a:solidFill>
                  <a:srgbClr val="E3101C"/>
                </a:solidFill>
                <a:cs typeface="Symbol" charset="2"/>
              </a:rPr>
            </a:br>
            <a:r>
              <a:rPr lang="en-US" sz="1600" dirty="0" smtClean="0">
                <a:solidFill>
                  <a:srgbClr val="E3101C"/>
                </a:solidFill>
                <a:cs typeface="Symbol" charset="2"/>
              </a:rPr>
              <a:t>Neutrino Physics Session:  Friday 16:00</a:t>
            </a:r>
            <a:endParaRPr lang="en-US" sz="1600" dirty="0">
              <a:solidFill>
                <a:srgbClr val="E3101C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254159" y="3839574"/>
            <a:ext cx="2920998" cy="97333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lvl="1" algn="ctr">
              <a:buNone/>
            </a:pPr>
            <a:r>
              <a:rPr lang="en-US" sz="1600" dirty="0" smtClean="0">
                <a:solidFill>
                  <a:srgbClr val="FFFF00"/>
                </a:solidFill>
                <a:cs typeface="Symbol" charset="2"/>
              </a:rPr>
              <a:t>No new technologies required!</a:t>
            </a:r>
          </a:p>
          <a:p>
            <a:pPr marL="228600" lvl="1" algn="ctr">
              <a:buNone/>
            </a:pPr>
            <a:r>
              <a:rPr lang="en-US" sz="1600" dirty="0" smtClean="0">
                <a:solidFill>
                  <a:srgbClr val="FFFF00"/>
                </a:solidFill>
                <a:cs typeface="Symbol" charset="2"/>
              </a:rPr>
              <a:t>Could be deployed now!</a:t>
            </a:r>
            <a:endParaRPr lang="en-US" sz="1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24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5100" y="0"/>
            <a:ext cx="8064500" cy="954087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Example of Potential </a:t>
            </a:r>
            <a:r>
              <a:rPr lang="en-US" sz="3600" dirty="0" err="1" smtClean="0">
                <a:latin typeface="Symbol" charset="2"/>
                <a:cs typeface="Symbol" charset="2"/>
              </a:rPr>
              <a:t>n</a:t>
            </a:r>
            <a:r>
              <a:rPr lang="en-US" sz="3600" dirty="0" err="1" smtClean="0">
                <a:latin typeface="+mn-lt"/>
                <a:cs typeface="Symbol" charset="2"/>
              </a:rPr>
              <a:t>STORM</a:t>
            </a:r>
            <a:r>
              <a:rPr lang="en-US" sz="3600" dirty="0" smtClean="0">
                <a:latin typeface="+mn-lt"/>
                <a:cs typeface="Symbol" charset="2"/>
              </a:rPr>
              <a:t> Leverage for Long Baseline Experiments:  T2HK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 descr="cp-precision-comparison-14011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400" y="1050925"/>
            <a:ext cx="8077200" cy="5207986"/>
          </a:xfrm>
          <a:prstGeom prst="rect">
            <a:avLst/>
          </a:prstGeom>
        </p:spPr>
      </p:pic>
      <p:cxnSp>
        <p:nvCxnSpPr>
          <p:cNvPr id="7" name="Straight Arrow Connector 6"/>
          <p:cNvCxnSpPr>
            <a:stCxn id="8" idx="2"/>
          </p:cNvCxnSpPr>
          <p:nvPr/>
        </p:nvCxnSpPr>
        <p:spPr>
          <a:xfrm>
            <a:off x="1273679" y="1907946"/>
            <a:ext cx="1469521" cy="138135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-15371" y="953839"/>
            <a:ext cx="2578100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Arial"/>
              </a:rPr>
              <a:t>NuMAX+ targets equivalent sensitivity to CP violation in the </a:t>
            </a:r>
            <a:r>
              <a:rPr lang="en-US" sz="1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n</a:t>
            </a:r>
            <a:r>
              <a:rPr lang="en-US" sz="1400" dirty="0" smtClean="0">
                <a:solidFill>
                  <a:srgbClr val="FF0000"/>
                </a:solidFill>
                <a:cs typeface="Symbol" charset="2"/>
              </a:rPr>
              <a:t> sector</a:t>
            </a:r>
            <a:r>
              <a:rPr lang="en-US" sz="1400" dirty="0" smtClean="0">
                <a:solidFill>
                  <a:srgbClr val="FF0000"/>
                </a:solidFill>
                <a:latin typeface="Arial"/>
              </a:rPr>
              <a:t> as has been achieved in the flavor sector</a:t>
            </a:r>
            <a:endParaRPr lang="en-US" sz="14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-1623349" y="3671214"/>
            <a:ext cx="4262705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GLoBES</a:t>
            </a:r>
            <a:r>
              <a:rPr lang="en-US" dirty="0" smtClean="0"/>
              <a:t> Comparison of Potential </a:t>
            </a:r>
            <a:br>
              <a:rPr lang="en-US" dirty="0" smtClean="0"/>
            </a:br>
            <a:r>
              <a:rPr lang="en-US" dirty="0" smtClean="0"/>
              <a:t>Performance of the Various </a:t>
            </a:r>
            <a:br>
              <a:rPr lang="en-US" dirty="0" smtClean="0"/>
            </a:br>
            <a:r>
              <a:rPr lang="en-US" dirty="0" smtClean="0"/>
              <a:t>Advanced Concepts </a:t>
            </a:r>
            <a:r>
              <a:rPr lang="en-US" i="1" dirty="0" smtClean="0"/>
              <a:t>(courtesy P. Huber)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78207" y="2001526"/>
            <a:ext cx="2254593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90"/>
                </a:solidFill>
                <a:latin typeface="Arial"/>
              </a:rPr>
              <a:t>nuSTORM + T2HK offers significantly improved sensitivity </a:t>
            </a:r>
            <a:r>
              <a:rPr lang="en-US" sz="1400" dirty="0" err="1" smtClean="0">
                <a:solidFill>
                  <a:srgbClr val="000090"/>
                </a:solidFill>
                <a:latin typeface="Arial"/>
              </a:rPr>
              <a:t>vs</a:t>
            </a:r>
            <a:r>
              <a:rPr lang="en-US" sz="1400" dirty="0" smtClean="0">
                <a:solidFill>
                  <a:srgbClr val="000090"/>
                </a:solidFill>
                <a:latin typeface="Arial"/>
              </a:rPr>
              <a:t> T2HK alone </a:t>
            </a:r>
            <a:endParaRPr lang="en-US" sz="1400" dirty="0">
              <a:solidFill>
                <a:srgbClr val="000090"/>
              </a:solidFill>
              <a:latin typeface="Arial"/>
            </a:endParaRPr>
          </a:p>
        </p:txBody>
      </p:sp>
      <p:cxnSp>
        <p:nvCxnSpPr>
          <p:cNvPr id="11" name="Straight Arrow Connector 10"/>
          <p:cNvCxnSpPr>
            <a:stCxn id="10" idx="1"/>
          </p:cNvCxnSpPr>
          <p:nvPr/>
        </p:nvCxnSpPr>
        <p:spPr>
          <a:xfrm flipH="1">
            <a:off x="3619500" y="2370858"/>
            <a:ext cx="2558707" cy="1248642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429000" y="4114800"/>
            <a:ext cx="1447800" cy="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3100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dirty="0" err="1" smtClean="0"/>
              <a:t>Storm</a:t>
            </a:r>
            <a:r>
              <a:rPr lang="en-US" dirty="0" smtClean="0"/>
              <a:t> as an R&amp;D platform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054" y="1050926"/>
            <a:ext cx="5643571" cy="549669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A</a:t>
            </a:r>
            <a:r>
              <a:rPr lang="en-US" dirty="0" smtClean="0"/>
              <a:t> high-intensity pulsed </a:t>
            </a:r>
            <a:r>
              <a:rPr lang="en-US" dirty="0" err="1" smtClean="0"/>
              <a:t>muon</a:t>
            </a:r>
            <a:r>
              <a:rPr lang="en-US" dirty="0" smtClean="0"/>
              <a:t> source </a:t>
            </a:r>
            <a:endParaRPr lang="en-US" dirty="0"/>
          </a:p>
          <a:p>
            <a:r>
              <a:rPr lang="en-US" dirty="0"/>
              <a:t>100&lt;p</a:t>
            </a:r>
            <a:r>
              <a:rPr lang="el-GR" baseline="-25000" dirty="0">
                <a:latin typeface="Calibri"/>
              </a:rPr>
              <a:t>μ</a:t>
            </a:r>
            <a:r>
              <a:rPr lang="en-US" dirty="0"/>
              <a:t>&lt;300 MeV/c </a:t>
            </a:r>
            <a:r>
              <a:rPr lang="en-US" dirty="0" err="1" smtClean="0"/>
              <a:t>muons</a:t>
            </a:r>
            <a:endParaRPr lang="en-US" dirty="0"/>
          </a:p>
          <a:p>
            <a:pPr lvl="1"/>
            <a:r>
              <a:rPr lang="en-US" dirty="0" smtClean="0"/>
              <a:t>Using extracted beam from ring</a:t>
            </a:r>
          </a:p>
          <a:p>
            <a:pPr lvl="1"/>
            <a:r>
              <a:rPr lang="en-US" dirty="0" smtClean="0"/>
              <a:t>10</a:t>
            </a:r>
            <a:r>
              <a:rPr lang="en-US" baseline="30000" dirty="0" smtClean="0"/>
              <a:t>10</a:t>
            </a:r>
            <a:r>
              <a:rPr lang="en-US" dirty="0" smtClean="0"/>
              <a:t> </a:t>
            </a:r>
            <a:r>
              <a:rPr lang="en-US" dirty="0" err="1" smtClean="0"/>
              <a:t>muons</a:t>
            </a:r>
            <a:r>
              <a:rPr lang="en-US" dirty="0" smtClean="0"/>
              <a:t>  per 1 </a:t>
            </a:r>
            <a:r>
              <a:rPr lang="el-GR" dirty="0" smtClean="0">
                <a:latin typeface="Calibri"/>
              </a:rPr>
              <a:t>μ</a:t>
            </a:r>
            <a:r>
              <a:rPr lang="en-US" dirty="0" smtClean="0"/>
              <a:t>sec pulse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Beam available simultaneously with physics operation</a:t>
            </a:r>
          </a:p>
          <a:p>
            <a:endParaRPr lang="en-US" dirty="0" smtClean="0"/>
          </a:p>
          <a:p>
            <a:r>
              <a:rPr lang="en-US" dirty="0" err="1">
                <a:latin typeface="Symbol" charset="2"/>
                <a:cs typeface="Symbol" charset="2"/>
              </a:rPr>
              <a:t>n</a:t>
            </a:r>
            <a:r>
              <a:rPr lang="en-US" dirty="0" err="1" smtClean="0"/>
              <a:t>STORM</a:t>
            </a:r>
            <a:r>
              <a:rPr lang="en-US" dirty="0" smtClean="0"/>
              <a:t> also provides the opportunity to design, build and test decay ring instrumentation (BCT, momentum spectrometer, polarimeter) to measure and characterize the circulating muon beam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483" y="3552825"/>
            <a:ext cx="3141747" cy="21430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483" y="1117601"/>
            <a:ext cx="3138483" cy="236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075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Long Baseline Neutrino Factory</a:t>
            </a:r>
            <a:endParaRPr lang="en-US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1003300"/>
            <a:ext cx="4112040" cy="50927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IDS-NF:  the </a:t>
            </a:r>
            <a:r>
              <a:rPr lang="en-US" sz="2400" i="1" dirty="0" smtClean="0"/>
              <a:t>ideal</a:t>
            </a:r>
            <a:r>
              <a:rPr lang="en-US" sz="2400" dirty="0" smtClean="0"/>
              <a:t> NF</a:t>
            </a:r>
          </a:p>
          <a:p>
            <a:pPr lvl="1"/>
            <a:r>
              <a:rPr lang="en-US" sz="2000" dirty="0" smtClean="0"/>
              <a:t>Supported by MAP</a:t>
            </a:r>
          </a:p>
          <a:p>
            <a:r>
              <a:rPr lang="en-US" sz="2400" dirty="0" smtClean="0"/>
              <a:t>MASS working group: </a:t>
            </a:r>
            <a:r>
              <a:rPr lang="en-US" sz="2400" i="1" dirty="0" smtClean="0">
                <a:solidFill>
                  <a:srgbClr val="FFFF00"/>
                </a:solidFill>
                <a:cs typeface="Wingdings 3" charset="2"/>
              </a:rPr>
              <a:t> </a:t>
            </a:r>
            <a:br>
              <a:rPr lang="en-US" sz="2400" i="1" dirty="0" smtClean="0">
                <a:solidFill>
                  <a:srgbClr val="FFFF00"/>
                </a:solidFill>
                <a:cs typeface="Wingdings 3" charset="2"/>
              </a:rPr>
            </a:br>
            <a:r>
              <a:rPr lang="en-US" sz="2400" i="1" dirty="0" smtClean="0">
                <a:solidFill>
                  <a:srgbClr val="FFFF00"/>
                </a:solidFill>
                <a:cs typeface="Wingdings 3" charset="2"/>
              </a:rPr>
              <a:t>A staged approach -</a:t>
            </a:r>
            <a:endParaRPr lang="en-US" sz="2400" i="1" dirty="0">
              <a:solidFill>
                <a:srgbClr val="FFFF00"/>
              </a:solidFill>
              <a:cs typeface="Wingdings 3" charset="2"/>
            </a:endParaRPr>
          </a:p>
          <a:p>
            <a:pPr marL="0" indent="0">
              <a:buNone/>
            </a:pPr>
            <a:r>
              <a:rPr lang="en-US" sz="2400" b="1" i="1" dirty="0" smtClean="0">
                <a:solidFill>
                  <a:srgbClr val="FFFF00"/>
                </a:solidFill>
                <a:cs typeface="Wingdings 3" charset="2"/>
              </a:rPr>
              <a:t>NuMAX</a:t>
            </a:r>
            <a:r>
              <a:rPr lang="en-US" sz="2400" i="1" dirty="0" smtClean="0">
                <a:solidFill>
                  <a:srgbClr val="FFFF00"/>
                </a:solidFill>
                <a:cs typeface="Wingdings 3" charset="2"/>
              </a:rPr>
              <a:t>@5 </a:t>
            </a:r>
            <a:r>
              <a:rPr lang="en-US" sz="2400" i="1" dirty="0" err="1" smtClean="0">
                <a:solidFill>
                  <a:srgbClr val="FFFF00"/>
                </a:solidFill>
                <a:cs typeface="Wingdings 3" charset="2"/>
              </a:rPr>
              <a:t>GeV</a:t>
            </a:r>
            <a:r>
              <a:rPr lang="en-US" sz="2400" i="1" dirty="0" err="1">
                <a:solidFill>
                  <a:srgbClr val="FFFF00"/>
                </a:solidFill>
                <a:latin typeface="Wingdings 3" charset="2"/>
                <a:cs typeface="Wingdings 3" charset="2"/>
              </a:rPr>
              <a:t>a</a:t>
            </a:r>
            <a:r>
              <a:rPr lang="en-US" sz="2400" i="1" dirty="0" err="1" smtClean="0">
                <a:solidFill>
                  <a:srgbClr val="FFFF00"/>
                </a:solidFill>
                <a:cs typeface="Wingdings 3" charset="2"/>
              </a:rPr>
              <a:t>SURF</a:t>
            </a: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Aug 28,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b="33364"/>
          <a:stretch/>
        </p:blipFill>
        <p:spPr>
          <a:xfrm>
            <a:off x="4112040" y="1141640"/>
            <a:ext cx="4974810" cy="115266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2" name="Picture 1" descr="131112-IDS-NF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39" y="3228340"/>
            <a:ext cx="3966001" cy="3098800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</p:pic>
      <p:pic>
        <p:nvPicPr>
          <p:cNvPr id="3" name="Picture 2" descr="MIND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940" y="2547620"/>
            <a:ext cx="5041900" cy="379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490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The MAP Muon Accelerator Staging Study </a:t>
            </a:r>
            <a:r>
              <a:rPr lang="en-US" sz="3200" dirty="0" smtClean="0">
                <a:latin typeface="Wingdings 3" charset="2"/>
                <a:cs typeface="Wingdings 3" charset="2"/>
              </a:rPr>
              <a:t>a</a:t>
            </a:r>
            <a:r>
              <a:rPr lang="en-US" sz="3200" dirty="0" smtClean="0">
                <a:latin typeface="+mn-lt"/>
                <a:cs typeface="Wingdings 3" charset="2"/>
              </a:rPr>
              <a:t> NuMAX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14</a:t>
            </a:fld>
            <a:endParaRPr lang="en-US"/>
          </a:p>
        </p:txBody>
      </p:sp>
      <p:pic>
        <p:nvPicPr>
          <p:cNvPr id="9" name="Content Placeholder 8" descr="Block_Diagrams_R16_NuMAX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69" r="-7269"/>
          <a:stretch>
            <a:fillRect/>
          </a:stretch>
        </p:blipFill>
        <p:spPr/>
      </p:pic>
      <p:sp>
        <p:nvSpPr>
          <p:cNvPr id="10" name="Rounded Rectangle 9"/>
          <p:cNvSpPr/>
          <p:nvPr/>
        </p:nvSpPr>
        <p:spPr>
          <a:xfrm>
            <a:off x="6477000" y="4038600"/>
            <a:ext cx="2609850" cy="2438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NuMAX Staging:</a:t>
            </a:r>
          </a:p>
          <a:p>
            <a:pPr marL="228600" indent="-228600">
              <a:buFont typeface="Arial"/>
              <a:buChar char="•"/>
            </a:pPr>
            <a:r>
              <a:rPr lang="en-US" sz="1600" b="1" i="1" dirty="0" smtClean="0"/>
              <a:t>Commissioning</a:t>
            </a:r>
            <a:r>
              <a:rPr lang="en-US" sz="1600" dirty="0" smtClean="0"/>
              <a:t> </a:t>
            </a:r>
          </a:p>
          <a:p>
            <a:pPr lvl="1" indent="-228600">
              <a:buFont typeface="Wingdings" charset="2"/>
              <a:buChar char="²"/>
            </a:pPr>
            <a:r>
              <a:rPr lang="en-US" sz="1600" dirty="0" smtClean="0"/>
              <a:t>1MW Target</a:t>
            </a:r>
          </a:p>
          <a:p>
            <a:pPr lvl="1" indent="-228600">
              <a:buFont typeface="Wingdings" charset="2"/>
              <a:buChar char="²"/>
            </a:pPr>
            <a:r>
              <a:rPr lang="en-US" sz="1600" dirty="0" smtClean="0"/>
              <a:t>No Cooling</a:t>
            </a:r>
          </a:p>
          <a:p>
            <a:pPr lvl="1" indent="-228600">
              <a:buFont typeface="Wingdings" charset="2"/>
              <a:buChar char="²"/>
            </a:pPr>
            <a:r>
              <a:rPr lang="en-US" sz="1600" dirty="0" smtClean="0"/>
              <a:t>10kT Detector</a:t>
            </a:r>
          </a:p>
          <a:p>
            <a:pPr marL="228600" indent="-228600">
              <a:buFont typeface="Arial"/>
              <a:buChar char="•"/>
            </a:pPr>
            <a:r>
              <a:rPr lang="en-US" sz="1600" b="1" i="1" dirty="0" smtClean="0"/>
              <a:t>NuMAX+</a:t>
            </a:r>
          </a:p>
          <a:p>
            <a:pPr lvl="1" indent="-228600">
              <a:buFont typeface="Wingdings" charset="2"/>
              <a:buChar char="²"/>
            </a:pPr>
            <a:r>
              <a:rPr lang="en-US" sz="1600" dirty="0" smtClean="0"/>
              <a:t>2.75 MW Target</a:t>
            </a:r>
          </a:p>
          <a:p>
            <a:pPr lvl="1" indent="-228600">
              <a:buFont typeface="Wingdings" charset="2"/>
              <a:buChar char="²"/>
            </a:pPr>
            <a:r>
              <a:rPr lang="en-US" sz="1600" dirty="0" smtClean="0"/>
              <a:t>6D Cooling</a:t>
            </a:r>
          </a:p>
          <a:p>
            <a:pPr lvl="1" indent="-228600">
              <a:buFont typeface="Wingdings" charset="2"/>
              <a:buChar char="²"/>
            </a:pPr>
            <a:r>
              <a:rPr lang="en-US" sz="1600" dirty="0" smtClean="0"/>
              <a:t>34kT Detector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50219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367" t="4322" r="-180"/>
          <a:stretch/>
        </p:blipFill>
        <p:spPr>
          <a:xfrm>
            <a:off x="-1" y="349827"/>
            <a:ext cx="8506285" cy="6441498"/>
          </a:xfrm>
          <a:solidFill>
            <a:schemeClr val="bg1"/>
          </a:solidFill>
        </p:spPr>
      </p:pic>
      <p:sp>
        <p:nvSpPr>
          <p:cNvPr id="8" name="Rounded Rectangle 7"/>
          <p:cNvSpPr/>
          <p:nvPr/>
        </p:nvSpPr>
        <p:spPr>
          <a:xfrm>
            <a:off x="838200" y="762000"/>
            <a:ext cx="7440247" cy="766434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0"/>
            <a:ext cx="7810500" cy="360361"/>
          </a:xfrm>
        </p:spPr>
        <p:txBody>
          <a:bodyPr>
            <a:noAutofit/>
          </a:bodyPr>
          <a:lstStyle/>
          <a:p>
            <a:r>
              <a:rPr lang="en-US" sz="3600" dirty="0" smtClean="0"/>
              <a:t>NF Staging (MASS)</a:t>
            </a:r>
            <a:endParaRPr lang="en-US" sz="3600" dirty="0"/>
          </a:p>
        </p:txBody>
      </p:sp>
      <p:sp>
        <p:nvSpPr>
          <p:cNvPr id="9" name="Rounded Rectangle 8"/>
          <p:cNvSpPr/>
          <p:nvPr/>
        </p:nvSpPr>
        <p:spPr>
          <a:xfrm>
            <a:off x="838200" y="5943600"/>
            <a:ext cx="7440247" cy="189468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838200" y="5639832"/>
            <a:ext cx="7440247" cy="26670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017347" y="5589032"/>
            <a:ext cx="479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6D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>
            <a:stCxn id="11" idx="3"/>
          </p:cNvCxnSpPr>
          <p:nvPr/>
        </p:nvCxnSpPr>
        <p:spPr>
          <a:xfrm>
            <a:off x="2497091" y="5773698"/>
            <a:ext cx="369855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69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1158" t="8141" r="4330"/>
          <a:stretch/>
        </p:blipFill>
        <p:spPr>
          <a:xfrm>
            <a:off x="4507" y="-12700"/>
            <a:ext cx="9139493" cy="6813486"/>
          </a:xfrm>
          <a:prstGeom prst="rect">
            <a:avLst/>
          </a:prstGeom>
        </p:spPr>
      </p:pic>
      <p:sp>
        <p:nvSpPr>
          <p:cNvPr id="136" name="Rectangle 135"/>
          <p:cNvSpPr/>
          <p:nvPr/>
        </p:nvSpPr>
        <p:spPr bwMode="auto">
          <a:xfrm>
            <a:off x="0" y="6413500"/>
            <a:ext cx="787400" cy="330200"/>
          </a:xfrm>
          <a:prstGeom prst="rect">
            <a:avLst/>
          </a:prstGeom>
          <a:solidFill>
            <a:srgbClr val="B9B0AC"/>
          </a:solidFill>
          <a:ln w="12699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50800"/>
          </a:effectLst>
        </p:spPr>
        <p:txBody>
          <a:bodyPr lIns="90488" tIns="44450" rIns="90488" bIns="44450" anchor="ctr"/>
          <a:lstStyle/>
          <a:p>
            <a:pPr>
              <a:defRPr/>
            </a:pPr>
            <a:endParaRPr lang="en-US">
              <a:latin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2404" y="2055151"/>
            <a:ext cx="1511639" cy="4047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LBNF</a:t>
            </a:r>
          </a:p>
          <a:p>
            <a:pPr>
              <a:lnSpc>
                <a:spcPct val="70000"/>
              </a:lnSpc>
            </a:pPr>
            <a:r>
              <a:rPr lang="en-US" sz="14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      Superbeam</a:t>
            </a:r>
            <a:endParaRPr lang="en-US" sz="1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64" name="Straight Connector 63"/>
          <p:cNvCxnSpPr>
            <a:cxnSpLocks noChangeShapeType="1"/>
          </p:cNvCxnSpPr>
          <p:nvPr/>
        </p:nvCxnSpPr>
        <p:spPr bwMode="auto">
          <a:xfrm flipH="1">
            <a:off x="3505200" y="5074907"/>
            <a:ext cx="4629150" cy="88900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8" name="TextBox 84"/>
          <p:cNvSpPr txBox="1">
            <a:spLocks noChangeArrowheads="1"/>
          </p:cNvSpPr>
          <p:nvPr/>
        </p:nvSpPr>
        <p:spPr bwMode="auto">
          <a:xfrm>
            <a:off x="117016" y="2845979"/>
            <a:ext cx="1274708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 b="1" dirty="0" smtClean="0">
                <a:ln>
                  <a:solidFill>
                    <a:schemeClr val="tx1"/>
                  </a:solidFill>
                </a:ln>
                <a:solidFill>
                  <a:srgbClr val="FF6600"/>
                </a:solidFill>
                <a:latin typeface="Arial"/>
                <a:cs typeface="Arial"/>
              </a:rPr>
              <a:t>NuMAX:</a:t>
            </a:r>
            <a:endParaRPr lang="en-US" sz="1600" b="1" dirty="0">
              <a:ln>
                <a:solidFill>
                  <a:schemeClr val="tx1"/>
                </a:solidFill>
              </a:ln>
              <a:solidFill>
                <a:srgbClr val="FF6600"/>
              </a:solidFill>
              <a:latin typeface="Arial"/>
              <a:cs typeface="Arial"/>
            </a:endParaRPr>
          </a:p>
          <a:p>
            <a:pPr algn="ctr" eaLnBrk="1" hangingPunct="1"/>
            <a:r>
              <a:rPr lang="en-US" sz="1600" b="1" dirty="0">
                <a:ln>
                  <a:solidFill>
                    <a:schemeClr val="tx1"/>
                  </a:solidFill>
                </a:ln>
                <a:solidFill>
                  <a:srgbClr val="FF6600"/>
                </a:solidFill>
                <a:latin typeface="Symbol" charset="2"/>
                <a:cs typeface="Symbol" charset="2"/>
              </a:rPr>
              <a:t>n</a:t>
            </a:r>
            <a:r>
              <a:rPr lang="en-US" sz="1600" b="1" dirty="0">
                <a:ln>
                  <a:solidFill>
                    <a:schemeClr val="tx1"/>
                  </a:solidFill>
                </a:ln>
                <a:solidFill>
                  <a:srgbClr val="FF6600"/>
                </a:solidFill>
                <a:latin typeface="Arial"/>
                <a:cs typeface="Arial"/>
              </a:rPr>
              <a:t>s to </a:t>
            </a:r>
            <a:r>
              <a:rPr lang="en-US" sz="1600" b="1" dirty="0" smtClean="0">
                <a:ln>
                  <a:solidFill>
                    <a:schemeClr val="tx1"/>
                  </a:solidFill>
                </a:ln>
                <a:solidFill>
                  <a:srgbClr val="FF6600"/>
                </a:solidFill>
                <a:latin typeface="Arial"/>
                <a:cs typeface="Arial"/>
              </a:rPr>
              <a:t>SURF</a:t>
            </a:r>
            <a:endParaRPr lang="en-US" sz="1600" b="1" dirty="0">
              <a:ln>
                <a:solidFill>
                  <a:schemeClr val="tx1"/>
                </a:solidFill>
              </a:ln>
              <a:solidFill>
                <a:srgbClr val="FF6600"/>
              </a:solidFill>
              <a:latin typeface="Arial"/>
              <a:cs typeface="Arial"/>
            </a:endParaRPr>
          </a:p>
        </p:txBody>
      </p:sp>
      <p:sp>
        <p:nvSpPr>
          <p:cNvPr id="71" name="TextBox 84"/>
          <p:cNvSpPr txBox="1">
            <a:spLocks noChangeArrowheads="1"/>
          </p:cNvSpPr>
          <p:nvPr/>
        </p:nvSpPr>
        <p:spPr bwMode="auto">
          <a:xfrm>
            <a:off x="3017073" y="6013467"/>
            <a:ext cx="102874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ts val="1200"/>
              </a:lnSpc>
            </a:pPr>
            <a:r>
              <a:rPr lang="en-US" sz="1600" b="1" dirty="0" err="1" smtClean="0">
                <a:ln>
                  <a:solidFill>
                    <a:srgbClr val="000000"/>
                  </a:solidFill>
                </a:ln>
                <a:solidFill>
                  <a:srgbClr val="FF6600"/>
                </a:solidFill>
                <a:latin typeface="Symbol" charset="2"/>
                <a:cs typeface="Symbol" charset="2"/>
              </a:rPr>
              <a:t>n</a:t>
            </a:r>
            <a:r>
              <a:rPr lang="en-US" sz="1600" b="1" dirty="0" err="1" smtClean="0">
                <a:ln>
                  <a:solidFill>
                    <a:srgbClr val="000000"/>
                  </a:solidFill>
                </a:ln>
                <a:solidFill>
                  <a:srgbClr val="FF6600"/>
                </a:solidFill>
                <a:latin typeface="Arial"/>
                <a:cs typeface="Arial"/>
              </a:rPr>
              <a:t>STORM</a:t>
            </a:r>
            <a:endParaRPr lang="en-US" sz="16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8" name="Rectangle 7"/>
          <p:cNvSpPr/>
          <p:nvPr/>
        </p:nvSpPr>
        <p:spPr bwMode="auto">
          <a:xfrm rot="20096253">
            <a:off x="3762030" y="5683774"/>
            <a:ext cx="251006" cy="116532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cxnSp>
        <p:nvCxnSpPr>
          <p:cNvPr id="10" name="Straight Connector 9"/>
          <p:cNvCxnSpPr>
            <a:stCxn id="63" idx="3"/>
            <a:endCxn id="8" idx="1"/>
          </p:cNvCxnSpPr>
          <p:nvPr/>
        </p:nvCxnSpPr>
        <p:spPr bwMode="auto">
          <a:xfrm flipV="1">
            <a:off x="3485148" y="5795204"/>
            <a:ext cx="288699" cy="13451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863894" y="6127750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Times New Roman"/>
                <a:cs typeface="Times New Roman"/>
              </a:rPr>
              <a:t>ft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448517" y="6141707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Times New Roman"/>
                <a:cs typeface="Times New Roman"/>
              </a:rPr>
              <a:t>ft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81" name="TextBox 84"/>
          <p:cNvSpPr txBox="1">
            <a:spLocks noChangeArrowheads="1"/>
          </p:cNvSpPr>
          <p:nvPr/>
        </p:nvSpPr>
        <p:spPr bwMode="auto">
          <a:xfrm>
            <a:off x="3557006" y="5274277"/>
            <a:ext cx="1242159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Muon Beam</a:t>
            </a:r>
            <a:b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</a:br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R&amp;D Facility</a:t>
            </a:r>
            <a:endParaRPr lang="en-US" sz="14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930900" y="5865592"/>
            <a:ext cx="3111500" cy="6876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90"/>
                </a:solidFill>
              </a:rPr>
              <a:t>Possible to deploy subsequent muon collider capabilities </a:t>
            </a:r>
            <a:endParaRPr lang="en-US" sz="1400" b="1" dirty="0">
              <a:solidFill>
                <a:srgbClr val="000090"/>
              </a:solidFill>
            </a:endParaRPr>
          </a:p>
        </p:txBody>
      </p:sp>
      <p:sp>
        <p:nvSpPr>
          <p:cNvPr id="82" name="TextBox 93"/>
          <p:cNvSpPr txBox="1">
            <a:spLocks noChangeArrowheads="1"/>
          </p:cNvSpPr>
          <p:nvPr/>
        </p:nvSpPr>
        <p:spPr bwMode="auto">
          <a:xfrm>
            <a:off x="4604263" y="3327955"/>
            <a:ext cx="1270826" cy="461665"/>
          </a:xfrm>
          <a:prstGeom prst="rect">
            <a:avLst/>
          </a:prstGeom>
          <a:solidFill>
            <a:srgbClr val="D9D9D9"/>
          </a:solidFill>
          <a:ln>
            <a:solidFill>
              <a:srgbClr val="FF0000"/>
            </a:solidFill>
          </a:ln>
          <a:extLst/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1 GeV Muon </a:t>
            </a:r>
            <a:b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</a:br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Linac (325MHz)</a:t>
            </a:r>
            <a:endParaRPr 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-14329" y="2564352"/>
            <a:ext cx="673394" cy="444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To </a:t>
            </a:r>
          </a:p>
          <a:p>
            <a:pPr>
              <a:lnSpc>
                <a:spcPct val="80000"/>
              </a:lnSpc>
            </a:pP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SURF</a:t>
            </a:r>
            <a:endParaRPr lang="en-US" sz="1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129" name="Straight Connector 128"/>
          <p:cNvCxnSpPr>
            <a:cxnSpLocks noChangeShapeType="1"/>
          </p:cNvCxnSpPr>
          <p:nvPr/>
        </p:nvCxnSpPr>
        <p:spPr bwMode="auto">
          <a:xfrm rot="60000">
            <a:off x="-9920" y="2286000"/>
            <a:ext cx="1622820" cy="490797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1" name="TextBox 93"/>
          <p:cNvSpPr txBox="1">
            <a:spLocks noChangeArrowheads="1"/>
          </p:cNvSpPr>
          <p:nvPr/>
        </p:nvSpPr>
        <p:spPr bwMode="auto">
          <a:xfrm>
            <a:off x="4131138" y="1707873"/>
            <a:ext cx="1245428" cy="461665"/>
          </a:xfrm>
          <a:prstGeom prst="rect">
            <a:avLst/>
          </a:prstGeom>
          <a:solidFill>
            <a:srgbClr val="D9D9D9"/>
          </a:solidFill>
          <a:ln w="9525">
            <a:solidFill>
              <a:srgbClr val="CA23FF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srgbClr val="CA23FF"/>
                </a:solidFill>
                <a:latin typeface="Arial"/>
                <a:cs typeface="Arial"/>
              </a:rPr>
              <a:t>0.8 GeV Proton </a:t>
            </a:r>
            <a:br>
              <a:rPr lang="en-US" sz="1200" dirty="0" smtClean="0">
                <a:solidFill>
                  <a:srgbClr val="CA23FF"/>
                </a:solidFill>
                <a:latin typeface="Arial"/>
                <a:cs typeface="Arial"/>
              </a:rPr>
            </a:br>
            <a:r>
              <a:rPr lang="en-US" sz="1200" dirty="0" smtClean="0">
                <a:solidFill>
                  <a:srgbClr val="CA23FF"/>
                </a:solidFill>
                <a:latin typeface="Arial"/>
                <a:cs typeface="Arial"/>
              </a:rPr>
              <a:t>Linac (PIP-II)</a:t>
            </a:r>
            <a:endParaRPr lang="en-US" sz="1200" dirty="0">
              <a:solidFill>
                <a:srgbClr val="CA23FF"/>
              </a:solidFill>
              <a:latin typeface="Arial"/>
              <a:cs typeface="Arial"/>
            </a:endParaRPr>
          </a:p>
        </p:txBody>
      </p:sp>
      <p:cxnSp>
        <p:nvCxnSpPr>
          <p:cNvPr id="153" name="Straight Arrow Connector 152"/>
          <p:cNvCxnSpPr>
            <a:stCxn id="9" idx="1"/>
          </p:cNvCxnSpPr>
          <p:nvPr/>
        </p:nvCxnSpPr>
        <p:spPr>
          <a:xfrm flipH="1" flipV="1">
            <a:off x="4069057" y="2418795"/>
            <a:ext cx="426652" cy="228850"/>
          </a:xfrm>
          <a:prstGeom prst="straightConnector1">
            <a:avLst/>
          </a:prstGeom>
          <a:ln w="12700">
            <a:solidFill>
              <a:srgbClr val="45FFEF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5" name="TextBox 93"/>
          <p:cNvSpPr txBox="1">
            <a:spLocks noChangeArrowheads="1"/>
          </p:cNvSpPr>
          <p:nvPr/>
        </p:nvSpPr>
        <p:spPr bwMode="auto">
          <a:xfrm>
            <a:off x="2805990" y="3858336"/>
            <a:ext cx="150203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78D012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srgbClr val="78D012"/>
                </a:solidFill>
                <a:latin typeface="Arial"/>
                <a:cs typeface="Arial"/>
              </a:rPr>
              <a:t>3-7 GeV Proton &amp;</a:t>
            </a:r>
            <a:br>
              <a:rPr lang="en-US" sz="1200" dirty="0" smtClean="0">
                <a:solidFill>
                  <a:srgbClr val="78D012"/>
                </a:solidFill>
                <a:latin typeface="Arial"/>
                <a:cs typeface="Arial"/>
              </a:rPr>
            </a:br>
            <a:r>
              <a:rPr lang="en-US" sz="1200" dirty="0" smtClean="0">
                <a:solidFill>
                  <a:srgbClr val="78D012"/>
                </a:solidFill>
                <a:latin typeface="Arial"/>
                <a:cs typeface="Arial"/>
              </a:rPr>
              <a:t>1-5 GeV Muon</a:t>
            </a:r>
            <a:br>
              <a:rPr lang="en-US" sz="1200" dirty="0" smtClean="0">
                <a:solidFill>
                  <a:srgbClr val="78D012"/>
                </a:solidFill>
                <a:latin typeface="Arial"/>
                <a:cs typeface="Arial"/>
              </a:rPr>
            </a:br>
            <a:r>
              <a:rPr lang="en-US" sz="1200" dirty="0" smtClean="0">
                <a:solidFill>
                  <a:srgbClr val="78D012"/>
                </a:solidFill>
                <a:latin typeface="Arial"/>
                <a:cs typeface="Arial"/>
              </a:rPr>
              <a:t>Dual Species Linac</a:t>
            </a:r>
            <a:endParaRPr lang="en-US" sz="1200" dirty="0">
              <a:solidFill>
                <a:srgbClr val="78D012"/>
              </a:solidFill>
              <a:latin typeface="Arial"/>
              <a:cs typeface="Arial"/>
            </a:endParaRPr>
          </a:p>
        </p:txBody>
      </p:sp>
      <p:cxnSp>
        <p:nvCxnSpPr>
          <p:cNvPr id="159" name="Straight Arrow Connector 158"/>
          <p:cNvCxnSpPr>
            <a:stCxn id="151" idx="1"/>
          </p:cNvCxnSpPr>
          <p:nvPr/>
        </p:nvCxnSpPr>
        <p:spPr>
          <a:xfrm flipH="1" flipV="1">
            <a:off x="4025906" y="1818034"/>
            <a:ext cx="105232" cy="120672"/>
          </a:xfrm>
          <a:prstGeom prst="straightConnector1">
            <a:avLst/>
          </a:prstGeom>
          <a:ln w="12700">
            <a:solidFill>
              <a:srgbClr val="CA23FF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>
            <a:stCxn id="155" idx="0"/>
          </p:cNvCxnSpPr>
          <p:nvPr/>
        </p:nvCxnSpPr>
        <p:spPr>
          <a:xfrm flipH="1" flipV="1">
            <a:off x="3250497" y="3148952"/>
            <a:ext cx="306510" cy="709384"/>
          </a:xfrm>
          <a:prstGeom prst="straightConnector1">
            <a:avLst/>
          </a:prstGeom>
          <a:ln w="12700">
            <a:solidFill>
              <a:srgbClr val="78D012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9" name="Arc 278"/>
          <p:cNvSpPr/>
          <p:nvPr/>
        </p:nvSpPr>
        <p:spPr>
          <a:xfrm rot="11302038" flipV="1">
            <a:off x="1414167" y="2995208"/>
            <a:ext cx="1875364" cy="249603"/>
          </a:xfrm>
          <a:prstGeom prst="arc">
            <a:avLst>
              <a:gd name="adj1" fmla="val 16200000"/>
              <a:gd name="adj2" fmla="val 2143211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/>
          <p:cNvCxnSpPr>
            <a:cxnSpLocks noChangeAspect="1" noChangeShapeType="1"/>
          </p:cNvCxnSpPr>
          <p:nvPr/>
        </p:nvCxnSpPr>
        <p:spPr bwMode="auto">
          <a:xfrm>
            <a:off x="-9916" y="2420470"/>
            <a:ext cx="8144266" cy="260088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 type="arrow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8" name="Straight Connector 87"/>
          <p:cNvCxnSpPr>
            <a:cxnSpLocks noChangeShapeType="1"/>
          </p:cNvCxnSpPr>
          <p:nvPr/>
        </p:nvCxnSpPr>
        <p:spPr bwMode="auto">
          <a:xfrm>
            <a:off x="-5683" y="2539004"/>
            <a:ext cx="8092440" cy="256032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 type="arrow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Rounded Rectangle 34"/>
          <p:cNvSpPr/>
          <p:nvPr/>
        </p:nvSpPr>
        <p:spPr>
          <a:xfrm rot="1080000">
            <a:off x="513307" y="2726468"/>
            <a:ext cx="927100" cy="120475"/>
          </a:xfrm>
          <a:prstGeom prst="roundRect">
            <a:avLst/>
          </a:prstGeom>
          <a:noFill/>
          <a:ln w="63500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95709" y="2416812"/>
            <a:ext cx="1382259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45FFE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18C6EA"/>
                </a:solidFill>
              </a:rPr>
              <a:t>0.8-3 GeV Proton </a:t>
            </a:r>
            <a:br>
              <a:rPr lang="en-US" sz="1200" dirty="0" smtClean="0">
                <a:solidFill>
                  <a:srgbClr val="18C6EA"/>
                </a:solidFill>
              </a:rPr>
            </a:br>
            <a:r>
              <a:rPr lang="en-US" sz="1200" dirty="0" smtClean="0">
                <a:solidFill>
                  <a:srgbClr val="18C6EA"/>
                </a:solidFill>
              </a:rPr>
              <a:t>Linac (PIP-III)</a:t>
            </a:r>
            <a:endParaRPr lang="en-US" sz="1200" dirty="0">
              <a:solidFill>
                <a:srgbClr val="18C6EA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085152" y="3848762"/>
            <a:ext cx="2133918" cy="6165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To Near Detector(s) for</a:t>
            </a:r>
            <a:b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</a:b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            Short Baseline</a:t>
            </a:r>
          </a:p>
          <a:p>
            <a:pPr>
              <a:lnSpc>
                <a:spcPct val="80000"/>
              </a:lnSpc>
            </a:pPr>
            <a:r>
              <a:rPr lang="en-US" sz="14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                     Studies </a:t>
            </a:r>
          </a:p>
        </p:txBody>
      </p:sp>
      <p:sp>
        <p:nvSpPr>
          <p:cNvPr id="91" name="Rounded Rectangle 90"/>
          <p:cNvSpPr/>
          <p:nvPr/>
        </p:nvSpPr>
        <p:spPr>
          <a:xfrm>
            <a:off x="4578708" y="5079"/>
            <a:ext cx="4559300" cy="1406454"/>
          </a:xfrm>
          <a:prstGeom prst="roundRect">
            <a:avLst/>
          </a:prstGeom>
          <a:gradFill>
            <a:gsLst>
              <a:gs pos="0">
                <a:schemeClr val="bg2">
                  <a:lumMod val="10000"/>
                </a:schemeClr>
              </a:gs>
              <a:gs pos="100000">
                <a:schemeClr val="bg2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Possibilities for NF Capabilities at Fermilab: </a:t>
            </a:r>
            <a:br>
              <a:rPr lang="en-US" sz="2400" dirty="0" smtClean="0"/>
            </a:br>
            <a:r>
              <a:rPr lang="en-US" sz="2400" dirty="0" err="1" smtClean="0">
                <a:latin typeface="Symbol" charset="2"/>
                <a:cs typeface="Symbol" charset="2"/>
              </a:rPr>
              <a:t>n</a:t>
            </a:r>
            <a:r>
              <a:rPr lang="en-US" sz="2400" dirty="0" err="1" smtClean="0">
                <a:cs typeface="Symbol" charset="2"/>
              </a:rPr>
              <a:t>STORM</a:t>
            </a:r>
            <a:r>
              <a:rPr lang="en-US" sz="2400" dirty="0" smtClean="0">
                <a:cs typeface="Symbol" charset="2"/>
              </a:rPr>
              <a:t> 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>
                <a:ea typeface="Wingdings"/>
                <a:cs typeface="Wingdings"/>
                <a:sym typeface="Wingdings"/>
              </a:rPr>
              <a:t> NuMAX</a:t>
            </a:r>
            <a:endParaRPr lang="en-US" sz="2400" i="1" dirty="0"/>
          </a:p>
        </p:txBody>
      </p:sp>
      <p:sp>
        <p:nvSpPr>
          <p:cNvPr id="21" name="Arc 20"/>
          <p:cNvSpPr/>
          <p:nvPr/>
        </p:nvSpPr>
        <p:spPr>
          <a:xfrm rot="6750108">
            <a:off x="3643289" y="1660841"/>
            <a:ext cx="134110" cy="370215"/>
          </a:xfrm>
          <a:prstGeom prst="arc">
            <a:avLst/>
          </a:prstGeom>
          <a:ln>
            <a:solidFill>
              <a:srgbClr val="B139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Arc 93"/>
          <p:cNvSpPr/>
          <p:nvPr/>
        </p:nvSpPr>
        <p:spPr>
          <a:xfrm rot="11466030">
            <a:off x="3669600" y="1794166"/>
            <a:ext cx="126283" cy="126927"/>
          </a:xfrm>
          <a:prstGeom prst="arc">
            <a:avLst/>
          </a:prstGeom>
          <a:ln>
            <a:solidFill>
              <a:srgbClr val="B139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Arc 94"/>
          <p:cNvSpPr/>
          <p:nvPr/>
        </p:nvSpPr>
        <p:spPr>
          <a:xfrm rot="13980000">
            <a:off x="3665745" y="1813730"/>
            <a:ext cx="97899" cy="94650"/>
          </a:xfrm>
          <a:prstGeom prst="arc">
            <a:avLst/>
          </a:prstGeom>
          <a:ln>
            <a:solidFill>
              <a:srgbClr val="B139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H="1" flipV="1">
            <a:off x="3885592" y="1925257"/>
            <a:ext cx="180537" cy="647561"/>
          </a:xfrm>
          <a:prstGeom prst="line">
            <a:avLst/>
          </a:prstGeom>
          <a:ln w="38100">
            <a:solidFill>
              <a:srgbClr val="2ECF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8" name="Group 227"/>
          <p:cNvGrpSpPr/>
          <p:nvPr/>
        </p:nvGrpSpPr>
        <p:grpSpPr>
          <a:xfrm rot="13867598">
            <a:off x="2172096" y="2742587"/>
            <a:ext cx="230211" cy="230206"/>
            <a:chOff x="3709572" y="1546353"/>
            <a:chExt cx="230211" cy="230206"/>
          </a:xfrm>
        </p:grpSpPr>
        <p:sp>
          <p:nvSpPr>
            <p:cNvPr id="276" name="Arc 275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Arc 276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30" name="Straight Connector 229"/>
          <p:cNvCxnSpPr/>
          <p:nvPr/>
        </p:nvCxnSpPr>
        <p:spPr>
          <a:xfrm rot="3007598" flipV="1">
            <a:off x="3740596" y="3131068"/>
            <a:ext cx="420624" cy="338328"/>
          </a:xfrm>
          <a:prstGeom prst="line">
            <a:avLst/>
          </a:prstGeom>
          <a:ln w="635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1" name="Group 230"/>
          <p:cNvGrpSpPr/>
          <p:nvPr/>
        </p:nvGrpSpPr>
        <p:grpSpPr>
          <a:xfrm rot="3067598">
            <a:off x="4117777" y="3124044"/>
            <a:ext cx="230211" cy="230206"/>
            <a:chOff x="3709572" y="1546353"/>
            <a:chExt cx="230211" cy="230206"/>
          </a:xfrm>
        </p:grpSpPr>
        <p:sp>
          <p:nvSpPr>
            <p:cNvPr id="274" name="Arc 273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Arc 274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2" name="TextBox 231"/>
          <p:cNvSpPr txBox="1"/>
          <p:nvPr/>
        </p:nvSpPr>
        <p:spPr>
          <a:xfrm rot="667598">
            <a:off x="2754144" y="2294100"/>
            <a:ext cx="926157" cy="36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1200" b="1" dirty="0" smtClean="0">
                <a:solidFill>
                  <a:srgbClr val="660066"/>
                </a:solidFill>
                <a:latin typeface="Arial"/>
                <a:cs typeface="Arial"/>
              </a:rPr>
              <a:t>Front</a:t>
            </a:r>
          </a:p>
          <a:p>
            <a:pPr algn="ctr">
              <a:lnSpc>
                <a:spcPct val="70000"/>
              </a:lnSpc>
            </a:pPr>
            <a:r>
              <a:rPr lang="en-US" sz="1200" b="1" dirty="0" smtClean="0">
                <a:solidFill>
                  <a:srgbClr val="660066"/>
                </a:solidFill>
                <a:latin typeface="Arial"/>
                <a:cs typeface="Arial"/>
              </a:rPr>
              <a:t>End</a:t>
            </a:r>
            <a:endParaRPr lang="en-US" sz="1200" b="1" dirty="0">
              <a:solidFill>
                <a:srgbClr val="660066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cxnSp>
        <p:nvCxnSpPr>
          <p:cNvPr id="234" name="Straight Connector 233"/>
          <p:cNvCxnSpPr/>
          <p:nvPr/>
        </p:nvCxnSpPr>
        <p:spPr bwMode="auto">
          <a:xfrm rot="3007598" flipV="1">
            <a:off x="2973949" y="2784060"/>
            <a:ext cx="292570" cy="238549"/>
          </a:xfrm>
          <a:prstGeom prst="line">
            <a:avLst/>
          </a:prstGeom>
          <a:ln w="63500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/>
          <p:cNvCxnSpPr/>
          <p:nvPr/>
        </p:nvCxnSpPr>
        <p:spPr bwMode="auto">
          <a:xfrm rot="3067598" flipV="1">
            <a:off x="3314782" y="2890925"/>
            <a:ext cx="149689" cy="125927"/>
          </a:xfrm>
          <a:prstGeom prst="line">
            <a:avLst/>
          </a:prstGeom>
          <a:ln w="635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 bwMode="auto">
          <a:xfrm rot="3067598" flipV="1">
            <a:off x="2349640" y="2603780"/>
            <a:ext cx="448056" cy="384048"/>
          </a:xfrm>
          <a:prstGeom prst="line">
            <a:avLst/>
          </a:prstGeom>
          <a:ln w="635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TextBox 236"/>
          <p:cNvSpPr txBox="1"/>
          <p:nvPr/>
        </p:nvSpPr>
        <p:spPr>
          <a:xfrm rot="607598">
            <a:off x="2587606" y="2549172"/>
            <a:ext cx="6435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A23FF"/>
                </a:solidFill>
              </a:rPr>
              <a:t>Target</a:t>
            </a:r>
            <a:endParaRPr lang="en-US" sz="1200" b="1" dirty="0">
              <a:solidFill>
                <a:srgbClr val="CA23FF"/>
              </a:solidFill>
            </a:endParaRPr>
          </a:p>
        </p:txBody>
      </p:sp>
      <p:cxnSp>
        <p:nvCxnSpPr>
          <p:cNvPr id="238" name="Straight Connector 237"/>
          <p:cNvCxnSpPr/>
          <p:nvPr/>
        </p:nvCxnSpPr>
        <p:spPr bwMode="auto">
          <a:xfrm rot="3067598" flipV="1">
            <a:off x="4083044" y="3045791"/>
            <a:ext cx="149689" cy="125927"/>
          </a:xfrm>
          <a:prstGeom prst="line">
            <a:avLst/>
          </a:prstGeom>
          <a:ln w="635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1" name="Group 240"/>
          <p:cNvGrpSpPr/>
          <p:nvPr/>
        </p:nvGrpSpPr>
        <p:grpSpPr>
          <a:xfrm rot="13867598">
            <a:off x="2352061" y="2776429"/>
            <a:ext cx="230211" cy="230206"/>
            <a:chOff x="3709572" y="1546353"/>
            <a:chExt cx="230211" cy="230206"/>
          </a:xfrm>
        </p:grpSpPr>
        <p:sp>
          <p:nvSpPr>
            <p:cNvPr id="267" name="Arc 266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Arc 267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2" name="Group 241"/>
          <p:cNvGrpSpPr/>
          <p:nvPr/>
        </p:nvGrpSpPr>
        <p:grpSpPr>
          <a:xfrm rot="13867598">
            <a:off x="2293176" y="2764104"/>
            <a:ext cx="230211" cy="230206"/>
            <a:chOff x="3709572" y="1546353"/>
            <a:chExt cx="230211" cy="230206"/>
          </a:xfrm>
        </p:grpSpPr>
        <p:sp>
          <p:nvSpPr>
            <p:cNvPr id="265" name="Arc 264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Arc 265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3" name="Group 242"/>
          <p:cNvGrpSpPr/>
          <p:nvPr/>
        </p:nvGrpSpPr>
        <p:grpSpPr>
          <a:xfrm rot="13867598">
            <a:off x="2230763" y="2754394"/>
            <a:ext cx="230211" cy="230206"/>
            <a:chOff x="3709572" y="1546353"/>
            <a:chExt cx="230211" cy="230206"/>
          </a:xfrm>
        </p:grpSpPr>
        <p:sp>
          <p:nvSpPr>
            <p:cNvPr id="263" name="Arc 262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Arc 263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5" name="Straight Arrow Connector 244"/>
          <p:cNvCxnSpPr/>
          <p:nvPr/>
        </p:nvCxnSpPr>
        <p:spPr>
          <a:xfrm rot="3427598">
            <a:off x="3068585" y="2687886"/>
            <a:ext cx="191011" cy="179100"/>
          </a:xfrm>
          <a:prstGeom prst="straightConnector1">
            <a:avLst/>
          </a:prstGeom>
          <a:ln w="9525">
            <a:solidFill>
              <a:srgbClr val="660066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3" name="TextBox 252"/>
          <p:cNvSpPr txBox="1"/>
          <p:nvPr/>
        </p:nvSpPr>
        <p:spPr>
          <a:xfrm rot="667598">
            <a:off x="1758336" y="2095654"/>
            <a:ext cx="1244040" cy="5940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cs typeface="Arial"/>
              </a:rPr>
              <a:t>Accumulator,</a:t>
            </a:r>
            <a:b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cs typeface="Arial"/>
              </a:rPr>
            </a:br>
            <a:r>
              <a:rPr lang="en-US" sz="1200" b="1" dirty="0" err="1" smtClean="0">
                <a:solidFill>
                  <a:schemeClr val="accent2">
                    <a:lumMod val="50000"/>
                  </a:schemeClr>
                </a:solidFill>
                <a:cs typeface="Arial"/>
              </a:rPr>
              <a:t>Buncher</a:t>
            </a:r>
            <a:r>
              <a:rPr lang="en-US" sz="1200" b="1" dirty="0">
                <a:solidFill>
                  <a:schemeClr val="accent2">
                    <a:lumMod val="50000"/>
                  </a:schemeClr>
                </a:solidFill>
                <a:cs typeface="Arial"/>
              </a:rPr>
              <a:t>,</a:t>
            </a:r>
            <a:endParaRPr lang="en-US" sz="1200" b="1" dirty="0" smtClean="0">
              <a:solidFill>
                <a:schemeClr val="accent2">
                  <a:lumMod val="50000"/>
                </a:schemeClr>
              </a:solidFill>
              <a:cs typeface="Arial"/>
            </a:endParaRPr>
          </a:p>
          <a:p>
            <a:pPr algn="ctr">
              <a:lnSpc>
                <a:spcPct val="90000"/>
              </a:lnSpc>
            </a:pP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cs typeface="Arial"/>
              </a:rPr>
              <a:t>Combiner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778080" y="1411532"/>
            <a:ext cx="504697" cy="652394"/>
          </a:xfrm>
          <a:prstGeom prst="line">
            <a:avLst/>
          </a:prstGeom>
          <a:ln w="57150">
            <a:solidFill>
              <a:srgbClr val="B139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/>
        </p:nvCxnSpPr>
        <p:spPr bwMode="auto">
          <a:xfrm>
            <a:off x="3485620" y="2972644"/>
            <a:ext cx="667280" cy="133426"/>
          </a:xfrm>
          <a:prstGeom prst="line">
            <a:avLst/>
          </a:prstGeom>
          <a:ln w="635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>
            <a:cxnSpLocks noChangeAspect="1"/>
          </p:cNvCxnSpPr>
          <p:nvPr/>
        </p:nvCxnSpPr>
        <p:spPr>
          <a:xfrm flipH="1" flipV="1">
            <a:off x="3889865" y="1946451"/>
            <a:ext cx="23471" cy="84183"/>
          </a:xfrm>
          <a:prstGeom prst="line">
            <a:avLst/>
          </a:prstGeom>
          <a:ln w="38100">
            <a:solidFill>
              <a:srgbClr val="B139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Arrow Connector 253"/>
          <p:cNvCxnSpPr>
            <a:endCxn id="266" idx="2"/>
          </p:cNvCxnSpPr>
          <p:nvPr/>
        </p:nvCxnSpPr>
        <p:spPr>
          <a:xfrm rot="3067598">
            <a:off x="2398882" y="2648635"/>
            <a:ext cx="88523" cy="104562"/>
          </a:xfrm>
          <a:prstGeom prst="straightConnector1">
            <a:avLst/>
          </a:prstGeom>
          <a:ln w="9525">
            <a:solidFill>
              <a:schemeClr val="accent2">
                <a:lumMod val="50000"/>
              </a:schemeClr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21360000" flipH="1">
            <a:off x="3773861" y="1985445"/>
            <a:ext cx="70018" cy="78493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Arc 28"/>
          <p:cNvSpPr/>
          <p:nvPr/>
        </p:nvSpPr>
        <p:spPr>
          <a:xfrm rot="4595542">
            <a:off x="2968720" y="2151361"/>
            <a:ext cx="1132228" cy="1088061"/>
          </a:xfrm>
          <a:prstGeom prst="arc">
            <a:avLst/>
          </a:prstGeom>
          <a:ln w="38100">
            <a:solidFill>
              <a:srgbClr val="2ECF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9" name="Group 238"/>
          <p:cNvGrpSpPr/>
          <p:nvPr/>
        </p:nvGrpSpPr>
        <p:grpSpPr>
          <a:xfrm rot="3067598">
            <a:off x="3233715" y="2511697"/>
            <a:ext cx="1384377" cy="875019"/>
            <a:chOff x="2184642" y="1289788"/>
            <a:chExt cx="1384377" cy="875019"/>
          </a:xfrm>
        </p:grpSpPr>
        <p:sp>
          <p:nvSpPr>
            <p:cNvPr id="271" name="TextBox 270"/>
            <p:cNvSpPr txBox="1"/>
            <p:nvPr/>
          </p:nvSpPr>
          <p:spPr>
            <a:xfrm rot="19200000">
              <a:off x="2184642" y="1804708"/>
              <a:ext cx="613247" cy="36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200" b="1" dirty="0" smtClean="0">
                  <a:solidFill>
                    <a:srgbClr val="008000"/>
                  </a:solidFill>
                  <a:latin typeface="Arial"/>
                  <a:cs typeface="Arial"/>
                </a:rPr>
                <a:t>Initial</a:t>
              </a:r>
            </a:p>
            <a:p>
              <a:pPr algn="ctr">
                <a:lnSpc>
                  <a:spcPct val="70000"/>
                </a:lnSpc>
              </a:pPr>
              <a:r>
                <a:rPr lang="en-US" sz="1200" b="1" dirty="0" smtClean="0">
                  <a:solidFill>
                    <a:srgbClr val="008000"/>
                  </a:solidFill>
                  <a:latin typeface="Arial"/>
                  <a:cs typeface="Arial"/>
                </a:rPr>
                <a:t>Cool </a:t>
              </a:r>
              <a:endParaRPr lang="en-US" sz="12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endParaRPr>
            </a:p>
          </p:txBody>
        </p:sp>
        <p:sp>
          <p:nvSpPr>
            <p:cNvPr id="272" name="TextBox 271"/>
            <p:cNvSpPr txBox="1"/>
            <p:nvPr/>
          </p:nvSpPr>
          <p:spPr>
            <a:xfrm rot="19200000">
              <a:off x="2398103" y="1541649"/>
              <a:ext cx="822017" cy="36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200" b="1" dirty="0" smtClean="0">
                  <a:solidFill>
                    <a:srgbClr val="F9CB3A"/>
                  </a:solidFill>
                  <a:cs typeface="Arial"/>
                </a:rPr>
                <a:t>6D</a:t>
              </a:r>
              <a:br>
                <a:rPr lang="en-US" sz="1200" b="1" dirty="0" smtClean="0">
                  <a:solidFill>
                    <a:srgbClr val="F9CB3A"/>
                  </a:solidFill>
                  <a:cs typeface="Arial"/>
                </a:rPr>
              </a:br>
              <a:r>
                <a:rPr lang="en-US" sz="1200" b="1" dirty="0" smtClean="0">
                  <a:solidFill>
                    <a:srgbClr val="F9CB3A"/>
                  </a:solidFill>
                  <a:cs typeface="Arial"/>
                </a:rPr>
                <a:t>Cool</a:t>
              </a:r>
              <a:endParaRPr lang="en-US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73" name="TextBox 272"/>
            <p:cNvSpPr txBox="1"/>
            <p:nvPr/>
          </p:nvSpPr>
          <p:spPr>
            <a:xfrm rot="19200000">
              <a:off x="2639734" y="1289788"/>
              <a:ext cx="929285" cy="36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  <a:cs typeface="Arial"/>
                </a:rPr>
                <a:t>Final</a:t>
              </a:r>
            </a:p>
            <a:p>
              <a:pPr algn="ctr">
                <a:lnSpc>
                  <a:spcPct val="70000"/>
                </a:lnSpc>
              </a:pPr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  <a:cs typeface="Arial"/>
                </a:rPr>
                <a:t>Cool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endParaRPr>
            </a:p>
          </p:txBody>
        </p:sp>
      </p:grpSp>
      <p:cxnSp>
        <p:nvCxnSpPr>
          <p:cNvPr id="229" name="Straight Connector 228"/>
          <p:cNvCxnSpPr/>
          <p:nvPr/>
        </p:nvCxnSpPr>
        <p:spPr>
          <a:xfrm rot="3007598" flipH="1">
            <a:off x="2709862" y="2789671"/>
            <a:ext cx="860426" cy="704850"/>
          </a:xfrm>
          <a:prstGeom prst="line">
            <a:avLst/>
          </a:prstGeom>
          <a:ln w="57150">
            <a:solidFill>
              <a:srgbClr val="78D01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0" name="Group 239"/>
          <p:cNvGrpSpPr/>
          <p:nvPr/>
        </p:nvGrpSpPr>
        <p:grpSpPr>
          <a:xfrm rot="3067598">
            <a:off x="2573676" y="2821789"/>
            <a:ext cx="230211" cy="230206"/>
            <a:chOff x="3709572" y="1546353"/>
            <a:chExt cx="230211" cy="230206"/>
          </a:xfrm>
        </p:grpSpPr>
        <p:sp>
          <p:nvSpPr>
            <p:cNvPr id="269" name="Arc 268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Arc 269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4" name="Straight Connector 243"/>
          <p:cNvCxnSpPr/>
          <p:nvPr/>
        </p:nvCxnSpPr>
        <p:spPr bwMode="auto">
          <a:xfrm rot="2947598" flipV="1">
            <a:off x="2294545" y="2870591"/>
            <a:ext cx="365760" cy="283464"/>
          </a:xfrm>
          <a:prstGeom prst="line">
            <a:avLst/>
          </a:prstGeom>
          <a:ln w="635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6" name="Group 245"/>
          <p:cNvGrpSpPr/>
          <p:nvPr/>
        </p:nvGrpSpPr>
        <p:grpSpPr>
          <a:xfrm rot="13507598">
            <a:off x="2182277" y="2739647"/>
            <a:ext cx="238096" cy="239275"/>
            <a:chOff x="2994357" y="995225"/>
            <a:chExt cx="216467" cy="217814"/>
          </a:xfrm>
        </p:grpSpPr>
        <p:sp>
          <p:nvSpPr>
            <p:cNvPr id="261" name="Arc 260"/>
            <p:cNvSpPr/>
            <p:nvPr/>
          </p:nvSpPr>
          <p:spPr>
            <a:xfrm rot="19200000">
              <a:off x="3002992" y="1004939"/>
              <a:ext cx="207832" cy="208100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Arc 261"/>
            <p:cNvSpPr/>
            <p:nvPr/>
          </p:nvSpPr>
          <p:spPr>
            <a:xfrm rot="3000000">
              <a:off x="2994223" y="995359"/>
              <a:ext cx="208100" cy="207832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0" name="Group 249"/>
          <p:cNvGrpSpPr/>
          <p:nvPr/>
        </p:nvGrpSpPr>
        <p:grpSpPr>
          <a:xfrm rot="13507598">
            <a:off x="2259357" y="2753549"/>
            <a:ext cx="238096" cy="239275"/>
            <a:chOff x="2994357" y="995225"/>
            <a:chExt cx="216467" cy="217814"/>
          </a:xfrm>
        </p:grpSpPr>
        <p:sp>
          <p:nvSpPr>
            <p:cNvPr id="257" name="Arc 256"/>
            <p:cNvSpPr/>
            <p:nvPr/>
          </p:nvSpPr>
          <p:spPr>
            <a:xfrm rot="19200000">
              <a:off x="3002992" y="1004939"/>
              <a:ext cx="207832" cy="208100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Arc 257"/>
            <p:cNvSpPr/>
            <p:nvPr/>
          </p:nvSpPr>
          <p:spPr>
            <a:xfrm rot="3000000">
              <a:off x="2994223" y="995359"/>
              <a:ext cx="208100" cy="207832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1" name="Group 250"/>
          <p:cNvGrpSpPr/>
          <p:nvPr/>
        </p:nvGrpSpPr>
        <p:grpSpPr>
          <a:xfrm rot="13507598">
            <a:off x="2343241" y="2772641"/>
            <a:ext cx="238096" cy="239275"/>
            <a:chOff x="2994357" y="995225"/>
            <a:chExt cx="216467" cy="217814"/>
          </a:xfrm>
        </p:grpSpPr>
        <p:sp>
          <p:nvSpPr>
            <p:cNvPr id="255" name="Arc 254"/>
            <p:cNvSpPr/>
            <p:nvPr/>
          </p:nvSpPr>
          <p:spPr>
            <a:xfrm rot="19200000">
              <a:off x="3002992" y="1004939"/>
              <a:ext cx="207832" cy="208100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Arc 255"/>
            <p:cNvSpPr/>
            <p:nvPr/>
          </p:nvSpPr>
          <p:spPr>
            <a:xfrm rot="3000000">
              <a:off x="2994223" y="995359"/>
              <a:ext cx="208100" cy="207832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9" name="Straight Connector 248"/>
          <p:cNvCxnSpPr>
            <a:stCxn id="252" idx="1"/>
            <a:endCxn id="262" idx="2"/>
          </p:cNvCxnSpPr>
          <p:nvPr/>
        </p:nvCxnSpPr>
        <p:spPr>
          <a:xfrm rot="3067598" flipH="1">
            <a:off x="2374597" y="2619841"/>
            <a:ext cx="442454" cy="374738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2" name="Rounded Rectangle 251"/>
          <p:cNvSpPr/>
          <p:nvPr/>
        </p:nvSpPr>
        <p:spPr bwMode="auto">
          <a:xfrm rot="667598">
            <a:off x="2879681" y="2824953"/>
            <a:ext cx="91440" cy="91440"/>
          </a:xfrm>
          <a:prstGeom prst="roundRect">
            <a:avLst/>
          </a:prstGeom>
          <a:ln w="50800">
            <a:solidFill>
              <a:srgbClr val="B1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48" name="Straight Connector 247"/>
          <p:cNvCxnSpPr>
            <a:stCxn id="260" idx="2"/>
            <a:endCxn id="261" idx="0"/>
          </p:cNvCxnSpPr>
          <p:nvPr/>
        </p:nvCxnSpPr>
        <p:spPr>
          <a:xfrm rot="3067598" flipH="1">
            <a:off x="2334373" y="2876455"/>
            <a:ext cx="302172" cy="254572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7" name="Group 246"/>
          <p:cNvGrpSpPr/>
          <p:nvPr/>
        </p:nvGrpSpPr>
        <p:grpSpPr>
          <a:xfrm rot="2707598">
            <a:off x="2570112" y="2815132"/>
            <a:ext cx="238097" cy="239269"/>
            <a:chOff x="3018530" y="986146"/>
            <a:chExt cx="216463" cy="217811"/>
          </a:xfrm>
        </p:grpSpPr>
        <p:sp>
          <p:nvSpPr>
            <p:cNvPr id="259" name="Arc 258"/>
            <p:cNvSpPr/>
            <p:nvPr/>
          </p:nvSpPr>
          <p:spPr>
            <a:xfrm rot="19200000">
              <a:off x="3027162" y="995857"/>
              <a:ext cx="207831" cy="208100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Arc 259"/>
            <p:cNvSpPr/>
            <p:nvPr/>
          </p:nvSpPr>
          <p:spPr>
            <a:xfrm rot="3000000">
              <a:off x="3018396" y="986280"/>
              <a:ext cx="208100" cy="207831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0" name="Straight Arrow Connector 109"/>
          <p:cNvCxnSpPr>
            <a:stCxn id="82" idx="1"/>
            <a:endCxn id="275" idx="2"/>
          </p:cNvCxnSpPr>
          <p:nvPr/>
        </p:nvCxnSpPr>
        <p:spPr>
          <a:xfrm flipH="1" flipV="1">
            <a:off x="4210945" y="3350168"/>
            <a:ext cx="393318" cy="208620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ounded Rectangle 49"/>
          <p:cNvSpPr/>
          <p:nvPr/>
        </p:nvSpPr>
        <p:spPr>
          <a:xfrm>
            <a:off x="6350000" y="2416812"/>
            <a:ext cx="2006600" cy="115327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Remains fully compatible with the PIP-II </a:t>
            </a:r>
            <a:r>
              <a:rPr lang="en-US" dirty="0" smtClean="0">
                <a:latin typeface="Wingdings 3" charset="2"/>
                <a:cs typeface="Wingdings 3" charset="2"/>
              </a:rPr>
              <a:t>a</a:t>
            </a:r>
            <a:r>
              <a:rPr lang="en-US" dirty="0" smtClean="0"/>
              <a:t> III staging option</a:t>
            </a:r>
            <a:endParaRPr lang="en-US" dirty="0"/>
          </a:p>
        </p:txBody>
      </p:sp>
      <p:sp>
        <p:nvSpPr>
          <p:cNvPr id="52" name="Half Frame 51"/>
          <p:cNvSpPr/>
          <p:nvPr/>
        </p:nvSpPr>
        <p:spPr>
          <a:xfrm rot="9240000">
            <a:off x="1401277" y="2891736"/>
            <a:ext cx="91440" cy="91440"/>
          </a:xfrm>
          <a:prstGeom prst="halfFrame">
            <a:avLst>
              <a:gd name="adj1" fmla="val 14685"/>
              <a:gd name="adj2" fmla="val 19327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Rounded Rectangle 62"/>
          <p:cNvSpPr/>
          <p:nvPr/>
        </p:nvSpPr>
        <p:spPr bwMode="auto">
          <a:xfrm rot="20968861">
            <a:off x="3003867" y="5919535"/>
            <a:ext cx="485359" cy="108984"/>
          </a:xfrm>
          <a:prstGeom prst="roundRect">
            <a:avLst/>
          </a:prstGeom>
          <a:noFill/>
          <a:ln w="63500" cmpd="sng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16" name="Straight Arrow Connector 115"/>
          <p:cNvCxnSpPr>
            <a:stCxn id="155" idx="0"/>
          </p:cNvCxnSpPr>
          <p:nvPr/>
        </p:nvCxnSpPr>
        <p:spPr>
          <a:xfrm flipH="1" flipV="1">
            <a:off x="3250496" y="3201252"/>
            <a:ext cx="306511" cy="657084"/>
          </a:xfrm>
          <a:prstGeom prst="straightConnector1">
            <a:avLst/>
          </a:prstGeom>
          <a:ln w="12700">
            <a:solidFill>
              <a:srgbClr val="0EA736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98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uMAX_Sensitivit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760" y="576580"/>
            <a:ext cx="8013700" cy="58674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8100" y="12169"/>
            <a:ext cx="8191500" cy="563562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+mn-lt"/>
                <a:cs typeface="Symbol" charset="2"/>
              </a:rPr>
              <a:t>Staged Performance of NuMAX</a:t>
            </a:r>
            <a:endParaRPr lang="en-US" sz="3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</a:rPr>
              <a:t>NuFACT 2014</a:t>
            </a:r>
            <a:endParaRPr lang="en-US" dirty="0"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>
                <a:latin typeface="Arial"/>
              </a:rPr>
              <a:pPr/>
              <a:t>17</a:t>
            </a:fld>
            <a:endParaRPr lang="en-US" dirty="0"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-1623349" y="3671214"/>
            <a:ext cx="4262705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GLoBES</a:t>
            </a:r>
            <a:r>
              <a:rPr lang="en-US" dirty="0" smtClean="0"/>
              <a:t> Comparison of Potential </a:t>
            </a:r>
            <a:br>
              <a:rPr lang="en-US" dirty="0" smtClean="0"/>
            </a:br>
            <a:r>
              <a:rPr lang="en-US" dirty="0" smtClean="0"/>
              <a:t>Performance of the Various </a:t>
            </a:r>
            <a:br>
              <a:rPr lang="en-US" dirty="0" smtClean="0"/>
            </a:br>
            <a:r>
              <a:rPr lang="en-US" dirty="0" smtClean="0"/>
              <a:t>Advanced Concepts </a:t>
            </a:r>
            <a:r>
              <a:rPr lang="en-US" i="1" dirty="0" smtClean="0"/>
              <a:t>(courtesy P. Huber)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18" name="Curved Down Arrow 17"/>
          <p:cNvSpPr/>
          <p:nvPr/>
        </p:nvSpPr>
        <p:spPr>
          <a:xfrm rot="10800000">
            <a:off x="2349500" y="5768933"/>
            <a:ext cx="596900" cy="495300"/>
          </a:xfrm>
          <a:prstGeom prst="curvedDown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2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Curved Down Arrow 16"/>
          <p:cNvSpPr/>
          <p:nvPr/>
        </p:nvSpPr>
        <p:spPr>
          <a:xfrm rot="10800000">
            <a:off x="2781300" y="5768932"/>
            <a:ext cx="1041400" cy="495300"/>
          </a:xfrm>
          <a:prstGeom prst="curvedDown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2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4572000" y="3962400"/>
            <a:ext cx="4381500" cy="19177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531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" y="46038"/>
            <a:ext cx="8166100" cy="7762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Accelerator R&amp;D Effort (U.S. MAP)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400" y="762000"/>
            <a:ext cx="4635500" cy="3632200"/>
          </a:xfrm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Design Studies</a:t>
            </a:r>
          </a:p>
          <a:p>
            <a:pPr lvl="1"/>
            <a:r>
              <a:rPr lang="en-US" dirty="0" smtClean="0"/>
              <a:t>Proton Driver</a:t>
            </a:r>
          </a:p>
          <a:p>
            <a:pPr lvl="1"/>
            <a:r>
              <a:rPr lang="en-US" dirty="0" smtClean="0"/>
              <a:t>Front End</a:t>
            </a:r>
          </a:p>
          <a:p>
            <a:pPr lvl="1"/>
            <a:r>
              <a:rPr lang="en-US" dirty="0" smtClean="0"/>
              <a:t>Cooling</a:t>
            </a:r>
          </a:p>
          <a:p>
            <a:pPr lvl="1"/>
            <a:r>
              <a:rPr lang="en-US" dirty="0" smtClean="0"/>
              <a:t>Acceleration and Storage</a:t>
            </a:r>
          </a:p>
          <a:p>
            <a:pPr lvl="1"/>
            <a:r>
              <a:rPr lang="en-US" dirty="0" smtClean="0"/>
              <a:t>Collider</a:t>
            </a:r>
          </a:p>
          <a:p>
            <a:pPr lvl="1"/>
            <a:r>
              <a:rPr lang="en-US" dirty="0" smtClean="0"/>
              <a:t>Machine-Detector Interface</a:t>
            </a:r>
          </a:p>
          <a:p>
            <a:pPr lvl="1"/>
            <a:r>
              <a:rPr lang="en-US" dirty="0" smtClean="0"/>
              <a:t>Work closely with physics and detector efforts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724400" y="762000"/>
            <a:ext cx="4368800" cy="3632200"/>
          </a:xfrm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Technology R&amp;D</a:t>
            </a:r>
          </a:p>
          <a:p>
            <a:pPr lvl="1"/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RF in magnetic fields</a:t>
            </a:r>
          </a:p>
          <a:p>
            <a:pPr lvl="1"/>
            <a:r>
              <a:rPr lang="en-US" dirty="0" smtClean="0"/>
              <a:t>SCRF for acceleration chain (</a:t>
            </a:r>
            <a:r>
              <a:rPr lang="en-US" dirty="0" err="1" smtClean="0"/>
              <a:t>Nb</a:t>
            </a:r>
            <a:r>
              <a:rPr lang="en-US" dirty="0" smtClean="0"/>
              <a:t> on Cu technology)</a:t>
            </a:r>
          </a:p>
          <a:p>
            <a:pPr lvl="1"/>
            <a:r>
              <a:rPr lang="en-US" dirty="0" smtClean="0">
                <a:solidFill>
                  <a:srgbClr val="A9CCEE"/>
                </a:solidFill>
              </a:rPr>
              <a:t>High field magnets</a:t>
            </a:r>
          </a:p>
          <a:p>
            <a:pPr lvl="2"/>
            <a:r>
              <a:rPr lang="en-US" dirty="0" smtClean="0">
                <a:solidFill>
                  <a:srgbClr val="A9CCEE"/>
                </a:solidFill>
              </a:rPr>
              <a:t>Utilizing HTS technologies</a:t>
            </a:r>
          </a:p>
          <a:p>
            <a:pPr lvl="1"/>
            <a:r>
              <a:rPr lang="en-US" dirty="0" smtClean="0"/>
              <a:t>Targets &amp; Absorbers</a:t>
            </a:r>
          </a:p>
          <a:p>
            <a:pPr lvl="1"/>
            <a:r>
              <a:rPr lang="en-US" dirty="0" err="1" smtClean="0">
                <a:solidFill>
                  <a:srgbClr val="A9CCEE"/>
                </a:solidFill>
              </a:rPr>
              <a:t>MuCool</a:t>
            </a:r>
            <a:r>
              <a:rPr lang="en-US" dirty="0" smtClean="0">
                <a:solidFill>
                  <a:srgbClr val="A9CCEE"/>
                </a:solidFill>
              </a:rPr>
              <a:t> Test Area (MTA)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26100" y="6470650"/>
            <a:ext cx="1841500" cy="365125"/>
          </a:xfrm>
        </p:spPr>
        <p:txBody>
          <a:bodyPr/>
          <a:lstStyle/>
          <a:p>
            <a:pPr algn="r"/>
            <a:r>
              <a:rPr lang="en-US" smtClean="0"/>
              <a:t>Aug 28,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200" y="6470650"/>
            <a:ext cx="5334000" cy="365125"/>
          </a:xfrm>
        </p:spPr>
        <p:txBody>
          <a:bodyPr/>
          <a:lstStyle/>
          <a:p>
            <a:r>
              <a:rPr lang="en-US" smtClean="0"/>
              <a:t>NuFACT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13800" y="6470650"/>
            <a:ext cx="304800" cy="365125"/>
          </a:xfrm>
        </p:spPr>
        <p:txBody>
          <a:bodyPr/>
          <a:lstStyle/>
          <a:p>
            <a:fld id="{4FA8863F-9730-A244-9B23-8257BEF97903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3500" y="4432300"/>
            <a:ext cx="9029700" cy="2006600"/>
          </a:xfrm>
          <a:prstGeom prst="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Major System Demonstration 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Muon</a:t>
            </a:r>
            <a:r>
              <a:rPr lang="en-US" dirty="0" smtClean="0"/>
              <a:t> Ionization Cooling Experiment – MICE</a:t>
            </a:r>
          </a:p>
          <a:p>
            <a:pPr lvl="2"/>
            <a:r>
              <a:rPr lang="en-US" dirty="0" smtClean="0">
                <a:solidFill>
                  <a:srgbClr val="A9CCEE"/>
                </a:solidFill>
              </a:rPr>
              <a:t>Major U.S. effort to provide key hardware:  RF Cavities and couplers, </a:t>
            </a:r>
            <a:r>
              <a:rPr lang="en-US" dirty="0">
                <a:solidFill>
                  <a:srgbClr val="A9CCEE"/>
                </a:solidFill>
              </a:rPr>
              <a:t>S</a:t>
            </a:r>
            <a:r>
              <a:rPr lang="en-US" dirty="0" smtClean="0">
                <a:solidFill>
                  <a:srgbClr val="A9CCEE"/>
                </a:solidFill>
              </a:rPr>
              <a:t>pectrometer Solenoids, Coupling Coil(s), Partial Return Yoke</a:t>
            </a:r>
          </a:p>
          <a:p>
            <a:pPr lvl="2"/>
            <a:r>
              <a:rPr lang="en-US" dirty="0" smtClean="0">
                <a:solidFill>
                  <a:srgbClr val="A9CCEE"/>
                </a:solidFill>
              </a:rPr>
              <a:t>Experimental and Operations Support</a:t>
            </a:r>
          </a:p>
          <a:p>
            <a:pPr marL="457200" lvl="1" indent="0">
              <a:buFont typeface="Arial"/>
              <a:buNone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5400" y="2819400"/>
            <a:ext cx="4635500" cy="1574800"/>
          </a:xfrm>
          <a:prstGeom prst="rect">
            <a:avLst/>
          </a:prstGeom>
          <a:solidFill>
            <a:schemeClr val="bg1">
              <a:lumMod val="75000"/>
              <a:alpha val="4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520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build="p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96839"/>
            <a:ext cx="8064500" cy="6175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MICE Experiment @RAL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Aug 28, 2014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NuFACT 2014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685176"/>
            <a:ext cx="9067799" cy="2953594"/>
            <a:chOff x="0" y="685176"/>
            <a:chExt cx="9067799" cy="2953594"/>
          </a:xfrm>
        </p:grpSpPr>
        <p:pic>
          <p:nvPicPr>
            <p:cNvPr id="12" name="Picture 11" descr="PRY2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1474" y="685800"/>
              <a:ext cx="3986325" cy="295297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/>
            <a:srcRect l="1806" t="241" r="1113" b="2035"/>
            <a:stretch/>
          </p:blipFill>
          <p:spPr>
            <a:xfrm>
              <a:off x="42051" y="685176"/>
              <a:ext cx="5063349" cy="293370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3810000" y="685800"/>
              <a:ext cx="2019603" cy="9233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MICE Step IV:</a:t>
              </a:r>
            </a:p>
            <a:p>
              <a:pPr algn="ctr"/>
              <a:r>
                <a:rPr lang="en-US" dirty="0" smtClean="0"/>
                <a:t>Study of Absorber</a:t>
              </a:r>
              <a:br>
                <a:rPr lang="en-US" dirty="0" smtClean="0"/>
              </a:br>
              <a:r>
                <a:rPr lang="en-US" dirty="0" smtClean="0"/>
                <a:t>Materials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0" y="685800"/>
              <a:ext cx="12498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2015 Data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0" y="3581400"/>
            <a:ext cx="9067800" cy="2917064"/>
            <a:chOff x="0" y="3581400"/>
            <a:chExt cx="9067800" cy="2917064"/>
          </a:xfrm>
        </p:grpSpPr>
        <p:pic>
          <p:nvPicPr>
            <p:cNvPr id="16" name="Picture 15" descr="StepV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51" y="3581400"/>
              <a:ext cx="5106352" cy="291706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/>
            <a:srcRect b="2170"/>
            <a:stretch/>
          </p:blipFill>
          <p:spPr>
            <a:xfrm>
              <a:off x="5102630" y="3627806"/>
              <a:ext cx="3965170" cy="28706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048000" y="3630952"/>
              <a:ext cx="3657600" cy="92333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MICE Step V:  Demonstration of Muon Cooling w/RF </a:t>
              </a:r>
            </a:p>
            <a:p>
              <a:pPr algn="ctr"/>
              <a:r>
                <a:rPr lang="en-US" dirty="0" smtClean="0"/>
                <a:t>re-acceleration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0" y="3581400"/>
              <a:ext cx="145447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Commission</a:t>
              </a:r>
              <a:br>
                <a:rPr lang="en-US" dirty="0" smtClean="0"/>
              </a:br>
              <a:r>
                <a:rPr lang="en-US" dirty="0" smtClean="0"/>
                <a:t>in 2017 </a:t>
              </a:r>
              <a:br>
                <a:rPr lang="en-US" dirty="0" smtClean="0"/>
              </a:br>
              <a:r>
                <a:rPr lang="en-US" dirty="0" smtClean="0"/>
                <a:t>(expedited</a:t>
              </a:r>
              <a:br>
                <a:rPr lang="en-US" dirty="0" smtClean="0"/>
              </a:br>
              <a:r>
                <a:rPr lang="en-US" dirty="0" smtClean="0"/>
                <a:t>schedule)</a:t>
              </a:r>
              <a:endParaRPr lang="en-US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600200" y="1371600"/>
            <a:ext cx="50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E3101C"/>
                </a:solidFill>
              </a:rPr>
              <a:t>US</a:t>
            </a:r>
            <a:endParaRPr lang="en-US" dirty="0">
              <a:solidFill>
                <a:srgbClr val="E3101C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95335" y="1981200"/>
            <a:ext cx="50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E3101C"/>
                </a:solidFill>
              </a:rPr>
              <a:t>US</a:t>
            </a:r>
            <a:endParaRPr lang="en-US" dirty="0">
              <a:solidFill>
                <a:srgbClr val="E3101C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54470" y="4038600"/>
            <a:ext cx="50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E3101C"/>
                </a:solidFill>
              </a:rPr>
              <a:t>US</a:t>
            </a:r>
            <a:endParaRPr lang="en-US" dirty="0">
              <a:solidFill>
                <a:srgbClr val="E3101C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29971" y="3853934"/>
            <a:ext cx="50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E3101C"/>
                </a:solidFill>
              </a:rPr>
              <a:t>US</a:t>
            </a:r>
            <a:endParaRPr lang="en-US" dirty="0">
              <a:solidFill>
                <a:srgbClr val="E3101C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24200" y="5029200"/>
            <a:ext cx="50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E3101C"/>
                </a:solidFill>
              </a:rPr>
              <a:t>US</a:t>
            </a:r>
            <a:endParaRPr lang="en-US" dirty="0">
              <a:solidFill>
                <a:srgbClr val="E3101C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08474" y="2165866"/>
            <a:ext cx="902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E3101C"/>
                </a:solidFill>
              </a:rPr>
              <a:t>US-UK</a:t>
            </a:r>
            <a:endParaRPr lang="en-US" dirty="0">
              <a:solidFill>
                <a:srgbClr val="E3101C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78172" y="5418098"/>
            <a:ext cx="902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E3101C"/>
                </a:solidFill>
              </a:rPr>
              <a:t>US-UK</a:t>
            </a:r>
            <a:endParaRPr lang="en-US" dirty="0">
              <a:solidFill>
                <a:srgbClr val="E3101C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6858000" y="3124200"/>
            <a:ext cx="2158999" cy="66853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lvl="1" algn="ctr">
              <a:buNone/>
            </a:pPr>
            <a:r>
              <a:rPr lang="en-US" sz="1600" dirty="0" smtClean="0">
                <a:solidFill>
                  <a:srgbClr val="FFFF00"/>
                </a:solidFill>
                <a:cs typeface="Symbol" charset="2"/>
              </a:rPr>
              <a:t>See following talk by Ken Long</a:t>
            </a:r>
            <a:endParaRPr lang="en-US" sz="1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826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76350" y="0"/>
            <a:ext cx="6978650" cy="838200"/>
          </a:xfrm>
        </p:spPr>
        <p:txBody>
          <a:bodyPr/>
          <a:lstStyle/>
          <a:p>
            <a:r>
              <a:rPr lang="en-US" dirty="0" smtClean="0"/>
              <a:t>Muon Accelerators for HEP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15900" y="736600"/>
            <a:ext cx="8851900" cy="5969000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 smtClean="0"/>
              <a:t> </a:t>
            </a:r>
            <a:r>
              <a:rPr lang="en-US" sz="2400" dirty="0"/>
              <a:t>– an elementary charged lepton:</a:t>
            </a:r>
          </a:p>
          <a:p>
            <a:pPr lvl="1"/>
            <a:r>
              <a:rPr lang="en-US" sz="2000" dirty="0"/>
              <a:t>200 times heavier than the electron</a:t>
            </a:r>
          </a:p>
          <a:p>
            <a:pPr lvl="1"/>
            <a:r>
              <a:rPr lang="en-US" sz="2000" dirty="0"/>
              <a:t>2.2 </a:t>
            </a:r>
            <a:r>
              <a:rPr lang="en-US" sz="2000" dirty="0" err="1">
                <a:latin typeface="Symbol" charset="2"/>
                <a:cs typeface="Symbol" charset="2"/>
              </a:rPr>
              <a:t>m</a:t>
            </a:r>
            <a:r>
              <a:rPr lang="en-US" sz="2000" dirty="0" err="1">
                <a:cs typeface="Symbol" charset="2"/>
              </a:rPr>
              <a:t>s</a:t>
            </a:r>
            <a:r>
              <a:rPr lang="en-US" sz="2000" dirty="0">
                <a:cs typeface="Symbol" charset="2"/>
              </a:rPr>
              <a:t> lifetime at </a:t>
            </a:r>
            <a:r>
              <a:rPr lang="en-US" sz="2000" dirty="0" smtClean="0">
                <a:cs typeface="Symbol" charset="2"/>
              </a:rPr>
              <a:t>rest</a:t>
            </a:r>
          </a:p>
          <a:p>
            <a:pPr lvl="1"/>
            <a:endParaRPr lang="en-US" sz="1200" dirty="0">
              <a:cs typeface="Symbol" charset="2"/>
            </a:endParaRPr>
          </a:p>
          <a:p>
            <a:r>
              <a:rPr lang="en-US" sz="2400" dirty="0">
                <a:cs typeface="Symbol" charset="2"/>
              </a:rPr>
              <a:t>P</a:t>
            </a:r>
            <a:r>
              <a:rPr lang="en-US" sz="2400" dirty="0" smtClean="0">
                <a:cs typeface="Symbol" charset="2"/>
              </a:rPr>
              <a:t>hysics </a:t>
            </a:r>
            <a:r>
              <a:rPr lang="en-US" sz="2400" dirty="0">
                <a:cs typeface="Symbol" charset="2"/>
              </a:rPr>
              <a:t>potential </a:t>
            </a:r>
            <a:r>
              <a:rPr lang="en-US" sz="2400" dirty="0" smtClean="0">
                <a:cs typeface="Symbol" charset="2"/>
              </a:rPr>
              <a:t>for </a:t>
            </a:r>
            <a:r>
              <a:rPr lang="en-US" sz="2400" dirty="0">
                <a:cs typeface="Symbol" charset="2"/>
              </a:rPr>
              <a:t>the HEP </a:t>
            </a:r>
            <a:r>
              <a:rPr lang="en-US" sz="2400" dirty="0" smtClean="0">
                <a:cs typeface="Symbol" charset="2"/>
              </a:rPr>
              <a:t>community using </a:t>
            </a:r>
            <a:r>
              <a:rPr lang="en-US" sz="2400" dirty="0" err="1" smtClean="0">
                <a:cs typeface="Symbol" charset="2"/>
              </a:rPr>
              <a:t>muon</a:t>
            </a:r>
            <a:r>
              <a:rPr lang="en-US" sz="2400" dirty="0" smtClean="0">
                <a:cs typeface="Symbol" charset="2"/>
              </a:rPr>
              <a:t> beams</a:t>
            </a:r>
            <a:endParaRPr lang="en-US" sz="2400" dirty="0">
              <a:cs typeface="Symbol" charset="2"/>
            </a:endParaRPr>
          </a:p>
          <a:p>
            <a:pPr lvl="1"/>
            <a:r>
              <a:rPr lang="en-US" sz="2000" dirty="0">
                <a:cs typeface="Symbol" charset="2"/>
              </a:rPr>
              <a:t>T</a:t>
            </a:r>
            <a:r>
              <a:rPr lang="en-US" sz="2000" dirty="0" smtClean="0">
                <a:cs typeface="Symbol" charset="2"/>
              </a:rPr>
              <a:t>ests </a:t>
            </a:r>
            <a:r>
              <a:rPr lang="en-US" sz="2000" dirty="0">
                <a:cs typeface="Symbol" charset="2"/>
              </a:rPr>
              <a:t>of Lepton Flavor Violation</a:t>
            </a:r>
          </a:p>
          <a:p>
            <a:pPr lvl="1"/>
            <a:r>
              <a:rPr lang="en-US" sz="2000" dirty="0">
                <a:cs typeface="Symbol" charset="2"/>
              </a:rPr>
              <a:t>A</a:t>
            </a:r>
            <a:r>
              <a:rPr lang="en-US" sz="2000" dirty="0" smtClean="0">
                <a:cs typeface="Symbol" charset="2"/>
              </a:rPr>
              <a:t>nomalous </a:t>
            </a:r>
            <a:r>
              <a:rPr lang="en-US" sz="2000" dirty="0">
                <a:cs typeface="Symbol" charset="2"/>
              </a:rPr>
              <a:t>magnetic moment </a:t>
            </a:r>
            <a:r>
              <a:rPr lang="en-US" sz="2000" dirty="0" smtClean="0">
                <a:latin typeface="Wingdings 3" charset="2"/>
                <a:cs typeface="Wingdings 3" charset="2"/>
              </a:rPr>
              <a:t>a</a:t>
            </a:r>
            <a:r>
              <a:rPr lang="en-US" sz="2000" dirty="0" smtClean="0">
                <a:cs typeface="Symbol" charset="2"/>
              </a:rPr>
              <a:t> hints </a:t>
            </a:r>
            <a:r>
              <a:rPr lang="en-US" sz="2000" dirty="0">
                <a:cs typeface="Symbol" charset="2"/>
              </a:rPr>
              <a:t>of new physics (g-2</a:t>
            </a:r>
            <a:r>
              <a:rPr lang="en-US" sz="2000" dirty="0" smtClean="0">
                <a:cs typeface="Symbol" charset="2"/>
              </a:rPr>
              <a:t>)</a:t>
            </a:r>
          </a:p>
          <a:p>
            <a:pPr lvl="1"/>
            <a:endParaRPr lang="en-US" sz="2000" dirty="0">
              <a:cs typeface="Symbol" charset="2"/>
            </a:endParaRPr>
          </a:p>
          <a:p>
            <a:pPr lvl="1">
              <a:tabLst>
                <a:tab pos="2920658" algn="l"/>
              </a:tabLst>
            </a:pPr>
            <a:r>
              <a:rPr lang="en-US" sz="2000" dirty="0">
                <a:cs typeface="Symbol" charset="2"/>
              </a:rPr>
              <a:t>C</a:t>
            </a:r>
            <a:r>
              <a:rPr lang="en-US" sz="2000" dirty="0" smtClean="0">
                <a:cs typeface="Symbol" charset="2"/>
              </a:rPr>
              <a:t>an </a:t>
            </a:r>
            <a:r>
              <a:rPr lang="en-US" sz="2000" dirty="0">
                <a:cs typeface="Symbol" charset="2"/>
              </a:rPr>
              <a:t>provide equal fractions of </a:t>
            </a:r>
            <a:r>
              <a:rPr lang="en-US" sz="2000" dirty="0" smtClean="0">
                <a:cs typeface="Symbol" charset="2"/>
              </a:rPr>
              <a:t>electron </a:t>
            </a:r>
            <a:br>
              <a:rPr lang="en-US" sz="2000" dirty="0" smtClean="0">
                <a:cs typeface="Symbol" charset="2"/>
              </a:rPr>
            </a:br>
            <a:r>
              <a:rPr lang="en-US" sz="2000" dirty="0" smtClean="0">
                <a:cs typeface="Symbol" charset="2"/>
              </a:rPr>
              <a:t>and </a:t>
            </a:r>
            <a:r>
              <a:rPr lang="en-US" sz="2000" dirty="0" err="1">
                <a:cs typeface="Symbol" charset="2"/>
              </a:rPr>
              <a:t>muon</a:t>
            </a:r>
            <a:r>
              <a:rPr lang="en-US" sz="2000" dirty="0">
                <a:cs typeface="Symbol" charset="2"/>
              </a:rPr>
              <a:t> neutrinos </a:t>
            </a:r>
            <a:r>
              <a:rPr lang="en-US" sz="2000" dirty="0" smtClean="0">
                <a:cs typeface="Symbol" charset="2"/>
              </a:rPr>
              <a:t>at high </a:t>
            </a:r>
            <a:r>
              <a:rPr lang="en-US" sz="2000" dirty="0">
                <a:cs typeface="Symbol" charset="2"/>
              </a:rPr>
              <a:t>intensity for </a:t>
            </a:r>
            <a:br>
              <a:rPr lang="en-US" sz="2000" dirty="0">
                <a:cs typeface="Symbol" charset="2"/>
              </a:rPr>
            </a:br>
            <a:r>
              <a:rPr lang="en-US" sz="2000" dirty="0" smtClean="0">
                <a:cs typeface="Symbol" charset="2"/>
              </a:rPr>
              <a:t>studies </a:t>
            </a:r>
            <a:r>
              <a:rPr lang="en-US" sz="2000" dirty="0">
                <a:cs typeface="Symbol" charset="2"/>
              </a:rPr>
              <a:t>of neutrino oscillations – </a:t>
            </a:r>
            <a:r>
              <a:rPr lang="en-US" sz="2000" dirty="0" smtClean="0">
                <a:cs typeface="Symbol" charset="2"/>
              </a:rPr>
              <a:t/>
            </a:r>
            <a:br>
              <a:rPr lang="en-US" sz="2000" dirty="0" smtClean="0">
                <a:cs typeface="Symbol" charset="2"/>
              </a:rPr>
            </a:br>
            <a:r>
              <a:rPr lang="en-US" sz="2000" dirty="0" smtClean="0">
                <a:cs typeface="Symbol" charset="2"/>
              </a:rPr>
              <a:t>the Neutrino </a:t>
            </a:r>
            <a:r>
              <a:rPr lang="en-US" sz="2000" dirty="0">
                <a:cs typeface="Symbol" charset="2"/>
              </a:rPr>
              <a:t>Factory concept</a:t>
            </a:r>
          </a:p>
          <a:p>
            <a:pPr lvl="1">
              <a:tabLst>
                <a:tab pos="3203200" algn="l"/>
              </a:tabLst>
            </a:pPr>
            <a:endParaRPr lang="en-US" sz="2000" dirty="0">
              <a:cs typeface="Symbol" charset="2"/>
            </a:endParaRPr>
          </a:p>
          <a:p>
            <a:pPr lvl="1">
              <a:tabLst>
                <a:tab pos="3203200" algn="l"/>
              </a:tabLst>
            </a:pPr>
            <a:r>
              <a:rPr lang="en-US" sz="2000" dirty="0" smtClean="0">
                <a:cs typeface="Symbol" charset="2"/>
              </a:rPr>
              <a:t>Offers </a:t>
            </a:r>
            <a:r>
              <a:rPr lang="en-US" sz="2000" dirty="0">
                <a:cs typeface="Symbol" charset="2"/>
              </a:rPr>
              <a:t>a large coupling to the “Higgs mechanism</a:t>
            </a:r>
            <a:r>
              <a:rPr lang="en-US" sz="2000" dirty="0" smtClean="0">
                <a:cs typeface="Symbol" charset="2"/>
              </a:rPr>
              <a:t>”</a:t>
            </a:r>
          </a:p>
          <a:p>
            <a:pPr marL="457200" lvl="1" indent="0">
              <a:buNone/>
              <a:tabLst>
                <a:tab pos="3203200" algn="l"/>
              </a:tabLst>
            </a:pPr>
            <a:r>
              <a:rPr lang="en-US" sz="2000" dirty="0" smtClean="0">
                <a:cs typeface="Symbol" charset="2"/>
              </a:rPr>
              <a:t> </a:t>
            </a:r>
          </a:p>
          <a:p>
            <a:pPr lvl="1">
              <a:tabLst>
                <a:tab pos="3203200" algn="l"/>
              </a:tabLst>
            </a:pPr>
            <a:r>
              <a:rPr lang="en-US" sz="2000" dirty="0" smtClean="0">
                <a:cs typeface="Symbol" charset="2"/>
              </a:rPr>
              <a:t>As </a:t>
            </a:r>
            <a:r>
              <a:rPr lang="en-US" sz="2000" dirty="0">
                <a:cs typeface="Symbol" charset="2"/>
              </a:rPr>
              <a:t>with an </a:t>
            </a:r>
            <a:r>
              <a:rPr lang="en-US" sz="2000" dirty="0" err="1" smtClean="0">
                <a:cs typeface="Symbol" charset="2"/>
              </a:rPr>
              <a:t>e</a:t>
            </a:r>
            <a:r>
              <a:rPr lang="en-US" sz="2000" baseline="30000" dirty="0" err="1" smtClean="0">
                <a:cs typeface="Symbol" charset="2"/>
              </a:rPr>
              <a:t>+</a:t>
            </a:r>
            <a:r>
              <a:rPr lang="en-US" sz="2000" dirty="0" err="1" smtClean="0">
                <a:cs typeface="Symbol" charset="2"/>
              </a:rPr>
              <a:t>e</a:t>
            </a:r>
            <a:r>
              <a:rPr lang="en-US" sz="2000" baseline="30000" dirty="0" smtClean="0">
                <a:cs typeface="Symbol" charset="2"/>
              </a:rPr>
              <a:t>−</a:t>
            </a:r>
            <a:r>
              <a:rPr lang="en-US" sz="2000" dirty="0" smtClean="0">
                <a:cs typeface="Symbol" charset="2"/>
              </a:rPr>
              <a:t> </a:t>
            </a:r>
            <a:r>
              <a:rPr lang="en-US" sz="2000" dirty="0">
                <a:cs typeface="Symbol" charset="2"/>
              </a:rPr>
              <a:t>collider, </a:t>
            </a:r>
            <a:r>
              <a:rPr lang="en-US" sz="2000" dirty="0" smtClean="0">
                <a:cs typeface="Symbol" charset="2"/>
              </a:rPr>
              <a:t>a 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baseline="30000" dirty="0" err="1" smtClean="0">
                <a:cs typeface="Symbol" charset="2"/>
              </a:rPr>
              <a:t>+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baseline="30000" dirty="0" smtClean="0">
                <a:cs typeface="Symbol" charset="2"/>
              </a:rPr>
              <a:t>−</a:t>
            </a:r>
            <a:r>
              <a:rPr lang="en-US" sz="2000" dirty="0" smtClean="0">
                <a:cs typeface="Symbol" charset="2"/>
              </a:rPr>
              <a:t> </a:t>
            </a:r>
            <a:r>
              <a:rPr lang="en-US" sz="2000" dirty="0">
                <a:cs typeface="Symbol" charset="2"/>
              </a:rPr>
              <a:t>collider would offer a precision </a:t>
            </a:r>
            <a:r>
              <a:rPr lang="en-US" sz="2000" dirty="0" smtClean="0">
                <a:cs typeface="Symbol" charset="2"/>
              </a:rPr>
              <a:t>leptonic probe </a:t>
            </a:r>
            <a:r>
              <a:rPr lang="en-US" sz="2000" dirty="0">
                <a:cs typeface="Symbol" charset="2"/>
              </a:rPr>
              <a:t>of fundamental </a:t>
            </a:r>
            <a:r>
              <a:rPr lang="en-US" sz="2000" dirty="0" smtClean="0">
                <a:cs typeface="Symbol" charset="2"/>
              </a:rPr>
              <a:t>interactions</a:t>
            </a:r>
            <a:endParaRPr lang="en-US" sz="2000" dirty="0">
              <a:cs typeface="Symbol" charset="2"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5376493"/>
              </p:ext>
            </p:extLst>
          </p:nvPr>
        </p:nvGraphicFramePr>
        <p:xfrm>
          <a:off x="6858001" y="3517901"/>
          <a:ext cx="1498599" cy="975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Equation" r:id="rId3" imgW="800100" imgH="520700" progId="Equation.3">
                  <p:embed/>
                </p:oleObj>
              </mc:Choice>
              <mc:Fallback>
                <p:oleObj name="Equation" r:id="rId3" imgW="800100" imgH="520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58001" y="3517901"/>
                        <a:ext cx="1498599" cy="9750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hevron 9"/>
          <p:cNvSpPr/>
          <p:nvPr/>
        </p:nvSpPr>
        <p:spPr>
          <a:xfrm>
            <a:off x="5473700" y="3530601"/>
            <a:ext cx="1193800" cy="952500"/>
          </a:xfrm>
          <a:prstGeom prst="chevron">
            <a:avLst>
              <a:gd name="adj" fmla="val 9493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667500" y="3530600"/>
            <a:ext cx="1870076" cy="952501"/>
          </a:xfrm>
          <a:prstGeom prst="round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3316595"/>
              </p:ext>
            </p:extLst>
          </p:nvPr>
        </p:nvGraphicFramePr>
        <p:xfrm>
          <a:off x="6656389" y="4572000"/>
          <a:ext cx="2043112" cy="997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Equation" r:id="rId5" imgW="1041400" imgH="508000" progId="Equation.DSMT4">
                  <p:embed/>
                </p:oleObj>
              </mc:Choice>
              <mc:Fallback>
                <p:oleObj name="Equation" r:id="rId5" imgW="1041400" imgH="508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656389" y="4572000"/>
                        <a:ext cx="2043112" cy="9970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4550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2" y="4406900"/>
            <a:ext cx="8421688" cy="1362075"/>
          </a:xfrm>
        </p:spPr>
        <p:txBody>
          <a:bodyPr/>
          <a:lstStyle/>
          <a:p>
            <a:r>
              <a:rPr lang="en-US" dirty="0" smtClean="0"/>
              <a:t>Going Beyond Neutrino Factory Capabilities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745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96839"/>
            <a:ext cx="8064500" cy="781368"/>
          </a:xfrm>
        </p:spPr>
        <p:txBody>
          <a:bodyPr>
            <a:normAutofit/>
          </a:bodyPr>
          <a:lstStyle/>
          <a:p>
            <a:r>
              <a:rPr lang="en-US" dirty="0" smtClean="0"/>
              <a:t>Features of the Muon Collider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066166"/>
            <a:ext cx="8921750" cy="6249034"/>
          </a:xfrm>
        </p:spPr>
        <p:txBody>
          <a:bodyPr>
            <a:normAutofit/>
          </a:bodyPr>
          <a:lstStyle/>
          <a:p>
            <a:r>
              <a:rPr lang="en-US" dirty="0" smtClean="0"/>
              <a:t>Superb Energy Resolution</a:t>
            </a:r>
          </a:p>
          <a:p>
            <a:pPr lvl="1"/>
            <a:r>
              <a:rPr lang="en-US" sz="2000" dirty="0" smtClean="0"/>
              <a:t>SM Thresholds and s-channel Higgs Factory operation</a:t>
            </a:r>
          </a:p>
          <a:p>
            <a:r>
              <a:rPr lang="en-US" dirty="0"/>
              <a:t>M</a:t>
            </a:r>
            <a:r>
              <a:rPr lang="en-US" dirty="0" smtClean="0"/>
              <a:t>ulti-TeV Capability (≤ 10TeV):</a:t>
            </a:r>
          </a:p>
          <a:p>
            <a:pPr lvl="1"/>
            <a:r>
              <a:rPr lang="en-US" sz="2000" dirty="0" smtClean="0"/>
              <a:t>Compact &amp; energy efficient machine</a:t>
            </a:r>
          </a:p>
          <a:p>
            <a:pPr lvl="1"/>
            <a:r>
              <a:rPr lang="en-US" sz="2000" dirty="0" smtClean="0"/>
              <a:t>Luminosity &gt; 10</a:t>
            </a:r>
            <a:r>
              <a:rPr lang="en-US" sz="2000" baseline="30000" dirty="0" smtClean="0"/>
              <a:t>34</a:t>
            </a:r>
            <a:r>
              <a:rPr lang="en-US" sz="2000" dirty="0" smtClean="0"/>
              <a:t> cm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 s</a:t>
            </a:r>
            <a:r>
              <a:rPr lang="en-US" sz="2000" baseline="30000" dirty="0" smtClean="0"/>
              <a:t>-1</a:t>
            </a:r>
            <a:endParaRPr lang="en-US" sz="2000" dirty="0" smtClean="0"/>
          </a:p>
          <a:p>
            <a:pPr lvl="1"/>
            <a:r>
              <a:rPr lang="en-US" sz="2000" dirty="0" smtClean="0"/>
              <a:t>Option for 2 detectors in the ring</a:t>
            </a:r>
            <a:endParaRPr lang="en-US" sz="2000" dirty="0"/>
          </a:p>
          <a:p>
            <a:pPr marL="228600" lvl="1">
              <a:buFont typeface="Arial"/>
              <a:buChar char="•"/>
            </a:pPr>
            <a:r>
              <a:rPr lang="en-US" dirty="0" smtClean="0"/>
              <a:t>For √s &gt; 1 TeV:  </a:t>
            </a:r>
            <a:r>
              <a:rPr lang="en-US" dirty="0"/>
              <a:t>F</a:t>
            </a:r>
            <a:r>
              <a:rPr lang="en-US" dirty="0" smtClean="0"/>
              <a:t>usion processes dominate </a:t>
            </a:r>
            <a:br>
              <a:rPr lang="en-US" dirty="0" smtClean="0"/>
            </a:br>
            <a:r>
              <a:rPr lang="en-US" sz="2000" dirty="0" smtClean="0">
                <a:solidFill>
                  <a:srgbClr val="85B2F6"/>
                </a:solidFill>
                <a:latin typeface="Wingdings 3" charset="2"/>
                <a:cs typeface="Wingdings 3" charset="2"/>
              </a:rPr>
              <a:t>a</a:t>
            </a:r>
            <a:r>
              <a:rPr lang="en-US" sz="2000" dirty="0" smtClean="0">
                <a:solidFill>
                  <a:srgbClr val="85B2F6"/>
                </a:solidFill>
                <a:cs typeface="Wingdings 3" charset="2"/>
              </a:rPr>
              <a:t> an Electroweak</a:t>
            </a:r>
            <a:r>
              <a:rPr lang="en-US" sz="2000" dirty="0" smtClean="0">
                <a:solidFill>
                  <a:srgbClr val="85B2F6"/>
                </a:solidFill>
              </a:rPr>
              <a:t> Boson Collider</a:t>
            </a:r>
            <a:br>
              <a:rPr lang="en-US" sz="2000" dirty="0" smtClean="0">
                <a:solidFill>
                  <a:srgbClr val="85B2F6"/>
                </a:solidFill>
              </a:rPr>
            </a:br>
            <a:r>
              <a:rPr lang="en-US" sz="2000" dirty="0">
                <a:solidFill>
                  <a:srgbClr val="85B2F6"/>
                </a:solidFill>
                <a:latin typeface="Wingdings 3" charset="2"/>
                <a:cs typeface="Wingdings 3" charset="2"/>
              </a:rPr>
              <a:t>a</a:t>
            </a:r>
            <a:r>
              <a:rPr lang="en-US" sz="2000" dirty="0">
                <a:solidFill>
                  <a:srgbClr val="85B2F6"/>
                </a:solidFill>
                <a:cs typeface="Wingdings 3" charset="2"/>
              </a:rPr>
              <a:t> </a:t>
            </a:r>
            <a:r>
              <a:rPr lang="en-US" sz="2000" dirty="0" smtClean="0">
                <a:solidFill>
                  <a:srgbClr val="85B2F6"/>
                </a:solidFill>
                <a:cs typeface="Wingdings 3" charset="2"/>
              </a:rPr>
              <a:t>a discovery machine complementary to a </a:t>
            </a:r>
            <a:br>
              <a:rPr lang="en-US" sz="2000" dirty="0" smtClean="0">
                <a:solidFill>
                  <a:srgbClr val="85B2F6"/>
                </a:solidFill>
                <a:cs typeface="Wingdings 3" charset="2"/>
              </a:rPr>
            </a:br>
            <a:r>
              <a:rPr lang="en-US" sz="2000" dirty="0" smtClean="0">
                <a:solidFill>
                  <a:srgbClr val="85B2F6"/>
                </a:solidFill>
                <a:cs typeface="Wingdings 3" charset="2"/>
              </a:rPr>
              <a:t>    very high energy </a:t>
            </a:r>
            <a:r>
              <a:rPr lang="en-US" sz="2000" dirty="0" err="1" smtClean="0">
                <a:solidFill>
                  <a:srgbClr val="85B2F6"/>
                </a:solidFill>
                <a:cs typeface="Wingdings 3" charset="2"/>
              </a:rPr>
              <a:t>pp</a:t>
            </a:r>
            <a:r>
              <a:rPr lang="en-US" sz="2000" dirty="0" smtClean="0">
                <a:solidFill>
                  <a:srgbClr val="85B2F6"/>
                </a:solidFill>
                <a:cs typeface="Wingdings 3" charset="2"/>
              </a:rPr>
              <a:t> collider</a:t>
            </a:r>
            <a:endParaRPr lang="en-US" sz="2000" dirty="0" smtClean="0">
              <a:solidFill>
                <a:srgbClr val="85B2F6"/>
              </a:solidFill>
            </a:endParaRPr>
          </a:p>
          <a:p>
            <a:pPr lvl="1"/>
            <a:r>
              <a:rPr lang="en-US" sz="2000" dirty="0" smtClean="0"/>
              <a:t>At &gt;5TeV:  Higgs self-coupling resolutions of &lt;10%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/>
            </a:r>
            <a:br>
              <a:rPr lang="en-US" sz="2400" dirty="0" smtClean="0">
                <a:solidFill>
                  <a:srgbClr val="FFFF00"/>
                </a:solidFill>
              </a:rPr>
            </a:br>
            <a:r>
              <a:rPr lang="en-US" sz="2400" dirty="0" smtClean="0">
                <a:solidFill>
                  <a:srgbClr val="FFFF00"/>
                </a:solidFill>
              </a:rPr>
              <a:t>What are our accelerator options if new LHC </a:t>
            </a:r>
            <a:br>
              <a:rPr lang="en-US" sz="2400" dirty="0" smtClean="0">
                <a:solidFill>
                  <a:srgbClr val="FFFF00"/>
                </a:solidFill>
              </a:rPr>
            </a:br>
            <a:r>
              <a:rPr lang="en-US" sz="2400" dirty="0" smtClean="0">
                <a:solidFill>
                  <a:srgbClr val="FFFF00"/>
                </a:solidFill>
              </a:rPr>
              <a:t>data shows evidence for </a:t>
            </a:r>
            <a:r>
              <a:rPr lang="en-US" sz="2400" dirty="0">
                <a:solidFill>
                  <a:srgbClr val="FFFF00"/>
                </a:solidFill>
              </a:rPr>
              <a:t>a multi-TeV particle </a:t>
            </a:r>
            <a:r>
              <a:rPr lang="en-US" sz="2400" dirty="0" smtClean="0">
                <a:solidFill>
                  <a:srgbClr val="FFFF00"/>
                </a:solidFill>
              </a:rPr>
              <a:t>spectrum?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21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6736080" y="4191000"/>
            <a:ext cx="2193925" cy="1856105"/>
            <a:chOff x="6634480" y="4277360"/>
            <a:chExt cx="2296160" cy="2011680"/>
          </a:xfrm>
        </p:grpSpPr>
        <p:sp>
          <p:nvSpPr>
            <p:cNvPr id="14" name="Rectangle 13"/>
            <p:cNvSpPr/>
            <p:nvPr/>
          </p:nvSpPr>
          <p:spPr>
            <a:xfrm>
              <a:off x="6634480" y="4277360"/>
              <a:ext cx="2296160" cy="201168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15"/>
            <p:cNvGrpSpPr>
              <a:grpSpLocks/>
            </p:cNvGrpSpPr>
            <p:nvPr/>
          </p:nvGrpSpPr>
          <p:grpSpPr bwMode="auto">
            <a:xfrm>
              <a:off x="6709093" y="4432935"/>
              <a:ext cx="2132012" cy="1739900"/>
              <a:chOff x="0" y="0"/>
              <a:chExt cx="1343" cy="1096"/>
            </a:xfrm>
          </p:grpSpPr>
          <p:grpSp>
            <p:nvGrpSpPr>
              <p:cNvPr id="8" name="Group 13"/>
              <p:cNvGrpSpPr>
                <a:grpSpLocks/>
              </p:cNvGrpSpPr>
              <p:nvPr/>
            </p:nvGrpSpPr>
            <p:grpSpPr bwMode="auto">
              <a:xfrm>
                <a:off x="0" y="0"/>
                <a:ext cx="1343" cy="1096"/>
                <a:chOff x="0" y="0"/>
                <a:chExt cx="1343" cy="1096"/>
              </a:xfrm>
            </p:grpSpPr>
            <p:pic>
              <p:nvPicPr>
                <p:cNvPr id="10" name="Picture 9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32"/>
                  <a:ext cx="1343" cy="10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1" name="Picture 10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" y="0"/>
                  <a:ext cx="1260" cy="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" name="Picture 11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8" y="891"/>
                  <a:ext cx="1268" cy="2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" name="Picture 12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86" y="448"/>
                  <a:ext cx="149" cy="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9" name="Picture 1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3" y="330"/>
                <a:ext cx="209" cy="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9" name="Group 18"/>
          <p:cNvGrpSpPr/>
          <p:nvPr/>
        </p:nvGrpSpPr>
        <p:grpSpPr>
          <a:xfrm>
            <a:off x="6977140" y="878206"/>
            <a:ext cx="1938260" cy="3352768"/>
            <a:chOff x="6993129" y="1050926"/>
            <a:chExt cx="1938260" cy="3352768"/>
          </a:xfrm>
        </p:grpSpPr>
        <p:pic>
          <p:nvPicPr>
            <p:cNvPr id="16" name="Picture 3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103" b="3044"/>
            <a:stretch/>
          </p:blipFill>
          <p:spPr bwMode="auto">
            <a:xfrm>
              <a:off x="6993129" y="2708028"/>
              <a:ext cx="1938259" cy="1695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125" t="9550" b="10090"/>
            <a:stretch/>
          </p:blipFill>
          <p:spPr bwMode="auto">
            <a:xfrm>
              <a:off x="6993129" y="1050926"/>
              <a:ext cx="1930638" cy="1658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Rectangle 17"/>
            <p:cNvSpPr/>
            <p:nvPr/>
          </p:nvSpPr>
          <p:spPr>
            <a:xfrm>
              <a:off x="6993129" y="1050926"/>
              <a:ext cx="1938260" cy="3352768"/>
            </a:xfrm>
            <a:prstGeom prst="rect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06902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22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228600"/>
            <a:ext cx="8238171" cy="624174"/>
          </a:xfrm>
        </p:spPr>
        <p:txBody>
          <a:bodyPr/>
          <a:lstStyle/>
          <a:p>
            <a:pPr algn="ctr"/>
            <a:r>
              <a:rPr lang="en-US" sz="2800" i="1" dirty="0" err="1" smtClean="0"/>
              <a:t>Muon</a:t>
            </a:r>
            <a:r>
              <a:rPr lang="en-US" sz="2800" i="1" dirty="0" smtClean="0"/>
              <a:t> Colliders extending high energy frontier</a:t>
            </a:r>
            <a:br>
              <a:rPr lang="en-US" sz="2800" i="1" dirty="0" smtClean="0"/>
            </a:br>
            <a:r>
              <a:rPr lang="en-US" sz="2800" i="1" dirty="0" smtClean="0"/>
              <a:t>with potential of considerable power savings</a:t>
            </a:r>
            <a:endParaRPr lang="en-US" sz="2800" i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t>Aug 28, 2014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>
                    <a:tint val="75000"/>
                  </a:srgbClr>
                </a:solidFill>
                <a:latin typeface="Arial"/>
              </a:rPr>
              <a:t>NuFACT 2014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90600"/>
            <a:ext cx="4572001" cy="5502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" y="990600"/>
            <a:ext cx="4487228" cy="5502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6465071" y="6473004"/>
            <a:ext cx="1885450" cy="36312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  <a:latin typeface="Arial"/>
              </a:rPr>
              <a:t>J.-P. </a:t>
            </a:r>
            <a:r>
              <a:rPr lang="en-US" dirty="0" err="1" smtClean="0">
                <a:solidFill>
                  <a:prstClr val="white"/>
                </a:solidFill>
                <a:latin typeface="Arial"/>
              </a:rPr>
              <a:t>Delahaye</a:t>
            </a:r>
            <a:endParaRPr lang="en-US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7298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NF/MC Synergies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Aug 28,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7" descr="TUPME012_fig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7" y="1143000"/>
            <a:ext cx="9063833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578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Staging Study (MASS)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290" b="-61"/>
          <a:stretch/>
        </p:blipFill>
        <p:spPr>
          <a:xfrm>
            <a:off x="114300" y="2120900"/>
            <a:ext cx="8921750" cy="4203700"/>
          </a:xfrm>
          <a:ln w="38100">
            <a:solidFill>
              <a:schemeClr val="bg2">
                <a:lumMod val="75000"/>
              </a:schemeClr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" y="1136015"/>
            <a:ext cx="8406642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000" i="1" dirty="0" err="1" smtClean="0">
                <a:solidFill>
                  <a:srgbClr val="CCFFCC"/>
                </a:solidFill>
              </a:rPr>
              <a:t>Enabling</a:t>
            </a:r>
            <a:r>
              <a:rPr lang="da-DK" sz="2000" i="1" dirty="0" smtClean="0">
                <a:solidFill>
                  <a:srgbClr val="CCFFCC"/>
                </a:solidFill>
              </a:rPr>
              <a:t> </a:t>
            </a:r>
            <a:r>
              <a:rPr lang="da-DK" sz="2000" i="1" dirty="0" err="1">
                <a:solidFill>
                  <a:srgbClr val="CCFFCC"/>
                </a:solidFill>
              </a:rPr>
              <a:t>Intensity</a:t>
            </a:r>
            <a:r>
              <a:rPr lang="da-DK" sz="2000" i="1" dirty="0">
                <a:solidFill>
                  <a:srgbClr val="CCFFCC"/>
                </a:solidFill>
              </a:rPr>
              <a:t> and Energy </a:t>
            </a:r>
            <a:r>
              <a:rPr lang="da-DK" sz="2000" i="1" dirty="0" err="1">
                <a:solidFill>
                  <a:srgbClr val="CCFFCC"/>
                </a:solidFill>
              </a:rPr>
              <a:t>Frontier</a:t>
            </a:r>
            <a:r>
              <a:rPr lang="da-DK" sz="2000" i="1" dirty="0">
                <a:solidFill>
                  <a:srgbClr val="CCFFCC"/>
                </a:solidFill>
              </a:rPr>
              <a:t> Science with a Muon Accelerator </a:t>
            </a:r>
            <a:r>
              <a:rPr lang="da-DK" sz="2000" i="1" dirty="0" smtClean="0">
                <a:solidFill>
                  <a:srgbClr val="CCFFCC"/>
                </a:solidFill>
              </a:rPr>
              <a:t/>
            </a:r>
            <a:br>
              <a:rPr lang="da-DK" sz="2000" i="1" dirty="0" smtClean="0">
                <a:solidFill>
                  <a:srgbClr val="CCFFCC"/>
                </a:solidFill>
              </a:rPr>
            </a:br>
            <a:r>
              <a:rPr lang="da-DK" sz="2000" i="1" dirty="0" smtClean="0">
                <a:solidFill>
                  <a:srgbClr val="CCFFCC"/>
                </a:solidFill>
              </a:rPr>
              <a:t>Facility </a:t>
            </a:r>
            <a:r>
              <a:rPr lang="da-DK" sz="2000" i="1" dirty="0">
                <a:solidFill>
                  <a:srgbClr val="CCFFCC"/>
                </a:solidFill>
              </a:rPr>
              <a:t>in the US </a:t>
            </a:r>
            <a:r>
              <a:rPr lang="da-DK" sz="2000" i="1" dirty="0">
                <a:solidFill>
                  <a:schemeClr val="bg1"/>
                </a:solidFill>
              </a:rPr>
              <a:t>-  </a:t>
            </a:r>
            <a:r>
              <a:rPr lang="da-DK" sz="2000" dirty="0">
                <a:solidFill>
                  <a:schemeClr val="bg1"/>
                </a:solidFill>
              </a:rPr>
              <a:t> http://</a:t>
            </a:r>
            <a:r>
              <a:rPr lang="da-DK" sz="2000" dirty="0" err="1">
                <a:solidFill>
                  <a:schemeClr val="bg1"/>
                </a:solidFill>
              </a:rPr>
              <a:t>arxiv.org</a:t>
            </a:r>
            <a:r>
              <a:rPr lang="da-DK" sz="2000" dirty="0">
                <a:solidFill>
                  <a:schemeClr val="bg1"/>
                </a:solidFill>
              </a:rPr>
              <a:t>/pdf/1308.0494</a:t>
            </a:r>
            <a:endParaRPr lang="en-US" sz="20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838199" y="3492500"/>
            <a:ext cx="990601" cy="24130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838200" y="2730500"/>
            <a:ext cx="1143000" cy="24130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838200" y="4254500"/>
            <a:ext cx="1143000" cy="24130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838200" y="4787900"/>
            <a:ext cx="1524000" cy="24130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838200" y="5562600"/>
            <a:ext cx="1905000" cy="24130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/>
          <p:cNvSpPr/>
          <p:nvPr/>
        </p:nvSpPr>
        <p:spPr>
          <a:xfrm rot="20079463">
            <a:off x="4704667" y="3405685"/>
            <a:ext cx="3429000" cy="12192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E3101C"/>
                </a:solidFill>
              </a:rPr>
              <a:t>Ability to utilize some or all stages</a:t>
            </a:r>
            <a:endParaRPr lang="en-US" sz="2400" dirty="0">
              <a:solidFill>
                <a:srgbClr val="E310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881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1158" t="8141" r="4330"/>
          <a:stretch/>
        </p:blipFill>
        <p:spPr>
          <a:xfrm>
            <a:off x="4507" y="-12700"/>
            <a:ext cx="9139493" cy="6813486"/>
          </a:xfrm>
          <a:prstGeom prst="rect">
            <a:avLst/>
          </a:prstGeom>
        </p:spPr>
      </p:pic>
      <p:sp>
        <p:nvSpPr>
          <p:cNvPr id="136" name="Rectangle 135"/>
          <p:cNvSpPr/>
          <p:nvPr/>
        </p:nvSpPr>
        <p:spPr bwMode="auto">
          <a:xfrm>
            <a:off x="0" y="6413500"/>
            <a:ext cx="787400" cy="330200"/>
          </a:xfrm>
          <a:prstGeom prst="rect">
            <a:avLst/>
          </a:prstGeom>
          <a:solidFill>
            <a:srgbClr val="B9B0AC"/>
          </a:solidFill>
          <a:ln w="12699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50800"/>
          </a:effectLst>
        </p:spPr>
        <p:txBody>
          <a:bodyPr lIns="90488" tIns="44450" rIns="90488" bIns="44450" anchor="ctr"/>
          <a:lstStyle/>
          <a:p>
            <a:pPr>
              <a:defRPr/>
            </a:pPr>
            <a:endParaRPr lang="en-US">
              <a:latin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2404" y="2055151"/>
            <a:ext cx="1511639" cy="4047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LBNE</a:t>
            </a:r>
          </a:p>
          <a:p>
            <a:pPr>
              <a:lnSpc>
                <a:spcPct val="70000"/>
              </a:lnSpc>
            </a:pPr>
            <a:r>
              <a:rPr lang="en-US" sz="14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      Superbeam</a:t>
            </a:r>
            <a:endParaRPr lang="en-US" sz="1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64" name="Straight Connector 63"/>
          <p:cNvCxnSpPr>
            <a:cxnSpLocks noChangeShapeType="1"/>
          </p:cNvCxnSpPr>
          <p:nvPr/>
        </p:nvCxnSpPr>
        <p:spPr bwMode="auto">
          <a:xfrm flipH="1">
            <a:off x="3505200" y="5074907"/>
            <a:ext cx="4629150" cy="88900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8" name="TextBox 84"/>
          <p:cNvSpPr txBox="1">
            <a:spLocks noChangeArrowheads="1"/>
          </p:cNvSpPr>
          <p:nvPr/>
        </p:nvSpPr>
        <p:spPr bwMode="auto">
          <a:xfrm>
            <a:off x="117016" y="2845979"/>
            <a:ext cx="1274708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 b="1" dirty="0" smtClean="0">
                <a:ln>
                  <a:solidFill>
                    <a:schemeClr val="tx1"/>
                  </a:solidFill>
                </a:ln>
                <a:solidFill>
                  <a:srgbClr val="FF6600"/>
                </a:solidFill>
                <a:latin typeface="Arial"/>
                <a:cs typeface="Arial"/>
              </a:rPr>
              <a:t>NuMAX:</a:t>
            </a:r>
            <a:endParaRPr lang="en-US" sz="1600" b="1" dirty="0">
              <a:ln>
                <a:solidFill>
                  <a:schemeClr val="tx1"/>
                </a:solidFill>
              </a:ln>
              <a:solidFill>
                <a:srgbClr val="FF6600"/>
              </a:solidFill>
              <a:latin typeface="Arial"/>
              <a:cs typeface="Arial"/>
            </a:endParaRPr>
          </a:p>
          <a:p>
            <a:pPr algn="ctr" eaLnBrk="1" hangingPunct="1"/>
            <a:r>
              <a:rPr lang="en-US" sz="1600" b="1" dirty="0">
                <a:ln>
                  <a:solidFill>
                    <a:schemeClr val="tx1"/>
                  </a:solidFill>
                </a:ln>
                <a:solidFill>
                  <a:srgbClr val="FF6600"/>
                </a:solidFill>
                <a:latin typeface="Symbol" charset="2"/>
                <a:cs typeface="Symbol" charset="2"/>
              </a:rPr>
              <a:t>n</a:t>
            </a:r>
            <a:r>
              <a:rPr lang="en-US" sz="1600" b="1" dirty="0">
                <a:ln>
                  <a:solidFill>
                    <a:schemeClr val="tx1"/>
                  </a:solidFill>
                </a:ln>
                <a:solidFill>
                  <a:srgbClr val="FF6600"/>
                </a:solidFill>
                <a:latin typeface="Arial"/>
                <a:cs typeface="Arial"/>
              </a:rPr>
              <a:t>s to </a:t>
            </a:r>
            <a:r>
              <a:rPr lang="en-US" sz="1600" b="1" dirty="0" smtClean="0">
                <a:ln>
                  <a:solidFill>
                    <a:schemeClr val="tx1"/>
                  </a:solidFill>
                </a:ln>
                <a:solidFill>
                  <a:srgbClr val="FF6600"/>
                </a:solidFill>
                <a:latin typeface="Arial"/>
                <a:cs typeface="Arial"/>
              </a:rPr>
              <a:t>SURF</a:t>
            </a:r>
            <a:endParaRPr lang="en-US" sz="1600" b="1" dirty="0">
              <a:ln>
                <a:solidFill>
                  <a:schemeClr val="tx1"/>
                </a:solidFill>
              </a:ln>
              <a:solidFill>
                <a:srgbClr val="FF6600"/>
              </a:solidFill>
              <a:latin typeface="Arial"/>
              <a:cs typeface="Arial"/>
            </a:endParaRPr>
          </a:p>
        </p:txBody>
      </p:sp>
      <p:sp>
        <p:nvSpPr>
          <p:cNvPr id="70" name="TextBox 93"/>
          <p:cNvSpPr txBox="1">
            <a:spLocks noChangeArrowheads="1"/>
          </p:cNvSpPr>
          <p:nvPr/>
        </p:nvSpPr>
        <p:spPr bwMode="auto">
          <a:xfrm>
            <a:off x="1315742" y="4806936"/>
            <a:ext cx="2146742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 b="1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  <a:latin typeface="Arial"/>
                <a:cs typeface="Arial"/>
              </a:rPr>
              <a:t>300m Higgs Factory</a:t>
            </a:r>
          </a:p>
          <a:p>
            <a:pPr algn="ctr" eaLnBrk="1" hangingPunct="1"/>
            <a:r>
              <a:rPr lang="en-US" sz="1600" b="1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  <a:latin typeface="Arial"/>
                <a:cs typeface="Arial"/>
              </a:rPr>
              <a:t>Muon Collider</a:t>
            </a:r>
            <a:endParaRPr lang="en-US" sz="1600" b="1" dirty="0">
              <a:ln>
                <a:solidFill>
                  <a:srgbClr val="000000"/>
                </a:solidFill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71" name="TextBox 84"/>
          <p:cNvSpPr txBox="1">
            <a:spLocks noChangeArrowheads="1"/>
          </p:cNvSpPr>
          <p:nvPr/>
        </p:nvSpPr>
        <p:spPr bwMode="auto">
          <a:xfrm>
            <a:off x="3017073" y="6013467"/>
            <a:ext cx="102874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ts val="1200"/>
              </a:lnSpc>
            </a:pPr>
            <a:r>
              <a:rPr lang="en-US" sz="1600" b="1" dirty="0" err="1" smtClean="0">
                <a:ln>
                  <a:solidFill>
                    <a:srgbClr val="000000"/>
                  </a:solidFill>
                </a:ln>
                <a:solidFill>
                  <a:srgbClr val="FF6600"/>
                </a:solidFill>
                <a:latin typeface="Symbol" charset="2"/>
                <a:cs typeface="Symbol" charset="2"/>
              </a:rPr>
              <a:t>n</a:t>
            </a:r>
            <a:r>
              <a:rPr lang="en-US" sz="1600" b="1" dirty="0" err="1" smtClean="0">
                <a:ln>
                  <a:solidFill>
                    <a:srgbClr val="000000"/>
                  </a:solidFill>
                </a:ln>
                <a:solidFill>
                  <a:srgbClr val="FF6600"/>
                </a:solidFill>
                <a:latin typeface="Arial"/>
                <a:cs typeface="Arial"/>
              </a:rPr>
              <a:t>STORM</a:t>
            </a:r>
            <a:endParaRPr lang="en-US" sz="16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8" name="Rectangle 7"/>
          <p:cNvSpPr/>
          <p:nvPr/>
        </p:nvSpPr>
        <p:spPr bwMode="auto">
          <a:xfrm rot="20096253">
            <a:off x="3762030" y="5683774"/>
            <a:ext cx="251006" cy="116532"/>
          </a:xfrm>
          <a:prstGeom prst="rect">
            <a:avLst/>
          </a:prstGeom>
          <a:solidFill>
            <a:srgbClr val="0000FF"/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cxnSp>
        <p:nvCxnSpPr>
          <p:cNvPr id="10" name="Straight Connector 9"/>
          <p:cNvCxnSpPr>
            <a:stCxn id="63" idx="3"/>
            <a:endCxn id="8" idx="1"/>
          </p:cNvCxnSpPr>
          <p:nvPr/>
        </p:nvCxnSpPr>
        <p:spPr bwMode="auto">
          <a:xfrm flipV="1">
            <a:off x="3485148" y="5795204"/>
            <a:ext cx="288699" cy="13451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863894" y="6127750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Times New Roman"/>
                <a:cs typeface="Times New Roman"/>
              </a:rPr>
              <a:t>ft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448517" y="6141707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Times New Roman"/>
                <a:cs typeface="Times New Roman"/>
              </a:rPr>
              <a:t>ft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81" name="TextBox 84"/>
          <p:cNvSpPr txBox="1">
            <a:spLocks noChangeArrowheads="1"/>
          </p:cNvSpPr>
          <p:nvPr/>
        </p:nvSpPr>
        <p:spPr bwMode="auto">
          <a:xfrm>
            <a:off x="3557006" y="5274277"/>
            <a:ext cx="1242159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Muon Beam</a:t>
            </a:r>
            <a:b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</a:br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R&amp;D Facility</a:t>
            </a:r>
            <a:endParaRPr lang="en-US" sz="14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930900" y="5967192"/>
            <a:ext cx="3111500" cy="6876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90"/>
                </a:solidFill>
              </a:rPr>
              <a:t>A 6 TeV Muon Collider would have a similar circumference as the </a:t>
            </a:r>
            <a:r>
              <a:rPr lang="en-US" sz="1400" b="1" dirty="0" err="1" smtClean="0">
                <a:solidFill>
                  <a:srgbClr val="000090"/>
                </a:solidFill>
              </a:rPr>
              <a:t>Tevatron</a:t>
            </a:r>
            <a:r>
              <a:rPr lang="en-US" sz="1400" b="1" dirty="0" smtClean="0">
                <a:solidFill>
                  <a:srgbClr val="000090"/>
                </a:solidFill>
              </a:rPr>
              <a:t> Ring</a:t>
            </a:r>
            <a:endParaRPr lang="en-US" sz="1400" b="1" dirty="0">
              <a:solidFill>
                <a:srgbClr val="000090"/>
              </a:solidFill>
            </a:endParaRPr>
          </a:p>
        </p:txBody>
      </p:sp>
      <p:cxnSp>
        <p:nvCxnSpPr>
          <p:cNvPr id="85" name="Straight Arrow Connector 84"/>
          <p:cNvCxnSpPr/>
          <p:nvPr/>
        </p:nvCxnSpPr>
        <p:spPr>
          <a:xfrm flipH="1" flipV="1">
            <a:off x="7405851" y="5516105"/>
            <a:ext cx="175008" cy="465044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93"/>
          <p:cNvSpPr txBox="1">
            <a:spLocks noChangeArrowheads="1"/>
          </p:cNvSpPr>
          <p:nvPr/>
        </p:nvSpPr>
        <p:spPr bwMode="auto">
          <a:xfrm>
            <a:off x="4604263" y="3327955"/>
            <a:ext cx="1270826" cy="461665"/>
          </a:xfrm>
          <a:prstGeom prst="rect">
            <a:avLst/>
          </a:prstGeom>
          <a:solidFill>
            <a:srgbClr val="D9D9D9"/>
          </a:solidFill>
          <a:ln>
            <a:solidFill>
              <a:srgbClr val="FF0000"/>
            </a:solidFill>
          </a:ln>
          <a:extLst/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1 GeV Muon </a:t>
            </a:r>
            <a:b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</a:br>
            <a:r>
              <a:rPr lang="en-US" sz="1200" dirty="0" smtClean="0">
                <a:solidFill>
                  <a:srgbClr val="FF0000"/>
                </a:solidFill>
                <a:latin typeface="Arial"/>
                <a:cs typeface="Arial"/>
              </a:rPr>
              <a:t>Linac (325MHz)</a:t>
            </a:r>
            <a:endParaRPr 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-14329" y="2564352"/>
            <a:ext cx="673394" cy="444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To </a:t>
            </a:r>
          </a:p>
          <a:p>
            <a:pPr>
              <a:lnSpc>
                <a:spcPct val="80000"/>
              </a:lnSpc>
            </a:pP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SURF</a:t>
            </a:r>
            <a:endParaRPr lang="en-US" sz="1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129" name="Straight Connector 128"/>
          <p:cNvCxnSpPr>
            <a:cxnSpLocks noChangeShapeType="1"/>
          </p:cNvCxnSpPr>
          <p:nvPr/>
        </p:nvCxnSpPr>
        <p:spPr bwMode="auto">
          <a:xfrm rot="60000">
            <a:off x="-9920" y="2286000"/>
            <a:ext cx="1622820" cy="490797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1" name="TextBox 93"/>
          <p:cNvSpPr txBox="1">
            <a:spLocks noChangeArrowheads="1"/>
          </p:cNvSpPr>
          <p:nvPr/>
        </p:nvSpPr>
        <p:spPr bwMode="auto">
          <a:xfrm>
            <a:off x="4131138" y="1707873"/>
            <a:ext cx="1245428" cy="461665"/>
          </a:xfrm>
          <a:prstGeom prst="rect">
            <a:avLst/>
          </a:prstGeom>
          <a:solidFill>
            <a:srgbClr val="D9D9D9"/>
          </a:solidFill>
          <a:ln w="9525">
            <a:solidFill>
              <a:srgbClr val="CA23FF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srgbClr val="CA23FF"/>
                </a:solidFill>
                <a:latin typeface="Arial"/>
                <a:cs typeface="Arial"/>
              </a:rPr>
              <a:t>0.8 GeV Proton </a:t>
            </a:r>
            <a:br>
              <a:rPr lang="en-US" sz="1200" dirty="0" smtClean="0">
                <a:solidFill>
                  <a:srgbClr val="CA23FF"/>
                </a:solidFill>
                <a:latin typeface="Arial"/>
                <a:cs typeface="Arial"/>
              </a:rPr>
            </a:br>
            <a:r>
              <a:rPr lang="en-US" sz="1200" dirty="0" smtClean="0">
                <a:solidFill>
                  <a:srgbClr val="CA23FF"/>
                </a:solidFill>
                <a:latin typeface="Arial"/>
                <a:cs typeface="Arial"/>
              </a:rPr>
              <a:t>Linac (PIP-II)</a:t>
            </a:r>
            <a:endParaRPr lang="en-US" sz="1200" dirty="0">
              <a:solidFill>
                <a:srgbClr val="CA23FF"/>
              </a:solidFill>
              <a:latin typeface="Arial"/>
              <a:cs typeface="Arial"/>
            </a:endParaRPr>
          </a:p>
        </p:txBody>
      </p:sp>
      <p:cxnSp>
        <p:nvCxnSpPr>
          <p:cNvPr id="153" name="Straight Arrow Connector 152"/>
          <p:cNvCxnSpPr>
            <a:stCxn id="9" idx="1"/>
          </p:cNvCxnSpPr>
          <p:nvPr/>
        </p:nvCxnSpPr>
        <p:spPr>
          <a:xfrm flipH="1" flipV="1">
            <a:off x="4069057" y="2418795"/>
            <a:ext cx="426652" cy="228850"/>
          </a:xfrm>
          <a:prstGeom prst="straightConnector1">
            <a:avLst/>
          </a:prstGeom>
          <a:ln w="12700">
            <a:solidFill>
              <a:srgbClr val="45FFEF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5" name="TextBox 93"/>
          <p:cNvSpPr txBox="1">
            <a:spLocks noChangeArrowheads="1"/>
          </p:cNvSpPr>
          <p:nvPr/>
        </p:nvSpPr>
        <p:spPr bwMode="auto">
          <a:xfrm>
            <a:off x="2805990" y="3858336"/>
            <a:ext cx="150203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78D012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srgbClr val="78D012"/>
                </a:solidFill>
                <a:latin typeface="Arial"/>
                <a:cs typeface="Arial"/>
              </a:rPr>
              <a:t>3-7 GeV Proton &amp;</a:t>
            </a:r>
            <a:br>
              <a:rPr lang="en-US" sz="1200" dirty="0" smtClean="0">
                <a:solidFill>
                  <a:srgbClr val="78D012"/>
                </a:solidFill>
                <a:latin typeface="Arial"/>
                <a:cs typeface="Arial"/>
              </a:rPr>
            </a:br>
            <a:r>
              <a:rPr lang="en-US" sz="1200" dirty="0" smtClean="0">
                <a:solidFill>
                  <a:srgbClr val="78D012"/>
                </a:solidFill>
                <a:latin typeface="Arial"/>
                <a:cs typeface="Arial"/>
              </a:rPr>
              <a:t>1-5 GeV Muon</a:t>
            </a:r>
            <a:br>
              <a:rPr lang="en-US" sz="1200" dirty="0" smtClean="0">
                <a:solidFill>
                  <a:srgbClr val="78D012"/>
                </a:solidFill>
                <a:latin typeface="Arial"/>
                <a:cs typeface="Arial"/>
              </a:rPr>
            </a:br>
            <a:r>
              <a:rPr lang="en-US" sz="1200" dirty="0" smtClean="0">
                <a:solidFill>
                  <a:srgbClr val="78D012"/>
                </a:solidFill>
                <a:latin typeface="Arial"/>
                <a:cs typeface="Arial"/>
              </a:rPr>
              <a:t>Dual Species Linac</a:t>
            </a:r>
            <a:endParaRPr lang="en-US" sz="1200" dirty="0">
              <a:solidFill>
                <a:srgbClr val="78D012"/>
              </a:solidFill>
              <a:latin typeface="Arial"/>
              <a:cs typeface="Arial"/>
            </a:endParaRPr>
          </a:p>
        </p:txBody>
      </p:sp>
      <p:cxnSp>
        <p:nvCxnSpPr>
          <p:cNvPr id="159" name="Straight Arrow Connector 158"/>
          <p:cNvCxnSpPr>
            <a:stCxn id="151" idx="1"/>
          </p:cNvCxnSpPr>
          <p:nvPr/>
        </p:nvCxnSpPr>
        <p:spPr>
          <a:xfrm flipH="1" flipV="1">
            <a:off x="4025906" y="1818034"/>
            <a:ext cx="105232" cy="120672"/>
          </a:xfrm>
          <a:prstGeom prst="straightConnector1">
            <a:avLst/>
          </a:prstGeom>
          <a:ln w="12700">
            <a:solidFill>
              <a:srgbClr val="CA23FF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>
            <a:stCxn id="155" idx="0"/>
          </p:cNvCxnSpPr>
          <p:nvPr/>
        </p:nvCxnSpPr>
        <p:spPr>
          <a:xfrm flipH="1" flipV="1">
            <a:off x="3250497" y="3148952"/>
            <a:ext cx="306510" cy="709384"/>
          </a:xfrm>
          <a:prstGeom prst="straightConnector1">
            <a:avLst/>
          </a:prstGeom>
          <a:ln w="12700">
            <a:solidFill>
              <a:srgbClr val="78D012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9" name="Arc 278"/>
          <p:cNvSpPr/>
          <p:nvPr/>
        </p:nvSpPr>
        <p:spPr>
          <a:xfrm rot="11302038" flipV="1">
            <a:off x="1414167" y="2995208"/>
            <a:ext cx="1875364" cy="249603"/>
          </a:xfrm>
          <a:prstGeom prst="arc">
            <a:avLst>
              <a:gd name="adj1" fmla="val 16200000"/>
              <a:gd name="adj2" fmla="val 2143211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/>
          <p:cNvCxnSpPr>
            <a:cxnSpLocks noChangeAspect="1" noChangeShapeType="1"/>
          </p:cNvCxnSpPr>
          <p:nvPr/>
        </p:nvCxnSpPr>
        <p:spPr bwMode="auto">
          <a:xfrm>
            <a:off x="-9916" y="2420470"/>
            <a:ext cx="8144266" cy="260088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 type="arrow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8" name="Straight Connector 87"/>
          <p:cNvCxnSpPr>
            <a:cxnSpLocks noChangeShapeType="1"/>
          </p:cNvCxnSpPr>
          <p:nvPr/>
        </p:nvCxnSpPr>
        <p:spPr bwMode="auto">
          <a:xfrm>
            <a:off x="-5683" y="2539004"/>
            <a:ext cx="8092440" cy="256032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 type="arrow" w="med" len="med"/>
            <a:tailEnd type="arrow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Rounded Rectangle 34"/>
          <p:cNvSpPr/>
          <p:nvPr/>
        </p:nvSpPr>
        <p:spPr>
          <a:xfrm rot="1080000">
            <a:off x="513307" y="2726468"/>
            <a:ext cx="927100" cy="120475"/>
          </a:xfrm>
          <a:prstGeom prst="roundRect">
            <a:avLst/>
          </a:prstGeom>
          <a:noFill/>
          <a:ln w="63500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95709" y="2416812"/>
            <a:ext cx="1382259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45FFE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18C6EA"/>
                </a:solidFill>
              </a:rPr>
              <a:t>0.8-3 GeV Proton </a:t>
            </a:r>
            <a:br>
              <a:rPr lang="en-US" sz="1200" dirty="0" smtClean="0">
                <a:solidFill>
                  <a:srgbClr val="18C6EA"/>
                </a:solidFill>
              </a:rPr>
            </a:br>
            <a:r>
              <a:rPr lang="en-US" sz="1200" dirty="0" smtClean="0">
                <a:solidFill>
                  <a:srgbClr val="18C6EA"/>
                </a:solidFill>
              </a:rPr>
              <a:t>Linac (PIP-III)</a:t>
            </a:r>
            <a:endParaRPr lang="en-US" sz="1200" dirty="0">
              <a:solidFill>
                <a:srgbClr val="18C6EA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085152" y="3848762"/>
            <a:ext cx="2133918" cy="6165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To Near Detector(s) for</a:t>
            </a:r>
            <a:b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</a:b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            Short Baseline</a:t>
            </a:r>
          </a:p>
          <a:p>
            <a:pPr>
              <a:lnSpc>
                <a:spcPct val="80000"/>
              </a:lnSpc>
            </a:pPr>
            <a:r>
              <a:rPr lang="en-US" sz="14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                     Studies </a:t>
            </a:r>
          </a:p>
        </p:txBody>
      </p:sp>
      <p:sp>
        <p:nvSpPr>
          <p:cNvPr id="91" name="Rounded Rectangle 90"/>
          <p:cNvSpPr/>
          <p:nvPr/>
        </p:nvSpPr>
        <p:spPr>
          <a:xfrm>
            <a:off x="4367211" y="5078"/>
            <a:ext cx="4770797" cy="1655763"/>
          </a:xfrm>
          <a:prstGeom prst="roundRect">
            <a:avLst/>
          </a:prstGeom>
          <a:gradFill>
            <a:gsLst>
              <a:gs pos="0">
                <a:schemeClr val="bg2">
                  <a:lumMod val="10000"/>
                </a:schemeClr>
              </a:gs>
              <a:gs pos="100000">
                <a:schemeClr val="bg2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Concept for a Muon Accelerator Complex at Fermilab: </a:t>
            </a:r>
            <a:br>
              <a:rPr lang="en-US" sz="2400" dirty="0" smtClean="0"/>
            </a:br>
            <a:r>
              <a:rPr lang="en-US" sz="2400" dirty="0" err="1" smtClean="0">
                <a:latin typeface="Symbol" charset="2"/>
                <a:cs typeface="Symbol" charset="2"/>
              </a:rPr>
              <a:t>n</a:t>
            </a:r>
            <a:r>
              <a:rPr lang="en-US" sz="2400" dirty="0" err="1" smtClean="0">
                <a:cs typeface="Symbol" charset="2"/>
              </a:rPr>
              <a:t>STORM</a:t>
            </a:r>
            <a:r>
              <a:rPr lang="en-US" sz="2400" dirty="0" smtClean="0">
                <a:cs typeface="Symbol" charset="2"/>
              </a:rPr>
              <a:t> 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>
                <a:ea typeface="Wingdings"/>
                <a:cs typeface="Wingdings"/>
                <a:sym typeface="Wingdings"/>
              </a:rPr>
              <a:t> NuMAX</a:t>
            </a:r>
            <a:br>
              <a:rPr lang="en-US" sz="2400" dirty="0" smtClean="0">
                <a:ea typeface="Wingdings"/>
                <a:cs typeface="Wingdings"/>
                <a:sym typeface="Wingdings"/>
              </a:rPr>
            </a:b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>
                <a:ea typeface="Wingdings"/>
                <a:cs typeface="Wingdings"/>
                <a:sym typeface="Wingdings"/>
              </a:rPr>
              <a:t> Higgs Factory </a:t>
            </a:r>
            <a:r>
              <a:rPr lang="en-US" sz="2400" i="1" dirty="0" smtClean="0">
                <a:ea typeface="Wingdings"/>
                <a:cs typeface="Wingdings"/>
                <a:sym typeface="Wingdings"/>
              </a:rPr>
              <a:t>and Beyond</a:t>
            </a:r>
            <a:endParaRPr lang="en-US" sz="2400" i="1" dirty="0"/>
          </a:p>
        </p:txBody>
      </p:sp>
      <p:sp>
        <p:nvSpPr>
          <p:cNvPr id="21" name="Arc 20"/>
          <p:cNvSpPr/>
          <p:nvPr/>
        </p:nvSpPr>
        <p:spPr>
          <a:xfrm rot="6750108">
            <a:off x="3643289" y="1660841"/>
            <a:ext cx="134110" cy="370215"/>
          </a:xfrm>
          <a:prstGeom prst="arc">
            <a:avLst/>
          </a:prstGeom>
          <a:ln>
            <a:solidFill>
              <a:srgbClr val="B139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Arc 93"/>
          <p:cNvSpPr/>
          <p:nvPr/>
        </p:nvSpPr>
        <p:spPr>
          <a:xfrm rot="11466030">
            <a:off x="3669600" y="1794166"/>
            <a:ext cx="126283" cy="126927"/>
          </a:xfrm>
          <a:prstGeom prst="arc">
            <a:avLst/>
          </a:prstGeom>
          <a:ln>
            <a:solidFill>
              <a:srgbClr val="B139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Arc 94"/>
          <p:cNvSpPr/>
          <p:nvPr/>
        </p:nvSpPr>
        <p:spPr>
          <a:xfrm rot="13980000">
            <a:off x="3665745" y="1813730"/>
            <a:ext cx="97899" cy="94650"/>
          </a:xfrm>
          <a:prstGeom prst="arc">
            <a:avLst/>
          </a:prstGeom>
          <a:ln>
            <a:solidFill>
              <a:srgbClr val="B139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c 31"/>
          <p:cNvSpPr/>
          <p:nvPr/>
        </p:nvSpPr>
        <p:spPr>
          <a:xfrm rot="15281109">
            <a:off x="1658333" y="3493077"/>
            <a:ext cx="1996033" cy="902593"/>
          </a:xfrm>
          <a:prstGeom prst="arc">
            <a:avLst>
              <a:gd name="adj1" fmla="val 18274689"/>
              <a:gd name="adj2" fmla="val 21432111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H="1" flipV="1">
            <a:off x="3885592" y="1925257"/>
            <a:ext cx="180537" cy="647561"/>
          </a:xfrm>
          <a:prstGeom prst="line">
            <a:avLst/>
          </a:prstGeom>
          <a:ln w="38100">
            <a:solidFill>
              <a:srgbClr val="2ECF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8" name="Group 227"/>
          <p:cNvGrpSpPr/>
          <p:nvPr/>
        </p:nvGrpSpPr>
        <p:grpSpPr>
          <a:xfrm rot="13867598">
            <a:off x="2172096" y="2742587"/>
            <a:ext cx="230211" cy="230206"/>
            <a:chOff x="3709572" y="1546353"/>
            <a:chExt cx="230211" cy="230206"/>
          </a:xfrm>
        </p:grpSpPr>
        <p:sp>
          <p:nvSpPr>
            <p:cNvPr id="276" name="Arc 275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Arc 276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30" name="Straight Connector 229"/>
          <p:cNvCxnSpPr/>
          <p:nvPr/>
        </p:nvCxnSpPr>
        <p:spPr>
          <a:xfrm rot="3007598" flipV="1">
            <a:off x="3740596" y="3131068"/>
            <a:ext cx="420624" cy="338328"/>
          </a:xfrm>
          <a:prstGeom prst="line">
            <a:avLst/>
          </a:prstGeom>
          <a:ln w="635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1" name="Group 230"/>
          <p:cNvGrpSpPr/>
          <p:nvPr/>
        </p:nvGrpSpPr>
        <p:grpSpPr>
          <a:xfrm rot="3067598">
            <a:off x="4117777" y="3124044"/>
            <a:ext cx="230211" cy="230206"/>
            <a:chOff x="3709572" y="1546353"/>
            <a:chExt cx="230211" cy="230206"/>
          </a:xfrm>
        </p:grpSpPr>
        <p:sp>
          <p:nvSpPr>
            <p:cNvPr id="274" name="Arc 273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Arc 274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2" name="TextBox 231"/>
          <p:cNvSpPr txBox="1"/>
          <p:nvPr/>
        </p:nvSpPr>
        <p:spPr>
          <a:xfrm rot="667598">
            <a:off x="2754144" y="2294100"/>
            <a:ext cx="926157" cy="36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1200" b="1" dirty="0" smtClean="0">
                <a:solidFill>
                  <a:srgbClr val="660066"/>
                </a:solidFill>
                <a:latin typeface="Arial"/>
                <a:cs typeface="Arial"/>
              </a:rPr>
              <a:t>Front</a:t>
            </a:r>
          </a:p>
          <a:p>
            <a:pPr algn="ctr">
              <a:lnSpc>
                <a:spcPct val="70000"/>
              </a:lnSpc>
            </a:pPr>
            <a:r>
              <a:rPr lang="en-US" sz="1200" b="1" dirty="0" smtClean="0">
                <a:solidFill>
                  <a:srgbClr val="660066"/>
                </a:solidFill>
                <a:latin typeface="Arial"/>
                <a:cs typeface="Arial"/>
              </a:rPr>
              <a:t>End</a:t>
            </a:r>
            <a:endParaRPr lang="en-US" sz="1200" b="1" dirty="0">
              <a:solidFill>
                <a:srgbClr val="660066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cxnSp>
        <p:nvCxnSpPr>
          <p:cNvPr id="234" name="Straight Connector 233"/>
          <p:cNvCxnSpPr/>
          <p:nvPr/>
        </p:nvCxnSpPr>
        <p:spPr bwMode="auto">
          <a:xfrm rot="3007598" flipV="1">
            <a:off x="2973949" y="2784060"/>
            <a:ext cx="292570" cy="238549"/>
          </a:xfrm>
          <a:prstGeom prst="line">
            <a:avLst/>
          </a:prstGeom>
          <a:ln w="63500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/>
          <p:cNvCxnSpPr/>
          <p:nvPr/>
        </p:nvCxnSpPr>
        <p:spPr bwMode="auto">
          <a:xfrm rot="3067598" flipV="1">
            <a:off x="3314782" y="2890925"/>
            <a:ext cx="149689" cy="125927"/>
          </a:xfrm>
          <a:prstGeom prst="line">
            <a:avLst/>
          </a:prstGeom>
          <a:ln w="635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 bwMode="auto">
          <a:xfrm rot="3067598" flipV="1">
            <a:off x="2349640" y="2603780"/>
            <a:ext cx="448056" cy="384048"/>
          </a:xfrm>
          <a:prstGeom prst="line">
            <a:avLst/>
          </a:prstGeom>
          <a:ln w="635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TextBox 236"/>
          <p:cNvSpPr txBox="1"/>
          <p:nvPr/>
        </p:nvSpPr>
        <p:spPr>
          <a:xfrm rot="607598">
            <a:off x="2587606" y="2549172"/>
            <a:ext cx="6435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A23FF"/>
                </a:solidFill>
              </a:rPr>
              <a:t>Target</a:t>
            </a:r>
            <a:endParaRPr lang="en-US" sz="1200" b="1" dirty="0">
              <a:solidFill>
                <a:srgbClr val="CA23FF"/>
              </a:solidFill>
            </a:endParaRPr>
          </a:p>
        </p:txBody>
      </p:sp>
      <p:cxnSp>
        <p:nvCxnSpPr>
          <p:cNvPr id="238" name="Straight Connector 237"/>
          <p:cNvCxnSpPr/>
          <p:nvPr/>
        </p:nvCxnSpPr>
        <p:spPr bwMode="auto">
          <a:xfrm rot="3067598" flipV="1">
            <a:off x="4083044" y="3045791"/>
            <a:ext cx="149689" cy="125927"/>
          </a:xfrm>
          <a:prstGeom prst="line">
            <a:avLst/>
          </a:prstGeom>
          <a:ln w="635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1" name="Group 240"/>
          <p:cNvGrpSpPr/>
          <p:nvPr/>
        </p:nvGrpSpPr>
        <p:grpSpPr>
          <a:xfrm rot="13867598">
            <a:off x="2352061" y="2776429"/>
            <a:ext cx="230211" cy="230206"/>
            <a:chOff x="3709572" y="1546353"/>
            <a:chExt cx="230211" cy="230206"/>
          </a:xfrm>
        </p:grpSpPr>
        <p:sp>
          <p:nvSpPr>
            <p:cNvPr id="267" name="Arc 266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Arc 267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2" name="Group 241"/>
          <p:cNvGrpSpPr/>
          <p:nvPr/>
        </p:nvGrpSpPr>
        <p:grpSpPr>
          <a:xfrm rot="13867598">
            <a:off x="2293176" y="2764104"/>
            <a:ext cx="230211" cy="230206"/>
            <a:chOff x="3709572" y="1546353"/>
            <a:chExt cx="230211" cy="230206"/>
          </a:xfrm>
        </p:grpSpPr>
        <p:sp>
          <p:nvSpPr>
            <p:cNvPr id="265" name="Arc 264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Arc 265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3" name="Group 242"/>
          <p:cNvGrpSpPr/>
          <p:nvPr/>
        </p:nvGrpSpPr>
        <p:grpSpPr>
          <a:xfrm rot="13867598">
            <a:off x="2230763" y="2754394"/>
            <a:ext cx="230211" cy="230206"/>
            <a:chOff x="3709572" y="1546353"/>
            <a:chExt cx="230211" cy="230206"/>
          </a:xfrm>
        </p:grpSpPr>
        <p:sp>
          <p:nvSpPr>
            <p:cNvPr id="263" name="Arc 262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Arc 263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5" name="Straight Arrow Connector 244"/>
          <p:cNvCxnSpPr/>
          <p:nvPr/>
        </p:nvCxnSpPr>
        <p:spPr>
          <a:xfrm rot="3427598">
            <a:off x="3068585" y="2687886"/>
            <a:ext cx="191011" cy="179100"/>
          </a:xfrm>
          <a:prstGeom prst="straightConnector1">
            <a:avLst/>
          </a:prstGeom>
          <a:ln w="9525">
            <a:solidFill>
              <a:srgbClr val="660066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3" name="TextBox 252"/>
          <p:cNvSpPr txBox="1"/>
          <p:nvPr/>
        </p:nvSpPr>
        <p:spPr>
          <a:xfrm rot="667598">
            <a:off x="1758336" y="2095654"/>
            <a:ext cx="1244040" cy="5940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cs typeface="Arial"/>
              </a:rPr>
              <a:t>Accumulator,</a:t>
            </a:r>
            <a:b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cs typeface="Arial"/>
              </a:rPr>
            </a:br>
            <a:r>
              <a:rPr lang="en-US" sz="1200" b="1" dirty="0" err="1" smtClean="0">
                <a:solidFill>
                  <a:schemeClr val="accent2">
                    <a:lumMod val="50000"/>
                  </a:schemeClr>
                </a:solidFill>
                <a:cs typeface="Arial"/>
              </a:rPr>
              <a:t>Buncher</a:t>
            </a:r>
            <a:r>
              <a:rPr lang="en-US" sz="1200" b="1" dirty="0">
                <a:solidFill>
                  <a:schemeClr val="accent2">
                    <a:lumMod val="50000"/>
                  </a:schemeClr>
                </a:solidFill>
                <a:cs typeface="Arial"/>
              </a:rPr>
              <a:t>,</a:t>
            </a:r>
            <a:endParaRPr lang="en-US" sz="1200" b="1" dirty="0" smtClean="0">
              <a:solidFill>
                <a:schemeClr val="accent2">
                  <a:lumMod val="50000"/>
                </a:schemeClr>
              </a:solidFill>
              <a:cs typeface="Arial"/>
            </a:endParaRPr>
          </a:p>
          <a:p>
            <a:pPr algn="ctr">
              <a:lnSpc>
                <a:spcPct val="90000"/>
              </a:lnSpc>
            </a:pP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cs typeface="Arial"/>
              </a:rPr>
              <a:t>Combiner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778080" y="1411532"/>
            <a:ext cx="504697" cy="652394"/>
          </a:xfrm>
          <a:prstGeom prst="line">
            <a:avLst/>
          </a:prstGeom>
          <a:ln w="57150">
            <a:solidFill>
              <a:srgbClr val="B139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/>
        </p:nvCxnSpPr>
        <p:spPr bwMode="auto">
          <a:xfrm>
            <a:off x="3485620" y="2972644"/>
            <a:ext cx="667280" cy="133426"/>
          </a:xfrm>
          <a:prstGeom prst="line">
            <a:avLst/>
          </a:prstGeom>
          <a:ln w="635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>
            <a:cxnSpLocks noChangeAspect="1"/>
          </p:cNvCxnSpPr>
          <p:nvPr/>
        </p:nvCxnSpPr>
        <p:spPr>
          <a:xfrm flipH="1" flipV="1">
            <a:off x="3889865" y="1946451"/>
            <a:ext cx="23471" cy="84183"/>
          </a:xfrm>
          <a:prstGeom prst="line">
            <a:avLst/>
          </a:prstGeom>
          <a:ln w="38100">
            <a:solidFill>
              <a:srgbClr val="B139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Arrow Connector 253"/>
          <p:cNvCxnSpPr>
            <a:endCxn id="266" idx="2"/>
          </p:cNvCxnSpPr>
          <p:nvPr/>
        </p:nvCxnSpPr>
        <p:spPr>
          <a:xfrm rot="3067598">
            <a:off x="2398882" y="2648635"/>
            <a:ext cx="88523" cy="104562"/>
          </a:xfrm>
          <a:prstGeom prst="straightConnector1">
            <a:avLst/>
          </a:prstGeom>
          <a:ln w="9525">
            <a:solidFill>
              <a:schemeClr val="accent2">
                <a:lumMod val="50000"/>
              </a:schemeClr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21360000" flipH="1">
            <a:off x="3773861" y="1985445"/>
            <a:ext cx="70018" cy="78493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Arc 28"/>
          <p:cNvSpPr/>
          <p:nvPr/>
        </p:nvSpPr>
        <p:spPr>
          <a:xfrm rot="4595542">
            <a:off x="2968720" y="2151361"/>
            <a:ext cx="1132228" cy="1088061"/>
          </a:xfrm>
          <a:prstGeom prst="arc">
            <a:avLst/>
          </a:prstGeom>
          <a:ln w="38100">
            <a:solidFill>
              <a:srgbClr val="2ECF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9" name="Group 238"/>
          <p:cNvGrpSpPr/>
          <p:nvPr/>
        </p:nvGrpSpPr>
        <p:grpSpPr>
          <a:xfrm rot="3067598">
            <a:off x="3233715" y="2511697"/>
            <a:ext cx="1384377" cy="875019"/>
            <a:chOff x="2184642" y="1289788"/>
            <a:chExt cx="1384377" cy="875019"/>
          </a:xfrm>
        </p:grpSpPr>
        <p:sp>
          <p:nvSpPr>
            <p:cNvPr id="271" name="TextBox 270"/>
            <p:cNvSpPr txBox="1"/>
            <p:nvPr/>
          </p:nvSpPr>
          <p:spPr>
            <a:xfrm rot="19200000">
              <a:off x="2184642" y="1804708"/>
              <a:ext cx="613247" cy="36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200" b="1" dirty="0" smtClean="0">
                  <a:solidFill>
                    <a:srgbClr val="008000"/>
                  </a:solidFill>
                  <a:latin typeface="Arial"/>
                  <a:cs typeface="Arial"/>
                </a:rPr>
                <a:t>Initial</a:t>
              </a:r>
            </a:p>
            <a:p>
              <a:pPr algn="ctr">
                <a:lnSpc>
                  <a:spcPct val="70000"/>
                </a:lnSpc>
              </a:pPr>
              <a:r>
                <a:rPr lang="en-US" sz="1200" b="1" dirty="0" smtClean="0">
                  <a:solidFill>
                    <a:srgbClr val="008000"/>
                  </a:solidFill>
                  <a:latin typeface="Arial"/>
                  <a:cs typeface="Arial"/>
                </a:rPr>
                <a:t>Cool </a:t>
              </a:r>
              <a:endParaRPr lang="en-US" sz="12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endParaRPr>
            </a:p>
          </p:txBody>
        </p:sp>
        <p:sp>
          <p:nvSpPr>
            <p:cNvPr id="272" name="TextBox 271"/>
            <p:cNvSpPr txBox="1"/>
            <p:nvPr/>
          </p:nvSpPr>
          <p:spPr>
            <a:xfrm rot="19200000">
              <a:off x="2398103" y="1541649"/>
              <a:ext cx="822017" cy="36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200" b="1" dirty="0" smtClean="0">
                  <a:solidFill>
                    <a:srgbClr val="F9CB3A"/>
                  </a:solidFill>
                  <a:cs typeface="Arial"/>
                </a:rPr>
                <a:t>6D</a:t>
              </a:r>
              <a:br>
                <a:rPr lang="en-US" sz="1200" b="1" dirty="0" smtClean="0">
                  <a:solidFill>
                    <a:srgbClr val="F9CB3A"/>
                  </a:solidFill>
                  <a:cs typeface="Arial"/>
                </a:rPr>
              </a:br>
              <a:r>
                <a:rPr lang="en-US" sz="1200" b="1" dirty="0" smtClean="0">
                  <a:solidFill>
                    <a:srgbClr val="F9CB3A"/>
                  </a:solidFill>
                  <a:cs typeface="Arial"/>
                </a:rPr>
                <a:t>Cool</a:t>
              </a:r>
              <a:endParaRPr lang="en-US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73" name="TextBox 272"/>
            <p:cNvSpPr txBox="1"/>
            <p:nvPr/>
          </p:nvSpPr>
          <p:spPr>
            <a:xfrm rot="19200000">
              <a:off x="2639734" y="1289788"/>
              <a:ext cx="929285" cy="36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  <a:cs typeface="Arial"/>
                </a:rPr>
                <a:t>Final</a:t>
              </a:r>
            </a:p>
            <a:p>
              <a:pPr algn="ctr">
                <a:lnSpc>
                  <a:spcPct val="70000"/>
                </a:lnSpc>
              </a:pPr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  <a:cs typeface="Arial"/>
                </a:rPr>
                <a:t>Cool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endParaRPr>
            </a:p>
          </p:txBody>
        </p:sp>
      </p:grpSp>
      <p:cxnSp>
        <p:nvCxnSpPr>
          <p:cNvPr id="229" name="Straight Connector 228"/>
          <p:cNvCxnSpPr/>
          <p:nvPr/>
        </p:nvCxnSpPr>
        <p:spPr>
          <a:xfrm rot="3007598" flipH="1">
            <a:off x="2709862" y="2789671"/>
            <a:ext cx="860426" cy="704850"/>
          </a:xfrm>
          <a:prstGeom prst="line">
            <a:avLst/>
          </a:prstGeom>
          <a:ln w="57150">
            <a:solidFill>
              <a:srgbClr val="78D01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0" name="Group 239"/>
          <p:cNvGrpSpPr/>
          <p:nvPr/>
        </p:nvGrpSpPr>
        <p:grpSpPr>
          <a:xfrm rot="3067598">
            <a:off x="2573676" y="2821789"/>
            <a:ext cx="230211" cy="230206"/>
            <a:chOff x="3709572" y="1546353"/>
            <a:chExt cx="230211" cy="230206"/>
          </a:xfrm>
        </p:grpSpPr>
        <p:sp>
          <p:nvSpPr>
            <p:cNvPr id="269" name="Arc 268"/>
            <p:cNvSpPr/>
            <p:nvPr/>
          </p:nvSpPr>
          <p:spPr>
            <a:xfrm rot="19200000">
              <a:off x="3711183" y="1547959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Arc 269"/>
            <p:cNvSpPr/>
            <p:nvPr/>
          </p:nvSpPr>
          <p:spPr>
            <a:xfrm rot="3000000">
              <a:off x="3709572" y="1546353"/>
              <a:ext cx="228600" cy="228600"/>
            </a:xfrm>
            <a:prstGeom prst="arc">
              <a:avLst/>
            </a:prstGeom>
            <a:ln w="635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4" name="Straight Connector 243"/>
          <p:cNvCxnSpPr/>
          <p:nvPr/>
        </p:nvCxnSpPr>
        <p:spPr bwMode="auto">
          <a:xfrm rot="2947598" flipV="1">
            <a:off x="2294545" y="2870591"/>
            <a:ext cx="365760" cy="283464"/>
          </a:xfrm>
          <a:prstGeom prst="line">
            <a:avLst/>
          </a:prstGeom>
          <a:ln w="635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6" name="Group 245"/>
          <p:cNvGrpSpPr/>
          <p:nvPr/>
        </p:nvGrpSpPr>
        <p:grpSpPr>
          <a:xfrm rot="13507598">
            <a:off x="2182277" y="2739647"/>
            <a:ext cx="238096" cy="239275"/>
            <a:chOff x="2994357" y="995225"/>
            <a:chExt cx="216467" cy="217814"/>
          </a:xfrm>
        </p:grpSpPr>
        <p:sp>
          <p:nvSpPr>
            <p:cNvPr id="261" name="Arc 260"/>
            <p:cNvSpPr/>
            <p:nvPr/>
          </p:nvSpPr>
          <p:spPr>
            <a:xfrm rot="19200000">
              <a:off x="3002992" y="1004939"/>
              <a:ext cx="207832" cy="208100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Arc 261"/>
            <p:cNvSpPr/>
            <p:nvPr/>
          </p:nvSpPr>
          <p:spPr>
            <a:xfrm rot="3000000">
              <a:off x="2994223" y="995359"/>
              <a:ext cx="208100" cy="207832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0" name="Group 249"/>
          <p:cNvGrpSpPr/>
          <p:nvPr/>
        </p:nvGrpSpPr>
        <p:grpSpPr>
          <a:xfrm rot="13507598">
            <a:off x="2259357" y="2753549"/>
            <a:ext cx="238096" cy="239275"/>
            <a:chOff x="2994357" y="995225"/>
            <a:chExt cx="216467" cy="217814"/>
          </a:xfrm>
        </p:grpSpPr>
        <p:sp>
          <p:nvSpPr>
            <p:cNvPr id="257" name="Arc 256"/>
            <p:cNvSpPr/>
            <p:nvPr/>
          </p:nvSpPr>
          <p:spPr>
            <a:xfrm rot="19200000">
              <a:off x="3002992" y="1004939"/>
              <a:ext cx="207832" cy="208100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Arc 257"/>
            <p:cNvSpPr/>
            <p:nvPr/>
          </p:nvSpPr>
          <p:spPr>
            <a:xfrm rot="3000000">
              <a:off x="2994223" y="995359"/>
              <a:ext cx="208100" cy="207832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1" name="Group 250"/>
          <p:cNvGrpSpPr/>
          <p:nvPr/>
        </p:nvGrpSpPr>
        <p:grpSpPr>
          <a:xfrm rot="13507598">
            <a:off x="2343241" y="2772641"/>
            <a:ext cx="238096" cy="239275"/>
            <a:chOff x="2994357" y="995225"/>
            <a:chExt cx="216467" cy="217814"/>
          </a:xfrm>
        </p:grpSpPr>
        <p:sp>
          <p:nvSpPr>
            <p:cNvPr id="255" name="Arc 254"/>
            <p:cNvSpPr/>
            <p:nvPr/>
          </p:nvSpPr>
          <p:spPr>
            <a:xfrm rot="19200000">
              <a:off x="3002992" y="1004939"/>
              <a:ext cx="207832" cy="208100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Arc 255"/>
            <p:cNvSpPr/>
            <p:nvPr/>
          </p:nvSpPr>
          <p:spPr>
            <a:xfrm rot="3000000">
              <a:off x="2994223" y="995359"/>
              <a:ext cx="208100" cy="207832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9" name="Straight Connector 248"/>
          <p:cNvCxnSpPr>
            <a:stCxn id="252" idx="1"/>
            <a:endCxn id="262" idx="2"/>
          </p:cNvCxnSpPr>
          <p:nvPr/>
        </p:nvCxnSpPr>
        <p:spPr>
          <a:xfrm rot="3067598" flipH="1">
            <a:off x="2374597" y="2619841"/>
            <a:ext cx="442454" cy="374738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2" name="Rounded Rectangle 251"/>
          <p:cNvSpPr/>
          <p:nvPr/>
        </p:nvSpPr>
        <p:spPr bwMode="auto">
          <a:xfrm rot="667598">
            <a:off x="2879681" y="2824953"/>
            <a:ext cx="91440" cy="91440"/>
          </a:xfrm>
          <a:prstGeom prst="roundRect">
            <a:avLst/>
          </a:prstGeom>
          <a:ln w="50800">
            <a:solidFill>
              <a:srgbClr val="B13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48" name="Straight Connector 247"/>
          <p:cNvCxnSpPr>
            <a:stCxn id="260" idx="2"/>
            <a:endCxn id="261" idx="0"/>
          </p:cNvCxnSpPr>
          <p:nvPr/>
        </p:nvCxnSpPr>
        <p:spPr>
          <a:xfrm rot="3067598" flipH="1">
            <a:off x="2334373" y="2876455"/>
            <a:ext cx="302172" cy="254572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7" name="Group 246"/>
          <p:cNvGrpSpPr/>
          <p:nvPr/>
        </p:nvGrpSpPr>
        <p:grpSpPr>
          <a:xfrm rot="2707598">
            <a:off x="2570112" y="2815132"/>
            <a:ext cx="238097" cy="239269"/>
            <a:chOff x="3018530" y="986146"/>
            <a:chExt cx="216463" cy="217811"/>
          </a:xfrm>
        </p:grpSpPr>
        <p:sp>
          <p:nvSpPr>
            <p:cNvPr id="259" name="Arc 258"/>
            <p:cNvSpPr/>
            <p:nvPr/>
          </p:nvSpPr>
          <p:spPr>
            <a:xfrm rot="19200000">
              <a:off x="3027162" y="995857"/>
              <a:ext cx="207831" cy="208100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Arc 259"/>
            <p:cNvSpPr/>
            <p:nvPr/>
          </p:nvSpPr>
          <p:spPr>
            <a:xfrm rot="3000000">
              <a:off x="3018396" y="986280"/>
              <a:ext cx="208100" cy="207831"/>
            </a:xfrm>
            <a:prstGeom prst="arc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0" name="Straight Arrow Connector 109"/>
          <p:cNvCxnSpPr>
            <a:stCxn id="82" idx="1"/>
            <a:endCxn id="275" idx="2"/>
          </p:cNvCxnSpPr>
          <p:nvPr/>
        </p:nvCxnSpPr>
        <p:spPr>
          <a:xfrm flipH="1" flipV="1">
            <a:off x="4210945" y="3350168"/>
            <a:ext cx="393318" cy="208620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ounded Rectangle 49"/>
          <p:cNvSpPr/>
          <p:nvPr/>
        </p:nvSpPr>
        <p:spPr>
          <a:xfrm>
            <a:off x="6350000" y="2416812"/>
            <a:ext cx="2006600" cy="115327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Remains fully compatible with the PIP-II </a:t>
            </a:r>
            <a:r>
              <a:rPr lang="en-US" dirty="0" smtClean="0">
                <a:latin typeface="Wingdings 3" charset="2"/>
                <a:cs typeface="Wingdings 3" charset="2"/>
              </a:rPr>
              <a:t>a</a:t>
            </a:r>
            <a:r>
              <a:rPr lang="en-US" dirty="0" smtClean="0"/>
              <a:t> III staging option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3667881">
            <a:off x="1341769" y="3714026"/>
            <a:ext cx="1249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5F1FBD"/>
                </a:solidFill>
                <a:cs typeface="Arial"/>
              </a:rPr>
              <a:t>RLA to 63 </a:t>
            </a:r>
            <a:r>
              <a:rPr lang="en-US" sz="1200" b="1" dirty="0" smtClean="0">
                <a:solidFill>
                  <a:srgbClr val="5F1FBD"/>
                </a:solidFill>
                <a:cs typeface="Arial"/>
              </a:rPr>
              <a:t>GeV</a:t>
            </a:r>
            <a:endParaRPr lang="en-US" sz="1200" b="1" dirty="0">
              <a:solidFill>
                <a:srgbClr val="5F1FBD"/>
              </a:solidFill>
              <a:cs typeface="Arial"/>
            </a:endParaRPr>
          </a:p>
        </p:txBody>
      </p:sp>
      <p:sp>
        <p:nvSpPr>
          <p:cNvPr id="52" name="Half Frame 51"/>
          <p:cNvSpPr/>
          <p:nvPr/>
        </p:nvSpPr>
        <p:spPr>
          <a:xfrm rot="9240000">
            <a:off x="1401277" y="2891736"/>
            <a:ext cx="91440" cy="91440"/>
          </a:xfrm>
          <a:prstGeom prst="halfFrame">
            <a:avLst>
              <a:gd name="adj1" fmla="val 14685"/>
              <a:gd name="adj2" fmla="val 19327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7125" name="Group 103"/>
          <p:cNvGrpSpPr>
            <a:grpSpLocks/>
          </p:cNvGrpSpPr>
          <p:nvPr/>
        </p:nvGrpSpPr>
        <p:grpSpPr bwMode="auto">
          <a:xfrm rot="5400000">
            <a:off x="1507582" y="3439610"/>
            <a:ext cx="1581590" cy="968893"/>
            <a:chOff x="6326791" y="532275"/>
            <a:chExt cx="1581898" cy="970235"/>
          </a:xfrm>
        </p:grpSpPr>
        <p:grpSp>
          <p:nvGrpSpPr>
            <p:cNvPr id="47132" name="Group 105"/>
            <p:cNvGrpSpPr>
              <a:grpSpLocks/>
            </p:cNvGrpSpPr>
            <p:nvPr/>
          </p:nvGrpSpPr>
          <p:grpSpPr bwMode="auto">
            <a:xfrm>
              <a:off x="6326791" y="833197"/>
              <a:ext cx="1203327" cy="669313"/>
              <a:chOff x="6052966" y="1211875"/>
              <a:chExt cx="1203327" cy="669313"/>
            </a:xfrm>
          </p:grpSpPr>
          <p:grpSp>
            <p:nvGrpSpPr>
              <p:cNvPr id="47138" name="Group 111"/>
              <p:cNvGrpSpPr>
                <a:grpSpLocks/>
              </p:cNvGrpSpPr>
              <p:nvPr/>
            </p:nvGrpSpPr>
            <p:grpSpPr bwMode="auto">
              <a:xfrm>
                <a:off x="6052966" y="1577292"/>
                <a:ext cx="466896" cy="303896"/>
                <a:chOff x="6210129" y="1663017"/>
                <a:chExt cx="484212" cy="335756"/>
              </a:xfrm>
            </p:grpSpPr>
            <p:sp>
              <p:nvSpPr>
                <p:cNvPr id="47145" name="Freeform 118"/>
                <p:cNvSpPr>
                  <a:spLocks/>
                </p:cNvSpPr>
                <p:nvPr/>
              </p:nvSpPr>
              <p:spPr bwMode="auto">
                <a:xfrm rot="-1536348">
                  <a:off x="6286393" y="1676854"/>
                  <a:ext cx="386471" cy="278173"/>
                </a:xfrm>
                <a:custGeom>
                  <a:avLst/>
                  <a:gdLst>
                    <a:gd name="T0" fmla="*/ 815 w 1803400"/>
                    <a:gd name="T1" fmla="*/ 854 h 996950"/>
                    <a:gd name="T2" fmla="*/ 695 w 1803400"/>
                    <a:gd name="T3" fmla="*/ 757 h 996950"/>
                    <a:gd name="T4" fmla="*/ 594 w 1803400"/>
                    <a:gd name="T5" fmla="*/ 617 h 996950"/>
                    <a:gd name="T6" fmla="*/ 370 w 1803400"/>
                    <a:gd name="T7" fmla="*/ 102 h 996950"/>
                    <a:gd name="T8" fmla="*/ 320 w 1803400"/>
                    <a:gd name="T9" fmla="*/ 38 h 996950"/>
                    <a:gd name="T10" fmla="*/ 267 w 1803400"/>
                    <a:gd name="T11" fmla="*/ 0 h 996950"/>
                    <a:gd name="T12" fmla="*/ 212 w 1803400"/>
                    <a:gd name="T13" fmla="*/ 11 h 996950"/>
                    <a:gd name="T14" fmla="*/ 161 w 1803400"/>
                    <a:gd name="T15" fmla="*/ 59 h 996950"/>
                    <a:gd name="T16" fmla="*/ 115 w 1803400"/>
                    <a:gd name="T17" fmla="*/ 140 h 996950"/>
                    <a:gd name="T18" fmla="*/ 70 w 1803400"/>
                    <a:gd name="T19" fmla="*/ 253 h 996950"/>
                    <a:gd name="T20" fmla="*/ 37 w 1803400"/>
                    <a:gd name="T21" fmla="*/ 419 h 996950"/>
                    <a:gd name="T22" fmla="*/ 13 w 1803400"/>
                    <a:gd name="T23" fmla="*/ 569 h 996950"/>
                    <a:gd name="T24" fmla="*/ 2 w 1803400"/>
                    <a:gd name="T25" fmla="*/ 741 h 996950"/>
                    <a:gd name="T26" fmla="*/ 0 w 1803400"/>
                    <a:gd name="T27" fmla="*/ 902 h 996950"/>
                    <a:gd name="T28" fmla="*/ 10 w 1803400"/>
                    <a:gd name="T29" fmla="*/ 1112 h 996950"/>
                    <a:gd name="T30" fmla="*/ 35 w 1803400"/>
                    <a:gd name="T31" fmla="*/ 1278 h 996950"/>
                    <a:gd name="T32" fmla="*/ 66 w 1803400"/>
                    <a:gd name="T33" fmla="*/ 1423 h 996950"/>
                    <a:gd name="T34" fmla="*/ 111 w 1803400"/>
                    <a:gd name="T35" fmla="*/ 1541 h 996950"/>
                    <a:gd name="T36" fmla="*/ 158 w 1803400"/>
                    <a:gd name="T37" fmla="*/ 1627 h 996950"/>
                    <a:gd name="T38" fmla="*/ 210 w 1803400"/>
                    <a:gd name="T39" fmla="*/ 1681 h 996950"/>
                    <a:gd name="T40" fmla="*/ 261 w 1803400"/>
                    <a:gd name="T41" fmla="*/ 1686 h 996950"/>
                    <a:gd name="T42" fmla="*/ 316 w 1803400"/>
                    <a:gd name="T43" fmla="*/ 1654 h 996950"/>
                    <a:gd name="T44" fmla="*/ 370 w 1803400"/>
                    <a:gd name="T45" fmla="*/ 1573 h 996950"/>
                    <a:gd name="T46" fmla="*/ 596 w 1803400"/>
                    <a:gd name="T47" fmla="*/ 1090 h 996950"/>
                    <a:gd name="T48" fmla="*/ 692 w 1803400"/>
                    <a:gd name="T49" fmla="*/ 934 h 996950"/>
                    <a:gd name="T50" fmla="*/ 815 w 1803400"/>
                    <a:gd name="T51" fmla="*/ 854 h 99695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803400"/>
                    <a:gd name="T79" fmla="*/ 0 h 996950"/>
                    <a:gd name="T80" fmla="*/ 1803400 w 1803400"/>
                    <a:gd name="T81" fmla="*/ 996950 h 99695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803400" h="996950">
                      <a:moveTo>
                        <a:pt x="1803400" y="504825"/>
                      </a:moveTo>
                      <a:lnTo>
                        <a:pt x="1536700" y="447675"/>
                      </a:lnTo>
                      <a:lnTo>
                        <a:pt x="1314450" y="365125"/>
                      </a:lnTo>
                      <a:lnTo>
                        <a:pt x="819150" y="60325"/>
                      </a:lnTo>
                      <a:lnTo>
                        <a:pt x="708025" y="22225"/>
                      </a:lnTo>
                      <a:lnTo>
                        <a:pt x="590550" y="0"/>
                      </a:lnTo>
                      <a:lnTo>
                        <a:pt x="469900" y="6350"/>
                      </a:lnTo>
                      <a:lnTo>
                        <a:pt x="355600" y="34925"/>
                      </a:lnTo>
                      <a:lnTo>
                        <a:pt x="254000" y="82550"/>
                      </a:lnTo>
                      <a:lnTo>
                        <a:pt x="155575" y="149225"/>
                      </a:lnTo>
                      <a:lnTo>
                        <a:pt x="82550" y="247650"/>
                      </a:lnTo>
                      <a:lnTo>
                        <a:pt x="28575" y="336550"/>
                      </a:lnTo>
                      <a:lnTo>
                        <a:pt x="3175" y="438150"/>
                      </a:lnTo>
                      <a:lnTo>
                        <a:pt x="0" y="533400"/>
                      </a:lnTo>
                      <a:lnTo>
                        <a:pt x="22225" y="657225"/>
                      </a:lnTo>
                      <a:lnTo>
                        <a:pt x="76200" y="755650"/>
                      </a:lnTo>
                      <a:lnTo>
                        <a:pt x="146050" y="841375"/>
                      </a:lnTo>
                      <a:lnTo>
                        <a:pt x="244475" y="911225"/>
                      </a:lnTo>
                      <a:lnTo>
                        <a:pt x="349250" y="962025"/>
                      </a:lnTo>
                      <a:lnTo>
                        <a:pt x="463550" y="993775"/>
                      </a:lnTo>
                      <a:lnTo>
                        <a:pt x="577850" y="996950"/>
                      </a:lnTo>
                      <a:lnTo>
                        <a:pt x="698500" y="977900"/>
                      </a:lnTo>
                      <a:lnTo>
                        <a:pt x="819150" y="930275"/>
                      </a:lnTo>
                      <a:lnTo>
                        <a:pt x="1317625" y="644525"/>
                      </a:lnTo>
                      <a:lnTo>
                        <a:pt x="1530350" y="552450"/>
                      </a:lnTo>
                      <a:lnTo>
                        <a:pt x="1803400" y="5048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6" name="Freeform 119"/>
                <p:cNvSpPr>
                  <a:spLocks/>
                </p:cNvSpPr>
                <p:nvPr/>
              </p:nvSpPr>
              <p:spPr bwMode="auto">
                <a:xfrm rot="-1536348">
                  <a:off x="6210129" y="1663017"/>
                  <a:ext cx="484212" cy="335756"/>
                </a:xfrm>
                <a:custGeom>
                  <a:avLst/>
                  <a:gdLst>
                    <a:gd name="T0" fmla="*/ 927 w 2314575"/>
                    <a:gd name="T1" fmla="*/ 1020 h 1203325"/>
                    <a:gd name="T2" fmla="*/ 777 w 2314575"/>
                    <a:gd name="T3" fmla="*/ 956 h 1203325"/>
                    <a:gd name="T4" fmla="*/ 655 w 2314575"/>
                    <a:gd name="T5" fmla="*/ 784 h 1203325"/>
                    <a:gd name="T6" fmla="*/ 392 w 2314575"/>
                    <a:gd name="T7" fmla="*/ 107 h 1203325"/>
                    <a:gd name="T8" fmla="*/ 331 w 2314575"/>
                    <a:gd name="T9" fmla="*/ 32 h 1203325"/>
                    <a:gd name="T10" fmla="*/ 265 w 2314575"/>
                    <a:gd name="T11" fmla="*/ 0 h 1203325"/>
                    <a:gd name="T12" fmla="*/ 201 w 2314575"/>
                    <a:gd name="T13" fmla="*/ 27 h 1203325"/>
                    <a:gd name="T14" fmla="*/ 142 w 2314575"/>
                    <a:gd name="T15" fmla="*/ 113 h 1203325"/>
                    <a:gd name="T16" fmla="*/ 89 w 2314575"/>
                    <a:gd name="T17" fmla="*/ 263 h 1203325"/>
                    <a:gd name="T18" fmla="*/ 46 w 2314575"/>
                    <a:gd name="T19" fmla="*/ 446 h 1203325"/>
                    <a:gd name="T20" fmla="*/ 17 w 2314575"/>
                    <a:gd name="T21" fmla="*/ 660 h 1203325"/>
                    <a:gd name="T22" fmla="*/ 0 w 2314575"/>
                    <a:gd name="T23" fmla="*/ 886 h 1203325"/>
                    <a:gd name="T24" fmla="*/ 0 w 2314575"/>
                    <a:gd name="T25" fmla="*/ 1133 h 1203325"/>
                    <a:gd name="T26" fmla="*/ 18 w 2314575"/>
                    <a:gd name="T27" fmla="*/ 1375 h 1203325"/>
                    <a:gd name="T28" fmla="*/ 47 w 2314575"/>
                    <a:gd name="T29" fmla="*/ 1600 h 1203325"/>
                    <a:gd name="T30" fmla="*/ 87 w 2314575"/>
                    <a:gd name="T31" fmla="*/ 1766 h 1203325"/>
                    <a:gd name="T32" fmla="*/ 139 w 2314575"/>
                    <a:gd name="T33" fmla="*/ 1906 h 1203325"/>
                    <a:gd name="T34" fmla="*/ 199 w 2314575"/>
                    <a:gd name="T35" fmla="*/ 1998 h 1203325"/>
                    <a:gd name="T36" fmla="*/ 261 w 2314575"/>
                    <a:gd name="T37" fmla="*/ 2035 h 1203325"/>
                    <a:gd name="T38" fmla="*/ 327 w 2314575"/>
                    <a:gd name="T39" fmla="*/ 2008 h 1203325"/>
                    <a:gd name="T40" fmla="*/ 391 w 2314575"/>
                    <a:gd name="T41" fmla="*/ 1928 h 1203325"/>
                    <a:gd name="T42" fmla="*/ 656 w 2314575"/>
                    <a:gd name="T43" fmla="*/ 1251 h 1203325"/>
                    <a:gd name="T44" fmla="*/ 776 w 2314575"/>
                    <a:gd name="T45" fmla="*/ 1090 h 1203325"/>
                    <a:gd name="T46" fmla="*/ 927 w 2314575"/>
                    <a:gd name="T47" fmla="*/ 1020 h 120332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2314575"/>
                    <a:gd name="T73" fmla="*/ 0 h 1203325"/>
                    <a:gd name="T74" fmla="*/ 2314575 w 2314575"/>
                    <a:gd name="T75" fmla="*/ 1203325 h 1203325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2314575" h="1203325">
                      <a:moveTo>
                        <a:pt x="2314575" y="603250"/>
                      </a:moveTo>
                      <a:lnTo>
                        <a:pt x="1939925" y="565150"/>
                      </a:lnTo>
                      <a:lnTo>
                        <a:pt x="1635125" y="463550"/>
                      </a:lnTo>
                      <a:lnTo>
                        <a:pt x="977900" y="63500"/>
                      </a:lnTo>
                      <a:lnTo>
                        <a:pt x="825500" y="19050"/>
                      </a:lnTo>
                      <a:lnTo>
                        <a:pt x="660400" y="0"/>
                      </a:lnTo>
                      <a:lnTo>
                        <a:pt x="501650" y="15875"/>
                      </a:lnTo>
                      <a:lnTo>
                        <a:pt x="355600" y="66675"/>
                      </a:lnTo>
                      <a:lnTo>
                        <a:pt x="222250" y="155575"/>
                      </a:lnTo>
                      <a:lnTo>
                        <a:pt x="114300" y="263525"/>
                      </a:lnTo>
                      <a:lnTo>
                        <a:pt x="41275" y="390525"/>
                      </a:lnTo>
                      <a:lnTo>
                        <a:pt x="0" y="523875"/>
                      </a:lnTo>
                      <a:lnTo>
                        <a:pt x="0" y="669925"/>
                      </a:lnTo>
                      <a:lnTo>
                        <a:pt x="44450" y="812800"/>
                      </a:lnTo>
                      <a:lnTo>
                        <a:pt x="117475" y="946150"/>
                      </a:lnTo>
                      <a:lnTo>
                        <a:pt x="215900" y="1044575"/>
                      </a:lnTo>
                      <a:lnTo>
                        <a:pt x="346075" y="1127125"/>
                      </a:lnTo>
                      <a:lnTo>
                        <a:pt x="495300" y="1181100"/>
                      </a:lnTo>
                      <a:lnTo>
                        <a:pt x="650875" y="1203325"/>
                      </a:lnTo>
                      <a:lnTo>
                        <a:pt x="815975" y="1187450"/>
                      </a:lnTo>
                      <a:lnTo>
                        <a:pt x="974725" y="1139825"/>
                      </a:lnTo>
                      <a:lnTo>
                        <a:pt x="1638300" y="739775"/>
                      </a:lnTo>
                      <a:lnTo>
                        <a:pt x="1936750" y="644525"/>
                      </a:lnTo>
                      <a:lnTo>
                        <a:pt x="2314575" y="603250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7" name="Freeform 120"/>
                <p:cNvSpPr>
                  <a:spLocks/>
                </p:cNvSpPr>
                <p:nvPr/>
              </p:nvSpPr>
              <p:spPr bwMode="auto">
                <a:xfrm rot="-1536348">
                  <a:off x="6352387" y="1718844"/>
                  <a:ext cx="249920" cy="195865"/>
                </a:xfrm>
                <a:custGeom>
                  <a:avLst/>
                  <a:gdLst>
                    <a:gd name="T0" fmla="*/ 92 w 1803400"/>
                    <a:gd name="T1" fmla="*/ 148 h 996950"/>
                    <a:gd name="T2" fmla="*/ 79 w 1803400"/>
                    <a:gd name="T3" fmla="*/ 131 h 996950"/>
                    <a:gd name="T4" fmla="*/ 67 w 1803400"/>
                    <a:gd name="T5" fmla="*/ 107 h 996950"/>
                    <a:gd name="T6" fmla="*/ 42 w 1803400"/>
                    <a:gd name="T7" fmla="*/ 18 h 996950"/>
                    <a:gd name="T8" fmla="*/ 36 w 1803400"/>
                    <a:gd name="T9" fmla="*/ 6 h 996950"/>
                    <a:gd name="T10" fmla="*/ 30 w 1803400"/>
                    <a:gd name="T11" fmla="*/ 0 h 996950"/>
                    <a:gd name="T12" fmla="*/ 24 w 1803400"/>
                    <a:gd name="T13" fmla="*/ 2 h 996950"/>
                    <a:gd name="T14" fmla="*/ 18 w 1803400"/>
                    <a:gd name="T15" fmla="*/ 10 h 996950"/>
                    <a:gd name="T16" fmla="*/ 13 w 1803400"/>
                    <a:gd name="T17" fmla="*/ 24 h 996950"/>
                    <a:gd name="T18" fmla="*/ 8 w 1803400"/>
                    <a:gd name="T19" fmla="*/ 44 h 996950"/>
                    <a:gd name="T20" fmla="*/ 4 w 1803400"/>
                    <a:gd name="T21" fmla="*/ 72 h 996950"/>
                    <a:gd name="T22" fmla="*/ 2 w 1803400"/>
                    <a:gd name="T23" fmla="*/ 98 h 996950"/>
                    <a:gd name="T24" fmla="*/ 0 w 1803400"/>
                    <a:gd name="T25" fmla="*/ 128 h 996950"/>
                    <a:gd name="T26" fmla="*/ 0 w 1803400"/>
                    <a:gd name="T27" fmla="*/ 156 h 996950"/>
                    <a:gd name="T28" fmla="*/ 1 w 1803400"/>
                    <a:gd name="T29" fmla="*/ 192 h 996950"/>
                    <a:gd name="T30" fmla="*/ 4 w 1803400"/>
                    <a:gd name="T31" fmla="*/ 221 h 996950"/>
                    <a:gd name="T32" fmla="*/ 7 w 1803400"/>
                    <a:gd name="T33" fmla="*/ 246 h 996950"/>
                    <a:gd name="T34" fmla="*/ 12 w 1803400"/>
                    <a:gd name="T35" fmla="*/ 267 h 996950"/>
                    <a:gd name="T36" fmla="*/ 18 w 1803400"/>
                    <a:gd name="T37" fmla="*/ 282 h 996950"/>
                    <a:gd name="T38" fmla="*/ 24 w 1803400"/>
                    <a:gd name="T39" fmla="*/ 291 h 996950"/>
                    <a:gd name="T40" fmla="*/ 30 w 1803400"/>
                    <a:gd name="T41" fmla="*/ 292 h 996950"/>
                    <a:gd name="T42" fmla="*/ 36 w 1803400"/>
                    <a:gd name="T43" fmla="*/ 286 h 996950"/>
                    <a:gd name="T44" fmla="*/ 42 w 1803400"/>
                    <a:gd name="T45" fmla="*/ 272 h 996950"/>
                    <a:gd name="T46" fmla="*/ 67 w 1803400"/>
                    <a:gd name="T47" fmla="*/ 189 h 996950"/>
                    <a:gd name="T48" fmla="*/ 78 w 1803400"/>
                    <a:gd name="T49" fmla="*/ 162 h 996950"/>
                    <a:gd name="T50" fmla="*/ 92 w 1803400"/>
                    <a:gd name="T51" fmla="*/ 148 h 99695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803400"/>
                    <a:gd name="T79" fmla="*/ 0 h 996950"/>
                    <a:gd name="T80" fmla="*/ 1803400 w 1803400"/>
                    <a:gd name="T81" fmla="*/ 996950 h 99695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803400" h="996950">
                      <a:moveTo>
                        <a:pt x="1803400" y="504825"/>
                      </a:moveTo>
                      <a:lnTo>
                        <a:pt x="1536700" y="447675"/>
                      </a:lnTo>
                      <a:lnTo>
                        <a:pt x="1314450" y="365125"/>
                      </a:lnTo>
                      <a:lnTo>
                        <a:pt x="819150" y="60325"/>
                      </a:lnTo>
                      <a:lnTo>
                        <a:pt x="708025" y="22225"/>
                      </a:lnTo>
                      <a:lnTo>
                        <a:pt x="590550" y="0"/>
                      </a:lnTo>
                      <a:lnTo>
                        <a:pt x="469900" y="6350"/>
                      </a:lnTo>
                      <a:lnTo>
                        <a:pt x="355600" y="34925"/>
                      </a:lnTo>
                      <a:lnTo>
                        <a:pt x="254000" y="82550"/>
                      </a:lnTo>
                      <a:lnTo>
                        <a:pt x="155575" y="149225"/>
                      </a:lnTo>
                      <a:lnTo>
                        <a:pt x="82550" y="247650"/>
                      </a:lnTo>
                      <a:lnTo>
                        <a:pt x="28575" y="336550"/>
                      </a:lnTo>
                      <a:lnTo>
                        <a:pt x="3175" y="438150"/>
                      </a:lnTo>
                      <a:lnTo>
                        <a:pt x="0" y="533400"/>
                      </a:lnTo>
                      <a:lnTo>
                        <a:pt x="22225" y="657225"/>
                      </a:lnTo>
                      <a:lnTo>
                        <a:pt x="76200" y="755650"/>
                      </a:lnTo>
                      <a:lnTo>
                        <a:pt x="146050" y="841375"/>
                      </a:lnTo>
                      <a:lnTo>
                        <a:pt x="244475" y="911225"/>
                      </a:lnTo>
                      <a:lnTo>
                        <a:pt x="349250" y="962025"/>
                      </a:lnTo>
                      <a:lnTo>
                        <a:pt x="463550" y="993775"/>
                      </a:lnTo>
                      <a:lnTo>
                        <a:pt x="577850" y="996950"/>
                      </a:lnTo>
                      <a:lnTo>
                        <a:pt x="698500" y="977900"/>
                      </a:lnTo>
                      <a:lnTo>
                        <a:pt x="819150" y="930275"/>
                      </a:lnTo>
                      <a:lnTo>
                        <a:pt x="1317625" y="644525"/>
                      </a:lnTo>
                      <a:lnTo>
                        <a:pt x="1530350" y="552450"/>
                      </a:lnTo>
                      <a:lnTo>
                        <a:pt x="1803400" y="5048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8" name="Freeform 121"/>
                <p:cNvSpPr>
                  <a:spLocks/>
                </p:cNvSpPr>
                <p:nvPr/>
              </p:nvSpPr>
              <p:spPr bwMode="auto">
                <a:xfrm rot="-1536348">
                  <a:off x="6412959" y="1713635"/>
                  <a:ext cx="191028" cy="172036"/>
                </a:xfrm>
                <a:custGeom>
                  <a:avLst/>
                  <a:gdLst>
                    <a:gd name="T0" fmla="*/ 24 w 1803400"/>
                    <a:gd name="T1" fmla="*/ 77 h 996950"/>
                    <a:gd name="T2" fmla="*/ 20 w 1803400"/>
                    <a:gd name="T3" fmla="*/ 69 h 996950"/>
                    <a:gd name="T4" fmla="*/ 17 w 1803400"/>
                    <a:gd name="T5" fmla="*/ 56 h 996950"/>
                    <a:gd name="T6" fmla="*/ 11 w 1803400"/>
                    <a:gd name="T7" fmla="*/ 9 h 996950"/>
                    <a:gd name="T8" fmla="*/ 9 w 1803400"/>
                    <a:gd name="T9" fmla="*/ 3 h 996950"/>
                    <a:gd name="T10" fmla="*/ 8 w 1803400"/>
                    <a:gd name="T11" fmla="*/ 0 h 996950"/>
                    <a:gd name="T12" fmla="*/ 6 w 1803400"/>
                    <a:gd name="T13" fmla="*/ 1 h 996950"/>
                    <a:gd name="T14" fmla="*/ 5 w 1803400"/>
                    <a:gd name="T15" fmla="*/ 5 h 996950"/>
                    <a:gd name="T16" fmla="*/ 3 w 1803400"/>
                    <a:gd name="T17" fmla="*/ 13 h 996950"/>
                    <a:gd name="T18" fmla="*/ 2 w 1803400"/>
                    <a:gd name="T19" fmla="*/ 23 h 996950"/>
                    <a:gd name="T20" fmla="*/ 1 w 1803400"/>
                    <a:gd name="T21" fmla="*/ 38 h 996950"/>
                    <a:gd name="T22" fmla="*/ 0 w 1803400"/>
                    <a:gd name="T23" fmla="*/ 51 h 996950"/>
                    <a:gd name="T24" fmla="*/ 0 w 1803400"/>
                    <a:gd name="T25" fmla="*/ 67 h 996950"/>
                    <a:gd name="T26" fmla="*/ 0 w 1803400"/>
                    <a:gd name="T27" fmla="*/ 82 h 996950"/>
                    <a:gd name="T28" fmla="*/ 0 w 1803400"/>
                    <a:gd name="T29" fmla="*/ 101 h 996950"/>
                    <a:gd name="T30" fmla="*/ 1 w 1803400"/>
                    <a:gd name="T31" fmla="*/ 116 h 996950"/>
                    <a:gd name="T32" fmla="*/ 2 w 1803400"/>
                    <a:gd name="T33" fmla="*/ 129 h 996950"/>
                    <a:gd name="T34" fmla="*/ 3 w 1803400"/>
                    <a:gd name="T35" fmla="*/ 139 h 996950"/>
                    <a:gd name="T36" fmla="*/ 5 w 1803400"/>
                    <a:gd name="T37" fmla="*/ 147 h 996950"/>
                    <a:gd name="T38" fmla="*/ 6 w 1803400"/>
                    <a:gd name="T39" fmla="*/ 152 h 996950"/>
                    <a:gd name="T40" fmla="*/ 8 w 1803400"/>
                    <a:gd name="T41" fmla="*/ 153 h 996950"/>
                    <a:gd name="T42" fmla="*/ 9 w 1803400"/>
                    <a:gd name="T43" fmla="*/ 150 h 996950"/>
                    <a:gd name="T44" fmla="*/ 11 w 1803400"/>
                    <a:gd name="T45" fmla="*/ 142 h 996950"/>
                    <a:gd name="T46" fmla="*/ 18 w 1803400"/>
                    <a:gd name="T47" fmla="*/ 99 h 996950"/>
                    <a:gd name="T48" fmla="*/ 20 w 1803400"/>
                    <a:gd name="T49" fmla="*/ 85 h 996950"/>
                    <a:gd name="T50" fmla="*/ 24 w 1803400"/>
                    <a:gd name="T51" fmla="*/ 77 h 99695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803400"/>
                    <a:gd name="T79" fmla="*/ 0 h 996950"/>
                    <a:gd name="T80" fmla="*/ 1803400 w 1803400"/>
                    <a:gd name="T81" fmla="*/ 996950 h 99695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803400" h="996950">
                      <a:moveTo>
                        <a:pt x="1803400" y="504825"/>
                      </a:moveTo>
                      <a:lnTo>
                        <a:pt x="1536700" y="447675"/>
                      </a:lnTo>
                      <a:lnTo>
                        <a:pt x="1314450" y="365125"/>
                      </a:lnTo>
                      <a:lnTo>
                        <a:pt x="819150" y="60325"/>
                      </a:lnTo>
                      <a:lnTo>
                        <a:pt x="708025" y="22225"/>
                      </a:lnTo>
                      <a:lnTo>
                        <a:pt x="590550" y="0"/>
                      </a:lnTo>
                      <a:lnTo>
                        <a:pt x="469900" y="6350"/>
                      </a:lnTo>
                      <a:lnTo>
                        <a:pt x="355600" y="34925"/>
                      </a:lnTo>
                      <a:lnTo>
                        <a:pt x="254000" y="82550"/>
                      </a:lnTo>
                      <a:lnTo>
                        <a:pt x="155575" y="149225"/>
                      </a:lnTo>
                      <a:lnTo>
                        <a:pt x="82550" y="247650"/>
                      </a:lnTo>
                      <a:lnTo>
                        <a:pt x="28575" y="336550"/>
                      </a:lnTo>
                      <a:lnTo>
                        <a:pt x="3175" y="438150"/>
                      </a:lnTo>
                      <a:lnTo>
                        <a:pt x="0" y="533400"/>
                      </a:lnTo>
                      <a:lnTo>
                        <a:pt x="22225" y="657225"/>
                      </a:lnTo>
                      <a:lnTo>
                        <a:pt x="76200" y="755650"/>
                      </a:lnTo>
                      <a:lnTo>
                        <a:pt x="146050" y="841375"/>
                      </a:lnTo>
                      <a:lnTo>
                        <a:pt x="244475" y="911225"/>
                      </a:lnTo>
                      <a:lnTo>
                        <a:pt x="349250" y="962025"/>
                      </a:lnTo>
                      <a:lnTo>
                        <a:pt x="463550" y="993775"/>
                      </a:lnTo>
                      <a:lnTo>
                        <a:pt x="577850" y="996950"/>
                      </a:lnTo>
                      <a:lnTo>
                        <a:pt x="698500" y="977900"/>
                      </a:lnTo>
                      <a:lnTo>
                        <a:pt x="819150" y="930275"/>
                      </a:lnTo>
                      <a:lnTo>
                        <a:pt x="1317625" y="644525"/>
                      </a:lnTo>
                      <a:lnTo>
                        <a:pt x="1530350" y="552450"/>
                      </a:lnTo>
                      <a:lnTo>
                        <a:pt x="1803400" y="5048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7139" name="Group 112"/>
              <p:cNvGrpSpPr>
                <a:grpSpLocks/>
              </p:cNvGrpSpPr>
              <p:nvPr/>
            </p:nvGrpSpPr>
            <p:grpSpPr bwMode="auto">
              <a:xfrm>
                <a:off x="6924432" y="1211875"/>
                <a:ext cx="331861" cy="215860"/>
                <a:chOff x="6660114" y="1345226"/>
                <a:chExt cx="331861" cy="215860"/>
              </a:xfrm>
            </p:grpSpPr>
            <p:sp>
              <p:nvSpPr>
                <p:cNvPr id="47141" name="Freeform 114"/>
                <p:cNvSpPr>
                  <a:spLocks/>
                </p:cNvSpPr>
                <p:nvPr/>
              </p:nvSpPr>
              <p:spPr bwMode="auto">
                <a:xfrm rot="-1536348">
                  <a:off x="6666212" y="1415355"/>
                  <a:ext cx="206582" cy="132613"/>
                </a:xfrm>
                <a:custGeom>
                  <a:avLst/>
                  <a:gdLst>
                    <a:gd name="T0" fmla="*/ 0 w 1568450"/>
                    <a:gd name="T1" fmla="*/ 35 h 873125"/>
                    <a:gd name="T2" fmla="*/ 9 w 1568450"/>
                    <a:gd name="T3" fmla="*/ 32 h 873125"/>
                    <a:gd name="T4" fmla="*/ 17 w 1568450"/>
                    <a:gd name="T5" fmla="*/ 26 h 873125"/>
                    <a:gd name="T6" fmla="*/ 34 w 1568450"/>
                    <a:gd name="T7" fmla="*/ 4 h 873125"/>
                    <a:gd name="T8" fmla="*/ 38 w 1568450"/>
                    <a:gd name="T9" fmla="*/ 1 h 873125"/>
                    <a:gd name="T10" fmla="*/ 42 w 1568450"/>
                    <a:gd name="T11" fmla="*/ 0 h 873125"/>
                    <a:gd name="T12" fmla="*/ 46 w 1568450"/>
                    <a:gd name="T13" fmla="*/ 0 h 873125"/>
                    <a:gd name="T14" fmla="*/ 50 w 1568450"/>
                    <a:gd name="T15" fmla="*/ 2 h 873125"/>
                    <a:gd name="T16" fmla="*/ 53 w 1568450"/>
                    <a:gd name="T17" fmla="*/ 6 h 873125"/>
                    <a:gd name="T18" fmla="*/ 57 w 1568450"/>
                    <a:gd name="T19" fmla="*/ 10 h 873125"/>
                    <a:gd name="T20" fmla="*/ 59 w 1568450"/>
                    <a:gd name="T21" fmla="*/ 17 h 873125"/>
                    <a:gd name="T22" fmla="*/ 61 w 1568450"/>
                    <a:gd name="T23" fmla="*/ 24 h 873125"/>
                    <a:gd name="T24" fmla="*/ 62 w 1568450"/>
                    <a:gd name="T25" fmla="*/ 32 h 873125"/>
                    <a:gd name="T26" fmla="*/ 62 w 1568450"/>
                    <a:gd name="T27" fmla="*/ 39 h 873125"/>
                    <a:gd name="T28" fmla="*/ 61 w 1568450"/>
                    <a:gd name="T29" fmla="*/ 47 h 873125"/>
                    <a:gd name="T30" fmla="*/ 59 w 1568450"/>
                    <a:gd name="T31" fmla="*/ 53 h 873125"/>
                    <a:gd name="T32" fmla="*/ 57 w 1568450"/>
                    <a:gd name="T33" fmla="*/ 60 h 873125"/>
                    <a:gd name="T34" fmla="*/ 54 w 1568450"/>
                    <a:gd name="T35" fmla="*/ 65 h 873125"/>
                    <a:gd name="T36" fmla="*/ 50 w 1568450"/>
                    <a:gd name="T37" fmla="*/ 68 h 873125"/>
                    <a:gd name="T38" fmla="*/ 46 w 1568450"/>
                    <a:gd name="T39" fmla="*/ 71 h 873125"/>
                    <a:gd name="T40" fmla="*/ 42 w 1568450"/>
                    <a:gd name="T41" fmla="*/ 71 h 873125"/>
                    <a:gd name="T42" fmla="*/ 38 w 1568450"/>
                    <a:gd name="T43" fmla="*/ 70 h 873125"/>
                    <a:gd name="T44" fmla="*/ 34 w 1568450"/>
                    <a:gd name="T45" fmla="*/ 66 h 873125"/>
                    <a:gd name="T46" fmla="*/ 17 w 1568450"/>
                    <a:gd name="T47" fmla="*/ 46 h 873125"/>
                    <a:gd name="T48" fmla="*/ 9 w 1568450"/>
                    <a:gd name="T49" fmla="*/ 39 h 873125"/>
                    <a:gd name="T50" fmla="*/ 0 w 1568450"/>
                    <a:gd name="T51" fmla="*/ 35 h 8731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568450"/>
                    <a:gd name="T79" fmla="*/ 0 h 873125"/>
                    <a:gd name="T80" fmla="*/ 1568450 w 1568450"/>
                    <a:gd name="T81" fmla="*/ 873125 h 873125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568450" h="873125">
                      <a:moveTo>
                        <a:pt x="0" y="438150"/>
                      </a:moveTo>
                      <a:lnTo>
                        <a:pt x="238125" y="390525"/>
                      </a:lnTo>
                      <a:lnTo>
                        <a:pt x="422275" y="323850"/>
                      </a:lnTo>
                      <a:lnTo>
                        <a:pt x="854075" y="53975"/>
                      </a:lnTo>
                      <a:lnTo>
                        <a:pt x="949325" y="15875"/>
                      </a:lnTo>
                      <a:lnTo>
                        <a:pt x="1054100" y="0"/>
                      </a:lnTo>
                      <a:lnTo>
                        <a:pt x="1149350" y="3175"/>
                      </a:lnTo>
                      <a:lnTo>
                        <a:pt x="1254125" y="28575"/>
                      </a:lnTo>
                      <a:lnTo>
                        <a:pt x="1349375" y="73025"/>
                      </a:lnTo>
                      <a:lnTo>
                        <a:pt x="1425575" y="130175"/>
                      </a:lnTo>
                      <a:lnTo>
                        <a:pt x="1498600" y="206375"/>
                      </a:lnTo>
                      <a:lnTo>
                        <a:pt x="1543050" y="295275"/>
                      </a:lnTo>
                      <a:lnTo>
                        <a:pt x="1565275" y="390525"/>
                      </a:lnTo>
                      <a:lnTo>
                        <a:pt x="1568450" y="482600"/>
                      </a:lnTo>
                      <a:lnTo>
                        <a:pt x="1543050" y="577850"/>
                      </a:lnTo>
                      <a:lnTo>
                        <a:pt x="1498600" y="660400"/>
                      </a:lnTo>
                      <a:lnTo>
                        <a:pt x="1435100" y="742950"/>
                      </a:lnTo>
                      <a:lnTo>
                        <a:pt x="1352550" y="803275"/>
                      </a:lnTo>
                      <a:lnTo>
                        <a:pt x="1266825" y="841375"/>
                      </a:lnTo>
                      <a:lnTo>
                        <a:pt x="1152525" y="873125"/>
                      </a:lnTo>
                      <a:lnTo>
                        <a:pt x="1060450" y="873125"/>
                      </a:lnTo>
                      <a:lnTo>
                        <a:pt x="946150" y="860425"/>
                      </a:lnTo>
                      <a:lnTo>
                        <a:pt x="854075" y="819150"/>
                      </a:lnTo>
                      <a:lnTo>
                        <a:pt x="425450" y="565150"/>
                      </a:lnTo>
                      <a:lnTo>
                        <a:pt x="228600" y="485775"/>
                      </a:lnTo>
                      <a:lnTo>
                        <a:pt x="0" y="438150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2" name="Freeform 115"/>
                <p:cNvSpPr>
                  <a:spLocks/>
                </p:cNvSpPr>
                <p:nvPr/>
              </p:nvSpPr>
              <p:spPr bwMode="auto">
                <a:xfrm rot="-1536348">
                  <a:off x="6663399" y="1388332"/>
                  <a:ext cx="265963" cy="161064"/>
                </a:xfrm>
                <a:custGeom>
                  <a:avLst/>
                  <a:gdLst>
                    <a:gd name="T0" fmla="*/ 0 w 2019300"/>
                    <a:gd name="T1" fmla="*/ 43 h 1060450"/>
                    <a:gd name="T2" fmla="*/ 13 w 2019300"/>
                    <a:gd name="T3" fmla="*/ 41 h 1060450"/>
                    <a:gd name="T4" fmla="*/ 23 w 2019300"/>
                    <a:gd name="T5" fmla="*/ 34 h 1060450"/>
                    <a:gd name="T6" fmla="*/ 46 w 2019300"/>
                    <a:gd name="T7" fmla="*/ 5 h 1060450"/>
                    <a:gd name="T8" fmla="*/ 51 w 2019300"/>
                    <a:gd name="T9" fmla="*/ 1 h 1060450"/>
                    <a:gd name="T10" fmla="*/ 57 w 2019300"/>
                    <a:gd name="T11" fmla="*/ 0 h 1060450"/>
                    <a:gd name="T12" fmla="*/ 63 w 2019300"/>
                    <a:gd name="T13" fmla="*/ 1 h 1060450"/>
                    <a:gd name="T14" fmla="*/ 68 w 2019300"/>
                    <a:gd name="T15" fmla="*/ 5 h 1060450"/>
                    <a:gd name="T16" fmla="*/ 72 w 2019300"/>
                    <a:gd name="T17" fmla="*/ 11 h 1060450"/>
                    <a:gd name="T18" fmla="*/ 76 w 2019300"/>
                    <a:gd name="T19" fmla="*/ 19 h 1060450"/>
                    <a:gd name="T20" fmla="*/ 78 w 2019300"/>
                    <a:gd name="T21" fmla="*/ 28 h 1060450"/>
                    <a:gd name="T22" fmla="*/ 80 w 2019300"/>
                    <a:gd name="T23" fmla="*/ 38 h 1060450"/>
                    <a:gd name="T24" fmla="*/ 80 w 2019300"/>
                    <a:gd name="T25" fmla="*/ 48 h 1060450"/>
                    <a:gd name="T26" fmla="*/ 79 w 2019300"/>
                    <a:gd name="T27" fmla="*/ 58 h 1060450"/>
                    <a:gd name="T28" fmla="*/ 76 w 2019300"/>
                    <a:gd name="T29" fmla="*/ 67 h 1060450"/>
                    <a:gd name="T30" fmla="*/ 72 w 2019300"/>
                    <a:gd name="T31" fmla="*/ 75 h 1060450"/>
                    <a:gd name="T32" fmla="*/ 68 w 2019300"/>
                    <a:gd name="T33" fmla="*/ 81 h 1060450"/>
                    <a:gd name="T34" fmla="*/ 63 w 2019300"/>
                    <a:gd name="T35" fmla="*/ 84 h 1060450"/>
                    <a:gd name="T36" fmla="*/ 57 w 2019300"/>
                    <a:gd name="T37" fmla="*/ 86 h 1060450"/>
                    <a:gd name="T38" fmla="*/ 51 w 2019300"/>
                    <a:gd name="T39" fmla="*/ 84 h 1060450"/>
                    <a:gd name="T40" fmla="*/ 46 w 2019300"/>
                    <a:gd name="T41" fmla="*/ 81 h 1060450"/>
                    <a:gd name="T42" fmla="*/ 23 w 2019300"/>
                    <a:gd name="T43" fmla="*/ 53 h 1060450"/>
                    <a:gd name="T44" fmla="*/ 13 w 2019300"/>
                    <a:gd name="T45" fmla="*/ 46 h 1060450"/>
                    <a:gd name="T46" fmla="*/ 0 w 2019300"/>
                    <a:gd name="T47" fmla="*/ 43 h 106045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2019300"/>
                    <a:gd name="T73" fmla="*/ 0 h 1060450"/>
                    <a:gd name="T74" fmla="*/ 2019300 w 2019300"/>
                    <a:gd name="T75" fmla="*/ 1060450 h 1060450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2019300" h="1060450">
                      <a:moveTo>
                        <a:pt x="0" y="530225"/>
                      </a:moveTo>
                      <a:lnTo>
                        <a:pt x="317500" y="501650"/>
                      </a:lnTo>
                      <a:lnTo>
                        <a:pt x="584200" y="415925"/>
                      </a:lnTo>
                      <a:lnTo>
                        <a:pt x="1168400" y="60325"/>
                      </a:lnTo>
                      <a:lnTo>
                        <a:pt x="1292225" y="12700"/>
                      </a:lnTo>
                      <a:lnTo>
                        <a:pt x="1435100" y="0"/>
                      </a:lnTo>
                      <a:lnTo>
                        <a:pt x="1577975" y="15875"/>
                      </a:lnTo>
                      <a:lnTo>
                        <a:pt x="1708150" y="60325"/>
                      </a:lnTo>
                      <a:lnTo>
                        <a:pt x="1825625" y="136525"/>
                      </a:lnTo>
                      <a:lnTo>
                        <a:pt x="1917700" y="228600"/>
                      </a:lnTo>
                      <a:lnTo>
                        <a:pt x="1978025" y="342900"/>
                      </a:lnTo>
                      <a:lnTo>
                        <a:pt x="2016125" y="466725"/>
                      </a:lnTo>
                      <a:cubicBezTo>
                        <a:pt x="2017183" y="506942"/>
                        <a:pt x="2018242" y="547158"/>
                        <a:pt x="2019300" y="587375"/>
                      </a:cubicBezTo>
                      <a:lnTo>
                        <a:pt x="1984375" y="720725"/>
                      </a:lnTo>
                      <a:lnTo>
                        <a:pt x="1917700" y="835025"/>
                      </a:lnTo>
                      <a:lnTo>
                        <a:pt x="1828800" y="923925"/>
                      </a:lnTo>
                      <a:lnTo>
                        <a:pt x="1714500" y="996950"/>
                      </a:lnTo>
                      <a:lnTo>
                        <a:pt x="1577975" y="1041400"/>
                      </a:lnTo>
                      <a:lnTo>
                        <a:pt x="1435100" y="1060450"/>
                      </a:lnTo>
                      <a:lnTo>
                        <a:pt x="1298575" y="1044575"/>
                      </a:lnTo>
                      <a:lnTo>
                        <a:pt x="1165225" y="996950"/>
                      </a:lnTo>
                      <a:lnTo>
                        <a:pt x="577850" y="650875"/>
                      </a:lnTo>
                      <a:lnTo>
                        <a:pt x="314325" y="565150"/>
                      </a:lnTo>
                      <a:lnTo>
                        <a:pt x="0" y="5302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3" name="Freeform 116"/>
                <p:cNvSpPr>
                  <a:spLocks/>
                </p:cNvSpPr>
                <p:nvPr/>
              </p:nvSpPr>
              <p:spPr bwMode="auto">
                <a:xfrm rot="-1536348">
                  <a:off x="6692323" y="1450821"/>
                  <a:ext cx="127829" cy="73806"/>
                </a:xfrm>
                <a:custGeom>
                  <a:avLst/>
                  <a:gdLst>
                    <a:gd name="T0" fmla="*/ 0 w 1568450"/>
                    <a:gd name="T1" fmla="*/ 2 h 873125"/>
                    <a:gd name="T2" fmla="*/ 1 w 1568450"/>
                    <a:gd name="T3" fmla="*/ 2 h 873125"/>
                    <a:gd name="T4" fmla="*/ 2 w 1568450"/>
                    <a:gd name="T5" fmla="*/ 1 h 873125"/>
                    <a:gd name="T6" fmla="*/ 3 w 1568450"/>
                    <a:gd name="T7" fmla="*/ 0 h 873125"/>
                    <a:gd name="T8" fmla="*/ 3 w 1568450"/>
                    <a:gd name="T9" fmla="*/ 0 h 873125"/>
                    <a:gd name="T10" fmla="*/ 4 w 1568450"/>
                    <a:gd name="T11" fmla="*/ 0 h 873125"/>
                    <a:gd name="T12" fmla="*/ 4 w 1568450"/>
                    <a:gd name="T13" fmla="*/ 0 h 873125"/>
                    <a:gd name="T14" fmla="*/ 4 w 1568450"/>
                    <a:gd name="T15" fmla="*/ 0 h 873125"/>
                    <a:gd name="T16" fmla="*/ 5 w 1568450"/>
                    <a:gd name="T17" fmla="*/ 0 h 873125"/>
                    <a:gd name="T18" fmla="*/ 5 w 1568450"/>
                    <a:gd name="T19" fmla="*/ 1 h 873125"/>
                    <a:gd name="T20" fmla="*/ 5 w 1568450"/>
                    <a:gd name="T21" fmla="*/ 1 h 873125"/>
                    <a:gd name="T22" fmla="*/ 6 w 1568450"/>
                    <a:gd name="T23" fmla="*/ 1 h 873125"/>
                    <a:gd name="T24" fmla="*/ 6 w 1568450"/>
                    <a:gd name="T25" fmla="*/ 2 h 873125"/>
                    <a:gd name="T26" fmla="*/ 6 w 1568450"/>
                    <a:gd name="T27" fmla="*/ 2 h 873125"/>
                    <a:gd name="T28" fmla="*/ 6 w 1568450"/>
                    <a:gd name="T29" fmla="*/ 3 h 873125"/>
                    <a:gd name="T30" fmla="*/ 5 w 1568450"/>
                    <a:gd name="T31" fmla="*/ 3 h 873125"/>
                    <a:gd name="T32" fmla="*/ 5 w 1568450"/>
                    <a:gd name="T33" fmla="*/ 3 h 873125"/>
                    <a:gd name="T34" fmla="*/ 5 w 1568450"/>
                    <a:gd name="T35" fmla="*/ 3 h 873125"/>
                    <a:gd name="T36" fmla="*/ 5 w 1568450"/>
                    <a:gd name="T37" fmla="*/ 4 h 873125"/>
                    <a:gd name="T38" fmla="*/ 4 w 1568450"/>
                    <a:gd name="T39" fmla="*/ 4 h 873125"/>
                    <a:gd name="T40" fmla="*/ 4 w 1568450"/>
                    <a:gd name="T41" fmla="*/ 4 h 873125"/>
                    <a:gd name="T42" fmla="*/ 3 w 1568450"/>
                    <a:gd name="T43" fmla="*/ 4 h 873125"/>
                    <a:gd name="T44" fmla="*/ 3 w 1568450"/>
                    <a:gd name="T45" fmla="*/ 4 h 873125"/>
                    <a:gd name="T46" fmla="*/ 2 w 1568450"/>
                    <a:gd name="T47" fmla="*/ 2 h 873125"/>
                    <a:gd name="T48" fmla="*/ 1 w 1568450"/>
                    <a:gd name="T49" fmla="*/ 2 h 873125"/>
                    <a:gd name="T50" fmla="*/ 0 w 1568450"/>
                    <a:gd name="T51" fmla="*/ 2 h 8731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568450"/>
                    <a:gd name="T79" fmla="*/ 0 h 873125"/>
                    <a:gd name="T80" fmla="*/ 1568450 w 1568450"/>
                    <a:gd name="T81" fmla="*/ 873125 h 873125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568450" h="873125">
                      <a:moveTo>
                        <a:pt x="0" y="438150"/>
                      </a:moveTo>
                      <a:lnTo>
                        <a:pt x="238125" y="390525"/>
                      </a:lnTo>
                      <a:lnTo>
                        <a:pt x="422275" y="323850"/>
                      </a:lnTo>
                      <a:lnTo>
                        <a:pt x="854075" y="53975"/>
                      </a:lnTo>
                      <a:lnTo>
                        <a:pt x="949325" y="15875"/>
                      </a:lnTo>
                      <a:lnTo>
                        <a:pt x="1054100" y="0"/>
                      </a:lnTo>
                      <a:lnTo>
                        <a:pt x="1149350" y="3175"/>
                      </a:lnTo>
                      <a:lnTo>
                        <a:pt x="1254125" y="28575"/>
                      </a:lnTo>
                      <a:lnTo>
                        <a:pt x="1349375" y="73025"/>
                      </a:lnTo>
                      <a:lnTo>
                        <a:pt x="1425575" y="130175"/>
                      </a:lnTo>
                      <a:lnTo>
                        <a:pt x="1498600" y="206375"/>
                      </a:lnTo>
                      <a:lnTo>
                        <a:pt x="1543050" y="295275"/>
                      </a:lnTo>
                      <a:lnTo>
                        <a:pt x="1565275" y="390525"/>
                      </a:lnTo>
                      <a:lnTo>
                        <a:pt x="1568450" y="482600"/>
                      </a:lnTo>
                      <a:lnTo>
                        <a:pt x="1543050" y="577850"/>
                      </a:lnTo>
                      <a:lnTo>
                        <a:pt x="1498600" y="660400"/>
                      </a:lnTo>
                      <a:lnTo>
                        <a:pt x="1435100" y="742950"/>
                      </a:lnTo>
                      <a:lnTo>
                        <a:pt x="1352550" y="803275"/>
                      </a:lnTo>
                      <a:lnTo>
                        <a:pt x="1266825" y="841375"/>
                      </a:lnTo>
                      <a:lnTo>
                        <a:pt x="1152525" y="873125"/>
                      </a:lnTo>
                      <a:lnTo>
                        <a:pt x="1060450" y="873125"/>
                      </a:lnTo>
                      <a:lnTo>
                        <a:pt x="946150" y="860425"/>
                      </a:lnTo>
                      <a:lnTo>
                        <a:pt x="854075" y="819150"/>
                      </a:lnTo>
                      <a:lnTo>
                        <a:pt x="425450" y="565150"/>
                      </a:lnTo>
                      <a:lnTo>
                        <a:pt x="228600" y="485775"/>
                      </a:lnTo>
                      <a:lnTo>
                        <a:pt x="0" y="438150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  <p:sp>
              <p:nvSpPr>
                <p:cNvPr id="47144" name="Freeform 117"/>
                <p:cNvSpPr>
                  <a:spLocks/>
                </p:cNvSpPr>
                <p:nvPr/>
              </p:nvSpPr>
              <p:spPr bwMode="auto">
                <a:xfrm rot="-1536348">
                  <a:off x="6660114" y="1345226"/>
                  <a:ext cx="331861" cy="215860"/>
                </a:xfrm>
                <a:custGeom>
                  <a:avLst/>
                  <a:gdLst>
                    <a:gd name="T0" fmla="*/ 0 w 2019300"/>
                    <a:gd name="T1" fmla="*/ 185 h 1060450"/>
                    <a:gd name="T2" fmla="*/ 38 w 2019300"/>
                    <a:gd name="T3" fmla="*/ 175 h 1060450"/>
                    <a:gd name="T4" fmla="*/ 70 w 2019300"/>
                    <a:gd name="T5" fmla="*/ 145 h 1060450"/>
                    <a:gd name="T6" fmla="*/ 140 w 2019300"/>
                    <a:gd name="T7" fmla="*/ 21 h 1060450"/>
                    <a:gd name="T8" fmla="*/ 155 w 2019300"/>
                    <a:gd name="T9" fmla="*/ 4 h 1060450"/>
                    <a:gd name="T10" fmla="*/ 172 w 2019300"/>
                    <a:gd name="T11" fmla="*/ 0 h 1060450"/>
                    <a:gd name="T12" fmla="*/ 189 w 2019300"/>
                    <a:gd name="T13" fmla="*/ 5 h 1060450"/>
                    <a:gd name="T14" fmla="*/ 205 w 2019300"/>
                    <a:gd name="T15" fmla="*/ 21 h 1060450"/>
                    <a:gd name="T16" fmla="*/ 219 w 2019300"/>
                    <a:gd name="T17" fmla="*/ 48 h 1060450"/>
                    <a:gd name="T18" fmla="*/ 230 w 2019300"/>
                    <a:gd name="T19" fmla="*/ 80 h 1060450"/>
                    <a:gd name="T20" fmla="*/ 237 w 2019300"/>
                    <a:gd name="T21" fmla="*/ 120 h 1060450"/>
                    <a:gd name="T22" fmla="*/ 242 w 2019300"/>
                    <a:gd name="T23" fmla="*/ 163 h 1060450"/>
                    <a:gd name="T24" fmla="*/ 242 w 2019300"/>
                    <a:gd name="T25" fmla="*/ 205 h 1060450"/>
                    <a:gd name="T26" fmla="*/ 238 w 2019300"/>
                    <a:gd name="T27" fmla="*/ 252 h 1060450"/>
                    <a:gd name="T28" fmla="*/ 230 w 2019300"/>
                    <a:gd name="T29" fmla="*/ 292 h 1060450"/>
                    <a:gd name="T30" fmla="*/ 219 w 2019300"/>
                    <a:gd name="T31" fmla="*/ 323 h 1060450"/>
                    <a:gd name="T32" fmla="*/ 206 w 2019300"/>
                    <a:gd name="T33" fmla="*/ 348 h 1060450"/>
                    <a:gd name="T34" fmla="*/ 189 w 2019300"/>
                    <a:gd name="T35" fmla="*/ 364 h 1060450"/>
                    <a:gd name="T36" fmla="*/ 172 w 2019300"/>
                    <a:gd name="T37" fmla="*/ 371 h 1060450"/>
                    <a:gd name="T38" fmla="*/ 156 w 2019300"/>
                    <a:gd name="T39" fmla="*/ 365 h 1060450"/>
                    <a:gd name="T40" fmla="*/ 140 w 2019300"/>
                    <a:gd name="T41" fmla="*/ 348 h 1060450"/>
                    <a:gd name="T42" fmla="*/ 69 w 2019300"/>
                    <a:gd name="T43" fmla="*/ 228 h 1060450"/>
                    <a:gd name="T44" fmla="*/ 38 w 2019300"/>
                    <a:gd name="T45" fmla="*/ 197 h 1060450"/>
                    <a:gd name="T46" fmla="*/ 0 w 2019300"/>
                    <a:gd name="T47" fmla="*/ 185 h 106045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2019300"/>
                    <a:gd name="T73" fmla="*/ 0 h 1060450"/>
                    <a:gd name="T74" fmla="*/ 2019300 w 2019300"/>
                    <a:gd name="T75" fmla="*/ 1060450 h 1060450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2019300" h="1060450">
                      <a:moveTo>
                        <a:pt x="0" y="530225"/>
                      </a:moveTo>
                      <a:lnTo>
                        <a:pt x="317500" y="501650"/>
                      </a:lnTo>
                      <a:lnTo>
                        <a:pt x="584200" y="415925"/>
                      </a:lnTo>
                      <a:lnTo>
                        <a:pt x="1168400" y="60325"/>
                      </a:lnTo>
                      <a:lnTo>
                        <a:pt x="1292225" y="12700"/>
                      </a:lnTo>
                      <a:lnTo>
                        <a:pt x="1435100" y="0"/>
                      </a:lnTo>
                      <a:lnTo>
                        <a:pt x="1577975" y="15875"/>
                      </a:lnTo>
                      <a:lnTo>
                        <a:pt x="1708150" y="60325"/>
                      </a:lnTo>
                      <a:lnTo>
                        <a:pt x="1825625" y="136525"/>
                      </a:lnTo>
                      <a:lnTo>
                        <a:pt x="1917700" y="228600"/>
                      </a:lnTo>
                      <a:lnTo>
                        <a:pt x="1978025" y="342900"/>
                      </a:lnTo>
                      <a:lnTo>
                        <a:pt x="2016125" y="466725"/>
                      </a:lnTo>
                      <a:cubicBezTo>
                        <a:pt x="2017183" y="506942"/>
                        <a:pt x="2018242" y="547158"/>
                        <a:pt x="2019300" y="587375"/>
                      </a:cubicBezTo>
                      <a:lnTo>
                        <a:pt x="1984375" y="720725"/>
                      </a:lnTo>
                      <a:lnTo>
                        <a:pt x="1917700" y="835025"/>
                      </a:lnTo>
                      <a:lnTo>
                        <a:pt x="1828800" y="923925"/>
                      </a:lnTo>
                      <a:lnTo>
                        <a:pt x="1714500" y="996950"/>
                      </a:lnTo>
                      <a:lnTo>
                        <a:pt x="1577975" y="1041400"/>
                      </a:lnTo>
                      <a:lnTo>
                        <a:pt x="1435100" y="1060450"/>
                      </a:lnTo>
                      <a:lnTo>
                        <a:pt x="1298575" y="1044575"/>
                      </a:lnTo>
                      <a:lnTo>
                        <a:pt x="1165225" y="996950"/>
                      </a:lnTo>
                      <a:lnTo>
                        <a:pt x="577850" y="650875"/>
                      </a:lnTo>
                      <a:lnTo>
                        <a:pt x="314325" y="565150"/>
                      </a:lnTo>
                      <a:lnTo>
                        <a:pt x="0" y="530225"/>
                      </a:lnTo>
                      <a:close/>
                    </a:path>
                  </a:pathLst>
                </a:custGeom>
                <a:noFill/>
                <a:ln w="19050" cmpd="sng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488" tIns="44450" rIns="90488" bIns="44450" anchor="ctr"/>
                <a:lstStyle/>
                <a:p>
                  <a:endParaRPr lang="en-US"/>
                </a:p>
              </p:txBody>
            </p:sp>
          </p:grpSp>
          <p:cxnSp>
            <p:nvCxnSpPr>
              <p:cNvPr id="47140" name="Straight Connector 113"/>
              <p:cNvCxnSpPr>
                <a:cxnSpLocks noChangeShapeType="1"/>
              </p:cNvCxnSpPr>
              <p:nvPr/>
            </p:nvCxnSpPr>
            <p:spPr bwMode="auto">
              <a:xfrm flipV="1">
                <a:off x="6441975" y="1378636"/>
                <a:ext cx="526294" cy="277076"/>
              </a:xfrm>
              <a:prstGeom prst="line">
                <a:avLst/>
              </a:prstGeom>
              <a:noFill/>
              <a:ln w="28575">
                <a:solidFill>
                  <a:srgbClr val="5F1FB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7133" name="Group 106"/>
            <p:cNvGrpSpPr>
              <a:grpSpLocks/>
            </p:cNvGrpSpPr>
            <p:nvPr/>
          </p:nvGrpSpPr>
          <p:grpSpPr bwMode="auto">
            <a:xfrm>
              <a:off x="6882367" y="532275"/>
              <a:ext cx="1026322" cy="646971"/>
              <a:chOff x="6882367" y="189339"/>
              <a:chExt cx="1026322" cy="646971"/>
            </a:xfrm>
          </p:grpSpPr>
          <p:grpSp>
            <p:nvGrpSpPr>
              <p:cNvPr id="47135" name="Group 108"/>
              <p:cNvGrpSpPr>
                <a:grpSpLocks/>
              </p:cNvGrpSpPr>
              <p:nvPr/>
            </p:nvGrpSpPr>
            <p:grpSpPr bwMode="auto">
              <a:xfrm>
                <a:off x="6882367" y="466570"/>
                <a:ext cx="752029" cy="369740"/>
                <a:chOff x="6591855" y="1166657"/>
                <a:chExt cx="752029" cy="369740"/>
              </a:xfrm>
            </p:grpSpPr>
            <p:sp>
              <p:nvSpPr>
                <p:cNvPr id="98" name="Arc 97"/>
                <p:cNvSpPr/>
                <p:nvPr/>
              </p:nvSpPr>
              <p:spPr>
                <a:xfrm rot="20015699">
                  <a:off x="6687587" y="1342064"/>
                  <a:ext cx="654177" cy="193944"/>
                </a:xfrm>
                <a:prstGeom prst="arc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99" name="Arc 98"/>
                <p:cNvSpPr/>
                <p:nvPr/>
              </p:nvSpPr>
              <p:spPr>
                <a:xfrm rot="19840219" flipV="1">
                  <a:off x="6587395" y="1163613"/>
                  <a:ext cx="652589" cy="192354"/>
                </a:xfrm>
                <a:prstGeom prst="arc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96" name="Oval 95"/>
              <p:cNvSpPr/>
              <p:nvPr/>
            </p:nvSpPr>
            <p:spPr>
              <a:xfrm>
                <a:off x="7486332" y="189339"/>
                <a:ext cx="422357" cy="421270"/>
              </a:xfrm>
              <a:prstGeom prst="ellipse">
                <a:avLst/>
              </a:prstGeom>
              <a:noFill/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sp>
        <p:nvSpPr>
          <p:cNvPr id="63" name="Rounded Rectangle 62"/>
          <p:cNvSpPr/>
          <p:nvPr/>
        </p:nvSpPr>
        <p:spPr bwMode="auto">
          <a:xfrm rot="20968861">
            <a:off x="3003867" y="5919535"/>
            <a:ext cx="485359" cy="108984"/>
          </a:xfrm>
          <a:prstGeom prst="roundRect">
            <a:avLst/>
          </a:prstGeom>
          <a:noFill/>
          <a:ln w="63500" cmpd="sng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16" name="Straight Arrow Connector 115"/>
          <p:cNvCxnSpPr>
            <a:stCxn id="155" idx="0"/>
          </p:cNvCxnSpPr>
          <p:nvPr/>
        </p:nvCxnSpPr>
        <p:spPr>
          <a:xfrm flipH="1" flipV="1">
            <a:off x="3250496" y="3201252"/>
            <a:ext cx="306511" cy="657084"/>
          </a:xfrm>
          <a:prstGeom prst="straightConnector1">
            <a:avLst/>
          </a:prstGeom>
          <a:ln w="12700">
            <a:solidFill>
              <a:srgbClr val="0EA736"/>
            </a:solidFill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396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32" grpId="0" animBg="1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26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-17880" y="-349114"/>
            <a:ext cx="9136249" cy="7485063"/>
            <a:chOff x="0" y="-117259"/>
            <a:chExt cx="9136249" cy="6976847"/>
          </a:xfrm>
        </p:grpSpPr>
        <p:sp>
          <p:nvSpPr>
            <p:cNvPr id="6" name="Rectangle 5"/>
            <p:cNvSpPr/>
            <p:nvPr/>
          </p:nvSpPr>
          <p:spPr>
            <a:xfrm>
              <a:off x="0" y="1588"/>
              <a:ext cx="3073161" cy="6858000"/>
            </a:xfrm>
            <a:prstGeom prst="rect">
              <a:avLst/>
            </a:prstGeom>
            <a:solidFill>
              <a:srgbClr val="10101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063088" y="-1244"/>
              <a:ext cx="3073161" cy="6858000"/>
            </a:xfrm>
            <a:prstGeom prst="rect">
              <a:avLst/>
            </a:prstGeom>
            <a:solidFill>
              <a:srgbClr val="10101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1162944" y="-117259"/>
              <a:ext cx="6947866" cy="6934200"/>
              <a:chOff x="2997997" y="199390"/>
              <a:chExt cx="5634049" cy="6233477"/>
            </a:xfrm>
          </p:grpSpPr>
          <p:pic>
            <p:nvPicPr>
              <p:cNvPr id="9" name="Picture 8" descr="Muon_collider_site_map_072409.pdf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349" t="4446" r="4314" b="6160"/>
              <a:stretch/>
            </p:blipFill>
            <p:spPr>
              <a:xfrm>
                <a:off x="3010869" y="199390"/>
                <a:ext cx="5621177" cy="6233477"/>
              </a:xfrm>
              <a:prstGeom prst="rect">
                <a:avLst/>
              </a:prstGeom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2997997" y="304800"/>
                <a:ext cx="750602" cy="774700"/>
              </a:xfrm>
              <a:prstGeom prst="rect">
                <a:avLst/>
              </a:prstGeom>
              <a:solidFill>
                <a:srgbClr val="10101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1" name="Rounded Rectangle 10"/>
          <p:cNvSpPr/>
          <p:nvPr/>
        </p:nvSpPr>
        <p:spPr>
          <a:xfrm>
            <a:off x="4457126" y="76200"/>
            <a:ext cx="4647462" cy="1333500"/>
          </a:xfrm>
          <a:prstGeom prst="roundRect">
            <a:avLst/>
          </a:prstGeom>
          <a:gradFill>
            <a:gsLst>
              <a:gs pos="0">
                <a:schemeClr val="bg2">
                  <a:lumMod val="10000"/>
                </a:schemeClr>
              </a:gs>
              <a:gs pos="100000">
                <a:schemeClr val="bg2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Concept for a Muon Accelerator Complex at Fermilab:</a:t>
            </a:r>
            <a:br>
              <a:rPr lang="en-US" sz="2400" dirty="0" smtClean="0"/>
            </a:br>
            <a:r>
              <a:rPr lang="en-US" sz="1050" dirty="0" smtClean="0"/>
              <a:t> </a:t>
            </a:r>
            <a:endParaRPr lang="en-US" sz="2400" dirty="0">
              <a:ea typeface="Wingdings"/>
              <a:cs typeface="Wingdings"/>
              <a:sym typeface="Wingdings"/>
            </a:endParaRPr>
          </a:p>
          <a:p>
            <a:pPr algn="ctr"/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>
                <a:ea typeface="Wingdings"/>
                <a:cs typeface="Wingdings"/>
                <a:sym typeface="Wingdings"/>
              </a:rPr>
              <a:t> Multi-TeV Lepton Collider</a:t>
            </a:r>
          </a:p>
        </p:txBody>
      </p:sp>
      <p:grpSp>
        <p:nvGrpSpPr>
          <p:cNvPr id="128" name="Group 127"/>
          <p:cNvGrpSpPr/>
          <p:nvPr/>
        </p:nvGrpSpPr>
        <p:grpSpPr>
          <a:xfrm>
            <a:off x="2929896" y="3847784"/>
            <a:ext cx="2182429" cy="1740472"/>
            <a:chOff x="2929896" y="3847784"/>
            <a:chExt cx="2182429" cy="1740472"/>
          </a:xfrm>
        </p:grpSpPr>
        <p:sp>
          <p:nvSpPr>
            <p:cNvPr id="12" name="Rectangle 11"/>
            <p:cNvSpPr/>
            <p:nvPr/>
          </p:nvSpPr>
          <p:spPr>
            <a:xfrm>
              <a:off x="3615267" y="4897998"/>
              <a:ext cx="558799" cy="131731"/>
            </a:xfrm>
            <a:prstGeom prst="rect">
              <a:avLst/>
            </a:prstGeom>
            <a:solidFill>
              <a:srgbClr val="1C1C1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900" b="1" dirty="0" smtClean="0">
                  <a:solidFill>
                    <a:srgbClr val="0EA736"/>
                  </a:solidFill>
                </a:rPr>
                <a:t>SC Linac</a:t>
              </a:r>
              <a:endParaRPr lang="en-US" sz="900" b="1" dirty="0">
                <a:solidFill>
                  <a:srgbClr val="0EA736"/>
                </a:solidFill>
              </a:endParaRPr>
            </a:p>
          </p:txBody>
        </p:sp>
        <p:sp>
          <p:nvSpPr>
            <p:cNvPr id="117" name="Oval 116"/>
            <p:cNvSpPr>
              <a:spLocks/>
            </p:cNvSpPr>
            <p:nvPr/>
          </p:nvSpPr>
          <p:spPr>
            <a:xfrm rot="17118312">
              <a:off x="3231188" y="3842352"/>
              <a:ext cx="1433260" cy="2035843"/>
            </a:xfrm>
            <a:prstGeom prst="ellipse">
              <a:avLst/>
            </a:prstGeom>
            <a:solidFill>
              <a:srgbClr val="18181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>
              <a:spLocks/>
            </p:cNvSpPr>
            <p:nvPr/>
          </p:nvSpPr>
          <p:spPr>
            <a:xfrm rot="14298785">
              <a:off x="3289088" y="3731679"/>
              <a:ext cx="433557" cy="1020261"/>
            </a:xfrm>
            <a:prstGeom prst="ellipse">
              <a:avLst/>
            </a:prstGeom>
            <a:solidFill>
              <a:srgbClr val="18181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>
              <a:spLocks/>
            </p:cNvSpPr>
            <p:nvPr/>
          </p:nvSpPr>
          <p:spPr>
            <a:xfrm rot="14298785">
              <a:off x="2832449" y="4962355"/>
              <a:ext cx="611958" cy="335043"/>
            </a:xfrm>
            <a:prstGeom prst="ellipse">
              <a:avLst/>
            </a:prstGeom>
            <a:solidFill>
              <a:srgbClr val="18181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/>
            <p:cNvSpPr>
              <a:spLocks/>
            </p:cNvSpPr>
            <p:nvPr/>
          </p:nvSpPr>
          <p:spPr>
            <a:xfrm rot="17653618">
              <a:off x="4429473" y="5034314"/>
              <a:ext cx="611958" cy="335043"/>
            </a:xfrm>
            <a:prstGeom prst="ellipse">
              <a:avLst/>
            </a:prstGeom>
            <a:solidFill>
              <a:srgbClr val="18181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>
              <a:spLocks/>
            </p:cNvSpPr>
            <p:nvPr/>
          </p:nvSpPr>
          <p:spPr>
            <a:xfrm rot="14298785">
              <a:off x="3051524" y="5114755"/>
              <a:ext cx="611958" cy="335043"/>
            </a:xfrm>
            <a:prstGeom prst="ellipse">
              <a:avLst/>
            </a:prstGeom>
            <a:solidFill>
              <a:srgbClr val="18181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3" name="Straight Connector 122"/>
            <p:cNvCxnSpPr/>
            <p:nvPr/>
          </p:nvCxnSpPr>
          <p:spPr>
            <a:xfrm rot="60000" flipH="1">
              <a:off x="3333750" y="4029075"/>
              <a:ext cx="73025" cy="50800"/>
            </a:xfrm>
            <a:prstGeom prst="line">
              <a:avLst/>
            </a:prstGeom>
            <a:ln w="31750">
              <a:solidFill>
                <a:srgbClr val="E3101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 rot="19560000" flipH="1">
              <a:off x="4864099" y="5254626"/>
              <a:ext cx="73025" cy="50800"/>
            </a:xfrm>
            <a:prstGeom prst="line">
              <a:avLst/>
            </a:prstGeom>
            <a:ln w="31750">
              <a:solidFill>
                <a:srgbClr val="E3101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Trapezoid 125"/>
            <p:cNvSpPr/>
            <p:nvPr/>
          </p:nvSpPr>
          <p:spPr>
            <a:xfrm rot="13653053">
              <a:off x="3273054" y="3838720"/>
              <a:ext cx="190742" cy="208869"/>
            </a:xfrm>
            <a:prstGeom prst="trapezoid">
              <a:avLst>
                <a:gd name="adj" fmla="val 13741"/>
              </a:avLst>
            </a:prstGeom>
            <a:solidFill>
              <a:srgbClr val="1C1C1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Trapezoid 126"/>
            <p:cNvSpPr/>
            <p:nvPr/>
          </p:nvSpPr>
          <p:spPr>
            <a:xfrm rot="12732965">
              <a:off x="4921583" y="5159521"/>
              <a:ext cx="190742" cy="208869"/>
            </a:xfrm>
            <a:prstGeom prst="trapezoid">
              <a:avLst>
                <a:gd name="adj" fmla="val 13741"/>
              </a:avLst>
            </a:prstGeom>
            <a:solidFill>
              <a:srgbClr val="1C1C1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2" name="TextBox 131"/>
          <p:cNvSpPr txBox="1"/>
          <p:nvPr/>
        </p:nvSpPr>
        <p:spPr>
          <a:xfrm>
            <a:off x="5921375" y="4387268"/>
            <a:ext cx="904577" cy="466794"/>
          </a:xfrm>
          <a:prstGeom prst="rect">
            <a:avLst/>
          </a:prstGeom>
          <a:solidFill>
            <a:srgbClr val="181818"/>
          </a:solidFill>
          <a:effectLst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000" b="1" dirty="0" smtClean="0">
                <a:solidFill>
                  <a:schemeClr val="accent1">
                    <a:lumMod val="75000"/>
                  </a:schemeClr>
                </a:solidFill>
              </a:rPr>
              <a:t>A TeV-Scale</a:t>
            </a:r>
            <a:br>
              <a:rPr lang="en-US" sz="1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000" b="1" dirty="0" smtClean="0">
                <a:solidFill>
                  <a:schemeClr val="accent1">
                    <a:lumMod val="75000"/>
                  </a:schemeClr>
                </a:solidFill>
              </a:rPr>
              <a:t>Accelerator</a:t>
            </a:r>
            <a:br>
              <a:rPr lang="en-US" sz="1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000" b="1" dirty="0" smtClean="0">
                <a:solidFill>
                  <a:schemeClr val="accent1">
                    <a:lumMod val="75000"/>
                  </a:schemeClr>
                </a:solidFill>
              </a:rPr>
              <a:t>System</a:t>
            </a:r>
            <a:endParaRPr lang="en-US" sz="1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9" name="Arc 138"/>
          <p:cNvSpPr/>
          <p:nvPr/>
        </p:nvSpPr>
        <p:spPr>
          <a:xfrm rot="7440961">
            <a:off x="2829779" y="5528606"/>
            <a:ext cx="231962" cy="424140"/>
          </a:xfrm>
          <a:prstGeom prst="arc">
            <a:avLst>
              <a:gd name="adj1" fmla="val 12837575"/>
              <a:gd name="adj2" fmla="val 2933211"/>
            </a:avLst>
          </a:prstGeom>
          <a:ln w="9525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Arc 146"/>
          <p:cNvSpPr/>
          <p:nvPr/>
        </p:nvSpPr>
        <p:spPr>
          <a:xfrm rot="18407197">
            <a:off x="3161490" y="5796684"/>
            <a:ext cx="220188" cy="402286"/>
          </a:xfrm>
          <a:prstGeom prst="arc">
            <a:avLst>
              <a:gd name="adj1" fmla="val 16355508"/>
              <a:gd name="adj2" fmla="val 20911458"/>
            </a:avLst>
          </a:prstGeom>
          <a:ln w="9525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9" name="Straight Connector 148"/>
          <p:cNvCxnSpPr>
            <a:endCxn id="139" idx="2"/>
          </p:cNvCxnSpPr>
          <p:nvPr/>
        </p:nvCxnSpPr>
        <p:spPr>
          <a:xfrm>
            <a:off x="2489200" y="5238550"/>
            <a:ext cx="308241" cy="520593"/>
          </a:xfrm>
          <a:prstGeom prst="line">
            <a:avLst/>
          </a:prstGeom>
          <a:ln w="9525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6" name="Picture 145" descr="Layout4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854" y="3881318"/>
            <a:ext cx="3422457" cy="221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512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MuonColliderParameters_R5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237" b="-13237"/>
          <a:stretch>
            <a:fillRect/>
          </a:stretch>
        </p:blipFill>
        <p:spPr>
          <a:xfrm>
            <a:off x="165100" y="654686"/>
            <a:ext cx="8921750" cy="536257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109538"/>
            <a:ext cx="5435600" cy="9318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Muon </a:t>
            </a:r>
            <a:r>
              <a:rPr lang="en-US" sz="4000" dirty="0" smtClean="0"/>
              <a:t>Collider</a:t>
            </a:r>
            <a:r>
              <a:rPr lang="en-US" dirty="0" smtClean="0"/>
              <a:t> Parameters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27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238500" y="2620418"/>
            <a:ext cx="2616200" cy="355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604000" y="2175918"/>
            <a:ext cx="2616200" cy="355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7467257" y="5562599"/>
            <a:ext cx="1602316" cy="8974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Site Radiation mitigation with depth and lattice design:  ≤ 10 </a:t>
            </a:r>
            <a:r>
              <a:rPr lang="en-US" sz="1400" dirty="0" err="1" smtClean="0">
                <a:solidFill>
                  <a:schemeClr val="tx1"/>
                </a:solidFill>
              </a:rPr>
              <a:t>TeV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84" name="Straight Arrow Connector 83"/>
          <p:cNvCxnSpPr>
            <a:stCxn id="85" idx="0"/>
          </p:cNvCxnSpPr>
          <p:nvPr/>
        </p:nvCxnSpPr>
        <p:spPr>
          <a:xfrm flipH="1" flipV="1">
            <a:off x="4826000" y="2620418"/>
            <a:ext cx="560807" cy="3077618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4131739" y="5698036"/>
            <a:ext cx="2510135" cy="523220"/>
          </a:xfrm>
          <a:prstGeom prst="rect">
            <a:avLst/>
          </a:prstGeom>
          <a:solidFill>
            <a:schemeClr val="bg2"/>
          </a:solidFill>
          <a:ln w="25400"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90"/>
                </a:solidFill>
              </a:rPr>
              <a:t>Success of advanced cooling </a:t>
            </a:r>
            <a:br>
              <a:rPr lang="en-US" sz="1400" dirty="0" smtClean="0">
                <a:solidFill>
                  <a:srgbClr val="000090"/>
                </a:solidFill>
              </a:rPr>
            </a:br>
            <a:r>
              <a:rPr lang="en-US" sz="1400" dirty="0" smtClean="0">
                <a:solidFill>
                  <a:srgbClr val="000090"/>
                </a:solidFill>
              </a:rPr>
              <a:t>concepts </a:t>
            </a:r>
            <a:r>
              <a:rPr lang="en-US" sz="1400" dirty="0" smtClean="0">
                <a:solidFill>
                  <a:srgbClr val="000090"/>
                </a:solidFill>
                <a:latin typeface="Wingdings 3" charset="2"/>
                <a:cs typeface="Wingdings 3" charset="2"/>
              </a:rPr>
              <a:t>a</a:t>
            </a:r>
            <a:r>
              <a:rPr lang="en-US" sz="1400" dirty="0" smtClean="0">
                <a:solidFill>
                  <a:srgbClr val="000090"/>
                </a:solidFill>
                <a:cs typeface="Wingdings 3" charset="2"/>
              </a:rPr>
              <a:t> several × 10</a:t>
            </a:r>
            <a:r>
              <a:rPr lang="en-US" sz="1400" baseline="30000" dirty="0" smtClean="0">
                <a:solidFill>
                  <a:srgbClr val="000090"/>
                </a:solidFill>
                <a:cs typeface="Wingdings 3" charset="2"/>
              </a:rPr>
              <a:t>32</a:t>
            </a:r>
          </a:p>
        </p:txBody>
      </p:sp>
      <p:cxnSp>
        <p:nvCxnSpPr>
          <p:cNvPr id="88" name="Straight Connector 87"/>
          <p:cNvCxnSpPr>
            <a:stCxn id="89" idx="0"/>
            <a:endCxn id="8" idx="3"/>
          </p:cNvCxnSpPr>
          <p:nvPr/>
        </p:nvCxnSpPr>
        <p:spPr>
          <a:xfrm flipV="1">
            <a:off x="1790701" y="2923942"/>
            <a:ext cx="1830933" cy="2765597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550334" y="5689539"/>
            <a:ext cx="2480733" cy="7386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Exquisite Energy Resolution </a:t>
            </a:r>
            <a:br>
              <a:rPr lang="en-US" sz="1400" dirty="0" smtClean="0">
                <a:solidFill>
                  <a:srgbClr val="FF0000"/>
                </a:solidFill>
              </a:rPr>
            </a:br>
            <a:r>
              <a:rPr lang="en-US" sz="1400" dirty="0" smtClean="0">
                <a:solidFill>
                  <a:srgbClr val="FF0000"/>
                </a:solidFill>
              </a:rPr>
              <a:t>Allows Direct Measurement 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of Higgs Width</a:t>
            </a:r>
            <a:endParaRPr lang="en-US" sz="1400" dirty="0">
              <a:solidFill>
                <a:srgbClr val="FF0000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4234" y="-7611"/>
            <a:ext cx="2129366" cy="2108369"/>
            <a:chOff x="0" y="1143000"/>
            <a:chExt cx="2777524" cy="2743200"/>
          </a:xfrm>
        </p:grpSpPr>
        <p:pic>
          <p:nvPicPr>
            <p:cNvPr id="16" name="Picture 9" descr="Site_Map_072809_REVISED.jpg"/>
            <p:cNvPicPr>
              <a:picLocks noChangeAspect="1"/>
            </p:cNvPicPr>
            <p:nvPr/>
          </p:nvPicPr>
          <p:blipFill>
            <a:blip r:embed="rId3" cstate="print"/>
            <a:srcRect l="30226" t="2792" r="2159" b="2792"/>
            <a:stretch>
              <a:fillRect/>
            </a:stretch>
          </p:blipFill>
          <p:spPr bwMode="auto">
            <a:xfrm>
              <a:off x="0" y="1143000"/>
              <a:ext cx="2777524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0" y="1219200"/>
              <a:ext cx="480721" cy="220002"/>
            </a:xfrm>
            <a:prstGeom prst="rect">
              <a:avLst/>
            </a:prstGeom>
            <a:solidFill>
              <a:schemeClr val="tx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88088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83" grpId="0" animBg="1"/>
      <p:bldP spid="83" grpId="1" animBg="1"/>
      <p:bldP spid="85" grpId="0" animBg="1"/>
      <p:bldP spid="89" grpId="0" animBg="1"/>
      <p:bldP spid="89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765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65100" y="1"/>
            <a:ext cx="8064500" cy="838200"/>
          </a:xfrm>
        </p:spPr>
        <p:txBody>
          <a:bodyPr/>
          <a:lstStyle/>
          <a:p>
            <a:r>
              <a:rPr lang="en-US" dirty="0" smtClean="0"/>
              <a:t>Concluding Remarks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65100" y="685800"/>
            <a:ext cx="8921750" cy="5943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Neutrino Factory capabilities offer the precision microscope that will likely be needed to fully probe the physics of the neutrino sector</a:t>
            </a:r>
          </a:p>
          <a:p>
            <a:endParaRPr lang="en-US" sz="900" dirty="0" smtClean="0"/>
          </a:p>
          <a:p>
            <a:r>
              <a:rPr lang="en-US" dirty="0" smtClean="0"/>
              <a:t>For the last 3 years US Muon Accelerator Program has pursued options to deploy muon accelerator capabilities </a:t>
            </a:r>
            <a:endParaRPr lang="en-US" dirty="0"/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Near term (</a:t>
            </a:r>
            <a:r>
              <a:rPr lang="en-US" dirty="0" err="1" smtClean="0">
                <a:solidFill>
                  <a:srgbClr val="FFFF00"/>
                </a:solidFill>
                <a:latin typeface="Symbol" charset="2"/>
                <a:cs typeface="Symbol" charset="2"/>
              </a:rPr>
              <a:t>n</a:t>
            </a:r>
            <a:r>
              <a:rPr lang="en-US" dirty="0" err="1" smtClean="0">
                <a:solidFill>
                  <a:srgbClr val="FFFF00"/>
                </a:solidFill>
                <a:cs typeface="Symbol" charset="2"/>
              </a:rPr>
              <a:t>STORM</a:t>
            </a:r>
            <a:r>
              <a:rPr lang="en-US" dirty="0" smtClean="0">
                <a:solidFill>
                  <a:srgbClr val="FFFF00"/>
                </a:solidFill>
                <a:cs typeface="Symbol" charset="2"/>
              </a:rPr>
              <a:t>) </a:t>
            </a:r>
            <a:endParaRPr lang="en-US" dirty="0">
              <a:solidFill>
                <a:srgbClr val="FFFF00"/>
              </a:solidFill>
              <a:cs typeface="Symbol" charset="2"/>
            </a:endParaRPr>
          </a:p>
          <a:p>
            <a:pPr lvl="1"/>
            <a:r>
              <a:rPr lang="en-US" dirty="0" smtClean="0">
                <a:solidFill>
                  <a:srgbClr val="FFFF00"/>
                </a:solidFill>
                <a:cs typeface="Symbol" charset="2"/>
              </a:rPr>
              <a:t>Long term (NuMAX) </a:t>
            </a:r>
          </a:p>
          <a:p>
            <a:pPr lvl="1"/>
            <a:r>
              <a:rPr lang="en-US" dirty="0">
                <a:solidFill>
                  <a:srgbClr val="FFFF00"/>
                </a:solidFill>
                <a:cs typeface="Symbol" charset="2"/>
              </a:rPr>
              <a:t>A</a:t>
            </a:r>
            <a:r>
              <a:rPr lang="en-US" dirty="0" smtClean="0">
                <a:solidFill>
                  <a:srgbClr val="FFFF00"/>
                </a:solidFill>
                <a:cs typeface="Symbol" charset="2"/>
              </a:rPr>
              <a:t>long with the possibility of a follow-on muon collider option</a:t>
            </a:r>
          </a:p>
          <a:p>
            <a:pPr lvl="1"/>
            <a:endParaRPr lang="en-US" sz="900" dirty="0" smtClean="0">
              <a:solidFill>
                <a:srgbClr val="FFFF00"/>
              </a:solidFill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In light of the recent P5 recommendations that this directed facility effort no longer fits within the budget-constrained US research portfolio, the US effort is entering a ramp-down phase</a:t>
            </a:r>
          </a:p>
          <a:p>
            <a:endParaRPr lang="en-US" sz="900" dirty="0" smtClean="0"/>
          </a:p>
          <a:p>
            <a:r>
              <a:rPr lang="en-US" dirty="0" smtClean="0">
                <a:solidFill>
                  <a:srgbClr val="FFFF00"/>
                </a:solidFill>
                <a:cs typeface="Symbol" charset="2"/>
              </a:rPr>
              <a:t>Nonetheless, the precision capabilities offered by Neutrino Factories represent a key option for the future of </a:t>
            </a:r>
            <a:r>
              <a:rPr lang="en-US" dirty="0" smtClean="0">
                <a:solidFill>
                  <a:srgbClr val="FFFF00"/>
                </a:solidFill>
                <a:latin typeface="Symbol" charset="2"/>
                <a:cs typeface="Symbol" charset="2"/>
              </a:rPr>
              <a:t>n</a:t>
            </a:r>
            <a:r>
              <a:rPr lang="en-US" dirty="0" smtClean="0">
                <a:solidFill>
                  <a:srgbClr val="FFFF00"/>
                </a:solidFill>
                <a:cs typeface="Symbol" charset="2"/>
              </a:rPr>
              <a:t> physics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56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Why Neutrino Factories?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Neutrino Factory Concepts</a:t>
            </a:r>
          </a:p>
          <a:p>
            <a:pPr lvl="1"/>
            <a:r>
              <a:rPr lang="en-US" dirty="0" smtClean="0"/>
              <a:t>Short baseline </a:t>
            </a:r>
            <a:r>
              <a:rPr lang="en-US" dirty="0" smtClean="0">
                <a:latin typeface="Wingdings 3" charset="2"/>
                <a:cs typeface="Wingdings 3" charset="2"/>
              </a:rPr>
              <a:t>a</a:t>
            </a:r>
            <a:r>
              <a:rPr lang="en-US" dirty="0" smtClean="0">
                <a:cs typeface="Wingdings 3" charset="2"/>
              </a:rPr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dirty="0" err="1" smtClean="0">
                <a:cs typeface="Symbol" charset="2"/>
              </a:rPr>
              <a:t>STORM</a:t>
            </a:r>
            <a:endParaRPr lang="en-US" dirty="0" smtClean="0">
              <a:cs typeface="Symbol" charset="2"/>
            </a:endParaRPr>
          </a:p>
          <a:p>
            <a:pPr lvl="1"/>
            <a:r>
              <a:rPr lang="en-US" dirty="0" smtClean="0">
                <a:cs typeface="Symbol" charset="2"/>
              </a:rPr>
              <a:t>Long Baseline</a:t>
            </a:r>
          </a:p>
          <a:p>
            <a:pPr lvl="2"/>
            <a:r>
              <a:rPr lang="en-US" sz="2400" dirty="0" smtClean="0">
                <a:cs typeface="Symbol" charset="2"/>
              </a:rPr>
              <a:t>The IDS-NF Reference Design</a:t>
            </a:r>
          </a:p>
          <a:p>
            <a:pPr lvl="2"/>
            <a:r>
              <a:rPr lang="en-US" sz="2400" dirty="0" smtClean="0"/>
              <a:t>Options for a staged implementation:  </a:t>
            </a:r>
          </a:p>
          <a:p>
            <a:pPr lvl="3"/>
            <a:r>
              <a:rPr lang="en-US" sz="2000" dirty="0" smtClean="0"/>
              <a:t>The MAP Muon Accelerator Staging Study</a:t>
            </a:r>
          </a:p>
          <a:p>
            <a:pPr lvl="3"/>
            <a:r>
              <a:rPr lang="en-US" sz="2000" dirty="0" smtClean="0"/>
              <a:t>The staged NuMAX Concept</a:t>
            </a:r>
          </a:p>
          <a:p>
            <a:pPr lvl="1"/>
            <a:r>
              <a:rPr lang="en-US" sz="2600" dirty="0" smtClean="0"/>
              <a:t>Accelerator R&amp;D Needs</a:t>
            </a:r>
          </a:p>
          <a:p>
            <a:endParaRPr lang="en-US" dirty="0" smtClean="0"/>
          </a:p>
          <a:p>
            <a:r>
              <a:rPr lang="en-US" dirty="0" smtClean="0"/>
              <a:t>Going Beyond a Neutrino Factory Facility</a:t>
            </a:r>
          </a:p>
          <a:p>
            <a:pPr lvl="1"/>
            <a:r>
              <a:rPr lang="en-US" dirty="0" smtClean="0"/>
              <a:t>Possibilities for a future Muon Collider Capability</a:t>
            </a:r>
          </a:p>
          <a:p>
            <a:pPr lvl="1"/>
            <a:endParaRPr lang="en-US" dirty="0"/>
          </a:p>
          <a:p>
            <a:r>
              <a:rPr lang="en-US" dirty="0" smtClean="0"/>
              <a:t>Conclusion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612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Neutrino Factories?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50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Key Issues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5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1050926"/>
            <a:ext cx="8921750" cy="536257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things must we understand in the neutrino sector?</a:t>
            </a:r>
          </a:p>
          <a:p>
            <a:endParaRPr lang="en-US" dirty="0" smtClean="0"/>
          </a:p>
          <a:p>
            <a:pPr lvl="1"/>
            <a:r>
              <a:rPr lang="en-US" sz="2800" dirty="0" err="1" smtClean="0">
                <a:latin typeface="Symbol" charset="2"/>
                <a:cs typeface="Symbol" charset="2"/>
              </a:rPr>
              <a:t>d</a:t>
            </a:r>
            <a:r>
              <a:rPr lang="en-US" sz="2800" baseline="-25000" dirty="0" err="1" smtClean="0">
                <a:cs typeface="Symbol" charset="2"/>
              </a:rPr>
              <a:t>CP</a:t>
            </a:r>
            <a:r>
              <a:rPr lang="en-US" sz="2800" baseline="-25000" dirty="0" smtClean="0">
                <a:cs typeface="Symbol" charset="2"/>
              </a:rPr>
              <a:t/>
            </a:r>
            <a:br>
              <a:rPr lang="en-US" sz="2800" baseline="-25000" dirty="0" smtClean="0">
                <a:cs typeface="Symbol" charset="2"/>
              </a:rPr>
            </a:br>
            <a:endParaRPr lang="en-US" sz="2800" dirty="0" smtClean="0">
              <a:cs typeface="Symbol" charset="2"/>
            </a:endParaRPr>
          </a:p>
          <a:p>
            <a:pPr lvl="1"/>
            <a:r>
              <a:rPr lang="en-US" sz="2800" dirty="0" smtClean="0">
                <a:cs typeface="Symbol" charset="2"/>
              </a:rPr>
              <a:t>The mass hierarchy</a:t>
            </a:r>
          </a:p>
          <a:p>
            <a:pPr lvl="1"/>
            <a:endParaRPr lang="en-US" sz="2800" dirty="0" smtClean="0">
              <a:cs typeface="Symbol" charset="2"/>
            </a:endParaRPr>
          </a:p>
          <a:p>
            <a:pPr lvl="1">
              <a:lnSpc>
                <a:spcPct val="110000"/>
              </a:lnSpc>
            </a:pPr>
            <a:r>
              <a:rPr lang="en-US" sz="2800" dirty="0">
                <a:cs typeface="Symbol" charset="2"/>
              </a:rPr>
              <a:t>T</a:t>
            </a:r>
            <a:r>
              <a:rPr lang="en-US" sz="2800" dirty="0" smtClean="0">
                <a:cs typeface="Symbol" charset="2"/>
              </a:rPr>
              <a:t>he value of </a:t>
            </a:r>
            <a:r>
              <a:rPr lang="en-US" sz="2800" dirty="0" smtClean="0">
                <a:latin typeface="Symbol" charset="2"/>
                <a:cs typeface="Symbol" charset="2"/>
              </a:rPr>
              <a:t>q</a:t>
            </a:r>
            <a:r>
              <a:rPr lang="en-US" sz="2800" baseline="-25000" dirty="0" smtClean="0">
                <a:cs typeface="Symbol" charset="2"/>
              </a:rPr>
              <a:t>23</a:t>
            </a:r>
            <a:r>
              <a:rPr lang="en-US" sz="2800" dirty="0" smtClean="0">
                <a:cs typeface="Symbol" charset="2"/>
              </a:rPr>
              <a:t>-</a:t>
            </a:r>
            <a:r>
              <a:rPr lang="en-US" sz="2800" dirty="0" smtClean="0">
                <a:latin typeface="Symbol" charset="2"/>
                <a:cs typeface="Symbol" charset="2"/>
              </a:rPr>
              <a:t>p</a:t>
            </a:r>
            <a:r>
              <a:rPr lang="en-US" sz="2800" dirty="0" smtClean="0">
                <a:cs typeface="Symbol" charset="2"/>
              </a:rPr>
              <a:t>/4: </a:t>
            </a:r>
            <a:br>
              <a:rPr lang="en-US" sz="2800" dirty="0" smtClean="0">
                <a:cs typeface="Symbol" charset="2"/>
              </a:rPr>
            </a:br>
            <a:r>
              <a:rPr lang="en-US" sz="2800" dirty="0" smtClean="0">
                <a:cs typeface="Symbol" charset="2"/>
              </a:rPr>
              <a:t>+, - or zero?</a:t>
            </a:r>
          </a:p>
          <a:p>
            <a:pPr lvl="1"/>
            <a:endParaRPr lang="en-US" sz="2800" dirty="0" smtClean="0">
              <a:cs typeface="Symbol" charset="2"/>
            </a:endParaRPr>
          </a:p>
          <a:p>
            <a:pPr lvl="1"/>
            <a:r>
              <a:rPr lang="en-US" sz="2800" dirty="0" smtClean="0">
                <a:cs typeface="Symbol" charset="2"/>
              </a:rPr>
              <a:t>Resolve the LSND and other short baseline experimental anomalies  </a:t>
            </a:r>
            <a:endParaRPr lang="en-US" sz="2800" dirty="0">
              <a:cs typeface="Symbol" charset="2"/>
            </a:endParaRPr>
          </a:p>
          <a:p>
            <a:pPr lvl="1"/>
            <a:endParaRPr lang="en-US" sz="2800" dirty="0" smtClean="0">
              <a:cs typeface="Symbol" charset="2"/>
            </a:endParaRPr>
          </a:p>
          <a:p>
            <a:pPr lvl="1"/>
            <a:r>
              <a:rPr lang="en-US" sz="2800" dirty="0" smtClean="0">
                <a:cs typeface="Symbol" charset="2"/>
              </a:rPr>
              <a:t>And enable the search for new physics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2084" y="1600200"/>
            <a:ext cx="5496516" cy="290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428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Neutrino Factory </a:t>
            </a:r>
            <a:r>
              <a:rPr lang="en-US" dirty="0" smtClean="0">
                <a:latin typeface="Wingdings 3" charset="2"/>
                <a:cs typeface="Wingdings 3" charset="2"/>
              </a:rPr>
              <a:t>a</a:t>
            </a:r>
            <a:r>
              <a:rPr lang="en-US" dirty="0" smtClean="0">
                <a:latin typeface="+mn-lt"/>
                <a:cs typeface="Wingdings 3" charset="2"/>
              </a:rPr>
              <a:t> Precision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812800"/>
            <a:ext cx="8851900" cy="5003800"/>
          </a:xfrm>
        </p:spPr>
        <p:txBody>
          <a:bodyPr/>
          <a:lstStyle/>
          <a:p>
            <a:r>
              <a:rPr lang="en-US" dirty="0" smtClean="0"/>
              <a:t>CP violation physics reach of various facilities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 smtClean="0"/>
              <a:t>Can we probe</a:t>
            </a:r>
            <a:br>
              <a:rPr lang="en-US" sz="2400" dirty="0" smtClean="0"/>
            </a:br>
            <a:r>
              <a:rPr lang="en-US" sz="2400" dirty="0" smtClean="0"/>
              <a:t>the CP violation</a:t>
            </a:r>
            <a:br>
              <a:rPr lang="en-US" sz="2400" dirty="0" smtClean="0"/>
            </a:br>
            <a:r>
              <a:rPr lang="en-US" sz="2400" dirty="0" smtClean="0"/>
              <a:t>in the neutrino</a:t>
            </a:r>
            <a:br>
              <a:rPr lang="en-US" sz="2400" dirty="0" smtClean="0"/>
            </a:br>
            <a:r>
              <a:rPr lang="en-US" sz="2400" dirty="0" smtClean="0"/>
              <a:t>sector at the </a:t>
            </a:r>
            <a:br>
              <a:rPr lang="en-US" sz="2400" dirty="0" smtClean="0"/>
            </a:br>
            <a:r>
              <a:rPr lang="en-US" sz="2400" dirty="0" smtClean="0"/>
              <a:t>same level as in</a:t>
            </a:r>
            <a:br>
              <a:rPr lang="en-US" sz="2400" dirty="0" smtClean="0"/>
            </a:br>
            <a:r>
              <a:rPr lang="en-US" sz="2400" dirty="0" smtClean="0"/>
              <a:t>the CKM Matrix?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Aug 28,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52700" y="6019800"/>
            <a:ext cx="6168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P. Coloma, P. Huber, J. Kopp, W. Winter – arxiv:1209.5973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400" y="4989302"/>
            <a:ext cx="2304124" cy="147732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0.025 IDS-NF: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700kW target,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no cooling,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2×10</a:t>
            </a:r>
            <a:r>
              <a:rPr lang="en-US" baseline="30000" dirty="0" smtClean="0">
                <a:solidFill>
                  <a:srgbClr val="FFFFFF"/>
                </a:solidFill>
              </a:rPr>
              <a:t>8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smtClean="0">
                <a:solidFill>
                  <a:srgbClr val="FFFFFF"/>
                </a:solidFill>
              </a:rPr>
              <a:t>s running time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10-15 </a:t>
            </a:r>
            <a:r>
              <a:rPr lang="en-US" dirty="0" err="1" smtClean="0">
                <a:solidFill>
                  <a:srgbClr val="FFFFFF"/>
                </a:solidFill>
              </a:rPr>
              <a:t>kTon</a:t>
            </a:r>
            <a:r>
              <a:rPr lang="en-US" dirty="0" smtClean="0">
                <a:solidFill>
                  <a:srgbClr val="FFFFFF"/>
                </a:solidFill>
              </a:rPr>
              <a:t> detector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514600" y="1434337"/>
            <a:ext cx="6629400" cy="4558265"/>
            <a:chOff x="2514600" y="1434337"/>
            <a:chExt cx="6629400" cy="455826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4600" y="1434337"/>
              <a:ext cx="6629400" cy="4558265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 rot="18420000">
              <a:off x="6501384" y="3491685"/>
              <a:ext cx="1600009" cy="2480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0" name="Straight Arrow Connector 9"/>
          <p:cNvCxnSpPr>
            <a:stCxn id="11" idx="3"/>
          </p:cNvCxnSpPr>
          <p:nvPr/>
        </p:nvCxnSpPr>
        <p:spPr>
          <a:xfrm flipV="1">
            <a:off x="2329524" y="5181600"/>
            <a:ext cx="2890176" cy="54636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4574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Microscopes for the 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dirty="0" smtClean="0">
                <a:latin typeface="+mn-lt"/>
                <a:cs typeface="Symbol" charset="2"/>
              </a:rPr>
              <a:t> 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050926"/>
            <a:ext cx="8921750" cy="565467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Superbeam technology will continue to drive initial observations in the coming years</a:t>
            </a:r>
          </a:p>
          <a:p>
            <a:endParaRPr lang="en-US" dirty="0"/>
          </a:p>
          <a:p>
            <a:r>
              <a:rPr lang="en-US" dirty="0" smtClean="0"/>
              <a:t>However, anomalies and new discoveries will drive our need for precision studies to develop a complete physical understanding</a:t>
            </a:r>
          </a:p>
          <a:p>
            <a:endParaRPr lang="en-US" dirty="0"/>
          </a:p>
          <a:p>
            <a:r>
              <a:rPr lang="en-US" dirty="0" smtClean="0"/>
              <a:t>Neutrino Factory capabilities (both long- and short-baseline) offer a route to </a:t>
            </a:r>
            <a:r>
              <a:rPr lang="en-US" i="1" dirty="0" smtClean="0"/>
              <a:t>controlled systematics </a:t>
            </a:r>
            <a:r>
              <a:rPr lang="en-US" dirty="0" smtClean="0"/>
              <a:t>and </a:t>
            </a:r>
            <a:r>
              <a:rPr lang="en-US" i="1" dirty="0" smtClean="0"/>
              <a:t>precision measurements </a:t>
            </a:r>
            <a:r>
              <a:rPr lang="en-US" dirty="0" smtClean="0"/>
              <a:t>to fully elucidate the relevant physics principles</a:t>
            </a:r>
            <a:endParaRPr lang="en-US" dirty="0"/>
          </a:p>
          <a:p>
            <a:pPr marL="0" indent="0">
              <a:buNone/>
            </a:pPr>
            <a:endParaRPr lang="en-US" sz="1900" dirty="0" smtClean="0">
              <a:solidFill>
                <a:srgbClr val="FFFF00"/>
              </a:solidFill>
              <a:latin typeface="Wingdings 3" charset="2"/>
              <a:cs typeface="Wingdings 3" charset="2"/>
            </a:endParaRPr>
          </a:p>
          <a:p>
            <a:pPr marL="0" indent="0">
              <a:buNone/>
            </a:pPr>
            <a:r>
              <a:rPr lang="en-US" sz="3900" dirty="0" smtClean="0">
                <a:solidFill>
                  <a:srgbClr val="FFFF00"/>
                </a:solidFill>
                <a:latin typeface="Wingdings 3" charset="2"/>
                <a:cs typeface="Wingdings 3" charset="2"/>
              </a:rPr>
              <a:t>a</a:t>
            </a:r>
            <a:r>
              <a:rPr lang="en-US" sz="3900" dirty="0" smtClean="0">
                <a:solidFill>
                  <a:srgbClr val="FFFF00"/>
                </a:solidFill>
                <a:cs typeface="Wingdings 3" charset="2"/>
              </a:rPr>
              <a:t> </a:t>
            </a:r>
            <a:r>
              <a:rPr lang="en-US" sz="3900" i="1" dirty="0" smtClean="0">
                <a:solidFill>
                  <a:srgbClr val="FFFF00"/>
                </a:solidFill>
                <a:cs typeface="Wingdings 3" charset="2"/>
              </a:rPr>
              <a:t>Precision </a:t>
            </a:r>
            <a:r>
              <a:rPr lang="en-US" sz="3900" i="1" dirty="0">
                <a:solidFill>
                  <a:srgbClr val="FFFF00"/>
                </a:solidFill>
                <a:cs typeface="Wingdings 3" charset="2"/>
              </a:rPr>
              <a:t>M</a:t>
            </a:r>
            <a:r>
              <a:rPr lang="en-US" sz="3900" i="1" dirty="0" smtClean="0">
                <a:solidFill>
                  <a:srgbClr val="FFFF00"/>
                </a:solidFill>
                <a:cs typeface="Wingdings 3" charset="2"/>
              </a:rPr>
              <a:t>icroscopes for the </a:t>
            </a:r>
            <a:r>
              <a:rPr lang="en-US" sz="3900" i="1" dirty="0" smtClean="0">
                <a:solidFill>
                  <a:srgbClr val="FFFF00"/>
                </a:solidFill>
                <a:latin typeface="Symbol" charset="2"/>
                <a:cs typeface="Symbol" charset="2"/>
              </a:rPr>
              <a:t>n</a:t>
            </a:r>
            <a:r>
              <a:rPr lang="en-US" sz="3900" i="1" dirty="0" smtClean="0">
                <a:solidFill>
                  <a:srgbClr val="FFFF00"/>
                </a:solidFill>
                <a:cs typeface="Symbol" charset="2"/>
              </a:rPr>
              <a:t> sector</a:t>
            </a:r>
            <a:endParaRPr lang="en-US" sz="3900" i="1" dirty="0">
              <a:solidFill>
                <a:srgbClr val="FFFF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428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2" y="4406900"/>
            <a:ext cx="8421688" cy="1362075"/>
          </a:xfrm>
        </p:spPr>
        <p:txBody>
          <a:bodyPr/>
          <a:lstStyle/>
          <a:p>
            <a:r>
              <a:rPr lang="en-US" dirty="0" smtClean="0"/>
              <a:t>Neutrino </a:t>
            </a:r>
            <a:r>
              <a:rPr lang="en-US" dirty="0" err="1" smtClean="0"/>
              <a:t>FactorY</a:t>
            </a:r>
            <a:r>
              <a:rPr lang="en-US" dirty="0"/>
              <a:t> </a:t>
            </a:r>
            <a:r>
              <a:rPr lang="en-US" dirty="0" smtClean="0"/>
              <a:t>Concepts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28,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76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Neutrino Factory Overview</a:t>
            </a:r>
            <a:endParaRPr lang="en-US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65100" y="939166"/>
            <a:ext cx="8921750" cy="561403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Short Baseline NF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nuSTORM</a:t>
            </a:r>
          </a:p>
          <a:p>
            <a:pPr lvl="2"/>
            <a:r>
              <a:rPr lang="en-US" sz="2100" dirty="0"/>
              <a:t>D</a:t>
            </a:r>
            <a:r>
              <a:rPr lang="en-US" sz="2100" dirty="0" smtClean="0"/>
              <a:t>efinitive measurement of sterile neutrinos</a:t>
            </a:r>
          </a:p>
          <a:p>
            <a:pPr lvl="2"/>
            <a:r>
              <a:rPr lang="en-US" sz="2100" dirty="0" smtClean="0"/>
              <a:t>Precision </a:t>
            </a:r>
            <a:r>
              <a:rPr lang="en-US" sz="2100" dirty="0" smtClean="0">
                <a:latin typeface="Symbol" charset="2"/>
                <a:cs typeface="Symbol" charset="2"/>
              </a:rPr>
              <a:t>n</a:t>
            </a:r>
            <a:r>
              <a:rPr lang="en-US" sz="2100" baseline="-25000" dirty="0" smtClean="0">
                <a:cs typeface="Symbol" charset="2"/>
              </a:rPr>
              <a:t>e</a:t>
            </a:r>
            <a:r>
              <a:rPr lang="en-US" sz="2100" dirty="0" smtClean="0">
                <a:cs typeface="Symbol" charset="2"/>
              </a:rPr>
              <a:t> cross-section measurements (systematics issue for long baseline </a:t>
            </a:r>
            <a:r>
              <a:rPr lang="en-US" sz="2100" dirty="0" err="1" smtClean="0">
                <a:cs typeface="Symbol" charset="2"/>
              </a:rPr>
              <a:t>SuperBeam</a:t>
            </a:r>
            <a:r>
              <a:rPr lang="en-US" sz="2100" dirty="0" smtClean="0">
                <a:cs typeface="Symbol" charset="2"/>
              </a:rPr>
              <a:t> experiments)</a:t>
            </a:r>
          </a:p>
          <a:p>
            <a:pPr lvl="2"/>
            <a:r>
              <a:rPr lang="en-US" sz="2100" dirty="0">
                <a:cs typeface="Symbol" charset="2"/>
              </a:rPr>
              <a:t>W</a:t>
            </a:r>
            <a:r>
              <a:rPr lang="en-US" sz="2100" dirty="0" smtClean="0">
                <a:cs typeface="Symbol" charset="2"/>
              </a:rPr>
              <a:t>ould serve as an HEP muon accelerator proving ground…</a:t>
            </a:r>
            <a:endParaRPr lang="en-US" sz="2100" dirty="0" smtClean="0"/>
          </a:p>
          <a:p>
            <a:pPr lvl="1"/>
            <a:endParaRPr lang="en-US" dirty="0"/>
          </a:p>
          <a:p>
            <a:r>
              <a:rPr lang="en-US" dirty="0" smtClean="0"/>
              <a:t>Long Baseline NF with a Magnetized Detector</a:t>
            </a:r>
          </a:p>
          <a:p>
            <a:pPr lvl="1"/>
            <a:r>
              <a:rPr lang="en-US" dirty="0" smtClean="0"/>
              <a:t>IDS-NF (International Design Study for a Neutrino Factory)</a:t>
            </a:r>
          </a:p>
          <a:p>
            <a:pPr lvl="2"/>
            <a:r>
              <a:rPr lang="en-US" sz="2100" dirty="0" smtClean="0"/>
              <a:t>10 GeV muon storage ring optimized for 1500-2500km baselines</a:t>
            </a:r>
          </a:p>
          <a:p>
            <a:pPr lvl="2"/>
            <a:r>
              <a:rPr lang="en-US" sz="2100" dirty="0" smtClean="0"/>
              <a:t>“Generic” design (</a:t>
            </a:r>
            <a:r>
              <a:rPr lang="en-US" sz="2100" dirty="0" err="1" smtClean="0"/>
              <a:t>ie</a:t>
            </a:r>
            <a:r>
              <a:rPr lang="en-US" sz="2100" dirty="0" smtClean="0"/>
              <a:t>, not site-specific)</a:t>
            </a:r>
          </a:p>
          <a:p>
            <a:pPr lvl="2"/>
            <a:endParaRPr lang="en-US" sz="1100" dirty="0" smtClean="0"/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NuMAX 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FFFF00"/>
                </a:solidFill>
              </a:rPr>
              <a:t>N</a:t>
            </a:r>
            <a:r>
              <a:rPr lang="en-US" dirty="0" smtClean="0"/>
              <a:t>e</a:t>
            </a:r>
            <a:r>
              <a:rPr lang="en-US" dirty="0" smtClean="0">
                <a:solidFill>
                  <a:srgbClr val="FFFF00"/>
                </a:solidFill>
              </a:rPr>
              <a:t>u</a:t>
            </a:r>
            <a:r>
              <a:rPr lang="en-US" dirty="0" smtClean="0"/>
              <a:t>trinos from a </a:t>
            </a:r>
            <a:r>
              <a:rPr lang="en-US" dirty="0" smtClean="0">
                <a:solidFill>
                  <a:srgbClr val="FFFF00"/>
                </a:solidFill>
              </a:rPr>
              <a:t>M</a:t>
            </a:r>
            <a:r>
              <a:rPr lang="en-US" dirty="0" smtClean="0"/>
              <a:t>uon </a:t>
            </a:r>
            <a:r>
              <a:rPr lang="en-US" dirty="0" smtClean="0">
                <a:solidFill>
                  <a:srgbClr val="FFFF00"/>
                </a:solidFill>
              </a:rPr>
              <a:t>A</a:t>
            </a:r>
            <a:r>
              <a:rPr lang="en-US" dirty="0" smtClean="0"/>
              <a:t>ccelerator </a:t>
            </a:r>
            <a:r>
              <a:rPr lang="en-US" dirty="0" err="1" smtClean="0"/>
              <a:t>Comple</a:t>
            </a:r>
            <a:r>
              <a:rPr lang="en-US" dirty="0" err="1" smtClean="0">
                <a:solidFill>
                  <a:srgbClr val="FFFF00"/>
                </a:solidFill>
              </a:rPr>
              <a:t>X</a:t>
            </a:r>
            <a:r>
              <a:rPr lang="en-US" dirty="0" smtClean="0"/>
              <a:t>)</a:t>
            </a:r>
          </a:p>
          <a:p>
            <a:pPr lvl="2"/>
            <a:r>
              <a:rPr lang="en-US" sz="2100" dirty="0" smtClean="0"/>
              <a:t>Site-specific:  FNAL </a:t>
            </a:r>
            <a:r>
              <a:rPr lang="en-US" sz="2100" dirty="0" smtClean="0">
                <a:latin typeface="Wingdings 3" charset="2"/>
                <a:cs typeface="Wingdings 3" charset="2"/>
              </a:rPr>
              <a:t>a</a:t>
            </a:r>
            <a:r>
              <a:rPr lang="en-US" sz="2100" dirty="0" smtClean="0">
                <a:cs typeface="Wingdings 3" charset="2"/>
              </a:rPr>
              <a:t> SURF  (1300km baseline)</a:t>
            </a:r>
            <a:endParaRPr lang="en-US" sz="2100" dirty="0" smtClean="0"/>
          </a:p>
          <a:p>
            <a:pPr lvl="2"/>
            <a:r>
              <a:rPr lang="en-US" sz="2100" dirty="0" smtClean="0"/>
              <a:t>4-6 GeV beam energy optimized for CP studies </a:t>
            </a:r>
          </a:p>
          <a:p>
            <a:pPr lvl="3"/>
            <a:r>
              <a:rPr lang="en-US" sz="1900" dirty="0" smtClean="0"/>
              <a:t>Flexibility to allow for other operating energies</a:t>
            </a:r>
          </a:p>
          <a:p>
            <a:pPr lvl="2"/>
            <a:r>
              <a:rPr lang="en-US" sz="2100" dirty="0"/>
              <a:t>C</a:t>
            </a:r>
            <a:r>
              <a:rPr lang="en-US" sz="2100" dirty="0" smtClean="0"/>
              <a:t>an provide an ongoing short baseline measurement option</a:t>
            </a:r>
          </a:p>
          <a:p>
            <a:pPr lvl="2"/>
            <a:r>
              <a:rPr lang="en-US" sz="2100" dirty="0" smtClean="0"/>
              <a:t>Detector options</a:t>
            </a:r>
          </a:p>
          <a:p>
            <a:pPr lvl="3"/>
            <a:r>
              <a:rPr lang="en-US" sz="1900" dirty="0" smtClean="0"/>
              <a:t>Magnetized LAr is the goal</a:t>
            </a:r>
          </a:p>
          <a:p>
            <a:pPr lvl="3"/>
            <a:r>
              <a:rPr lang="en-US" sz="1900" dirty="0" smtClean="0"/>
              <a:t>Magnetized iron provides equivalent CP sensitivities using ~3x the mass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Aug 28,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NuFACT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459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FNAL_MAP_R2.potx</Template>
  <TotalTime>22088</TotalTime>
  <Words>1331</Words>
  <Application>Microsoft Macintosh PowerPoint</Application>
  <PresentationFormat>On-screen Show (4:3)</PresentationFormat>
  <Paragraphs>342</Paragraphs>
  <Slides>29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FNAL_MAP_R2</vt:lpstr>
      <vt:lpstr>1_FNAL_MAP_R2</vt:lpstr>
      <vt:lpstr>2_Blank</vt:lpstr>
      <vt:lpstr>Equation</vt:lpstr>
      <vt:lpstr>Staging of a Neutrino Factory (and beyond…)  </vt:lpstr>
      <vt:lpstr>Muon Accelerators for HEP</vt:lpstr>
      <vt:lpstr>Outline</vt:lpstr>
      <vt:lpstr>Why Neutrino Factories?</vt:lpstr>
      <vt:lpstr>The Key Issues</vt:lpstr>
      <vt:lpstr>Neutrino Factory a Precision</vt:lpstr>
      <vt:lpstr>Microscopes for the n Sector</vt:lpstr>
      <vt:lpstr>Neutrino FactorY Concepts</vt:lpstr>
      <vt:lpstr>Neutrino Factory Overview</vt:lpstr>
      <vt:lpstr>nSTORM</vt:lpstr>
      <vt:lpstr>Example of Potential nSTORM Leverage for Long Baseline Experiments:  T2HK</vt:lpstr>
      <vt:lpstr>nStorm as an R&amp;D platform</vt:lpstr>
      <vt:lpstr>The Long Baseline Neutrino Factory</vt:lpstr>
      <vt:lpstr>The MAP Muon Accelerator Staging Study a NuMAX </vt:lpstr>
      <vt:lpstr>NF Staging (MASS)</vt:lpstr>
      <vt:lpstr>PowerPoint Presentation</vt:lpstr>
      <vt:lpstr>Staged Performance of NuMAX</vt:lpstr>
      <vt:lpstr>Accelerator R&amp;D Effort (U.S. MAP)</vt:lpstr>
      <vt:lpstr>MICE Experiment @RAL</vt:lpstr>
      <vt:lpstr>Going Beyond Neutrino Factory Capabilities</vt:lpstr>
      <vt:lpstr>Features of the Muon Collider</vt:lpstr>
      <vt:lpstr>Muon Colliders extending high energy frontier with potential of considerable power savings</vt:lpstr>
      <vt:lpstr>NF/MC Synergies</vt:lpstr>
      <vt:lpstr>The Staging Study (MASS)</vt:lpstr>
      <vt:lpstr>PowerPoint Presentation</vt:lpstr>
      <vt:lpstr>PowerPoint Presentation</vt:lpstr>
      <vt:lpstr>Muon Collider Parameters</vt:lpstr>
      <vt:lpstr>Conclusion</vt:lpstr>
      <vt:lpstr>Concluding Remarks</vt:lpstr>
    </vt:vector>
  </TitlesOfParts>
  <Manager/>
  <Company>Fermilab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Mark Palmer</dc:creator>
  <cp:keywords/>
  <dc:description/>
  <cp:lastModifiedBy>Mark Palmer</cp:lastModifiedBy>
  <cp:revision>365</cp:revision>
  <cp:lastPrinted>2014-06-14T09:10:13Z</cp:lastPrinted>
  <dcterms:created xsi:type="dcterms:W3CDTF">2012-01-28T14:57:36Z</dcterms:created>
  <dcterms:modified xsi:type="dcterms:W3CDTF">2014-08-28T01:46:11Z</dcterms:modified>
  <cp:category/>
</cp:coreProperties>
</file>