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8" r:id="rId2"/>
    <p:sldId id="310" r:id="rId3"/>
    <p:sldId id="311" r:id="rId4"/>
    <p:sldId id="300" r:id="rId5"/>
    <p:sldId id="303" r:id="rId6"/>
    <p:sldId id="302" r:id="rId7"/>
    <p:sldId id="301" r:id="rId8"/>
    <p:sldId id="306" r:id="rId9"/>
    <p:sldId id="308" r:id="rId10"/>
    <p:sldId id="282" r:id="rId11"/>
    <p:sldId id="309" r:id="rId12"/>
    <p:sldId id="305" r:id="rId13"/>
    <p:sldId id="273" r:id="rId14"/>
    <p:sldId id="284" r:id="rId15"/>
    <p:sldId id="298" r:id="rId16"/>
    <p:sldId id="271" r:id="rId17"/>
    <p:sldId id="286" r:id="rId18"/>
    <p:sldId id="291" r:id="rId19"/>
    <p:sldId id="314" r:id="rId20"/>
    <p:sldId id="321" r:id="rId21"/>
    <p:sldId id="315" r:id="rId22"/>
    <p:sldId id="316" r:id="rId23"/>
    <p:sldId id="317" r:id="rId24"/>
    <p:sldId id="318" r:id="rId25"/>
    <p:sldId id="283" r:id="rId26"/>
    <p:sldId id="319" r:id="rId27"/>
    <p:sldId id="293" r:id="rId28"/>
    <p:sldId id="320" r:id="rId29"/>
    <p:sldId id="299" r:id="rId30"/>
    <p:sldId id="295" r:id="rId31"/>
    <p:sldId id="292" r:id="rId32"/>
    <p:sldId id="269" r:id="rId33"/>
    <p:sldId id="297" r:id="rId34"/>
    <p:sldId id="278" r:id="rId35"/>
    <p:sldId id="312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2A44A3"/>
    <a:srgbClr val="1B39D0"/>
    <a:srgbClr val="2F4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56" autoAdjust="0"/>
  </p:normalViewPr>
  <p:slideViewPr>
    <p:cSldViewPr snapToGrid="0" snapToObjects="1">
      <p:cViewPr>
        <p:scale>
          <a:sx n="125" d="100"/>
          <a:sy n="125" d="100"/>
        </p:scale>
        <p:origin x="-4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39587-354E-8D47-AB51-31C9E53B4AC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19469-80F4-A342-9978-6F600FDA9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437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3807D-E561-9647-94F9-58AF920FD5F7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C8207-B1EE-5B4F-8F16-3AA8F099B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87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the left,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appearence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sensitivity is shown. The top pane shows the event yield for different energies together with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-id events. Below is shown the 5 and 10 sigma exclusion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contuors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also showing that the difference between 1 and 5% systematic uncertainties is not important.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nuSTORM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would cover the brown and yellow areas that correspond to the LSND appearance data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 the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 sigma level.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C8207-B1EE-5B4F-8F16-3AA8F099BB8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2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two left figures show the spectra times cross section for the neutrinos coming from the decay of a 3.8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muons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table top right are shown the number of events expected from 10^21 POT in a near detector at 50 m from the end of the ring straight section.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table bottom right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 events in the far detector are shown. The red line would be the appearance events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going to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via a sterile neutrino.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disappearance channels are shown in the remaining four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C8207-B1EE-5B4F-8F16-3AA8F099BB8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94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4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49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30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2028" y="1504956"/>
            <a:ext cx="7277100" cy="2406813"/>
          </a:xfrm>
        </p:spPr>
        <p:txBody>
          <a:bodyPr>
            <a:normAutofit/>
          </a:bodyPr>
          <a:lstStyle>
            <a:lvl1pPr>
              <a:defRPr lang="en-US" sz="40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3253" y="6521456"/>
            <a:ext cx="36444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Elena Wildner, nufact14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608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5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29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45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83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7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8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4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30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07E81-CBC1-4F40-ACA8-8111855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4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hyperlink" Target="http://arxiv.org/abs/1309.1389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7.jp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50.jpeg"/><Relationship Id="rId5" Type="http://schemas.openxmlformats.org/officeDocument/2006/relationships/image" Target="../media/image51.jpeg"/><Relationship Id="rId6" Type="http://schemas.openxmlformats.org/officeDocument/2006/relationships/image" Target="../media/image52.jpg"/><Relationship Id="rId7" Type="http://schemas.openxmlformats.org/officeDocument/2006/relationships/image" Target="../media/image53.png"/><Relationship Id="rId8" Type="http://schemas.openxmlformats.org/officeDocument/2006/relationships/oleObject" Target="../embeddings/oleObject1.bin"/><Relationship Id="rId9" Type="http://schemas.openxmlformats.org/officeDocument/2006/relationships/image" Target="../media/image4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3123088"/>
            <a:ext cx="6781800" cy="9652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87233"/>
            <a:ext cx="6400800" cy="17526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Elena Wildner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63714" y="2817210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uSTORM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at CERN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66036" y="3211432"/>
            <a:ext cx="1424609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299739" y="3977743"/>
            <a:ext cx="1336813" cy="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flipV="1">
            <a:off x="7299739" y="2385391"/>
            <a:ext cx="1236870" cy="826042"/>
          </a:xfrm>
          <a:prstGeom prst="curvedConnector3">
            <a:avLst/>
          </a:prstGeom>
          <a:ln w="762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74223" y="0"/>
            <a:ext cx="8769779" cy="103196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mtClean="0">
                <a:solidFill>
                  <a:srgbClr val="777A8B"/>
                </a:solidFill>
              </a:rPr>
              <a:t>             NUFACT 2014</a:t>
            </a:r>
            <a:r>
              <a:rPr lang="en-US" sz="3600" smtClean="0">
                <a:solidFill>
                  <a:srgbClr val="0000FF"/>
                </a:solidFill>
              </a:rPr>
              <a:t/>
            </a:r>
            <a:br>
              <a:rPr lang="en-US" sz="3600" smtClean="0">
                <a:solidFill>
                  <a:srgbClr val="0000FF"/>
                </a:solidFill>
              </a:rPr>
            </a:br>
            <a:r>
              <a:rPr lang="en-US" sz="3600" smtClean="0">
                <a:solidFill>
                  <a:srgbClr val="0000FF"/>
                </a:solidFill>
              </a:rPr>
              <a:t>             </a:t>
            </a:r>
            <a:r>
              <a:rPr lang="en-US" sz="24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25-30 August 2014</a:t>
            </a:r>
            <a:endParaRPr lang="en-US" sz="6600" b="1" dirty="0">
              <a:solidFill>
                <a:srgbClr val="4662CB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" y="0"/>
            <a:ext cx="1020567" cy="10205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653" y="0"/>
            <a:ext cx="25908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9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69" y="-9288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Configurations 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pic>
        <p:nvPicPr>
          <p:cNvPr id="9" name="Picture 8" descr="07-CERN-Confi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3137" y="1050117"/>
            <a:ext cx="6080000" cy="2910332"/>
          </a:xfrm>
          <a:prstGeom prst="rect">
            <a:avLst/>
          </a:prstGeom>
        </p:spPr>
      </p:pic>
      <p:pic>
        <p:nvPicPr>
          <p:cNvPr id="10" name="Picture 9" descr="01-Schematic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07"/>
          <a:stretch/>
        </p:blipFill>
        <p:spPr>
          <a:xfrm>
            <a:off x="663737" y="3812501"/>
            <a:ext cx="2200795" cy="2095599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1107" y="2207579"/>
            <a:ext cx="3962619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CERN SPS primary beam pulse: 10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sec.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76680" y="4489851"/>
            <a:ext cx="385341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FNAL MI primary beam pulse: 1.6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sec. 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267200" y="51560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Best case is a pulse length = to the ring circumference.  This gives best </a:t>
            </a:r>
            <a:r>
              <a:rPr lang="en-US" dirty="0" err="1"/>
              <a:t>nu_mu</a:t>
            </a:r>
            <a:r>
              <a:rPr lang="en-US" dirty="0"/>
              <a:t> from pion decay beam and </a:t>
            </a:r>
            <a:r>
              <a:rPr lang="en-US" dirty="0" smtClean="0"/>
              <a:t>most efficient </a:t>
            </a:r>
            <a:r>
              <a:rPr lang="en-US" dirty="0"/>
              <a:t>use of the </a:t>
            </a:r>
            <a:r>
              <a:rPr lang="en-US" dirty="0" err="1"/>
              <a:t>muon</a:t>
            </a:r>
            <a:r>
              <a:rPr lang="en-US" dirty="0"/>
              <a:t> decays.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850" y="4530006"/>
            <a:ext cx="292100" cy="1153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214" y="2017079"/>
            <a:ext cx="482600" cy="190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700" y="2017079"/>
            <a:ext cx="4826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5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460" y="-697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Siting (from EOI)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pic>
        <p:nvPicPr>
          <p:cNvPr id="9" name="Picture 8" descr="10-NA-Ca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032462"/>
            <a:ext cx="5864087" cy="2345635"/>
          </a:xfrm>
          <a:prstGeom prst="rect">
            <a:avLst/>
          </a:prstGeom>
        </p:spPr>
      </p:pic>
      <p:pic>
        <p:nvPicPr>
          <p:cNvPr id="10" name="Picture 9" descr="11-Undergroun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654" y="2314947"/>
            <a:ext cx="2827406" cy="40932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" y="3369296"/>
            <a:ext cx="408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North Area</a:t>
            </a:r>
          </a:p>
          <a:p>
            <a:r>
              <a:rPr lang="en-US" dirty="0" smtClean="0"/>
              <a:t>          Neutrino platform (CENF), from EOI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22596" y="3692462"/>
            <a:ext cx="83222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FNAL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1858" y="1032462"/>
            <a:ext cx="86484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CERN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90176" y="2473756"/>
            <a:ext cx="86484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CERN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79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5517" y="5486400"/>
            <a:ext cx="4093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target station would be for </a:t>
            </a:r>
            <a:r>
              <a:rPr lang="en-US" dirty="0" err="1" smtClean="0"/>
              <a:t>nuSTORM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5" y="1369194"/>
            <a:ext cx="9144000" cy="4844079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>
            <a:off x="4186178" y="2132915"/>
            <a:ext cx="824754" cy="1246018"/>
          </a:xfrm>
          <a:custGeom>
            <a:avLst/>
            <a:gdLst>
              <a:gd name="connsiteX0" fmla="*/ 110967 w 824754"/>
              <a:gd name="connsiteY0" fmla="*/ 1245228 h 1246018"/>
              <a:gd name="connsiteX1" fmla="*/ 443869 w 824754"/>
              <a:gd name="connsiteY1" fmla="*/ 1195912 h 1246018"/>
              <a:gd name="connsiteX2" fmla="*/ 764440 w 824754"/>
              <a:gd name="connsiteY2" fmla="*/ 924674 h 1246018"/>
              <a:gd name="connsiteX3" fmla="*/ 813759 w 824754"/>
              <a:gd name="connsiteY3" fmla="*/ 554805 h 1246018"/>
              <a:gd name="connsiteX4" fmla="*/ 628814 w 824754"/>
              <a:gd name="connsiteY4" fmla="*/ 258909 h 1246018"/>
              <a:gd name="connsiteX5" fmla="*/ 308242 w 824754"/>
              <a:gd name="connsiteY5" fmla="*/ 73974 h 1246018"/>
              <a:gd name="connsiteX6" fmla="*/ 0 w 824754"/>
              <a:gd name="connsiteY6" fmla="*/ 0 h 124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4754" h="1246018">
                <a:moveTo>
                  <a:pt x="110967" y="1245228"/>
                </a:moveTo>
                <a:cubicBezTo>
                  <a:pt x="222962" y="1247283"/>
                  <a:pt x="334957" y="1249338"/>
                  <a:pt x="443869" y="1195912"/>
                </a:cubicBezTo>
                <a:cubicBezTo>
                  <a:pt x="552781" y="1142486"/>
                  <a:pt x="702792" y="1031525"/>
                  <a:pt x="764440" y="924674"/>
                </a:cubicBezTo>
                <a:cubicBezTo>
                  <a:pt x="826088" y="817823"/>
                  <a:pt x="836363" y="665766"/>
                  <a:pt x="813759" y="554805"/>
                </a:cubicBezTo>
                <a:cubicBezTo>
                  <a:pt x="791155" y="443844"/>
                  <a:pt x="713067" y="339047"/>
                  <a:pt x="628814" y="258909"/>
                </a:cubicBezTo>
                <a:cubicBezTo>
                  <a:pt x="544561" y="178771"/>
                  <a:pt x="413044" y="117125"/>
                  <a:pt x="308242" y="73974"/>
                </a:cubicBezTo>
                <a:cubicBezTo>
                  <a:pt x="203440" y="30823"/>
                  <a:pt x="0" y="0"/>
                  <a:pt x="0" y="0"/>
                </a:cubicBezTo>
              </a:path>
            </a:pathLst>
          </a:custGeom>
          <a:ln w="76200" cmpd="sng">
            <a:solidFill>
              <a:srgbClr val="FF6600"/>
            </a:solidFill>
            <a:headEnd type="none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69460" y="-697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Target&amp;injection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region 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8659" y="1942089"/>
            <a:ext cx="174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pion beam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1010" y="602860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From project </a:t>
            </a:r>
            <a:r>
              <a:rPr lang="en-US" dirty="0"/>
              <a:t>definition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15970" y="6028607"/>
            <a:ext cx="52590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u="sng" dirty="0" smtClean="0">
                <a:solidFill>
                  <a:prstClr val="black"/>
                </a:solidFill>
                <a:hlinkClick r:id="rId3"/>
              </a:rPr>
              <a:t>arXiv</a:t>
            </a:r>
            <a:r>
              <a:rPr lang="en-US" u="sng" dirty="0">
                <a:solidFill>
                  <a:prstClr val="black"/>
                </a:solidFill>
                <a:hlinkClick r:id="rId3"/>
              </a:rPr>
              <a:t>:1309.1389.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68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5655" y="6356356"/>
            <a:ext cx="3655391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6456" y="97115"/>
            <a:ext cx="8229600" cy="805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-flux </a:t>
            </a:r>
            <a:r>
              <a:rPr lang="en-US" sz="32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&amp; n</a:t>
            </a: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-flux</a:t>
            </a:r>
            <a:endParaRPr lang="en-GB" sz="36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20" name="Content Placeholder 5" descr="Birds eye Looking North at Muon Ring with Near Detecto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485" b="-30485"/>
          <a:stretch>
            <a:fillRect/>
          </a:stretch>
        </p:blipFill>
        <p:spPr>
          <a:xfrm>
            <a:off x="216459" y="2212636"/>
            <a:ext cx="4125035" cy="2459065"/>
          </a:xfrm>
          <a:prstGeom prst="rect">
            <a:avLst/>
          </a:prstGeom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216459" y="2381346"/>
            <a:ext cx="4125035" cy="271532"/>
          </a:xfrm>
          <a:prstGeom prst="rect">
            <a:avLst/>
          </a:prstGeom>
          <a:solidFill>
            <a:srgbClr val="C3D69B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200" dirty="0" smtClean="0"/>
              <a:t>Alan </a:t>
            </a:r>
            <a:r>
              <a:rPr lang="fi-FI" sz="1200" dirty="0" err="1" smtClean="0"/>
              <a:t>Bross</a:t>
            </a:r>
            <a:r>
              <a:rPr lang="fi-FI" sz="1200" dirty="0" smtClean="0"/>
              <a:t>  P5 </a:t>
            </a:r>
            <a:r>
              <a:rPr lang="fi-FI" sz="1200" dirty="0" err="1" smtClean="0"/>
              <a:t>Face-to-Face</a:t>
            </a:r>
            <a:r>
              <a:rPr lang="fi-FI" sz="1200" dirty="0" smtClean="0"/>
              <a:t> </a:t>
            </a:r>
            <a:r>
              <a:rPr lang="fi-FI" sz="1200" dirty="0" err="1" smtClean="0"/>
              <a:t>Meeting</a:t>
            </a:r>
            <a:r>
              <a:rPr lang="fi-FI" sz="1200" dirty="0" smtClean="0"/>
              <a:t>, </a:t>
            </a:r>
            <a:r>
              <a:rPr lang="fi-FI" sz="1200" dirty="0" err="1" smtClean="0"/>
              <a:t>Fermilab</a:t>
            </a:r>
            <a:r>
              <a:rPr lang="fi-FI" sz="1200" dirty="0" smtClean="0"/>
              <a:t>, </a:t>
            </a:r>
            <a:r>
              <a:rPr lang="fi-FI" sz="1200" dirty="0" err="1" smtClean="0"/>
              <a:t>Nov</a:t>
            </a:r>
            <a:r>
              <a:rPr lang="fi-FI" sz="1200" dirty="0" smtClean="0"/>
              <a:t>. 2013  </a:t>
            </a:r>
            <a:endParaRPr lang="en-US" sz="1200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45853" y="4934904"/>
            <a:ext cx="8991600" cy="1419893"/>
          </a:xfrm>
        </p:spPr>
        <p:txBody>
          <a:bodyPr>
            <a:normAutofit/>
          </a:bodyPr>
          <a:lstStyle/>
          <a:p>
            <a:pPr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CERN (EOI) </a:t>
            </a:r>
            <a:r>
              <a:rPr lang="en-US" sz="2000" dirty="0" smtClean="0">
                <a:solidFill>
                  <a:srgbClr val="FF6600"/>
                </a:solidFill>
              </a:rPr>
              <a:t>4.5 10</a:t>
            </a:r>
            <a:r>
              <a:rPr lang="en-US" sz="2000" baseline="30000" dirty="0" smtClean="0">
                <a:solidFill>
                  <a:srgbClr val="FF6600"/>
                </a:solidFill>
              </a:rPr>
              <a:t>20</a:t>
            </a:r>
            <a:r>
              <a:rPr lang="en-US" sz="2000" dirty="0" smtClean="0">
                <a:solidFill>
                  <a:srgbClr val="FF6600"/>
                </a:solidFill>
              </a:rPr>
              <a:t> 100 </a:t>
            </a:r>
            <a:r>
              <a:rPr lang="en-US" sz="2000" dirty="0" err="1" smtClean="0">
                <a:solidFill>
                  <a:srgbClr val="FF6600"/>
                </a:solidFill>
              </a:rPr>
              <a:t>GeV</a:t>
            </a:r>
            <a:r>
              <a:rPr lang="en-US" sz="2000" dirty="0" smtClean="0">
                <a:solidFill>
                  <a:srgbClr val="FF6600"/>
                </a:solidFill>
              </a:rPr>
              <a:t> POT/10yr</a:t>
            </a:r>
          </a:p>
          <a:p>
            <a:pPr lvl="1"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Assuming similar accelerator facility as FNAL (C target)</a:t>
            </a:r>
          </a:p>
          <a:p>
            <a:pPr lvl="1"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Beam from SPS as proposed for the CENF primary beam</a:t>
            </a:r>
          </a:p>
          <a:p>
            <a:pPr lvl="1"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Without any optimization 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52400" y="903047"/>
            <a:ext cx="8991600" cy="1419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FNAL Proposal: </a:t>
            </a:r>
            <a:r>
              <a:rPr lang="en-US" sz="2000" dirty="0" smtClean="0">
                <a:solidFill>
                  <a:srgbClr val="FF6600"/>
                </a:solidFill>
              </a:rPr>
              <a:t>10</a:t>
            </a:r>
            <a:r>
              <a:rPr lang="en-US" sz="2000" baseline="30000" dirty="0" smtClean="0">
                <a:solidFill>
                  <a:srgbClr val="FF6600"/>
                </a:solidFill>
              </a:rPr>
              <a:t>21</a:t>
            </a:r>
            <a:r>
              <a:rPr lang="en-US" sz="2000" dirty="0" smtClean="0">
                <a:solidFill>
                  <a:srgbClr val="FF6600"/>
                </a:solidFill>
              </a:rPr>
              <a:t>  120 </a:t>
            </a:r>
            <a:r>
              <a:rPr lang="en-US" sz="2000" dirty="0" err="1" smtClean="0">
                <a:solidFill>
                  <a:srgbClr val="FF6600"/>
                </a:solidFill>
              </a:rPr>
              <a:t>GeV</a:t>
            </a:r>
            <a:r>
              <a:rPr lang="en-US" sz="2000" dirty="0" smtClean="0">
                <a:solidFill>
                  <a:srgbClr val="FF6600"/>
                </a:solidFill>
              </a:rPr>
              <a:t> POT/10yr</a:t>
            </a:r>
            <a:r>
              <a:rPr lang="en-US" sz="2000" dirty="0" smtClean="0">
                <a:solidFill>
                  <a:srgbClr val="000090"/>
                </a:solidFill>
              </a:rPr>
              <a:t>  -&gt; ~ 1.9 X 10</a:t>
            </a:r>
            <a:r>
              <a:rPr lang="en-US" sz="2000" baseline="30000" dirty="0" smtClean="0">
                <a:solidFill>
                  <a:srgbClr val="000090"/>
                </a:solidFill>
              </a:rPr>
              <a:t>18</a:t>
            </a:r>
            <a:r>
              <a:rPr lang="en-US" sz="2000" dirty="0" smtClean="0">
                <a:solidFill>
                  <a:srgbClr val="000090"/>
                </a:solidFill>
              </a:rPr>
              <a:t> useful </a:t>
            </a:r>
            <a:r>
              <a:rPr lang="en-US" sz="2000" dirty="0" smtClean="0">
                <a:solidFill>
                  <a:srgbClr val="000090"/>
                </a:solidFill>
                <a:latin typeface="Symbol" pitchFamily="18" charset="2"/>
              </a:rPr>
              <a:t>m</a:t>
            </a:r>
            <a:r>
              <a:rPr lang="en-US" sz="2000" dirty="0" smtClean="0">
                <a:solidFill>
                  <a:srgbClr val="000090"/>
                </a:solidFill>
              </a:rPr>
              <a:t> decays</a:t>
            </a:r>
          </a:p>
          <a:p>
            <a:pPr lvl="1">
              <a:buClr>
                <a:srgbClr val="00009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In PIP era, extract one Booster batch/cycle (10</a:t>
            </a:r>
            <a:r>
              <a:rPr lang="en-US" sz="1800" baseline="30000" dirty="0" smtClean="0">
                <a:solidFill>
                  <a:srgbClr val="000090"/>
                </a:solidFill>
              </a:rPr>
              <a:t>20</a:t>
            </a:r>
            <a:r>
              <a:rPr lang="en-US" sz="1800" dirty="0" smtClean="0">
                <a:solidFill>
                  <a:srgbClr val="000090"/>
                </a:solidFill>
              </a:rPr>
              <a:t> POT/</a:t>
            </a:r>
            <a:r>
              <a:rPr lang="en-US" sz="1800" dirty="0" err="1" smtClean="0">
                <a:solidFill>
                  <a:srgbClr val="000090"/>
                </a:solidFill>
              </a:rPr>
              <a:t>yr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dirty="0" smtClean="0">
                <a:solidFill>
                  <a:srgbClr val="000090"/>
                </a:solidFill>
              </a:rPr>
              <a:t>10 year run)</a:t>
            </a:r>
          </a:p>
          <a:p>
            <a:pPr lvl="1">
              <a:buClr>
                <a:srgbClr val="00009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Baseline FODO ring, C target, NUMI style 1 horn </a:t>
            </a:r>
          </a:p>
          <a:p>
            <a:pPr lvl="1">
              <a:buClr>
                <a:srgbClr val="00009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Inconel target + horn optimization + RFFAG </a:t>
            </a:r>
            <a:r>
              <a:rPr lang="en-US" sz="1800" dirty="0" smtClean="0">
                <a:solidFill>
                  <a:srgbClr val="000090"/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sz="1800" dirty="0" smtClean="0">
                <a:solidFill>
                  <a:srgbClr val="000090"/>
                </a:solidFill>
                <a:ea typeface="Wingdings"/>
                <a:cs typeface="Wingdings"/>
                <a:sym typeface="Wingdings"/>
              </a:rPr>
              <a:t>X5 ( 2 year run)</a:t>
            </a:r>
            <a:endParaRPr lang="en-US" sz="1800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13</a:t>
            </a:fld>
            <a:endParaRPr lang="en-US" dirty="0"/>
          </a:p>
        </p:txBody>
      </p:sp>
      <p:pic>
        <p:nvPicPr>
          <p:cNvPr id="11" name="Picture 10" descr="10-NA-Cas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36" y="3090896"/>
            <a:ext cx="4244162" cy="1697665"/>
          </a:xfrm>
          <a:prstGeom prst="rect">
            <a:avLst/>
          </a:prstGeom>
        </p:spPr>
      </p:pic>
      <p:sp>
        <p:nvSpPr>
          <p:cNvPr id="12" name="Footer Placeholder 4"/>
          <p:cNvSpPr txBox="1">
            <a:spLocks/>
          </p:cNvSpPr>
          <p:nvPr/>
        </p:nvSpPr>
        <p:spPr>
          <a:xfrm>
            <a:off x="4676219" y="4839872"/>
            <a:ext cx="4244162" cy="271532"/>
          </a:xfrm>
          <a:prstGeom prst="rect">
            <a:avLst/>
          </a:prstGeom>
          <a:solidFill>
            <a:srgbClr val="C3D69B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200" dirty="0" smtClean="0"/>
              <a:t>CERN EOI, </a:t>
            </a:r>
            <a:r>
              <a:rPr lang="fi-FI" sz="1200" dirty="0" err="1" smtClean="0"/>
              <a:t>Nov</a:t>
            </a:r>
            <a:r>
              <a:rPr lang="fi-FI" sz="1200" dirty="0" smtClean="0"/>
              <a:t>. 2013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3366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5655" y="6356356"/>
            <a:ext cx="3655391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87740"/>
            <a:ext cx="8229600" cy="805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nuSTORM</a:t>
            </a: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facility: parameters overview</a:t>
            </a:r>
            <a:endParaRPr lang="en-GB" sz="36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8494" y="1089171"/>
            <a:ext cx="87315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  <a:cs typeface="Symbol" charset="2"/>
              </a:rPr>
              <a:t>Collect and transport </a:t>
            </a:r>
            <a:r>
              <a:rPr lang="en-US" sz="2400" dirty="0" err="1" smtClean="0">
                <a:solidFill>
                  <a:srgbClr val="000090"/>
                </a:solidFill>
                <a:cs typeface="Symbol" charset="2"/>
              </a:rPr>
              <a:t>pions</a:t>
            </a:r>
            <a:r>
              <a:rPr lang="en-US" sz="2400" dirty="0" smtClean="0">
                <a:solidFill>
                  <a:srgbClr val="000090"/>
                </a:solidFill>
                <a:cs typeface="Symbol" charset="2"/>
              </a:rPr>
              <a:t> from target: 5 </a:t>
            </a:r>
            <a:r>
              <a:rPr lang="en-US" sz="2400" dirty="0" err="1" smtClean="0">
                <a:solidFill>
                  <a:srgbClr val="000090"/>
                </a:solidFill>
                <a:cs typeface="Symbol" charset="2"/>
              </a:rPr>
              <a:t>GeV</a:t>
            </a:r>
            <a:r>
              <a:rPr lang="en-US" sz="2400" dirty="0" smtClean="0">
                <a:solidFill>
                  <a:srgbClr val="000090"/>
                </a:solidFill>
                <a:cs typeface="Symbol" charset="2"/>
              </a:rPr>
              <a:t>/c ± 10% </a:t>
            </a:r>
          </a:p>
          <a:p>
            <a:pPr>
              <a:buClr>
                <a:srgbClr val="2F49D0"/>
              </a:buClr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</a:rPr>
              <a:t>60% decay on the first straight section to muons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</a:rPr>
              <a:t>40%, up to 5 kW, go to pion dump or pion degrader for cooling experiments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400" dirty="0">
                <a:solidFill>
                  <a:srgbClr val="000090"/>
                </a:solidFill>
              </a:rPr>
              <a:t>M</a:t>
            </a:r>
            <a:r>
              <a:rPr lang="en-US" sz="2400" dirty="0" smtClean="0">
                <a:solidFill>
                  <a:srgbClr val="000090"/>
                </a:solidFill>
              </a:rPr>
              <a:t>omentum of muons in ring  3.8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/c </a:t>
            </a:r>
            <a:r>
              <a:rPr lang="en-US" sz="2400" dirty="0" smtClean="0">
                <a:solidFill>
                  <a:srgbClr val="000090"/>
                </a:solidFill>
                <a:cs typeface="Symbol" charset="2"/>
              </a:rPr>
              <a:t>± 10%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</a:rPr>
              <a:t>p-beam: FNAL 120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/c, CERN SPS 100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/c (baseline)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742950" lvl="1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</a:rPr>
              <a:t>CERN SPS can deliver higher momentum, 450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/c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1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5655" y="6356356"/>
            <a:ext cx="3655391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87740"/>
            <a:ext cx="8229600" cy="805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nuSTORM</a:t>
            </a: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Ring Parameters</a:t>
            </a:r>
            <a:endParaRPr lang="en-GB" sz="36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12" y="1192974"/>
            <a:ext cx="4036577" cy="481839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137" y="1192974"/>
            <a:ext cx="3770724" cy="111222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64896" y="5549581"/>
            <a:ext cx="2052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Courtesy A. Liu</a:t>
            </a: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74" y="3120343"/>
            <a:ext cx="3834629" cy="9198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6786" y="3913174"/>
            <a:ext cx="76917" cy="1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5655" y="6356356"/>
            <a:ext cx="3655391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87740"/>
            <a:ext cx="8229600" cy="805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The Three Pillars of </a:t>
            </a:r>
            <a:r>
              <a:rPr lang="en-US" sz="32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nuSTORM</a:t>
            </a:r>
            <a:endParaRPr lang="en-GB" sz="36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8" y="1188338"/>
            <a:ext cx="3739896" cy="4876800"/>
          </a:xfrm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567237" y="1295400"/>
            <a:ext cx="43448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 b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Ø"/>
              <a:defRPr b="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Ø"/>
              <a:defRPr sz="1600" b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400" b="0">
                <a:solidFill>
                  <a:srgbClr val="FFFFCC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400" b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FFFF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FFFF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FFFF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FFFF00"/>
                </a:solidFill>
                <a:latin typeface="+mn-lt"/>
              </a:defRPr>
            </a:lvl9pPr>
          </a:lstStyle>
          <a:p>
            <a:pPr marL="342900" lvl="1" indent="-342900">
              <a:buSzTx/>
              <a:buFont typeface="Wingdings" charset="2"/>
              <a:buChar char="§"/>
            </a:pPr>
            <a:r>
              <a:rPr lang="en-US" sz="2800" kern="0" dirty="0" smtClean="0">
                <a:solidFill>
                  <a:srgbClr val="FF0000"/>
                </a:solidFill>
              </a:rPr>
              <a:t>Can add significantly to our knowledge of </a:t>
            </a:r>
            <a:r>
              <a:rPr lang="en-US" sz="2800" kern="0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sz="2800" kern="0" dirty="0" smtClean="0">
                <a:solidFill>
                  <a:srgbClr val="FF0000"/>
                </a:solidFill>
              </a:rPr>
              <a:t> interactions, particularly for </a:t>
            </a:r>
            <a:r>
              <a:rPr lang="en-US" sz="2800" kern="0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sz="2800" kern="0" baseline="-25000" dirty="0" smtClean="0">
                <a:solidFill>
                  <a:srgbClr val="FF0000"/>
                </a:solidFill>
              </a:rPr>
              <a:t>e</a:t>
            </a:r>
          </a:p>
          <a:p>
            <a:pPr>
              <a:buFont typeface="Wingdings" charset="2"/>
              <a:buChar char="§"/>
            </a:pPr>
            <a:r>
              <a:rPr lang="en-US" sz="2800" kern="0" dirty="0" smtClean="0">
                <a:solidFill>
                  <a:srgbClr val="000090"/>
                </a:solidFill>
              </a:rPr>
              <a:t>Provides an accelerator &amp; detector technology test bed for muons</a:t>
            </a:r>
          </a:p>
          <a:p>
            <a:pPr>
              <a:buFont typeface="Wingdings" charset="2"/>
              <a:buChar char="§"/>
            </a:pPr>
            <a:r>
              <a:rPr lang="en-US" sz="2800" kern="0" dirty="0">
                <a:solidFill>
                  <a:srgbClr val="000090"/>
                </a:solidFill>
              </a:rPr>
              <a:t>Delivers on the physics for </a:t>
            </a:r>
            <a:r>
              <a:rPr lang="en-US" sz="2800" kern="0" dirty="0" smtClean="0">
                <a:solidFill>
                  <a:srgbClr val="000090"/>
                </a:solidFill>
              </a:rPr>
              <a:t>study </a:t>
            </a:r>
            <a:r>
              <a:rPr lang="en-US" sz="2800" kern="0" dirty="0">
                <a:solidFill>
                  <a:srgbClr val="000090"/>
                </a:solidFill>
              </a:rPr>
              <a:t>of sterile </a:t>
            </a:r>
            <a:r>
              <a:rPr lang="en-US" sz="2800" kern="0" dirty="0">
                <a:solidFill>
                  <a:srgbClr val="000090"/>
                </a:solidFill>
                <a:latin typeface="Symbol" pitchFamily="18" charset="2"/>
              </a:rPr>
              <a:t>n</a:t>
            </a:r>
          </a:p>
          <a:p>
            <a:pPr marL="0" indent="0">
              <a:buNone/>
            </a:pPr>
            <a:endParaRPr lang="en-US" sz="2800" kern="0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§"/>
            </a:pPr>
            <a:endParaRPr lang="en-US" kern="0" dirty="0">
              <a:solidFill>
                <a:srgbClr val="000090"/>
              </a:solidFill>
            </a:endParaRPr>
          </a:p>
        </p:txBody>
      </p:sp>
      <p:sp>
        <p:nvSpPr>
          <p:cNvPr id="16" name="Multiply 15"/>
          <p:cNvSpPr/>
          <p:nvPr/>
        </p:nvSpPr>
        <p:spPr bwMode="auto">
          <a:xfrm>
            <a:off x="5943600" y="4713737"/>
            <a:ext cx="1181100" cy="1351407"/>
          </a:xfrm>
          <a:prstGeom prst="mathMultiply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020972"/>
            <a:ext cx="9144000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2400" dirty="0" smtClean="0">
                <a:solidFill>
                  <a:srgbClr val="FF0000"/>
                </a:solidFill>
              </a:rPr>
              <a:t>Worldwide collaborative efforts </a:t>
            </a:r>
          </a:p>
          <a:p>
            <a:pPr marL="0" lvl="1"/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           </a:t>
            </a:r>
            <a:r>
              <a:rPr lang="en-US" sz="2400" dirty="0" smtClean="0"/>
              <a:t>paves the way to a high precision neutrino/</a:t>
            </a:r>
            <a:r>
              <a:rPr lang="en-US" sz="2400" dirty="0" err="1" smtClean="0"/>
              <a:t>muon</a:t>
            </a:r>
            <a:r>
              <a:rPr lang="en-US" sz="2400" dirty="0" smtClean="0"/>
              <a:t> program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088360" y="5651634"/>
            <a:ext cx="5035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“European Strategy”: LBL program &amp;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98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430" y="1649510"/>
            <a:ext cx="4807369" cy="19229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5325" y="1943735"/>
            <a:ext cx="27851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Racetrack FFAG</a:t>
            </a:r>
            <a:endParaRPr lang="en-US" sz="3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3513" y="186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Lattice options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412" y="3870425"/>
            <a:ext cx="4200496" cy="167007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7548" y="4060295"/>
            <a:ext cx="11691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FODO</a:t>
            </a:r>
            <a:endParaRPr lang="en-US" sz="32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17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5904" y="5773699"/>
            <a:ext cx="4869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Fermilab</a:t>
            </a:r>
            <a:r>
              <a:rPr lang="en-US" dirty="0" smtClean="0"/>
              <a:t> layout drawings are for FODO</a:t>
            </a:r>
          </a:p>
          <a:p>
            <a:r>
              <a:rPr lang="en-US" dirty="0" smtClean="0"/>
              <a:t>Dynamic aperture, tunes etc. still to be optimized.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51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16" y="1458870"/>
            <a:ext cx="7001565" cy="423350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3" y="9794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Lattice option comparison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61700" y="595836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Paris, Jan.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91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3" y="97943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Workpackages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@ CERN: SPS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3800"/>
            <a:ext cx="9144000" cy="19300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9492304">
            <a:off x="6119689" y="5116865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556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Material used 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39725"/>
            <a:ext cx="8587409" cy="3282742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Slides from several recent workshops:</a:t>
            </a:r>
          </a:p>
          <a:p>
            <a:pPr lvl="1"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26-27 March 2013, CERN</a:t>
            </a:r>
          </a:p>
          <a:p>
            <a:pPr lvl="1"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14-15 April 2013, Virginia Tech</a:t>
            </a:r>
          </a:p>
          <a:p>
            <a:pPr lvl="1"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21-22 November 2013, </a:t>
            </a:r>
            <a:r>
              <a:rPr lang="en-US" sz="1800" dirty="0" err="1" smtClean="0">
                <a:solidFill>
                  <a:srgbClr val="000090"/>
                </a:solidFill>
              </a:rPr>
              <a:t>Fermilab</a:t>
            </a:r>
            <a:endParaRPr lang="en-US" sz="1800" dirty="0" smtClean="0">
              <a:solidFill>
                <a:srgbClr val="000090"/>
              </a:solidFill>
            </a:endParaRPr>
          </a:p>
          <a:p>
            <a:pPr lvl="1"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ICFA, neutrinos, Paris January 2014</a:t>
            </a:r>
          </a:p>
          <a:p>
            <a:pP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Material in recent </a:t>
            </a:r>
          </a:p>
          <a:p>
            <a:pPr lvl="1"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Expression of interest to SPSC, CERN </a:t>
            </a:r>
            <a:r>
              <a:rPr lang="en-US" sz="1800" dirty="0" smtClean="0"/>
              <a:t>arXiv:1305.1419</a:t>
            </a:r>
            <a:endParaRPr lang="en-US" sz="3200" dirty="0" smtClean="0">
              <a:solidFill>
                <a:srgbClr val="000090"/>
              </a:solidFill>
            </a:endParaRPr>
          </a:p>
          <a:p>
            <a:pPr marL="742950" lvl="2" indent="-342900">
              <a:buFont typeface="Wingdings" charset="2"/>
              <a:buChar char="§"/>
            </a:pPr>
            <a:r>
              <a:rPr lang="en-US" sz="1800" dirty="0" smtClean="0">
                <a:solidFill>
                  <a:srgbClr val="000090"/>
                </a:solidFill>
              </a:rPr>
              <a:t>Proposal to </a:t>
            </a:r>
            <a:r>
              <a:rPr lang="en-US" sz="1800" dirty="0" err="1" smtClean="0">
                <a:solidFill>
                  <a:srgbClr val="000090"/>
                </a:solidFill>
              </a:rPr>
              <a:t>Fermilab</a:t>
            </a:r>
            <a:r>
              <a:rPr lang="en-US" sz="1800" dirty="0" smtClean="0">
                <a:solidFill>
                  <a:srgbClr val="000090"/>
                </a:solidFill>
              </a:rPr>
              <a:t> PAC </a:t>
            </a:r>
            <a:r>
              <a:rPr kumimoji="1" lang="en-US" altLang="ja-JP" sz="1800" dirty="0" err="1" smtClean="0"/>
              <a:t>arXiv</a:t>
            </a:r>
            <a:r>
              <a:rPr kumimoji="1" lang="en-US" altLang="ja-JP" sz="1800" dirty="0" smtClean="0"/>
              <a:t>: 1308.6822, </a:t>
            </a:r>
            <a:r>
              <a:rPr kumimoji="1" lang="en-US" altLang="ja-JP" sz="1800" dirty="0" smtClean="0">
                <a:solidFill>
                  <a:srgbClr val="000090"/>
                </a:solidFill>
              </a:rPr>
              <a:t>plus updates</a:t>
            </a:r>
          </a:p>
          <a:p>
            <a:pPr marL="742950" lvl="2" indent="-342900">
              <a:buFont typeface="Wingdings" charset="2"/>
              <a:buChar char="§"/>
            </a:pPr>
            <a:r>
              <a:rPr kumimoji="1" lang="en-US" altLang="ja-JP" sz="1800" dirty="0" smtClean="0">
                <a:solidFill>
                  <a:srgbClr val="000090"/>
                </a:solidFill>
              </a:rPr>
              <a:t>Discussions at CERN around </a:t>
            </a:r>
            <a:r>
              <a:rPr kumimoji="1" lang="en-US" altLang="ja-JP" sz="1800" dirty="0" err="1" smtClean="0">
                <a:solidFill>
                  <a:srgbClr val="000090"/>
                </a:solidFill>
              </a:rPr>
              <a:t>nuSTORM</a:t>
            </a:r>
            <a:r>
              <a:rPr kumimoji="1" lang="en-US" altLang="ja-JP" sz="1800" dirty="0" smtClean="0">
                <a:solidFill>
                  <a:srgbClr val="000090"/>
                </a:solidFill>
              </a:rPr>
              <a:t> at CERN (K. Long, </a:t>
            </a:r>
            <a:r>
              <a:rPr kumimoji="1" lang="en-US" altLang="ja-JP" sz="1800" dirty="0" err="1" smtClean="0">
                <a:solidFill>
                  <a:srgbClr val="000090"/>
                </a:solidFill>
              </a:rPr>
              <a:t>M.Nessi</a:t>
            </a:r>
            <a:r>
              <a:rPr kumimoji="1" lang="en-US" altLang="ja-JP" sz="1800" dirty="0">
                <a:solidFill>
                  <a:srgbClr val="000090"/>
                </a:solidFill>
              </a:rPr>
              <a:t>, E. Wildner )</a:t>
            </a:r>
            <a:endParaRPr kumimoji="1" lang="en-US" altLang="ja-JP" sz="1800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§"/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 </a:t>
            </a:r>
          </a:p>
          <a:p>
            <a:pPr>
              <a:buFont typeface="Wingdings" charset="2"/>
              <a:buChar char="§"/>
            </a:pPr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ICFAνEu, Jan.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964" y="5041072"/>
            <a:ext cx="2361881" cy="976244"/>
          </a:xfrm>
          <a:prstGeom prst="rect">
            <a:avLst/>
          </a:prstGeom>
          <a:solidFill>
            <a:srgbClr val="D99694"/>
          </a:solidFill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618" y="5041072"/>
            <a:ext cx="4209753" cy="646596"/>
          </a:xfrm>
          <a:prstGeom prst="rect">
            <a:avLst/>
          </a:prstGeom>
          <a:ln>
            <a:solidFill>
              <a:srgbClr val="E46C0A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6683" y="1568700"/>
            <a:ext cx="1977583" cy="1169539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82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3" y="9794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Pion Production (FNAL)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1113" y="1389763"/>
            <a:ext cx="8763000" cy="4776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120 </a:t>
            </a:r>
            <a:r>
              <a:rPr lang="en-US" sz="1600" dirty="0" err="1" smtClean="0">
                <a:solidFill>
                  <a:srgbClr val="000090"/>
                </a:solidFill>
                <a:latin typeface="Comic Sans MS" pitchFamily="66" charset="0"/>
              </a:rPr>
              <a:t>GeV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 proton beam, beam radius – 1mm</a:t>
            </a:r>
          </a:p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5 </a:t>
            </a:r>
            <a:r>
              <a:rPr lang="en-US" sz="1600" dirty="0" err="1">
                <a:solidFill>
                  <a:srgbClr val="000090"/>
                </a:solidFill>
                <a:latin typeface="Comic Sans MS" pitchFamily="66" charset="0"/>
              </a:rPr>
              <a:t>GeV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/c </a:t>
            </a:r>
            <a:r>
              <a:rPr lang="en-US" sz="16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p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+ yield optimization</a:t>
            </a:r>
          </a:p>
          <a:p>
            <a:pPr marL="742950" lvl="1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Inconel, Tungsten, Graphite</a:t>
            </a:r>
          </a:p>
          <a:p>
            <a:pPr marL="742950" lvl="1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T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arget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length,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radius, material and position inside horn. Horn current- 230 kA. </a:t>
            </a:r>
          </a:p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Yield  rises very little with target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length.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Dependence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on target position inside horn is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weak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. Dependence of yield on target radius is opposite for heavy and light targets.</a:t>
            </a:r>
            <a:r>
              <a:rPr lang="en-US" dirty="0">
                <a:solidFill>
                  <a:srgbClr val="000090"/>
                </a:solidFill>
              </a:rPr>
              <a:t> </a:t>
            </a:r>
            <a:endParaRPr lang="en-US" sz="1600" dirty="0">
              <a:solidFill>
                <a:srgbClr val="000090"/>
              </a:solidFill>
              <a:latin typeface="Comic Sans MS" pitchFamily="66" charset="0"/>
            </a:endParaRPr>
          </a:p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Yields better for Inconel and Tungsten</a:t>
            </a:r>
            <a:endParaRPr lang="en-US" sz="1600" dirty="0">
              <a:solidFill>
                <a:srgbClr val="000090"/>
              </a:solidFill>
              <a:latin typeface="Comic Sans MS" pitchFamily="66" charset="0"/>
            </a:endParaRPr>
          </a:p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Realistic horn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model slightly decreases predicted yield, but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changes distribution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is not so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marginal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(interactions in the horn itself)</a:t>
            </a:r>
            <a:endParaRPr lang="en-US" sz="1600" dirty="0">
              <a:solidFill>
                <a:srgbClr val="000090"/>
              </a:solidFill>
              <a:latin typeface="Comic Sans MS" pitchFamily="66" charset="0"/>
            </a:endParaRPr>
          </a:p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MARS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model agrees well with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exp. data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on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carbon in </a:t>
            </a:r>
            <a:r>
              <a:rPr lang="en-US" sz="1600" dirty="0" err="1">
                <a:solidFill>
                  <a:srgbClr val="000090"/>
                </a:solidFill>
                <a:latin typeface="Comic Sans MS" pitchFamily="66" charset="0"/>
              </a:rPr>
              <a:t>nuSTORM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 range of interest. MIPP and NA61/SHINE measurements for medium and heavy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nuclei </a:t>
            </a:r>
            <a:r>
              <a:rPr lang="en-US" sz="1600" dirty="0">
                <a:solidFill>
                  <a:srgbClr val="000090"/>
                </a:solidFill>
                <a:latin typeface="Comic Sans MS" pitchFamily="66" charset="0"/>
              </a:rPr>
              <a:t>will be published </a:t>
            </a: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in two years.</a:t>
            </a:r>
          </a:p>
          <a:p>
            <a:pPr marL="285750" indent="-285750" algn="just" eaLnBrk="0" hangingPunct="0">
              <a:spcBef>
                <a:spcPct val="700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  <a:latin typeface="Comic Sans MS" pitchFamily="66" charset="0"/>
              </a:rPr>
              <a:t>Development at CERN?</a:t>
            </a:r>
            <a:endParaRPr lang="en-US" sz="1800" dirty="0">
              <a:solidFill>
                <a:srgbClr val="000090"/>
              </a:solidFill>
              <a:latin typeface="Comic Sans MS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2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3" y="1001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WP2 @ CERN: Target and collection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023"/>
            <a:ext cx="9144000" cy="236267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492304">
            <a:off x="6119689" y="5116865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3639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2" y="241292"/>
            <a:ext cx="8962887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WP3 @ CERN: Collection and Transport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5700"/>
            <a:ext cx="9144000" cy="199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9492304">
            <a:off x="6119689" y="5116865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611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2" y="241292"/>
            <a:ext cx="896288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WP4 @ CERN: Decay Ring Layout 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9492304">
            <a:off x="5790458" y="5316426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84292"/>
            <a:ext cx="9144000" cy="345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3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2" y="241292"/>
            <a:ext cx="896288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WP5 @ CERN: Pion Beam Dump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9492304">
            <a:off x="5790458" y="5316426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0"/>
            <a:ext cx="9144000" cy="151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84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3" y="979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Preliminary magnet considerations, FODO Lattice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078" y="1648261"/>
            <a:ext cx="854456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Straights</a:t>
            </a:r>
            <a:r>
              <a:rPr lang="en-US" sz="2000" dirty="0">
                <a:solidFill>
                  <a:srgbClr val="000090"/>
                </a:solidFill>
              </a:rPr>
              <a:t>: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742950" lvl="1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FF6600"/>
                </a:solidFill>
              </a:rPr>
              <a:t>R</a:t>
            </a:r>
            <a:r>
              <a:rPr lang="en-US" sz="2000" dirty="0" smtClean="0">
                <a:solidFill>
                  <a:srgbClr val="FF6600"/>
                </a:solidFill>
              </a:rPr>
              <a:t>esistive </a:t>
            </a:r>
            <a:r>
              <a:rPr lang="en-US" sz="2000" dirty="0" smtClean="0">
                <a:solidFill>
                  <a:srgbClr val="FF6600"/>
                </a:solidFill>
              </a:rPr>
              <a:t>quite standard technology</a:t>
            </a:r>
            <a:r>
              <a:rPr lang="en-US" sz="2000" dirty="0">
                <a:solidFill>
                  <a:srgbClr val="000090"/>
                </a:solidFill>
              </a:rPr>
              <a:t>. 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742950" lvl="1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The </a:t>
            </a:r>
            <a:r>
              <a:rPr lang="en-US" sz="2000" dirty="0">
                <a:solidFill>
                  <a:srgbClr val="000090"/>
                </a:solidFill>
              </a:rPr>
              <a:t>apertures are quite large, </a:t>
            </a:r>
            <a:r>
              <a:rPr lang="en-US" sz="2000" dirty="0" smtClean="0">
                <a:solidFill>
                  <a:srgbClr val="000090"/>
                </a:solidFill>
              </a:rPr>
              <a:t>prototyping needed</a:t>
            </a: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Arcs: </a:t>
            </a:r>
          </a:p>
          <a:p>
            <a:pPr marL="742950" lvl="1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FF6600"/>
                </a:solidFill>
              </a:rPr>
              <a:t>Superconducting </a:t>
            </a:r>
            <a:r>
              <a:rPr lang="en-US" sz="2000" dirty="0">
                <a:solidFill>
                  <a:srgbClr val="FF6600"/>
                </a:solidFill>
              </a:rPr>
              <a:t>magnets</a:t>
            </a:r>
            <a:r>
              <a:rPr lang="en-US" sz="2000" dirty="0">
                <a:solidFill>
                  <a:srgbClr val="000090"/>
                </a:solidFill>
              </a:rPr>
              <a:t>. Most of them </a:t>
            </a:r>
            <a:r>
              <a:rPr lang="en-US" sz="2000" dirty="0" smtClean="0">
                <a:solidFill>
                  <a:srgbClr val="000090"/>
                </a:solidFill>
              </a:rPr>
              <a:t>coil dominated</a:t>
            </a:r>
            <a:r>
              <a:rPr lang="en-US" sz="2000" dirty="0">
                <a:solidFill>
                  <a:srgbClr val="000090"/>
                </a:solidFill>
              </a:rPr>
              <a:t>, possibly a few quadrupoles in between could be iron dominated (superferric), also to avoid warm-to-cold transitions. 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742950" lvl="1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FF6600"/>
                </a:solidFill>
              </a:rPr>
              <a:t>Lattice to be optimized </a:t>
            </a:r>
            <a:r>
              <a:rPr lang="en-US" sz="2000" dirty="0" smtClean="0">
                <a:solidFill>
                  <a:srgbClr val="000090"/>
                </a:solidFill>
              </a:rPr>
              <a:t>for </a:t>
            </a:r>
            <a:r>
              <a:rPr lang="en-US" sz="2000" dirty="0" err="1" smtClean="0">
                <a:solidFill>
                  <a:srgbClr val="000090"/>
                </a:solidFill>
              </a:rPr>
              <a:t>quadrupole</a:t>
            </a:r>
            <a:r>
              <a:rPr lang="en-US" sz="2000" dirty="0" smtClean="0">
                <a:solidFill>
                  <a:srgbClr val="000090"/>
                </a:solidFill>
              </a:rPr>
              <a:t> feasibility (</a:t>
            </a:r>
            <a:r>
              <a:rPr lang="en-US" sz="2000" dirty="0">
                <a:solidFill>
                  <a:srgbClr val="000090"/>
                </a:solidFill>
              </a:rPr>
              <a:t>even with Nb</a:t>
            </a:r>
            <a:r>
              <a:rPr lang="en-US" sz="2000" baseline="-25000" dirty="0">
                <a:solidFill>
                  <a:srgbClr val="000090"/>
                </a:solidFill>
              </a:rPr>
              <a:t>3</a:t>
            </a:r>
            <a:r>
              <a:rPr lang="en-US" sz="2000" dirty="0">
                <a:solidFill>
                  <a:srgbClr val="000090"/>
                </a:solidFill>
              </a:rPr>
              <a:t>Sn). 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§"/>
            </a:pP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Space for </a:t>
            </a:r>
            <a:r>
              <a:rPr lang="en-US" sz="2000" dirty="0">
                <a:solidFill>
                  <a:srgbClr val="000090"/>
                </a:solidFill>
              </a:rPr>
              <a:t>sextupoles / orbit correctors (in the arcs</a:t>
            </a:r>
            <a:r>
              <a:rPr lang="en-US" sz="2000" dirty="0" smtClean="0">
                <a:solidFill>
                  <a:srgbClr val="000090"/>
                </a:solidFill>
              </a:rPr>
              <a:t>): large </a:t>
            </a:r>
            <a:r>
              <a:rPr lang="en-US" sz="2000" dirty="0">
                <a:solidFill>
                  <a:srgbClr val="000090"/>
                </a:solidFill>
              </a:rPr>
              <a:t>apertures </a:t>
            </a:r>
            <a:r>
              <a:rPr lang="en-US" sz="2000" dirty="0" smtClean="0">
                <a:solidFill>
                  <a:srgbClr val="000090"/>
                </a:solidFill>
              </a:rPr>
              <a:t>is a challenge (large </a:t>
            </a:r>
            <a:r>
              <a:rPr lang="en-US" sz="2000" dirty="0">
                <a:solidFill>
                  <a:srgbClr val="000090"/>
                </a:solidFill>
              </a:rPr>
              <a:t>stored energies per unit length, large forces and significant cross-talk between the magnetic </a:t>
            </a:r>
            <a:r>
              <a:rPr lang="en-US" sz="2000" dirty="0" smtClean="0">
                <a:solidFill>
                  <a:srgbClr val="000090"/>
                </a:solidFill>
              </a:rPr>
              <a:t>elements)</a:t>
            </a:r>
            <a:endParaRPr lang="en-US" sz="2000" dirty="0">
              <a:solidFill>
                <a:srgbClr val="000090"/>
              </a:solidFill>
            </a:endParaRPr>
          </a:p>
          <a:p>
            <a:pPr>
              <a:buClr>
                <a:srgbClr val="000090"/>
              </a:buClr>
            </a:pP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00737" y="5710912"/>
            <a:ext cx="2169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A. Milanese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843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2" y="241292"/>
            <a:ext cx="896288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WP6 @ CERN: Magnets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9492304">
            <a:off x="5790458" y="5316426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517400"/>
            <a:ext cx="87249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56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4159" y="6241503"/>
            <a:ext cx="2133600" cy="365125"/>
          </a:xfrm>
        </p:spPr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7021" y="6412365"/>
            <a:ext cx="1066800" cy="329184"/>
          </a:xfrm>
        </p:spPr>
        <p:txBody>
          <a:bodyPr/>
          <a:lstStyle/>
          <a:p>
            <a:fld id="{0CFEC368-1D7A-4F81-ABF6-AE0E36BAF64C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8511" y="912483"/>
            <a:ext cx="6551984" cy="3231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90"/>
                </a:solidFill>
              </a:rPr>
              <a:t>D</a:t>
            </a:r>
            <a:r>
              <a:rPr lang="en-US" sz="1200" dirty="0" smtClean="0">
                <a:solidFill>
                  <a:srgbClr val="000090"/>
                </a:solidFill>
              </a:rPr>
              <a:t>etermine </a:t>
            </a:r>
            <a:r>
              <a:rPr lang="en-US" sz="1200" dirty="0">
                <a:solidFill>
                  <a:srgbClr val="000090"/>
                </a:solidFill>
              </a:rPr>
              <a:t>the neutrino flux at the near and far end detectors with an absolute precision &lt; 1%, which depends on the number of Neutrinos and their energy distribution. </a:t>
            </a:r>
            <a:endParaRPr lang="en-US" sz="1200" dirty="0" smtClean="0">
              <a:solidFill>
                <a:srgbClr val="000090"/>
              </a:solidFill>
            </a:endParaRPr>
          </a:p>
          <a:p>
            <a:endParaRPr lang="en-US" sz="1200" dirty="0">
              <a:solidFill>
                <a:srgbClr val="000090"/>
              </a:solidFill>
            </a:endParaRPr>
          </a:p>
          <a:p>
            <a:r>
              <a:rPr lang="en-US" sz="1200" dirty="0" smtClean="0">
                <a:solidFill>
                  <a:srgbClr val="000090"/>
                </a:solidFill>
              </a:rPr>
              <a:t>If </a:t>
            </a:r>
            <a:r>
              <a:rPr lang="en-US" sz="1200" dirty="0">
                <a:solidFill>
                  <a:srgbClr val="000090"/>
                </a:solidFill>
              </a:rPr>
              <a:t>the circulating </a:t>
            </a:r>
            <a:r>
              <a:rPr lang="en-US" sz="1200" dirty="0" err="1">
                <a:solidFill>
                  <a:srgbClr val="000090"/>
                </a:solidFill>
              </a:rPr>
              <a:t>muon</a:t>
            </a:r>
            <a:r>
              <a:rPr lang="en-US" sz="1200" dirty="0">
                <a:solidFill>
                  <a:srgbClr val="000090"/>
                </a:solidFill>
              </a:rPr>
              <a:t> flux in the storage ring is known on a turn to turn basis together with the orbit and orbit uncertainties (uncertainty on the divergence), then the neutrino flux can be </a:t>
            </a:r>
            <a:r>
              <a:rPr lang="en-US" sz="1200" dirty="0" smtClean="0">
                <a:solidFill>
                  <a:srgbClr val="000090"/>
                </a:solidFill>
              </a:rPr>
              <a:t>predicted: </a:t>
            </a:r>
          </a:p>
          <a:p>
            <a:endParaRPr lang="en-US" sz="1200" dirty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Circulating </a:t>
            </a:r>
            <a:r>
              <a:rPr lang="en-US" sz="1200" dirty="0" err="1">
                <a:solidFill>
                  <a:srgbClr val="000090"/>
                </a:solidFill>
              </a:rPr>
              <a:t>muon</a:t>
            </a:r>
            <a:r>
              <a:rPr lang="en-US" sz="1200" dirty="0">
                <a:solidFill>
                  <a:srgbClr val="000090"/>
                </a:solidFill>
              </a:rPr>
              <a:t> intensity (on a turn by turn basis) to 0.1% absolute. </a:t>
            </a:r>
            <a:endParaRPr lang="en-US" sz="1200" dirty="0" smtClean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Mean </a:t>
            </a:r>
            <a:r>
              <a:rPr lang="en-US" sz="1200" dirty="0">
                <a:solidFill>
                  <a:srgbClr val="000090"/>
                </a:solidFill>
              </a:rPr>
              <a:t>momentum to 0.1% absolute </a:t>
            </a:r>
            <a:endParaRPr lang="en-US" sz="1200" dirty="0" smtClean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Width </a:t>
            </a:r>
            <a:r>
              <a:rPr lang="en-US" sz="1200" dirty="0">
                <a:solidFill>
                  <a:srgbClr val="000090"/>
                </a:solidFill>
              </a:rPr>
              <a:t>of momentum spread to 1% (FWHM) </a:t>
            </a:r>
            <a:endParaRPr lang="en-US" sz="1200" dirty="0" smtClean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Tune </a:t>
            </a:r>
            <a:r>
              <a:rPr lang="en-US" sz="1200" dirty="0">
                <a:solidFill>
                  <a:srgbClr val="000090"/>
                </a:solidFill>
              </a:rPr>
              <a:t>to </a:t>
            </a:r>
            <a:r>
              <a:rPr lang="en-US" sz="1200" dirty="0" smtClean="0">
                <a:solidFill>
                  <a:srgbClr val="000090"/>
                </a:solidFill>
              </a:rPr>
              <a:t>0.01</a:t>
            </a:r>
          </a:p>
          <a:p>
            <a:endParaRPr lang="en-US" sz="1200" dirty="0">
              <a:solidFill>
                <a:srgbClr val="000090"/>
              </a:solidFill>
            </a:endParaRPr>
          </a:p>
          <a:p>
            <a:r>
              <a:rPr lang="en-US" sz="1200" dirty="0" smtClean="0">
                <a:solidFill>
                  <a:srgbClr val="000090"/>
                </a:solidFill>
              </a:rPr>
              <a:t>Accelerator commissioning and running: (turn </a:t>
            </a:r>
            <a:r>
              <a:rPr lang="en-US" sz="1200" dirty="0">
                <a:solidFill>
                  <a:srgbClr val="000090"/>
                </a:solidFill>
              </a:rPr>
              <a:t>by </a:t>
            </a:r>
            <a:r>
              <a:rPr lang="en-US" sz="1200" dirty="0" smtClean="0">
                <a:solidFill>
                  <a:srgbClr val="000090"/>
                </a:solidFill>
              </a:rPr>
              <a:t>turn)</a:t>
            </a:r>
          </a:p>
          <a:p>
            <a:endParaRPr lang="en-US" sz="1200" dirty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Trajectory </a:t>
            </a:r>
            <a:endParaRPr lang="en-US" sz="1200" dirty="0">
              <a:solidFill>
                <a:srgbClr val="00009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Tune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Beam </a:t>
            </a:r>
            <a:r>
              <a:rPr lang="en-US" sz="1200" dirty="0">
                <a:solidFill>
                  <a:srgbClr val="000090"/>
                </a:solidFill>
              </a:rPr>
              <a:t>loss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000090"/>
                </a:solidFill>
              </a:rPr>
              <a:t>Profile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264160" y="13889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Instrumentation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115" y="1018544"/>
            <a:ext cx="2222887" cy="16998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44317" y="2759597"/>
            <a:ext cx="21195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Intensity, large chamber, challenging precision (0.1%)</a:t>
            </a:r>
            <a:endParaRPr lang="en-US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3956286" y="4886972"/>
            <a:ext cx="146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Söby</a:t>
            </a:r>
            <a:r>
              <a:rPr lang="en-US" dirty="0" smtClean="0"/>
              <a:t>, CERN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121085" y="6044781"/>
            <a:ext cx="3759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Direct </a:t>
            </a:r>
            <a:r>
              <a:rPr lang="en-US" sz="1000" dirty="0"/>
              <a:t>Diode Detection Base-Band Q (3D-BBQ) developed at CERN, by M. </a:t>
            </a:r>
            <a:r>
              <a:rPr lang="en-US" sz="1000" dirty="0" err="1"/>
              <a:t>Gasior</a:t>
            </a:r>
            <a:endParaRPr lang="en-US"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217" y="4254150"/>
            <a:ext cx="3660141" cy="1787347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420" y="3258264"/>
            <a:ext cx="2778086" cy="211158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74420" y="5451266"/>
            <a:ext cx="277808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Profile, low intensities, short lifetime (100</a:t>
            </a:r>
            <a:r>
              <a:rPr lang="en-US" sz="1050" dirty="0" smtClean="0">
                <a:latin typeface="Symbol" charset="2"/>
                <a:cs typeface="Symbol" charset="2"/>
              </a:rPr>
              <a:t>m</a:t>
            </a:r>
            <a:r>
              <a:rPr lang="en-US" sz="1050" dirty="0" smtClean="0"/>
              <a:t>s),  IPM not feasible, Sc. Screens or SEM strips to be foreseen, wire scanners not possible. Figure : 2m long tank, 60cm diameter, to be adapted.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911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1112" y="241292"/>
            <a:ext cx="896288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WP7 @ CERN: Instrumentation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9492304">
            <a:off x="5790458" y="5316426"/>
            <a:ext cx="2647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4300"/>
            <a:ext cx="9144000" cy="153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46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75" y="-6700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Including 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nuSTORM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results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45313"/>
            <a:ext cx="2895600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45313"/>
            <a:ext cx="2133600" cy="365125"/>
          </a:xfrm>
        </p:spPr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12" name="Date Placeholder 7"/>
          <p:cNvSpPr txBox="1">
            <a:spLocks/>
          </p:cNvSpPr>
          <p:nvPr/>
        </p:nvSpPr>
        <p:spPr>
          <a:xfrm>
            <a:off x="457200" y="63453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29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1014997"/>
            <a:ext cx="4579283" cy="33606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467" y="1040655"/>
            <a:ext cx="4551467" cy="333494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00872" y="5904540"/>
            <a:ext cx="188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Pilar</a:t>
            </a:r>
            <a:r>
              <a:rPr lang="en-US" dirty="0" smtClean="0"/>
              <a:t> Coloma et al.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251556" y="4762250"/>
            <a:ext cx="38953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LBNF (40 </a:t>
            </a:r>
            <a:r>
              <a:rPr lang="en-US" sz="1400" dirty="0" err="1"/>
              <a:t>kton</a:t>
            </a:r>
            <a:r>
              <a:rPr lang="en-US" sz="1400" dirty="0"/>
              <a:t> detector, 1.2MW beam </a:t>
            </a:r>
            <a:r>
              <a:rPr lang="en-US" sz="1400" dirty="0" smtClean="0"/>
              <a:t>power)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212175" y="4519545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ystematics </a:t>
            </a:r>
            <a:r>
              <a:rPr lang="en-US" dirty="0"/>
              <a:t>is </a:t>
            </a:r>
            <a:r>
              <a:rPr lang="en-US" dirty="0" smtClean="0"/>
              <a:t>the </a:t>
            </a:r>
            <a:r>
              <a:rPr lang="en-US" dirty="0"/>
              <a:t>same as before, only that </a:t>
            </a:r>
            <a:r>
              <a:rPr lang="en-US" dirty="0" smtClean="0"/>
              <a:t>including </a:t>
            </a:r>
            <a:r>
              <a:rPr lang="en-US" dirty="0" err="1" smtClean="0"/>
              <a:t>nuSTORM</a:t>
            </a:r>
            <a:r>
              <a:rPr lang="en-US" dirty="0" smtClean="0"/>
              <a:t> it is assumed that cross </a:t>
            </a:r>
            <a:r>
              <a:rPr lang="en-US" dirty="0"/>
              <a:t>sections </a:t>
            </a:r>
            <a:r>
              <a:rPr lang="en-US" dirty="0" smtClean="0"/>
              <a:t>are determined </a:t>
            </a:r>
            <a:r>
              <a:rPr lang="en-US" dirty="0"/>
              <a:t>at the 1% level of </a:t>
            </a:r>
            <a:r>
              <a:rPr lang="en-US" dirty="0" smtClean="0"/>
              <a:t>precision, removing </a:t>
            </a:r>
            <a:r>
              <a:rPr lang="en-US" dirty="0"/>
              <a:t>the </a:t>
            </a:r>
            <a:r>
              <a:rPr lang="en-US" dirty="0" smtClean="0"/>
              <a:t>constraint between </a:t>
            </a:r>
            <a:r>
              <a:rPr lang="en-US" dirty="0"/>
              <a:t>the cross sections for different flavors, </a:t>
            </a:r>
            <a:r>
              <a:rPr lang="en-US" dirty="0" smtClean="0"/>
              <a:t>they </a:t>
            </a:r>
            <a:r>
              <a:rPr lang="en-US" dirty="0"/>
              <a:t>are all allowed to vary independently in the fit.</a:t>
            </a:r>
          </a:p>
        </p:txBody>
      </p:sp>
    </p:spTree>
    <p:extLst>
      <p:ext uri="{BB962C8B-B14F-4D97-AF65-F5344CB8AC3E}">
        <p14:creationId xmlns:p14="http://schemas.microsoft.com/office/powerpoint/2010/main" val="213470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75" y="-67002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nuSTORM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@ CERN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45313"/>
            <a:ext cx="2895600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45313"/>
            <a:ext cx="2133600" cy="365125"/>
          </a:xfrm>
        </p:spPr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8239" y="993131"/>
            <a:ext cx="87315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cs typeface="Symbol" charset="2"/>
              </a:rPr>
              <a:t>Concept and design study: </a:t>
            </a:r>
            <a:r>
              <a:rPr lang="en-US" sz="2000" dirty="0" err="1" smtClean="0">
                <a:solidFill>
                  <a:srgbClr val="000090"/>
                </a:solidFill>
                <a:cs typeface="Symbol" charset="2"/>
              </a:rPr>
              <a:t>Fermilab</a:t>
            </a:r>
            <a:r>
              <a:rPr lang="en-US" sz="2000" dirty="0" smtClean="0">
                <a:solidFill>
                  <a:srgbClr val="000090"/>
                </a:solidFill>
                <a:cs typeface="Symbol" charset="2"/>
              </a:rPr>
              <a:t> (A. </a:t>
            </a:r>
            <a:r>
              <a:rPr lang="en-US" sz="2000" dirty="0" err="1" smtClean="0">
                <a:solidFill>
                  <a:srgbClr val="000090"/>
                </a:solidFill>
                <a:cs typeface="Symbol" charset="2"/>
              </a:rPr>
              <a:t>Bross</a:t>
            </a:r>
            <a:r>
              <a:rPr lang="en-US" sz="2000" dirty="0">
                <a:solidFill>
                  <a:srgbClr val="000090"/>
                </a:solidFill>
                <a:cs typeface="Symbol" charset="2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cs typeface="Symbol" charset="2"/>
              </a:rPr>
              <a:t>et al.)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cs typeface="Symbol" charset="2"/>
              </a:rPr>
              <a:t>Fit on CERN site (E. Wildner, Ken Long et al.)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cs typeface="Symbol" charset="2"/>
              </a:rPr>
              <a:t>Existing Infrastructures</a:t>
            </a:r>
          </a:p>
          <a:p>
            <a:pPr marL="742950" lvl="1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660066"/>
                </a:solidFill>
              </a:rPr>
              <a:t>CERN SPS, North Area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cs typeface="Symbol" charset="2"/>
              </a:rPr>
              <a:t>Add a small storage ring (FODO/FFAG racetrack)</a:t>
            </a:r>
            <a:endParaRPr lang="en-US" sz="2000" b="0" dirty="0" smtClean="0">
              <a:solidFill>
                <a:srgbClr val="000090"/>
              </a:solidFill>
              <a:cs typeface="Times New Roman"/>
            </a:endParaRP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Several items can be developed independent of site</a:t>
            </a:r>
          </a:p>
          <a:p>
            <a:pPr marL="742950" lvl="1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Lattice, instrumentation, magnets, horn and target …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Some not </a:t>
            </a:r>
          </a:p>
          <a:p>
            <a:pPr marL="742950" lvl="1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Civil engineering, safety, controls system, target station…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Reuse/upgrade detectors </a:t>
            </a:r>
          </a:p>
          <a:p>
            <a:pPr marL="285750" indent="-285750">
              <a:buClr>
                <a:srgbClr val="2F49D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Develop generic detector concepts and technologies (Laguna, …)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32" y="4487717"/>
            <a:ext cx="7750314" cy="1859211"/>
          </a:xfrm>
          <a:prstGeom prst="rect">
            <a:avLst/>
          </a:prstGeom>
        </p:spPr>
      </p:pic>
      <p:sp>
        <p:nvSpPr>
          <p:cNvPr id="12" name="Date Placeholder 7"/>
          <p:cNvSpPr txBox="1">
            <a:spLocks/>
          </p:cNvSpPr>
          <p:nvPr/>
        </p:nvSpPr>
        <p:spPr>
          <a:xfrm>
            <a:off x="457200" y="63453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624946" y="4576061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25242" y="4487717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endParaRPr lang="en-US" sz="24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25590" y="5464006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endParaRPr lang="en-US" sz="24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700" y="6080989"/>
            <a:ext cx="786392" cy="3104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30042" y="6080989"/>
            <a:ext cx="832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FNAL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442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67906" y="62102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Thank you for your attention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!</a:t>
            </a:r>
          </a:p>
          <a:p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Stay tuned:</a:t>
            </a:r>
          </a:p>
          <a:p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lang="en-US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workshop will be held at CERN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Nov-Dec 2014</a:t>
            </a:r>
          </a:p>
          <a:p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515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9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43323"/>
            <a:ext cx="2895600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3323"/>
            <a:ext cx="2133600" cy="365125"/>
          </a:xfrm>
        </p:spPr>
        <p:txBody>
          <a:bodyPr/>
          <a:lstStyle/>
          <a:p>
            <a:r>
              <a:rPr lang="en-US" smtClean="0"/>
              <a:t>9/1/14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97" y="1580076"/>
            <a:ext cx="7884557" cy="409483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7906" y="31139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CERN Beams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11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Beam parameters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6766" y="6521456"/>
            <a:ext cx="5401559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09998"/>
              </p:ext>
            </p:extLst>
          </p:nvPr>
        </p:nvGraphicFramePr>
        <p:xfrm>
          <a:off x="75413" y="1025118"/>
          <a:ext cx="5712644" cy="5392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509"/>
                <a:gridCol w="1197204"/>
                <a:gridCol w="2648931"/>
              </a:tblGrid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Comments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Muon</a:t>
                      </a:r>
                      <a:r>
                        <a:rPr lang="en-US" sz="1600" dirty="0" smtClean="0"/>
                        <a:t> energy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3.8GeV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intensity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1 -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5E11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Muon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Pulse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10.5µs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From SPS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frequency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200MHz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Before injection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Nb</a:t>
                      </a:r>
                      <a:r>
                        <a:rPr lang="en-US" sz="1600" dirty="0" smtClean="0"/>
                        <a:t> of bunches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233-2100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Phase</a:t>
                      </a:r>
                      <a:r>
                        <a:rPr lang="en-US" sz="1600" baseline="0" dirty="0" smtClean="0"/>
                        <a:t> at injection?</a:t>
                      </a:r>
                      <a:endParaRPr lang="en-US" sz="1600" dirty="0"/>
                    </a:p>
                  </a:txBody>
                  <a:tcPr/>
                </a:tc>
              </a:tr>
              <a:tr h="3172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1-4ns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Has to be simulated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intensity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5E7-2E9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 precise data needed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Rev. frequency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851kHz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= 1.17µs</a:t>
                      </a:r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current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2-80mA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en-US" sz="16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Injection scheme?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Average current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14-68mA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 injection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Circumference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350m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30cm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Diameter</a:t>
                      </a:r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Aperture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40-60cm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life 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71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Vacuum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10E-7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78634" y="1536576"/>
            <a:ext cx="3365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2"/>
                </a:solidFill>
              </a:rPr>
              <a:t>Continuous multi  turn (~9 turns) injection.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No RF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2"/>
                </a:solidFill>
              </a:rPr>
              <a:t>Injecting on top of circulation bunches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chemeClr val="tx2"/>
                </a:solidFill>
              </a:rPr>
              <a:t> foreseen yet, i.e. 200MHz plus any frequency above is possible.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Structure in beam unknown for the moment </a:t>
            </a:r>
            <a:endParaRPr lang="en-US" b="1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806" y="4114246"/>
            <a:ext cx="2613660" cy="2316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482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Sterile-neutrino search sensitivity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0" y="1070148"/>
            <a:ext cx="3863341" cy="276554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197" y="1070153"/>
            <a:ext cx="3838104" cy="275533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200" y="3946367"/>
            <a:ext cx="3901603" cy="266233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40456"/>
            <a:ext cx="2133600" cy="365125"/>
          </a:xfrm>
        </p:spPr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140456"/>
            <a:ext cx="2133600" cy="365125"/>
          </a:xfrm>
        </p:spPr>
        <p:txBody>
          <a:bodyPr/>
          <a:lstStyle/>
          <a:p>
            <a:fld id="{0CFEC368-1D7A-4F81-ABF6-AE0E36BAF64C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400" y="3962109"/>
            <a:ext cx="3863341" cy="2651448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190502" y="6360531"/>
            <a:ext cx="2463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900" dirty="0">
                <a:solidFill>
                  <a:srgbClr val="0000FF"/>
                </a:solidFill>
                <a:latin typeface="Comic Sans MS" pitchFamily="66" charset="0"/>
              </a:rPr>
              <a:t>Global fit from: J. Kopp, P. A. N. Machado, M. </a:t>
            </a:r>
            <a:r>
              <a:rPr kumimoji="0" lang="en-US" altLang="ja-JP" sz="900" dirty="0" err="1">
                <a:solidFill>
                  <a:srgbClr val="0000FF"/>
                </a:solidFill>
                <a:latin typeface="Comic Sans MS" pitchFamily="66" charset="0"/>
              </a:rPr>
              <a:t>Maltoni</a:t>
            </a:r>
            <a:r>
              <a:rPr kumimoji="0" lang="en-US" altLang="ja-JP" sz="900" dirty="0">
                <a:solidFill>
                  <a:srgbClr val="0000FF"/>
                </a:solidFill>
                <a:latin typeface="Comic Sans MS" pitchFamily="66" charset="0"/>
              </a:rPr>
              <a:t>, and T. </a:t>
            </a:r>
            <a:r>
              <a:rPr kumimoji="0" lang="en-US" altLang="ja-JP" sz="900" dirty="0" err="1" smtClean="0">
                <a:solidFill>
                  <a:srgbClr val="0000FF"/>
                </a:solidFill>
                <a:latin typeface="Comic Sans MS" pitchFamily="66" charset="0"/>
              </a:rPr>
              <a:t>Schwetz</a:t>
            </a:r>
            <a:r>
              <a:rPr kumimoji="0" lang="en-US" altLang="ja-JP" sz="9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kumimoji="0" lang="en-US" altLang="ja-JP" sz="900" dirty="0">
                <a:solidFill>
                  <a:srgbClr val="0000FF"/>
                </a:solidFill>
                <a:latin typeface="Comic Sans MS" pitchFamily="66" charset="0"/>
              </a:rPr>
              <a:t>(2013)</a:t>
            </a:r>
            <a:endParaRPr lang="ja-JP" altLang="en-US" sz="9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Wildner, nufact14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05655" y="6356356"/>
            <a:ext cx="3655391" cy="365125"/>
          </a:xfrm>
        </p:spPr>
        <p:txBody>
          <a:bodyPr/>
          <a:lstStyle/>
          <a:p>
            <a:r>
              <a:rPr lang="en-US" smtClean="0"/>
              <a:t>Elena Wildner, nufact14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87740"/>
            <a:ext cx="8229600" cy="805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Spectra </a:t>
            </a:r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X cross-</a:t>
            </a: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section 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3.8 </a:t>
            </a:r>
            <a:r>
              <a:rPr lang="en-US" sz="3600" dirty="0" err="1">
                <a:solidFill>
                  <a:srgbClr val="0000FF"/>
                </a:solidFill>
                <a:latin typeface="Times New Roman"/>
                <a:cs typeface="Times New Roman"/>
              </a:rPr>
              <a:t>GeV</a:t>
            </a:r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/c </a:t>
            </a:r>
            <a:r>
              <a:rPr lang="en-US" sz="32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sz="3600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+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lang="en-GB" sz="24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28" y="1633050"/>
            <a:ext cx="3886200" cy="235475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28" y="4084847"/>
            <a:ext cx="3854372" cy="2320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24203" y="1981200"/>
            <a:ext cx="381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n</a:t>
            </a:r>
            <a:r>
              <a:rPr lang="en-US" baseline="-25000" dirty="0" smtClean="0">
                <a:latin typeface="+mn-lt"/>
              </a:rPr>
              <a:t>e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3269" y="4291944"/>
            <a:ext cx="77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n</a:t>
            </a:r>
            <a:r>
              <a:rPr lang="en-US" baseline="-25000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+mn-lt"/>
              </a:rPr>
              <a:t>-bar</a:t>
            </a:r>
            <a:endParaRPr lang="en-US" dirty="0">
              <a:latin typeface="Symbol" pitchFamily="18" charset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247" y="1959892"/>
            <a:ext cx="2089799" cy="17716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18010" y="1372129"/>
            <a:ext cx="4670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Event rates /100T at ND hall 50m from straight with </a:t>
            </a:r>
            <a:r>
              <a:rPr lang="en-US" sz="1400" dirty="0" smtClean="0">
                <a:solidFill>
                  <a:srgbClr val="0000FF"/>
                </a:solidFill>
                <a:latin typeface="Symbol" pitchFamily="18" charset="2"/>
                <a:ea typeface="Batang" pitchFamily="18" charset="-127"/>
              </a:rPr>
              <a:t>m</a:t>
            </a:r>
            <a:r>
              <a:rPr lang="en-US" sz="1400" baseline="30000" dirty="0" smtClean="0">
                <a:solidFill>
                  <a:srgbClr val="0000FF"/>
                </a:solidFill>
                <a:latin typeface="+mn-lt"/>
                <a:ea typeface="Batang" pitchFamily="18" charset="-127"/>
              </a:rPr>
              <a:t>+</a:t>
            </a:r>
            <a:r>
              <a:rPr lang="en-US" sz="1400" dirty="0" smtClean="0">
                <a:solidFill>
                  <a:srgbClr val="0000FF"/>
                </a:solidFill>
                <a:latin typeface="+mn-lt"/>
                <a:ea typeface="Batang" pitchFamily="18" charset="-127"/>
              </a:rPr>
              <a:t> stored for 10</a:t>
            </a:r>
            <a:r>
              <a:rPr lang="en-US" sz="1400" baseline="30000" dirty="0" smtClean="0">
                <a:solidFill>
                  <a:srgbClr val="0000FF"/>
                </a:solidFill>
                <a:latin typeface="+mn-lt"/>
                <a:ea typeface="Batang" pitchFamily="18" charset="-127"/>
              </a:rPr>
              <a:t>21</a:t>
            </a:r>
            <a:r>
              <a:rPr lang="en-US" sz="1400" dirty="0" smtClean="0">
                <a:solidFill>
                  <a:srgbClr val="0000FF"/>
                </a:solidFill>
                <a:ea typeface="Batang" pitchFamily="18" charset="-127"/>
              </a:rPr>
              <a:t> POT exposure</a:t>
            </a:r>
            <a:endParaRPr lang="en-US" sz="1400" dirty="0">
              <a:solidFill>
                <a:srgbClr val="0000FF"/>
              </a:solidFill>
              <a:latin typeface="Symbol" pitchFamily="18" charset="2"/>
              <a:ea typeface="Batang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1601" y="3886200"/>
            <a:ext cx="2687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Event rates at Far detector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pic>
        <p:nvPicPr>
          <p:cNvPr id="17" name="Picture 16" descr="Rates_far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378" y="3980094"/>
            <a:ext cx="5045625" cy="175434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07E81-CBC1-4F40-ACA8-811185500816}" type="slidenum">
              <a:rPr lang="en-US" smtClean="0"/>
              <a:t>35</a:t>
            </a:fld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679033"/>
              </p:ext>
            </p:extLst>
          </p:nvPr>
        </p:nvGraphicFramePr>
        <p:xfrm>
          <a:off x="1684340" y="1019595"/>
          <a:ext cx="1325563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8" imgW="889000" imgH="254000" progId="Equation.3">
                  <p:embed/>
                </p:oleObj>
              </mc:Choice>
              <mc:Fallback>
                <p:oleObj name="Equation" r:id="rId8" imgW="8890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4340" y="1019595"/>
                        <a:ext cx="1325563" cy="3762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301013" y="4365309"/>
            <a:ext cx="4804768" cy="255268"/>
          </a:xfrm>
          <a:prstGeom prst="rect">
            <a:avLst/>
          </a:prstGeom>
          <a:solidFill>
            <a:srgbClr val="FF0000">
              <a:alpha val="4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8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0277" y="36849"/>
            <a:ext cx="715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CERN Neutrino Project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7360" y="1437980"/>
            <a:ext cx="8386344" cy="5002849"/>
            <a:chOff x="128421" y="2555875"/>
            <a:chExt cx="9777579" cy="4297840"/>
          </a:xfrm>
        </p:grpSpPr>
        <p:sp>
          <p:nvSpPr>
            <p:cNvPr id="6" name="Rectangle 5"/>
            <p:cNvSpPr/>
            <p:nvPr/>
          </p:nvSpPr>
          <p:spPr>
            <a:xfrm>
              <a:off x="1920064" y="2555875"/>
              <a:ext cx="5136444" cy="714375"/>
            </a:xfrm>
            <a:prstGeom prst="rect">
              <a:avLst/>
            </a:prstGeom>
            <a:solidFill>
              <a:srgbClr val="FF2F4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64280" y="2730500"/>
              <a:ext cx="4219222" cy="317285"/>
            </a:xfrm>
            <a:prstGeom prst="rect">
              <a:avLst/>
            </a:prstGeom>
            <a:solidFill>
              <a:srgbClr val="FF2F4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CERN Neutrino Platform</a:t>
              </a:r>
              <a:endParaRPr lang="en-US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28421" y="3730625"/>
              <a:ext cx="3118556" cy="1111250"/>
              <a:chOff x="444500" y="4974167"/>
              <a:chExt cx="2159000" cy="1481666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44500" y="4974167"/>
                <a:ext cx="2159000" cy="1481666"/>
              </a:xfrm>
              <a:prstGeom prst="ellips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71498" y="5355165"/>
                <a:ext cx="1905000" cy="740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Neutrino detectors R&amp;D</a:t>
                </a:r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913494" y="3575049"/>
              <a:ext cx="3211359" cy="1189927"/>
              <a:chOff x="444500" y="4974167"/>
              <a:chExt cx="2223248" cy="1586569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12" name="Oval 11"/>
              <p:cNvSpPr/>
              <p:nvPr/>
            </p:nvSpPr>
            <p:spPr>
              <a:xfrm>
                <a:off x="444500" y="4974167"/>
                <a:ext cx="2223248" cy="1586569"/>
              </a:xfrm>
              <a:prstGeom prst="ellipse">
                <a:avLst/>
              </a:prstGeom>
              <a:grpFill/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71498" y="5185834"/>
                <a:ext cx="1905000" cy="13749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Logistics + </a:t>
                </a:r>
              </a:p>
              <a:p>
                <a:pPr algn="ctr"/>
                <a:r>
                  <a:rPr lang="en-US" dirty="0" smtClean="0"/>
                  <a:t>Test Beams Infrastructure (EHN1 </a:t>
                </a:r>
                <a:r>
                  <a:rPr lang="en-US" dirty="0" err="1" smtClean="0"/>
                  <a:t>ext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961944" y="4901431"/>
              <a:ext cx="3118556" cy="1111250"/>
              <a:chOff x="444500" y="4974167"/>
              <a:chExt cx="2159000" cy="1481666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5" name="Oval 14"/>
              <p:cNvSpPr/>
              <p:nvPr/>
            </p:nvSpPr>
            <p:spPr>
              <a:xfrm>
                <a:off x="444500" y="4974167"/>
                <a:ext cx="2159000" cy="1481666"/>
              </a:xfrm>
              <a:prstGeom prst="ellipse">
                <a:avLst/>
              </a:prstGeom>
              <a:grp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71498" y="5185830"/>
                <a:ext cx="1905000" cy="1057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Design and eventually implement a Neutrino Beam at CERN</a:t>
                </a:r>
                <a:endParaRPr lang="en-US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271887" y="5274021"/>
              <a:ext cx="3118556" cy="1111250"/>
              <a:chOff x="444500" y="4974167"/>
              <a:chExt cx="2159000" cy="1481666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8" name="Oval 17"/>
              <p:cNvSpPr/>
              <p:nvPr/>
            </p:nvSpPr>
            <p:spPr>
              <a:xfrm>
                <a:off x="444500" y="4974167"/>
                <a:ext cx="2159000" cy="1481666"/>
              </a:xfrm>
              <a:prstGeom prst="ellipse">
                <a:avLst/>
              </a:prstGeom>
              <a:grp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71498" y="5143496"/>
                <a:ext cx="1905000" cy="98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EU participation in a High Intensity Facility</a:t>
                </a:r>
              </a:p>
              <a:p>
                <a:pPr algn="ctr"/>
                <a:r>
                  <a:rPr lang="en-US" sz="1400" dirty="0" smtClean="0"/>
                  <a:t>(detectors, beam, </a:t>
                </a:r>
                <a:r>
                  <a:rPr lang="en-US" sz="1400" dirty="0" err="1" smtClean="0"/>
                  <a:t>infrastr</a:t>
                </a:r>
                <a:r>
                  <a:rPr lang="en-US" sz="1400" dirty="0" smtClean="0"/>
                  <a:t>.)</a:t>
                </a:r>
                <a:endParaRPr lang="en-US" sz="1400" dirty="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5295434" y="6348890"/>
              <a:ext cx="4610566" cy="504825"/>
            </a:xfrm>
            <a:prstGeom prst="rect">
              <a:avLst/>
            </a:prstGeom>
            <a:solidFill>
              <a:srgbClr val="FF2F4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48594" y="6448772"/>
              <a:ext cx="2231906" cy="317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PHYSICS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1950628" y="3273424"/>
              <a:ext cx="397463" cy="4603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4708407" y="3300239"/>
              <a:ext cx="214019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3063530" y="3270250"/>
              <a:ext cx="825493" cy="20037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15" idx="0"/>
            </p:cNvCxnSpPr>
            <p:nvPr/>
          </p:nvCxnSpPr>
          <p:spPr>
            <a:xfrm>
              <a:off x="6756882" y="3304828"/>
              <a:ext cx="764341" cy="15966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7460072" y="6012682"/>
              <a:ext cx="0" cy="33620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4225343" y="6141915"/>
              <a:ext cx="1070092" cy="24224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816102" y="4924768"/>
              <a:ext cx="397463" cy="396878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4292608" y="5510384"/>
              <a:ext cx="1696860" cy="155232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5809074" y="4718396"/>
              <a:ext cx="596192" cy="345729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7239942" y="3430133"/>
              <a:ext cx="2623256" cy="841374"/>
              <a:chOff x="444500" y="4974167"/>
              <a:chExt cx="2159000" cy="1481666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41" name="Oval 40"/>
              <p:cNvSpPr/>
              <p:nvPr/>
            </p:nvSpPr>
            <p:spPr>
              <a:xfrm>
                <a:off x="444500" y="4974167"/>
                <a:ext cx="2159000" cy="1481666"/>
              </a:xfrm>
              <a:prstGeom prst="ellipse">
                <a:avLst/>
              </a:prstGeom>
              <a:grpFill/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11234" y="5006916"/>
                <a:ext cx="1992266" cy="1303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Investigate new programs </a:t>
                </a:r>
                <a:r>
                  <a:rPr lang="en-US" sz="1400" dirty="0" smtClean="0"/>
                  <a:t>(mu storage ring, </a:t>
                </a:r>
                <a:r>
                  <a:rPr lang="en-US" sz="1400" dirty="0" err="1" smtClean="0"/>
                  <a:t>betabeams</a:t>
                </a:r>
                <a:r>
                  <a:rPr lang="en-US" sz="1400" dirty="0" smtClean="0"/>
                  <a:t> ?, …) </a:t>
                </a:r>
                <a:endParaRPr lang="en-US" sz="1400" dirty="0"/>
              </a:p>
            </p:txBody>
          </p:sp>
        </p:grpSp>
        <p:cxnSp>
          <p:nvCxnSpPr>
            <p:cNvPr id="43" name="Straight Arrow Connector 42"/>
            <p:cNvCxnSpPr/>
            <p:nvPr/>
          </p:nvCxnSpPr>
          <p:spPr>
            <a:xfrm>
              <a:off x="7056509" y="3043605"/>
              <a:ext cx="793487" cy="4532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181318" y="4545532"/>
              <a:ext cx="2808150" cy="776114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/>
        </p:nvCxnSpPr>
        <p:spPr>
          <a:xfrm>
            <a:off x="140677" y="4130196"/>
            <a:ext cx="8733692" cy="2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8979883" y="2533363"/>
            <a:ext cx="11723" cy="13845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7936786" y="3012894"/>
            <a:ext cx="187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It will happen</a:t>
            </a:r>
            <a:endParaRPr lang="en-US" sz="1200" dirty="0"/>
          </a:p>
        </p:txBody>
      </p:sp>
      <p:sp>
        <p:nvSpPr>
          <p:cNvPr id="29" name="Oval 28"/>
          <p:cNvSpPr/>
          <p:nvPr/>
        </p:nvSpPr>
        <p:spPr>
          <a:xfrm>
            <a:off x="5577501" y="4344988"/>
            <a:ext cx="840100" cy="40484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7359" y="633879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Nessi</a:t>
            </a:r>
            <a:r>
              <a:rPr lang="en-US" dirty="0" smtClean="0"/>
              <a:t>, </a:t>
            </a:r>
            <a:r>
              <a:rPr lang="en-US" dirty="0"/>
              <a:t>P</a:t>
            </a:r>
            <a:r>
              <a:rPr lang="en-US" dirty="0" smtClean="0"/>
              <a:t>aris Jan.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104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314227" y="47594"/>
            <a:ext cx="4741333" cy="714375"/>
          </a:xfrm>
          <a:prstGeom prst="rect">
            <a:avLst/>
          </a:prstGeom>
          <a:solidFill>
            <a:srgbClr val="FF2F4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681112" y="222211"/>
            <a:ext cx="3894666" cy="369332"/>
          </a:xfrm>
          <a:prstGeom prst="rect">
            <a:avLst/>
          </a:prstGeom>
          <a:solidFill>
            <a:srgbClr val="FF2F4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CERN Neutrino Platform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7025" y="1484110"/>
            <a:ext cx="9049985" cy="3918348"/>
            <a:chOff x="541337" y="511173"/>
            <a:chExt cx="8059737" cy="527209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337" y="558800"/>
              <a:ext cx="8059737" cy="522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879163" y="511173"/>
              <a:ext cx="8518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smtClean="0">
                  <a:solidFill>
                    <a:schemeClr val="bg1"/>
                  </a:solidFill>
                </a:rPr>
                <a:t>proposed</a:t>
              </a:r>
              <a:endParaRPr lang="en-GB" b="1" i="1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45785" y="3378198"/>
              <a:ext cx="65306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smtClean="0">
                  <a:solidFill>
                    <a:schemeClr val="bg1"/>
                  </a:solidFill>
                </a:rPr>
                <a:t>80-90s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1205" y="2758835"/>
              <a:ext cx="93582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smtClean="0">
                  <a:solidFill>
                    <a:schemeClr val="bg1"/>
                  </a:solidFill>
                </a:rPr>
                <a:t>2006-2012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1922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2" y="31988"/>
            <a:ext cx="7049655" cy="68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020177" y="4966141"/>
            <a:ext cx="3165200" cy="1232479"/>
          </a:xfrm>
          <a:prstGeom prst="rect">
            <a:avLst/>
          </a:prstGeom>
          <a:solidFill>
            <a:srgbClr val="CCFFCC"/>
          </a:solidFill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Calviani</a:t>
            </a:r>
            <a:r>
              <a:rPr lang="en-GB" dirty="0" smtClean="0"/>
              <a:t> - CENF Target station and secondary beam design - ICFA Neutrino European Meeting Jan.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48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86894" y="612915"/>
            <a:ext cx="8262940" cy="5757549"/>
            <a:chOff x="-30096" y="377584"/>
            <a:chExt cx="6763381" cy="80564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1" y="377584"/>
              <a:ext cx="6628924" cy="7714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-30096" y="713589"/>
              <a:ext cx="6593649" cy="7720417"/>
              <a:chOff x="-30096" y="713589"/>
              <a:chExt cx="6593649" cy="7720417"/>
            </a:xfrm>
          </p:grpSpPr>
          <p:cxnSp>
            <p:nvCxnSpPr>
              <p:cNvPr id="9" name="Straight Arrow Connector 8"/>
              <p:cNvCxnSpPr>
                <a:stCxn id="10" idx="1"/>
              </p:cNvCxnSpPr>
              <p:nvPr/>
            </p:nvCxnSpPr>
            <p:spPr>
              <a:xfrm flipH="1">
                <a:off x="4047717" y="1839259"/>
                <a:ext cx="931008" cy="15267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4978726" y="1580860"/>
                <a:ext cx="1442249" cy="516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LAGUNA-PROTO</a:t>
                </a:r>
                <a:endParaRPr lang="en-GB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07766" y="5278783"/>
                <a:ext cx="684948" cy="516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NESSiE</a:t>
                </a:r>
                <a:endParaRPr lang="en-GB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5" name="Straight Arrow Connector 14"/>
              <p:cNvCxnSpPr>
                <a:stCxn id="14" idx="1"/>
              </p:cNvCxnSpPr>
              <p:nvPr/>
            </p:nvCxnSpPr>
            <p:spPr>
              <a:xfrm flipH="1" flipV="1">
                <a:off x="3265004" y="5525006"/>
                <a:ext cx="1142762" cy="1217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3836385" y="6661426"/>
                <a:ext cx="1158838" cy="516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ICARUS T150</a:t>
                </a:r>
                <a:endParaRPr lang="en-GB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9" name="Straight Arrow Connector 18"/>
              <p:cNvCxnSpPr>
                <a:stCxn id="18" idx="1"/>
              </p:cNvCxnSpPr>
              <p:nvPr/>
            </p:nvCxnSpPr>
            <p:spPr>
              <a:xfrm flipH="1" flipV="1">
                <a:off x="2494484" y="6188769"/>
                <a:ext cx="1341901" cy="73105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V="1">
                <a:off x="782706" y="1948070"/>
                <a:ext cx="2914650" cy="2584173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 rot="19998768">
                <a:off x="2139205" y="2282848"/>
                <a:ext cx="1032877" cy="516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~64 meters</a:t>
                </a:r>
                <a:endParaRPr lang="en-GB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05765" y="713589"/>
                <a:ext cx="610221" cy="516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MIND</a:t>
                </a:r>
                <a:endParaRPr lang="en-GB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28" name="Straight Arrow Connector 27"/>
              <p:cNvCxnSpPr>
                <a:stCxn id="27" idx="1"/>
              </p:cNvCxnSpPr>
              <p:nvPr/>
            </p:nvCxnSpPr>
            <p:spPr>
              <a:xfrm flipH="1">
                <a:off x="4107348" y="971988"/>
                <a:ext cx="698417" cy="172236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4673037" y="4637491"/>
                <a:ext cx="1387572" cy="516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New detectors?</a:t>
                </a:r>
                <a:endParaRPr lang="en-GB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32" name="Straight Arrow Connector 31"/>
              <p:cNvCxnSpPr>
                <a:stCxn id="31" idx="1"/>
              </p:cNvCxnSpPr>
              <p:nvPr/>
            </p:nvCxnSpPr>
            <p:spPr>
              <a:xfrm flipH="1" flipV="1">
                <a:off x="4047714" y="4637494"/>
                <a:ext cx="625323" cy="25839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0096" y="6390843"/>
                <a:ext cx="1644428" cy="2043163"/>
              </a:xfrm>
              <a:prstGeom prst="rect">
                <a:avLst/>
              </a:prstGeom>
              <a:ln w="15875">
                <a:solidFill>
                  <a:schemeClr val="bg1"/>
                </a:solidFill>
              </a:ln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3972" y="2073303"/>
                <a:ext cx="1419581" cy="1902348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1987" y="5338867"/>
                <a:ext cx="1151480" cy="15708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1" name="TextBox 40"/>
            <p:cNvSpPr txBox="1"/>
            <p:nvPr/>
          </p:nvSpPr>
          <p:spPr>
            <a:xfrm>
              <a:off x="104361" y="529176"/>
              <a:ext cx="2323034" cy="90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n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+ charged beams for all experiments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38679" y="-106308"/>
            <a:ext cx="8229600" cy="805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Detectors</a:t>
            </a:r>
            <a:endParaRPr lang="en-GB" sz="36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825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06" y="667425"/>
            <a:ext cx="8825922" cy="5353604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915" y="975191"/>
            <a:ext cx="4673275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Charged beam for the detectors</a:t>
            </a:r>
          </a:p>
          <a:p>
            <a:r>
              <a:rPr lang="en-US" dirty="0" smtClean="0"/>
              <a:t>Target station can be developed for </a:t>
            </a:r>
            <a:r>
              <a:rPr lang="en-US" dirty="0" err="1" smtClean="0"/>
              <a:t>nuSTORM</a:t>
            </a:r>
            <a:r>
              <a:rPr lang="en-US" dirty="0" smtClean="0"/>
              <a:t>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34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42" y="0"/>
            <a:ext cx="840111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Primary Beam: Production &amp; Extraction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59BAD-384A-464B-8B84-F99812AD5B9B}" type="slidenum">
              <a:rPr lang="en-GB" smtClean="0"/>
              <a:t>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7675" y="1352117"/>
            <a:ext cx="4510908" cy="239109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Beam production scheme and beam structure similar to CNGS.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Successfully tested non-local fast extraction from LLS1 &amp; LSS2.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Incompatible with simultaneous slow extraction </a:t>
            </a:r>
            <a:r>
              <a:rPr lang="en-GB" dirty="0" smtClean="0">
                <a:sym typeface="Wingdings"/>
              </a:rPr>
              <a:t> Time sharing.</a:t>
            </a:r>
          </a:p>
          <a:p>
            <a:pPr>
              <a:lnSpc>
                <a:spcPct val="110000"/>
              </a:lnSpc>
            </a:pPr>
            <a:r>
              <a:rPr lang="en-GB" dirty="0" smtClean="0">
                <a:sym typeface="Wingdings"/>
              </a:rPr>
              <a:t>Major upgrade/consolidation of machine protection system (BIS) required.</a:t>
            </a:r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207194" y="1497561"/>
            <a:ext cx="4320480" cy="2749339"/>
            <a:chOff x="4198686" y="3068960"/>
            <a:chExt cx="4837810" cy="316835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98686" y="3068960"/>
              <a:ext cx="4837810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Freeform 9"/>
            <p:cNvSpPr/>
            <p:nvPr/>
          </p:nvSpPr>
          <p:spPr>
            <a:xfrm>
              <a:off x="5688124" y="4437112"/>
              <a:ext cx="367493" cy="1105414"/>
            </a:xfrm>
            <a:custGeom>
              <a:avLst/>
              <a:gdLst>
                <a:gd name="connsiteX0" fmla="*/ 809722 w 809722"/>
                <a:gd name="connsiteY0" fmla="*/ 1995054 h 2035078"/>
                <a:gd name="connsiteX1" fmla="*/ 606522 w 809722"/>
                <a:gd name="connsiteY1" fmla="*/ 1995054 h 2035078"/>
                <a:gd name="connsiteX2" fmla="*/ 624994 w 809722"/>
                <a:gd name="connsiteY2" fmla="*/ 1754909 h 2035078"/>
                <a:gd name="connsiteX3" fmla="*/ 366376 w 809722"/>
                <a:gd name="connsiteY3" fmla="*/ 1745672 h 2035078"/>
                <a:gd name="connsiteX4" fmla="*/ 366376 w 809722"/>
                <a:gd name="connsiteY4" fmla="*/ 1496291 h 2035078"/>
                <a:gd name="connsiteX5" fmla="*/ 163176 w 809722"/>
                <a:gd name="connsiteY5" fmla="*/ 1440872 h 2035078"/>
                <a:gd name="connsiteX6" fmla="*/ 237067 w 809722"/>
                <a:gd name="connsiteY6" fmla="*/ 1228436 h 2035078"/>
                <a:gd name="connsiteX7" fmla="*/ 61576 w 809722"/>
                <a:gd name="connsiteY7" fmla="*/ 1136072 h 2035078"/>
                <a:gd name="connsiteX8" fmla="*/ 181649 w 809722"/>
                <a:gd name="connsiteY8" fmla="*/ 905163 h 2035078"/>
                <a:gd name="connsiteX9" fmla="*/ 6158 w 809722"/>
                <a:gd name="connsiteY9" fmla="*/ 803563 h 2035078"/>
                <a:gd name="connsiteX10" fmla="*/ 144703 w 809722"/>
                <a:gd name="connsiteY10" fmla="*/ 646545 h 2035078"/>
                <a:gd name="connsiteX11" fmla="*/ 89285 w 809722"/>
                <a:gd name="connsiteY11" fmla="*/ 424872 h 2035078"/>
                <a:gd name="connsiteX12" fmla="*/ 116994 w 809722"/>
                <a:gd name="connsiteY12" fmla="*/ 0 h 2035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9722" h="2035078">
                  <a:moveTo>
                    <a:pt x="809722" y="1995054"/>
                  </a:moveTo>
                  <a:cubicBezTo>
                    <a:pt x="723516" y="2015066"/>
                    <a:pt x="637310" y="2035078"/>
                    <a:pt x="606522" y="1995054"/>
                  </a:cubicBezTo>
                  <a:cubicBezTo>
                    <a:pt x="575734" y="1955030"/>
                    <a:pt x="665018" y="1796473"/>
                    <a:pt x="624994" y="1754909"/>
                  </a:cubicBezTo>
                  <a:cubicBezTo>
                    <a:pt x="584970" y="1713345"/>
                    <a:pt x="409479" y="1788775"/>
                    <a:pt x="366376" y="1745672"/>
                  </a:cubicBezTo>
                  <a:cubicBezTo>
                    <a:pt x="323273" y="1702569"/>
                    <a:pt x="400243" y="1547091"/>
                    <a:pt x="366376" y="1496291"/>
                  </a:cubicBezTo>
                  <a:cubicBezTo>
                    <a:pt x="332509" y="1445491"/>
                    <a:pt x="184727" y="1485514"/>
                    <a:pt x="163176" y="1440872"/>
                  </a:cubicBezTo>
                  <a:cubicBezTo>
                    <a:pt x="141625" y="1396230"/>
                    <a:pt x="254000" y="1279236"/>
                    <a:pt x="237067" y="1228436"/>
                  </a:cubicBezTo>
                  <a:cubicBezTo>
                    <a:pt x="220134" y="1177636"/>
                    <a:pt x="70812" y="1189951"/>
                    <a:pt x="61576" y="1136072"/>
                  </a:cubicBezTo>
                  <a:cubicBezTo>
                    <a:pt x="52340" y="1082193"/>
                    <a:pt x="190885" y="960581"/>
                    <a:pt x="181649" y="905163"/>
                  </a:cubicBezTo>
                  <a:cubicBezTo>
                    <a:pt x="172413" y="849745"/>
                    <a:pt x="12316" y="846666"/>
                    <a:pt x="6158" y="803563"/>
                  </a:cubicBezTo>
                  <a:cubicBezTo>
                    <a:pt x="0" y="760460"/>
                    <a:pt x="130849" y="709660"/>
                    <a:pt x="144703" y="646545"/>
                  </a:cubicBezTo>
                  <a:cubicBezTo>
                    <a:pt x="158558" y="583430"/>
                    <a:pt x="93903" y="532630"/>
                    <a:pt x="89285" y="424872"/>
                  </a:cubicBezTo>
                  <a:cubicBezTo>
                    <a:pt x="84667" y="317115"/>
                    <a:pt x="100830" y="158557"/>
                    <a:pt x="116994" y="0"/>
                  </a:cubicBezTo>
                </a:path>
              </a:pathLst>
            </a:cu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56127" y="4276789"/>
              <a:ext cx="15368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Magnetic septa (MST+MSE)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25538" y="5039937"/>
              <a:ext cx="1143686" cy="60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Inj. kicker (MKP)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388322" y="3756131"/>
            <a:ext cx="8387992" cy="2726494"/>
            <a:chOff x="130260" y="3865290"/>
            <a:chExt cx="8654768" cy="2813209"/>
          </a:xfrm>
        </p:grpSpPr>
        <p:pic>
          <p:nvPicPr>
            <p:cNvPr id="17" name="Picture 16" descr="AA00273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100564">
              <a:off x="5100056" y="4390493"/>
              <a:ext cx="1772482" cy="1107802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911821" y="5873263"/>
              <a:ext cx="2257048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168869" y="4901268"/>
              <a:ext cx="1781953" cy="9719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950822" y="4901268"/>
              <a:ext cx="74831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699140" y="4901268"/>
              <a:ext cx="229432" cy="97199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 flipH="1">
              <a:off x="4949090" y="4363920"/>
              <a:ext cx="151971" cy="4884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flipH="1">
              <a:off x="5529841" y="4363920"/>
              <a:ext cx="151971" cy="4884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4981655" y="4222796"/>
              <a:ext cx="645454" cy="1085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933534" y="5395196"/>
              <a:ext cx="184535" cy="3582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601643" y="4993540"/>
              <a:ext cx="373062" cy="7598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21838" y="5069424"/>
              <a:ext cx="15088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</a:t>
              </a:r>
              <a:r>
                <a:rPr lang="en-GB" baseline="30000" dirty="0" smtClean="0"/>
                <a:t>st</a:t>
              </a:r>
              <a:r>
                <a:rPr lang="en-GB" dirty="0" smtClean="0"/>
                <a:t> Injection</a:t>
              </a:r>
            </a:p>
            <a:p>
              <a:pPr algn="r"/>
              <a:r>
                <a:rPr lang="en-GB" dirty="0"/>
                <a:t>f</a:t>
              </a:r>
              <a:r>
                <a:rPr lang="en-GB" dirty="0" smtClean="0"/>
                <a:t>rom PS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82654" y="4711597"/>
              <a:ext cx="1526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Injection</a:t>
              </a:r>
            </a:p>
            <a:p>
              <a:pPr algn="r"/>
              <a:r>
                <a:rPr lang="en-GB" dirty="0"/>
                <a:t>f</a:t>
              </a:r>
              <a:r>
                <a:rPr lang="en-GB" dirty="0" smtClean="0"/>
                <a:t>rom PS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18831" y="3865290"/>
              <a:ext cx="977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50 </a:t>
              </a:r>
              <a:r>
                <a:rPr lang="en-GB" dirty="0" err="1" smtClean="0">
                  <a:cs typeface="Symbol" charset="2"/>
                </a:rPr>
                <a:t>m</a:t>
              </a:r>
              <a:r>
                <a:rPr lang="en-GB" dirty="0" err="1" smtClean="0"/>
                <a:t>s</a:t>
              </a:r>
              <a:endParaRPr lang="en-GB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1118069" y="6014383"/>
              <a:ext cx="185663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551899" y="5972101"/>
              <a:ext cx="977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1.2 s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911821" y="6341433"/>
              <a:ext cx="5536064" cy="83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928572" y="5873262"/>
              <a:ext cx="51931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945381" y="4646106"/>
              <a:ext cx="109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7F7F7F"/>
                  </a:solidFill>
                </a:rPr>
                <a:t>100 </a:t>
              </a:r>
              <a:r>
                <a:rPr lang="en-GB" dirty="0" err="1" smtClean="0">
                  <a:solidFill>
                    <a:srgbClr val="7F7F7F"/>
                  </a:solidFill>
                </a:rPr>
                <a:t>GeV</a:t>
              </a:r>
              <a:endParaRPr lang="en-GB" dirty="0">
                <a:solidFill>
                  <a:srgbClr val="7F7F7F"/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6984828" y="4901268"/>
              <a:ext cx="1800200" cy="129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7732637" y="4766911"/>
              <a:ext cx="180675" cy="2923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7809052" y="4767327"/>
              <a:ext cx="180675" cy="2923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7175170" y="4114247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7240730" y="4114663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7306290" y="4115079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7371850" y="4115495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7437410" y="4115911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7501250" y="4114663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7566810" y="4115079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7632370" y="4115495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7697930" y="4115911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7763490" y="4116327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8044000" y="4103807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8109560" y="4104223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8175120" y="4104639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8240680" y="4105055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8306240" y="4105471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8370080" y="4104223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8435640" y="4104639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8501200" y="4105055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8566760" y="4105471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8632320" y="4105887"/>
              <a:ext cx="1" cy="7978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175171" y="5168071"/>
              <a:ext cx="145714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7060813" y="5159434"/>
              <a:ext cx="16474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10.5 </a:t>
              </a:r>
              <a:r>
                <a:rPr lang="en-GB" dirty="0" err="1" smtClean="0"/>
                <a:t>μs</a:t>
              </a:r>
              <a:endParaRPr lang="en-GB" dirty="0" smtClean="0"/>
            </a:p>
            <a:p>
              <a:pPr algn="ctr"/>
              <a:r>
                <a:rPr lang="en-GB" dirty="0" smtClean="0">
                  <a:solidFill>
                    <a:srgbClr val="7F7F7F"/>
                  </a:solidFill>
                </a:rPr>
                <a:t>2100 bunches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6046247" y="3983980"/>
              <a:ext cx="1010589" cy="466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100522" y="4689885"/>
              <a:ext cx="884306" cy="40125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 rot="19060686">
              <a:off x="3851240" y="5165447"/>
              <a:ext cx="1508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</a:t>
              </a:r>
              <a:r>
                <a:rPr lang="en-GB" baseline="30000" dirty="0" smtClean="0"/>
                <a:t>st</a:t>
              </a:r>
              <a:r>
                <a:rPr lang="en-GB" dirty="0" smtClean="0"/>
                <a:t> Extraction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rot="18883866">
              <a:off x="4383565" y="5285279"/>
              <a:ext cx="1508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Extraction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389443" y="6309167"/>
              <a:ext cx="4852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Cycle / Pulse 3.6 sec</a:t>
              </a:r>
              <a:r>
                <a:rPr lang="en-GB" sz="1600" dirty="0" smtClean="0"/>
                <a:t>. (every 6 seconds)</a:t>
              </a:r>
              <a:endParaRPr lang="en-GB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0260" y="5656031"/>
              <a:ext cx="933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14 </a:t>
              </a:r>
              <a:r>
                <a:rPr lang="en-GB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GeV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07194" y="1431259"/>
            <a:ext cx="12110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Neutrino beam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1865554" y="1431259"/>
            <a:ext cx="12110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North Area beam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943497" y="5940011"/>
            <a:ext cx="102853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EOI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65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33944</TotalTime>
  <Words>2069</Words>
  <Application>Microsoft Macintosh PowerPoint</Application>
  <PresentationFormat>On-screen Show (4:3)</PresentationFormat>
  <Paragraphs>351</Paragraphs>
  <Slides>35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Equation</vt:lpstr>
      <vt:lpstr>nuSTORM at CERN</vt:lpstr>
      <vt:lpstr>Material used </vt:lpstr>
      <vt:lpstr>nuSTORM @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Primary Beam: Production &amp; Extraction</vt:lpstr>
      <vt:lpstr>Configurations </vt:lpstr>
      <vt:lpstr>Siting (from EOI)</vt:lpstr>
      <vt:lpstr>Target&amp;injection region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Lattice option comparison</vt:lpstr>
      <vt:lpstr>Workpackages @ CERN: SPS</vt:lpstr>
      <vt:lpstr>Pion Production (FNAL)</vt:lpstr>
      <vt:lpstr>WP2 @ CERN: Target and collection</vt:lpstr>
      <vt:lpstr>WP3 @ CERN: Collection and Transport</vt:lpstr>
      <vt:lpstr>WP4 @ CERN: Decay Ring Layout </vt:lpstr>
      <vt:lpstr>WP5 @ CERN: Pion Beam Dump</vt:lpstr>
      <vt:lpstr>Preliminary magnet considerations, FODO Lattice</vt:lpstr>
      <vt:lpstr>WP6 @ CERN: Magnets</vt:lpstr>
      <vt:lpstr>PowerPoint Presentation</vt:lpstr>
      <vt:lpstr>WP7 @ CERN: Instrumentation</vt:lpstr>
      <vt:lpstr>Including nuSTORM results</vt:lpstr>
      <vt:lpstr>PowerPoint Presentation</vt:lpstr>
      <vt:lpstr>Backup</vt:lpstr>
      <vt:lpstr>PowerPoint Presentation</vt:lpstr>
      <vt:lpstr>Beam parameters</vt:lpstr>
      <vt:lpstr>Sterile-neutrino search sensitivity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Wildner</dc:creator>
  <cp:lastModifiedBy>Elena Wildner</cp:lastModifiedBy>
  <cp:revision>139</cp:revision>
  <dcterms:created xsi:type="dcterms:W3CDTF">2013-12-30T18:16:58Z</dcterms:created>
  <dcterms:modified xsi:type="dcterms:W3CDTF">2014-08-25T10:46:52Z</dcterms:modified>
</cp:coreProperties>
</file>