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80" r:id="rId3"/>
    <p:sldId id="481" r:id="rId4"/>
    <p:sldId id="403" r:id="rId5"/>
    <p:sldId id="487" r:id="rId6"/>
    <p:sldId id="486" r:id="rId7"/>
    <p:sldId id="488" r:id="rId8"/>
    <p:sldId id="482" r:id="rId9"/>
    <p:sldId id="470" r:id="rId10"/>
    <p:sldId id="469" r:id="rId11"/>
    <p:sldId id="489" r:id="rId12"/>
    <p:sldId id="483" r:id="rId13"/>
    <p:sldId id="490" r:id="rId14"/>
    <p:sldId id="484" r:id="rId15"/>
    <p:sldId id="343" r:id="rId16"/>
    <p:sldId id="47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00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78" autoAdjust="0"/>
    <p:restoredTop sz="99678" autoAdjust="0"/>
  </p:normalViewPr>
  <p:slideViewPr>
    <p:cSldViewPr snapToGrid="0" snapToObjects="1">
      <p:cViewPr varScale="1">
        <p:scale>
          <a:sx n="54" d="100"/>
          <a:sy n="54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3648"/>
    </p:cViewPr>
  </p:sorterViewPr>
  <p:notesViewPr>
    <p:cSldViewPr snapToGrid="0" snapToObjects="1">
      <p:cViewPr varScale="1">
        <p:scale>
          <a:sx n="55" d="100"/>
          <a:sy n="55" d="100"/>
        </p:scale>
        <p:origin x="-1718" y="-91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25969-F28A-5B45-81BD-4249DB00ECC9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EA74B-60AA-9446-BCE8-2D7E559A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748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9E8B9-3152-EB45-ADCF-F80FE96F9BA8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2B8F9-5099-7F44-AD13-E00D74EFD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1179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1AF4E-A08A-BE4F-8E27-DF04692668E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906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2B8F9-5099-7F44-AD13-E00D74EFD80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215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6935"/>
            <a:ext cx="7772400" cy="2089895"/>
          </a:xfrm>
        </p:spPr>
        <p:txBody>
          <a:bodyPr/>
          <a:lstStyle>
            <a:lvl1pPr>
              <a:defRPr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12,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06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4" y="6556849"/>
            <a:ext cx="1732895" cy="285745"/>
          </a:xfrm>
        </p:spPr>
        <p:txBody>
          <a:bodyPr/>
          <a:lstStyle/>
          <a:p>
            <a:r>
              <a:rPr lang="en-US" altLang="ja-JP" smtClean="0"/>
              <a:t>August  2014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8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2175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192"/>
            <a:ext cx="8256056" cy="987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12,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25558" y="984775"/>
            <a:ext cx="4418441" cy="5557072"/>
          </a:xfrm>
        </p:spPr>
        <p:txBody>
          <a:bodyPr/>
          <a:lstStyle>
            <a:lvl1pPr>
              <a:defRPr sz="2800"/>
            </a:lvl1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rgbClr val="0033CC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37017" y="984775"/>
            <a:ext cx="4418441" cy="5587791"/>
          </a:xfrm>
        </p:spPr>
        <p:txBody>
          <a:bodyPr/>
          <a:lstStyle>
            <a:lvl1pPr>
              <a:defRPr sz="2800"/>
            </a:lvl1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rgbClr val="0033CC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88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12700"/>
            <a:ext cx="9152990" cy="98477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228" y="-3192"/>
            <a:ext cx="8256056" cy="987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053" y="990544"/>
            <a:ext cx="8915813" cy="5557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28" y="6572566"/>
            <a:ext cx="1732895" cy="285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7375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August 12,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07796" y="6560246"/>
            <a:ext cx="1736203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7375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4684" y="-10111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0" y="0"/>
            <a:ext cx="1243452" cy="97731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228" y="6547616"/>
            <a:ext cx="9126534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990544"/>
            <a:ext cx="915299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32895" y="6547616"/>
            <a:ext cx="5674901" cy="31038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45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 ft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466" y="1296935"/>
            <a:ext cx="7945734" cy="2089895"/>
          </a:xfrm>
        </p:spPr>
        <p:txBody>
          <a:bodyPr>
            <a:noAutofit/>
          </a:bodyPr>
          <a:lstStyle/>
          <a:p>
            <a:r>
              <a:rPr lang="en-US" sz="6000" smtClean="0"/>
              <a:t>Introduction to NUMAX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David Neuffer</a:t>
            </a:r>
          </a:p>
          <a:p>
            <a:endParaRPr lang="en-US" smtClean="0"/>
          </a:p>
          <a:p>
            <a:r>
              <a:rPr lang="en-US" sz="2400" i="1" smtClean="0"/>
              <a:t>C. Ankenbrandt, J-P Delahaye, M. Palmer, …</a:t>
            </a:r>
            <a:endParaRPr lang="en-US" sz="2400" i="1" dirty="0" smtClean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04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0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01"/>
    </mc:Choice>
    <mc:Fallback xmlns="">
      <p:transition spd="slow" advTm="76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1158" t="8141" r="4330"/>
          <a:stretch/>
        </p:blipFill>
        <p:spPr>
          <a:xfrm>
            <a:off x="4507" y="-12700"/>
            <a:ext cx="9139493" cy="6813486"/>
          </a:xfrm>
          <a:prstGeom prst="rect">
            <a:avLst/>
          </a:prstGeom>
        </p:spPr>
      </p:pic>
      <p:sp>
        <p:nvSpPr>
          <p:cNvPr id="136" name="Rectangle 135"/>
          <p:cNvSpPr/>
          <p:nvPr/>
        </p:nvSpPr>
        <p:spPr bwMode="auto">
          <a:xfrm>
            <a:off x="0" y="6413500"/>
            <a:ext cx="787400" cy="330200"/>
          </a:xfrm>
          <a:prstGeom prst="rect">
            <a:avLst/>
          </a:prstGeom>
          <a:solidFill>
            <a:srgbClr val="B9B0AC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50800"/>
          </a:effectLst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2404" y="2055151"/>
            <a:ext cx="1511639" cy="4047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LBNF</a:t>
            </a:r>
          </a:p>
          <a:p>
            <a:pPr>
              <a:lnSpc>
                <a:spcPct val="70000"/>
              </a:lnSpc>
            </a:pP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Superbeam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8" name="TextBox 84"/>
          <p:cNvSpPr txBox="1">
            <a:spLocks noChangeArrowheads="1"/>
          </p:cNvSpPr>
          <p:nvPr/>
        </p:nvSpPr>
        <p:spPr bwMode="auto">
          <a:xfrm>
            <a:off x="117016" y="2845979"/>
            <a:ext cx="127470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NuMAX: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FF6600"/>
              </a:solidFill>
              <a:latin typeface="Arial"/>
              <a:cs typeface="Arial"/>
            </a:endParaRPr>
          </a:p>
          <a:p>
            <a:pPr algn="ctr" eaLnBrk="1" hangingPunct="1"/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 to </a:t>
            </a:r>
            <a:r>
              <a:rPr lang="en-US" sz="1600" b="1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SURF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70" name="TextBox 93"/>
          <p:cNvSpPr txBox="1">
            <a:spLocks noChangeArrowheads="1"/>
          </p:cNvSpPr>
          <p:nvPr/>
        </p:nvSpPr>
        <p:spPr bwMode="auto">
          <a:xfrm>
            <a:off x="1315742" y="4806936"/>
            <a:ext cx="214674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  <a:latin typeface="Arial"/>
                <a:cs typeface="Arial"/>
              </a:rPr>
              <a:t>300m Higgs Factory</a:t>
            </a:r>
          </a:p>
          <a:p>
            <a:pPr algn="ctr" eaLnBrk="1" hangingPunct="1"/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  <a:latin typeface="Arial"/>
                <a:cs typeface="Arial"/>
              </a:rPr>
              <a:t>Muon Collider</a:t>
            </a:r>
            <a:endParaRPr lang="en-US" sz="1600" b="1" dirty="0">
              <a:ln>
                <a:solidFill>
                  <a:srgbClr val="000000"/>
                </a:solidFill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1" name="TextBox 84"/>
          <p:cNvSpPr txBox="1">
            <a:spLocks noChangeArrowheads="1"/>
          </p:cNvSpPr>
          <p:nvPr/>
        </p:nvSpPr>
        <p:spPr bwMode="auto">
          <a:xfrm>
            <a:off x="1270839" y="3276155"/>
            <a:ext cx="10289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1200"/>
              </a:lnSpc>
            </a:pPr>
            <a:r>
              <a:rPr lang="en-US" sz="1600" b="1" dirty="0" err="1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1600" b="1" dirty="0" err="1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  <a:latin typeface="Arial"/>
                <a:cs typeface="Arial"/>
              </a:rPr>
              <a:t>STOR</a:t>
            </a:r>
            <a:r>
              <a:rPr lang="en-US" sz="1600" b="1" dirty="0" err="1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M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3894" y="612775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/>
                <a:cs typeface="Times New Roman"/>
              </a:rPr>
              <a:t>ft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48517" y="6141707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/>
                <a:cs typeface="Times New Roman"/>
              </a:rPr>
              <a:t>ft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82" name="TextBox 93"/>
          <p:cNvSpPr txBox="1">
            <a:spLocks noChangeArrowheads="1"/>
          </p:cNvSpPr>
          <p:nvPr/>
        </p:nvSpPr>
        <p:spPr bwMode="auto">
          <a:xfrm>
            <a:off x="4604263" y="3327955"/>
            <a:ext cx="1303562" cy="461665"/>
          </a:xfrm>
          <a:prstGeom prst="rect">
            <a:avLst/>
          </a:prstGeom>
          <a:solidFill>
            <a:srgbClr val="D9D9D9"/>
          </a:solidFill>
          <a:ln>
            <a:solidFill>
              <a:srgbClr val="FF0000"/>
            </a:solidFill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 smtClean="0">
                <a:solidFill>
                  <a:srgbClr val="FF0000"/>
                </a:solidFill>
                <a:latin typeface="Arial"/>
                <a:cs typeface="Arial"/>
              </a:rPr>
              <a:t>1 GeV Muon </a:t>
            </a:r>
            <a:br>
              <a:rPr lang="en-US" sz="1200" b="1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1200" b="1" dirty="0" smtClean="0">
                <a:solidFill>
                  <a:srgbClr val="FF0000"/>
                </a:solidFill>
                <a:latin typeface="Arial"/>
                <a:cs typeface="Arial"/>
              </a:rPr>
              <a:t>Linac (325MHz)</a:t>
            </a:r>
            <a:endParaRPr lang="en-US" sz="1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-14329" y="2564352"/>
            <a:ext cx="673394" cy="444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</a:t>
            </a:r>
          </a:p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SURF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129" name="Straight Connector 128"/>
          <p:cNvCxnSpPr>
            <a:cxnSpLocks noChangeShapeType="1"/>
          </p:cNvCxnSpPr>
          <p:nvPr/>
        </p:nvCxnSpPr>
        <p:spPr bwMode="auto">
          <a:xfrm rot="60000">
            <a:off x="-9920" y="2286000"/>
            <a:ext cx="1622820" cy="49079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1" name="TextBox 93"/>
          <p:cNvSpPr txBox="1">
            <a:spLocks noChangeArrowheads="1"/>
          </p:cNvSpPr>
          <p:nvPr/>
        </p:nvSpPr>
        <p:spPr bwMode="auto">
          <a:xfrm>
            <a:off x="4087644" y="1707873"/>
            <a:ext cx="1332416" cy="461665"/>
          </a:xfrm>
          <a:prstGeom prst="rect">
            <a:avLst/>
          </a:prstGeom>
          <a:solidFill>
            <a:srgbClr val="D9D9D9"/>
          </a:solidFill>
          <a:ln w="9525">
            <a:solidFill>
              <a:srgbClr val="CA23FF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 dirty="0" smtClean="0">
                <a:solidFill>
                  <a:srgbClr val="CA23FF"/>
                </a:solidFill>
                <a:latin typeface="Arial"/>
                <a:cs typeface="Arial"/>
              </a:rPr>
              <a:t>0.8 GeV Proton </a:t>
            </a:r>
            <a:br>
              <a:rPr lang="en-US" sz="1200" b="1" dirty="0" smtClean="0">
                <a:solidFill>
                  <a:srgbClr val="CA23FF"/>
                </a:solidFill>
                <a:latin typeface="Arial"/>
                <a:cs typeface="Arial"/>
              </a:rPr>
            </a:br>
            <a:r>
              <a:rPr lang="en-US" sz="1200" b="1" dirty="0" err="1" smtClean="0">
                <a:solidFill>
                  <a:srgbClr val="CA23FF"/>
                </a:solidFill>
                <a:latin typeface="Arial"/>
                <a:cs typeface="Arial"/>
              </a:rPr>
              <a:t>Linac</a:t>
            </a:r>
            <a:r>
              <a:rPr lang="en-US" sz="1200" b="1" dirty="0" smtClean="0">
                <a:solidFill>
                  <a:srgbClr val="CA23FF"/>
                </a:solidFill>
                <a:latin typeface="Arial"/>
                <a:cs typeface="Arial"/>
              </a:rPr>
              <a:t> (PIPII)</a:t>
            </a:r>
            <a:endParaRPr lang="en-US" sz="1200" b="1" dirty="0">
              <a:solidFill>
                <a:srgbClr val="CA23FF"/>
              </a:solidFill>
              <a:latin typeface="Arial"/>
              <a:cs typeface="Arial"/>
            </a:endParaRPr>
          </a:p>
        </p:txBody>
      </p:sp>
      <p:cxnSp>
        <p:nvCxnSpPr>
          <p:cNvPr id="153" name="Straight Arrow Connector 152"/>
          <p:cNvCxnSpPr>
            <a:stCxn id="9" idx="1"/>
          </p:cNvCxnSpPr>
          <p:nvPr/>
        </p:nvCxnSpPr>
        <p:spPr>
          <a:xfrm flipH="1" flipV="1">
            <a:off x="4069059" y="2418795"/>
            <a:ext cx="383443" cy="228850"/>
          </a:xfrm>
          <a:prstGeom prst="straightConnector1">
            <a:avLst/>
          </a:prstGeom>
          <a:ln w="12700">
            <a:solidFill>
              <a:srgbClr val="45FFEF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TextBox 93"/>
          <p:cNvSpPr txBox="1">
            <a:spLocks noChangeArrowheads="1"/>
          </p:cNvSpPr>
          <p:nvPr/>
        </p:nvSpPr>
        <p:spPr bwMode="auto">
          <a:xfrm>
            <a:off x="2797378" y="3848762"/>
            <a:ext cx="1664238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78D012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 dirty="0" smtClean="0">
                <a:solidFill>
                  <a:srgbClr val="008000"/>
                </a:solidFill>
                <a:latin typeface="Arial"/>
                <a:cs typeface="Arial"/>
              </a:rPr>
              <a:t>3-6.75 GeV Proton &amp;</a:t>
            </a:r>
            <a:br>
              <a:rPr lang="en-US" sz="1200" b="1" dirty="0" smtClean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1200" b="1" dirty="0" smtClean="0">
                <a:solidFill>
                  <a:srgbClr val="008000"/>
                </a:solidFill>
                <a:latin typeface="Arial"/>
                <a:cs typeface="Arial"/>
              </a:rPr>
              <a:t>1.25-5 </a:t>
            </a:r>
            <a:r>
              <a:rPr lang="en-US" sz="1200" b="1" dirty="0" err="1" smtClean="0">
                <a:solidFill>
                  <a:srgbClr val="008000"/>
                </a:solidFill>
                <a:latin typeface="Arial"/>
                <a:cs typeface="Arial"/>
              </a:rPr>
              <a:t>GeV</a:t>
            </a:r>
            <a:r>
              <a:rPr lang="en-US" sz="1200" b="1" dirty="0" smtClean="0">
                <a:solidFill>
                  <a:srgbClr val="008000"/>
                </a:solidFill>
                <a:latin typeface="Arial"/>
                <a:cs typeface="Arial"/>
              </a:rPr>
              <a:t>/c Muon</a:t>
            </a:r>
            <a:br>
              <a:rPr lang="en-US" sz="1200" b="1" dirty="0" smtClean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1200" b="1" dirty="0" smtClean="0">
                <a:solidFill>
                  <a:srgbClr val="008000"/>
                </a:solidFill>
                <a:latin typeface="Arial"/>
                <a:cs typeface="Arial"/>
              </a:rPr>
              <a:t>dual use </a:t>
            </a:r>
            <a:r>
              <a:rPr lang="en-US" sz="1200" b="1" dirty="0" err="1" smtClean="0">
                <a:solidFill>
                  <a:srgbClr val="008000"/>
                </a:solidFill>
                <a:latin typeface="Arial"/>
                <a:cs typeface="Arial"/>
              </a:rPr>
              <a:t>Linac</a:t>
            </a:r>
            <a:endParaRPr lang="en-US" sz="1200" b="1" dirty="0" smtClean="0">
              <a:solidFill>
                <a:srgbClr val="008000"/>
              </a:solidFill>
              <a:latin typeface="Arial"/>
              <a:cs typeface="Arial"/>
            </a:endParaRPr>
          </a:p>
          <a:p>
            <a:pPr algn="ctr" eaLnBrk="1" hangingPunct="1"/>
            <a:r>
              <a:rPr lang="en-US" sz="1200" b="1" dirty="0" smtClean="0">
                <a:solidFill>
                  <a:srgbClr val="008000"/>
                </a:solidFill>
                <a:latin typeface="Arial"/>
                <a:cs typeface="Arial"/>
              </a:rPr>
              <a:t> (650MHz)</a:t>
            </a:r>
            <a:endParaRPr lang="en-US" sz="12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cxnSp>
        <p:nvCxnSpPr>
          <p:cNvPr id="159" name="Straight Arrow Connector 158"/>
          <p:cNvCxnSpPr>
            <a:stCxn id="151" idx="1"/>
          </p:cNvCxnSpPr>
          <p:nvPr/>
        </p:nvCxnSpPr>
        <p:spPr>
          <a:xfrm flipH="1" flipV="1">
            <a:off x="4025904" y="1818034"/>
            <a:ext cx="61740" cy="120672"/>
          </a:xfrm>
          <a:prstGeom prst="straightConnector1">
            <a:avLst/>
          </a:prstGeom>
          <a:ln w="12700">
            <a:solidFill>
              <a:srgbClr val="CA23FF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55" idx="0"/>
          </p:cNvCxnSpPr>
          <p:nvPr/>
        </p:nvCxnSpPr>
        <p:spPr>
          <a:xfrm flipH="1" flipV="1">
            <a:off x="3322989" y="3139378"/>
            <a:ext cx="306508" cy="709384"/>
          </a:xfrm>
          <a:prstGeom prst="straightConnector1">
            <a:avLst/>
          </a:prstGeom>
          <a:ln w="12700">
            <a:solidFill>
              <a:srgbClr val="78D012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9" name="Arc 278"/>
          <p:cNvSpPr/>
          <p:nvPr/>
        </p:nvSpPr>
        <p:spPr>
          <a:xfrm rot="11302038" flipV="1">
            <a:off x="1414167" y="2995208"/>
            <a:ext cx="1875364" cy="249603"/>
          </a:xfrm>
          <a:prstGeom prst="arc">
            <a:avLst>
              <a:gd name="adj1" fmla="val 16200000"/>
              <a:gd name="adj2" fmla="val 2143211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>
            <a:cxnSpLocks noChangeAspect="1" noChangeShapeType="1"/>
          </p:cNvCxnSpPr>
          <p:nvPr/>
        </p:nvCxnSpPr>
        <p:spPr bwMode="auto">
          <a:xfrm>
            <a:off x="-9916" y="2420470"/>
            <a:ext cx="8144266" cy="260088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 type="arrow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8" name="Straight Connector 87"/>
          <p:cNvCxnSpPr>
            <a:cxnSpLocks noChangeShapeType="1"/>
          </p:cNvCxnSpPr>
          <p:nvPr/>
        </p:nvCxnSpPr>
        <p:spPr bwMode="auto">
          <a:xfrm>
            <a:off x="-5683" y="2539004"/>
            <a:ext cx="8092440" cy="256032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 type="arrow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Rounded Rectangle 34"/>
          <p:cNvSpPr/>
          <p:nvPr/>
        </p:nvSpPr>
        <p:spPr>
          <a:xfrm rot="1080000">
            <a:off x="513307" y="2726468"/>
            <a:ext cx="927100" cy="120475"/>
          </a:xfrm>
          <a:prstGeom prst="roundRect">
            <a:avLst/>
          </a:prstGeom>
          <a:noFill/>
          <a:ln w="63500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52502" y="2416812"/>
            <a:ext cx="1468671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45FFE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8C6EA"/>
                </a:solidFill>
              </a:rPr>
              <a:t>0.8-3 GeV Proton </a:t>
            </a:r>
            <a:br>
              <a:rPr lang="en-US" sz="1200" b="1" dirty="0" smtClean="0">
                <a:solidFill>
                  <a:srgbClr val="18C6EA"/>
                </a:solidFill>
              </a:rPr>
            </a:br>
            <a:r>
              <a:rPr lang="en-US" sz="1200" b="1" dirty="0" err="1" smtClean="0">
                <a:solidFill>
                  <a:srgbClr val="18C6EA"/>
                </a:solidFill>
              </a:rPr>
              <a:t>Linac</a:t>
            </a:r>
            <a:r>
              <a:rPr lang="en-US" sz="1200" b="1" dirty="0" smtClean="0">
                <a:solidFill>
                  <a:srgbClr val="18C6EA"/>
                </a:solidFill>
              </a:rPr>
              <a:t> (PIPIII)</a:t>
            </a:r>
            <a:endParaRPr lang="en-US" sz="1200" b="1" dirty="0">
              <a:solidFill>
                <a:srgbClr val="18C6EA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085152" y="3848762"/>
            <a:ext cx="2133918" cy="616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Near Detector(s) for</a:t>
            </a:r>
            <a:b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      Short Baseline</a:t>
            </a:r>
          </a:p>
          <a:p>
            <a:pPr>
              <a:lnSpc>
                <a:spcPct val="80000"/>
              </a:lnSpc>
            </a:pP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               Studies 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7407796" y="6547616"/>
            <a:ext cx="1736203" cy="310384"/>
          </a:xfrm>
          <a:prstGeom prst="rect">
            <a:avLst/>
          </a:prstGeom>
        </p:spPr>
        <p:txBody>
          <a:bodyPr/>
          <a:lstStyle/>
          <a:p>
            <a:fld id="{4FA8863F-9730-A244-9B23-8257BEF97903}" type="slidenum">
              <a:rPr lang="en-US" smtClean="0">
                <a:solidFill>
                  <a:prstClr val="white"/>
                </a:solidFill>
                <a:latin typeface="Arial"/>
              </a:rPr>
              <a:pPr/>
              <a:t>10</a:t>
            </a:fld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578708" y="5078"/>
            <a:ext cx="4559300" cy="1655763"/>
          </a:xfrm>
          <a:prstGeom prst="round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100000">
                <a:srgbClr val="0000F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 Potential Muon Accelerator Complex at Fermilab: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n</a:t>
            </a:r>
            <a:r>
              <a:rPr lang="en-US" sz="2400" dirty="0" err="1" smtClean="0">
                <a:solidFill>
                  <a:schemeClr val="tx1"/>
                </a:solidFill>
                <a:cs typeface="Symbol" charset="2"/>
              </a:rPr>
              <a:t>STORM</a:t>
            </a:r>
            <a:r>
              <a:rPr lang="en-US" sz="2400" dirty="0" smtClean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 NuMAX</a:t>
            </a:r>
            <a:br>
              <a:rPr lang="en-US" sz="24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</a:br>
            <a:r>
              <a:rPr lang="en-US" sz="2400" dirty="0" smtClean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 Higgs Factory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Arc 20"/>
          <p:cNvSpPr/>
          <p:nvPr/>
        </p:nvSpPr>
        <p:spPr>
          <a:xfrm rot="6750108">
            <a:off x="3643289" y="1660841"/>
            <a:ext cx="134110" cy="370215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c 93"/>
          <p:cNvSpPr/>
          <p:nvPr/>
        </p:nvSpPr>
        <p:spPr>
          <a:xfrm rot="11466030">
            <a:off x="3669600" y="1794166"/>
            <a:ext cx="126283" cy="126927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rc 94"/>
          <p:cNvSpPr/>
          <p:nvPr/>
        </p:nvSpPr>
        <p:spPr>
          <a:xfrm rot="13980000">
            <a:off x="3665745" y="1813730"/>
            <a:ext cx="97899" cy="94650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5281109">
            <a:off x="1658333" y="3493077"/>
            <a:ext cx="1996033" cy="902593"/>
          </a:xfrm>
          <a:prstGeom prst="arc">
            <a:avLst>
              <a:gd name="adj1" fmla="val 18274689"/>
              <a:gd name="adj2" fmla="val 2143211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H="1" flipV="1">
            <a:off x="3885592" y="1925257"/>
            <a:ext cx="180537" cy="647561"/>
          </a:xfrm>
          <a:prstGeom prst="line">
            <a:avLst/>
          </a:prstGeom>
          <a:ln w="38100">
            <a:solidFill>
              <a:srgbClr val="2ECF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8" name="Group 227"/>
          <p:cNvGrpSpPr/>
          <p:nvPr/>
        </p:nvGrpSpPr>
        <p:grpSpPr>
          <a:xfrm rot="13867598">
            <a:off x="1771657" y="2660688"/>
            <a:ext cx="230211" cy="230206"/>
            <a:chOff x="3709572" y="1546353"/>
            <a:chExt cx="230211" cy="230206"/>
          </a:xfrm>
        </p:grpSpPr>
        <p:sp>
          <p:nvSpPr>
            <p:cNvPr id="276" name="Arc 275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Arc 276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0" name="Straight Connector 229"/>
          <p:cNvCxnSpPr/>
          <p:nvPr/>
        </p:nvCxnSpPr>
        <p:spPr>
          <a:xfrm rot="3007598" flipV="1">
            <a:off x="3740596" y="3131068"/>
            <a:ext cx="420624" cy="338328"/>
          </a:xfrm>
          <a:prstGeom prst="line">
            <a:avLst/>
          </a:prstGeom>
          <a:ln w="635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1" name="Group 230"/>
          <p:cNvGrpSpPr/>
          <p:nvPr/>
        </p:nvGrpSpPr>
        <p:grpSpPr>
          <a:xfrm rot="3067598">
            <a:off x="4117777" y="3124044"/>
            <a:ext cx="230211" cy="230206"/>
            <a:chOff x="3709572" y="1546353"/>
            <a:chExt cx="230211" cy="230206"/>
          </a:xfrm>
        </p:grpSpPr>
        <p:sp>
          <p:nvSpPr>
            <p:cNvPr id="274" name="Arc 273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Arc 274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2" name="TextBox 231"/>
          <p:cNvSpPr txBox="1"/>
          <p:nvPr/>
        </p:nvSpPr>
        <p:spPr>
          <a:xfrm rot="667598">
            <a:off x="2754144" y="2294100"/>
            <a:ext cx="926157" cy="36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660066"/>
                </a:solidFill>
                <a:latin typeface="Arial"/>
                <a:cs typeface="Arial"/>
              </a:rPr>
              <a:t>Front</a:t>
            </a:r>
          </a:p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660066"/>
                </a:solidFill>
                <a:latin typeface="Arial"/>
                <a:cs typeface="Arial"/>
              </a:rPr>
              <a:t>End</a:t>
            </a:r>
            <a:endParaRPr lang="en-US" sz="1200" b="1" dirty="0">
              <a:solidFill>
                <a:srgbClr val="660066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234" name="Straight Connector 233"/>
          <p:cNvCxnSpPr/>
          <p:nvPr/>
        </p:nvCxnSpPr>
        <p:spPr bwMode="auto">
          <a:xfrm rot="3007598" flipV="1">
            <a:off x="2973949" y="2784060"/>
            <a:ext cx="292570" cy="238549"/>
          </a:xfrm>
          <a:prstGeom prst="line">
            <a:avLst/>
          </a:prstGeom>
          <a:ln w="635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 bwMode="auto">
          <a:xfrm rot="3067598" flipV="1">
            <a:off x="3314782" y="2890925"/>
            <a:ext cx="149689" cy="125927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 bwMode="auto">
          <a:xfrm rot="3067598" flipV="1">
            <a:off x="2091761" y="2564722"/>
            <a:ext cx="448056" cy="384048"/>
          </a:xfrm>
          <a:prstGeom prst="line">
            <a:avLst/>
          </a:prstGeom>
          <a:ln w="63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/>
          <p:cNvSpPr txBox="1"/>
          <p:nvPr/>
        </p:nvSpPr>
        <p:spPr>
          <a:xfrm rot="607598">
            <a:off x="2587606" y="2549172"/>
            <a:ext cx="643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A23FF"/>
                </a:solidFill>
              </a:rPr>
              <a:t>Target</a:t>
            </a:r>
            <a:endParaRPr lang="en-US" sz="1200" b="1" dirty="0">
              <a:solidFill>
                <a:srgbClr val="CA23FF"/>
              </a:solidFill>
            </a:endParaRPr>
          </a:p>
        </p:txBody>
      </p:sp>
      <p:cxnSp>
        <p:nvCxnSpPr>
          <p:cNvPr id="238" name="Straight Connector 237"/>
          <p:cNvCxnSpPr/>
          <p:nvPr/>
        </p:nvCxnSpPr>
        <p:spPr bwMode="auto">
          <a:xfrm rot="3067598" flipV="1">
            <a:off x="4083044" y="3045791"/>
            <a:ext cx="149689" cy="125927"/>
          </a:xfrm>
          <a:prstGeom prst="line">
            <a:avLst/>
          </a:prstGeom>
          <a:ln w="635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1" name="Group 240"/>
          <p:cNvGrpSpPr/>
          <p:nvPr/>
        </p:nvGrpSpPr>
        <p:grpSpPr>
          <a:xfrm rot="13867598">
            <a:off x="1921433" y="2698841"/>
            <a:ext cx="230211" cy="230206"/>
            <a:chOff x="3709572" y="1546353"/>
            <a:chExt cx="230211" cy="230206"/>
          </a:xfrm>
        </p:grpSpPr>
        <p:sp>
          <p:nvSpPr>
            <p:cNvPr id="267" name="Arc 266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Arc 267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2" name="Group 241"/>
          <p:cNvGrpSpPr/>
          <p:nvPr/>
        </p:nvGrpSpPr>
        <p:grpSpPr>
          <a:xfrm rot="13867598">
            <a:off x="1868400" y="2689462"/>
            <a:ext cx="230211" cy="230206"/>
            <a:chOff x="3709572" y="1546353"/>
            <a:chExt cx="230211" cy="230206"/>
          </a:xfrm>
        </p:grpSpPr>
        <p:sp>
          <p:nvSpPr>
            <p:cNvPr id="265" name="Arc 264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Arc 265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3" name="Group 242"/>
          <p:cNvGrpSpPr/>
          <p:nvPr/>
        </p:nvGrpSpPr>
        <p:grpSpPr>
          <a:xfrm rot="13867598">
            <a:off x="1824604" y="2675817"/>
            <a:ext cx="230211" cy="230206"/>
            <a:chOff x="3709572" y="1546353"/>
            <a:chExt cx="230211" cy="230206"/>
          </a:xfrm>
        </p:grpSpPr>
        <p:sp>
          <p:nvSpPr>
            <p:cNvPr id="263" name="Arc 262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Arc 263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5" name="Straight Arrow Connector 244"/>
          <p:cNvCxnSpPr/>
          <p:nvPr/>
        </p:nvCxnSpPr>
        <p:spPr>
          <a:xfrm rot="3427598">
            <a:off x="3068585" y="2687886"/>
            <a:ext cx="191011" cy="179100"/>
          </a:xfrm>
          <a:prstGeom prst="straightConnector1">
            <a:avLst/>
          </a:prstGeom>
          <a:ln w="9525">
            <a:solidFill>
              <a:srgbClr val="660066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 rot="667598">
            <a:off x="1712958" y="2080864"/>
            <a:ext cx="1205661" cy="4801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Accumulator</a:t>
            </a:r>
          </a:p>
          <a:p>
            <a:pPr algn="ctr">
              <a:lnSpc>
                <a:spcPct val="70000"/>
              </a:lnSpc>
            </a:pPr>
            <a:r>
              <a:rPr lang="en-US" sz="1200" b="1" dirty="0" err="1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Buncher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 &amp;</a:t>
            </a:r>
          </a:p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Combiner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778080" y="1411532"/>
            <a:ext cx="504697" cy="652394"/>
          </a:xfrm>
          <a:prstGeom prst="line">
            <a:avLst/>
          </a:prstGeom>
          <a:ln w="57150"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 bwMode="auto">
          <a:xfrm>
            <a:off x="3485620" y="2972644"/>
            <a:ext cx="667280" cy="133426"/>
          </a:xfrm>
          <a:prstGeom prst="line">
            <a:avLst/>
          </a:prstGeom>
          <a:ln w="635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>
            <a:cxnSpLocks noChangeAspect="1"/>
          </p:cNvCxnSpPr>
          <p:nvPr/>
        </p:nvCxnSpPr>
        <p:spPr>
          <a:xfrm flipH="1" flipV="1">
            <a:off x="3889865" y="1946451"/>
            <a:ext cx="23471" cy="84183"/>
          </a:xfrm>
          <a:prstGeom prst="line">
            <a:avLst/>
          </a:prstGeom>
          <a:ln w="38100"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21360000" flipH="1">
            <a:off x="3773861" y="1985445"/>
            <a:ext cx="70018" cy="78493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9" name="Group 238"/>
          <p:cNvGrpSpPr/>
          <p:nvPr/>
        </p:nvGrpSpPr>
        <p:grpSpPr>
          <a:xfrm rot="3067598">
            <a:off x="3509830" y="2643772"/>
            <a:ext cx="1170916" cy="611960"/>
            <a:chOff x="2398103" y="1289788"/>
            <a:chExt cx="1170916" cy="611960"/>
          </a:xfrm>
        </p:grpSpPr>
        <p:sp>
          <p:nvSpPr>
            <p:cNvPr id="272" name="TextBox 271"/>
            <p:cNvSpPr txBox="1"/>
            <p:nvPr/>
          </p:nvSpPr>
          <p:spPr>
            <a:xfrm rot="19200000">
              <a:off x="2398103" y="1541649"/>
              <a:ext cx="822017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F9CB3A"/>
                  </a:solidFill>
                  <a:cs typeface="Arial"/>
                </a:rPr>
                <a:t>6D</a:t>
              </a:r>
              <a:br>
                <a:rPr lang="en-US" sz="1200" b="1" dirty="0" smtClean="0">
                  <a:solidFill>
                    <a:srgbClr val="F9CB3A"/>
                  </a:solidFill>
                  <a:cs typeface="Arial"/>
                </a:rPr>
              </a:br>
              <a:r>
                <a:rPr lang="en-US" sz="1200" b="1" dirty="0" smtClean="0">
                  <a:solidFill>
                    <a:srgbClr val="F9CB3A"/>
                  </a:solidFill>
                  <a:cs typeface="Arial"/>
                </a:rPr>
                <a:t>Cool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 rot="19200000">
              <a:off x="2639734" y="1289788"/>
              <a:ext cx="929285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  <a:cs typeface="Arial"/>
                </a:rPr>
                <a:t>Final</a:t>
              </a:r>
            </a:p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  <a:cs typeface="Arial"/>
                </a:rPr>
                <a:t>Cool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</p:grpSp>
      <p:cxnSp>
        <p:nvCxnSpPr>
          <p:cNvPr id="229" name="Straight Connector 228"/>
          <p:cNvCxnSpPr/>
          <p:nvPr/>
        </p:nvCxnSpPr>
        <p:spPr>
          <a:xfrm rot="3007598" flipH="1">
            <a:off x="2709862" y="2789671"/>
            <a:ext cx="860426" cy="704850"/>
          </a:xfrm>
          <a:prstGeom prst="line">
            <a:avLst/>
          </a:prstGeom>
          <a:ln w="57150">
            <a:solidFill>
              <a:srgbClr val="78D01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0" name="Group 239"/>
          <p:cNvGrpSpPr/>
          <p:nvPr/>
        </p:nvGrpSpPr>
        <p:grpSpPr>
          <a:xfrm rot="3067598">
            <a:off x="2447614" y="2792825"/>
            <a:ext cx="230211" cy="230206"/>
            <a:chOff x="3709572" y="1546353"/>
            <a:chExt cx="230211" cy="230206"/>
          </a:xfrm>
        </p:grpSpPr>
        <p:sp>
          <p:nvSpPr>
            <p:cNvPr id="269" name="Arc 268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Arc 269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4" name="Straight Connector 243"/>
          <p:cNvCxnSpPr/>
          <p:nvPr/>
        </p:nvCxnSpPr>
        <p:spPr bwMode="auto">
          <a:xfrm rot="2947598" flipV="1">
            <a:off x="2145528" y="2834066"/>
            <a:ext cx="365760" cy="283464"/>
          </a:xfrm>
          <a:prstGeom prst="line">
            <a:avLst/>
          </a:prstGeom>
          <a:ln w="63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6" name="Group 245"/>
          <p:cNvGrpSpPr/>
          <p:nvPr/>
        </p:nvGrpSpPr>
        <p:grpSpPr>
          <a:xfrm rot="13507598">
            <a:off x="1915551" y="2686720"/>
            <a:ext cx="238096" cy="239275"/>
            <a:chOff x="2994357" y="995225"/>
            <a:chExt cx="216467" cy="217814"/>
          </a:xfrm>
        </p:grpSpPr>
        <p:sp>
          <p:nvSpPr>
            <p:cNvPr id="261" name="Arc 260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Arc 261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0" name="Group 249"/>
          <p:cNvGrpSpPr/>
          <p:nvPr/>
        </p:nvGrpSpPr>
        <p:grpSpPr>
          <a:xfrm rot="13507598">
            <a:off x="1777689" y="2665475"/>
            <a:ext cx="238096" cy="239275"/>
            <a:chOff x="2994357" y="995225"/>
            <a:chExt cx="216467" cy="217814"/>
          </a:xfrm>
        </p:grpSpPr>
        <p:sp>
          <p:nvSpPr>
            <p:cNvPr id="257" name="Arc 256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Arc 257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1" name="Group 250"/>
          <p:cNvGrpSpPr/>
          <p:nvPr/>
        </p:nvGrpSpPr>
        <p:grpSpPr>
          <a:xfrm rot="13507598">
            <a:off x="1846620" y="2669234"/>
            <a:ext cx="238096" cy="239275"/>
            <a:chOff x="2994357" y="995225"/>
            <a:chExt cx="216467" cy="217814"/>
          </a:xfrm>
        </p:grpSpPr>
        <p:sp>
          <p:nvSpPr>
            <p:cNvPr id="255" name="Arc 254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Arc 255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9" name="Straight Connector 248"/>
          <p:cNvCxnSpPr>
            <a:stCxn id="252" idx="1"/>
            <a:endCxn id="258" idx="2"/>
          </p:cNvCxnSpPr>
          <p:nvPr/>
        </p:nvCxnSpPr>
        <p:spPr>
          <a:xfrm flipH="1" flipV="1">
            <a:off x="1906520" y="2678397"/>
            <a:ext cx="983531" cy="183453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2" name="Rounded Rectangle 251"/>
          <p:cNvSpPr/>
          <p:nvPr/>
        </p:nvSpPr>
        <p:spPr bwMode="auto">
          <a:xfrm rot="667598">
            <a:off x="2889192" y="2824953"/>
            <a:ext cx="91440" cy="91440"/>
          </a:xfrm>
          <a:prstGeom prst="roundRect">
            <a:avLst/>
          </a:prstGeom>
          <a:ln w="50800">
            <a:solidFill>
              <a:srgbClr val="B1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8" name="Straight Connector 247"/>
          <p:cNvCxnSpPr>
            <a:stCxn id="260" idx="2"/>
            <a:endCxn id="257" idx="0"/>
          </p:cNvCxnSpPr>
          <p:nvPr/>
        </p:nvCxnSpPr>
        <p:spPr>
          <a:xfrm flipH="1" flipV="1">
            <a:off x="1886953" y="2891828"/>
            <a:ext cx="672906" cy="127934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7" name="Group 246"/>
          <p:cNvGrpSpPr/>
          <p:nvPr/>
        </p:nvGrpSpPr>
        <p:grpSpPr>
          <a:xfrm rot="2707598">
            <a:off x="2450593" y="2793412"/>
            <a:ext cx="238097" cy="239269"/>
            <a:chOff x="3018530" y="986146"/>
            <a:chExt cx="216463" cy="217811"/>
          </a:xfrm>
        </p:grpSpPr>
        <p:sp>
          <p:nvSpPr>
            <p:cNvPr id="259" name="Arc 258"/>
            <p:cNvSpPr/>
            <p:nvPr/>
          </p:nvSpPr>
          <p:spPr>
            <a:xfrm rot="19200000">
              <a:off x="3027162" y="995857"/>
              <a:ext cx="207831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Arc 259"/>
            <p:cNvSpPr/>
            <p:nvPr/>
          </p:nvSpPr>
          <p:spPr>
            <a:xfrm rot="3000000">
              <a:off x="3018396" y="986280"/>
              <a:ext cx="208100" cy="207831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0" name="Straight Arrow Connector 109"/>
          <p:cNvCxnSpPr>
            <a:stCxn id="82" idx="1"/>
            <a:endCxn id="275" idx="2"/>
          </p:cNvCxnSpPr>
          <p:nvPr/>
        </p:nvCxnSpPr>
        <p:spPr>
          <a:xfrm flipH="1" flipV="1">
            <a:off x="4210945" y="3350168"/>
            <a:ext cx="393318" cy="20862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6629400" y="2416812"/>
            <a:ext cx="2006600" cy="1153277"/>
          </a:xfrm>
          <a:prstGeom prst="roundRect">
            <a:avLst/>
          </a:prstGeom>
          <a:gradFill>
            <a:gsLst>
              <a:gs pos="0">
                <a:srgbClr val="0000FF"/>
              </a:gs>
              <a:gs pos="55000">
                <a:srgbClr val="00B0F0"/>
              </a:gs>
              <a:gs pos="100000">
                <a:schemeClr val="accent5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Staging scenario fully compatible with the PIP-II stage option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3667881">
            <a:off x="1209392" y="3840342"/>
            <a:ext cx="124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5F1FBD"/>
                </a:solidFill>
                <a:cs typeface="Arial"/>
              </a:rPr>
              <a:t>RLA to 63 </a:t>
            </a:r>
            <a:r>
              <a:rPr lang="en-US" sz="1200" b="1" dirty="0" smtClean="0">
                <a:solidFill>
                  <a:srgbClr val="5F1FBD"/>
                </a:solidFill>
                <a:cs typeface="Arial"/>
              </a:rPr>
              <a:t>GeV</a:t>
            </a:r>
            <a:endParaRPr lang="en-US" sz="1200" b="1" dirty="0">
              <a:solidFill>
                <a:srgbClr val="5F1FBD"/>
              </a:solidFill>
              <a:cs typeface="Arial"/>
            </a:endParaRPr>
          </a:p>
        </p:txBody>
      </p:sp>
      <p:sp>
        <p:nvSpPr>
          <p:cNvPr id="52" name="Half Frame 51"/>
          <p:cNvSpPr/>
          <p:nvPr/>
        </p:nvSpPr>
        <p:spPr>
          <a:xfrm rot="9240000">
            <a:off x="1142457" y="3348322"/>
            <a:ext cx="91440" cy="91440"/>
          </a:xfrm>
          <a:prstGeom prst="halfFrame">
            <a:avLst>
              <a:gd name="adj1" fmla="val 14685"/>
              <a:gd name="adj2" fmla="val 1932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7125" name="Group 103"/>
          <p:cNvGrpSpPr>
            <a:grpSpLocks/>
          </p:cNvGrpSpPr>
          <p:nvPr/>
        </p:nvGrpSpPr>
        <p:grpSpPr bwMode="auto">
          <a:xfrm rot="5400000">
            <a:off x="1507582" y="3439610"/>
            <a:ext cx="1581590" cy="968893"/>
            <a:chOff x="6326791" y="532275"/>
            <a:chExt cx="1581898" cy="970235"/>
          </a:xfrm>
        </p:grpSpPr>
        <p:grpSp>
          <p:nvGrpSpPr>
            <p:cNvPr id="47132" name="Group 105"/>
            <p:cNvGrpSpPr>
              <a:grpSpLocks/>
            </p:cNvGrpSpPr>
            <p:nvPr/>
          </p:nvGrpSpPr>
          <p:grpSpPr bwMode="auto">
            <a:xfrm>
              <a:off x="6326791" y="833197"/>
              <a:ext cx="1203327" cy="669313"/>
              <a:chOff x="6052966" y="1211875"/>
              <a:chExt cx="1203327" cy="669313"/>
            </a:xfrm>
          </p:grpSpPr>
          <p:grpSp>
            <p:nvGrpSpPr>
              <p:cNvPr id="47138" name="Group 111"/>
              <p:cNvGrpSpPr>
                <a:grpSpLocks/>
              </p:cNvGrpSpPr>
              <p:nvPr/>
            </p:nvGrpSpPr>
            <p:grpSpPr bwMode="auto">
              <a:xfrm>
                <a:off x="6052966" y="1577292"/>
                <a:ext cx="466896" cy="303896"/>
                <a:chOff x="6210129" y="1663017"/>
                <a:chExt cx="484212" cy="335756"/>
              </a:xfrm>
            </p:grpSpPr>
            <p:sp>
              <p:nvSpPr>
                <p:cNvPr id="47145" name="Freeform 118"/>
                <p:cNvSpPr>
                  <a:spLocks/>
                </p:cNvSpPr>
                <p:nvPr/>
              </p:nvSpPr>
              <p:spPr bwMode="auto">
                <a:xfrm rot="-1536348">
                  <a:off x="6286393" y="1676854"/>
                  <a:ext cx="386471" cy="278173"/>
                </a:xfrm>
                <a:custGeom>
                  <a:avLst/>
                  <a:gdLst>
                    <a:gd name="T0" fmla="*/ 815 w 1803400"/>
                    <a:gd name="T1" fmla="*/ 854 h 996950"/>
                    <a:gd name="T2" fmla="*/ 695 w 1803400"/>
                    <a:gd name="T3" fmla="*/ 757 h 996950"/>
                    <a:gd name="T4" fmla="*/ 594 w 1803400"/>
                    <a:gd name="T5" fmla="*/ 617 h 996950"/>
                    <a:gd name="T6" fmla="*/ 370 w 1803400"/>
                    <a:gd name="T7" fmla="*/ 102 h 996950"/>
                    <a:gd name="T8" fmla="*/ 320 w 1803400"/>
                    <a:gd name="T9" fmla="*/ 38 h 996950"/>
                    <a:gd name="T10" fmla="*/ 267 w 1803400"/>
                    <a:gd name="T11" fmla="*/ 0 h 996950"/>
                    <a:gd name="T12" fmla="*/ 212 w 1803400"/>
                    <a:gd name="T13" fmla="*/ 11 h 996950"/>
                    <a:gd name="T14" fmla="*/ 161 w 1803400"/>
                    <a:gd name="T15" fmla="*/ 59 h 996950"/>
                    <a:gd name="T16" fmla="*/ 115 w 1803400"/>
                    <a:gd name="T17" fmla="*/ 140 h 996950"/>
                    <a:gd name="T18" fmla="*/ 70 w 1803400"/>
                    <a:gd name="T19" fmla="*/ 253 h 996950"/>
                    <a:gd name="T20" fmla="*/ 37 w 1803400"/>
                    <a:gd name="T21" fmla="*/ 419 h 996950"/>
                    <a:gd name="T22" fmla="*/ 13 w 1803400"/>
                    <a:gd name="T23" fmla="*/ 569 h 996950"/>
                    <a:gd name="T24" fmla="*/ 2 w 1803400"/>
                    <a:gd name="T25" fmla="*/ 741 h 996950"/>
                    <a:gd name="T26" fmla="*/ 0 w 1803400"/>
                    <a:gd name="T27" fmla="*/ 902 h 996950"/>
                    <a:gd name="T28" fmla="*/ 10 w 1803400"/>
                    <a:gd name="T29" fmla="*/ 1112 h 996950"/>
                    <a:gd name="T30" fmla="*/ 35 w 1803400"/>
                    <a:gd name="T31" fmla="*/ 1278 h 996950"/>
                    <a:gd name="T32" fmla="*/ 66 w 1803400"/>
                    <a:gd name="T33" fmla="*/ 1423 h 996950"/>
                    <a:gd name="T34" fmla="*/ 111 w 1803400"/>
                    <a:gd name="T35" fmla="*/ 1541 h 996950"/>
                    <a:gd name="T36" fmla="*/ 158 w 1803400"/>
                    <a:gd name="T37" fmla="*/ 1627 h 996950"/>
                    <a:gd name="T38" fmla="*/ 210 w 1803400"/>
                    <a:gd name="T39" fmla="*/ 1681 h 996950"/>
                    <a:gd name="T40" fmla="*/ 261 w 1803400"/>
                    <a:gd name="T41" fmla="*/ 1686 h 996950"/>
                    <a:gd name="T42" fmla="*/ 316 w 1803400"/>
                    <a:gd name="T43" fmla="*/ 1654 h 996950"/>
                    <a:gd name="T44" fmla="*/ 370 w 1803400"/>
                    <a:gd name="T45" fmla="*/ 1573 h 996950"/>
                    <a:gd name="T46" fmla="*/ 596 w 1803400"/>
                    <a:gd name="T47" fmla="*/ 1090 h 996950"/>
                    <a:gd name="T48" fmla="*/ 692 w 1803400"/>
                    <a:gd name="T49" fmla="*/ 934 h 996950"/>
                    <a:gd name="T50" fmla="*/ 815 w 1803400"/>
                    <a:gd name="T51" fmla="*/ 854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6" name="Freeform 119"/>
                <p:cNvSpPr>
                  <a:spLocks/>
                </p:cNvSpPr>
                <p:nvPr/>
              </p:nvSpPr>
              <p:spPr bwMode="auto">
                <a:xfrm rot="-1536348">
                  <a:off x="6210129" y="1663017"/>
                  <a:ext cx="484212" cy="335756"/>
                </a:xfrm>
                <a:custGeom>
                  <a:avLst/>
                  <a:gdLst>
                    <a:gd name="T0" fmla="*/ 927 w 2314575"/>
                    <a:gd name="T1" fmla="*/ 1020 h 1203325"/>
                    <a:gd name="T2" fmla="*/ 777 w 2314575"/>
                    <a:gd name="T3" fmla="*/ 956 h 1203325"/>
                    <a:gd name="T4" fmla="*/ 655 w 2314575"/>
                    <a:gd name="T5" fmla="*/ 784 h 1203325"/>
                    <a:gd name="T6" fmla="*/ 392 w 2314575"/>
                    <a:gd name="T7" fmla="*/ 107 h 1203325"/>
                    <a:gd name="T8" fmla="*/ 331 w 2314575"/>
                    <a:gd name="T9" fmla="*/ 32 h 1203325"/>
                    <a:gd name="T10" fmla="*/ 265 w 2314575"/>
                    <a:gd name="T11" fmla="*/ 0 h 1203325"/>
                    <a:gd name="T12" fmla="*/ 201 w 2314575"/>
                    <a:gd name="T13" fmla="*/ 27 h 1203325"/>
                    <a:gd name="T14" fmla="*/ 142 w 2314575"/>
                    <a:gd name="T15" fmla="*/ 113 h 1203325"/>
                    <a:gd name="T16" fmla="*/ 89 w 2314575"/>
                    <a:gd name="T17" fmla="*/ 263 h 1203325"/>
                    <a:gd name="T18" fmla="*/ 46 w 2314575"/>
                    <a:gd name="T19" fmla="*/ 446 h 1203325"/>
                    <a:gd name="T20" fmla="*/ 17 w 2314575"/>
                    <a:gd name="T21" fmla="*/ 660 h 1203325"/>
                    <a:gd name="T22" fmla="*/ 0 w 2314575"/>
                    <a:gd name="T23" fmla="*/ 886 h 1203325"/>
                    <a:gd name="T24" fmla="*/ 0 w 2314575"/>
                    <a:gd name="T25" fmla="*/ 1133 h 1203325"/>
                    <a:gd name="T26" fmla="*/ 18 w 2314575"/>
                    <a:gd name="T27" fmla="*/ 1375 h 1203325"/>
                    <a:gd name="T28" fmla="*/ 47 w 2314575"/>
                    <a:gd name="T29" fmla="*/ 1600 h 1203325"/>
                    <a:gd name="T30" fmla="*/ 87 w 2314575"/>
                    <a:gd name="T31" fmla="*/ 1766 h 1203325"/>
                    <a:gd name="T32" fmla="*/ 139 w 2314575"/>
                    <a:gd name="T33" fmla="*/ 1906 h 1203325"/>
                    <a:gd name="T34" fmla="*/ 199 w 2314575"/>
                    <a:gd name="T35" fmla="*/ 1998 h 1203325"/>
                    <a:gd name="T36" fmla="*/ 261 w 2314575"/>
                    <a:gd name="T37" fmla="*/ 2035 h 1203325"/>
                    <a:gd name="T38" fmla="*/ 327 w 2314575"/>
                    <a:gd name="T39" fmla="*/ 2008 h 1203325"/>
                    <a:gd name="T40" fmla="*/ 391 w 2314575"/>
                    <a:gd name="T41" fmla="*/ 1928 h 1203325"/>
                    <a:gd name="T42" fmla="*/ 656 w 2314575"/>
                    <a:gd name="T43" fmla="*/ 1251 h 1203325"/>
                    <a:gd name="T44" fmla="*/ 776 w 2314575"/>
                    <a:gd name="T45" fmla="*/ 1090 h 1203325"/>
                    <a:gd name="T46" fmla="*/ 927 w 2314575"/>
                    <a:gd name="T47" fmla="*/ 1020 h 12033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314575"/>
                    <a:gd name="T73" fmla="*/ 0 h 1203325"/>
                    <a:gd name="T74" fmla="*/ 2314575 w 2314575"/>
                    <a:gd name="T75" fmla="*/ 1203325 h 120332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314575" h="1203325">
                      <a:moveTo>
                        <a:pt x="2314575" y="603250"/>
                      </a:moveTo>
                      <a:lnTo>
                        <a:pt x="1939925" y="565150"/>
                      </a:lnTo>
                      <a:lnTo>
                        <a:pt x="1635125" y="463550"/>
                      </a:lnTo>
                      <a:lnTo>
                        <a:pt x="977900" y="63500"/>
                      </a:lnTo>
                      <a:lnTo>
                        <a:pt x="825500" y="19050"/>
                      </a:lnTo>
                      <a:lnTo>
                        <a:pt x="660400" y="0"/>
                      </a:lnTo>
                      <a:lnTo>
                        <a:pt x="501650" y="15875"/>
                      </a:lnTo>
                      <a:lnTo>
                        <a:pt x="355600" y="66675"/>
                      </a:lnTo>
                      <a:lnTo>
                        <a:pt x="222250" y="155575"/>
                      </a:lnTo>
                      <a:lnTo>
                        <a:pt x="114300" y="263525"/>
                      </a:lnTo>
                      <a:lnTo>
                        <a:pt x="41275" y="390525"/>
                      </a:lnTo>
                      <a:lnTo>
                        <a:pt x="0" y="523875"/>
                      </a:lnTo>
                      <a:lnTo>
                        <a:pt x="0" y="669925"/>
                      </a:lnTo>
                      <a:lnTo>
                        <a:pt x="44450" y="812800"/>
                      </a:lnTo>
                      <a:lnTo>
                        <a:pt x="117475" y="946150"/>
                      </a:lnTo>
                      <a:lnTo>
                        <a:pt x="215900" y="1044575"/>
                      </a:lnTo>
                      <a:lnTo>
                        <a:pt x="346075" y="1127125"/>
                      </a:lnTo>
                      <a:lnTo>
                        <a:pt x="495300" y="1181100"/>
                      </a:lnTo>
                      <a:lnTo>
                        <a:pt x="650875" y="1203325"/>
                      </a:lnTo>
                      <a:lnTo>
                        <a:pt x="815975" y="1187450"/>
                      </a:lnTo>
                      <a:lnTo>
                        <a:pt x="974725" y="1139825"/>
                      </a:lnTo>
                      <a:lnTo>
                        <a:pt x="1638300" y="739775"/>
                      </a:lnTo>
                      <a:lnTo>
                        <a:pt x="1936750" y="644525"/>
                      </a:lnTo>
                      <a:lnTo>
                        <a:pt x="2314575" y="6032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7" name="Freeform 120"/>
                <p:cNvSpPr>
                  <a:spLocks/>
                </p:cNvSpPr>
                <p:nvPr/>
              </p:nvSpPr>
              <p:spPr bwMode="auto">
                <a:xfrm rot="-1536348">
                  <a:off x="6352387" y="1718844"/>
                  <a:ext cx="249920" cy="195865"/>
                </a:xfrm>
                <a:custGeom>
                  <a:avLst/>
                  <a:gdLst>
                    <a:gd name="T0" fmla="*/ 92 w 1803400"/>
                    <a:gd name="T1" fmla="*/ 148 h 996950"/>
                    <a:gd name="T2" fmla="*/ 79 w 1803400"/>
                    <a:gd name="T3" fmla="*/ 131 h 996950"/>
                    <a:gd name="T4" fmla="*/ 67 w 1803400"/>
                    <a:gd name="T5" fmla="*/ 107 h 996950"/>
                    <a:gd name="T6" fmla="*/ 42 w 1803400"/>
                    <a:gd name="T7" fmla="*/ 18 h 996950"/>
                    <a:gd name="T8" fmla="*/ 36 w 1803400"/>
                    <a:gd name="T9" fmla="*/ 6 h 996950"/>
                    <a:gd name="T10" fmla="*/ 30 w 1803400"/>
                    <a:gd name="T11" fmla="*/ 0 h 996950"/>
                    <a:gd name="T12" fmla="*/ 24 w 1803400"/>
                    <a:gd name="T13" fmla="*/ 2 h 996950"/>
                    <a:gd name="T14" fmla="*/ 18 w 1803400"/>
                    <a:gd name="T15" fmla="*/ 10 h 996950"/>
                    <a:gd name="T16" fmla="*/ 13 w 1803400"/>
                    <a:gd name="T17" fmla="*/ 24 h 996950"/>
                    <a:gd name="T18" fmla="*/ 8 w 1803400"/>
                    <a:gd name="T19" fmla="*/ 44 h 996950"/>
                    <a:gd name="T20" fmla="*/ 4 w 1803400"/>
                    <a:gd name="T21" fmla="*/ 72 h 996950"/>
                    <a:gd name="T22" fmla="*/ 2 w 1803400"/>
                    <a:gd name="T23" fmla="*/ 98 h 996950"/>
                    <a:gd name="T24" fmla="*/ 0 w 1803400"/>
                    <a:gd name="T25" fmla="*/ 128 h 996950"/>
                    <a:gd name="T26" fmla="*/ 0 w 1803400"/>
                    <a:gd name="T27" fmla="*/ 156 h 996950"/>
                    <a:gd name="T28" fmla="*/ 1 w 1803400"/>
                    <a:gd name="T29" fmla="*/ 192 h 996950"/>
                    <a:gd name="T30" fmla="*/ 4 w 1803400"/>
                    <a:gd name="T31" fmla="*/ 221 h 996950"/>
                    <a:gd name="T32" fmla="*/ 7 w 1803400"/>
                    <a:gd name="T33" fmla="*/ 246 h 996950"/>
                    <a:gd name="T34" fmla="*/ 12 w 1803400"/>
                    <a:gd name="T35" fmla="*/ 267 h 996950"/>
                    <a:gd name="T36" fmla="*/ 18 w 1803400"/>
                    <a:gd name="T37" fmla="*/ 282 h 996950"/>
                    <a:gd name="T38" fmla="*/ 24 w 1803400"/>
                    <a:gd name="T39" fmla="*/ 291 h 996950"/>
                    <a:gd name="T40" fmla="*/ 30 w 1803400"/>
                    <a:gd name="T41" fmla="*/ 292 h 996950"/>
                    <a:gd name="T42" fmla="*/ 36 w 1803400"/>
                    <a:gd name="T43" fmla="*/ 286 h 996950"/>
                    <a:gd name="T44" fmla="*/ 42 w 1803400"/>
                    <a:gd name="T45" fmla="*/ 272 h 996950"/>
                    <a:gd name="T46" fmla="*/ 67 w 1803400"/>
                    <a:gd name="T47" fmla="*/ 189 h 996950"/>
                    <a:gd name="T48" fmla="*/ 78 w 1803400"/>
                    <a:gd name="T49" fmla="*/ 162 h 996950"/>
                    <a:gd name="T50" fmla="*/ 92 w 1803400"/>
                    <a:gd name="T51" fmla="*/ 148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8" name="Freeform 121"/>
                <p:cNvSpPr>
                  <a:spLocks/>
                </p:cNvSpPr>
                <p:nvPr/>
              </p:nvSpPr>
              <p:spPr bwMode="auto">
                <a:xfrm rot="-1536348">
                  <a:off x="6412959" y="1713635"/>
                  <a:ext cx="191028" cy="172036"/>
                </a:xfrm>
                <a:custGeom>
                  <a:avLst/>
                  <a:gdLst>
                    <a:gd name="T0" fmla="*/ 24 w 1803400"/>
                    <a:gd name="T1" fmla="*/ 77 h 996950"/>
                    <a:gd name="T2" fmla="*/ 20 w 1803400"/>
                    <a:gd name="T3" fmla="*/ 69 h 996950"/>
                    <a:gd name="T4" fmla="*/ 17 w 1803400"/>
                    <a:gd name="T5" fmla="*/ 56 h 996950"/>
                    <a:gd name="T6" fmla="*/ 11 w 1803400"/>
                    <a:gd name="T7" fmla="*/ 9 h 996950"/>
                    <a:gd name="T8" fmla="*/ 9 w 1803400"/>
                    <a:gd name="T9" fmla="*/ 3 h 996950"/>
                    <a:gd name="T10" fmla="*/ 8 w 1803400"/>
                    <a:gd name="T11" fmla="*/ 0 h 996950"/>
                    <a:gd name="T12" fmla="*/ 6 w 1803400"/>
                    <a:gd name="T13" fmla="*/ 1 h 996950"/>
                    <a:gd name="T14" fmla="*/ 5 w 1803400"/>
                    <a:gd name="T15" fmla="*/ 5 h 996950"/>
                    <a:gd name="T16" fmla="*/ 3 w 1803400"/>
                    <a:gd name="T17" fmla="*/ 13 h 996950"/>
                    <a:gd name="T18" fmla="*/ 2 w 1803400"/>
                    <a:gd name="T19" fmla="*/ 23 h 996950"/>
                    <a:gd name="T20" fmla="*/ 1 w 1803400"/>
                    <a:gd name="T21" fmla="*/ 38 h 996950"/>
                    <a:gd name="T22" fmla="*/ 0 w 1803400"/>
                    <a:gd name="T23" fmla="*/ 51 h 996950"/>
                    <a:gd name="T24" fmla="*/ 0 w 1803400"/>
                    <a:gd name="T25" fmla="*/ 67 h 996950"/>
                    <a:gd name="T26" fmla="*/ 0 w 1803400"/>
                    <a:gd name="T27" fmla="*/ 82 h 996950"/>
                    <a:gd name="T28" fmla="*/ 0 w 1803400"/>
                    <a:gd name="T29" fmla="*/ 101 h 996950"/>
                    <a:gd name="T30" fmla="*/ 1 w 1803400"/>
                    <a:gd name="T31" fmla="*/ 116 h 996950"/>
                    <a:gd name="T32" fmla="*/ 2 w 1803400"/>
                    <a:gd name="T33" fmla="*/ 129 h 996950"/>
                    <a:gd name="T34" fmla="*/ 3 w 1803400"/>
                    <a:gd name="T35" fmla="*/ 139 h 996950"/>
                    <a:gd name="T36" fmla="*/ 5 w 1803400"/>
                    <a:gd name="T37" fmla="*/ 147 h 996950"/>
                    <a:gd name="T38" fmla="*/ 6 w 1803400"/>
                    <a:gd name="T39" fmla="*/ 152 h 996950"/>
                    <a:gd name="T40" fmla="*/ 8 w 1803400"/>
                    <a:gd name="T41" fmla="*/ 153 h 996950"/>
                    <a:gd name="T42" fmla="*/ 9 w 1803400"/>
                    <a:gd name="T43" fmla="*/ 150 h 996950"/>
                    <a:gd name="T44" fmla="*/ 11 w 1803400"/>
                    <a:gd name="T45" fmla="*/ 142 h 996950"/>
                    <a:gd name="T46" fmla="*/ 18 w 1803400"/>
                    <a:gd name="T47" fmla="*/ 99 h 996950"/>
                    <a:gd name="T48" fmla="*/ 20 w 1803400"/>
                    <a:gd name="T49" fmla="*/ 85 h 996950"/>
                    <a:gd name="T50" fmla="*/ 24 w 1803400"/>
                    <a:gd name="T51" fmla="*/ 77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139" name="Group 112"/>
              <p:cNvGrpSpPr>
                <a:grpSpLocks/>
              </p:cNvGrpSpPr>
              <p:nvPr/>
            </p:nvGrpSpPr>
            <p:grpSpPr bwMode="auto">
              <a:xfrm>
                <a:off x="6924432" y="1211875"/>
                <a:ext cx="331861" cy="215860"/>
                <a:chOff x="6660114" y="1345226"/>
                <a:chExt cx="331861" cy="215860"/>
              </a:xfrm>
            </p:grpSpPr>
            <p:sp>
              <p:nvSpPr>
                <p:cNvPr id="47141" name="Freeform 114"/>
                <p:cNvSpPr>
                  <a:spLocks/>
                </p:cNvSpPr>
                <p:nvPr/>
              </p:nvSpPr>
              <p:spPr bwMode="auto">
                <a:xfrm rot="-1536348">
                  <a:off x="6666212" y="1415355"/>
                  <a:ext cx="206582" cy="132613"/>
                </a:xfrm>
                <a:custGeom>
                  <a:avLst/>
                  <a:gdLst>
                    <a:gd name="T0" fmla="*/ 0 w 1568450"/>
                    <a:gd name="T1" fmla="*/ 35 h 873125"/>
                    <a:gd name="T2" fmla="*/ 9 w 1568450"/>
                    <a:gd name="T3" fmla="*/ 32 h 873125"/>
                    <a:gd name="T4" fmla="*/ 17 w 1568450"/>
                    <a:gd name="T5" fmla="*/ 26 h 873125"/>
                    <a:gd name="T6" fmla="*/ 34 w 1568450"/>
                    <a:gd name="T7" fmla="*/ 4 h 873125"/>
                    <a:gd name="T8" fmla="*/ 38 w 1568450"/>
                    <a:gd name="T9" fmla="*/ 1 h 873125"/>
                    <a:gd name="T10" fmla="*/ 42 w 1568450"/>
                    <a:gd name="T11" fmla="*/ 0 h 873125"/>
                    <a:gd name="T12" fmla="*/ 46 w 1568450"/>
                    <a:gd name="T13" fmla="*/ 0 h 873125"/>
                    <a:gd name="T14" fmla="*/ 50 w 1568450"/>
                    <a:gd name="T15" fmla="*/ 2 h 873125"/>
                    <a:gd name="T16" fmla="*/ 53 w 1568450"/>
                    <a:gd name="T17" fmla="*/ 6 h 873125"/>
                    <a:gd name="T18" fmla="*/ 57 w 1568450"/>
                    <a:gd name="T19" fmla="*/ 10 h 873125"/>
                    <a:gd name="T20" fmla="*/ 59 w 1568450"/>
                    <a:gd name="T21" fmla="*/ 17 h 873125"/>
                    <a:gd name="T22" fmla="*/ 61 w 1568450"/>
                    <a:gd name="T23" fmla="*/ 24 h 873125"/>
                    <a:gd name="T24" fmla="*/ 62 w 1568450"/>
                    <a:gd name="T25" fmla="*/ 32 h 873125"/>
                    <a:gd name="T26" fmla="*/ 62 w 1568450"/>
                    <a:gd name="T27" fmla="*/ 39 h 873125"/>
                    <a:gd name="T28" fmla="*/ 61 w 1568450"/>
                    <a:gd name="T29" fmla="*/ 47 h 873125"/>
                    <a:gd name="T30" fmla="*/ 59 w 1568450"/>
                    <a:gd name="T31" fmla="*/ 53 h 873125"/>
                    <a:gd name="T32" fmla="*/ 57 w 1568450"/>
                    <a:gd name="T33" fmla="*/ 60 h 873125"/>
                    <a:gd name="T34" fmla="*/ 54 w 1568450"/>
                    <a:gd name="T35" fmla="*/ 65 h 873125"/>
                    <a:gd name="T36" fmla="*/ 50 w 1568450"/>
                    <a:gd name="T37" fmla="*/ 68 h 873125"/>
                    <a:gd name="T38" fmla="*/ 46 w 1568450"/>
                    <a:gd name="T39" fmla="*/ 71 h 873125"/>
                    <a:gd name="T40" fmla="*/ 42 w 1568450"/>
                    <a:gd name="T41" fmla="*/ 71 h 873125"/>
                    <a:gd name="T42" fmla="*/ 38 w 1568450"/>
                    <a:gd name="T43" fmla="*/ 70 h 873125"/>
                    <a:gd name="T44" fmla="*/ 34 w 1568450"/>
                    <a:gd name="T45" fmla="*/ 66 h 873125"/>
                    <a:gd name="T46" fmla="*/ 17 w 1568450"/>
                    <a:gd name="T47" fmla="*/ 46 h 873125"/>
                    <a:gd name="T48" fmla="*/ 9 w 1568450"/>
                    <a:gd name="T49" fmla="*/ 39 h 873125"/>
                    <a:gd name="T50" fmla="*/ 0 w 1568450"/>
                    <a:gd name="T51" fmla="*/ 35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2" name="Freeform 115"/>
                <p:cNvSpPr>
                  <a:spLocks/>
                </p:cNvSpPr>
                <p:nvPr/>
              </p:nvSpPr>
              <p:spPr bwMode="auto">
                <a:xfrm rot="-1536348">
                  <a:off x="6663399" y="1388332"/>
                  <a:ext cx="265963" cy="161064"/>
                </a:xfrm>
                <a:custGeom>
                  <a:avLst/>
                  <a:gdLst>
                    <a:gd name="T0" fmla="*/ 0 w 2019300"/>
                    <a:gd name="T1" fmla="*/ 43 h 1060450"/>
                    <a:gd name="T2" fmla="*/ 13 w 2019300"/>
                    <a:gd name="T3" fmla="*/ 41 h 1060450"/>
                    <a:gd name="T4" fmla="*/ 23 w 2019300"/>
                    <a:gd name="T5" fmla="*/ 34 h 1060450"/>
                    <a:gd name="T6" fmla="*/ 46 w 2019300"/>
                    <a:gd name="T7" fmla="*/ 5 h 1060450"/>
                    <a:gd name="T8" fmla="*/ 51 w 2019300"/>
                    <a:gd name="T9" fmla="*/ 1 h 1060450"/>
                    <a:gd name="T10" fmla="*/ 57 w 2019300"/>
                    <a:gd name="T11" fmla="*/ 0 h 1060450"/>
                    <a:gd name="T12" fmla="*/ 63 w 2019300"/>
                    <a:gd name="T13" fmla="*/ 1 h 1060450"/>
                    <a:gd name="T14" fmla="*/ 68 w 2019300"/>
                    <a:gd name="T15" fmla="*/ 5 h 1060450"/>
                    <a:gd name="T16" fmla="*/ 72 w 2019300"/>
                    <a:gd name="T17" fmla="*/ 11 h 1060450"/>
                    <a:gd name="T18" fmla="*/ 76 w 2019300"/>
                    <a:gd name="T19" fmla="*/ 19 h 1060450"/>
                    <a:gd name="T20" fmla="*/ 78 w 2019300"/>
                    <a:gd name="T21" fmla="*/ 28 h 1060450"/>
                    <a:gd name="T22" fmla="*/ 80 w 2019300"/>
                    <a:gd name="T23" fmla="*/ 38 h 1060450"/>
                    <a:gd name="T24" fmla="*/ 80 w 2019300"/>
                    <a:gd name="T25" fmla="*/ 48 h 1060450"/>
                    <a:gd name="T26" fmla="*/ 79 w 2019300"/>
                    <a:gd name="T27" fmla="*/ 58 h 1060450"/>
                    <a:gd name="T28" fmla="*/ 76 w 2019300"/>
                    <a:gd name="T29" fmla="*/ 67 h 1060450"/>
                    <a:gd name="T30" fmla="*/ 72 w 2019300"/>
                    <a:gd name="T31" fmla="*/ 75 h 1060450"/>
                    <a:gd name="T32" fmla="*/ 68 w 2019300"/>
                    <a:gd name="T33" fmla="*/ 81 h 1060450"/>
                    <a:gd name="T34" fmla="*/ 63 w 2019300"/>
                    <a:gd name="T35" fmla="*/ 84 h 1060450"/>
                    <a:gd name="T36" fmla="*/ 57 w 2019300"/>
                    <a:gd name="T37" fmla="*/ 86 h 1060450"/>
                    <a:gd name="T38" fmla="*/ 51 w 2019300"/>
                    <a:gd name="T39" fmla="*/ 84 h 1060450"/>
                    <a:gd name="T40" fmla="*/ 46 w 2019300"/>
                    <a:gd name="T41" fmla="*/ 81 h 1060450"/>
                    <a:gd name="T42" fmla="*/ 23 w 2019300"/>
                    <a:gd name="T43" fmla="*/ 53 h 1060450"/>
                    <a:gd name="T44" fmla="*/ 13 w 2019300"/>
                    <a:gd name="T45" fmla="*/ 46 h 1060450"/>
                    <a:gd name="T46" fmla="*/ 0 w 2019300"/>
                    <a:gd name="T47" fmla="*/ 43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3" name="Freeform 116"/>
                <p:cNvSpPr>
                  <a:spLocks/>
                </p:cNvSpPr>
                <p:nvPr/>
              </p:nvSpPr>
              <p:spPr bwMode="auto">
                <a:xfrm rot="-1536348">
                  <a:off x="6692323" y="1450821"/>
                  <a:ext cx="127829" cy="73806"/>
                </a:xfrm>
                <a:custGeom>
                  <a:avLst/>
                  <a:gdLst>
                    <a:gd name="T0" fmla="*/ 0 w 1568450"/>
                    <a:gd name="T1" fmla="*/ 2 h 873125"/>
                    <a:gd name="T2" fmla="*/ 1 w 1568450"/>
                    <a:gd name="T3" fmla="*/ 2 h 873125"/>
                    <a:gd name="T4" fmla="*/ 2 w 1568450"/>
                    <a:gd name="T5" fmla="*/ 1 h 873125"/>
                    <a:gd name="T6" fmla="*/ 3 w 1568450"/>
                    <a:gd name="T7" fmla="*/ 0 h 873125"/>
                    <a:gd name="T8" fmla="*/ 3 w 1568450"/>
                    <a:gd name="T9" fmla="*/ 0 h 873125"/>
                    <a:gd name="T10" fmla="*/ 4 w 1568450"/>
                    <a:gd name="T11" fmla="*/ 0 h 873125"/>
                    <a:gd name="T12" fmla="*/ 4 w 1568450"/>
                    <a:gd name="T13" fmla="*/ 0 h 873125"/>
                    <a:gd name="T14" fmla="*/ 4 w 1568450"/>
                    <a:gd name="T15" fmla="*/ 0 h 873125"/>
                    <a:gd name="T16" fmla="*/ 5 w 1568450"/>
                    <a:gd name="T17" fmla="*/ 0 h 873125"/>
                    <a:gd name="T18" fmla="*/ 5 w 1568450"/>
                    <a:gd name="T19" fmla="*/ 1 h 873125"/>
                    <a:gd name="T20" fmla="*/ 5 w 1568450"/>
                    <a:gd name="T21" fmla="*/ 1 h 873125"/>
                    <a:gd name="T22" fmla="*/ 6 w 1568450"/>
                    <a:gd name="T23" fmla="*/ 1 h 873125"/>
                    <a:gd name="T24" fmla="*/ 6 w 1568450"/>
                    <a:gd name="T25" fmla="*/ 2 h 873125"/>
                    <a:gd name="T26" fmla="*/ 6 w 1568450"/>
                    <a:gd name="T27" fmla="*/ 2 h 873125"/>
                    <a:gd name="T28" fmla="*/ 6 w 1568450"/>
                    <a:gd name="T29" fmla="*/ 3 h 873125"/>
                    <a:gd name="T30" fmla="*/ 5 w 1568450"/>
                    <a:gd name="T31" fmla="*/ 3 h 873125"/>
                    <a:gd name="T32" fmla="*/ 5 w 1568450"/>
                    <a:gd name="T33" fmla="*/ 3 h 873125"/>
                    <a:gd name="T34" fmla="*/ 5 w 1568450"/>
                    <a:gd name="T35" fmla="*/ 3 h 873125"/>
                    <a:gd name="T36" fmla="*/ 5 w 1568450"/>
                    <a:gd name="T37" fmla="*/ 4 h 873125"/>
                    <a:gd name="T38" fmla="*/ 4 w 1568450"/>
                    <a:gd name="T39" fmla="*/ 4 h 873125"/>
                    <a:gd name="T40" fmla="*/ 4 w 1568450"/>
                    <a:gd name="T41" fmla="*/ 4 h 873125"/>
                    <a:gd name="T42" fmla="*/ 3 w 1568450"/>
                    <a:gd name="T43" fmla="*/ 4 h 873125"/>
                    <a:gd name="T44" fmla="*/ 3 w 1568450"/>
                    <a:gd name="T45" fmla="*/ 4 h 873125"/>
                    <a:gd name="T46" fmla="*/ 2 w 1568450"/>
                    <a:gd name="T47" fmla="*/ 2 h 873125"/>
                    <a:gd name="T48" fmla="*/ 1 w 1568450"/>
                    <a:gd name="T49" fmla="*/ 2 h 873125"/>
                    <a:gd name="T50" fmla="*/ 0 w 1568450"/>
                    <a:gd name="T51" fmla="*/ 2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4" name="Freeform 117"/>
                <p:cNvSpPr>
                  <a:spLocks/>
                </p:cNvSpPr>
                <p:nvPr/>
              </p:nvSpPr>
              <p:spPr bwMode="auto">
                <a:xfrm rot="-1536348">
                  <a:off x="6660114" y="1345226"/>
                  <a:ext cx="331861" cy="215860"/>
                </a:xfrm>
                <a:custGeom>
                  <a:avLst/>
                  <a:gdLst>
                    <a:gd name="T0" fmla="*/ 0 w 2019300"/>
                    <a:gd name="T1" fmla="*/ 185 h 1060450"/>
                    <a:gd name="T2" fmla="*/ 38 w 2019300"/>
                    <a:gd name="T3" fmla="*/ 175 h 1060450"/>
                    <a:gd name="T4" fmla="*/ 70 w 2019300"/>
                    <a:gd name="T5" fmla="*/ 145 h 1060450"/>
                    <a:gd name="T6" fmla="*/ 140 w 2019300"/>
                    <a:gd name="T7" fmla="*/ 21 h 1060450"/>
                    <a:gd name="T8" fmla="*/ 155 w 2019300"/>
                    <a:gd name="T9" fmla="*/ 4 h 1060450"/>
                    <a:gd name="T10" fmla="*/ 172 w 2019300"/>
                    <a:gd name="T11" fmla="*/ 0 h 1060450"/>
                    <a:gd name="T12" fmla="*/ 189 w 2019300"/>
                    <a:gd name="T13" fmla="*/ 5 h 1060450"/>
                    <a:gd name="T14" fmla="*/ 205 w 2019300"/>
                    <a:gd name="T15" fmla="*/ 21 h 1060450"/>
                    <a:gd name="T16" fmla="*/ 219 w 2019300"/>
                    <a:gd name="T17" fmla="*/ 48 h 1060450"/>
                    <a:gd name="T18" fmla="*/ 230 w 2019300"/>
                    <a:gd name="T19" fmla="*/ 80 h 1060450"/>
                    <a:gd name="T20" fmla="*/ 237 w 2019300"/>
                    <a:gd name="T21" fmla="*/ 120 h 1060450"/>
                    <a:gd name="T22" fmla="*/ 242 w 2019300"/>
                    <a:gd name="T23" fmla="*/ 163 h 1060450"/>
                    <a:gd name="T24" fmla="*/ 242 w 2019300"/>
                    <a:gd name="T25" fmla="*/ 205 h 1060450"/>
                    <a:gd name="T26" fmla="*/ 238 w 2019300"/>
                    <a:gd name="T27" fmla="*/ 252 h 1060450"/>
                    <a:gd name="T28" fmla="*/ 230 w 2019300"/>
                    <a:gd name="T29" fmla="*/ 292 h 1060450"/>
                    <a:gd name="T30" fmla="*/ 219 w 2019300"/>
                    <a:gd name="T31" fmla="*/ 323 h 1060450"/>
                    <a:gd name="T32" fmla="*/ 206 w 2019300"/>
                    <a:gd name="T33" fmla="*/ 348 h 1060450"/>
                    <a:gd name="T34" fmla="*/ 189 w 2019300"/>
                    <a:gd name="T35" fmla="*/ 364 h 1060450"/>
                    <a:gd name="T36" fmla="*/ 172 w 2019300"/>
                    <a:gd name="T37" fmla="*/ 371 h 1060450"/>
                    <a:gd name="T38" fmla="*/ 156 w 2019300"/>
                    <a:gd name="T39" fmla="*/ 365 h 1060450"/>
                    <a:gd name="T40" fmla="*/ 140 w 2019300"/>
                    <a:gd name="T41" fmla="*/ 348 h 1060450"/>
                    <a:gd name="T42" fmla="*/ 69 w 2019300"/>
                    <a:gd name="T43" fmla="*/ 228 h 1060450"/>
                    <a:gd name="T44" fmla="*/ 38 w 2019300"/>
                    <a:gd name="T45" fmla="*/ 197 h 1060450"/>
                    <a:gd name="T46" fmla="*/ 0 w 2019300"/>
                    <a:gd name="T47" fmla="*/ 185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cxnSp>
            <p:nvCxnSpPr>
              <p:cNvPr id="47140" name="Straight Connector 113"/>
              <p:cNvCxnSpPr>
                <a:cxnSpLocks noChangeShapeType="1"/>
              </p:cNvCxnSpPr>
              <p:nvPr/>
            </p:nvCxnSpPr>
            <p:spPr bwMode="auto">
              <a:xfrm flipV="1">
                <a:off x="6441975" y="1378636"/>
                <a:ext cx="526294" cy="277076"/>
              </a:xfrm>
              <a:prstGeom prst="line">
                <a:avLst/>
              </a:prstGeom>
              <a:noFill/>
              <a:ln w="28575">
                <a:solidFill>
                  <a:srgbClr val="5F1FB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7133" name="Group 106"/>
            <p:cNvGrpSpPr>
              <a:grpSpLocks/>
            </p:cNvGrpSpPr>
            <p:nvPr/>
          </p:nvGrpSpPr>
          <p:grpSpPr bwMode="auto">
            <a:xfrm>
              <a:off x="6882367" y="532275"/>
              <a:ext cx="1026322" cy="646971"/>
              <a:chOff x="6882367" y="189339"/>
              <a:chExt cx="1026322" cy="646971"/>
            </a:xfrm>
          </p:grpSpPr>
          <p:grpSp>
            <p:nvGrpSpPr>
              <p:cNvPr id="47135" name="Group 108"/>
              <p:cNvGrpSpPr>
                <a:grpSpLocks/>
              </p:cNvGrpSpPr>
              <p:nvPr/>
            </p:nvGrpSpPr>
            <p:grpSpPr bwMode="auto">
              <a:xfrm>
                <a:off x="6882367" y="466570"/>
                <a:ext cx="752029" cy="369740"/>
                <a:chOff x="6591855" y="1166657"/>
                <a:chExt cx="752029" cy="369740"/>
              </a:xfrm>
            </p:grpSpPr>
            <p:sp>
              <p:nvSpPr>
                <p:cNvPr id="98" name="Arc 97"/>
                <p:cNvSpPr/>
                <p:nvPr/>
              </p:nvSpPr>
              <p:spPr>
                <a:xfrm rot="20015699">
                  <a:off x="6687587" y="1342064"/>
                  <a:ext cx="654177" cy="193944"/>
                </a:xfrm>
                <a:prstGeom prst="arc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9" name="Arc 98"/>
                <p:cNvSpPr/>
                <p:nvPr/>
              </p:nvSpPr>
              <p:spPr>
                <a:xfrm rot="19840219" flipV="1">
                  <a:off x="6587395" y="1163613"/>
                  <a:ext cx="652589" cy="192354"/>
                </a:xfrm>
                <a:prstGeom prst="arc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96" name="Oval 95"/>
              <p:cNvSpPr/>
              <p:nvPr/>
            </p:nvSpPr>
            <p:spPr>
              <a:xfrm>
                <a:off x="7486332" y="189339"/>
                <a:ext cx="422357" cy="421270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63" name="Rounded Rectangle 62"/>
          <p:cNvSpPr/>
          <p:nvPr/>
        </p:nvSpPr>
        <p:spPr bwMode="auto">
          <a:xfrm rot="1229739">
            <a:off x="1263358" y="2877522"/>
            <a:ext cx="485359" cy="108984"/>
          </a:xfrm>
          <a:prstGeom prst="roundRect">
            <a:avLst/>
          </a:prstGeom>
          <a:noFill/>
          <a:ln w="63500"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13228" y="6558965"/>
            <a:ext cx="1732895" cy="28574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732895" y="6547616"/>
            <a:ext cx="5674901" cy="3103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IPAC14 (June 18, 2014)</a:t>
            </a:r>
            <a:endParaRPr lang="en-US"/>
          </a:p>
        </p:txBody>
      </p:sp>
      <p:sp>
        <p:nvSpPr>
          <p:cNvPr id="116" name="Arc 115"/>
          <p:cNvSpPr/>
          <p:nvPr/>
        </p:nvSpPr>
        <p:spPr>
          <a:xfrm rot="4595542">
            <a:off x="2968720" y="2151361"/>
            <a:ext cx="1132228" cy="1088061"/>
          </a:xfrm>
          <a:prstGeom prst="arc">
            <a:avLst/>
          </a:prstGeom>
          <a:ln w="38100">
            <a:solidFill>
              <a:srgbClr val="2ECF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Straight Arrow Connector 116"/>
          <p:cNvCxnSpPr/>
          <p:nvPr/>
        </p:nvCxnSpPr>
        <p:spPr>
          <a:xfrm flipV="1">
            <a:off x="3093407" y="3170748"/>
            <a:ext cx="54467" cy="678014"/>
          </a:xfrm>
          <a:prstGeom prst="straightConnector1">
            <a:avLst/>
          </a:prstGeom>
          <a:ln w="12700">
            <a:solidFill>
              <a:srgbClr val="00B05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ounded Rectangle 117"/>
          <p:cNvSpPr/>
          <p:nvPr/>
        </p:nvSpPr>
        <p:spPr>
          <a:xfrm>
            <a:off x="6629400" y="5479461"/>
            <a:ext cx="2460657" cy="1305403"/>
          </a:xfrm>
          <a:prstGeom prst="roundRect">
            <a:avLst/>
          </a:prstGeom>
          <a:gradFill>
            <a:gsLst>
              <a:gs pos="0">
                <a:srgbClr val="0000FF"/>
              </a:gs>
              <a:gs pos="55000">
                <a:srgbClr val="00B0F0"/>
              </a:gs>
              <a:gs pos="100000">
                <a:schemeClr val="accent5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Later upgradable to a </a:t>
            </a:r>
            <a:r>
              <a:rPr lang="en-US" sz="2000" dirty="0" err="1" smtClean="0"/>
              <a:t>Muon</a:t>
            </a:r>
            <a:r>
              <a:rPr lang="en-US" sz="2000" dirty="0" smtClean="0"/>
              <a:t> Collider with </a:t>
            </a:r>
            <a:r>
              <a:rPr lang="en-US" sz="2000" dirty="0" err="1" smtClean="0"/>
              <a:t>Tevatron</a:t>
            </a:r>
            <a:r>
              <a:rPr lang="en-US" sz="2000" dirty="0" smtClean="0"/>
              <a:t> size at 6 </a:t>
            </a:r>
            <a:r>
              <a:rPr lang="en-US" sz="2000" dirty="0" err="1" smtClean="0"/>
              <a:t>TeV</a:t>
            </a:r>
            <a:endParaRPr lang="en-US" sz="2000" dirty="0"/>
          </a:p>
        </p:txBody>
      </p:sp>
      <p:sp>
        <p:nvSpPr>
          <p:cNvPr id="119" name="TextBox 118"/>
          <p:cNvSpPr txBox="1"/>
          <p:nvPr/>
        </p:nvSpPr>
        <p:spPr>
          <a:xfrm rot="667598">
            <a:off x="3164691" y="2622385"/>
            <a:ext cx="613247" cy="36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008000"/>
                </a:solidFill>
                <a:latin typeface="Arial"/>
                <a:cs typeface="Arial"/>
              </a:rPr>
              <a:t>Initial</a:t>
            </a:r>
          </a:p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008000"/>
                </a:solidFill>
                <a:latin typeface="Arial"/>
                <a:cs typeface="Arial"/>
              </a:rPr>
              <a:t>Cool </a:t>
            </a:r>
            <a:endParaRPr lang="en-US" sz="12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287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999"/>
    </mc:Choice>
    <mc:Fallback xmlns="">
      <p:transition spd="slow" advTm="929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8" grpId="0"/>
      <p:bldP spid="70" grpId="0"/>
      <p:bldP spid="71" grpId="0"/>
      <p:bldP spid="82" grpId="0" animBg="1"/>
      <p:bldP spid="58" grpId="0"/>
      <p:bldP spid="155" grpId="0" animBg="1"/>
      <p:bldP spid="279" grpId="0" animBg="1"/>
      <p:bldP spid="35" grpId="0" animBg="1"/>
      <p:bldP spid="90" grpId="0"/>
      <p:bldP spid="32" grpId="0" animBg="1"/>
      <p:bldP spid="232" grpId="0"/>
      <p:bldP spid="237" grpId="0"/>
      <p:bldP spid="253" grpId="0"/>
      <p:bldP spid="252" grpId="0" animBg="1"/>
      <p:bldP spid="13" grpId="0"/>
      <p:bldP spid="52" grpId="0" animBg="1"/>
      <p:bldP spid="63" grpId="0" animBg="1"/>
      <p:bldP spid="118" grpId="0" animBg="1"/>
      <p:bldP spid="1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515301579"/>
              </p:ext>
            </p:extLst>
          </p:nvPr>
        </p:nvGraphicFramePr>
        <p:xfrm>
          <a:off x="311090" y="1112711"/>
          <a:ext cx="8715678" cy="497156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88211"/>
                <a:gridCol w="1640883"/>
                <a:gridCol w="1178874"/>
                <a:gridCol w="1198948"/>
                <a:gridCol w="1408762"/>
              </a:tblGrid>
              <a:tr h="568356">
                <a:tc>
                  <a:txBody>
                    <a:bodyPr/>
                    <a:lstStyle/>
                    <a:p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 smtClean="0"/>
                        <a:t>NuMAX</a:t>
                      </a:r>
                      <a:endParaRPr lang="en-GB" sz="1400" b="1" dirty="0" smtClean="0"/>
                    </a:p>
                    <a:p>
                      <a:pPr algn="ctr"/>
                      <a:r>
                        <a:rPr lang="en-GB" sz="1200" b="1" dirty="0" smtClean="0"/>
                        <a:t>Commissioning</a:t>
                      </a:r>
                      <a:endParaRPr lang="en-GB" sz="12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 smtClean="0"/>
                        <a:t>NuMAX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 smtClean="0"/>
                        <a:t>NuMAX</a:t>
                      </a:r>
                      <a:r>
                        <a:rPr lang="en-GB" sz="1400" b="1" dirty="0" smtClean="0"/>
                        <a:t>+</a:t>
                      </a: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Higgs Fact</a:t>
                      </a:r>
                    </a:p>
                    <a:p>
                      <a:pPr algn="ctr"/>
                      <a:r>
                        <a:rPr lang="en-GB" sz="1400" b="1" dirty="0" smtClean="0"/>
                        <a:t> 125 </a:t>
                      </a:r>
                      <a:r>
                        <a:rPr lang="en-GB" sz="1400" b="1" dirty="0" err="1" smtClean="0"/>
                        <a:t>GeV</a:t>
                      </a:r>
                      <a:endParaRPr lang="en-GB" sz="1400" b="1" dirty="0"/>
                    </a:p>
                  </a:txBody>
                  <a:tcPr marL="88541" marR="88541"/>
                </a:tc>
              </a:tr>
              <a:tr h="372256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Beam energy (</a:t>
                      </a:r>
                      <a:r>
                        <a:rPr lang="en-GB" sz="1400" b="1" dirty="0" err="1" smtClean="0"/>
                        <a:t>GeV</a:t>
                      </a:r>
                      <a:r>
                        <a:rPr lang="en-GB" sz="1400" b="1" dirty="0" smtClean="0"/>
                        <a:t>/c)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5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5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5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62.5</a:t>
                      </a:r>
                      <a:endParaRPr lang="en-GB" sz="1400" b="1" dirty="0"/>
                    </a:p>
                  </a:txBody>
                  <a:tcPr marL="88541" marR="88541"/>
                </a:tc>
              </a:tr>
              <a:tr h="348864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Cooling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baseline="0" dirty="0" smtClean="0">
                          <a:solidFill>
                            <a:srgbClr val="FF0000"/>
                          </a:solidFill>
                        </a:rPr>
                        <a:t>Initial 6D</a:t>
                      </a:r>
                      <a:endParaRPr lang="en-GB" sz="1400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baseline="0" dirty="0" smtClean="0">
                          <a:solidFill>
                            <a:srgbClr val="FF0000"/>
                          </a:solidFill>
                        </a:rPr>
                        <a:t>Initial 6D</a:t>
                      </a:r>
                      <a:endParaRPr lang="en-GB" sz="1400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6D no final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</a:tr>
              <a:tr h="359418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Proton beam power on target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1MW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1MW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2.75 MW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4 MW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</a:tr>
              <a:tr h="36630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Proton beam energy on target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6.75 </a:t>
                      </a:r>
                      <a:r>
                        <a:rPr lang="en-GB" sz="1400" b="1" dirty="0" err="1" smtClean="0"/>
                        <a:t>GeV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6.75 </a:t>
                      </a:r>
                      <a:r>
                        <a:rPr lang="en-GB" sz="1400" b="1" dirty="0" err="1" smtClean="0"/>
                        <a:t>GeV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6.75 </a:t>
                      </a:r>
                      <a:r>
                        <a:rPr lang="en-GB" sz="1400" b="1" dirty="0" err="1" smtClean="0"/>
                        <a:t>GeV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6.75 </a:t>
                      </a:r>
                      <a:r>
                        <a:rPr lang="en-GB" sz="1400" b="1" dirty="0" err="1" smtClean="0"/>
                        <a:t>GeV</a:t>
                      </a:r>
                      <a:endParaRPr lang="en-GB" sz="1400" b="1" dirty="0"/>
                    </a:p>
                  </a:txBody>
                  <a:tcPr marL="88541" marR="88541"/>
                </a:tc>
              </a:tr>
              <a:tr h="357584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Acceleration cycle rep rate(Hz)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60</a:t>
                      </a:r>
                      <a:endParaRPr lang="en-GB" sz="1400" b="1" dirty="0">
                        <a:solidFill>
                          <a:srgbClr val="FF00FF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60</a:t>
                      </a:r>
                      <a:endParaRPr lang="en-GB" sz="1400" b="1" dirty="0">
                        <a:solidFill>
                          <a:srgbClr val="FF00FF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60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15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</a:tr>
              <a:tr h="35758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>
                          <a:latin typeface="Symbol" pitchFamily="18" charset="2"/>
                        </a:rPr>
                        <a:t>m </a:t>
                      </a:r>
                      <a:r>
                        <a:rPr lang="en-GB" sz="1400" b="1" dirty="0" smtClean="0"/>
                        <a:t> / cycle at front end</a:t>
                      </a:r>
                      <a:endParaRPr lang="en-GB" sz="1400" b="1" dirty="0">
                        <a:solidFill>
                          <a:srgbClr val="FF00FF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1.36 10</a:t>
                      </a:r>
                      <a:r>
                        <a:rPr lang="en-GB" sz="1400" b="1" baseline="30000" dirty="0" smtClean="0"/>
                        <a:t>12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1.36 10</a:t>
                      </a:r>
                      <a:r>
                        <a:rPr lang="en-GB" sz="1400" b="1" baseline="30000" dirty="0" smtClean="0"/>
                        <a:t>12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3.75 10</a:t>
                      </a:r>
                      <a:r>
                        <a:rPr lang="en-GB" sz="1400" b="1" baseline="30000" dirty="0" smtClean="0"/>
                        <a:t>12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2.6 10</a:t>
                      </a:r>
                      <a:r>
                        <a:rPr lang="en-GB" sz="1400" b="1" baseline="30000" dirty="0" smtClean="0"/>
                        <a:t>13</a:t>
                      </a:r>
                      <a:endParaRPr lang="en-GB" sz="1400" b="1" dirty="0"/>
                    </a:p>
                  </a:txBody>
                  <a:tcPr marL="88541" marR="88541"/>
                </a:tc>
              </a:tr>
              <a:tr h="334327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Transmission efficiency (%)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15.3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56.7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56.7 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15.4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</a:tr>
              <a:tr h="354677">
                <a:tc>
                  <a:txBody>
                    <a:bodyPr/>
                    <a:lstStyle/>
                    <a:p>
                      <a:r>
                        <a:rPr lang="en-GB" sz="1400" b="1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400" b="1" baseline="0" dirty="0" smtClean="0"/>
                        <a:t> </a:t>
                      </a:r>
                      <a:r>
                        <a:rPr lang="en-GB" sz="1400" b="1" dirty="0" smtClean="0"/>
                        <a:t>/ bunch in ring 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7.0 10</a:t>
                      </a:r>
                      <a:r>
                        <a:rPr lang="en-GB" sz="1400" b="1" baseline="30000" dirty="0" smtClean="0"/>
                        <a:t>9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2.6 10</a:t>
                      </a:r>
                      <a:r>
                        <a:rPr lang="en-GB" sz="1400" b="1" baseline="30000" dirty="0" smtClean="0"/>
                        <a:t>10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3.5 10</a:t>
                      </a:r>
                      <a:r>
                        <a:rPr lang="en-GB" sz="1400" b="1" baseline="30000" dirty="0" smtClean="0"/>
                        <a:t>10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4 10</a:t>
                      </a:r>
                      <a:r>
                        <a:rPr lang="en-GB" sz="1400" b="1" baseline="30000" dirty="0" smtClean="0"/>
                        <a:t>12</a:t>
                      </a:r>
                      <a:endParaRPr lang="en-GB" sz="1400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</a:tr>
              <a:tr h="334327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Bunches in ring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30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30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60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</a:tr>
              <a:tr h="33723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>
                          <a:latin typeface="Symbol" pitchFamily="18" charset="2"/>
                        </a:rPr>
                        <a:t>n</a:t>
                      </a:r>
                      <a:r>
                        <a:rPr lang="en-GB" sz="1400" b="1" baseline="0" dirty="0" smtClean="0"/>
                        <a:t> </a:t>
                      </a:r>
                      <a:r>
                        <a:rPr lang="en-GB" sz="1400" b="1" dirty="0" smtClean="0"/>
                        <a:t> towards detector/year(10</a:t>
                      </a:r>
                      <a:r>
                        <a:rPr lang="en-GB" sz="1400" b="1" baseline="30000" dirty="0" smtClean="0"/>
                        <a:t>7</a:t>
                      </a:r>
                      <a:r>
                        <a:rPr lang="en-GB" sz="1400" b="1" dirty="0" smtClean="0"/>
                        <a:t>s)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4.9 10</a:t>
                      </a:r>
                      <a:r>
                        <a:rPr lang="en-GB" sz="1400" b="1" baseline="30000" dirty="0" smtClean="0">
                          <a:solidFill>
                            <a:srgbClr val="FF0000"/>
                          </a:solidFill>
                        </a:rPr>
                        <a:t>19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1.8 10</a:t>
                      </a:r>
                      <a:r>
                        <a:rPr lang="en-GB" sz="1400" b="1" baseline="300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5.0 10</a:t>
                      </a:r>
                      <a:r>
                        <a:rPr lang="en-GB" sz="1400" b="1" baseline="300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GB" sz="14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</a:tr>
              <a:tr h="41863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Higgs per year (10</a:t>
                      </a:r>
                      <a:r>
                        <a:rPr lang="en-GB" sz="1400" b="1" baseline="30000" dirty="0" smtClean="0"/>
                        <a:t>7</a:t>
                      </a:r>
                      <a:r>
                        <a:rPr lang="en-GB" sz="1400" b="1" dirty="0" smtClean="0"/>
                        <a:t> sec)</a:t>
                      </a:r>
                      <a:endParaRPr lang="en-GB" sz="1400" b="1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13500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8541" marR="88541"/>
                </a:tc>
              </a:tr>
              <a:tr h="461995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Luminosity (10</a:t>
                      </a:r>
                      <a:r>
                        <a:rPr lang="en-GB" sz="1400" b="1" baseline="30000" dirty="0" smtClean="0"/>
                        <a:t>34</a:t>
                      </a:r>
                      <a:r>
                        <a:rPr lang="en-GB" sz="1400" b="1" dirty="0" smtClean="0"/>
                        <a:t> cm</a:t>
                      </a:r>
                      <a:r>
                        <a:rPr lang="en-GB" sz="1400" b="1" baseline="30000" dirty="0" smtClean="0"/>
                        <a:t>-2</a:t>
                      </a:r>
                      <a:r>
                        <a:rPr lang="en-GB" sz="1400" b="1" dirty="0" smtClean="0"/>
                        <a:t>s</a:t>
                      </a:r>
                      <a:r>
                        <a:rPr lang="en-GB" sz="1400" b="1" baseline="30000" dirty="0" smtClean="0"/>
                        <a:t>-1</a:t>
                      </a:r>
                      <a:r>
                        <a:rPr lang="en-GB" sz="1400" b="1" dirty="0" smtClean="0"/>
                        <a:t>)</a:t>
                      </a:r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88541" marR="885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smtClean="0">
                          <a:solidFill>
                            <a:srgbClr val="FF0000"/>
                          </a:solidFill>
                        </a:rPr>
                        <a:t>0.01</a:t>
                      </a:r>
                      <a:endParaRPr lang="en-GB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88541" marR="88541"/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8954" y="129091"/>
            <a:ext cx="8862646" cy="753033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Main parameters evolution</a:t>
            </a:r>
            <a:br>
              <a:rPr lang="en-GB" b="1" dirty="0" smtClean="0"/>
            </a:br>
            <a:r>
              <a:rPr lang="en-GB" dirty="0" smtClean="0"/>
              <a:t>(increasing complexity </a:t>
            </a:r>
            <a:r>
              <a:rPr lang="en-GB" smtClean="0"/>
              <a:t>and challenge)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715955" y="6547616"/>
            <a:ext cx="428044" cy="310384"/>
          </a:xfrm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46184" y="2414954"/>
            <a:ext cx="8897815" cy="668216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26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53" y="2577"/>
            <a:ext cx="8256056" cy="987967"/>
          </a:xfrm>
        </p:spPr>
        <p:txBody>
          <a:bodyPr/>
          <a:lstStyle/>
          <a:p>
            <a:r>
              <a:rPr lang="en-US" smtClean="0"/>
              <a:t>NuSTORM Options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Iterate design; adapt to another location</a:t>
            </a:r>
          </a:p>
          <a:p>
            <a:pPr marL="914400" lvl="1" indent="-514350"/>
            <a:r>
              <a:rPr lang="en-US" smtClean="0"/>
              <a:t>cross sections, steriles?, 1</a:t>
            </a:r>
            <a:r>
              <a:rPr lang="en-US" baseline="30000" smtClean="0"/>
              <a:t>st</a:t>
            </a:r>
            <a:r>
              <a:rPr lang="en-US" smtClean="0"/>
              <a:t> </a:t>
            </a:r>
            <a:r>
              <a:rPr lang="el-GR" smtClean="0"/>
              <a:t>μ</a:t>
            </a:r>
            <a:r>
              <a:rPr lang="en-US" smtClean="0"/>
              <a:t> storage ring for </a:t>
            </a:r>
            <a:r>
              <a:rPr lang="el-GR" smtClean="0"/>
              <a:t>ν</a:t>
            </a:r>
            <a:endParaRPr lang="en-US" smtClean="0"/>
          </a:p>
          <a:p>
            <a:pPr marL="914400" lvl="1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Change ring location to match LBNEF</a:t>
            </a:r>
          </a:p>
          <a:p>
            <a:pPr marL="914400" lvl="1" indent="-514350"/>
            <a:r>
              <a:rPr lang="en-US" smtClean="0"/>
              <a:t>could use same extraction</a:t>
            </a:r>
          </a:p>
          <a:p>
            <a:pPr marL="914400" lvl="1" indent="-514350"/>
            <a:r>
              <a:rPr lang="en-US" smtClean="0"/>
              <a:t>Smaller, cheaper ring for near detector cross section measurements ?</a:t>
            </a:r>
          </a:p>
          <a:p>
            <a:pPr marL="914400" lvl="1" indent="-514350"/>
            <a:r>
              <a:rPr lang="en-US" smtClean="0"/>
              <a:t>Same ring used also for nu fact to SD ?</a:t>
            </a:r>
          </a:p>
          <a:p>
            <a:pPr marL="914400" lvl="1" indent="-5143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4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Fermilab future upgrade path ??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smtClean="0"/>
              <a:t>0.8 GeV PIP2  </a:t>
            </a:r>
            <a:r>
              <a:rPr lang="en-US" sz="2800" smtClean="0"/>
              <a:t>-- could upgrade to cw</a:t>
            </a:r>
          </a:p>
          <a:p>
            <a:pPr lvl="1"/>
            <a:r>
              <a:rPr lang="en-US" sz="2400" smtClean="0"/>
              <a:t>Booster is </a:t>
            </a:r>
            <a:r>
              <a:rPr lang="en-US" sz="2400" smtClean="0"/>
              <a:t>bottleneck</a:t>
            </a:r>
            <a:r>
              <a:rPr lang="en-US" sz="2400" smtClean="0"/>
              <a:t>; must be replaced </a:t>
            </a:r>
          </a:p>
          <a:p>
            <a:r>
              <a:rPr lang="en-US" sz="2800" smtClean="0"/>
              <a:t>3 GeV PIP3 is unlikely</a:t>
            </a:r>
          </a:p>
          <a:p>
            <a:r>
              <a:rPr lang="en-US" sz="2800" smtClean="0"/>
              <a:t>Booster to be replaced by 0.8 </a:t>
            </a:r>
            <a:r>
              <a:rPr lang="en-US" sz="2800" smtClean="0">
                <a:sym typeface="Wingdings" panose="05000000000000000000" pitchFamily="2" charset="2"/>
              </a:rPr>
              <a:t> 8 GeV synchrotron</a:t>
            </a:r>
          </a:p>
          <a:p>
            <a:pPr lvl="1"/>
            <a:r>
              <a:rPr lang="en-US" sz="2400" smtClean="0">
                <a:sym typeface="Wingdings" panose="05000000000000000000" pitchFamily="2" charset="2"/>
              </a:rPr>
              <a:t>power not yet certain; unlikely to be multi-MW</a:t>
            </a:r>
            <a:endParaRPr lang="en-US" sz="2800">
              <a:sym typeface="Wingdings" panose="05000000000000000000" pitchFamily="2" charset="2"/>
            </a:endParaRPr>
          </a:p>
          <a:p>
            <a:r>
              <a:rPr lang="en-US" sz="2800" b="1" smtClean="0">
                <a:sym typeface="Wingdings" panose="05000000000000000000" pitchFamily="2" charset="2"/>
              </a:rPr>
              <a:t>Main Injector  </a:t>
            </a:r>
            <a:r>
              <a:rPr lang="en-US" sz="2800" smtClean="0">
                <a:sym typeface="Wingdings" panose="05000000000000000000" pitchFamily="2" charset="2"/>
              </a:rPr>
              <a:t>would be ~2.5MW at 60—120 GeV</a:t>
            </a:r>
          </a:p>
          <a:p>
            <a:pPr lvl="1"/>
            <a:r>
              <a:rPr lang="en-US" sz="2400" smtClean="0">
                <a:sym typeface="Wingdings" panose="05000000000000000000" pitchFamily="2" charset="2"/>
              </a:rPr>
              <a:t>could be more ???</a:t>
            </a:r>
          </a:p>
          <a:p>
            <a:pPr lvl="1"/>
            <a:r>
              <a:rPr lang="en-US" sz="2400" smtClean="0">
                <a:sym typeface="Wingdings" panose="05000000000000000000" pitchFamily="2" charset="2"/>
              </a:rPr>
              <a:t>Main Injector could supply new (renamed) NuSTORM</a:t>
            </a:r>
          </a:p>
          <a:p>
            <a:pPr lvl="1"/>
            <a:r>
              <a:rPr lang="en-US" sz="2400" smtClean="0">
                <a:sym typeface="Wingdings" panose="05000000000000000000" pitchFamily="2" charset="2"/>
              </a:rPr>
              <a:t>Could we add buncher ring to get short initial bunches for Neutrino Supersource / heavy-electron Collider?</a:t>
            </a:r>
          </a:p>
          <a:p>
            <a:pPr lvl="1"/>
            <a:r>
              <a:rPr lang="en-US" sz="2400" smtClean="0">
                <a:sym typeface="Wingdings" panose="05000000000000000000" pitchFamily="2" charset="2"/>
              </a:rPr>
              <a:t> </a:t>
            </a:r>
            <a:endParaRPr lang="en-US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August  2014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92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NuSTORM Physics goals remain important</a:t>
            </a:r>
          </a:p>
          <a:p>
            <a:pPr lvl="1"/>
            <a:r>
              <a:rPr lang="el-GR" smtClean="0"/>
              <a:t>ν</a:t>
            </a:r>
            <a:r>
              <a:rPr lang="en-US" baseline="-25000" smtClean="0"/>
              <a:t>e</a:t>
            </a:r>
            <a:r>
              <a:rPr lang="en-US" smtClean="0"/>
              <a:t>, </a:t>
            </a:r>
            <a:r>
              <a:rPr lang="el-GR" smtClean="0"/>
              <a:t>ν</a:t>
            </a:r>
            <a:r>
              <a:rPr lang="el-GR" baseline="-25000" smtClean="0"/>
              <a:t>μ</a:t>
            </a:r>
            <a:r>
              <a:rPr lang="en-US" smtClean="0"/>
              <a:t> cross sections; sterile neutrino limits </a:t>
            </a:r>
          </a:p>
          <a:p>
            <a:r>
              <a:rPr lang="en-US" smtClean="0"/>
              <a:t>After LBNEF, more accuracy will be desired</a:t>
            </a:r>
          </a:p>
          <a:p>
            <a:pPr lvl="1"/>
            <a:r>
              <a:rPr lang="el-GR"/>
              <a:t>ν</a:t>
            </a:r>
            <a:r>
              <a:rPr lang="en-US" baseline="-25000"/>
              <a:t>e</a:t>
            </a:r>
            <a:r>
              <a:rPr lang="en-US"/>
              <a:t>, </a:t>
            </a:r>
            <a:r>
              <a:rPr lang="el-GR" smtClean="0"/>
              <a:t>ν</a:t>
            </a:r>
            <a:r>
              <a:rPr lang="el-GR" baseline="-25000" smtClean="0"/>
              <a:t>μ</a:t>
            </a:r>
            <a:r>
              <a:rPr lang="en-US" baseline="-25000" smtClean="0"/>
              <a:t> </a:t>
            </a:r>
            <a:r>
              <a:rPr lang="en-US" smtClean="0"/>
              <a:t>precision beams </a:t>
            </a:r>
            <a:r>
              <a:rPr lang="en-US" smtClean="0">
                <a:sym typeface="Wingdings" panose="05000000000000000000" pitchFamily="2" charset="2"/>
              </a:rPr>
              <a:t> ”NuMAX”</a:t>
            </a:r>
          </a:p>
          <a:p>
            <a:r>
              <a:rPr lang="en-US" smtClean="0">
                <a:sym typeface="Wingdings" panose="05000000000000000000" pitchFamily="2" charset="2"/>
              </a:rPr>
              <a:t>Use of multiMW beams upgraded from PIP-X could be a critical ingredient</a:t>
            </a:r>
            <a:endParaRPr lang="en-US"/>
          </a:p>
        </p:txBody>
      </p:sp>
      <p:pic>
        <p:nvPicPr>
          <p:cNvPr id="2050" name="Picture 2" descr="http://l.yimg.com/bt/api/res/1.2/W3uY_BDNqCY7CpM9j0OuEg--/YXBwaWQ9eW5ld3M7Zmk9ZmlsbDtoPTE4NztweW9mZj0wO3E9NzU7dz02MDA-/http:/media.zenfs.com/en_us/News/ucomics.com/dt14081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39" y="4431323"/>
            <a:ext cx="7402920" cy="230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332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BACK UPS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71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66150" y="6474337"/>
            <a:ext cx="318932" cy="383664"/>
          </a:xfrm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0086"/>
            <a:ext cx="8263003" cy="404309"/>
          </a:xfrm>
        </p:spPr>
        <p:txBody>
          <a:bodyPr>
            <a:noAutofit/>
          </a:bodyPr>
          <a:lstStyle/>
          <a:p>
            <a:pPr algn="ctr"/>
            <a:r>
              <a:rPr lang="en-US" sz="3000" b="1" dirty="0" smtClean="0"/>
              <a:t>Staged Neutrino Factory and </a:t>
            </a:r>
            <a:r>
              <a:rPr lang="en-US" sz="3000" b="1" dirty="0" err="1" smtClean="0"/>
              <a:t>Muon</a:t>
            </a:r>
            <a:r>
              <a:rPr lang="en-US" sz="3000" b="1" dirty="0" smtClean="0"/>
              <a:t> Colliders</a:t>
            </a:r>
            <a:endParaRPr lang="en-US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473005"/>
            <a:ext cx="1219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985" y="1051401"/>
            <a:ext cx="4294054" cy="5441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64958" y="1009818"/>
            <a:ext cx="413444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Neutrino Factory at intensity frontier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05400" y="1009818"/>
            <a:ext cx="36893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FF0000"/>
                </a:solidFill>
              </a:rPr>
              <a:t>Muon</a:t>
            </a:r>
            <a:r>
              <a:rPr lang="en-US" sz="1600" b="1" dirty="0" smtClean="0">
                <a:solidFill>
                  <a:srgbClr val="FF0000"/>
                </a:solidFill>
              </a:rPr>
              <a:t> Collider at the energy frontier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732529" y="2362200"/>
            <a:ext cx="4339773" cy="53340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4717952" y="3399853"/>
            <a:ext cx="4339773" cy="363093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/>
          <p:nvPr/>
        </p:nvPicPr>
        <p:blipFill>
          <a:blip r:embed="rId4"/>
          <a:stretch>
            <a:fillRect/>
          </a:stretch>
        </p:blipFill>
        <p:spPr>
          <a:xfrm>
            <a:off x="46145" y="1354964"/>
            <a:ext cx="4453255" cy="5275868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192553" y="1600200"/>
            <a:ext cx="4448907" cy="61253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533400" y="3944493"/>
            <a:ext cx="4089010" cy="39890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533400" y="5838825"/>
            <a:ext cx="4077083" cy="228600"/>
          </a:xfrm>
          <a:prstGeom prst="roundRect">
            <a:avLst>
              <a:gd name="adj" fmla="val 34058"/>
            </a:avLst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641460" y="6263153"/>
            <a:ext cx="443084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   Cooling               6D no final                 Full 6D</a:t>
            </a:r>
            <a:endParaRPr lang="en-US" sz="12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248400" y="6274650"/>
            <a:ext cx="733606" cy="0"/>
          </a:xfrm>
          <a:prstGeom prst="straightConnector1">
            <a:avLst/>
          </a:prstGeom>
          <a:ln w="254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7086600" y="6263153"/>
            <a:ext cx="1942302" cy="13893"/>
          </a:xfrm>
          <a:prstGeom prst="straightConnector1">
            <a:avLst/>
          </a:prstGeom>
          <a:ln w="254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4650985" y="5981700"/>
            <a:ext cx="4453255" cy="228600"/>
          </a:xfrm>
          <a:prstGeom prst="roundRect">
            <a:avLst>
              <a:gd name="adj" fmla="val 34058"/>
            </a:avLst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4650985" y="6210300"/>
            <a:ext cx="4453255" cy="295346"/>
          </a:xfrm>
          <a:prstGeom prst="roundRect">
            <a:avLst>
              <a:gd name="adj" fmla="val 34058"/>
            </a:avLst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157229" y="5638800"/>
            <a:ext cx="4465182" cy="200025"/>
          </a:xfrm>
          <a:prstGeom prst="roundRect">
            <a:avLst>
              <a:gd name="adj" fmla="val 34058"/>
            </a:avLst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153096" y="455820"/>
            <a:ext cx="238238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smtClean="0">
                <a:solidFill>
                  <a:schemeClr val="bg2"/>
                </a:solidFill>
              </a:rPr>
              <a:t> Parameters</a:t>
            </a:r>
            <a:endParaRPr lang="en-US" sz="3000" dirty="0">
              <a:solidFill>
                <a:schemeClr val="bg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279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423"/>
    </mc:Choice>
    <mc:Fallback xmlns="">
      <p:transition spd="slow" advTm="944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5" grpId="0" animBg="1"/>
      <p:bldP spid="15" grpId="1" animBg="1"/>
      <p:bldP spid="16" grpId="0" animBg="1"/>
      <p:bldP spid="16" grpId="1" animBg="1"/>
      <p:bldP spid="19" grpId="0" animBg="1"/>
      <p:bldP spid="19" grpId="1" animBg="1"/>
      <p:bldP spid="21" grpId="0" animBg="1"/>
      <p:bldP spid="21" grpId="1" animBg="1"/>
      <p:bldP spid="20" grpId="0" animBg="1"/>
      <p:bldP spid="20" grpId="1" animBg="1"/>
      <p:bldP spid="7" grpId="0" animBg="1"/>
      <p:bldP spid="24" grpId="0" animBg="1"/>
      <p:bldP spid="24" grpId="1" animBg="1"/>
      <p:bldP spid="25" grpId="0" animBg="1"/>
      <p:bldP spid="26" grpId="0" animBg="1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Overview</a:t>
            </a:r>
          </a:p>
          <a:p>
            <a:pPr lvl="1"/>
            <a:r>
              <a:rPr lang="en-US" smtClean="0"/>
              <a:t>Staged Scenario Plan </a:t>
            </a:r>
          </a:p>
          <a:p>
            <a:pPr lvl="1"/>
            <a:r>
              <a:rPr lang="en-US" smtClean="0"/>
              <a:t>Compatible with FNAL</a:t>
            </a:r>
          </a:p>
          <a:p>
            <a:pPr lvl="2"/>
            <a:r>
              <a:rPr lang="en-US" smtClean="0"/>
              <a:t>succession of proton sources …</a:t>
            </a:r>
          </a:p>
          <a:p>
            <a:pPr lvl="2"/>
            <a:r>
              <a:rPr lang="en-US" smtClean="0"/>
              <a:t>PIP 1   </a:t>
            </a:r>
            <a:r>
              <a:rPr lang="en-US" smtClean="0">
                <a:sym typeface="Wingdings" panose="05000000000000000000" pitchFamily="2" charset="2"/>
              </a:rPr>
              <a:t> PIP 2  ???</a:t>
            </a:r>
            <a:endParaRPr lang="en-US" smtClean="0"/>
          </a:p>
          <a:p>
            <a:r>
              <a:rPr lang="en-US" smtClean="0"/>
              <a:t>Sequence of neutrino sources</a:t>
            </a:r>
          </a:p>
          <a:p>
            <a:pPr lvl="1"/>
            <a:r>
              <a:rPr lang="en-US" smtClean="0"/>
              <a:t>LBN(E)F</a:t>
            </a:r>
          </a:p>
          <a:p>
            <a:pPr lvl="1"/>
            <a:r>
              <a:rPr lang="en-US" smtClean="0"/>
              <a:t>NuSTORM </a:t>
            </a:r>
          </a:p>
          <a:p>
            <a:pPr lvl="1"/>
            <a:r>
              <a:rPr lang="en-US" smtClean="0"/>
              <a:t>NuMAX</a:t>
            </a:r>
          </a:p>
          <a:p>
            <a:pPr lvl="1"/>
            <a:r>
              <a:rPr lang="en-US" smtClean="0"/>
              <a:t>Neutrino Factory</a:t>
            </a:r>
          </a:p>
          <a:p>
            <a:pPr lvl="1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August  2014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93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Fermilab Proton Sources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3" y="990544"/>
            <a:ext cx="8915813" cy="5569702"/>
          </a:xfrm>
        </p:spPr>
        <p:txBody>
          <a:bodyPr>
            <a:normAutofit fontScale="92500" lnSpcReduction="20000"/>
          </a:bodyPr>
          <a:lstStyle/>
          <a:p>
            <a:r>
              <a:rPr lang="en-US" smtClean="0"/>
              <a:t>“Existing” (w PIP-1)</a:t>
            </a:r>
          </a:p>
          <a:p>
            <a:pPr lvl="1"/>
            <a:r>
              <a:rPr lang="en-US" smtClean="0"/>
              <a:t>0.4 GeV Linac </a:t>
            </a:r>
            <a:r>
              <a:rPr lang="en-US" smtClean="0">
                <a:sym typeface="Wingdings" panose="05000000000000000000" pitchFamily="2" charset="2"/>
              </a:rPr>
              <a:t> 8 GeV Booster Main Injector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0.4 to 0.7  MW with~120 GeV MI</a:t>
            </a:r>
          </a:p>
          <a:p>
            <a:pPr lvl="1"/>
            <a:r>
              <a:rPr lang="en-US" smtClean="0">
                <a:sym typeface="Wingdings" panose="05000000000000000000" pitchFamily="2" charset="2"/>
              </a:rPr>
              <a:t>1  3  8 GeV “Project X” – </a:t>
            </a:r>
            <a:r>
              <a:rPr lang="en-US" smtClean="0">
                <a:solidFill>
                  <a:srgbClr val="FF0000"/>
                </a:solidFill>
                <a:sym typeface="Wingdings" panose="05000000000000000000" pitchFamily="2" charset="2"/>
              </a:rPr>
              <a:t>no longer baseline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1MW3MW (3 GeV) ?? 8GeV  2+MW at MI</a:t>
            </a:r>
          </a:p>
          <a:p>
            <a:pPr lvl="1"/>
            <a:r>
              <a:rPr lang="en-US" smtClean="0">
                <a:sym typeface="Wingdings" panose="05000000000000000000" pitchFamily="2" charset="2"/>
              </a:rPr>
              <a:t>PIP2 – 0.8 GeV pulsed linac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Linac: 0.014 MW  ?</a:t>
            </a:r>
          </a:p>
          <a:p>
            <a:pPr lvl="2"/>
            <a:r>
              <a:rPr lang="en-US" b="1" smtClean="0">
                <a:sym typeface="Wingdings" panose="05000000000000000000" pitchFamily="2" charset="2"/>
              </a:rPr>
              <a:t>MI to 1.2 MW  </a:t>
            </a:r>
            <a:r>
              <a:rPr lang="en-US" smtClean="0">
                <a:sym typeface="Wingdings" panose="05000000000000000000" pitchFamily="2" charset="2"/>
              </a:rPr>
              <a:t>---?   (LBNF expects 2.5 MW)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Booster: 8 GeV at ~0.12 MW</a:t>
            </a:r>
            <a:endParaRPr lang="en-US">
              <a:sym typeface="Wingdings" panose="05000000000000000000" pitchFamily="2" charset="2"/>
            </a:endParaRPr>
          </a:p>
          <a:p>
            <a:pPr lvl="1"/>
            <a:r>
              <a:rPr lang="en-US" smtClean="0">
                <a:sym typeface="Wingdings" panose="05000000000000000000" pitchFamily="2" charset="2"/>
              </a:rPr>
              <a:t>PIP2 is “upgradeable”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could go to cw ~1ma 0.8MW at 0.8GeV</a:t>
            </a:r>
          </a:p>
          <a:p>
            <a:pPr lvl="3"/>
            <a:r>
              <a:rPr lang="en-US" smtClean="0">
                <a:sym typeface="Wingdings" panose="05000000000000000000" pitchFamily="2" charset="2"/>
              </a:rPr>
              <a:t>Booster limits MI intensity 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upgrade could follow old Project X scenario</a:t>
            </a:r>
            <a:endParaRPr lang="en-US">
              <a:sym typeface="Wingdings" panose="05000000000000000000" pitchFamily="2" charset="2"/>
            </a:endParaRPr>
          </a:p>
          <a:p>
            <a:pPr lvl="1"/>
            <a:r>
              <a:rPr lang="en-US" smtClean="0">
                <a:sym typeface="Wingdings" panose="05000000000000000000" pitchFamily="2" charset="2"/>
              </a:rPr>
              <a:t>Main Injector (60—120 GeV)</a:t>
            </a:r>
          </a:p>
          <a:p>
            <a:pPr lvl="2"/>
            <a:r>
              <a:rPr lang="en-US" smtClean="0"/>
              <a:t>0.4MW</a:t>
            </a:r>
            <a:r>
              <a:rPr lang="en-US" smtClean="0">
                <a:sym typeface="Wingdings" panose="05000000000000000000" pitchFamily="2" charset="2"/>
              </a:rPr>
              <a:t> 0.7  1.2 MW …….. 2.5 MW (P5)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August  2014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2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Muon</a:t>
            </a:r>
            <a:r>
              <a:rPr lang="en-US" dirty="0" smtClean="0"/>
              <a:t> Accelerator Concepts</a:t>
            </a:r>
            <a:br>
              <a:rPr lang="en-US" dirty="0" smtClean="0"/>
            </a:br>
            <a:r>
              <a:rPr lang="en-US" dirty="0" smtClean="0"/>
              <a:t>Key issues and R&amp;D to address feasibility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42900" indent="-342900">
              <a:buFont typeface="Wingdings 3"/>
              <a:buChar char="a"/>
            </a:pPr>
            <a:r>
              <a:rPr lang="en-US" b="1" dirty="0" smtClean="0">
                <a:solidFill>
                  <a:srgbClr val="C0504D"/>
                </a:solidFill>
                <a:cs typeface="Wingdings 3" charset="2"/>
              </a:rPr>
              <a:t>~</a:t>
            </a:r>
            <a:r>
              <a:rPr lang="en-US" b="1" dirty="0">
                <a:solidFill>
                  <a:srgbClr val="C0504D"/>
                </a:solidFill>
                <a:cs typeface="Wingdings 3" charset="2"/>
              </a:rPr>
              <a:t>10</a:t>
            </a:r>
            <a:r>
              <a:rPr lang="en-US" b="1" baseline="30000" dirty="0">
                <a:solidFill>
                  <a:srgbClr val="C0504D"/>
                </a:solidFill>
                <a:cs typeface="Wingdings 3" charset="2"/>
              </a:rPr>
              <a:t>13</a:t>
            </a:r>
            <a:r>
              <a:rPr lang="en-US" b="1" dirty="0">
                <a:solidFill>
                  <a:srgbClr val="C0504D"/>
                </a:solidFill>
                <a:cs typeface="Wingdings 3" charset="2"/>
              </a:rPr>
              <a:t>-10</a:t>
            </a:r>
            <a:r>
              <a:rPr lang="en-US" b="1" baseline="30000" dirty="0">
                <a:solidFill>
                  <a:srgbClr val="C0504D"/>
                </a:solidFill>
                <a:cs typeface="Wingdings 3" charset="2"/>
              </a:rPr>
              <a:t>14 </a:t>
            </a:r>
            <a:r>
              <a:rPr lang="en-US" b="1" dirty="0">
                <a:solidFill>
                  <a:srgbClr val="C0504D"/>
                </a:solidFill>
                <a:latin typeface="Symbol" panose="05050102010706020507" pitchFamily="18" charset="2"/>
                <a:cs typeface="Wingdings 3" charset="2"/>
              </a:rPr>
              <a:t>m </a:t>
            </a:r>
            <a:r>
              <a:rPr lang="en-US" b="1" dirty="0">
                <a:solidFill>
                  <a:srgbClr val="C0504D"/>
                </a:solidFill>
                <a:cs typeface="Wingdings 3" charset="2"/>
              </a:rPr>
              <a:t>/ </a:t>
            </a:r>
            <a:r>
              <a:rPr lang="en-US" b="1" dirty="0" smtClean="0">
                <a:solidFill>
                  <a:srgbClr val="C0504D"/>
                </a:solidFill>
                <a:cs typeface="Wingdings 3" charset="2"/>
              </a:rPr>
              <a:t>se</a:t>
            </a:r>
          </a:p>
          <a:p>
            <a:pPr>
              <a:buFont typeface="Wingdings 3"/>
              <a:buChar char="a"/>
            </a:pPr>
            <a:r>
              <a:rPr lang="en-US" b="1" dirty="0">
                <a:cs typeface="Wingdings 3" charset="2"/>
              </a:rPr>
              <a:t>Tertiary </a:t>
            </a:r>
            <a:r>
              <a:rPr lang="en-US" b="1" dirty="0" err="1" smtClean="0">
                <a:cs typeface="Wingdings 3" charset="2"/>
              </a:rPr>
              <a:t>pr</a:t>
            </a:r>
            <a:r>
              <a:rPr lang="en-US" b="1" dirty="0" err="1">
                <a:solidFill>
                  <a:srgbClr val="FF00FF"/>
                </a:solidFill>
                <a:cs typeface="Wingdings 3" charset="2"/>
              </a:rPr>
              <a:t>by</a:t>
            </a:r>
            <a:r>
              <a:rPr lang="en-US" b="1" dirty="0">
                <a:solidFill>
                  <a:srgbClr val="FF00FF"/>
                </a:solidFill>
                <a:cs typeface="Wingdings 3" charset="2"/>
              </a:rPr>
              <a:t> MW p+</a:t>
            </a:r>
          </a:p>
          <a:p>
            <a:pPr marL="342900" indent="-342900">
              <a:buFont typeface="Wingdings 3"/>
              <a:buChar char="a"/>
            </a:pPr>
            <a:r>
              <a:rPr lang="en-US" b="1" dirty="0" smtClean="0">
                <a:cs typeface="Wingdings 3" charset="2"/>
              </a:rPr>
              <a:t>od</a:t>
            </a:r>
            <a:r>
              <a:rPr lang="en-US" b="1" dirty="0">
                <a:cs typeface="Wingdings 3" charset="2"/>
              </a:rPr>
              <a:t>.: </a:t>
            </a:r>
            <a:r>
              <a:rPr lang="en-US" b="1" i="1" dirty="0" err="1" smtClean="0">
                <a:cs typeface="Wingdings 3" charset="2"/>
              </a:rPr>
              <a:t>p</a:t>
            </a:r>
            <a:r>
              <a:rPr lang="en-US" b="1" dirty="0" err="1" smtClean="0">
                <a:latin typeface="Wingdings 3" charset="2"/>
                <a:cs typeface="Wingdings 3" charset="2"/>
              </a:rPr>
              <a:t>g</a:t>
            </a:r>
            <a:r>
              <a:rPr lang="en-US" b="1" i="1" dirty="0" err="1" smtClean="0">
                <a:latin typeface="Symbol" charset="2"/>
                <a:cs typeface="Symbol" charset="2"/>
              </a:rPr>
              <a:t>p</a:t>
            </a:r>
            <a:r>
              <a:rPr lang="en-US" b="1" dirty="0" err="1" smtClean="0">
                <a:latin typeface="Wingdings 3" charset="2"/>
                <a:cs typeface="Wingdings 3" charset="2"/>
              </a:rPr>
              <a:t>gFast</a:t>
            </a:r>
            <a:r>
              <a:rPr lang="en-US" b="1" dirty="0" smtClean="0">
                <a:latin typeface="Wingdings 3" charset="2"/>
                <a:cs typeface="Wingdings 3" charset="2"/>
              </a:rPr>
              <a:t> </a:t>
            </a:r>
            <a:r>
              <a:rPr lang="en-US" b="1" i="1" dirty="0" smtClean="0">
                <a:latin typeface="Symbol" charset="2"/>
                <a:cs typeface="Symbol" charset="2"/>
              </a:rPr>
              <a:t>m</a:t>
            </a:r>
            <a:r>
              <a:rPr lang="en-US" b="1" i="1" dirty="0">
                <a:latin typeface="Symbol" charset="2"/>
                <a:cs typeface="Symbol" charset="2"/>
              </a:rPr>
              <a:t>: </a:t>
            </a:r>
            <a:r>
              <a:rPr lang="en-US" b="1" dirty="0" err="1" smtClean="0">
                <a:solidFill>
                  <a:srgbClr val="C0504D"/>
                </a:solidFill>
                <a:cs typeface="Wingdings 3" charset="2"/>
              </a:rPr>
              <a:t>cosund</a:t>
            </a:r>
            <a:r>
              <a:rPr lang="en-US" b="1" dirty="0" smtClean="0">
                <a:solidFill>
                  <a:srgbClr val="C0504D"/>
                </a:solidFill>
                <a:cs typeface="Wingdings 3" charset="2"/>
              </a:rPr>
              <a:t> </a:t>
            </a:r>
          </a:p>
          <a:p>
            <a:pPr marL="342900" indent="-342900">
              <a:buFont typeface="Wingdings 3"/>
              <a:buChar char="a"/>
            </a:pPr>
            <a:r>
              <a:rPr lang="en-US" b="1" dirty="0" smtClean="0">
                <a:solidFill>
                  <a:srgbClr val="C0504D"/>
                </a:solidFill>
              </a:rPr>
              <a:t>(1kHz0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August 12,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8817235-C917-8F48-A936-FEF3725D9AF4}" type="slidenum">
              <a:rPr lang="en-US" smtClean="0"/>
              <a:t>4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322494" y="4595425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" y="4855113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Key Challenges </a:t>
            </a:r>
            <a:endParaRPr lang="en-US" b="1" dirty="0">
              <a:solidFill>
                <a:srgbClr val="FF00FF"/>
              </a:solidFill>
            </a:endParaRPr>
          </a:p>
        </p:txBody>
      </p:sp>
      <p:pic>
        <p:nvPicPr>
          <p:cNvPr id="8" name="Picture 7" descr="TUPME012_fig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1092388"/>
            <a:ext cx="8851900" cy="35261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52829" y="4796556"/>
            <a:ext cx="1849296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FF"/>
                </a:solidFill>
                <a:cs typeface="Wingdings 3" charset="2"/>
              </a:rPr>
              <a:t>~10</a:t>
            </a:r>
            <a:r>
              <a:rPr lang="en-US" sz="1600" b="1" baseline="30000" dirty="0">
                <a:solidFill>
                  <a:srgbClr val="FF00FF"/>
                </a:solidFill>
                <a:cs typeface="Wingdings 3" charset="2"/>
              </a:rPr>
              <a:t>13</a:t>
            </a:r>
            <a:r>
              <a:rPr lang="en-US" sz="1600" b="1" dirty="0">
                <a:solidFill>
                  <a:srgbClr val="FF00FF"/>
                </a:solidFill>
                <a:cs typeface="Wingdings 3" charset="2"/>
              </a:rPr>
              <a:t>-10</a:t>
            </a:r>
            <a:r>
              <a:rPr lang="en-US" sz="1600" b="1" baseline="30000" dirty="0">
                <a:solidFill>
                  <a:srgbClr val="FF00FF"/>
                </a:solidFill>
                <a:cs typeface="Wingdings 3" charset="2"/>
              </a:rPr>
              <a:t>14 </a:t>
            </a:r>
            <a:r>
              <a:rPr lang="en-US" sz="1600" b="1" dirty="0">
                <a:solidFill>
                  <a:srgbClr val="FF00FF"/>
                </a:solidFill>
                <a:latin typeface="Symbol" panose="05050102010706020507" pitchFamily="18" charset="2"/>
                <a:cs typeface="Wingdings 3" charset="2"/>
              </a:rPr>
              <a:t>m </a:t>
            </a:r>
            <a:r>
              <a:rPr lang="en-US" sz="1600" b="1" dirty="0">
                <a:solidFill>
                  <a:srgbClr val="FF00FF"/>
                </a:solidFill>
                <a:cs typeface="Wingdings 3" charset="2"/>
              </a:rPr>
              <a:t>/ </a:t>
            </a:r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sec</a:t>
            </a:r>
          </a:p>
          <a:p>
            <a:pPr algn="ctr"/>
            <a:r>
              <a:rPr lang="en-US" sz="1600" b="1" dirty="0">
                <a:solidFill>
                  <a:srgbClr val="FF00FF"/>
                </a:solidFill>
                <a:cs typeface="Wingdings 3" charset="2"/>
              </a:rPr>
              <a:t>Tertiary </a:t>
            </a:r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particle </a:t>
            </a:r>
            <a:r>
              <a:rPr lang="en-US" sz="1600" b="1" i="1" dirty="0" err="1" smtClean="0">
                <a:solidFill>
                  <a:srgbClr val="FF00FF"/>
                </a:solidFill>
                <a:cs typeface="Wingdings 3" charset="2"/>
              </a:rPr>
              <a:t>p</a:t>
            </a:r>
            <a:r>
              <a:rPr lang="en-US" sz="1600" b="1" dirty="0" err="1" smtClean="0">
                <a:solidFill>
                  <a:srgbClr val="FF00FF"/>
                </a:solidFill>
                <a:latin typeface="Wingdings 3" charset="2"/>
                <a:cs typeface="Wingdings 3" charset="2"/>
              </a:rPr>
              <a:t>g</a:t>
            </a:r>
            <a:r>
              <a:rPr lang="en-US" sz="1600" b="1" i="1" dirty="0" err="1" smtClean="0">
                <a:solidFill>
                  <a:srgbClr val="FF00FF"/>
                </a:solidFill>
                <a:latin typeface="Symbol" charset="2"/>
                <a:cs typeface="Symbol" charset="2"/>
              </a:rPr>
              <a:t>p</a:t>
            </a:r>
            <a:r>
              <a:rPr lang="en-US" sz="1600" b="1" dirty="0" err="1" smtClean="0">
                <a:solidFill>
                  <a:srgbClr val="FF00FF"/>
                </a:solidFill>
                <a:latin typeface="Wingdings 3" charset="2"/>
                <a:cs typeface="Wingdings 3" charset="2"/>
              </a:rPr>
              <a:t>g</a:t>
            </a:r>
            <a:r>
              <a:rPr lang="en-US" sz="1600" b="1" i="1" dirty="0" err="1" smtClean="0">
                <a:solidFill>
                  <a:srgbClr val="FF00FF"/>
                </a:solidFill>
                <a:latin typeface="Symbol" charset="2"/>
                <a:cs typeface="Symbol" charset="2"/>
              </a:rPr>
              <a:t>m</a:t>
            </a:r>
            <a:r>
              <a:rPr lang="en-US" sz="1600" b="1" i="1" dirty="0" smtClean="0">
                <a:solidFill>
                  <a:srgbClr val="FF00FF"/>
                </a:solidFill>
                <a:latin typeface="Symbol" charset="2"/>
                <a:cs typeface="Symbol" charset="2"/>
              </a:rPr>
              <a:t>:</a:t>
            </a:r>
            <a:endParaRPr lang="en-GB" sz="1600" dirty="0">
              <a:solidFill>
                <a:srgbClr val="FF00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63631" y="4796556"/>
            <a:ext cx="1393330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Fast cooling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 (</a:t>
            </a:r>
            <a:r>
              <a:rPr lang="en-US" sz="1600" b="1" dirty="0" smtClean="0">
                <a:solidFill>
                  <a:srgbClr val="FF00FF"/>
                </a:solidFill>
                <a:latin typeface="Symbol" panose="05050102010706020507" pitchFamily="18" charset="2"/>
                <a:cs typeface="Wingdings 3" charset="2"/>
              </a:rPr>
              <a:t>t</a:t>
            </a:r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=2</a:t>
            </a:r>
            <a:r>
              <a:rPr lang="en-US" sz="1600" b="1" dirty="0" smtClean="0">
                <a:solidFill>
                  <a:srgbClr val="FF00FF"/>
                </a:solidFill>
                <a:latin typeface="Symbol" panose="05050102010706020507" pitchFamily="18" charset="2"/>
                <a:cs typeface="Wingdings 3" charset="2"/>
              </a:rPr>
              <a:t>m</a:t>
            </a:r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s)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by 10</a:t>
            </a:r>
            <a:r>
              <a:rPr lang="en-US" sz="1600" b="1" baseline="30000" dirty="0" smtClean="0">
                <a:solidFill>
                  <a:srgbClr val="FF00FF"/>
                </a:solidFill>
                <a:cs typeface="Wingdings 3" charset="2"/>
              </a:rPr>
              <a:t>6</a:t>
            </a:r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 (6D)</a:t>
            </a:r>
            <a:endParaRPr lang="en-GB" sz="1600" dirty="0">
              <a:solidFill>
                <a:srgbClr val="FF00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44607" y="4889379"/>
            <a:ext cx="1981632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Fast acceleration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mitigating </a:t>
            </a:r>
            <a:r>
              <a:rPr lang="en-US" sz="1600" b="1" dirty="0">
                <a:solidFill>
                  <a:srgbClr val="FF00FF"/>
                </a:solidFill>
                <a:latin typeface="Symbol" panose="05050102010706020507" pitchFamily="18" charset="2"/>
              </a:rPr>
              <a:t>m</a:t>
            </a:r>
            <a:r>
              <a:rPr lang="en-US" sz="1600" b="1" dirty="0">
                <a:solidFill>
                  <a:srgbClr val="FF00FF"/>
                </a:solidFill>
              </a:rPr>
              <a:t> </a:t>
            </a:r>
            <a:r>
              <a:rPr lang="en-US" sz="1600" b="1" dirty="0" smtClean="0">
                <a:solidFill>
                  <a:srgbClr val="FF00FF"/>
                </a:solidFill>
              </a:rPr>
              <a:t>decay</a:t>
            </a:r>
            <a:endParaRPr lang="en-GB" sz="1600" dirty="0">
              <a:solidFill>
                <a:srgbClr val="FF00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12165" y="4841175"/>
            <a:ext cx="1378904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  <a:cs typeface="Wingdings 3" charset="2"/>
              </a:rPr>
              <a:t>Background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</a:rPr>
              <a:t>by </a:t>
            </a:r>
            <a:r>
              <a:rPr lang="en-US" sz="1600" b="1" dirty="0" smtClean="0">
                <a:solidFill>
                  <a:srgbClr val="FF00FF"/>
                </a:solidFill>
                <a:latin typeface="Symbol" panose="05050102010706020507" pitchFamily="18" charset="2"/>
              </a:rPr>
              <a:t>m</a:t>
            </a:r>
            <a:r>
              <a:rPr lang="en-US" sz="1600" b="1" dirty="0" smtClean="0">
                <a:solidFill>
                  <a:srgbClr val="FF00FF"/>
                </a:solidFill>
              </a:rPr>
              <a:t> decay</a:t>
            </a:r>
            <a:endParaRPr lang="en-GB" sz="1600" dirty="0">
              <a:solidFill>
                <a:srgbClr val="FF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848" y="5944692"/>
            <a:ext cx="132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Key R&amp;D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301871" y="5732724"/>
            <a:ext cx="2143536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  <a:cs typeface="Wingdings 3" charset="2"/>
              </a:rPr>
              <a:t>MW proton driver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MW class target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NCRF in magnetic field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60905" y="5733700"/>
            <a:ext cx="2549223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  <a:cs typeface="Wingdings 3" charset="2"/>
              </a:rPr>
              <a:t>Ionization cooling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High field solenoids (30T)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High Temp Superconductor 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067584" y="5713860"/>
            <a:ext cx="1914042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  <a:cs typeface="Wingdings 3" charset="2"/>
              </a:rPr>
              <a:t>Cost eff. low RF SC </a:t>
            </a:r>
            <a:r>
              <a:rPr lang="en-US" sz="1400" b="1" dirty="0" smtClean="0">
                <a:solidFill>
                  <a:srgbClr val="0070C0"/>
                </a:solidFill>
              </a:rPr>
              <a:t>Fast pulsed magnet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(1kHz)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004875" y="5709780"/>
            <a:ext cx="1070696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  <a:cs typeface="Wingdings 3" charset="2"/>
              </a:rPr>
              <a:t>Detector/machine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interface</a:t>
            </a:r>
            <a:endParaRPr lang="en-GB" sz="1400" dirty="0">
              <a:solidFill>
                <a:srgbClr val="0070C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365688" y="4566450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478622" y="4595425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8267032" y="4521831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444835" y="5558314"/>
            <a:ext cx="0" cy="231279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4365688" y="5558313"/>
            <a:ext cx="0" cy="231279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701703" y="5442675"/>
            <a:ext cx="0" cy="27118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8427180" y="5442675"/>
            <a:ext cx="0" cy="29102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61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114"/>
    </mc:Choice>
    <mc:Fallback xmlns="">
      <p:transition spd="slow" advTm="991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  <p:bldP spid="15" grpId="0" animBg="1"/>
      <p:bldP spid="16" grpId="0" animBg="1"/>
      <p:bldP spid="17" grpId="0" animBg="1"/>
      <p:bldP spid="22" grpId="0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3" y="990544"/>
            <a:ext cx="9024947" cy="5706470"/>
          </a:xfrm>
        </p:spPr>
        <p:txBody>
          <a:bodyPr>
            <a:noAutofit/>
          </a:bodyPr>
          <a:lstStyle/>
          <a:p>
            <a:r>
              <a:rPr lang="en-US" sz="2400" smtClean="0">
                <a:solidFill>
                  <a:srgbClr val="FF0000"/>
                </a:solidFill>
              </a:rPr>
              <a:t>n</a:t>
            </a:r>
            <a:r>
              <a:rPr lang="en-US" sz="2400" b="1" smtClean="0">
                <a:solidFill>
                  <a:srgbClr val="FF0000"/>
                </a:solidFill>
              </a:rPr>
              <a:t>uSTORM</a:t>
            </a:r>
            <a:r>
              <a:rPr lang="en-US" sz="2000" b="1" smtClean="0">
                <a:solidFill>
                  <a:srgbClr val="FF0000"/>
                </a:solidFill>
              </a:rPr>
              <a:t> </a:t>
            </a:r>
            <a:r>
              <a:rPr lang="en-US" sz="2000" b="1">
                <a:solidFill>
                  <a:srgbClr val="FF0000"/>
                </a:solidFill>
              </a:rPr>
              <a:t>(n</a:t>
            </a:r>
            <a:r>
              <a:rPr lang="en-US" sz="2000" b="1">
                <a:solidFill>
                  <a:srgbClr val="FF00FF"/>
                </a:solidFill>
              </a:rPr>
              <a:t>e</a:t>
            </a:r>
            <a:r>
              <a:rPr lang="en-US" sz="2000" b="1">
                <a:solidFill>
                  <a:srgbClr val="FF0000"/>
                </a:solidFill>
              </a:rPr>
              <a:t>u</a:t>
            </a:r>
            <a:r>
              <a:rPr lang="en-US" sz="2000" b="1">
                <a:solidFill>
                  <a:srgbClr val="FF00FF"/>
                </a:solidFill>
              </a:rPr>
              <a:t>trinos from </a:t>
            </a:r>
            <a:r>
              <a:rPr lang="en-US" sz="2000" b="1">
                <a:solidFill>
                  <a:srgbClr val="FF0000"/>
                </a:solidFill>
              </a:rPr>
              <a:t>STO</a:t>
            </a:r>
            <a:r>
              <a:rPr lang="en-US" sz="2000" b="1">
                <a:solidFill>
                  <a:srgbClr val="FF00FF"/>
                </a:solidFill>
              </a:rPr>
              <a:t>red </a:t>
            </a:r>
            <a:r>
              <a:rPr lang="en-US" sz="2000" b="1">
                <a:solidFill>
                  <a:srgbClr val="FF0000"/>
                </a:solidFill>
              </a:rPr>
              <a:t>M</a:t>
            </a:r>
            <a:r>
              <a:rPr lang="en-US" sz="2000" b="1">
                <a:solidFill>
                  <a:srgbClr val="FF00FF"/>
                </a:solidFill>
              </a:rPr>
              <a:t>uons</a:t>
            </a:r>
            <a:r>
              <a:rPr lang="en-US" sz="2000" b="1">
                <a:solidFill>
                  <a:srgbClr val="FF0000"/>
                </a:solidFill>
              </a:rPr>
              <a:t>):</a:t>
            </a:r>
            <a:r>
              <a:rPr lang="en-US" sz="2000" b="1">
                <a:solidFill>
                  <a:srgbClr val="0000CC"/>
                </a:solidFill>
              </a:rPr>
              <a:t> 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lvl="1"/>
            <a:r>
              <a:rPr lang="en-US" sz="1600" b="1" smtClean="0">
                <a:solidFill>
                  <a:schemeClr val="tx1"/>
                </a:solidFill>
              </a:rPr>
              <a:t>short-baseline 10</a:t>
            </a:r>
            <a:r>
              <a:rPr lang="en-US" sz="1600" b="1" baseline="30000" smtClean="0">
                <a:solidFill>
                  <a:schemeClr val="tx1"/>
                </a:solidFill>
              </a:rPr>
              <a:t>17 </a:t>
            </a:r>
            <a:r>
              <a:rPr lang="en-US" sz="1600" b="1" smtClean="0">
                <a:solidFill>
                  <a:schemeClr val="tx1"/>
                </a:solidFill>
              </a:rPr>
              <a:t>muon </a:t>
            </a:r>
            <a:r>
              <a:rPr lang="en-US" sz="1600" b="1" dirty="0">
                <a:solidFill>
                  <a:schemeClr val="tx1"/>
                </a:solidFill>
              </a:rPr>
              <a:t>decays/year @ </a:t>
            </a:r>
            <a:r>
              <a:rPr lang="en-US" sz="1600" b="1" dirty="0" smtClean="0">
                <a:solidFill>
                  <a:schemeClr val="tx1"/>
                </a:solidFill>
              </a:rPr>
              <a:t> 3.8 </a:t>
            </a:r>
            <a:r>
              <a:rPr lang="en-US" sz="1600" b="1" dirty="0" err="1">
                <a:solidFill>
                  <a:schemeClr val="tx1"/>
                </a:solidFill>
              </a:rPr>
              <a:t>GeV</a:t>
            </a:r>
            <a:endParaRPr lang="en-US" sz="1600" b="1" dirty="0">
              <a:solidFill>
                <a:schemeClr val="tx1"/>
              </a:solidFill>
            </a:endParaRPr>
          </a:p>
          <a:p>
            <a:pPr lvl="1"/>
            <a:r>
              <a:rPr kumimoji="1" lang="en-US" altLang="ja-JP" sz="1600" b="1" smtClean="0"/>
              <a:t>sterile </a:t>
            </a:r>
            <a:r>
              <a:rPr kumimoji="1" lang="en-US" altLang="ja-JP" sz="1600" b="1" dirty="0" smtClean="0"/>
              <a:t>neutrinos and cross sections</a:t>
            </a:r>
          </a:p>
          <a:p>
            <a:pPr marL="457200" lvl="1" indent="0">
              <a:buNone/>
            </a:pPr>
            <a:endParaRPr lang="en-US" sz="800" b="1" dirty="0" smtClean="0">
              <a:solidFill>
                <a:srgbClr val="0070C0"/>
              </a:solidFill>
            </a:endParaRPr>
          </a:p>
          <a:p>
            <a:r>
              <a:rPr lang="en-US" sz="2000" b="1" smtClean="0">
                <a:solidFill>
                  <a:srgbClr val="FF0000"/>
                </a:solidFill>
              </a:rPr>
              <a:t>N</a:t>
            </a:r>
            <a:r>
              <a:rPr lang="en-US" sz="2000" b="1" smtClean="0">
                <a:solidFill>
                  <a:srgbClr val="0070C0"/>
                </a:solidFill>
              </a:rPr>
              <a:t>e</a:t>
            </a:r>
            <a:r>
              <a:rPr lang="en-US" sz="2000" b="1" smtClean="0">
                <a:solidFill>
                  <a:srgbClr val="FF0000"/>
                </a:solidFill>
              </a:rPr>
              <a:t>u</a:t>
            </a:r>
            <a:r>
              <a:rPr lang="en-US" sz="2000" b="1" smtClean="0">
                <a:solidFill>
                  <a:srgbClr val="0070C0"/>
                </a:solidFill>
              </a:rPr>
              <a:t>trinos </a:t>
            </a:r>
            <a:r>
              <a:rPr lang="en-US" sz="2000" b="1" dirty="0">
                <a:solidFill>
                  <a:srgbClr val="0070C0"/>
                </a:solidFill>
              </a:rPr>
              <a:t>from </a:t>
            </a:r>
            <a:r>
              <a:rPr lang="en-US" sz="2000" b="1" dirty="0" err="1">
                <a:solidFill>
                  <a:srgbClr val="FF0000"/>
                </a:solidFill>
              </a:rPr>
              <a:t>M</a:t>
            </a:r>
            <a:r>
              <a:rPr lang="en-US" sz="2000" b="1" dirty="0" err="1">
                <a:solidFill>
                  <a:srgbClr val="0070C0"/>
                </a:solidFill>
              </a:rPr>
              <a:t>uon</a:t>
            </a:r>
            <a:r>
              <a:rPr lang="en-US" sz="2000" b="1" dirty="0">
                <a:solidFill>
                  <a:srgbClr val="0070C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A</a:t>
            </a:r>
            <a:r>
              <a:rPr lang="en-US" sz="2000" b="1" dirty="0">
                <a:solidFill>
                  <a:srgbClr val="0070C0"/>
                </a:solidFill>
              </a:rPr>
              <a:t>ccelerators </a:t>
            </a:r>
            <a:r>
              <a:rPr lang="en-US" sz="2000" b="1">
                <a:solidFill>
                  <a:srgbClr val="0070C0"/>
                </a:solidFill>
              </a:rPr>
              <a:t>at </a:t>
            </a:r>
            <a:r>
              <a:rPr lang="en-US" sz="2000" b="1" smtClean="0">
                <a:solidFill>
                  <a:srgbClr val="0070C0"/>
                </a:solidFill>
              </a:rPr>
              <a:t>Project </a:t>
            </a:r>
            <a:r>
              <a:rPr lang="en-US" sz="2000" b="1" smtClean="0">
                <a:solidFill>
                  <a:srgbClr val="FF0000"/>
                </a:solidFill>
              </a:rPr>
              <a:t>X</a:t>
            </a:r>
            <a:r>
              <a:rPr lang="en-US" sz="2000" b="1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(</a:t>
            </a:r>
            <a:r>
              <a:rPr lang="en-US" sz="2000" b="1" dirty="0" err="1" smtClean="0">
                <a:solidFill>
                  <a:srgbClr val="FF0000"/>
                </a:solidFill>
              </a:rPr>
              <a:t>NuMAX</a:t>
            </a:r>
            <a:r>
              <a:rPr lang="en-US" sz="2000" b="1" dirty="0" smtClean="0">
                <a:solidFill>
                  <a:srgbClr val="0070C0"/>
                </a:solidFill>
              </a:rPr>
              <a:t>) as first stage</a:t>
            </a:r>
            <a:r>
              <a:rPr lang="en-US" sz="1800" b="1" dirty="0" smtClean="0">
                <a:solidFill>
                  <a:srgbClr val="0070C0"/>
                </a:solidFill>
              </a:rPr>
              <a:t> </a:t>
            </a:r>
          </a:p>
          <a:p>
            <a:pPr lvl="1"/>
            <a:r>
              <a:rPr lang="en-US" sz="1600" b="1" dirty="0" smtClean="0">
                <a:solidFill>
                  <a:schemeClr val="tx1"/>
                </a:solidFill>
              </a:rPr>
              <a:t>Neutrino Factory with </a:t>
            </a:r>
            <a:r>
              <a:rPr lang="en-US" sz="1600" b="1" smtClean="0">
                <a:solidFill>
                  <a:schemeClr val="tx1"/>
                </a:solidFill>
              </a:rPr>
              <a:t>10</a:t>
            </a:r>
            <a:r>
              <a:rPr lang="en-US" sz="1600" b="1" baseline="30000" smtClean="0">
                <a:solidFill>
                  <a:schemeClr val="tx1"/>
                </a:solidFill>
              </a:rPr>
              <a:t>20 </a:t>
            </a:r>
            <a:r>
              <a:rPr lang="en-US" sz="1600" b="1" smtClean="0">
                <a:solidFill>
                  <a:schemeClr val="tx1"/>
                </a:solidFill>
              </a:rPr>
              <a:t>muon </a:t>
            </a:r>
            <a:r>
              <a:rPr lang="en-US" sz="1600" b="1" dirty="0" smtClean="0">
                <a:solidFill>
                  <a:schemeClr val="tx1"/>
                </a:solidFill>
              </a:rPr>
              <a:t>decays/year @ 5 </a:t>
            </a:r>
            <a:r>
              <a:rPr lang="en-US" sz="1600" b="1" dirty="0" err="1" smtClean="0">
                <a:solidFill>
                  <a:schemeClr val="tx1"/>
                </a:solidFill>
              </a:rPr>
              <a:t>GeV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lvl="1"/>
            <a:r>
              <a:rPr lang="en-US" sz="1600" b="1" smtClean="0"/>
              <a:t>Neutrino </a:t>
            </a:r>
            <a:r>
              <a:rPr lang="en-US" sz="1600" b="1" dirty="0"/>
              <a:t>ring at 5 </a:t>
            </a:r>
            <a:r>
              <a:rPr lang="en-US" sz="1600" b="1" dirty="0" err="1"/>
              <a:t>GeV</a:t>
            </a:r>
            <a:r>
              <a:rPr lang="en-US" sz="1600" b="1" dirty="0"/>
              <a:t> pointing towards </a:t>
            </a:r>
            <a:r>
              <a:rPr lang="en-US" sz="1600" b="1"/>
              <a:t>Sanford </a:t>
            </a:r>
            <a:r>
              <a:rPr lang="en-US" sz="1600" b="1" smtClean="0"/>
              <a:t> (10kT LAr detector) upgraded fr </a:t>
            </a:r>
            <a:endParaRPr lang="en-US" sz="1600" b="1" dirty="0" smtClean="0"/>
          </a:p>
          <a:p>
            <a:pPr lvl="1"/>
            <a:r>
              <a:rPr lang="en-US" sz="1600" b="1" smtClean="0"/>
              <a:t>use Phase </a:t>
            </a:r>
            <a:r>
              <a:rPr lang="en-US" sz="1600" b="1" dirty="0"/>
              <a:t>2 project X with 1MW@3 </a:t>
            </a:r>
            <a:r>
              <a:rPr lang="en-US" sz="1600" b="1" dirty="0" err="1"/>
              <a:t>GeV</a:t>
            </a:r>
            <a:r>
              <a:rPr lang="en-US" sz="1600" b="1" dirty="0"/>
              <a:t> as proton </a:t>
            </a:r>
            <a:r>
              <a:rPr lang="en-US" sz="1600" b="1" dirty="0" smtClean="0"/>
              <a:t>driver</a:t>
            </a:r>
            <a:endParaRPr lang="en-US" sz="1600" b="1" dirty="0"/>
          </a:p>
          <a:p>
            <a:pPr marL="457200" lvl="1" indent="0">
              <a:buNone/>
            </a:pPr>
            <a:endParaRPr lang="en-US" sz="800" b="1" dirty="0" smtClean="0"/>
          </a:p>
          <a:p>
            <a:r>
              <a:rPr lang="en-US" sz="1800" b="1" dirty="0" smtClean="0">
                <a:solidFill>
                  <a:srgbClr val="0070C0"/>
                </a:solidFill>
              </a:rPr>
              <a:t>Upgrade </a:t>
            </a:r>
            <a:r>
              <a:rPr lang="en-US" sz="1800" b="1" dirty="0">
                <a:solidFill>
                  <a:srgbClr val="0070C0"/>
                </a:solidFill>
              </a:rPr>
              <a:t>to full luminosity </a:t>
            </a:r>
            <a:r>
              <a:rPr lang="en-US" sz="1800" dirty="0" err="1" smtClean="0">
                <a:solidFill>
                  <a:srgbClr val="FF0000"/>
                </a:solidFill>
              </a:rPr>
              <a:t>NuMAX</a:t>
            </a:r>
            <a:r>
              <a:rPr lang="en-US" sz="1800" dirty="0" smtClean="0">
                <a:solidFill>
                  <a:srgbClr val="FF0000"/>
                </a:solidFill>
              </a:rPr>
              <a:t>+</a:t>
            </a:r>
            <a:r>
              <a:rPr lang="en-US" sz="1800" b="1" dirty="0" smtClean="0">
                <a:solidFill>
                  <a:srgbClr val="0070C0"/>
                </a:solidFill>
              </a:rPr>
              <a:t>: </a:t>
            </a:r>
            <a:r>
              <a:rPr lang="en-US" sz="1800" b="1" smtClean="0">
                <a:solidFill>
                  <a:srgbClr val="0070C0"/>
                </a:solidFill>
              </a:rPr>
              <a:t>10</a:t>
            </a:r>
            <a:r>
              <a:rPr lang="en-US" sz="1800" b="1" baseline="30000" smtClean="0">
                <a:solidFill>
                  <a:srgbClr val="0070C0"/>
                </a:solidFill>
              </a:rPr>
              <a:t>21 </a:t>
            </a:r>
            <a:r>
              <a:rPr lang="en-US" sz="1800" b="1" smtClean="0">
                <a:solidFill>
                  <a:srgbClr val="0070C0"/>
                </a:solidFill>
              </a:rPr>
              <a:t>muon </a:t>
            </a:r>
            <a:r>
              <a:rPr lang="en-US" sz="1800" b="1" dirty="0" smtClean="0">
                <a:solidFill>
                  <a:srgbClr val="0070C0"/>
                </a:solidFill>
              </a:rPr>
              <a:t>decays/year@5 </a:t>
            </a:r>
            <a:r>
              <a:rPr lang="en-US" sz="1800" b="1" dirty="0" err="1">
                <a:solidFill>
                  <a:srgbClr val="0070C0"/>
                </a:solidFill>
              </a:rPr>
              <a:t>GeV</a:t>
            </a:r>
            <a:endParaRPr lang="en-US" sz="1800" b="1" dirty="0">
              <a:solidFill>
                <a:srgbClr val="0070C0"/>
              </a:solidFill>
            </a:endParaRPr>
          </a:p>
          <a:p>
            <a:pPr lvl="1"/>
            <a:r>
              <a:rPr lang="en-US" sz="1600" b="1" dirty="0" smtClean="0">
                <a:solidFill>
                  <a:schemeClr val="tx1"/>
                </a:solidFill>
              </a:rPr>
              <a:t>Similar Physics performance as IDS-NF</a:t>
            </a:r>
          </a:p>
          <a:p>
            <a:pPr lvl="1"/>
            <a:r>
              <a:rPr lang="en-US" sz="1600" b="1" smtClean="0">
                <a:solidFill>
                  <a:schemeClr val="tx1"/>
                </a:solidFill>
              </a:rPr>
              <a:t>Upgrade </a:t>
            </a:r>
            <a:r>
              <a:rPr lang="en-US" sz="1600" b="1" dirty="0" smtClean="0">
                <a:solidFill>
                  <a:schemeClr val="tx1"/>
                </a:solidFill>
              </a:rPr>
              <a:t>proton driver to 3MW (PX2) and later 4 MW@8GeV </a:t>
            </a:r>
            <a:r>
              <a:rPr lang="en-US" sz="1600" b="1" dirty="0">
                <a:solidFill>
                  <a:schemeClr val="tx1"/>
                </a:solidFill>
              </a:rPr>
              <a:t>of </a:t>
            </a:r>
            <a:r>
              <a:rPr lang="en-US" sz="1600" b="1">
                <a:solidFill>
                  <a:schemeClr val="tx1"/>
                </a:solidFill>
              </a:rPr>
              <a:t>PX4 </a:t>
            </a:r>
            <a:r>
              <a:rPr lang="en-US" sz="1600" b="1" smtClean="0"/>
              <a:t>Larger </a:t>
            </a:r>
            <a:r>
              <a:rPr lang="en-US" sz="1600" b="1" dirty="0" smtClean="0"/>
              <a:t>magnetized detector (34kT)?</a:t>
            </a:r>
            <a:endParaRPr lang="en-US" sz="1600" b="1" dirty="0"/>
          </a:p>
          <a:p>
            <a:endParaRPr lang="en-US" sz="2300" b="1" smtClean="0"/>
          </a:p>
          <a:p>
            <a:r>
              <a:rPr lang="en-US" sz="2300" b="1" smtClean="0"/>
              <a:t>Follow with:</a:t>
            </a:r>
            <a:endParaRPr lang="en-US" sz="23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732895" y="6547616"/>
            <a:ext cx="5674901" cy="3103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NuFACT13 (August 21, 2013)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40022" y="54643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b="1">
                <a:solidFill>
                  <a:srgbClr val="FF0000"/>
                </a:solidFill>
              </a:rPr>
              <a:t>Higgs Factory:  </a:t>
            </a:r>
            <a:r>
              <a:rPr lang="en-US" b="1">
                <a:solidFill>
                  <a:srgbClr val="FF00FF"/>
                </a:solidFill>
              </a:rPr>
              <a:t>125 GeV </a:t>
            </a:r>
            <a:r>
              <a:rPr lang="en-US" b="1">
                <a:solidFill>
                  <a:srgbClr val="0000FF"/>
                </a:solidFill>
              </a:rPr>
              <a:t>collider </a:t>
            </a:r>
          </a:p>
          <a:p>
            <a:r>
              <a:rPr lang="en-US" b="1"/>
              <a:t>Possible upgrade to a </a:t>
            </a:r>
            <a:r>
              <a:rPr lang="en-US" b="1">
                <a:solidFill>
                  <a:srgbClr val="FF0000"/>
                </a:solidFill>
              </a:rPr>
              <a:t>Top Factory 	</a:t>
            </a:r>
            <a:endParaRPr lang="en-GB" sz="700" b="1">
              <a:solidFill>
                <a:srgbClr val="0000CC"/>
              </a:solidFill>
            </a:endParaRPr>
          </a:p>
          <a:p>
            <a:pPr lvl="0"/>
            <a:r>
              <a:rPr lang="en-US" b="1">
                <a:solidFill>
                  <a:srgbClr val="FF0000"/>
                </a:solidFill>
              </a:rPr>
              <a:t>Multi-TeV Collider:  </a:t>
            </a:r>
            <a:r>
              <a:rPr lang="en-US" b="1">
                <a:solidFill>
                  <a:srgbClr val="0000CC"/>
                </a:solidFill>
              </a:rPr>
              <a:t>up to </a:t>
            </a:r>
            <a:r>
              <a:rPr lang="en-US" b="1">
                <a:solidFill>
                  <a:srgbClr val="FF00FF"/>
                </a:solidFill>
              </a:rPr>
              <a:t>10 TeV</a:t>
            </a:r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5628" y="0"/>
            <a:ext cx="8256056" cy="1137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mtClean="0"/>
              <a:t>Muon Accelerator S</a:t>
            </a:r>
            <a:r>
              <a:rPr lang="en-US" sz="3200" smtClean="0"/>
              <a:t>taging Scenario (MASS) in the FNAL context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6687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407796" y="6547616"/>
            <a:ext cx="1736203" cy="310384"/>
          </a:xfrm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NuMAX  parameters (pre P5)</a:t>
            </a:r>
            <a:endParaRPr lang="en-US" dirty="0"/>
          </a:p>
        </p:txBody>
      </p:sp>
      <p:pic>
        <p:nvPicPr>
          <p:cNvPr id="8" name="Picture 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4" y="984774"/>
            <a:ext cx="7518693" cy="575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522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" r="2940"/>
          <a:stretch>
            <a:fillRect/>
          </a:stretch>
        </p:blipFill>
        <p:spPr bwMode="auto">
          <a:xfrm>
            <a:off x="-23970" y="67469"/>
            <a:ext cx="9144000" cy="675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106" name="Straight Connector 71"/>
          <p:cNvCxnSpPr>
            <a:cxnSpLocks noChangeShapeType="1"/>
          </p:cNvCxnSpPr>
          <p:nvPr/>
        </p:nvCxnSpPr>
        <p:spPr bwMode="auto">
          <a:xfrm rot="2280000" flipH="1">
            <a:off x="4537075" y="3905250"/>
            <a:ext cx="982663" cy="293688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</p:cxnSp>
      <p:sp>
        <p:nvSpPr>
          <p:cNvPr id="74" name="Oval 73"/>
          <p:cNvSpPr/>
          <p:nvPr/>
        </p:nvSpPr>
        <p:spPr bwMode="auto">
          <a:xfrm rot="1366647">
            <a:off x="3830638" y="3392488"/>
            <a:ext cx="393700" cy="134937"/>
          </a:xfrm>
          <a:prstGeom prst="ellipse">
            <a:avLst/>
          </a:prstGeom>
          <a:noFill/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5" name="Oval 74"/>
          <p:cNvSpPr/>
          <p:nvPr/>
        </p:nvSpPr>
        <p:spPr bwMode="auto">
          <a:xfrm rot="1297032">
            <a:off x="3760788" y="3362325"/>
            <a:ext cx="395287" cy="136525"/>
          </a:xfrm>
          <a:prstGeom prst="ellipse">
            <a:avLst/>
          </a:prstGeom>
          <a:noFill/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6" name="Oval 75"/>
          <p:cNvSpPr/>
          <p:nvPr/>
        </p:nvSpPr>
        <p:spPr bwMode="auto">
          <a:xfrm rot="1210249">
            <a:off x="3686175" y="3335338"/>
            <a:ext cx="395288" cy="136525"/>
          </a:xfrm>
          <a:prstGeom prst="ellipse">
            <a:avLst/>
          </a:prstGeom>
          <a:noFill/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7" name="Oval 76"/>
          <p:cNvSpPr/>
          <p:nvPr/>
        </p:nvSpPr>
        <p:spPr bwMode="auto">
          <a:xfrm rot="960000">
            <a:off x="4177903" y="3531739"/>
            <a:ext cx="395288" cy="13493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7124" name="Group 97"/>
          <p:cNvGrpSpPr>
            <a:grpSpLocks/>
          </p:cNvGrpSpPr>
          <p:nvPr/>
        </p:nvGrpSpPr>
        <p:grpSpPr bwMode="auto">
          <a:xfrm rot="2283539">
            <a:off x="5528812" y="3422221"/>
            <a:ext cx="677904" cy="687388"/>
            <a:chOff x="5658976" y="1216827"/>
            <a:chExt cx="678729" cy="687879"/>
          </a:xfrm>
        </p:grpSpPr>
        <p:cxnSp>
          <p:nvCxnSpPr>
            <p:cNvPr id="47149" name="Straight Connector 122"/>
            <p:cNvCxnSpPr>
              <a:cxnSpLocks noChangeShapeType="1"/>
            </p:cNvCxnSpPr>
            <p:nvPr/>
          </p:nvCxnSpPr>
          <p:spPr bwMode="auto">
            <a:xfrm flipV="1">
              <a:off x="5658976" y="1551313"/>
              <a:ext cx="419506" cy="249985"/>
            </a:xfrm>
            <a:prstGeom prst="line">
              <a:avLst/>
            </a:prstGeom>
            <a:noFill/>
            <a:ln w="28575">
              <a:solidFill>
                <a:srgbClr val="5F1FB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7150" name="Group 123"/>
            <p:cNvGrpSpPr>
              <a:grpSpLocks/>
            </p:cNvGrpSpPr>
            <p:nvPr/>
          </p:nvGrpSpPr>
          <p:grpSpPr bwMode="auto">
            <a:xfrm>
              <a:off x="5826753" y="1216827"/>
              <a:ext cx="510952" cy="687879"/>
              <a:chOff x="5826753" y="1216827"/>
              <a:chExt cx="510952" cy="687879"/>
            </a:xfrm>
          </p:grpSpPr>
          <p:grpSp>
            <p:nvGrpSpPr>
              <p:cNvPr id="47151" name="Group 124"/>
              <p:cNvGrpSpPr>
                <a:grpSpLocks/>
              </p:cNvGrpSpPr>
              <p:nvPr/>
            </p:nvGrpSpPr>
            <p:grpSpPr bwMode="auto">
              <a:xfrm>
                <a:off x="5826753" y="1613806"/>
                <a:ext cx="182259" cy="290900"/>
                <a:chOff x="5944228" y="1585231"/>
                <a:chExt cx="182259" cy="290900"/>
              </a:xfrm>
            </p:grpSpPr>
            <p:sp>
              <p:nvSpPr>
                <p:cNvPr id="47156" name="Freeform 129"/>
                <p:cNvSpPr>
                  <a:spLocks/>
                </p:cNvSpPr>
                <p:nvPr/>
              </p:nvSpPr>
              <p:spPr bwMode="auto">
                <a:xfrm rot="-3099392">
                  <a:off x="5922720" y="1645712"/>
                  <a:ext cx="226655" cy="151001"/>
                </a:xfrm>
                <a:custGeom>
                  <a:avLst/>
                  <a:gdLst>
                    <a:gd name="T0" fmla="*/ 57 w 1803400"/>
                    <a:gd name="T1" fmla="*/ 40 h 996950"/>
                    <a:gd name="T2" fmla="*/ 48 w 1803400"/>
                    <a:gd name="T3" fmla="*/ 36 h 996950"/>
                    <a:gd name="T4" fmla="*/ 41 w 1803400"/>
                    <a:gd name="T5" fmla="*/ 29 h 996950"/>
                    <a:gd name="T6" fmla="*/ 26 w 1803400"/>
                    <a:gd name="T7" fmla="*/ 5 h 996950"/>
                    <a:gd name="T8" fmla="*/ 22 w 1803400"/>
                    <a:gd name="T9" fmla="*/ 2 h 996950"/>
                    <a:gd name="T10" fmla="*/ 18 w 1803400"/>
                    <a:gd name="T11" fmla="*/ 0 h 996950"/>
                    <a:gd name="T12" fmla="*/ 15 w 1803400"/>
                    <a:gd name="T13" fmla="*/ 0 h 996950"/>
                    <a:gd name="T14" fmla="*/ 11 w 1803400"/>
                    <a:gd name="T15" fmla="*/ 3 h 996950"/>
                    <a:gd name="T16" fmla="*/ 8 w 1803400"/>
                    <a:gd name="T17" fmla="*/ 7 h 996950"/>
                    <a:gd name="T18" fmla="*/ 5 w 1803400"/>
                    <a:gd name="T19" fmla="*/ 12 h 996950"/>
                    <a:gd name="T20" fmla="*/ 3 w 1803400"/>
                    <a:gd name="T21" fmla="*/ 20 h 996950"/>
                    <a:gd name="T22" fmla="*/ 1 w 1803400"/>
                    <a:gd name="T23" fmla="*/ 27 h 996950"/>
                    <a:gd name="T24" fmla="*/ 0 w 1803400"/>
                    <a:gd name="T25" fmla="*/ 35 h 996950"/>
                    <a:gd name="T26" fmla="*/ 0 w 1803400"/>
                    <a:gd name="T27" fmla="*/ 43 h 996950"/>
                    <a:gd name="T28" fmla="*/ 1 w 1803400"/>
                    <a:gd name="T29" fmla="*/ 52 h 996950"/>
                    <a:gd name="T30" fmla="*/ 2 w 1803400"/>
                    <a:gd name="T31" fmla="*/ 60 h 996950"/>
                    <a:gd name="T32" fmla="*/ 5 w 1803400"/>
                    <a:gd name="T33" fmla="*/ 67 h 996950"/>
                    <a:gd name="T34" fmla="*/ 8 w 1803400"/>
                    <a:gd name="T35" fmla="*/ 73 h 996950"/>
                    <a:gd name="T36" fmla="*/ 11 w 1803400"/>
                    <a:gd name="T37" fmla="*/ 77 h 996950"/>
                    <a:gd name="T38" fmla="*/ 15 w 1803400"/>
                    <a:gd name="T39" fmla="*/ 79 h 996950"/>
                    <a:gd name="T40" fmla="*/ 18 w 1803400"/>
                    <a:gd name="T41" fmla="*/ 80 h 996950"/>
                    <a:gd name="T42" fmla="*/ 22 w 1803400"/>
                    <a:gd name="T43" fmla="*/ 78 h 996950"/>
                    <a:gd name="T44" fmla="*/ 26 w 1803400"/>
                    <a:gd name="T45" fmla="*/ 74 h 996950"/>
                    <a:gd name="T46" fmla="*/ 41 w 1803400"/>
                    <a:gd name="T47" fmla="*/ 51 h 996950"/>
                    <a:gd name="T48" fmla="*/ 48 w 1803400"/>
                    <a:gd name="T49" fmla="*/ 44 h 996950"/>
                    <a:gd name="T50" fmla="*/ 57 w 1803400"/>
                    <a:gd name="T51" fmla="*/ 40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57" name="Freeform 130"/>
                <p:cNvSpPr>
                  <a:spLocks/>
                </p:cNvSpPr>
                <p:nvPr/>
              </p:nvSpPr>
              <p:spPr bwMode="auto">
                <a:xfrm rot="-3099392">
                  <a:off x="5889908" y="1639551"/>
                  <a:ext cx="290900" cy="182259"/>
                </a:xfrm>
                <a:custGeom>
                  <a:avLst/>
                  <a:gdLst>
                    <a:gd name="T0" fmla="*/ 73 w 2314575"/>
                    <a:gd name="T1" fmla="*/ 48 h 1203325"/>
                    <a:gd name="T2" fmla="*/ 61 w 2314575"/>
                    <a:gd name="T3" fmla="*/ 45 h 1203325"/>
                    <a:gd name="T4" fmla="*/ 51 w 2314575"/>
                    <a:gd name="T5" fmla="*/ 37 h 1203325"/>
                    <a:gd name="T6" fmla="*/ 31 w 2314575"/>
                    <a:gd name="T7" fmla="*/ 5 h 1203325"/>
                    <a:gd name="T8" fmla="*/ 26 w 2314575"/>
                    <a:gd name="T9" fmla="*/ 2 h 1203325"/>
                    <a:gd name="T10" fmla="*/ 21 w 2314575"/>
                    <a:gd name="T11" fmla="*/ 0 h 1203325"/>
                    <a:gd name="T12" fmla="*/ 16 w 2314575"/>
                    <a:gd name="T13" fmla="*/ 1 h 1203325"/>
                    <a:gd name="T14" fmla="*/ 11 w 2314575"/>
                    <a:gd name="T15" fmla="*/ 5 h 1203325"/>
                    <a:gd name="T16" fmla="*/ 7 w 2314575"/>
                    <a:gd name="T17" fmla="*/ 12 h 1203325"/>
                    <a:gd name="T18" fmla="*/ 4 w 2314575"/>
                    <a:gd name="T19" fmla="*/ 21 h 1203325"/>
                    <a:gd name="T20" fmla="*/ 1 w 2314575"/>
                    <a:gd name="T21" fmla="*/ 31 h 1203325"/>
                    <a:gd name="T22" fmla="*/ 0 w 2314575"/>
                    <a:gd name="T23" fmla="*/ 42 h 1203325"/>
                    <a:gd name="T24" fmla="*/ 0 w 2314575"/>
                    <a:gd name="T25" fmla="*/ 53 h 1203325"/>
                    <a:gd name="T26" fmla="*/ 1 w 2314575"/>
                    <a:gd name="T27" fmla="*/ 65 h 1203325"/>
                    <a:gd name="T28" fmla="*/ 4 w 2314575"/>
                    <a:gd name="T29" fmla="*/ 75 h 1203325"/>
                    <a:gd name="T30" fmla="*/ 7 w 2314575"/>
                    <a:gd name="T31" fmla="*/ 83 h 1203325"/>
                    <a:gd name="T32" fmla="*/ 11 w 2314575"/>
                    <a:gd name="T33" fmla="*/ 90 h 1203325"/>
                    <a:gd name="T34" fmla="*/ 16 w 2314575"/>
                    <a:gd name="T35" fmla="*/ 94 h 1203325"/>
                    <a:gd name="T36" fmla="*/ 20 w 2314575"/>
                    <a:gd name="T37" fmla="*/ 96 h 1203325"/>
                    <a:gd name="T38" fmla="*/ 26 w 2314575"/>
                    <a:gd name="T39" fmla="*/ 95 h 1203325"/>
                    <a:gd name="T40" fmla="*/ 31 w 2314575"/>
                    <a:gd name="T41" fmla="*/ 91 h 1203325"/>
                    <a:gd name="T42" fmla="*/ 51 w 2314575"/>
                    <a:gd name="T43" fmla="*/ 59 h 1203325"/>
                    <a:gd name="T44" fmla="*/ 61 w 2314575"/>
                    <a:gd name="T45" fmla="*/ 51 h 1203325"/>
                    <a:gd name="T46" fmla="*/ 73 w 2314575"/>
                    <a:gd name="T47" fmla="*/ 48 h 12033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314575"/>
                    <a:gd name="T73" fmla="*/ 0 h 1203325"/>
                    <a:gd name="T74" fmla="*/ 2314575 w 2314575"/>
                    <a:gd name="T75" fmla="*/ 1203325 h 120332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314575" h="1203325">
                      <a:moveTo>
                        <a:pt x="2314575" y="603250"/>
                      </a:moveTo>
                      <a:lnTo>
                        <a:pt x="1939925" y="565150"/>
                      </a:lnTo>
                      <a:lnTo>
                        <a:pt x="1635125" y="463550"/>
                      </a:lnTo>
                      <a:lnTo>
                        <a:pt x="977900" y="63500"/>
                      </a:lnTo>
                      <a:lnTo>
                        <a:pt x="825500" y="19050"/>
                      </a:lnTo>
                      <a:lnTo>
                        <a:pt x="660400" y="0"/>
                      </a:lnTo>
                      <a:lnTo>
                        <a:pt x="501650" y="15875"/>
                      </a:lnTo>
                      <a:lnTo>
                        <a:pt x="355600" y="66675"/>
                      </a:lnTo>
                      <a:lnTo>
                        <a:pt x="222250" y="155575"/>
                      </a:lnTo>
                      <a:lnTo>
                        <a:pt x="114300" y="263525"/>
                      </a:lnTo>
                      <a:lnTo>
                        <a:pt x="41275" y="390525"/>
                      </a:lnTo>
                      <a:lnTo>
                        <a:pt x="0" y="523875"/>
                      </a:lnTo>
                      <a:lnTo>
                        <a:pt x="0" y="669925"/>
                      </a:lnTo>
                      <a:lnTo>
                        <a:pt x="44450" y="812800"/>
                      </a:lnTo>
                      <a:lnTo>
                        <a:pt x="117475" y="946150"/>
                      </a:lnTo>
                      <a:lnTo>
                        <a:pt x="215900" y="1044575"/>
                      </a:lnTo>
                      <a:lnTo>
                        <a:pt x="346075" y="1127125"/>
                      </a:lnTo>
                      <a:lnTo>
                        <a:pt x="495300" y="1181100"/>
                      </a:lnTo>
                      <a:lnTo>
                        <a:pt x="650875" y="1203325"/>
                      </a:lnTo>
                      <a:lnTo>
                        <a:pt x="815975" y="1187450"/>
                      </a:lnTo>
                      <a:lnTo>
                        <a:pt x="974725" y="1139825"/>
                      </a:lnTo>
                      <a:lnTo>
                        <a:pt x="1638300" y="739775"/>
                      </a:lnTo>
                      <a:lnTo>
                        <a:pt x="1936750" y="644525"/>
                      </a:lnTo>
                      <a:lnTo>
                        <a:pt x="2314575" y="6032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152" name="Group 125"/>
              <p:cNvGrpSpPr>
                <a:grpSpLocks/>
              </p:cNvGrpSpPr>
              <p:nvPr/>
            </p:nvGrpSpPr>
            <p:grpSpPr bwMode="auto">
              <a:xfrm>
                <a:off x="6173508" y="1216827"/>
                <a:ext cx="164197" cy="253789"/>
                <a:chOff x="6230658" y="1242227"/>
                <a:chExt cx="164197" cy="253789"/>
              </a:xfrm>
            </p:grpSpPr>
            <p:sp>
              <p:nvSpPr>
                <p:cNvPr id="47154" name="Freeform 127"/>
                <p:cNvSpPr>
                  <a:spLocks/>
                </p:cNvSpPr>
                <p:nvPr/>
              </p:nvSpPr>
              <p:spPr bwMode="auto">
                <a:xfrm rot="-3099392">
                  <a:off x="6198218" y="1325070"/>
                  <a:ext cx="197126" cy="132246"/>
                </a:xfrm>
                <a:custGeom>
                  <a:avLst/>
                  <a:gdLst>
                    <a:gd name="T0" fmla="*/ 0 w 1568450"/>
                    <a:gd name="T1" fmla="*/ 35 h 873125"/>
                    <a:gd name="T2" fmla="*/ 7 w 1568450"/>
                    <a:gd name="T3" fmla="*/ 31 h 873125"/>
                    <a:gd name="T4" fmla="*/ 13 w 1568450"/>
                    <a:gd name="T5" fmla="*/ 26 h 873125"/>
                    <a:gd name="T6" fmla="*/ 27 w 1568450"/>
                    <a:gd name="T7" fmla="*/ 4 h 873125"/>
                    <a:gd name="T8" fmla="*/ 30 w 1568450"/>
                    <a:gd name="T9" fmla="*/ 1 h 873125"/>
                    <a:gd name="T10" fmla="*/ 33 w 1568450"/>
                    <a:gd name="T11" fmla="*/ 0 h 873125"/>
                    <a:gd name="T12" fmla="*/ 36 w 1568450"/>
                    <a:gd name="T13" fmla="*/ 0 h 873125"/>
                    <a:gd name="T14" fmla="*/ 39 w 1568450"/>
                    <a:gd name="T15" fmla="*/ 2 h 873125"/>
                    <a:gd name="T16" fmla="*/ 42 w 1568450"/>
                    <a:gd name="T17" fmla="*/ 6 h 873125"/>
                    <a:gd name="T18" fmla="*/ 45 w 1568450"/>
                    <a:gd name="T19" fmla="*/ 10 h 873125"/>
                    <a:gd name="T20" fmla="*/ 47 w 1568450"/>
                    <a:gd name="T21" fmla="*/ 17 h 873125"/>
                    <a:gd name="T22" fmla="*/ 48 w 1568450"/>
                    <a:gd name="T23" fmla="*/ 23 h 873125"/>
                    <a:gd name="T24" fmla="*/ 49 w 1568450"/>
                    <a:gd name="T25" fmla="*/ 31 h 873125"/>
                    <a:gd name="T26" fmla="*/ 49 w 1568450"/>
                    <a:gd name="T27" fmla="*/ 38 h 873125"/>
                    <a:gd name="T28" fmla="*/ 48 w 1568450"/>
                    <a:gd name="T29" fmla="*/ 46 h 873125"/>
                    <a:gd name="T30" fmla="*/ 47 w 1568450"/>
                    <a:gd name="T31" fmla="*/ 53 h 873125"/>
                    <a:gd name="T32" fmla="*/ 45 w 1568450"/>
                    <a:gd name="T33" fmla="*/ 59 h 873125"/>
                    <a:gd name="T34" fmla="*/ 42 w 1568450"/>
                    <a:gd name="T35" fmla="*/ 64 h 873125"/>
                    <a:gd name="T36" fmla="*/ 40 w 1568450"/>
                    <a:gd name="T37" fmla="*/ 67 h 873125"/>
                    <a:gd name="T38" fmla="*/ 36 w 1568450"/>
                    <a:gd name="T39" fmla="*/ 70 h 873125"/>
                    <a:gd name="T40" fmla="*/ 33 w 1568450"/>
                    <a:gd name="T41" fmla="*/ 70 h 873125"/>
                    <a:gd name="T42" fmla="*/ 30 w 1568450"/>
                    <a:gd name="T43" fmla="*/ 69 h 873125"/>
                    <a:gd name="T44" fmla="*/ 27 w 1568450"/>
                    <a:gd name="T45" fmla="*/ 65 h 873125"/>
                    <a:gd name="T46" fmla="*/ 13 w 1568450"/>
                    <a:gd name="T47" fmla="*/ 45 h 873125"/>
                    <a:gd name="T48" fmla="*/ 7 w 1568450"/>
                    <a:gd name="T49" fmla="*/ 39 h 873125"/>
                    <a:gd name="T50" fmla="*/ 0 w 1568450"/>
                    <a:gd name="T51" fmla="*/ 35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55" name="Freeform 128"/>
                <p:cNvSpPr>
                  <a:spLocks/>
                </p:cNvSpPr>
                <p:nvPr/>
              </p:nvSpPr>
              <p:spPr bwMode="auto">
                <a:xfrm rot="-3099392">
                  <a:off x="6187651" y="1288812"/>
                  <a:ext cx="253789" cy="160619"/>
                </a:xfrm>
                <a:custGeom>
                  <a:avLst/>
                  <a:gdLst>
                    <a:gd name="T0" fmla="*/ 0 w 2019300"/>
                    <a:gd name="T1" fmla="*/ 42 h 1060450"/>
                    <a:gd name="T2" fmla="*/ 10 w 2019300"/>
                    <a:gd name="T3" fmla="*/ 40 h 1060450"/>
                    <a:gd name="T4" fmla="*/ 18 w 2019300"/>
                    <a:gd name="T5" fmla="*/ 33 h 1060450"/>
                    <a:gd name="T6" fmla="*/ 37 w 2019300"/>
                    <a:gd name="T7" fmla="*/ 5 h 1060450"/>
                    <a:gd name="T8" fmla="*/ 40 w 2019300"/>
                    <a:gd name="T9" fmla="*/ 1 h 1060450"/>
                    <a:gd name="T10" fmla="*/ 45 w 2019300"/>
                    <a:gd name="T11" fmla="*/ 0 h 1060450"/>
                    <a:gd name="T12" fmla="*/ 50 w 2019300"/>
                    <a:gd name="T13" fmla="*/ 1 h 1060450"/>
                    <a:gd name="T14" fmla="*/ 54 w 2019300"/>
                    <a:gd name="T15" fmla="*/ 5 h 1060450"/>
                    <a:gd name="T16" fmla="*/ 57 w 2019300"/>
                    <a:gd name="T17" fmla="*/ 11 h 1060450"/>
                    <a:gd name="T18" fmla="*/ 60 w 2019300"/>
                    <a:gd name="T19" fmla="*/ 18 h 1060450"/>
                    <a:gd name="T20" fmla="*/ 62 w 2019300"/>
                    <a:gd name="T21" fmla="*/ 27 h 1060450"/>
                    <a:gd name="T22" fmla="*/ 63 w 2019300"/>
                    <a:gd name="T23" fmla="*/ 37 h 1060450"/>
                    <a:gd name="T24" fmla="*/ 63 w 2019300"/>
                    <a:gd name="T25" fmla="*/ 47 h 1060450"/>
                    <a:gd name="T26" fmla="*/ 62 w 2019300"/>
                    <a:gd name="T27" fmla="*/ 57 h 1060450"/>
                    <a:gd name="T28" fmla="*/ 60 w 2019300"/>
                    <a:gd name="T29" fmla="*/ 66 h 1060450"/>
                    <a:gd name="T30" fmla="*/ 57 w 2019300"/>
                    <a:gd name="T31" fmla="*/ 74 h 1060450"/>
                    <a:gd name="T32" fmla="*/ 54 w 2019300"/>
                    <a:gd name="T33" fmla="*/ 80 h 1060450"/>
                    <a:gd name="T34" fmla="*/ 50 w 2019300"/>
                    <a:gd name="T35" fmla="*/ 83 h 1060450"/>
                    <a:gd name="T36" fmla="*/ 45 w 2019300"/>
                    <a:gd name="T37" fmla="*/ 85 h 1060450"/>
                    <a:gd name="T38" fmla="*/ 41 w 2019300"/>
                    <a:gd name="T39" fmla="*/ 83 h 1060450"/>
                    <a:gd name="T40" fmla="*/ 37 w 2019300"/>
                    <a:gd name="T41" fmla="*/ 80 h 1060450"/>
                    <a:gd name="T42" fmla="*/ 18 w 2019300"/>
                    <a:gd name="T43" fmla="*/ 52 h 1060450"/>
                    <a:gd name="T44" fmla="*/ 10 w 2019300"/>
                    <a:gd name="T45" fmla="*/ 45 h 1060450"/>
                    <a:gd name="T46" fmla="*/ 0 w 2019300"/>
                    <a:gd name="T47" fmla="*/ 42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cxnSp>
            <p:nvCxnSpPr>
              <p:cNvPr id="47153" name="Straight Connector 126"/>
              <p:cNvCxnSpPr>
                <a:cxnSpLocks noChangeShapeType="1"/>
              </p:cNvCxnSpPr>
              <p:nvPr/>
            </p:nvCxnSpPr>
            <p:spPr bwMode="auto">
              <a:xfrm flipV="1">
                <a:off x="5996019" y="1438447"/>
                <a:ext cx="185657" cy="217491"/>
              </a:xfrm>
              <a:prstGeom prst="line">
                <a:avLst/>
              </a:prstGeom>
              <a:noFill/>
              <a:ln w="28575">
                <a:solidFill>
                  <a:srgbClr val="5F1FB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47125" name="Group 103"/>
          <p:cNvGrpSpPr>
            <a:grpSpLocks/>
          </p:cNvGrpSpPr>
          <p:nvPr/>
        </p:nvGrpSpPr>
        <p:grpSpPr bwMode="auto">
          <a:xfrm rot="1029669">
            <a:off x="6405615" y="3047326"/>
            <a:ext cx="1581589" cy="968893"/>
            <a:chOff x="6326792" y="532275"/>
            <a:chExt cx="1581897" cy="970235"/>
          </a:xfrm>
        </p:grpSpPr>
        <p:grpSp>
          <p:nvGrpSpPr>
            <p:cNvPr id="47132" name="Group 105"/>
            <p:cNvGrpSpPr>
              <a:grpSpLocks/>
            </p:cNvGrpSpPr>
            <p:nvPr/>
          </p:nvGrpSpPr>
          <p:grpSpPr bwMode="auto">
            <a:xfrm>
              <a:off x="6326792" y="833197"/>
              <a:ext cx="1203327" cy="669313"/>
              <a:chOff x="6052966" y="1211875"/>
              <a:chExt cx="1203327" cy="669313"/>
            </a:xfrm>
          </p:grpSpPr>
          <p:grpSp>
            <p:nvGrpSpPr>
              <p:cNvPr id="47138" name="Group 111"/>
              <p:cNvGrpSpPr>
                <a:grpSpLocks/>
              </p:cNvGrpSpPr>
              <p:nvPr/>
            </p:nvGrpSpPr>
            <p:grpSpPr bwMode="auto">
              <a:xfrm>
                <a:off x="6052966" y="1577292"/>
                <a:ext cx="466896" cy="303896"/>
                <a:chOff x="6210129" y="1663017"/>
                <a:chExt cx="484212" cy="335756"/>
              </a:xfrm>
            </p:grpSpPr>
            <p:sp>
              <p:nvSpPr>
                <p:cNvPr id="47145" name="Freeform 118"/>
                <p:cNvSpPr>
                  <a:spLocks/>
                </p:cNvSpPr>
                <p:nvPr/>
              </p:nvSpPr>
              <p:spPr bwMode="auto">
                <a:xfrm rot="-1536348">
                  <a:off x="6286393" y="1676854"/>
                  <a:ext cx="386471" cy="278173"/>
                </a:xfrm>
                <a:custGeom>
                  <a:avLst/>
                  <a:gdLst>
                    <a:gd name="T0" fmla="*/ 815 w 1803400"/>
                    <a:gd name="T1" fmla="*/ 854 h 996950"/>
                    <a:gd name="T2" fmla="*/ 695 w 1803400"/>
                    <a:gd name="T3" fmla="*/ 757 h 996950"/>
                    <a:gd name="T4" fmla="*/ 594 w 1803400"/>
                    <a:gd name="T5" fmla="*/ 617 h 996950"/>
                    <a:gd name="T6" fmla="*/ 370 w 1803400"/>
                    <a:gd name="T7" fmla="*/ 102 h 996950"/>
                    <a:gd name="T8" fmla="*/ 320 w 1803400"/>
                    <a:gd name="T9" fmla="*/ 38 h 996950"/>
                    <a:gd name="T10" fmla="*/ 267 w 1803400"/>
                    <a:gd name="T11" fmla="*/ 0 h 996950"/>
                    <a:gd name="T12" fmla="*/ 212 w 1803400"/>
                    <a:gd name="T13" fmla="*/ 11 h 996950"/>
                    <a:gd name="T14" fmla="*/ 161 w 1803400"/>
                    <a:gd name="T15" fmla="*/ 59 h 996950"/>
                    <a:gd name="T16" fmla="*/ 115 w 1803400"/>
                    <a:gd name="T17" fmla="*/ 140 h 996950"/>
                    <a:gd name="T18" fmla="*/ 70 w 1803400"/>
                    <a:gd name="T19" fmla="*/ 253 h 996950"/>
                    <a:gd name="T20" fmla="*/ 37 w 1803400"/>
                    <a:gd name="T21" fmla="*/ 419 h 996950"/>
                    <a:gd name="T22" fmla="*/ 13 w 1803400"/>
                    <a:gd name="T23" fmla="*/ 569 h 996950"/>
                    <a:gd name="T24" fmla="*/ 2 w 1803400"/>
                    <a:gd name="T25" fmla="*/ 741 h 996950"/>
                    <a:gd name="T26" fmla="*/ 0 w 1803400"/>
                    <a:gd name="T27" fmla="*/ 902 h 996950"/>
                    <a:gd name="T28" fmla="*/ 10 w 1803400"/>
                    <a:gd name="T29" fmla="*/ 1112 h 996950"/>
                    <a:gd name="T30" fmla="*/ 35 w 1803400"/>
                    <a:gd name="T31" fmla="*/ 1278 h 996950"/>
                    <a:gd name="T32" fmla="*/ 66 w 1803400"/>
                    <a:gd name="T33" fmla="*/ 1423 h 996950"/>
                    <a:gd name="T34" fmla="*/ 111 w 1803400"/>
                    <a:gd name="T35" fmla="*/ 1541 h 996950"/>
                    <a:gd name="T36" fmla="*/ 158 w 1803400"/>
                    <a:gd name="T37" fmla="*/ 1627 h 996950"/>
                    <a:gd name="T38" fmla="*/ 210 w 1803400"/>
                    <a:gd name="T39" fmla="*/ 1681 h 996950"/>
                    <a:gd name="T40" fmla="*/ 261 w 1803400"/>
                    <a:gd name="T41" fmla="*/ 1686 h 996950"/>
                    <a:gd name="T42" fmla="*/ 316 w 1803400"/>
                    <a:gd name="T43" fmla="*/ 1654 h 996950"/>
                    <a:gd name="T44" fmla="*/ 370 w 1803400"/>
                    <a:gd name="T45" fmla="*/ 1573 h 996950"/>
                    <a:gd name="T46" fmla="*/ 596 w 1803400"/>
                    <a:gd name="T47" fmla="*/ 1090 h 996950"/>
                    <a:gd name="T48" fmla="*/ 692 w 1803400"/>
                    <a:gd name="T49" fmla="*/ 934 h 996950"/>
                    <a:gd name="T50" fmla="*/ 815 w 1803400"/>
                    <a:gd name="T51" fmla="*/ 854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6" name="Freeform 119"/>
                <p:cNvSpPr>
                  <a:spLocks/>
                </p:cNvSpPr>
                <p:nvPr/>
              </p:nvSpPr>
              <p:spPr bwMode="auto">
                <a:xfrm rot="-1536348">
                  <a:off x="6210129" y="1663017"/>
                  <a:ext cx="484212" cy="335756"/>
                </a:xfrm>
                <a:custGeom>
                  <a:avLst/>
                  <a:gdLst>
                    <a:gd name="T0" fmla="*/ 927 w 2314575"/>
                    <a:gd name="T1" fmla="*/ 1020 h 1203325"/>
                    <a:gd name="T2" fmla="*/ 777 w 2314575"/>
                    <a:gd name="T3" fmla="*/ 956 h 1203325"/>
                    <a:gd name="T4" fmla="*/ 655 w 2314575"/>
                    <a:gd name="T5" fmla="*/ 784 h 1203325"/>
                    <a:gd name="T6" fmla="*/ 392 w 2314575"/>
                    <a:gd name="T7" fmla="*/ 107 h 1203325"/>
                    <a:gd name="T8" fmla="*/ 331 w 2314575"/>
                    <a:gd name="T9" fmla="*/ 32 h 1203325"/>
                    <a:gd name="T10" fmla="*/ 265 w 2314575"/>
                    <a:gd name="T11" fmla="*/ 0 h 1203325"/>
                    <a:gd name="T12" fmla="*/ 201 w 2314575"/>
                    <a:gd name="T13" fmla="*/ 27 h 1203325"/>
                    <a:gd name="T14" fmla="*/ 142 w 2314575"/>
                    <a:gd name="T15" fmla="*/ 113 h 1203325"/>
                    <a:gd name="T16" fmla="*/ 89 w 2314575"/>
                    <a:gd name="T17" fmla="*/ 263 h 1203325"/>
                    <a:gd name="T18" fmla="*/ 46 w 2314575"/>
                    <a:gd name="T19" fmla="*/ 446 h 1203325"/>
                    <a:gd name="T20" fmla="*/ 17 w 2314575"/>
                    <a:gd name="T21" fmla="*/ 660 h 1203325"/>
                    <a:gd name="T22" fmla="*/ 0 w 2314575"/>
                    <a:gd name="T23" fmla="*/ 886 h 1203325"/>
                    <a:gd name="T24" fmla="*/ 0 w 2314575"/>
                    <a:gd name="T25" fmla="*/ 1133 h 1203325"/>
                    <a:gd name="T26" fmla="*/ 18 w 2314575"/>
                    <a:gd name="T27" fmla="*/ 1375 h 1203325"/>
                    <a:gd name="T28" fmla="*/ 47 w 2314575"/>
                    <a:gd name="T29" fmla="*/ 1600 h 1203325"/>
                    <a:gd name="T30" fmla="*/ 87 w 2314575"/>
                    <a:gd name="T31" fmla="*/ 1766 h 1203325"/>
                    <a:gd name="T32" fmla="*/ 139 w 2314575"/>
                    <a:gd name="T33" fmla="*/ 1906 h 1203325"/>
                    <a:gd name="T34" fmla="*/ 199 w 2314575"/>
                    <a:gd name="T35" fmla="*/ 1998 h 1203325"/>
                    <a:gd name="T36" fmla="*/ 261 w 2314575"/>
                    <a:gd name="T37" fmla="*/ 2035 h 1203325"/>
                    <a:gd name="T38" fmla="*/ 327 w 2314575"/>
                    <a:gd name="T39" fmla="*/ 2008 h 1203325"/>
                    <a:gd name="T40" fmla="*/ 391 w 2314575"/>
                    <a:gd name="T41" fmla="*/ 1928 h 1203325"/>
                    <a:gd name="T42" fmla="*/ 656 w 2314575"/>
                    <a:gd name="T43" fmla="*/ 1251 h 1203325"/>
                    <a:gd name="T44" fmla="*/ 776 w 2314575"/>
                    <a:gd name="T45" fmla="*/ 1090 h 1203325"/>
                    <a:gd name="T46" fmla="*/ 927 w 2314575"/>
                    <a:gd name="T47" fmla="*/ 1020 h 12033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314575"/>
                    <a:gd name="T73" fmla="*/ 0 h 1203325"/>
                    <a:gd name="T74" fmla="*/ 2314575 w 2314575"/>
                    <a:gd name="T75" fmla="*/ 1203325 h 120332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314575" h="1203325">
                      <a:moveTo>
                        <a:pt x="2314575" y="603250"/>
                      </a:moveTo>
                      <a:lnTo>
                        <a:pt x="1939925" y="565150"/>
                      </a:lnTo>
                      <a:lnTo>
                        <a:pt x="1635125" y="463550"/>
                      </a:lnTo>
                      <a:lnTo>
                        <a:pt x="977900" y="63500"/>
                      </a:lnTo>
                      <a:lnTo>
                        <a:pt x="825500" y="19050"/>
                      </a:lnTo>
                      <a:lnTo>
                        <a:pt x="660400" y="0"/>
                      </a:lnTo>
                      <a:lnTo>
                        <a:pt x="501650" y="15875"/>
                      </a:lnTo>
                      <a:lnTo>
                        <a:pt x="355600" y="66675"/>
                      </a:lnTo>
                      <a:lnTo>
                        <a:pt x="222250" y="155575"/>
                      </a:lnTo>
                      <a:lnTo>
                        <a:pt x="114300" y="263525"/>
                      </a:lnTo>
                      <a:lnTo>
                        <a:pt x="41275" y="390525"/>
                      </a:lnTo>
                      <a:lnTo>
                        <a:pt x="0" y="523875"/>
                      </a:lnTo>
                      <a:lnTo>
                        <a:pt x="0" y="669925"/>
                      </a:lnTo>
                      <a:lnTo>
                        <a:pt x="44450" y="812800"/>
                      </a:lnTo>
                      <a:lnTo>
                        <a:pt x="117475" y="946150"/>
                      </a:lnTo>
                      <a:lnTo>
                        <a:pt x="215900" y="1044575"/>
                      </a:lnTo>
                      <a:lnTo>
                        <a:pt x="346075" y="1127125"/>
                      </a:lnTo>
                      <a:lnTo>
                        <a:pt x="495300" y="1181100"/>
                      </a:lnTo>
                      <a:lnTo>
                        <a:pt x="650875" y="1203325"/>
                      </a:lnTo>
                      <a:lnTo>
                        <a:pt x="815975" y="1187450"/>
                      </a:lnTo>
                      <a:lnTo>
                        <a:pt x="974725" y="1139825"/>
                      </a:lnTo>
                      <a:lnTo>
                        <a:pt x="1638300" y="739775"/>
                      </a:lnTo>
                      <a:lnTo>
                        <a:pt x="1936750" y="644525"/>
                      </a:lnTo>
                      <a:lnTo>
                        <a:pt x="2314575" y="6032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7" name="Freeform 120"/>
                <p:cNvSpPr>
                  <a:spLocks/>
                </p:cNvSpPr>
                <p:nvPr/>
              </p:nvSpPr>
              <p:spPr bwMode="auto">
                <a:xfrm rot="-1536348">
                  <a:off x="6352387" y="1718844"/>
                  <a:ext cx="249920" cy="195865"/>
                </a:xfrm>
                <a:custGeom>
                  <a:avLst/>
                  <a:gdLst>
                    <a:gd name="T0" fmla="*/ 92 w 1803400"/>
                    <a:gd name="T1" fmla="*/ 148 h 996950"/>
                    <a:gd name="T2" fmla="*/ 79 w 1803400"/>
                    <a:gd name="T3" fmla="*/ 131 h 996950"/>
                    <a:gd name="T4" fmla="*/ 67 w 1803400"/>
                    <a:gd name="T5" fmla="*/ 107 h 996950"/>
                    <a:gd name="T6" fmla="*/ 42 w 1803400"/>
                    <a:gd name="T7" fmla="*/ 18 h 996950"/>
                    <a:gd name="T8" fmla="*/ 36 w 1803400"/>
                    <a:gd name="T9" fmla="*/ 6 h 996950"/>
                    <a:gd name="T10" fmla="*/ 30 w 1803400"/>
                    <a:gd name="T11" fmla="*/ 0 h 996950"/>
                    <a:gd name="T12" fmla="*/ 24 w 1803400"/>
                    <a:gd name="T13" fmla="*/ 2 h 996950"/>
                    <a:gd name="T14" fmla="*/ 18 w 1803400"/>
                    <a:gd name="T15" fmla="*/ 10 h 996950"/>
                    <a:gd name="T16" fmla="*/ 13 w 1803400"/>
                    <a:gd name="T17" fmla="*/ 24 h 996950"/>
                    <a:gd name="T18" fmla="*/ 8 w 1803400"/>
                    <a:gd name="T19" fmla="*/ 44 h 996950"/>
                    <a:gd name="T20" fmla="*/ 4 w 1803400"/>
                    <a:gd name="T21" fmla="*/ 72 h 996950"/>
                    <a:gd name="T22" fmla="*/ 2 w 1803400"/>
                    <a:gd name="T23" fmla="*/ 98 h 996950"/>
                    <a:gd name="T24" fmla="*/ 0 w 1803400"/>
                    <a:gd name="T25" fmla="*/ 128 h 996950"/>
                    <a:gd name="T26" fmla="*/ 0 w 1803400"/>
                    <a:gd name="T27" fmla="*/ 156 h 996950"/>
                    <a:gd name="T28" fmla="*/ 1 w 1803400"/>
                    <a:gd name="T29" fmla="*/ 192 h 996950"/>
                    <a:gd name="T30" fmla="*/ 4 w 1803400"/>
                    <a:gd name="T31" fmla="*/ 221 h 996950"/>
                    <a:gd name="T32" fmla="*/ 7 w 1803400"/>
                    <a:gd name="T33" fmla="*/ 246 h 996950"/>
                    <a:gd name="T34" fmla="*/ 12 w 1803400"/>
                    <a:gd name="T35" fmla="*/ 267 h 996950"/>
                    <a:gd name="T36" fmla="*/ 18 w 1803400"/>
                    <a:gd name="T37" fmla="*/ 282 h 996950"/>
                    <a:gd name="T38" fmla="*/ 24 w 1803400"/>
                    <a:gd name="T39" fmla="*/ 291 h 996950"/>
                    <a:gd name="T40" fmla="*/ 30 w 1803400"/>
                    <a:gd name="T41" fmla="*/ 292 h 996950"/>
                    <a:gd name="T42" fmla="*/ 36 w 1803400"/>
                    <a:gd name="T43" fmla="*/ 286 h 996950"/>
                    <a:gd name="T44" fmla="*/ 42 w 1803400"/>
                    <a:gd name="T45" fmla="*/ 272 h 996950"/>
                    <a:gd name="T46" fmla="*/ 67 w 1803400"/>
                    <a:gd name="T47" fmla="*/ 189 h 996950"/>
                    <a:gd name="T48" fmla="*/ 78 w 1803400"/>
                    <a:gd name="T49" fmla="*/ 162 h 996950"/>
                    <a:gd name="T50" fmla="*/ 92 w 1803400"/>
                    <a:gd name="T51" fmla="*/ 148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8" name="Freeform 121"/>
                <p:cNvSpPr>
                  <a:spLocks/>
                </p:cNvSpPr>
                <p:nvPr/>
              </p:nvSpPr>
              <p:spPr bwMode="auto">
                <a:xfrm rot="-1536348">
                  <a:off x="6412959" y="1713635"/>
                  <a:ext cx="191028" cy="172036"/>
                </a:xfrm>
                <a:custGeom>
                  <a:avLst/>
                  <a:gdLst>
                    <a:gd name="T0" fmla="*/ 24 w 1803400"/>
                    <a:gd name="T1" fmla="*/ 77 h 996950"/>
                    <a:gd name="T2" fmla="*/ 20 w 1803400"/>
                    <a:gd name="T3" fmla="*/ 69 h 996950"/>
                    <a:gd name="T4" fmla="*/ 17 w 1803400"/>
                    <a:gd name="T5" fmla="*/ 56 h 996950"/>
                    <a:gd name="T6" fmla="*/ 11 w 1803400"/>
                    <a:gd name="T7" fmla="*/ 9 h 996950"/>
                    <a:gd name="T8" fmla="*/ 9 w 1803400"/>
                    <a:gd name="T9" fmla="*/ 3 h 996950"/>
                    <a:gd name="T10" fmla="*/ 8 w 1803400"/>
                    <a:gd name="T11" fmla="*/ 0 h 996950"/>
                    <a:gd name="T12" fmla="*/ 6 w 1803400"/>
                    <a:gd name="T13" fmla="*/ 1 h 996950"/>
                    <a:gd name="T14" fmla="*/ 5 w 1803400"/>
                    <a:gd name="T15" fmla="*/ 5 h 996950"/>
                    <a:gd name="T16" fmla="*/ 3 w 1803400"/>
                    <a:gd name="T17" fmla="*/ 13 h 996950"/>
                    <a:gd name="T18" fmla="*/ 2 w 1803400"/>
                    <a:gd name="T19" fmla="*/ 23 h 996950"/>
                    <a:gd name="T20" fmla="*/ 1 w 1803400"/>
                    <a:gd name="T21" fmla="*/ 38 h 996950"/>
                    <a:gd name="T22" fmla="*/ 0 w 1803400"/>
                    <a:gd name="T23" fmla="*/ 51 h 996950"/>
                    <a:gd name="T24" fmla="*/ 0 w 1803400"/>
                    <a:gd name="T25" fmla="*/ 67 h 996950"/>
                    <a:gd name="T26" fmla="*/ 0 w 1803400"/>
                    <a:gd name="T27" fmla="*/ 82 h 996950"/>
                    <a:gd name="T28" fmla="*/ 0 w 1803400"/>
                    <a:gd name="T29" fmla="*/ 101 h 996950"/>
                    <a:gd name="T30" fmla="*/ 1 w 1803400"/>
                    <a:gd name="T31" fmla="*/ 116 h 996950"/>
                    <a:gd name="T32" fmla="*/ 2 w 1803400"/>
                    <a:gd name="T33" fmla="*/ 129 h 996950"/>
                    <a:gd name="T34" fmla="*/ 3 w 1803400"/>
                    <a:gd name="T35" fmla="*/ 139 h 996950"/>
                    <a:gd name="T36" fmla="*/ 5 w 1803400"/>
                    <a:gd name="T37" fmla="*/ 147 h 996950"/>
                    <a:gd name="T38" fmla="*/ 6 w 1803400"/>
                    <a:gd name="T39" fmla="*/ 152 h 996950"/>
                    <a:gd name="T40" fmla="*/ 8 w 1803400"/>
                    <a:gd name="T41" fmla="*/ 153 h 996950"/>
                    <a:gd name="T42" fmla="*/ 9 w 1803400"/>
                    <a:gd name="T43" fmla="*/ 150 h 996950"/>
                    <a:gd name="T44" fmla="*/ 11 w 1803400"/>
                    <a:gd name="T45" fmla="*/ 142 h 996950"/>
                    <a:gd name="T46" fmla="*/ 18 w 1803400"/>
                    <a:gd name="T47" fmla="*/ 99 h 996950"/>
                    <a:gd name="T48" fmla="*/ 20 w 1803400"/>
                    <a:gd name="T49" fmla="*/ 85 h 996950"/>
                    <a:gd name="T50" fmla="*/ 24 w 1803400"/>
                    <a:gd name="T51" fmla="*/ 77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139" name="Group 112"/>
              <p:cNvGrpSpPr>
                <a:grpSpLocks/>
              </p:cNvGrpSpPr>
              <p:nvPr/>
            </p:nvGrpSpPr>
            <p:grpSpPr bwMode="auto">
              <a:xfrm>
                <a:off x="6924432" y="1211875"/>
                <a:ext cx="331861" cy="215860"/>
                <a:chOff x="6660114" y="1345226"/>
                <a:chExt cx="331861" cy="215860"/>
              </a:xfrm>
            </p:grpSpPr>
            <p:sp>
              <p:nvSpPr>
                <p:cNvPr id="47141" name="Freeform 114"/>
                <p:cNvSpPr>
                  <a:spLocks/>
                </p:cNvSpPr>
                <p:nvPr/>
              </p:nvSpPr>
              <p:spPr bwMode="auto">
                <a:xfrm rot="-1536348">
                  <a:off x="6666212" y="1415355"/>
                  <a:ext cx="206582" cy="132613"/>
                </a:xfrm>
                <a:custGeom>
                  <a:avLst/>
                  <a:gdLst>
                    <a:gd name="T0" fmla="*/ 0 w 1568450"/>
                    <a:gd name="T1" fmla="*/ 35 h 873125"/>
                    <a:gd name="T2" fmla="*/ 9 w 1568450"/>
                    <a:gd name="T3" fmla="*/ 32 h 873125"/>
                    <a:gd name="T4" fmla="*/ 17 w 1568450"/>
                    <a:gd name="T5" fmla="*/ 26 h 873125"/>
                    <a:gd name="T6" fmla="*/ 34 w 1568450"/>
                    <a:gd name="T7" fmla="*/ 4 h 873125"/>
                    <a:gd name="T8" fmla="*/ 38 w 1568450"/>
                    <a:gd name="T9" fmla="*/ 1 h 873125"/>
                    <a:gd name="T10" fmla="*/ 42 w 1568450"/>
                    <a:gd name="T11" fmla="*/ 0 h 873125"/>
                    <a:gd name="T12" fmla="*/ 46 w 1568450"/>
                    <a:gd name="T13" fmla="*/ 0 h 873125"/>
                    <a:gd name="T14" fmla="*/ 50 w 1568450"/>
                    <a:gd name="T15" fmla="*/ 2 h 873125"/>
                    <a:gd name="T16" fmla="*/ 53 w 1568450"/>
                    <a:gd name="T17" fmla="*/ 6 h 873125"/>
                    <a:gd name="T18" fmla="*/ 57 w 1568450"/>
                    <a:gd name="T19" fmla="*/ 10 h 873125"/>
                    <a:gd name="T20" fmla="*/ 59 w 1568450"/>
                    <a:gd name="T21" fmla="*/ 17 h 873125"/>
                    <a:gd name="T22" fmla="*/ 61 w 1568450"/>
                    <a:gd name="T23" fmla="*/ 24 h 873125"/>
                    <a:gd name="T24" fmla="*/ 62 w 1568450"/>
                    <a:gd name="T25" fmla="*/ 32 h 873125"/>
                    <a:gd name="T26" fmla="*/ 62 w 1568450"/>
                    <a:gd name="T27" fmla="*/ 39 h 873125"/>
                    <a:gd name="T28" fmla="*/ 61 w 1568450"/>
                    <a:gd name="T29" fmla="*/ 47 h 873125"/>
                    <a:gd name="T30" fmla="*/ 59 w 1568450"/>
                    <a:gd name="T31" fmla="*/ 53 h 873125"/>
                    <a:gd name="T32" fmla="*/ 57 w 1568450"/>
                    <a:gd name="T33" fmla="*/ 60 h 873125"/>
                    <a:gd name="T34" fmla="*/ 54 w 1568450"/>
                    <a:gd name="T35" fmla="*/ 65 h 873125"/>
                    <a:gd name="T36" fmla="*/ 50 w 1568450"/>
                    <a:gd name="T37" fmla="*/ 68 h 873125"/>
                    <a:gd name="T38" fmla="*/ 46 w 1568450"/>
                    <a:gd name="T39" fmla="*/ 71 h 873125"/>
                    <a:gd name="T40" fmla="*/ 42 w 1568450"/>
                    <a:gd name="T41" fmla="*/ 71 h 873125"/>
                    <a:gd name="T42" fmla="*/ 38 w 1568450"/>
                    <a:gd name="T43" fmla="*/ 70 h 873125"/>
                    <a:gd name="T44" fmla="*/ 34 w 1568450"/>
                    <a:gd name="T45" fmla="*/ 66 h 873125"/>
                    <a:gd name="T46" fmla="*/ 17 w 1568450"/>
                    <a:gd name="T47" fmla="*/ 46 h 873125"/>
                    <a:gd name="T48" fmla="*/ 9 w 1568450"/>
                    <a:gd name="T49" fmla="*/ 39 h 873125"/>
                    <a:gd name="T50" fmla="*/ 0 w 1568450"/>
                    <a:gd name="T51" fmla="*/ 35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2" name="Freeform 115"/>
                <p:cNvSpPr>
                  <a:spLocks/>
                </p:cNvSpPr>
                <p:nvPr/>
              </p:nvSpPr>
              <p:spPr bwMode="auto">
                <a:xfrm rot="-1536348">
                  <a:off x="6663399" y="1388332"/>
                  <a:ext cx="265963" cy="161064"/>
                </a:xfrm>
                <a:custGeom>
                  <a:avLst/>
                  <a:gdLst>
                    <a:gd name="T0" fmla="*/ 0 w 2019300"/>
                    <a:gd name="T1" fmla="*/ 43 h 1060450"/>
                    <a:gd name="T2" fmla="*/ 13 w 2019300"/>
                    <a:gd name="T3" fmla="*/ 41 h 1060450"/>
                    <a:gd name="T4" fmla="*/ 23 w 2019300"/>
                    <a:gd name="T5" fmla="*/ 34 h 1060450"/>
                    <a:gd name="T6" fmla="*/ 46 w 2019300"/>
                    <a:gd name="T7" fmla="*/ 5 h 1060450"/>
                    <a:gd name="T8" fmla="*/ 51 w 2019300"/>
                    <a:gd name="T9" fmla="*/ 1 h 1060450"/>
                    <a:gd name="T10" fmla="*/ 57 w 2019300"/>
                    <a:gd name="T11" fmla="*/ 0 h 1060450"/>
                    <a:gd name="T12" fmla="*/ 63 w 2019300"/>
                    <a:gd name="T13" fmla="*/ 1 h 1060450"/>
                    <a:gd name="T14" fmla="*/ 68 w 2019300"/>
                    <a:gd name="T15" fmla="*/ 5 h 1060450"/>
                    <a:gd name="T16" fmla="*/ 72 w 2019300"/>
                    <a:gd name="T17" fmla="*/ 11 h 1060450"/>
                    <a:gd name="T18" fmla="*/ 76 w 2019300"/>
                    <a:gd name="T19" fmla="*/ 19 h 1060450"/>
                    <a:gd name="T20" fmla="*/ 78 w 2019300"/>
                    <a:gd name="T21" fmla="*/ 28 h 1060450"/>
                    <a:gd name="T22" fmla="*/ 80 w 2019300"/>
                    <a:gd name="T23" fmla="*/ 38 h 1060450"/>
                    <a:gd name="T24" fmla="*/ 80 w 2019300"/>
                    <a:gd name="T25" fmla="*/ 48 h 1060450"/>
                    <a:gd name="T26" fmla="*/ 79 w 2019300"/>
                    <a:gd name="T27" fmla="*/ 58 h 1060450"/>
                    <a:gd name="T28" fmla="*/ 76 w 2019300"/>
                    <a:gd name="T29" fmla="*/ 67 h 1060450"/>
                    <a:gd name="T30" fmla="*/ 72 w 2019300"/>
                    <a:gd name="T31" fmla="*/ 75 h 1060450"/>
                    <a:gd name="T32" fmla="*/ 68 w 2019300"/>
                    <a:gd name="T33" fmla="*/ 81 h 1060450"/>
                    <a:gd name="T34" fmla="*/ 63 w 2019300"/>
                    <a:gd name="T35" fmla="*/ 84 h 1060450"/>
                    <a:gd name="T36" fmla="*/ 57 w 2019300"/>
                    <a:gd name="T37" fmla="*/ 86 h 1060450"/>
                    <a:gd name="T38" fmla="*/ 51 w 2019300"/>
                    <a:gd name="T39" fmla="*/ 84 h 1060450"/>
                    <a:gd name="T40" fmla="*/ 46 w 2019300"/>
                    <a:gd name="T41" fmla="*/ 81 h 1060450"/>
                    <a:gd name="T42" fmla="*/ 23 w 2019300"/>
                    <a:gd name="T43" fmla="*/ 53 h 1060450"/>
                    <a:gd name="T44" fmla="*/ 13 w 2019300"/>
                    <a:gd name="T45" fmla="*/ 46 h 1060450"/>
                    <a:gd name="T46" fmla="*/ 0 w 2019300"/>
                    <a:gd name="T47" fmla="*/ 43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3" name="Freeform 116"/>
                <p:cNvSpPr>
                  <a:spLocks/>
                </p:cNvSpPr>
                <p:nvPr/>
              </p:nvSpPr>
              <p:spPr bwMode="auto">
                <a:xfrm rot="-1536348">
                  <a:off x="6692323" y="1450821"/>
                  <a:ext cx="127829" cy="73806"/>
                </a:xfrm>
                <a:custGeom>
                  <a:avLst/>
                  <a:gdLst>
                    <a:gd name="T0" fmla="*/ 0 w 1568450"/>
                    <a:gd name="T1" fmla="*/ 2 h 873125"/>
                    <a:gd name="T2" fmla="*/ 1 w 1568450"/>
                    <a:gd name="T3" fmla="*/ 2 h 873125"/>
                    <a:gd name="T4" fmla="*/ 2 w 1568450"/>
                    <a:gd name="T5" fmla="*/ 1 h 873125"/>
                    <a:gd name="T6" fmla="*/ 3 w 1568450"/>
                    <a:gd name="T7" fmla="*/ 0 h 873125"/>
                    <a:gd name="T8" fmla="*/ 3 w 1568450"/>
                    <a:gd name="T9" fmla="*/ 0 h 873125"/>
                    <a:gd name="T10" fmla="*/ 4 w 1568450"/>
                    <a:gd name="T11" fmla="*/ 0 h 873125"/>
                    <a:gd name="T12" fmla="*/ 4 w 1568450"/>
                    <a:gd name="T13" fmla="*/ 0 h 873125"/>
                    <a:gd name="T14" fmla="*/ 4 w 1568450"/>
                    <a:gd name="T15" fmla="*/ 0 h 873125"/>
                    <a:gd name="T16" fmla="*/ 5 w 1568450"/>
                    <a:gd name="T17" fmla="*/ 0 h 873125"/>
                    <a:gd name="T18" fmla="*/ 5 w 1568450"/>
                    <a:gd name="T19" fmla="*/ 1 h 873125"/>
                    <a:gd name="T20" fmla="*/ 5 w 1568450"/>
                    <a:gd name="T21" fmla="*/ 1 h 873125"/>
                    <a:gd name="T22" fmla="*/ 6 w 1568450"/>
                    <a:gd name="T23" fmla="*/ 1 h 873125"/>
                    <a:gd name="T24" fmla="*/ 6 w 1568450"/>
                    <a:gd name="T25" fmla="*/ 2 h 873125"/>
                    <a:gd name="T26" fmla="*/ 6 w 1568450"/>
                    <a:gd name="T27" fmla="*/ 2 h 873125"/>
                    <a:gd name="T28" fmla="*/ 6 w 1568450"/>
                    <a:gd name="T29" fmla="*/ 3 h 873125"/>
                    <a:gd name="T30" fmla="*/ 5 w 1568450"/>
                    <a:gd name="T31" fmla="*/ 3 h 873125"/>
                    <a:gd name="T32" fmla="*/ 5 w 1568450"/>
                    <a:gd name="T33" fmla="*/ 3 h 873125"/>
                    <a:gd name="T34" fmla="*/ 5 w 1568450"/>
                    <a:gd name="T35" fmla="*/ 3 h 873125"/>
                    <a:gd name="T36" fmla="*/ 5 w 1568450"/>
                    <a:gd name="T37" fmla="*/ 4 h 873125"/>
                    <a:gd name="T38" fmla="*/ 4 w 1568450"/>
                    <a:gd name="T39" fmla="*/ 4 h 873125"/>
                    <a:gd name="T40" fmla="*/ 4 w 1568450"/>
                    <a:gd name="T41" fmla="*/ 4 h 873125"/>
                    <a:gd name="T42" fmla="*/ 3 w 1568450"/>
                    <a:gd name="T43" fmla="*/ 4 h 873125"/>
                    <a:gd name="T44" fmla="*/ 3 w 1568450"/>
                    <a:gd name="T45" fmla="*/ 4 h 873125"/>
                    <a:gd name="T46" fmla="*/ 2 w 1568450"/>
                    <a:gd name="T47" fmla="*/ 2 h 873125"/>
                    <a:gd name="T48" fmla="*/ 1 w 1568450"/>
                    <a:gd name="T49" fmla="*/ 2 h 873125"/>
                    <a:gd name="T50" fmla="*/ 0 w 1568450"/>
                    <a:gd name="T51" fmla="*/ 2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4" name="Freeform 117"/>
                <p:cNvSpPr>
                  <a:spLocks/>
                </p:cNvSpPr>
                <p:nvPr/>
              </p:nvSpPr>
              <p:spPr bwMode="auto">
                <a:xfrm rot="-1536348">
                  <a:off x="6660114" y="1345226"/>
                  <a:ext cx="331861" cy="215860"/>
                </a:xfrm>
                <a:custGeom>
                  <a:avLst/>
                  <a:gdLst>
                    <a:gd name="T0" fmla="*/ 0 w 2019300"/>
                    <a:gd name="T1" fmla="*/ 185 h 1060450"/>
                    <a:gd name="T2" fmla="*/ 38 w 2019300"/>
                    <a:gd name="T3" fmla="*/ 175 h 1060450"/>
                    <a:gd name="T4" fmla="*/ 70 w 2019300"/>
                    <a:gd name="T5" fmla="*/ 145 h 1060450"/>
                    <a:gd name="T6" fmla="*/ 140 w 2019300"/>
                    <a:gd name="T7" fmla="*/ 21 h 1060450"/>
                    <a:gd name="T8" fmla="*/ 155 w 2019300"/>
                    <a:gd name="T9" fmla="*/ 4 h 1060450"/>
                    <a:gd name="T10" fmla="*/ 172 w 2019300"/>
                    <a:gd name="T11" fmla="*/ 0 h 1060450"/>
                    <a:gd name="T12" fmla="*/ 189 w 2019300"/>
                    <a:gd name="T13" fmla="*/ 5 h 1060450"/>
                    <a:gd name="T14" fmla="*/ 205 w 2019300"/>
                    <a:gd name="T15" fmla="*/ 21 h 1060450"/>
                    <a:gd name="T16" fmla="*/ 219 w 2019300"/>
                    <a:gd name="T17" fmla="*/ 48 h 1060450"/>
                    <a:gd name="T18" fmla="*/ 230 w 2019300"/>
                    <a:gd name="T19" fmla="*/ 80 h 1060450"/>
                    <a:gd name="T20" fmla="*/ 237 w 2019300"/>
                    <a:gd name="T21" fmla="*/ 120 h 1060450"/>
                    <a:gd name="T22" fmla="*/ 242 w 2019300"/>
                    <a:gd name="T23" fmla="*/ 163 h 1060450"/>
                    <a:gd name="T24" fmla="*/ 242 w 2019300"/>
                    <a:gd name="T25" fmla="*/ 205 h 1060450"/>
                    <a:gd name="T26" fmla="*/ 238 w 2019300"/>
                    <a:gd name="T27" fmla="*/ 252 h 1060450"/>
                    <a:gd name="T28" fmla="*/ 230 w 2019300"/>
                    <a:gd name="T29" fmla="*/ 292 h 1060450"/>
                    <a:gd name="T30" fmla="*/ 219 w 2019300"/>
                    <a:gd name="T31" fmla="*/ 323 h 1060450"/>
                    <a:gd name="T32" fmla="*/ 206 w 2019300"/>
                    <a:gd name="T33" fmla="*/ 348 h 1060450"/>
                    <a:gd name="T34" fmla="*/ 189 w 2019300"/>
                    <a:gd name="T35" fmla="*/ 364 h 1060450"/>
                    <a:gd name="T36" fmla="*/ 172 w 2019300"/>
                    <a:gd name="T37" fmla="*/ 371 h 1060450"/>
                    <a:gd name="T38" fmla="*/ 156 w 2019300"/>
                    <a:gd name="T39" fmla="*/ 365 h 1060450"/>
                    <a:gd name="T40" fmla="*/ 140 w 2019300"/>
                    <a:gd name="T41" fmla="*/ 348 h 1060450"/>
                    <a:gd name="T42" fmla="*/ 69 w 2019300"/>
                    <a:gd name="T43" fmla="*/ 228 h 1060450"/>
                    <a:gd name="T44" fmla="*/ 38 w 2019300"/>
                    <a:gd name="T45" fmla="*/ 197 h 1060450"/>
                    <a:gd name="T46" fmla="*/ 0 w 2019300"/>
                    <a:gd name="T47" fmla="*/ 185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cxnSp>
            <p:nvCxnSpPr>
              <p:cNvPr id="47140" name="Straight Connector 113"/>
              <p:cNvCxnSpPr>
                <a:cxnSpLocks noChangeShapeType="1"/>
              </p:cNvCxnSpPr>
              <p:nvPr/>
            </p:nvCxnSpPr>
            <p:spPr bwMode="auto">
              <a:xfrm flipV="1">
                <a:off x="6415050" y="1393031"/>
                <a:ext cx="526294" cy="277076"/>
              </a:xfrm>
              <a:prstGeom prst="line">
                <a:avLst/>
              </a:prstGeom>
              <a:noFill/>
              <a:ln w="28575">
                <a:solidFill>
                  <a:srgbClr val="5F1FB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7133" name="Group 106"/>
            <p:cNvGrpSpPr>
              <a:grpSpLocks/>
            </p:cNvGrpSpPr>
            <p:nvPr/>
          </p:nvGrpSpPr>
          <p:grpSpPr bwMode="auto">
            <a:xfrm>
              <a:off x="6882367" y="532275"/>
              <a:ext cx="1026322" cy="646971"/>
              <a:chOff x="6882367" y="189339"/>
              <a:chExt cx="1026322" cy="646971"/>
            </a:xfrm>
          </p:grpSpPr>
          <p:grpSp>
            <p:nvGrpSpPr>
              <p:cNvPr id="47135" name="Group 108"/>
              <p:cNvGrpSpPr>
                <a:grpSpLocks/>
              </p:cNvGrpSpPr>
              <p:nvPr/>
            </p:nvGrpSpPr>
            <p:grpSpPr bwMode="auto">
              <a:xfrm>
                <a:off x="6882367" y="466570"/>
                <a:ext cx="752029" cy="369740"/>
                <a:chOff x="6591855" y="1166657"/>
                <a:chExt cx="752029" cy="369740"/>
              </a:xfrm>
            </p:grpSpPr>
            <p:sp>
              <p:nvSpPr>
                <p:cNvPr id="98" name="Arc 97"/>
                <p:cNvSpPr/>
                <p:nvPr/>
              </p:nvSpPr>
              <p:spPr>
                <a:xfrm rot="20015699">
                  <a:off x="6687587" y="1342064"/>
                  <a:ext cx="654177" cy="193944"/>
                </a:xfrm>
                <a:prstGeom prst="arc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9" name="Arc 98"/>
                <p:cNvSpPr/>
                <p:nvPr/>
              </p:nvSpPr>
              <p:spPr>
                <a:xfrm rot="19840219" flipV="1">
                  <a:off x="6587395" y="1163613"/>
                  <a:ext cx="652589" cy="192354"/>
                </a:xfrm>
                <a:prstGeom prst="arc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96" name="Oval 95"/>
              <p:cNvSpPr/>
              <p:nvPr/>
            </p:nvSpPr>
            <p:spPr>
              <a:xfrm>
                <a:off x="7486332" y="189339"/>
                <a:ext cx="422357" cy="421270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cxnSp>
        <p:nvCxnSpPr>
          <p:cNvPr id="47126" name="Straight Connector 104"/>
          <p:cNvCxnSpPr>
            <a:cxnSpLocks noChangeShapeType="1"/>
          </p:cNvCxnSpPr>
          <p:nvPr/>
        </p:nvCxnSpPr>
        <p:spPr bwMode="auto">
          <a:xfrm rot="1029669" flipV="1">
            <a:off x="6141598" y="3582928"/>
            <a:ext cx="526191" cy="276693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3" name="Straight Connector 112"/>
          <p:cNvCxnSpPr>
            <a:stCxn id="116" idx="3"/>
          </p:cNvCxnSpPr>
          <p:nvPr/>
        </p:nvCxnSpPr>
        <p:spPr bwMode="auto">
          <a:xfrm>
            <a:off x="4685950" y="3619830"/>
            <a:ext cx="259547" cy="428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 bwMode="auto">
          <a:xfrm>
            <a:off x="4039550" y="3393535"/>
            <a:ext cx="656410" cy="216903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ounded Rectangle 115"/>
          <p:cNvSpPr/>
          <p:nvPr/>
        </p:nvSpPr>
        <p:spPr bwMode="auto">
          <a:xfrm rot="1440000">
            <a:off x="4632790" y="3583924"/>
            <a:ext cx="55562" cy="49212"/>
          </a:xfrm>
          <a:prstGeom prst="roundRect">
            <a:avLst/>
          </a:prstGeom>
          <a:ln>
            <a:solidFill>
              <a:srgbClr val="8D5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1" name="Rounded Rectangle 120"/>
          <p:cNvSpPr/>
          <p:nvPr/>
        </p:nvSpPr>
        <p:spPr bwMode="auto">
          <a:xfrm rot="1063620">
            <a:off x="5303015" y="3502906"/>
            <a:ext cx="852803" cy="96311"/>
          </a:xfrm>
          <a:prstGeom prst="roundRect">
            <a:avLst/>
          </a:prstGeom>
          <a:noFill/>
          <a:ln w="25400" cmpd="sng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22" name="Straight Connector 121"/>
          <p:cNvCxnSpPr>
            <a:cxnSpLocks noChangeShapeType="1"/>
          </p:cNvCxnSpPr>
          <p:nvPr/>
        </p:nvCxnSpPr>
        <p:spPr bwMode="auto">
          <a:xfrm>
            <a:off x="311151" y="1744663"/>
            <a:ext cx="5016500" cy="16256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4" name="Freeform 123"/>
          <p:cNvSpPr>
            <a:spLocks/>
          </p:cNvSpPr>
          <p:nvPr/>
        </p:nvSpPr>
        <p:spPr bwMode="auto">
          <a:xfrm rot="16749996" flipV="1">
            <a:off x="6125369" y="3701256"/>
            <a:ext cx="71438" cy="79375"/>
          </a:xfrm>
          <a:custGeom>
            <a:avLst/>
            <a:gdLst>
              <a:gd name="T0" fmla="*/ 0 w 146050"/>
              <a:gd name="T1" fmla="*/ 107284 h 80673"/>
              <a:gd name="T2" fmla="*/ 47467 w 146050"/>
              <a:gd name="T3" fmla="*/ 14393 h 80673"/>
              <a:gd name="T4" fmla="*/ 128440 w 146050"/>
              <a:gd name="T5" fmla="*/ 1727 h 80673"/>
              <a:gd name="T6" fmla="*/ 0 60000 65536"/>
              <a:gd name="T7" fmla="*/ 0 60000 65536"/>
              <a:gd name="T8" fmla="*/ 0 60000 65536"/>
              <a:gd name="T9" fmla="*/ 0 w 146050"/>
              <a:gd name="T10" fmla="*/ 0 h 80673"/>
              <a:gd name="T11" fmla="*/ 146050 w 146050"/>
              <a:gd name="T12" fmla="*/ 80673 h 806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050" h="80673">
                <a:moveTo>
                  <a:pt x="0" y="80673"/>
                </a:moveTo>
                <a:cubicBezTo>
                  <a:pt x="14816" y="52362"/>
                  <a:pt x="29633" y="24052"/>
                  <a:pt x="53975" y="10823"/>
                </a:cubicBezTo>
                <a:cubicBezTo>
                  <a:pt x="78317" y="-2406"/>
                  <a:pt x="112183" y="-554"/>
                  <a:pt x="146050" y="1298"/>
                </a:cubicBezTo>
              </a:path>
            </a:pathLst>
          </a:custGeom>
          <a:noFill/>
          <a:ln w="9525" cap="flat" cmpd="sng">
            <a:solidFill>
              <a:srgbClr val="00808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5" name="Freeform 124"/>
          <p:cNvSpPr>
            <a:spLocks/>
          </p:cNvSpPr>
          <p:nvPr/>
        </p:nvSpPr>
        <p:spPr bwMode="auto">
          <a:xfrm rot="11674642" flipV="1">
            <a:off x="6110288" y="3640138"/>
            <a:ext cx="104775" cy="66675"/>
          </a:xfrm>
          <a:custGeom>
            <a:avLst/>
            <a:gdLst>
              <a:gd name="T0" fmla="*/ 0 w 146050"/>
              <a:gd name="T1" fmla="*/ 107284 h 80673"/>
              <a:gd name="T2" fmla="*/ 57378 w 146050"/>
              <a:gd name="T3" fmla="*/ 14393 h 80673"/>
              <a:gd name="T4" fmla="*/ 155258 w 146050"/>
              <a:gd name="T5" fmla="*/ 1727 h 80673"/>
              <a:gd name="T6" fmla="*/ 0 60000 65536"/>
              <a:gd name="T7" fmla="*/ 0 60000 65536"/>
              <a:gd name="T8" fmla="*/ 0 60000 65536"/>
              <a:gd name="T9" fmla="*/ 0 w 146050"/>
              <a:gd name="T10" fmla="*/ 0 h 80673"/>
              <a:gd name="T11" fmla="*/ 146050 w 146050"/>
              <a:gd name="T12" fmla="*/ 80673 h 806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050" h="80673">
                <a:moveTo>
                  <a:pt x="0" y="80673"/>
                </a:moveTo>
                <a:cubicBezTo>
                  <a:pt x="14816" y="52362"/>
                  <a:pt x="29633" y="24052"/>
                  <a:pt x="53975" y="10823"/>
                </a:cubicBezTo>
                <a:cubicBezTo>
                  <a:pt x="78317" y="-2406"/>
                  <a:pt x="112183" y="-554"/>
                  <a:pt x="146050" y="1298"/>
                </a:cubicBezTo>
              </a:path>
            </a:pathLst>
          </a:custGeom>
          <a:noFill/>
          <a:ln w="9525" cap="flat" cmpd="sng">
            <a:solidFill>
              <a:srgbClr val="00808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6" name="Freeform 125"/>
          <p:cNvSpPr>
            <a:spLocks/>
          </p:cNvSpPr>
          <p:nvPr/>
        </p:nvSpPr>
        <p:spPr bwMode="auto">
          <a:xfrm rot="14404172" flipV="1">
            <a:off x="6097369" y="3727174"/>
            <a:ext cx="50325" cy="45899"/>
          </a:xfrm>
          <a:custGeom>
            <a:avLst/>
            <a:gdLst>
              <a:gd name="T0" fmla="*/ 0 w 146050"/>
              <a:gd name="T1" fmla="*/ 85125 h 80673"/>
              <a:gd name="T2" fmla="*/ 38642 w 146050"/>
              <a:gd name="T3" fmla="*/ 11421 h 80673"/>
              <a:gd name="T4" fmla="*/ 104559 w 146050"/>
              <a:gd name="T5" fmla="*/ 1370 h 80673"/>
              <a:gd name="T6" fmla="*/ 0 60000 65536"/>
              <a:gd name="T7" fmla="*/ 0 60000 65536"/>
              <a:gd name="T8" fmla="*/ 0 60000 65536"/>
              <a:gd name="T9" fmla="*/ 0 w 146050"/>
              <a:gd name="T10" fmla="*/ 0 h 80673"/>
              <a:gd name="T11" fmla="*/ 146050 w 146050"/>
              <a:gd name="T12" fmla="*/ 80673 h 806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050" h="80673">
                <a:moveTo>
                  <a:pt x="0" y="80673"/>
                </a:moveTo>
                <a:cubicBezTo>
                  <a:pt x="14816" y="52362"/>
                  <a:pt x="29633" y="24052"/>
                  <a:pt x="53975" y="10823"/>
                </a:cubicBezTo>
                <a:cubicBezTo>
                  <a:pt x="78317" y="-2406"/>
                  <a:pt x="112183" y="-554"/>
                  <a:pt x="146050" y="1298"/>
                </a:cubicBezTo>
              </a:path>
            </a:pathLst>
          </a:custGeom>
          <a:noFill/>
          <a:ln w="9525" cap="flat" cmpd="sng">
            <a:solidFill>
              <a:srgbClr val="00808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cxnSp>
        <p:nvCxnSpPr>
          <p:cNvPr id="129" name="Straight Connector 128"/>
          <p:cNvCxnSpPr>
            <a:cxnSpLocks noChangeShapeType="1"/>
          </p:cNvCxnSpPr>
          <p:nvPr/>
        </p:nvCxnSpPr>
        <p:spPr bwMode="auto">
          <a:xfrm>
            <a:off x="330200" y="2425700"/>
            <a:ext cx="1898650" cy="5969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" name="Straight Connector 132"/>
          <p:cNvCxnSpPr/>
          <p:nvPr/>
        </p:nvCxnSpPr>
        <p:spPr>
          <a:xfrm>
            <a:off x="3802063" y="3444875"/>
            <a:ext cx="427037" cy="187325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 bwMode="auto">
          <a:xfrm>
            <a:off x="0" y="6413500"/>
            <a:ext cx="787400" cy="330200"/>
          </a:xfrm>
          <a:prstGeom prst="rect">
            <a:avLst/>
          </a:prstGeom>
          <a:solidFill>
            <a:srgbClr val="B9B0AC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50800"/>
          </a:effectLst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</a:endParaRPr>
          </a:p>
        </p:txBody>
      </p:sp>
      <p:cxnSp>
        <p:nvCxnSpPr>
          <p:cNvPr id="53" name="Straight Connector 52"/>
          <p:cNvCxnSpPr>
            <a:cxnSpLocks noChangeShapeType="1"/>
          </p:cNvCxnSpPr>
          <p:nvPr/>
        </p:nvCxnSpPr>
        <p:spPr bwMode="auto">
          <a:xfrm>
            <a:off x="285751" y="1833563"/>
            <a:ext cx="5016500" cy="16256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311150" y="2571750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LBNE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 rot="1080000">
            <a:off x="432049" y="1483053"/>
            <a:ext cx="17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Far Detector in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Sanford (1300km)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06858" y="2559488"/>
            <a:ext cx="14441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36868F"/>
                </a:solidFill>
                <a:latin typeface="Arial"/>
                <a:cs typeface="Arial"/>
              </a:rPr>
              <a:t>Buncher</a:t>
            </a:r>
            <a:r>
              <a:rPr lang="en-US" sz="1400" b="1" dirty="0" smtClean="0">
                <a:solidFill>
                  <a:srgbClr val="36868F"/>
                </a:solidFill>
                <a:latin typeface="Arial"/>
                <a:cs typeface="Arial"/>
              </a:rPr>
              <a:t>/</a:t>
            </a:r>
          </a:p>
          <a:p>
            <a:pPr algn="ctr"/>
            <a:r>
              <a:rPr lang="en-US" sz="1400" b="1" dirty="0" smtClean="0">
                <a:solidFill>
                  <a:srgbClr val="36868F"/>
                </a:solidFill>
                <a:latin typeface="Arial"/>
                <a:cs typeface="Arial"/>
              </a:rPr>
              <a:t>Accumulator</a:t>
            </a:r>
          </a:p>
          <a:p>
            <a:pPr algn="ctr"/>
            <a:r>
              <a:rPr lang="en-US" sz="1400" b="1" dirty="0" smtClean="0">
                <a:solidFill>
                  <a:srgbClr val="36868F"/>
                </a:solidFill>
                <a:latin typeface="Arial"/>
                <a:cs typeface="Arial"/>
              </a:rPr>
              <a:t>Rings &amp; Target</a:t>
            </a:r>
            <a:endParaRPr lang="en-US" sz="1400" b="1" dirty="0">
              <a:solidFill>
                <a:srgbClr val="36868F"/>
              </a:solidFill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707632" y="4794250"/>
            <a:ext cx="96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FF00FF"/>
                </a:solidFill>
                <a:latin typeface="Arial"/>
                <a:cs typeface="Arial"/>
              </a:rPr>
              <a:t>Project X</a:t>
            </a:r>
            <a:b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FF00FF"/>
                </a:solidFill>
                <a:latin typeface="Arial"/>
                <a:cs typeface="Arial"/>
              </a:rPr>
            </a:br>
            <a: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FF00FF"/>
                </a:solidFill>
                <a:latin typeface="Arial"/>
                <a:cs typeface="Arial"/>
              </a:rPr>
              <a:t>Stage I</a:t>
            </a:r>
            <a:endParaRPr lang="en-US" sz="1400" b="1" dirty="0">
              <a:ln>
                <a:solidFill>
                  <a:schemeClr val="tx2">
                    <a:alpha val="25000"/>
                  </a:schemeClr>
                </a:solidFill>
              </a:ln>
              <a:solidFill>
                <a:srgbClr val="FF00FF"/>
              </a:solidFill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25128" y="4561820"/>
            <a:ext cx="96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n w="3175">
                  <a:solidFill>
                    <a:schemeClr val="tx2">
                      <a:alpha val="25000"/>
                    </a:schemeClr>
                  </a:solidFill>
                </a:ln>
                <a:solidFill>
                  <a:srgbClr val="7AFFFF"/>
                </a:solidFill>
                <a:latin typeface="Arial"/>
                <a:cs typeface="Arial"/>
              </a:rPr>
              <a:t>Project X</a:t>
            </a:r>
            <a:br>
              <a:rPr lang="en-US" sz="1400" b="1" dirty="0" smtClean="0">
                <a:ln w="3175">
                  <a:solidFill>
                    <a:schemeClr val="tx2">
                      <a:alpha val="25000"/>
                    </a:schemeClr>
                  </a:solidFill>
                </a:ln>
                <a:solidFill>
                  <a:srgbClr val="7AFFFF"/>
                </a:solidFill>
                <a:latin typeface="Arial"/>
                <a:cs typeface="Arial"/>
              </a:rPr>
            </a:br>
            <a:r>
              <a:rPr lang="en-US" sz="1400" b="1" dirty="0" smtClean="0">
                <a:ln w="3175">
                  <a:solidFill>
                    <a:schemeClr val="tx2">
                      <a:alpha val="25000"/>
                    </a:schemeClr>
                  </a:solidFill>
                </a:ln>
                <a:solidFill>
                  <a:srgbClr val="7AFFFF"/>
                </a:solidFill>
                <a:latin typeface="Arial"/>
                <a:cs typeface="Arial"/>
              </a:rPr>
              <a:t>Stage II</a:t>
            </a:r>
            <a:endParaRPr lang="en-US" sz="1400" b="1" dirty="0">
              <a:ln w="3175">
                <a:solidFill>
                  <a:schemeClr val="tx2">
                    <a:alpha val="25000"/>
                  </a:schemeClr>
                </a:solidFill>
              </a:ln>
              <a:solidFill>
                <a:srgbClr val="7AFFFF"/>
              </a:solidFill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374382" y="4025900"/>
            <a:ext cx="96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00FF00"/>
                </a:solidFill>
              </a:rPr>
              <a:t>Project X</a:t>
            </a:r>
            <a:b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00FF00"/>
                </a:solidFill>
              </a:rPr>
            </a:br>
            <a: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00FF00"/>
                </a:solidFill>
              </a:rPr>
              <a:t>Stage III</a:t>
            </a:r>
            <a:endParaRPr lang="en-US" sz="1400" b="1" dirty="0">
              <a:ln>
                <a:solidFill>
                  <a:schemeClr val="tx2">
                    <a:alpha val="25000"/>
                  </a:schemeClr>
                </a:solidFill>
              </a:ln>
              <a:solidFill>
                <a:srgbClr val="00FF00"/>
              </a:solidFill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 rot="20968861">
            <a:off x="3003867" y="5905578"/>
            <a:ext cx="485359" cy="108984"/>
          </a:xfrm>
          <a:prstGeom prst="roundRect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4" name="Straight Connector 63"/>
          <p:cNvCxnSpPr>
            <a:cxnSpLocks noChangeShapeType="1"/>
          </p:cNvCxnSpPr>
          <p:nvPr/>
        </p:nvCxnSpPr>
        <p:spPr bwMode="auto">
          <a:xfrm flipH="1">
            <a:off x="3505200" y="5060950"/>
            <a:ext cx="4629150" cy="8890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TextBox 93"/>
          <p:cNvSpPr txBox="1">
            <a:spLocks noChangeArrowheads="1"/>
          </p:cNvSpPr>
          <p:nvPr/>
        </p:nvSpPr>
        <p:spPr bwMode="auto">
          <a:xfrm>
            <a:off x="5590250" y="3919538"/>
            <a:ext cx="12506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 err="1">
                <a:solidFill>
                  <a:srgbClr val="5F1FBD"/>
                </a:solidFill>
                <a:latin typeface="Arial"/>
                <a:cs typeface="Arial"/>
              </a:rPr>
              <a:t>Linac</a:t>
            </a:r>
            <a:r>
              <a:rPr lang="en-US" sz="1400" b="1" dirty="0">
                <a:solidFill>
                  <a:srgbClr val="5F1FBD"/>
                </a:solidFill>
                <a:latin typeface="Arial"/>
                <a:cs typeface="Arial"/>
              </a:rPr>
              <a:t> + </a:t>
            </a:r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RLA</a:t>
            </a:r>
          </a:p>
          <a:p>
            <a:pPr algn="ctr" eaLnBrk="1" hangingPunct="1"/>
            <a:r>
              <a:rPr lang="en-US" sz="1400" b="1" smtClean="0">
                <a:solidFill>
                  <a:srgbClr val="5F1FBD"/>
                </a:solidFill>
                <a:latin typeface="Arial"/>
                <a:cs typeface="Arial"/>
              </a:rPr>
              <a:t>SC 325MHz</a:t>
            </a:r>
            <a:endParaRPr lang="en-US" sz="1400" b="1" dirty="0" smtClean="0">
              <a:solidFill>
                <a:srgbClr val="5F1FBD"/>
              </a:solidFill>
              <a:latin typeface="Arial"/>
              <a:cs typeface="Arial"/>
            </a:endParaRPr>
          </a:p>
          <a:p>
            <a:pPr algn="ctr" eaLnBrk="1" hangingPunct="1"/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 </a:t>
            </a:r>
            <a:r>
              <a:rPr lang="en-US" sz="1400" b="1" dirty="0">
                <a:solidFill>
                  <a:srgbClr val="5F1FBD"/>
                </a:solidFill>
                <a:latin typeface="Arial"/>
                <a:cs typeface="Arial"/>
              </a:rPr>
              <a:t>to </a:t>
            </a:r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~5 </a:t>
            </a:r>
            <a:r>
              <a:rPr lang="en-US" sz="1400" b="1" dirty="0" err="1">
                <a:solidFill>
                  <a:srgbClr val="5F1FBD"/>
                </a:solidFill>
                <a:latin typeface="Arial"/>
                <a:cs typeface="Arial"/>
              </a:rPr>
              <a:t>GeV</a:t>
            </a:r>
            <a:endParaRPr lang="en-US" sz="1400" b="1" dirty="0">
              <a:solidFill>
                <a:srgbClr val="5F1FBD"/>
              </a:solidFill>
              <a:latin typeface="Arial"/>
              <a:cs typeface="Arial"/>
            </a:endParaRPr>
          </a:p>
        </p:txBody>
      </p:sp>
      <p:sp>
        <p:nvSpPr>
          <p:cNvPr id="68" name="TextBox 84"/>
          <p:cNvSpPr txBox="1">
            <a:spLocks noChangeArrowheads="1"/>
          </p:cNvSpPr>
          <p:nvPr/>
        </p:nvSpPr>
        <p:spPr bwMode="auto">
          <a:xfrm rot="1080000">
            <a:off x="5035463" y="2897927"/>
            <a:ext cx="152328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1200"/>
              </a:lnSpc>
            </a:pPr>
            <a:r>
              <a:rPr lang="en-US" sz="1400" b="1" dirty="0" smtClean="0">
                <a:solidFill>
                  <a:srgbClr val="FF6600"/>
                </a:solidFill>
                <a:latin typeface="Arial"/>
                <a:cs typeface="Arial"/>
              </a:rPr>
              <a:t>5 </a:t>
            </a:r>
            <a:r>
              <a:rPr lang="en-US" sz="1400" b="1" dirty="0" err="1" smtClean="0">
                <a:solidFill>
                  <a:srgbClr val="FF6600"/>
                </a:solidFill>
                <a:latin typeface="Arial"/>
                <a:cs typeface="Arial"/>
              </a:rPr>
              <a:t>GeV</a:t>
            </a:r>
            <a:endParaRPr lang="en-US" sz="1400" b="1" dirty="0" smtClean="0">
              <a:solidFill>
                <a:srgbClr val="FF6600"/>
              </a:solidFill>
              <a:latin typeface="Arial"/>
              <a:cs typeface="Arial"/>
            </a:endParaRPr>
          </a:p>
          <a:p>
            <a:pPr algn="ctr" eaLnBrk="1" hangingPunct="1">
              <a:lnSpc>
                <a:spcPts val="1200"/>
              </a:lnSpc>
            </a:pPr>
            <a:r>
              <a:rPr lang="en-US" sz="1400" b="1" dirty="0" smtClean="0">
                <a:solidFill>
                  <a:srgbClr val="FF6600"/>
                </a:solidFill>
                <a:latin typeface="Arial"/>
                <a:cs typeface="Arial"/>
              </a:rPr>
              <a:t>NF Decay Ring:</a:t>
            </a:r>
            <a:endParaRPr lang="en-US" sz="1400" b="1" dirty="0">
              <a:solidFill>
                <a:srgbClr val="FF6600"/>
              </a:solidFill>
              <a:latin typeface="Arial"/>
              <a:cs typeface="Arial"/>
            </a:endParaRPr>
          </a:p>
          <a:p>
            <a:pPr algn="ctr" eaLnBrk="1" hangingPunct="1">
              <a:lnSpc>
                <a:spcPts val="1200"/>
              </a:lnSpc>
            </a:pPr>
            <a:r>
              <a:rPr lang="en-US" sz="1400" b="1" dirty="0"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400" b="1" dirty="0">
                <a:solidFill>
                  <a:srgbClr val="FF6600"/>
                </a:solidFill>
                <a:latin typeface="Arial"/>
                <a:cs typeface="Arial"/>
              </a:rPr>
              <a:t>s to </a:t>
            </a:r>
            <a:r>
              <a:rPr lang="en-US" sz="1400" b="1" dirty="0" smtClean="0">
                <a:solidFill>
                  <a:srgbClr val="FF6600"/>
                </a:solidFill>
                <a:latin typeface="Arial"/>
                <a:cs typeface="Arial"/>
              </a:rPr>
              <a:t>Sanford</a:t>
            </a:r>
            <a:endParaRPr lang="en-US" sz="1400" b="1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 rot="660000">
            <a:off x="4248846" y="3395190"/>
            <a:ext cx="1700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Front End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+4D</a:t>
            </a:r>
            <a:r>
              <a:rPr lang="en-US" sz="1400" b="1" dirty="0" smtClean="0">
                <a:solidFill>
                  <a:srgbClr val="F9CB3A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+6D</a:t>
            </a:r>
            <a:endParaRPr lang="en-US" sz="1400" b="1" dirty="0">
              <a:solidFill>
                <a:srgbClr val="F9CB3A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0" name="TextBox 93"/>
          <p:cNvSpPr txBox="1">
            <a:spLocks noChangeArrowheads="1"/>
          </p:cNvSpPr>
          <p:nvPr/>
        </p:nvSpPr>
        <p:spPr bwMode="auto">
          <a:xfrm>
            <a:off x="6818819" y="2654409"/>
            <a:ext cx="1890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RLA </a:t>
            </a:r>
            <a:r>
              <a:rPr lang="en-US" sz="1400" b="1" dirty="0">
                <a:solidFill>
                  <a:srgbClr val="5F1FBD"/>
                </a:solidFill>
                <a:latin typeface="Arial"/>
                <a:cs typeface="Arial"/>
              </a:rPr>
              <a:t>to </a:t>
            </a:r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63 </a:t>
            </a:r>
            <a:r>
              <a:rPr lang="en-US" sz="1400" b="1" dirty="0" err="1" smtClean="0">
                <a:solidFill>
                  <a:srgbClr val="5F1FBD"/>
                </a:solidFill>
                <a:latin typeface="Arial"/>
                <a:cs typeface="Arial"/>
              </a:rPr>
              <a:t>GeV</a:t>
            </a:r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 +</a:t>
            </a:r>
          </a:p>
          <a:p>
            <a:pPr algn="ctr" eaLnBrk="1" hangingPunct="1"/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300m Higgs Factory</a:t>
            </a:r>
            <a:endParaRPr lang="en-US" sz="1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1" name="TextBox 84"/>
          <p:cNvSpPr txBox="1">
            <a:spLocks noChangeArrowheads="1"/>
          </p:cNvSpPr>
          <p:nvPr/>
        </p:nvSpPr>
        <p:spPr bwMode="auto">
          <a:xfrm>
            <a:off x="2968347" y="5994400"/>
            <a:ext cx="2145276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1200"/>
              </a:lnSpc>
            </a:pPr>
            <a:r>
              <a:rPr lang="en-US" sz="1400" b="1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400" b="1" dirty="0" err="1" smtClean="0">
                <a:solidFill>
                  <a:srgbClr val="FF6600"/>
                </a:solidFill>
                <a:latin typeface="Arial"/>
                <a:cs typeface="Arial"/>
              </a:rPr>
              <a:t>STORM</a:t>
            </a:r>
            <a:r>
              <a:rPr lang="en-US" sz="1400" b="1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+</a:t>
            </a:r>
            <a:r>
              <a:rPr lang="en-US" sz="1400" b="1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Arial"/>
                <a:cs typeface="Arial"/>
              </a:rPr>
              <a:t>Muon</a:t>
            </a: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 Beam</a:t>
            </a:r>
            <a:b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</a:b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R&amp;D Facility</a:t>
            </a:r>
            <a:endParaRPr lang="en-US" sz="1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 bwMode="auto">
          <a:xfrm rot="20096253">
            <a:off x="3762030" y="5669817"/>
            <a:ext cx="251006" cy="116532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cxnSp>
        <p:nvCxnSpPr>
          <p:cNvPr id="10" name="Straight Connector 9"/>
          <p:cNvCxnSpPr>
            <a:stCxn id="63" idx="3"/>
            <a:endCxn id="8" idx="1"/>
          </p:cNvCxnSpPr>
          <p:nvPr/>
        </p:nvCxnSpPr>
        <p:spPr bwMode="auto">
          <a:xfrm flipV="1">
            <a:off x="3485148" y="5781247"/>
            <a:ext cx="288699" cy="13451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228" y="6558965"/>
            <a:ext cx="1732895" cy="28574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J.P.Delahaye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407796" y="6547616"/>
            <a:ext cx="1736203" cy="310384"/>
          </a:xfrm>
          <a:prstGeom prst="rect">
            <a:avLst/>
          </a:prstGeom>
        </p:spPr>
        <p:txBody>
          <a:bodyPr/>
          <a:lstStyle/>
          <a:p>
            <a:fld id="{98817235-C917-8F48-A936-FEF3725D9AF4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4923250" y="3655767"/>
            <a:ext cx="770696" cy="109838"/>
          </a:xfrm>
          <a:prstGeom prst="line">
            <a:avLst/>
          </a:prstGeom>
          <a:ln>
            <a:solidFill>
              <a:srgbClr val="6600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 bwMode="auto">
          <a:xfrm>
            <a:off x="4945497" y="3662682"/>
            <a:ext cx="516656" cy="81367"/>
          </a:xfrm>
          <a:prstGeom prst="line">
            <a:avLst/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 bwMode="auto">
          <a:xfrm rot="2283539" flipV="1">
            <a:off x="5457825" y="3697289"/>
            <a:ext cx="201613" cy="125412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74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116" grpId="0" animBg="1"/>
      <p:bldP spid="121" grpId="0" animBg="1"/>
      <p:bldP spid="58" grpId="0"/>
      <p:bldP spid="59" grpId="0"/>
      <p:bldP spid="63" grpId="0" animBg="1"/>
      <p:bldP spid="67" grpId="0"/>
      <p:bldP spid="68" grpId="0"/>
      <p:bldP spid="69" grpId="0"/>
      <p:bldP spid="70" grpId="0"/>
      <p:bldP spid="71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Modify to match FNAL scenarios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P5  Process forces modification</a:t>
            </a:r>
          </a:p>
          <a:p>
            <a:pPr lvl="1"/>
            <a:r>
              <a:rPr lang="en-US" smtClean="0"/>
              <a:t>PIP 2 (0.8 GeV pulsed linac) endorsed (with “LBNF”) </a:t>
            </a:r>
          </a:p>
          <a:p>
            <a:pPr lvl="2"/>
            <a:r>
              <a:rPr lang="en-US" smtClean="0"/>
              <a:t>NuSTORM too expensive for present </a:t>
            </a:r>
          </a:p>
          <a:p>
            <a:pPr lvl="2"/>
            <a:r>
              <a:rPr lang="en-US" smtClean="0"/>
              <a:t>Neutrino Factory not needed (yet…)</a:t>
            </a:r>
          </a:p>
          <a:p>
            <a:r>
              <a:rPr lang="en-US" smtClean="0"/>
              <a:t>PIP2 needs upgrade(s) – to cw </a:t>
            </a:r>
          </a:p>
          <a:p>
            <a:pPr lvl="1"/>
            <a:r>
              <a:rPr lang="en-US" smtClean="0"/>
              <a:t>MI injection requires &gt; ~6.75 GeV protons</a:t>
            </a:r>
          </a:p>
          <a:p>
            <a:pPr lvl="2"/>
            <a:r>
              <a:rPr lang="en-US" smtClean="0"/>
              <a:t>linac or synchrotron ?</a:t>
            </a:r>
          </a:p>
          <a:p>
            <a:r>
              <a:rPr lang="en-US" smtClean="0"/>
              <a:t>Stage II of Project X was 3 GeV Linac</a:t>
            </a:r>
          </a:p>
          <a:p>
            <a:pPr lvl="1"/>
            <a:r>
              <a:rPr lang="en-US" smtClean="0"/>
              <a:t>PIP3 could be 3 GeV</a:t>
            </a:r>
          </a:p>
          <a:p>
            <a:r>
              <a:rPr lang="en-US" smtClean="0"/>
              <a:t>Dual Use Linac</a:t>
            </a:r>
          </a:p>
          <a:p>
            <a:pPr lvl="1"/>
            <a:r>
              <a:rPr lang="en-US" smtClean="0"/>
              <a:t> could supply 6.75 GeV protons and 5 GeV muons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August  2014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0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2800" dirty="0" smtClean="0"/>
              <a:t>A cost effective and progressive </a:t>
            </a:r>
            <a:r>
              <a:rPr lang="en-GB" sz="2800" dirty="0"/>
              <a:t>installation in </a:t>
            </a:r>
            <a:r>
              <a:rPr lang="en-GB" sz="2800" dirty="0" smtClean="0"/>
              <a:t>stages with increasing complexity 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August 12,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529840" y="2703949"/>
            <a:ext cx="1419190" cy="549627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3.75GeV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SC 650MHz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4886406" y="4103952"/>
            <a:ext cx="410313" cy="432250"/>
          </a:xfrm>
          <a:prstGeom prst="ellipse">
            <a:avLst/>
          </a:prstGeom>
          <a:noFill/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4363897" y="4109092"/>
            <a:ext cx="445482" cy="430823"/>
          </a:xfrm>
          <a:prstGeom prst="ellipse">
            <a:avLst/>
          </a:prstGeom>
          <a:noFill/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411102" y="4333809"/>
            <a:ext cx="368417" cy="397362"/>
          </a:xfrm>
          <a:prstGeom prst="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476101" y="4445488"/>
            <a:ext cx="337270" cy="219175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FF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965230" y="1292388"/>
            <a:ext cx="7393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PIPII</a:t>
            </a:r>
          </a:p>
        </p:txBody>
      </p:sp>
      <p:sp>
        <p:nvSpPr>
          <p:cNvPr id="17" name="Content Placeholder 15"/>
          <p:cNvSpPr txBox="1">
            <a:spLocks/>
          </p:cNvSpPr>
          <p:nvPr/>
        </p:nvSpPr>
        <p:spPr>
          <a:xfrm rot="-5400000">
            <a:off x="4272884" y="5434699"/>
            <a:ext cx="1752403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smtClean="0"/>
              <a:t>Accumulator</a:t>
            </a:r>
            <a:endParaRPr lang="en-GB" sz="2000" b="1" dirty="0"/>
          </a:p>
        </p:txBody>
      </p:sp>
      <p:sp>
        <p:nvSpPr>
          <p:cNvPr id="19" name="Content Placeholder 15"/>
          <p:cNvSpPr txBox="1">
            <a:spLocks/>
          </p:cNvSpPr>
          <p:nvPr/>
        </p:nvSpPr>
        <p:spPr>
          <a:xfrm rot="-5400000">
            <a:off x="3438052" y="5264185"/>
            <a:ext cx="1382110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smtClean="0"/>
              <a:t>Combiner</a:t>
            </a:r>
            <a:endParaRPr lang="en-GB" sz="2000" b="1" dirty="0"/>
          </a:p>
        </p:txBody>
      </p:sp>
      <p:sp>
        <p:nvSpPr>
          <p:cNvPr id="25" name="Content Placeholder 15"/>
          <p:cNvSpPr txBox="1">
            <a:spLocks/>
          </p:cNvSpPr>
          <p:nvPr/>
        </p:nvSpPr>
        <p:spPr>
          <a:xfrm rot="-5400000">
            <a:off x="3120565" y="5595574"/>
            <a:ext cx="949491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smtClean="0"/>
              <a:t>Target</a:t>
            </a:r>
            <a:endParaRPr lang="en-GB" sz="2000" b="1" dirty="0"/>
          </a:p>
        </p:txBody>
      </p:sp>
      <p:sp>
        <p:nvSpPr>
          <p:cNvPr id="26" name="Content Placeholder 15"/>
          <p:cNvSpPr txBox="1">
            <a:spLocks/>
          </p:cNvSpPr>
          <p:nvPr/>
        </p:nvSpPr>
        <p:spPr>
          <a:xfrm rot="-5400000">
            <a:off x="2438675" y="5306043"/>
            <a:ext cx="1382110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smtClean="0"/>
              <a:t>Front-end</a:t>
            </a:r>
            <a:endParaRPr lang="en-GB" sz="2000" b="1" dirty="0"/>
          </a:p>
        </p:txBody>
      </p:sp>
      <p:sp>
        <p:nvSpPr>
          <p:cNvPr id="29" name="Content Placeholder 15"/>
          <p:cNvSpPr txBox="1">
            <a:spLocks/>
          </p:cNvSpPr>
          <p:nvPr/>
        </p:nvSpPr>
        <p:spPr>
          <a:xfrm rot="-5400000">
            <a:off x="1681401" y="5400087"/>
            <a:ext cx="1877437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2000" b="1" dirty="0" smtClean="0"/>
              <a:t>Initial Cooling</a:t>
            </a:r>
            <a:endParaRPr lang="en-GB" sz="2000" b="1" dirty="0"/>
          </a:p>
        </p:txBody>
      </p:sp>
      <p:sp>
        <p:nvSpPr>
          <p:cNvPr id="32" name="Rectangle 31"/>
          <p:cNvSpPr/>
          <p:nvPr/>
        </p:nvSpPr>
        <p:spPr>
          <a:xfrm>
            <a:off x="2417999" y="3072895"/>
            <a:ext cx="711731" cy="544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 rot="-5400000">
            <a:off x="856917" y="5300718"/>
            <a:ext cx="1539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6D Cooling</a:t>
            </a:r>
            <a:endParaRPr lang="en-GB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800000">
            <a:off x="5815406" y="1387622"/>
            <a:ext cx="1585502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6337229" y="1890172"/>
            <a:ext cx="380428" cy="219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Content Placeholder 15"/>
          <p:cNvSpPr txBox="1">
            <a:spLocks/>
          </p:cNvSpPr>
          <p:nvPr/>
        </p:nvSpPr>
        <p:spPr>
          <a:xfrm>
            <a:off x="3577392" y="1957017"/>
            <a:ext cx="1253869" cy="769441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2000" b="1" dirty="0" smtClean="0"/>
              <a:t>Dual use</a:t>
            </a:r>
          </a:p>
          <a:p>
            <a:pPr marL="0" indent="0" algn="ctr">
              <a:buFont typeface="Arial"/>
              <a:buNone/>
            </a:pPr>
            <a:r>
              <a:rPr lang="en-GB" sz="2000" b="1" dirty="0" smtClean="0"/>
              <a:t> </a:t>
            </a:r>
            <a:r>
              <a:rPr lang="en-GB" sz="2000" b="1" dirty="0" err="1" smtClean="0"/>
              <a:t>Linac</a:t>
            </a:r>
            <a:endParaRPr lang="en-GB" sz="2000" b="1" dirty="0" smtClean="0"/>
          </a:p>
        </p:txBody>
      </p:sp>
      <p:sp>
        <p:nvSpPr>
          <p:cNvPr id="9" name="Oval 8"/>
          <p:cNvSpPr/>
          <p:nvPr/>
        </p:nvSpPr>
        <p:spPr>
          <a:xfrm>
            <a:off x="6289890" y="3654758"/>
            <a:ext cx="1199076" cy="115136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>
            <a:off x="4586605" y="3141116"/>
            <a:ext cx="726564" cy="914400"/>
          </a:xfrm>
          <a:prstGeom prst="arc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 rot="-10800000">
            <a:off x="2188414" y="3540770"/>
            <a:ext cx="662855" cy="960088"/>
          </a:xfrm>
          <a:prstGeom prst="arc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949030" y="2164080"/>
            <a:ext cx="948850" cy="562378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Content Placeholder 15"/>
          <p:cNvSpPr txBox="1">
            <a:spLocks/>
          </p:cNvSpPr>
          <p:nvPr/>
        </p:nvSpPr>
        <p:spPr>
          <a:xfrm>
            <a:off x="2334883" y="2365875"/>
            <a:ext cx="1503922" cy="69557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smtClean="0">
                <a:latin typeface="Symbol" panose="05050102010706020507" pitchFamily="18" charset="2"/>
              </a:rPr>
              <a:t>  m</a:t>
            </a:r>
          </a:p>
          <a:p>
            <a:pPr marL="0" indent="0">
              <a:buFont typeface="Arial"/>
              <a:buNone/>
            </a:pPr>
            <a:r>
              <a:rPr lang="en-GB" sz="1600" b="1" dirty="0" err="1" smtClean="0"/>
              <a:t>Preinjector</a:t>
            </a:r>
            <a:endParaRPr lang="en-GB" sz="1600" b="1" dirty="0"/>
          </a:p>
        </p:txBody>
      </p:sp>
      <p:sp>
        <p:nvSpPr>
          <p:cNvPr id="44" name="Content Placeholder 15"/>
          <p:cNvSpPr txBox="1">
            <a:spLocks/>
          </p:cNvSpPr>
          <p:nvPr/>
        </p:nvSpPr>
        <p:spPr>
          <a:xfrm>
            <a:off x="348233" y="1927187"/>
            <a:ext cx="1426994" cy="63402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600" b="1" dirty="0" smtClean="0"/>
              <a:t>Post-cooling</a:t>
            </a:r>
          </a:p>
          <a:p>
            <a:pPr marL="0" indent="0">
              <a:buFont typeface="Arial"/>
              <a:buNone/>
            </a:pPr>
            <a:r>
              <a:rPr lang="en-GB" sz="1600" b="1" dirty="0" smtClean="0"/>
              <a:t>Accelerator</a:t>
            </a:r>
            <a:endParaRPr lang="en-GB" sz="1600" b="1" dirty="0"/>
          </a:p>
        </p:txBody>
      </p:sp>
      <p:cxnSp>
        <p:nvCxnSpPr>
          <p:cNvPr id="41" name="Straight Arrow Connector 40"/>
          <p:cNvCxnSpPr>
            <a:stCxn id="10" idx="2"/>
            <a:endCxn id="23" idx="6"/>
          </p:cNvCxnSpPr>
          <p:nvPr/>
        </p:nvCxnSpPr>
        <p:spPr>
          <a:xfrm flipH="1">
            <a:off x="5296719" y="3598316"/>
            <a:ext cx="16450" cy="72176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3" idx="4"/>
            <a:endCxn id="30" idx="4"/>
          </p:cNvCxnSpPr>
          <p:nvPr/>
        </p:nvCxnSpPr>
        <p:spPr>
          <a:xfrm flipH="1">
            <a:off x="4586638" y="4536202"/>
            <a:ext cx="504925" cy="371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30" idx="4"/>
          </p:cNvCxnSpPr>
          <p:nvPr/>
        </p:nvCxnSpPr>
        <p:spPr>
          <a:xfrm flipH="1">
            <a:off x="3715431" y="4539915"/>
            <a:ext cx="871207" cy="1516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069597" y="1783281"/>
            <a:ext cx="1460243" cy="109882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24" idx="1"/>
            <a:endCxn id="31" idx="3"/>
          </p:cNvCxnSpPr>
          <p:nvPr/>
        </p:nvCxnSpPr>
        <p:spPr>
          <a:xfrm flipH="1">
            <a:off x="2813371" y="4532490"/>
            <a:ext cx="597731" cy="22586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32" idx="3"/>
          </p:cNvCxnSpPr>
          <p:nvPr/>
        </p:nvCxnSpPr>
        <p:spPr>
          <a:xfrm flipV="1">
            <a:off x="3129730" y="3097776"/>
            <a:ext cx="400110" cy="247157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1675525" y="2826410"/>
            <a:ext cx="0" cy="155761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6574807" y="2974521"/>
            <a:ext cx="662909" cy="766937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21" idx="3"/>
          </p:cNvCxnSpPr>
          <p:nvPr/>
        </p:nvCxnSpPr>
        <p:spPr>
          <a:xfrm flipV="1">
            <a:off x="4949030" y="2974521"/>
            <a:ext cx="475743" cy="4242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Content Placeholder 15"/>
          <p:cNvSpPr txBox="1">
            <a:spLocks/>
          </p:cNvSpPr>
          <p:nvPr/>
        </p:nvSpPr>
        <p:spPr>
          <a:xfrm>
            <a:off x="5960677" y="3212455"/>
            <a:ext cx="713657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smtClean="0"/>
              <a:t>RLA</a:t>
            </a:r>
            <a:endParaRPr lang="en-GB" sz="2000" b="1" dirty="0"/>
          </a:p>
        </p:txBody>
      </p:sp>
      <p:sp>
        <p:nvSpPr>
          <p:cNvPr id="102" name="Content Placeholder 15"/>
          <p:cNvSpPr txBox="1">
            <a:spLocks/>
          </p:cNvSpPr>
          <p:nvPr/>
        </p:nvSpPr>
        <p:spPr>
          <a:xfrm>
            <a:off x="6574808" y="4037193"/>
            <a:ext cx="728084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smtClean="0"/>
              <a:t>RCS</a:t>
            </a:r>
            <a:endParaRPr lang="en-GB" sz="20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2345145" y="3078296"/>
            <a:ext cx="863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1.0 </a:t>
            </a:r>
            <a:r>
              <a:rPr lang="en-GB" sz="1400" b="1" dirty="0" err="1" smtClean="0"/>
              <a:t>GeV</a:t>
            </a:r>
            <a:endParaRPr lang="en-GB" sz="1400" b="1" dirty="0" smtClean="0"/>
          </a:p>
          <a:p>
            <a:pPr algn="ctr"/>
            <a:r>
              <a:rPr lang="en-GB" sz="1400" b="1" dirty="0" smtClean="0"/>
              <a:t>325MHz</a:t>
            </a:r>
            <a:endParaRPr lang="en-GB" sz="1400" b="1" dirty="0"/>
          </a:p>
        </p:txBody>
      </p:sp>
      <p:sp>
        <p:nvSpPr>
          <p:cNvPr id="69" name="Content Placeholder 15"/>
          <p:cNvSpPr txBox="1">
            <a:spLocks/>
          </p:cNvSpPr>
          <p:nvPr/>
        </p:nvSpPr>
        <p:spPr>
          <a:xfrm rot="-5400000">
            <a:off x="4025865" y="5177998"/>
            <a:ext cx="1226618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err="1" smtClean="0"/>
              <a:t>Buncher</a:t>
            </a:r>
            <a:endParaRPr lang="en-GB" sz="2000" b="1" dirty="0"/>
          </a:p>
        </p:txBody>
      </p:sp>
      <p:sp>
        <p:nvSpPr>
          <p:cNvPr id="70" name="Rectangle 69"/>
          <p:cNvSpPr/>
          <p:nvPr/>
        </p:nvSpPr>
        <p:spPr>
          <a:xfrm>
            <a:off x="2964012" y="4409013"/>
            <a:ext cx="349115" cy="285646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Content Placeholder 15"/>
          <p:cNvSpPr txBox="1">
            <a:spLocks/>
          </p:cNvSpPr>
          <p:nvPr/>
        </p:nvSpPr>
        <p:spPr>
          <a:xfrm rot="-1800000">
            <a:off x="5613695" y="1157351"/>
            <a:ext cx="1098378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err="1" smtClean="0">
                <a:solidFill>
                  <a:srgbClr val="FF0000"/>
                </a:solidFill>
              </a:rPr>
              <a:t>NuMAX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650983" y="1973336"/>
            <a:ext cx="1111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Higgs</a:t>
            </a:r>
          </a:p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Factory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904510" y="2560520"/>
            <a:ext cx="1016655" cy="2763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xtBox 89"/>
          <p:cNvSpPr txBox="1"/>
          <p:nvPr/>
        </p:nvSpPr>
        <p:spPr>
          <a:xfrm>
            <a:off x="885825" y="2513148"/>
            <a:ext cx="1051891" cy="372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0.25 </a:t>
            </a:r>
            <a:r>
              <a:rPr lang="en-GB" sz="1600" b="1" dirty="0" err="1" smtClean="0">
                <a:solidFill>
                  <a:schemeClr val="bg1"/>
                </a:solidFill>
              </a:rPr>
              <a:t>GeV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>
            <a:spLocks/>
          </p:cNvSpPr>
          <p:nvPr/>
        </p:nvSpPr>
        <p:spPr>
          <a:xfrm>
            <a:off x="6539923" y="5017763"/>
            <a:ext cx="1138453" cy="707886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err="1" smtClean="0">
                <a:solidFill>
                  <a:srgbClr val="FF0000"/>
                </a:solidFill>
              </a:rPr>
              <a:t>Muon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Collider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7967389" y="2721212"/>
            <a:ext cx="629833" cy="604299"/>
          </a:xfrm>
          <a:prstGeom prst="ellipse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8526722" y="2975146"/>
            <a:ext cx="141000" cy="152186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920401" y="2800905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125GeV</a:t>
            </a:r>
          </a:p>
          <a:p>
            <a:pPr algn="ctr"/>
            <a:r>
              <a:rPr lang="en-GB" sz="1200" b="1" dirty="0" smtClean="0"/>
              <a:t>300 m</a:t>
            </a:r>
            <a:endParaRPr lang="en-GB" sz="1200" b="1" dirty="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7807521" y="2865222"/>
            <a:ext cx="197248" cy="13787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7802394" y="3021879"/>
            <a:ext cx="197248" cy="137238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511138" y="3007404"/>
            <a:ext cx="334476" cy="55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8356100" y="2879750"/>
            <a:ext cx="8858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/>
        </p:nvCxnSpPr>
        <p:spPr>
          <a:xfrm>
            <a:off x="7407796" y="3908916"/>
            <a:ext cx="477877" cy="533332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7872665" y="4443346"/>
            <a:ext cx="326157" cy="159602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7829765" y="4432840"/>
            <a:ext cx="22246" cy="382203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7740922" y="4602948"/>
            <a:ext cx="1106279" cy="1010587"/>
          </a:xfrm>
          <a:prstGeom prst="ellipse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/>
          <p:cNvSpPr txBox="1"/>
          <p:nvPr/>
        </p:nvSpPr>
        <p:spPr>
          <a:xfrm>
            <a:off x="7757570" y="4724438"/>
            <a:ext cx="1146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1.5 to 6 (10) </a:t>
            </a:r>
            <a:r>
              <a:rPr lang="en-GB" sz="1400" b="1" dirty="0" err="1" smtClean="0"/>
              <a:t>TeV</a:t>
            </a:r>
            <a:endParaRPr lang="en-GB" sz="1400" b="1" dirty="0" smtClean="0"/>
          </a:p>
          <a:p>
            <a:pPr algn="ctr"/>
            <a:r>
              <a:rPr lang="en-GB" sz="1400" b="1" dirty="0" smtClean="0"/>
              <a:t>2.5 to 6km </a:t>
            </a:r>
            <a:endParaRPr lang="en-GB" sz="1400" b="1" dirty="0"/>
          </a:p>
        </p:txBody>
      </p:sp>
      <p:sp>
        <p:nvSpPr>
          <p:cNvPr id="86" name="Oval 85"/>
          <p:cNvSpPr/>
          <p:nvPr/>
        </p:nvSpPr>
        <p:spPr>
          <a:xfrm>
            <a:off x="8526722" y="4624574"/>
            <a:ext cx="141000" cy="14017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7953953" y="5463102"/>
            <a:ext cx="163579" cy="152186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145" y="5725649"/>
            <a:ext cx="871504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07890" y="3385199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CC"/>
                </a:solidFill>
              </a:rPr>
              <a:t>6.75 </a:t>
            </a:r>
            <a:r>
              <a:rPr lang="en-GB" b="1" dirty="0" err="1" smtClean="0">
                <a:solidFill>
                  <a:srgbClr val="0000CC"/>
                </a:solidFill>
              </a:rPr>
              <a:t>GeV</a:t>
            </a:r>
            <a:endParaRPr lang="en-GB" b="1" dirty="0" smtClean="0">
              <a:solidFill>
                <a:srgbClr val="0000CC"/>
              </a:solidFill>
            </a:endParaRPr>
          </a:p>
          <a:p>
            <a:r>
              <a:rPr lang="en-GB" b="1" dirty="0" smtClean="0">
                <a:solidFill>
                  <a:srgbClr val="0000CC"/>
                </a:solidFill>
              </a:rPr>
              <a:t> Protons </a:t>
            </a:r>
            <a:endParaRPr lang="en-GB" b="1" dirty="0">
              <a:solidFill>
                <a:srgbClr val="0000CC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148818" y="3714027"/>
            <a:ext cx="1280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 smtClean="0">
                <a:solidFill>
                  <a:srgbClr val="FF00FF"/>
                </a:solidFill>
              </a:rPr>
              <a:t>255MeV/c</a:t>
            </a:r>
          </a:p>
          <a:p>
            <a:pPr algn="r"/>
            <a:r>
              <a:rPr lang="en-GB" b="1" dirty="0" smtClean="0">
                <a:solidFill>
                  <a:srgbClr val="FF00FF"/>
                </a:solidFill>
              </a:rPr>
              <a:t> </a:t>
            </a:r>
            <a:r>
              <a:rPr lang="en-GB" b="1" dirty="0" err="1" smtClean="0">
                <a:solidFill>
                  <a:srgbClr val="FF00FF"/>
                </a:solidFill>
              </a:rPr>
              <a:t>Muons</a:t>
            </a:r>
            <a:r>
              <a:rPr lang="en-GB" b="1" dirty="0" smtClean="0">
                <a:solidFill>
                  <a:srgbClr val="FF00FF"/>
                </a:solidFill>
              </a:rPr>
              <a:t> </a:t>
            </a:r>
            <a:endParaRPr lang="en-GB" b="1" dirty="0">
              <a:solidFill>
                <a:srgbClr val="FF00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954797" y="3702329"/>
            <a:ext cx="358372" cy="7825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>
            <a:off x="2891790" y="4248150"/>
            <a:ext cx="37885" cy="280386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929053" y="4012665"/>
            <a:ext cx="409575" cy="54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Arc 90"/>
          <p:cNvSpPr/>
          <p:nvPr/>
        </p:nvSpPr>
        <p:spPr>
          <a:xfrm flipH="1">
            <a:off x="2188414" y="3537827"/>
            <a:ext cx="581898" cy="960088"/>
          </a:xfrm>
          <a:prstGeom prst="arc">
            <a:avLst>
              <a:gd name="adj1" fmla="val 16531664"/>
              <a:gd name="adj2" fmla="val 0"/>
            </a:avLst>
          </a:prstGeom>
          <a:ln>
            <a:solidFill>
              <a:srgbClr val="FF00FF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/>
          <p:cNvSpPr/>
          <p:nvPr/>
        </p:nvSpPr>
        <p:spPr>
          <a:xfrm>
            <a:off x="904510" y="2982171"/>
            <a:ext cx="1287692" cy="24476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FF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Final cooling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1694359" y="3344933"/>
            <a:ext cx="781742" cy="0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Arc 95"/>
          <p:cNvSpPr/>
          <p:nvPr/>
        </p:nvSpPr>
        <p:spPr>
          <a:xfrm rot="10800000">
            <a:off x="2281560" y="2748392"/>
            <a:ext cx="476563" cy="460739"/>
          </a:xfrm>
          <a:prstGeom prst="arc">
            <a:avLst>
              <a:gd name="adj1" fmla="val 17655211"/>
              <a:gd name="adj2" fmla="val 21448204"/>
            </a:avLst>
          </a:prstGeom>
          <a:ln>
            <a:solidFill>
              <a:srgbClr val="FF00FF"/>
            </a:solidFill>
            <a:headEnd type="stealt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Arc 96"/>
          <p:cNvSpPr/>
          <p:nvPr/>
        </p:nvSpPr>
        <p:spPr>
          <a:xfrm rot="5400000" flipH="1">
            <a:off x="1758256" y="2813956"/>
            <a:ext cx="596444" cy="428470"/>
          </a:xfrm>
          <a:prstGeom prst="arc">
            <a:avLst>
              <a:gd name="adj1" fmla="val 16449557"/>
              <a:gd name="adj2" fmla="val 0"/>
            </a:avLst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Arrow Connector 97"/>
          <p:cNvCxnSpPr/>
          <p:nvPr/>
        </p:nvCxnSpPr>
        <p:spPr>
          <a:xfrm flipV="1">
            <a:off x="1678854" y="3197440"/>
            <a:ext cx="0" cy="219411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567170" y="3230180"/>
            <a:ext cx="154081" cy="46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9" name="Straight Arrow Connector 98"/>
          <p:cNvCxnSpPr>
            <a:endCxn id="97" idx="2"/>
          </p:cNvCxnSpPr>
          <p:nvPr/>
        </p:nvCxnSpPr>
        <p:spPr>
          <a:xfrm>
            <a:off x="1885450" y="2713663"/>
            <a:ext cx="171028" cy="16306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3387" y="3559040"/>
            <a:ext cx="995842" cy="9694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6D cooling</a:t>
            </a:r>
          </a:p>
          <a:p>
            <a:endParaRPr lang="en-US" sz="300" b="1" dirty="0" smtClean="0"/>
          </a:p>
          <a:p>
            <a:r>
              <a:rPr lang="en-US" sz="1200" b="1" dirty="0" smtClean="0"/>
              <a:t>Bunch</a:t>
            </a:r>
          </a:p>
          <a:p>
            <a:r>
              <a:rPr lang="en-US" sz="1200" b="1" dirty="0" smtClean="0"/>
              <a:t>merge</a:t>
            </a:r>
          </a:p>
          <a:p>
            <a:endParaRPr lang="en-US" sz="300" b="1" dirty="0" smtClean="0"/>
          </a:p>
          <a:p>
            <a:r>
              <a:rPr lang="en-US" sz="1200" b="1" dirty="0" smtClean="0"/>
              <a:t>6D cooling</a:t>
            </a:r>
          </a:p>
          <a:p>
            <a:endParaRPr lang="en-US" sz="300" b="1" dirty="0" smtClean="0"/>
          </a:p>
        </p:txBody>
      </p:sp>
      <p:sp>
        <p:nvSpPr>
          <p:cNvPr id="104" name="TextBox 103"/>
          <p:cNvSpPr txBox="1"/>
          <p:nvPr/>
        </p:nvSpPr>
        <p:spPr>
          <a:xfrm>
            <a:off x="113119" y="4421855"/>
            <a:ext cx="1482996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Charge separator</a:t>
            </a:r>
            <a:endParaRPr lang="en-US" sz="1200" b="1" dirty="0"/>
          </a:p>
        </p:txBody>
      </p:sp>
      <p:pic>
        <p:nvPicPr>
          <p:cNvPr id="10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32966" y="4352131"/>
            <a:ext cx="121440" cy="36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180366" y="3524255"/>
            <a:ext cx="961263" cy="954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1" name="Straight Arrow Connector 100"/>
          <p:cNvCxnSpPr/>
          <p:nvPr/>
        </p:nvCxnSpPr>
        <p:spPr>
          <a:xfrm flipH="1" flipV="1">
            <a:off x="1694359" y="4596923"/>
            <a:ext cx="767246" cy="1990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1906508" y="3588298"/>
            <a:ext cx="281906" cy="18466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sz="300" b="1" dirty="0" smtClean="0"/>
          </a:p>
          <a:p>
            <a:endParaRPr lang="en-US" sz="300" b="1" dirty="0" smtClean="0"/>
          </a:p>
        </p:txBody>
      </p:sp>
      <p:sp>
        <p:nvSpPr>
          <p:cNvPr id="110" name="TextBox 109"/>
          <p:cNvSpPr txBox="1"/>
          <p:nvPr/>
        </p:nvSpPr>
        <p:spPr>
          <a:xfrm>
            <a:off x="1906508" y="4248770"/>
            <a:ext cx="242310" cy="18466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sz="300" b="1" dirty="0" smtClean="0"/>
          </a:p>
          <a:p>
            <a:endParaRPr lang="en-US" sz="300" b="1" dirty="0" smtClean="0"/>
          </a:p>
        </p:txBody>
      </p:sp>
      <p:sp>
        <p:nvSpPr>
          <p:cNvPr id="111" name="Rectangle 110"/>
          <p:cNvSpPr/>
          <p:nvPr/>
        </p:nvSpPr>
        <p:spPr>
          <a:xfrm rot="2280000">
            <a:off x="1599278" y="1641547"/>
            <a:ext cx="914400" cy="2696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/>
          <p:cNvSpPr txBox="1"/>
          <p:nvPr/>
        </p:nvSpPr>
        <p:spPr>
          <a:xfrm rot="2280000">
            <a:off x="1555308" y="1569017"/>
            <a:ext cx="984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0.8GeV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 rot="2280000">
            <a:off x="2427314" y="2263145"/>
            <a:ext cx="914400" cy="2696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/>
          <p:cNvSpPr txBox="1"/>
          <p:nvPr/>
        </p:nvSpPr>
        <p:spPr>
          <a:xfrm rot="2280000">
            <a:off x="2408324" y="2235610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2.2GeV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813371" y="1805254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/>
              <a:t>PIPIII</a:t>
            </a:r>
          </a:p>
        </p:txBody>
      </p:sp>
      <p:cxnSp>
        <p:nvCxnSpPr>
          <p:cNvPr id="39" name="Straight Connector 38"/>
          <p:cNvCxnSpPr>
            <a:stCxn id="37" idx="0"/>
          </p:cNvCxnSpPr>
          <p:nvPr/>
        </p:nvCxnSpPr>
        <p:spPr>
          <a:xfrm>
            <a:off x="2519842" y="4500858"/>
            <a:ext cx="331428" cy="54218"/>
          </a:xfrm>
          <a:prstGeom prst="line">
            <a:avLst/>
          </a:prstGeom>
          <a:ln w="317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/>
          <p:cNvGrpSpPr/>
          <p:nvPr/>
        </p:nvGrpSpPr>
        <p:grpSpPr>
          <a:xfrm rot="-1980000">
            <a:off x="3170242" y="3080061"/>
            <a:ext cx="295590" cy="276634"/>
            <a:chOff x="7382662" y="3183020"/>
            <a:chExt cx="1131803" cy="603179"/>
          </a:xfrm>
        </p:grpSpPr>
        <p:sp>
          <p:nvSpPr>
            <p:cNvPr id="124" name="Rectangle 123"/>
            <p:cNvSpPr/>
            <p:nvPr/>
          </p:nvSpPr>
          <p:spPr>
            <a:xfrm>
              <a:off x="7414987" y="3183020"/>
              <a:ext cx="1052156" cy="603179"/>
            </a:xfrm>
            <a:prstGeom prst="rect">
              <a:avLst/>
            </a:prstGeom>
            <a:solidFill>
              <a:srgbClr val="CCFF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5" name="Straight Connector 124"/>
            <p:cNvCxnSpPr>
              <a:stCxn id="124" idx="1"/>
            </p:cNvCxnSpPr>
            <p:nvPr/>
          </p:nvCxnSpPr>
          <p:spPr>
            <a:xfrm rot="1980000" flipV="1">
              <a:off x="7519666" y="3270881"/>
              <a:ext cx="96929" cy="249846"/>
            </a:xfrm>
            <a:prstGeom prst="line">
              <a:avLst/>
            </a:prstGeom>
            <a:ln>
              <a:solidFill>
                <a:srgbClr val="FF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4" idx="3"/>
            </p:cNvCxnSpPr>
            <p:nvPr/>
          </p:nvCxnSpPr>
          <p:spPr>
            <a:xfrm rot="1980000" flipH="1" flipV="1">
              <a:off x="7985503" y="3387989"/>
              <a:ext cx="528962" cy="10336"/>
            </a:xfrm>
            <a:prstGeom prst="line">
              <a:avLst/>
            </a:prstGeom>
            <a:ln>
              <a:solidFill>
                <a:srgbClr val="FF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H="1">
              <a:off x="7709346" y="3306233"/>
              <a:ext cx="333954" cy="0"/>
            </a:xfrm>
            <a:prstGeom prst="line">
              <a:avLst/>
            </a:prstGeom>
            <a:ln>
              <a:solidFill>
                <a:srgbClr val="FF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>
              <a:endCxn id="124" idx="3"/>
            </p:cNvCxnSpPr>
            <p:nvPr/>
          </p:nvCxnSpPr>
          <p:spPr>
            <a:xfrm rot="1980000" flipV="1">
              <a:off x="8265792" y="3448538"/>
              <a:ext cx="132195" cy="177271"/>
            </a:xfrm>
            <a:prstGeom prst="line">
              <a:avLst/>
            </a:prstGeom>
            <a:ln>
              <a:solidFill>
                <a:srgbClr val="FF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rot="1980000" flipH="1">
              <a:off x="7660846" y="3485912"/>
              <a:ext cx="495835" cy="193246"/>
            </a:xfrm>
            <a:prstGeom prst="line">
              <a:avLst/>
            </a:prstGeom>
            <a:ln>
              <a:solidFill>
                <a:srgbClr val="FF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>
              <a:endCxn id="124" idx="1"/>
            </p:cNvCxnSpPr>
            <p:nvPr/>
          </p:nvCxnSpPr>
          <p:spPr>
            <a:xfrm rot="1980000" flipH="1" flipV="1">
              <a:off x="7382662" y="3531052"/>
              <a:ext cx="291566" cy="19558"/>
            </a:xfrm>
            <a:prstGeom prst="line">
              <a:avLst/>
            </a:prstGeom>
            <a:ln>
              <a:solidFill>
                <a:srgbClr val="FF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Arc 130"/>
          <p:cNvSpPr/>
          <p:nvPr/>
        </p:nvSpPr>
        <p:spPr>
          <a:xfrm>
            <a:off x="4439119" y="3128182"/>
            <a:ext cx="1001177" cy="933880"/>
          </a:xfrm>
          <a:prstGeom prst="arc">
            <a:avLst>
              <a:gd name="adj1" fmla="val 16033188"/>
              <a:gd name="adj2" fmla="val 20453387"/>
            </a:avLst>
          </a:prstGeom>
          <a:noFill/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2" name="Straight Arrow Connector 131"/>
          <p:cNvCxnSpPr>
            <a:stCxn id="131" idx="2"/>
          </p:cNvCxnSpPr>
          <p:nvPr/>
        </p:nvCxnSpPr>
        <p:spPr>
          <a:xfrm>
            <a:off x="5408969" y="3432532"/>
            <a:ext cx="371882" cy="172559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Content Placeholder 15"/>
          <p:cNvSpPr txBox="1">
            <a:spLocks/>
          </p:cNvSpPr>
          <p:nvPr/>
        </p:nvSpPr>
        <p:spPr>
          <a:xfrm rot="-5400000">
            <a:off x="4803661" y="4856858"/>
            <a:ext cx="1954381" cy="769441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To MI for </a:t>
            </a:r>
          </a:p>
          <a:p>
            <a:pPr marL="0" indent="0">
              <a:buFont typeface="Arial"/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LBNF upgrade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134" name="Straight Arrow Connector 133"/>
          <p:cNvCxnSpPr/>
          <p:nvPr/>
        </p:nvCxnSpPr>
        <p:spPr>
          <a:xfrm flipV="1">
            <a:off x="4949030" y="3559040"/>
            <a:ext cx="491266" cy="10416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34017" y="509377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MW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297152" y="478693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1-2.3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6985" y="1175969"/>
            <a:ext cx="2710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3300"/>
                </a:solidFill>
              </a:rPr>
              <a:t>Initially: 1MW on target</a:t>
            </a:r>
          </a:p>
          <a:p>
            <a:r>
              <a:rPr lang="en-US" b="1" dirty="0">
                <a:solidFill>
                  <a:srgbClr val="CC3300"/>
                </a:solidFill>
              </a:rPr>
              <a:t> </a:t>
            </a:r>
            <a:r>
              <a:rPr lang="en-US" b="1" dirty="0" smtClean="0">
                <a:solidFill>
                  <a:srgbClr val="CC3300"/>
                </a:solidFill>
              </a:rPr>
              <a:t>              No cooling</a:t>
            </a:r>
            <a:endParaRPr lang="en-US" b="1" dirty="0">
              <a:solidFill>
                <a:srgbClr val="CC33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17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159"/>
    </mc:Choice>
    <mc:Fallback xmlns="">
      <p:transition spd="slow" advTm="1041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1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30" grpId="0" animBg="1"/>
      <p:bldP spid="24" grpId="0" animBg="1"/>
      <p:bldP spid="31" grpId="0" animBg="1"/>
      <p:bldP spid="17" grpId="0"/>
      <p:bldP spid="19" grpId="0"/>
      <p:bldP spid="25" grpId="0"/>
      <p:bldP spid="26" grpId="0"/>
      <p:bldP spid="29" grpId="0"/>
      <p:bldP spid="32" grpId="0" animBg="1"/>
      <p:bldP spid="3" grpId="0"/>
      <p:bldP spid="34" grpId="0"/>
      <p:bldP spid="9" grpId="0" animBg="1"/>
      <p:bldP spid="10" grpId="0" animBg="1"/>
      <p:bldP spid="37" grpId="0" animBg="1"/>
      <p:bldP spid="37" grpId="1" animBg="1"/>
      <p:bldP spid="37" grpId="2" animBg="1"/>
      <p:bldP spid="42" grpId="0"/>
      <p:bldP spid="44" grpId="0"/>
      <p:bldP spid="100" grpId="0"/>
      <p:bldP spid="102" grpId="0"/>
      <p:bldP spid="107" grpId="0"/>
      <p:bldP spid="69" grpId="0"/>
      <p:bldP spid="70" grpId="0" animBg="1"/>
      <p:bldP spid="74" grpId="0"/>
      <p:bldP spid="74" grpId="1"/>
      <p:bldP spid="74" grpId="2"/>
      <p:bldP spid="72" grpId="0"/>
      <p:bldP spid="72" grpId="1"/>
      <p:bldP spid="72" grpId="2"/>
      <p:bldP spid="89" grpId="0" animBg="1"/>
      <p:bldP spid="90" grpId="0"/>
      <p:bldP spid="92" grpId="0"/>
      <p:bldP spid="13" grpId="0" animBg="1"/>
      <p:bldP spid="13" grpId="1" animBg="1"/>
      <p:bldP spid="13" grpId="2" animBg="1"/>
      <p:bldP spid="14" grpId="0" animBg="1"/>
      <p:bldP spid="14" grpId="1" animBg="1"/>
      <p:bldP spid="15" grpId="0"/>
      <p:bldP spid="15" grpId="1"/>
      <p:bldP spid="15" grpId="2"/>
      <p:bldP spid="83" grpId="0" animBg="1"/>
      <p:bldP spid="85" grpId="0"/>
      <p:bldP spid="86" grpId="0" animBg="1"/>
      <p:bldP spid="87" grpId="0" animBg="1"/>
      <p:bldP spid="8" grpId="0"/>
      <p:bldP spid="84" grpId="0"/>
      <p:bldP spid="91" grpId="0" animBg="1"/>
      <p:bldP spid="91" grpId="1" animBg="1"/>
      <p:bldP spid="91" grpId="2" animBg="1"/>
      <p:bldP spid="94" grpId="0" animBg="1"/>
      <p:bldP spid="96" grpId="0" animBg="1"/>
      <p:bldP spid="97" grpId="0" animBg="1"/>
      <p:bldP spid="7" grpId="0" animBg="1"/>
      <p:bldP spid="104" grpId="0" animBg="1"/>
      <p:bldP spid="109" grpId="0" animBg="1"/>
      <p:bldP spid="110" grpId="0" animBg="1"/>
      <p:bldP spid="131" grpId="0" animBg="1"/>
      <p:bldP spid="133" grpId="0"/>
      <p:bldP spid="27" grpId="0"/>
      <p:bldP spid="135" grpId="0"/>
      <p:bldP spid="5" grpId="0"/>
      <p:bldP spid="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5|20.2|24.8|18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2|12.8|18.2|1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|18|29.9"/>
</p:tagLst>
</file>

<file path=ppt/theme/theme1.xml><?xml version="1.0" encoding="utf-8"?>
<a:theme xmlns:a="http://schemas.openxmlformats.org/drawingml/2006/main" name="MuPAC_Review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MuPAC_Review_Template.potx</Template>
  <TotalTime>6865</TotalTime>
  <Words>1096</Words>
  <Application>Microsoft Office PowerPoint</Application>
  <PresentationFormat>On-screen Show (4:3)</PresentationFormat>
  <Paragraphs>309</Paragraphs>
  <Slides>16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MuPAC_Review_Template</vt:lpstr>
      <vt:lpstr>Introduction to NUMAX</vt:lpstr>
      <vt:lpstr>OUTLINE</vt:lpstr>
      <vt:lpstr>Fermilab Proton Sources</vt:lpstr>
      <vt:lpstr>Muon Accelerator Concepts Key issues and R&amp;D to address feasibility</vt:lpstr>
      <vt:lpstr>PowerPoint Presentation</vt:lpstr>
      <vt:lpstr>NuMAX  parameters (pre P5)</vt:lpstr>
      <vt:lpstr>PowerPoint Presentation</vt:lpstr>
      <vt:lpstr>Modify to match FNAL scenarios</vt:lpstr>
      <vt:lpstr>A cost effective and progressive installation in stages with increasing complexity </vt:lpstr>
      <vt:lpstr>PowerPoint Presentation</vt:lpstr>
      <vt:lpstr>Main parameters evolution (increasing complexity and challenge)</vt:lpstr>
      <vt:lpstr>NuSTORM Options</vt:lpstr>
      <vt:lpstr>Fermilab future upgrade path ??</vt:lpstr>
      <vt:lpstr>Summary</vt:lpstr>
      <vt:lpstr>BACK UPS</vt:lpstr>
      <vt:lpstr>Staged Neutrino Factory and Muon Colliders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Palmer</dc:creator>
  <cp:lastModifiedBy>DN</cp:lastModifiedBy>
  <cp:revision>305</cp:revision>
  <dcterms:created xsi:type="dcterms:W3CDTF">2012-06-15T14:46:19Z</dcterms:created>
  <dcterms:modified xsi:type="dcterms:W3CDTF">2014-08-26T10:57:56Z</dcterms:modified>
</cp:coreProperties>
</file>