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22"/>
  </p:notesMasterIdLst>
  <p:sldIdLst>
    <p:sldId id="256" r:id="rId2"/>
    <p:sldId id="264" r:id="rId3"/>
    <p:sldId id="263" r:id="rId4"/>
    <p:sldId id="270" r:id="rId5"/>
    <p:sldId id="301" r:id="rId6"/>
    <p:sldId id="302" r:id="rId7"/>
    <p:sldId id="303" r:id="rId8"/>
    <p:sldId id="304" r:id="rId9"/>
    <p:sldId id="318" r:id="rId10"/>
    <p:sldId id="319" r:id="rId11"/>
    <p:sldId id="320" r:id="rId12"/>
    <p:sldId id="321" r:id="rId13"/>
    <p:sldId id="322" r:id="rId14"/>
    <p:sldId id="323" r:id="rId15"/>
    <p:sldId id="324" r:id="rId16"/>
    <p:sldId id="305" r:id="rId17"/>
    <p:sldId id="314" r:id="rId18"/>
    <p:sldId id="315" r:id="rId19"/>
    <p:sldId id="316" r:id="rId20"/>
    <p:sldId id="317" r:id="rId21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23"/>
      <p:bold r:id="rId24"/>
      <p:italic r:id="rId25"/>
      <p:boldItalic r:id="rId26"/>
    </p:embeddedFont>
  </p:embeddedFontLst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4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87813" autoAdjust="0"/>
  </p:normalViewPr>
  <p:slideViewPr>
    <p:cSldViewPr>
      <p:cViewPr varScale="1">
        <p:scale>
          <a:sx n="78" d="100"/>
          <a:sy n="78" d="100"/>
        </p:scale>
        <p:origin x="-1560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F57FC-B3FF-4DF2-9417-962901C07B3B}" type="datetimeFigureOut">
              <a:rPr lang="sv-SE" smtClean="0"/>
              <a:t>2014-08-27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1A53A7-64CD-4D0E-AAE8-1AC9C79D708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84655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94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7F064-A8ED-447B-A765-C18FEBBD5200}" type="datetime1">
              <a:rPr lang="sv-SE" smtClean="0"/>
              <a:t>2014-08-27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McGinnis-The New ESS Linac Design-MOYBA02</a:t>
            </a:r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/>
          </a:p>
        </p:txBody>
      </p:sp>
      <p:pic>
        <p:nvPicPr>
          <p:cNvPr id="7" name="Bildobjekt 7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260648"/>
            <a:ext cx="1656184" cy="88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884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4pPr>
              <a:defRPr sz="1800"/>
            </a:lvl4pPr>
            <a:lvl5pPr>
              <a:defRPr sz="16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sv-S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F4A65-CB02-42BA-B6B8-40F8B83B2826}" type="datetime1">
              <a:rPr lang="sv-SE" smtClean="0"/>
              <a:t>2014-08-27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7784" y="6356350"/>
            <a:ext cx="3888432" cy="365125"/>
          </a:xfrm>
        </p:spPr>
        <p:txBody>
          <a:bodyPr/>
          <a:lstStyle/>
          <a:p>
            <a:r>
              <a:rPr lang="en-GB" smtClean="0"/>
              <a:t>McGinnis-The New ESS Linac Design-MOYBA02</a:t>
            </a:r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/>
          </a:p>
        </p:txBody>
      </p:sp>
      <p:pic>
        <p:nvPicPr>
          <p:cNvPr id="8" name="Bildobjekt 5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008" y="319530"/>
            <a:ext cx="1370480" cy="73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099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DF0F7-1A37-42E2-A094-A29AE6EA6235}" type="datetime1">
              <a:rPr lang="sv-SE" smtClean="0"/>
              <a:t>2014-08-27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7784" y="6356350"/>
            <a:ext cx="3888432" cy="365125"/>
          </a:xfrm>
        </p:spPr>
        <p:txBody>
          <a:bodyPr/>
          <a:lstStyle/>
          <a:p>
            <a:r>
              <a:rPr lang="en-GB" smtClean="0"/>
              <a:t>McGinnis-The New ESS Linac Design-MOYBA02</a:t>
            </a:r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/>
          </a:p>
        </p:txBody>
      </p:sp>
      <p:pic>
        <p:nvPicPr>
          <p:cNvPr id="8" name="Bildobjekt 5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008" y="319530"/>
            <a:ext cx="1370480" cy="73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404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6"/>
          <p:cNvSpPr/>
          <p:nvPr userDrawn="1"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95FF-1092-4251-9B43-384483276502}" type="datetime1">
              <a:rPr lang="sv-SE" smtClean="0"/>
              <a:t>2014-08-27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McGinnis-The New ESS Linac Design-MOYBA02</a:t>
            </a:r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/>
          </a:p>
        </p:txBody>
      </p:sp>
      <p:pic>
        <p:nvPicPr>
          <p:cNvPr id="9" name="Bildobjekt 7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662" y="260648"/>
            <a:ext cx="1359826" cy="727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83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86A2-B09D-417A-A248-5164E16DF505}" type="datetime1">
              <a:rPr lang="sv-SE" smtClean="0"/>
              <a:t>2014-08-27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McGinnis-The New ESS Linac Design-MOYBA02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9C468-3897-420B-94F5-69A4DE825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412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391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Click to edit Master title style</a:t>
            </a:r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29C1F-5C92-4601-9E59-95E8AE0DD0F2}" type="datetime1">
              <a:rPr lang="sv-SE" smtClean="0"/>
              <a:t>2014-08-27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McGinnis-The New ESS Linac Design-MOYBA02</a:t>
            </a:r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115BC-487E-4422-894C-CB7CD3E7922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0640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2" r:id="rId4"/>
    <p:sldLayoutId id="2147483654" r:id="rId5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4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0808"/>
            <a:ext cx="7772400" cy="2664295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/>
              <a:t>ESS </a:t>
            </a:r>
            <a:r>
              <a:rPr lang="en-GB" sz="4000" dirty="0" err="1" smtClean="0"/>
              <a:t>Linac</a:t>
            </a:r>
            <a:r>
              <a:rPr lang="en-GB" sz="4000" dirty="0" smtClean="0"/>
              <a:t> Modifications</a:t>
            </a:r>
            <a:br>
              <a:rPr lang="en-GB" sz="4000" dirty="0" smtClean="0"/>
            </a:br>
            <a:r>
              <a:rPr lang="en-GB" sz="4000" dirty="0" smtClean="0"/>
              <a:t>for</a:t>
            </a:r>
            <a:br>
              <a:rPr lang="en-GB" sz="4000" dirty="0" smtClean="0"/>
            </a:br>
            <a:r>
              <a:rPr lang="en-GB" sz="4000" dirty="0" err="1" smtClean="0"/>
              <a:t>ESSnuSB</a:t>
            </a:r>
            <a:r>
              <a:rPr lang="en-GB" sz="4000" dirty="0"/>
              <a:t/>
            </a:r>
            <a:br>
              <a:rPr lang="en-GB" sz="4000" dirty="0"/>
            </a:b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01688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Dave McGinnis</a:t>
            </a:r>
            <a:endParaRPr lang="en-GB" sz="2000" dirty="0">
              <a:solidFill>
                <a:srgbClr val="FFFFFF"/>
              </a:solidFill>
            </a:endParaRPr>
          </a:p>
          <a:p>
            <a:r>
              <a:rPr lang="en-GB" sz="2000" dirty="0">
                <a:solidFill>
                  <a:srgbClr val="FFFFFF"/>
                </a:solidFill>
              </a:rPr>
              <a:t>Chief Engineer / Accelerator Division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5949280"/>
            <a:ext cx="4572000" cy="60324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1600" dirty="0" smtClean="0">
                <a:solidFill>
                  <a:srgbClr val="FFFFFF"/>
                </a:solidFill>
              </a:rPr>
              <a:t>www.europeanspallationsource.se</a:t>
            </a:r>
          </a:p>
          <a:p>
            <a:pPr algn="ctr"/>
            <a:r>
              <a:rPr lang="en-GB" sz="1400" dirty="0" smtClean="0">
                <a:solidFill>
                  <a:srgbClr val="FFFFFF"/>
                </a:solidFill>
              </a:rPr>
              <a:t>August 27, 2014</a:t>
            </a:r>
          </a:p>
        </p:txBody>
      </p:sp>
    </p:spTree>
    <p:extLst>
      <p:ext uri="{BB962C8B-B14F-4D97-AF65-F5344CB8AC3E}">
        <p14:creationId xmlns:p14="http://schemas.microsoft.com/office/powerpoint/2010/main" val="139461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Klystron modulators for 28Hz </a:t>
            </a:r>
            <a:r>
              <a:rPr lang="en-GB" dirty="0" smtClean="0"/>
              <a:t>operation </a:t>
            </a:r>
            <a:r>
              <a:rPr lang="en-GB" dirty="0"/>
              <a:t>(C. Martins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McGinnis-ESS Linac Upgrade</a:t>
            </a:r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10</a:t>
            </a:fld>
            <a:endParaRPr lang="sv-S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23037"/>
            <a:ext cx="7435875" cy="5304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82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Impact on modulators when upgrading from 14 to </a:t>
            </a:r>
            <a:r>
              <a:rPr lang="en-GB" dirty="0" smtClean="0"/>
              <a:t>28Hz </a:t>
            </a:r>
            <a:r>
              <a:rPr lang="en-GB" dirty="0"/>
              <a:t>(C. Martins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McGinnis-ESS Linac Upgrade</a:t>
            </a:r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11</a:t>
            </a:fld>
            <a:endParaRPr lang="sv-SE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7888726"/>
              </p:ext>
            </p:extLst>
          </p:nvPr>
        </p:nvGraphicFramePr>
        <p:xfrm>
          <a:off x="395535" y="1628800"/>
          <a:ext cx="8568951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4950"/>
                <a:gridCol w="1849707"/>
                <a:gridCol w="2664294"/>
              </a:tblGrid>
              <a:tr h="0">
                <a:tc>
                  <a:txBody>
                    <a:bodyPr/>
                    <a:lstStyle/>
                    <a:p>
                      <a:r>
                        <a:rPr lang="en-GB" i="1" u="sng" dirty="0" smtClean="0">
                          <a:solidFill>
                            <a:srgbClr val="FF0000"/>
                          </a:solidFill>
                        </a:rPr>
                        <a:t>Cost Impact</a:t>
                      </a:r>
                      <a:endParaRPr lang="en-US" i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Per modulator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Total</a:t>
                      </a:r>
                      <a:r>
                        <a:rPr lang="en-GB" baseline="0" dirty="0" smtClean="0"/>
                        <a:t> (45 modulators)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1)- Adding extra capacitor charger modules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+ 60 </a:t>
                      </a:r>
                      <a:r>
                        <a:rPr lang="en-GB" dirty="0" err="1" smtClean="0"/>
                        <a:t>kEURO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+ 3 MEURO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2)- Re-winding HVHF transformers and output filter inductors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+ 100 </a:t>
                      </a:r>
                      <a:r>
                        <a:rPr lang="en-GB" dirty="0" err="1" smtClean="0"/>
                        <a:t>kEURO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+ 4.5 MEURO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3)- Labour costs (contract follow-up, testing,</a:t>
                      </a:r>
                      <a:r>
                        <a:rPr lang="en-GB" baseline="0" dirty="0" smtClean="0"/>
                        <a:t> etc.)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+ 5 MEURO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Total cost increase for modulators’ upgrade</a:t>
                      </a:r>
                      <a:endParaRPr 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+ 12.5 MEURO</a:t>
                      </a:r>
                      <a:r>
                        <a:rPr lang="en-GB" b="1" baseline="0" dirty="0" smtClean="0"/>
                        <a:t> </a:t>
                      </a:r>
                      <a:r>
                        <a:rPr lang="en-GB" b="1" dirty="0" smtClean="0"/>
                        <a:t>(+ 30%)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4240909"/>
              </p:ext>
            </p:extLst>
          </p:nvPr>
        </p:nvGraphicFramePr>
        <p:xfrm>
          <a:off x="395535" y="5157192"/>
          <a:ext cx="8568951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4950"/>
                <a:gridCol w="1849707"/>
                <a:gridCol w="2664294"/>
              </a:tblGrid>
              <a:tr h="0">
                <a:tc>
                  <a:txBody>
                    <a:bodyPr/>
                    <a:lstStyle/>
                    <a:p>
                      <a:r>
                        <a:rPr lang="en-GB" i="1" u="sng" dirty="0" smtClean="0">
                          <a:solidFill>
                            <a:srgbClr val="FF0000"/>
                          </a:solidFill>
                        </a:rPr>
                        <a:t>Footprint Impact</a:t>
                      </a:r>
                      <a:endParaRPr lang="en-US" i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Per modulator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Foot</a:t>
                      </a:r>
                      <a:r>
                        <a:rPr lang="en-GB" baseline="0" dirty="0" smtClean="0"/>
                        <a:t>print required for additional capacitor chargers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~</a:t>
                      </a:r>
                      <a:r>
                        <a:rPr lang="en-GB" baseline="0" dirty="0" smtClean="0"/>
                        <a:t> 1.2m x 1m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790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Impact on the AC distribution grid when upgrading from 14 to </a:t>
            </a:r>
            <a:r>
              <a:rPr lang="en-GB" dirty="0" smtClean="0"/>
              <a:t>28Hz </a:t>
            </a:r>
            <a:r>
              <a:rPr lang="en-GB" dirty="0"/>
              <a:t>(C. Martins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McGinnis-ESS Linac Upgrade</a:t>
            </a:r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12</a:t>
            </a:fld>
            <a:endParaRPr lang="sv-S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7529785" cy="5051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319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Cryogenics Safety Factors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McGinnis-ESS Linac Upgrade</a:t>
            </a:r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13</a:t>
            </a:fld>
            <a:endParaRPr lang="sv-S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0808"/>
            <a:ext cx="8865008" cy="2942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877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loads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5356866"/>
            <a:ext cx="8229600" cy="1096470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US" dirty="0"/>
              <a:t>Very likely the same cryogenic distribution system can be used to remove the expected higher heat load from the cavities.</a:t>
            </a:r>
            <a:endParaRPr lang="en-GB" dirty="0"/>
          </a:p>
          <a:p>
            <a:r>
              <a:rPr lang="en-US" dirty="0"/>
              <a:t>The cryogenic plant will most likely need to be upgraded to cover the needs of </a:t>
            </a:r>
            <a:r>
              <a:rPr lang="en-US" dirty="0" err="1"/>
              <a:t>ESSnuSB</a:t>
            </a:r>
            <a:r>
              <a:rPr lang="en-US" dirty="0"/>
              <a:t>.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McGinnis-ESS Linac Upgrade</a:t>
            </a:r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14</a:t>
            </a:fld>
            <a:endParaRPr lang="sv-S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1134"/>
            <a:ext cx="9144000" cy="3855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8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First cold test result of first ESS high beta prototype cavity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McGinnis-ESS Linac Upgrade</a:t>
            </a:r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15</a:t>
            </a:fld>
            <a:endParaRPr lang="sv-S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56792"/>
            <a:ext cx="6684235" cy="501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63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Modulator Charging</a:t>
            </a:r>
          </a:p>
          <a:p>
            <a:r>
              <a:rPr lang="en-US" dirty="0" smtClean="0"/>
              <a:t>RF Gallery Transformers</a:t>
            </a:r>
          </a:p>
          <a:p>
            <a:r>
              <a:rPr lang="en-US" dirty="0" smtClean="0"/>
              <a:t>Site Power distribution</a:t>
            </a:r>
          </a:p>
          <a:p>
            <a:r>
              <a:rPr lang="en-US" dirty="0" smtClean="0"/>
              <a:t>Klystron Collector Cooling</a:t>
            </a:r>
          </a:p>
          <a:p>
            <a:r>
              <a:rPr lang="en-US" dirty="0" smtClean="0"/>
              <a:t>Circulator cooling</a:t>
            </a:r>
          </a:p>
          <a:p>
            <a:r>
              <a:rPr lang="en-US" dirty="0" smtClean="0"/>
              <a:t>RF Coupler cooling</a:t>
            </a:r>
          </a:p>
          <a:p>
            <a:r>
              <a:rPr lang="en-US" dirty="0" smtClean="0"/>
              <a:t>Front-End Water skids</a:t>
            </a:r>
          </a:p>
          <a:p>
            <a:r>
              <a:rPr lang="en-US" dirty="0" err="1" smtClean="0"/>
              <a:t>Cryo</a:t>
            </a:r>
            <a:r>
              <a:rPr lang="en-US" dirty="0" smtClean="0"/>
              <a:t> loads</a:t>
            </a:r>
          </a:p>
          <a:p>
            <a:pPr lvl="1"/>
            <a:r>
              <a:rPr lang="en-US" dirty="0" smtClean="0"/>
              <a:t>Dynamic loading</a:t>
            </a:r>
          </a:p>
          <a:p>
            <a:pPr lvl="1"/>
            <a:r>
              <a:rPr lang="en-US" dirty="0" smtClean="0"/>
              <a:t>Extra Beam loss</a:t>
            </a:r>
          </a:p>
          <a:p>
            <a:r>
              <a:rPr lang="en-US" dirty="0" smtClean="0"/>
              <a:t>H- and H+ acceleration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McGinnis-ESS Linac Upgrade</a:t>
            </a:r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0509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Layout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1800" dirty="0" smtClean="0"/>
              <a:t>Assuming </a:t>
            </a:r>
            <a:r>
              <a:rPr lang="en-GB" sz="1800" dirty="0"/>
              <a:t>the nominal accelerating gradient one could add 15 </a:t>
            </a:r>
            <a:r>
              <a:rPr lang="en-GB" sz="1800" dirty="0" err="1"/>
              <a:t>cryomodules</a:t>
            </a:r>
            <a:r>
              <a:rPr lang="en-GB" sz="1800" dirty="0"/>
              <a:t> of 66 MeV, so the final energy could be increased up to 3 </a:t>
            </a:r>
            <a:r>
              <a:rPr lang="en-GB" sz="1800" dirty="0" err="1"/>
              <a:t>GeV</a:t>
            </a:r>
            <a:r>
              <a:rPr lang="en-GB" sz="1800" dirty="0"/>
              <a:t>. </a:t>
            </a:r>
          </a:p>
          <a:p>
            <a:r>
              <a:rPr lang="en-GB" sz="1800" dirty="0" smtClean="0"/>
              <a:t>Very little </a:t>
            </a:r>
            <a:r>
              <a:rPr lang="en-GB" sz="1800" dirty="0"/>
              <a:t>space is foreseen for reception of equipment, equipment tests, storage of equipment/spares. </a:t>
            </a:r>
          </a:p>
          <a:p>
            <a:r>
              <a:rPr lang="en-GB" sz="1800" dirty="0"/>
              <a:t>The extraction point can be at the end of the contingency space in the </a:t>
            </a:r>
            <a:r>
              <a:rPr lang="en-GB" sz="1800" dirty="0" err="1"/>
              <a:t>linac</a:t>
            </a:r>
            <a:r>
              <a:rPr lang="en-GB" sz="1800" dirty="0"/>
              <a:t>. </a:t>
            </a:r>
          </a:p>
          <a:p>
            <a:pPr lvl="1"/>
            <a:r>
              <a:rPr lang="en-GB" sz="1400" dirty="0" smtClean="0"/>
              <a:t>Limiting </a:t>
            </a:r>
            <a:r>
              <a:rPr lang="en-GB" sz="1400" dirty="0"/>
              <a:t>H- stripping losses to 0.1 W per </a:t>
            </a:r>
            <a:r>
              <a:rPr lang="en-GB" sz="1400" dirty="0" smtClean="0"/>
              <a:t>meter</a:t>
            </a:r>
          </a:p>
          <a:p>
            <a:pPr lvl="1"/>
            <a:r>
              <a:rPr lang="en-GB" sz="1400" dirty="0"/>
              <a:t>A</a:t>
            </a:r>
            <a:r>
              <a:rPr lang="en-GB" sz="1400" dirty="0" smtClean="0"/>
              <a:t>ssuming </a:t>
            </a:r>
            <a:r>
              <a:rPr lang="en-GB" sz="1400" dirty="0"/>
              <a:t>that the beam extraction line towards the accumulator can be filled to 75% with </a:t>
            </a:r>
            <a:r>
              <a:rPr lang="en-GB" sz="1400" dirty="0" smtClean="0"/>
              <a:t>dipoles</a:t>
            </a:r>
          </a:p>
          <a:p>
            <a:r>
              <a:rPr lang="en-GB" sz="1800" dirty="0"/>
              <a:t>T</a:t>
            </a:r>
            <a:r>
              <a:rPr lang="en-GB" sz="1800" dirty="0" smtClean="0"/>
              <a:t>he </a:t>
            </a:r>
            <a:r>
              <a:rPr lang="en-GB" sz="1800" dirty="0"/>
              <a:t>beam extraction line should branch off from the main </a:t>
            </a:r>
            <a:r>
              <a:rPr lang="en-GB" sz="1800" dirty="0" err="1"/>
              <a:t>linac</a:t>
            </a:r>
            <a:r>
              <a:rPr lang="en-GB" sz="1800" dirty="0"/>
              <a:t> with a radius </a:t>
            </a:r>
            <a:r>
              <a:rPr lang="en-GB" sz="1800" dirty="0" smtClean="0"/>
              <a:t>of</a:t>
            </a:r>
          </a:p>
          <a:p>
            <a:pPr lvl="1"/>
            <a:r>
              <a:rPr lang="en-GB" sz="1400" dirty="0" smtClean="0"/>
              <a:t>70 </a:t>
            </a:r>
            <a:r>
              <a:rPr lang="en-GB" sz="1400" dirty="0"/>
              <a:t>m for a 2 </a:t>
            </a:r>
            <a:r>
              <a:rPr lang="en-GB" sz="1400" dirty="0" err="1"/>
              <a:t>GeV</a:t>
            </a:r>
            <a:r>
              <a:rPr lang="en-GB" sz="1400" dirty="0"/>
              <a:t>, 5 MW beam </a:t>
            </a:r>
            <a:endParaRPr lang="en-GB" sz="1400" dirty="0" smtClean="0"/>
          </a:p>
          <a:p>
            <a:pPr lvl="1"/>
            <a:r>
              <a:rPr lang="en-GB" sz="1400" dirty="0" smtClean="0"/>
              <a:t>133 </a:t>
            </a:r>
            <a:r>
              <a:rPr lang="en-GB" sz="1400" dirty="0"/>
              <a:t>m for a 3 </a:t>
            </a:r>
            <a:r>
              <a:rPr lang="en-GB" sz="1400" dirty="0" err="1"/>
              <a:t>GeV</a:t>
            </a:r>
            <a:r>
              <a:rPr lang="en-GB" sz="1400" dirty="0"/>
              <a:t>, 5 MW </a:t>
            </a:r>
            <a:r>
              <a:rPr lang="en-GB" sz="1400" dirty="0" smtClean="0"/>
              <a:t>beam </a:t>
            </a:r>
            <a:endParaRPr lang="en-GB" sz="1400" dirty="0"/>
          </a:p>
          <a:p>
            <a:r>
              <a:rPr lang="en-GB" sz="1800" dirty="0"/>
              <a:t>T</a:t>
            </a:r>
            <a:r>
              <a:rPr lang="en-GB" sz="1800" dirty="0" smtClean="0"/>
              <a:t>he </a:t>
            </a:r>
            <a:r>
              <a:rPr lang="en-GB" sz="1800" dirty="0"/>
              <a:t>neutrino beam (and its preceding beam dump and target) will be in a line that crosses the </a:t>
            </a:r>
            <a:r>
              <a:rPr lang="en-GB" sz="1800" dirty="0" err="1"/>
              <a:t>linac</a:t>
            </a:r>
            <a:r>
              <a:rPr lang="en-GB" sz="1800" dirty="0"/>
              <a:t> tunnel. </a:t>
            </a:r>
            <a:endParaRPr lang="en-GB" sz="1800" dirty="0" smtClean="0"/>
          </a:p>
          <a:p>
            <a:pPr lvl="1"/>
            <a:r>
              <a:rPr lang="en-GB" sz="1400" dirty="0"/>
              <a:t>T</a:t>
            </a:r>
            <a:r>
              <a:rPr lang="en-GB" sz="1400" dirty="0" smtClean="0"/>
              <a:t>he </a:t>
            </a:r>
            <a:r>
              <a:rPr lang="en-GB" sz="1400" dirty="0"/>
              <a:t>neutrino decay line will most likely have to be below the </a:t>
            </a:r>
            <a:r>
              <a:rPr lang="en-GB" sz="1400" dirty="0" err="1"/>
              <a:t>linac</a:t>
            </a:r>
            <a:r>
              <a:rPr lang="en-GB" sz="1400" dirty="0"/>
              <a:t> level, </a:t>
            </a:r>
            <a:endParaRPr lang="en-GB" sz="1400" dirty="0" smtClean="0"/>
          </a:p>
          <a:p>
            <a:pPr lvl="1"/>
            <a:r>
              <a:rPr lang="en-GB" sz="1400" dirty="0"/>
              <a:t>T</a:t>
            </a:r>
            <a:r>
              <a:rPr lang="en-GB" sz="1400" dirty="0" smtClean="0"/>
              <a:t>he </a:t>
            </a:r>
            <a:r>
              <a:rPr lang="en-GB" sz="1400" dirty="0"/>
              <a:t>neutrino target will have to be located sufficiently deep </a:t>
            </a:r>
            <a:endParaRPr lang="en-GB" sz="1400" dirty="0" smtClean="0"/>
          </a:p>
          <a:p>
            <a:pPr lvl="1"/>
            <a:r>
              <a:rPr lang="en-GB" sz="1400" dirty="0" smtClean="0"/>
              <a:t>potential </a:t>
            </a:r>
            <a:r>
              <a:rPr lang="en-GB" sz="1400" dirty="0"/>
              <a:t>irradiation risk for ground </a:t>
            </a:r>
            <a:r>
              <a:rPr lang="en-GB" sz="1400" dirty="0" smtClean="0"/>
              <a:t>water</a:t>
            </a:r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McGinnis-ESS Linac Upgrade</a:t>
            </a:r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0835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Cartoon of </a:t>
            </a:r>
            <a:r>
              <a:rPr lang="en-US" dirty="0" err="1" smtClean="0"/>
              <a:t>ESSnuSB</a:t>
            </a:r>
            <a:r>
              <a:rPr lang="en-US" dirty="0" smtClean="0"/>
              <a:t> Site Layout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McGinnis-ESS Linac Upgrade</a:t>
            </a:r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18</a:t>
            </a:fld>
            <a:endParaRPr lang="sv-S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551209"/>
            <a:ext cx="6048672" cy="451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01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Utilities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en-US" dirty="0"/>
              <a:t>The main power station is designed with enough redundancy (2 main transformers) to </a:t>
            </a:r>
            <a:r>
              <a:rPr lang="en-US" dirty="0" smtClean="0"/>
              <a:t>enable</a:t>
            </a:r>
          </a:p>
          <a:p>
            <a:pPr lvl="1"/>
            <a:r>
              <a:rPr lang="en-US" dirty="0" smtClean="0"/>
              <a:t>continued </a:t>
            </a:r>
            <a:r>
              <a:rPr lang="en-US" dirty="0"/>
              <a:t>operation of ESS in case of failure of HV </a:t>
            </a:r>
            <a:r>
              <a:rPr lang="en-US" dirty="0" smtClean="0"/>
              <a:t>equipment</a:t>
            </a:r>
          </a:p>
          <a:p>
            <a:pPr lvl="1"/>
            <a:r>
              <a:rPr lang="en-US" dirty="0" smtClean="0"/>
              <a:t>which </a:t>
            </a:r>
            <a:r>
              <a:rPr lang="en-US" dirty="0"/>
              <a:t>has long (2 years) procurement time. </a:t>
            </a:r>
            <a:endParaRPr lang="en-GB" dirty="0"/>
          </a:p>
          <a:p>
            <a:pPr lvl="1"/>
            <a:r>
              <a:rPr lang="en-US" dirty="0" smtClean="0"/>
              <a:t>The main cost of the main power station is linked to the switch gear and not to the actual transformers (only around 20%). </a:t>
            </a:r>
            <a:endParaRPr lang="en-GB" dirty="0" smtClean="0"/>
          </a:p>
          <a:p>
            <a:pPr lvl="0"/>
            <a:r>
              <a:rPr lang="en-US" dirty="0" smtClean="0"/>
              <a:t>A </a:t>
            </a:r>
            <a:r>
              <a:rPr lang="en-US" dirty="0"/>
              <a:t>bay for a third transformer is foreseen to potentially provide power to the </a:t>
            </a:r>
            <a:r>
              <a:rPr lang="en-US" dirty="0" smtClean="0"/>
              <a:t>neighboring </a:t>
            </a:r>
            <a:r>
              <a:rPr lang="en-US" dirty="0"/>
              <a:t>science village. </a:t>
            </a:r>
            <a:endParaRPr lang="en-GB" dirty="0"/>
          </a:p>
          <a:p>
            <a:pPr lvl="1"/>
            <a:r>
              <a:rPr lang="en-US" dirty="0" smtClean="0"/>
              <a:t>The presently empty bay can either be used for the science village or for an upgrade of ESS.</a:t>
            </a:r>
            <a:endParaRPr lang="en-GB" dirty="0" smtClean="0"/>
          </a:p>
          <a:p>
            <a:r>
              <a:rPr lang="en-US" dirty="0" smtClean="0"/>
              <a:t>The </a:t>
            </a:r>
            <a:r>
              <a:rPr lang="en-US" dirty="0"/>
              <a:t>trenches for the HV power cable are compatible with the needs for a </a:t>
            </a:r>
            <a:r>
              <a:rPr lang="en-US" dirty="0" err="1"/>
              <a:t>ESSnuSB</a:t>
            </a:r>
            <a:r>
              <a:rPr lang="en-US" dirty="0"/>
              <a:t> upgrade without major modification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Although </a:t>
            </a:r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sizing of </a:t>
            </a:r>
            <a:r>
              <a:rPr lang="en-US" dirty="0" smtClean="0"/>
              <a:t>the cooling </a:t>
            </a:r>
            <a:r>
              <a:rPr lang="en-US" dirty="0"/>
              <a:t>pipes has been defined, </a:t>
            </a:r>
            <a:endParaRPr lang="en-US" dirty="0" smtClean="0"/>
          </a:p>
          <a:p>
            <a:pPr lvl="1"/>
            <a:r>
              <a:rPr lang="en-US" dirty="0"/>
              <a:t>H</a:t>
            </a:r>
            <a:r>
              <a:rPr lang="en-US" dirty="0" smtClean="0"/>
              <a:t>owever </a:t>
            </a:r>
            <a:r>
              <a:rPr lang="en-US" dirty="0"/>
              <a:t>the margins within the present pipe sizes are not yet precisely </a:t>
            </a:r>
            <a:r>
              <a:rPr lang="en-US" dirty="0" smtClean="0"/>
              <a:t>known. 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main water distribution pipes between the utility building and the klystron gallery, cryogenic plant </a:t>
            </a:r>
            <a:r>
              <a:rPr lang="en-US" dirty="0" smtClean="0"/>
              <a:t>will need to handle twice the flow.</a:t>
            </a:r>
          </a:p>
          <a:p>
            <a:pPr lvl="0"/>
            <a:r>
              <a:rPr lang="en-US" dirty="0"/>
              <a:t>Additional outside space is </a:t>
            </a:r>
            <a:r>
              <a:rPr lang="en-US" dirty="0" smtClean="0"/>
              <a:t>needed to:</a:t>
            </a:r>
            <a:endParaRPr lang="en-US" dirty="0"/>
          </a:p>
          <a:p>
            <a:pPr lvl="1"/>
            <a:r>
              <a:rPr lang="en-US" dirty="0" smtClean="0"/>
              <a:t>add </a:t>
            </a:r>
            <a:r>
              <a:rPr lang="en-US" dirty="0"/>
              <a:t>electrical transformer buildings to supply the klystron </a:t>
            </a:r>
            <a:r>
              <a:rPr lang="en-US" dirty="0" smtClean="0"/>
              <a:t>modulators. </a:t>
            </a:r>
            <a:endParaRPr lang="en-GB" dirty="0"/>
          </a:p>
          <a:p>
            <a:pPr lvl="1"/>
            <a:r>
              <a:rPr lang="en-US" dirty="0" smtClean="0"/>
              <a:t>upgrade the HVAC.</a:t>
            </a:r>
          </a:p>
          <a:p>
            <a:pPr lvl="1"/>
            <a:r>
              <a:rPr lang="en-US" dirty="0" smtClean="0"/>
              <a:t>increase </a:t>
            </a:r>
            <a:r>
              <a:rPr lang="en-US" dirty="0"/>
              <a:t>the size of the utility building in order to house more heat exchangers and pumps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McGinnis-ESS Linac Upgrade</a:t>
            </a:r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7205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European Spallation Source (ESS)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533400" y="1554647"/>
            <a:ext cx="3581400" cy="189254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ESS is a neutron spallation source </a:t>
            </a:r>
            <a:r>
              <a:rPr lang="en-US" dirty="0" smtClean="0"/>
              <a:t>that will be built by a collaboration of 17 European countries.</a:t>
            </a:r>
            <a:endParaRPr lang="en-US" dirty="0"/>
          </a:p>
          <a:p>
            <a:r>
              <a:rPr lang="en-US" dirty="0" smtClean="0"/>
              <a:t>ESS is located in southern Sweden adjacent to MAX-IV </a:t>
            </a:r>
            <a:r>
              <a:rPr lang="en-US" sz="1600" dirty="0" smtClean="0"/>
              <a:t>(A 4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generation light source)</a:t>
            </a:r>
          </a:p>
        </p:txBody>
      </p:sp>
      <p:pic>
        <p:nvPicPr>
          <p:cNvPr id="4098" name="Picture 2" descr="https://intranet.esss.lu.se/sites/default/files/styles/grid-30/public/hl_aerial_overview_01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563029"/>
            <a:ext cx="4781550" cy="4789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9060" y="3275841"/>
            <a:ext cx="767177" cy="312351"/>
          </a:xfrm>
          <a:prstGeom prst="rect">
            <a:avLst/>
          </a:prstGeom>
        </p:spPr>
      </p:pic>
      <p:pic>
        <p:nvPicPr>
          <p:cNvPr id="8" name="Picture 10" descr="ESS_Logo_Expl_Larg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49061" y="4160314"/>
            <a:ext cx="767176" cy="415159"/>
          </a:xfrm>
          <a:prstGeom prst="rect">
            <a:avLst/>
          </a:prstGeom>
          <a:noFill/>
        </p:spPr>
      </p:pic>
      <p:pic>
        <p:nvPicPr>
          <p:cNvPr id="4100" name="Picture 4" descr="http://sciencevillage.com/assets/img/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4637" y="3657600"/>
            <a:ext cx="767176" cy="369663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15" name="Straight Arrow Connector 14"/>
          <p:cNvCxnSpPr>
            <a:stCxn id="6" idx="1"/>
          </p:cNvCxnSpPr>
          <p:nvPr/>
        </p:nvCxnSpPr>
        <p:spPr>
          <a:xfrm flipH="1" flipV="1">
            <a:off x="7543800" y="3432016"/>
            <a:ext cx="405260" cy="1"/>
          </a:xfrm>
          <a:prstGeom prst="straightConnector1">
            <a:avLst/>
          </a:prstGeom>
          <a:ln w="317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7543800" y="3817627"/>
            <a:ext cx="405260" cy="1"/>
          </a:xfrm>
          <a:prstGeom prst="straightConnector1">
            <a:avLst/>
          </a:prstGeom>
          <a:ln w="317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7072207" y="4343089"/>
            <a:ext cx="882430" cy="2"/>
          </a:xfrm>
          <a:prstGeom prst="straightConnector1">
            <a:avLst/>
          </a:prstGeom>
          <a:ln w="317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8" idx="1"/>
          </p:cNvCxnSpPr>
          <p:nvPr/>
        </p:nvCxnSpPr>
        <p:spPr>
          <a:xfrm flipH="1">
            <a:off x="6195354" y="4367894"/>
            <a:ext cx="1753707" cy="813707"/>
          </a:xfrm>
          <a:prstGeom prst="straightConnector1">
            <a:avLst/>
          </a:prstGeom>
          <a:ln w="317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4" name="Picture 8" descr="https://www.estiem.org/GetFile.aspx?File=Images/Projects/StudentGuide/lund_uni-logo_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3216" y="2133600"/>
            <a:ext cx="767177" cy="490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5" name="Straight Arrow Connector 24"/>
          <p:cNvCxnSpPr/>
          <p:nvPr/>
        </p:nvCxnSpPr>
        <p:spPr>
          <a:xfrm flipH="1">
            <a:off x="7620000" y="2378884"/>
            <a:ext cx="338846" cy="745316"/>
          </a:xfrm>
          <a:prstGeom prst="straightConnector1">
            <a:avLst/>
          </a:prstGeom>
          <a:ln w="317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447187"/>
            <a:ext cx="3377329" cy="2905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21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Front-End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Trim </a:t>
            </a:r>
            <a:r>
              <a:rPr lang="en-US" dirty="0"/>
              <a:t>magnets are included in </a:t>
            </a:r>
            <a:r>
              <a:rPr lang="en-US" dirty="0" err="1"/>
              <a:t>quadrupoles</a:t>
            </a:r>
            <a:r>
              <a:rPr lang="en-US" dirty="0"/>
              <a:t>, and they may be difficult to pulse. </a:t>
            </a:r>
          </a:p>
          <a:p>
            <a:pPr lvl="1"/>
            <a:r>
              <a:rPr lang="en-US" dirty="0" smtClean="0"/>
              <a:t>Not </a:t>
            </a:r>
            <a:r>
              <a:rPr lang="en-US" dirty="0"/>
              <a:t>being able to pulse the trim magnets may inhibit simultaneous operation of protons and </a:t>
            </a:r>
            <a:r>
              <a:rPr lang="en-US" dirty="0" smtClean="0"/>
              <a:t>H-</a:t>
            </a:r>
          </a:p>
          <a:p>
            <a:pPr lvl="0"/>
            <a:r>
              <a:rPr lang="en-US" dirty="0"/>
              <a:t>T</a:t>
            </a:r>
            <a:r>
              <a:rPr lang="en-US" dirty="0" smtClean="0"/>
              <a:t>he cooling capacity in all normal conducting cavities needs to be upgraded. </a:t>
            </a:r>
            <a:endParaRPr lang="en-GB" dirty="0" smtClean="0"/>
          </a:p>
          <a:p>
            <a:pPr lvl="0"/>
            <a:r>
              <a:rPr lang="en-US" dirty="0" smtClean="0"/>
              <a:t>The </a:t>
            </a:r>
            <a:r>
              <a:rPr lang="en-US" dirty="0"/>
              <a:t>option to merge beams before the RFQ should be </a:t>
            </a:r>
            <a:r>
              <a:rPr lang="en-US" dirty="0" smtClean="0"/>
              <a:t>assessed.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merging would be done in the area of the space charge </a:t>
            </a:r>
            <a:r>
              <a:rPr lang="en-US" dirty="0" smtClean="0"/>
              <a:t>compensation </a:t>
            </a:r>
            <a:r>
              <a:rPr lang="en-US" dirty="0"/>
              <a:t>which seems very </a:t>
            </a:r>
            <a:r>
              <a:rPr lang="en-US" dirty="0" smtClean="0"/>
              <a:t>difficult.</a:t>
            </a:r>
          </a:p>
          <a:p>
            <a:pPr lvl="0"/>
            <a:r>
              <a:rPr lang="en-US" dirty="0" smtClean="0"/>
              <a:t>The </a:t>
            </a:r>
            <a:r>
              <a:rPr lang="en-US" dirty="0"/>
              <a:t>option of adding a complete H- front-end with source, RFQ, MEBT </a:t>
            </a:r>
            <a:r>
              <a:rPr lang="en-US" dirty="0" smtClean="0"/>
              <a:t>should be </a:t>
            </a:r>
            <a:r>
              <a:rPr lang="en-US" dirty="0"/>
              <a:t>considered. </a:t>
            </a:r>
            <a:endParaRPr lang="en-GB" dirty="0"/>
          </a:p>
          <a:p>
            <a:pPr lvl="1"/>
            <a:r>
              <a:rPr lang="en-US" dirty="0"/>
              <a:t>There seems enough space to fit racks for a 2</a:t>
            </a:r>
            <a:r>
              <a:rPr lang="en-US" baseline="30000" dirty="0"/>
              <a:t>nd</a:t>
            </a:r>
            <a:r>
              <a:rPr lang="en-US" dirty="0"/>
              <a:t> complete front end. </a:t>
            </a:r>
            <a:endParaRPr lang="en-GB" dirty="0"/>
          </a:p>
          <a:p>
            <a:pPr lvl="1"/>
            <a:r>
              <a:rPr lang="en-US" dirty="0"/>
              <a:t>The ion source can be pushed back by up to 3 m. </a:t>
            </a:r>
            <a:endParaRPr lang="en-US" dirty="0" smtClean="0"/>
          </a:p>
          <a:p>
            <a:pPr lvl="1"/>
            <a:r>
              <a:rPr lang="en-US" dirty="0" smtClean="0"/>
              <a:t>This </a:t>
            </a:r>
            <a:r>
              <a:rPr lang="en-US" dirty="0"/>
              <a:t>gives enough space to fit a beam funnel (LEBT or MEBT) and to add </a:t>
            </a:r>
            <a:r>
              <a:rPr lang="en-US" dirty="0" err="1"/>
              <a:t>quadrupoles</a:t>
            </a:r>
            <a:r>
              <a:rPr lang="en-US" dirty="0"/>
              <a:t> for beam matching into the </a:t>
            </a:r>
            <a:r>
              <a:rPr lang="en-US" dirty="0" smtClean="0"/>
              <a:t>DTL</a:t>
            </a:r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605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ESS </a:t>
            </a:r>
            <a:r>
              <a:rPr lang="en-US" dirty="0" err="1" smtClean="0"/>
              <a:t>Linac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The European Spallation Source (ESS) will house the most powerful proton </a:t>
            </a:r>
            <a:r>
              <a:rPr lang="en-GB" dirty="0" err="1"/>
              <a:t>linac</a:t>
            </a:r>
            <a:r>
              <a:rPr lang="en-GB" dirty="0"/>
              <a:t> ever built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Average beam power of 5 MW.</a:t>
            </a:r>
          </a:p>
          <a:p>
            <a:pPr lvl="1"/>
            <a:r>
              <a:rPr lang="en-GB" dirty="0" smtClean="0"/>
              <a:t>Peak beam power of 125 MW </a:t>
            </a:r>
          </a:p>
          <a:p>
            <a:pPr lvl="1"/>
            <a:r>
              <a:rPr lang="en-US" dirty="0" smtClean="0"/>
              <a:t>Acceleration to 2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/>
            <a:r>
              <a:rPr lang="en-US" dirty="0"/>
              <a:t>P</a:t>
            </a:r>
            <a:r>
              <a:rPr lang="en-US" dirty="0" smtClean="0"/>
              <a:t>eak proton beam current of 62.5 mA</a:t>
            </a:r>
          </a:p>
          <a:p>
            <a:pPr lvl="1"/>
            <a:r>
              <a:rPr lang="en-US" dirty="0" smtClean="0"/>
              <a:t>Pulse length of 2.86 </a:t>
            </a:r>
            <a:r>
              <a:rPr lang="en-US" dirty="0" err="1" smtClean="0"/>
              <a:t>ms</a:t>
            </a:r>
            <a:r>
              <a:rPr lang="en-US" dirty="0" smtClean="0"/>
              <a:t> at a rate of 14 Hz (4% duty factor)</a:t>
            </a:r>
            <a:endParaRPr lang="en-GB" dirty="0"/>
          </a:p>
          <a:p>
            <a:r>
              <a:rPr lang="en-US" dirty="0" smtClean="0"/>
              <a:t>97% of the acceleration is provided by superconducting cavities.</a:t>
            </a:r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 err="1"/>
              <a:t>linac</a:t>
            </a:r>
            <a:r>
              <a:rPr lang="en-GB" dirty="0"/>
              <a:t> will require over 150 individual high power RF sources </a:t>
            </a:r>
            <a:endParaRPr lang="en-GB" dirty="0" smtClean="0"/>
          </a:p>
          <a:p>
            <a:pPr lvl="1"/>
            <a:r>
              <a:rPr lang="en-GB" dirty="0" smtClean="0"/>
              <a:t>with </a:t>
            </a:r>
            <a:r>
              <a:rPr lang="en-GB" dirty="0"/>
              <a:t>80% of the RF power sources </a:t>
            </a:r>
            <a:r>
              <a:rPr lang="en-GB" dirty="0" smtClean="0"/>
              <a:t> requiring </a:t>
            </a:r>
            <a:r>
              <a:rPr lang="en-GB" dirty="0"/>
              <a:t>over 1.1 MW of peak RF </a:t>
            </a:r>
            <a:r>
              <a:rPr lang="en-GB" dirty="0" smtClean="0"/>
              <a:t>power</a:t>
            </a:r>
          </a:p>
          <a:p>
            <a:pPr lvl="1"/>
            <a:r>
              <a:rPr lang="en-GB" dirty="0" smtClean="0"/>
              <a:t>We </a:t>
            </a:r>
            <a:r>
              <a:rPr lang="en-GB" dirty="0"/>
              <a:t>expect to spend over 200 M€ on the RF system alone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5949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Long Pulse 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46848" cy="4709120"/>
          </a:xfrm>
        </p:spPr>
        <p:txBody>
          <a:bodyPr>
            <a:normAutofit fontScale="70000" lnSpcReduction="20000"/>
          </a:bodyPr>
          <a:lstStyle/>
          <a:p>
            <a:r>
              <a:rPr lang="en-US" sz="2800" dirty="0" smtClean="0"/>
              <a:t>Advantage  - No compressor ring required</a:t>
            </a:r>
          </a:p>
          <a:p>
            <a:pPr lvl="1"/>
            <a:r>
              <a:rPr lang="en-US" sz="2400" dirty="0" smtClean="0"/>
              <a:t>No space charge tune shift so peak beam current can be supplied at almost any energy</a:t>
            </a:r>
          </a:p>
          <a:p>
            <a:pPr lvl="1"/>
            <a:r>
              <a:rPr lang="en-US" sz="2400" dirty="0"/>
              <a:t>R</a:t>
            </a:r>
            <a:r>
              <a:rPr lang="en-US" sz="2400" dirty="0" smtClean="0"/>
              <a:t>elaxed constraints on beam emittance </a:t>
            </a:r>
          </a:p>
          <a:p>
            <a:pPr lvl="2"/>
            <a:r>
              <a:rPr lang="en-US" sz="2000" dirty="0" smtClean="0"/>
              <a:t>This </a:t>
            </a:r>
            <a:r>
              <a:rPr lang="en-US" sz="2000" dirty="0"/>
              <a:t>is especially true if the beam expansion system for the target is based on raster scanning of the beam on the target.</a:t>
            </a:r>
            <a:endParaRPr lang="en-US" sz="2000" dirty="0" smtClean="0"/>
          </a:p>
          <a:p>
            <a:pPr lvl="1"/>
            <a:r>
              <a:rPr lang="en-US" sz="2400" dirty="0" smtClean="0"/>
              <a:t>No H- and associated intra-beam stripping losses</a:t>
            </a:r>
          </a:p>
          <a:p>
            <a:pPr lvl="1"/>
            <a:r>
              <a:rPr lang="en-US" sz="2400" dirty="0" smtClean="0"/>
              <a:t>Permits the implementation of target raster scanning</a:t>
            </a:r>
          </a:p>
          <a:p>
            <a:r>
              <a:rPr lang="en-US" sz="2800" dirty="0" smtClean="0"/>
              <a:t>Disadvantage - Experiment requirements “imprint” Linac pulse structure</a:t>
            </a:r>
          </a:p>
          <a:p>
            <a:pPr lvl="1"/>
            <a:r>
              <a:rPr lang="en-US" sz="2400" dirty="0" smtClean="0"/>
              <a:t>Duty factor is large for a copper linac</a:t>
            </a:r>
          </a:p>
          <a:p>
            <a:pPr lvl="1"/>
            <a:r>
              <a:rPr lang="en-US" sz="2400" dirty="0" smtClean="0"/>
              <a:t>Duty factor is small for a superconducting linac</a:t>
            </a:r>
            <a:endParaRPr lang="en-US" dirty="0"/>
          </a:p>
        </p:txBody>
      </p:sp>
      <p:pic>
        <p:nvPicPr>
          <p:cNvPr id="5" name="Picture 2" descr="ess_pulse_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7"/>
          <a:stretch>
            <a:fillRect/>
          </a:stretch>
        </p:blipFill>
        <p:spPr bwMode="auto">
          <a:xfrm>
            <a:off x="4932040" y="2438400"/>
            <a:ext cx="4116977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664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for </a:t>
            </a:r>
            <a:r>
              <a:rPr lang="en-US" dirty="0" err="1" smtClean="0"/>
              <a:t>ESSnuSB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 MW for neutrons</a:t>
            </a:r>
          </a:p>
          <a:p>
            <a:pPr lvl="1"/>
            <a:r>
              <a:rPr lang="en-US" dirty="0" smtClean="0"/>
              <a:t>Long pulse does not need a compressor ring</a:t>
            </a:r>
          </a:p>
          <a:p>
            <a:pPr lvl="1"/>
            <a:r>
              <a:rPr lang="en-US" dirty="0" smtClean="0"/>
              <a:t>Can use H- or H+</a:t>
            </a:r>
          </a:p>
          <a:p>
            <a:r>
              <a:rPr lang="en-US" dirty="0" smtClean="0"/>
              <a:t>5 MW for neutrinos</a:t>
            </a:r>
          </a:p>
          <a:p>
            <a:pPr lvl="1"/>
            <a:r>
              <a:rPr lang="en-US" dirty="0" smtClean="0"/>
              <a:t>Needs a compressor ring</a:t>
            </a:r>
          </a:p>
          <a:p>
            <a:pPr lvl="1"/>
            <a:r>
              <a:rPr lang="en-US" dirty="0" smtClean="0"/>
              <a:t>Requires H-</a:t>
            </a:r>
          </a:p>
          <a:p>
            <a:r>
              <a:rPr lang="en-US" dirty="0" smtClean="0"/>
              <a:t>Peak power in SRF elliptical couplers not exceed 1.2 MW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McGinnis-ESS Linac Upgrade</a:t>
            </a:r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2271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Increased Duty Factor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Maximum peak power in RF couplers in ESS baseline design is 1.1MW </a:t>
            </a:r>
          </a:p>
          <a:p>
            <a:r>
              <a:rPr lang="en-US" dirty="0" smtClean="0"/>
              <a:t>Solution:</a:t>
            </a:r>
          </a:p>
          <a:p>
            <a:pPr lvl="1"/>
            <a:r>
              <a:rPr lang="en-US" dirty="0" smtClean="0"/>
              <a:t>Additional </a:t>
            </a:r>
            <a:r>
              <a:rPr lang="en-US" dirty="0"/>
              <a:t>power provided by increasing </a:t>
            </a:r>
            <a:r>
              <a:rPr lang="en-US" dirty="0" err="1"/>
              <a:t>r.m.s</a:t>
            </a:r>
            <a:r>
              <a:rPr lang="en-US" dirty="0"/>
              <a:t> beam current while keeping peak beam current </a:t>
            </a:r>
            <a:r>
              <a:rPr lang="en-US" dirty="0" smtClean="0"/>
              <a:t>constant by adding an additional beam pulse 2.86 </a:t>
            </a:r>
            <a:r>
              <a:rPr lang="en-US" dirty="0" err="1" smtClean="0"/>
              <a:t>mS</a:t>
            </a:r>
            <a:r>
              <a:rPr lang="en-US" dirty="0" smtClean="0"/>
              <a:t> in length</a:t>
            </a:r>
            <a:endParaRPr lang="en-US" dirty="0"/>
          </a:p>
          <a:p>
            <a:pPr lvl="2"/>
            <a:r>
              <a:rPr lang="en-US" dirty="0" err="1"/>
              <a:t>i.e</a:t>
            </a:r>
            <a:r>
              <a:rPr lang="en-US" dirty="0"/>
              <a:t> increase the beam duty factor by a factor of </a:t>
            </a:r>
            <a:r>
              <a:rPr lang="en-US" dirty="0" smtClean="0"/>
              <a:t>two </a:t>
            </a:r>
            <a:r>
              <a:rPr lang="en-US" dirty="0"/>
              <a:t>from </a:t>
            </a:r>
            <a:r>
              <a:rPr lang="en-US" dirty="0" smtClean="0"/>
              <a:t>4% </a:t>
            </a:r>
            <a:r>
              <a:rPr lang="en-US" dirty="0"/>
              <a:t>to 8</a:t>
            </a:r>
            <a:r>
              <a:rPr lang="en-US" dirty="0" smtClean="0"/>
              <a:t>%</a:t>
            </a:r>
          </a:p>
          <a:p>
            <a:pPr lvl="1"/>
            <a:r>
              <a:rPr lang="en-US" dirty="0" err="1" smtClean="0"/>
              <a:t>ESSnuSB</a:t>
            </a:r>
            <a:r>
              <a:rPr lang="en-US" dirty="0" smtClean="0"/>
              <a:t> might want to package the additional 2.86mS beam pulse in multiple pulses</a:t>
            </a:r>
          </a:p>
          <a:p>
            <a:endParaRPr lang="en-US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McGinnis-ESS Linac Upgrade</a:t>
            </a:r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9690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Power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 majority of the power supplied to the </a:t>
            </a:r>
            <a:r>
              <a:rPr lang="en-US" dirty="0" err="1" smtClean="0"/>
              <a:t>Linac</a:t>
            </a:r>
            <a:r>
              <a:rPr lang="en-US" dirty="0" smtClean="0"/>
              <a:t> goes to the RF sources</a:t>
            </a:r>
          </a:p>
          <a:p>
            <a:pPr lvl="1"/>
            <a:r>
              <a:rPr lang="en-US" dirty="0" smtClean="0"/>
              <a:t>13 MW to RF sources</a:t>
            </a:r>
          </a:p>
          <a:p>
            <a:pPr lvl="1"/>
            <a:r>
              <a:rPr lang="en-US" dirty="0" smtClean="0"/>
              <a:t>7 MW for </a:t>
            </a:r>
            <a:r>
              <a:rPr lang="en-US" dirty="0" err="1" smtClean="0"/>
              <a:t>cryoplant</a:t>
            </a:r>
            <a:r>
              <a:rPr lang="en-US" dirty="0" smtClean="0"/>
              <a:t>, racks, power supplies, water skids, etc.</a:t>
            </a:r>
          </a:p>
          <a:p>
            <a:r>
              <a:rPr lang="en-US" dirty="0" smtClean="0"/>
              <a:t>RF Power budget</a:t>
            </a:r>
          </a:p>
          <a:p>
            <a:pPr lvl="1"/>
            <a:r>
              <a:rPr lang="en-US" dirty="0" smtClean="0"/>
              <a:t>Power Amp (Klystron) efficiency = 60%</a:t>
            </a:r>
          </a:p>
          <a:p>
            <a:pPr lvl="1"/>
            <a:r>
              <a:rPr lang="en-US" dirty="0" smtClean="0"/>
              <a:t>RF Overhead = 1.3</a:t>
            </a:r>
          </a:p>
          <a:p>
            <a:pPr lvl="1"/>
            <a:r>
              <a:rPr lang="en-US" dirty="0" smtClean="0"/>
              <a:t>Modulator efficiency = 92%</a:t>
            </a:r>
          </a:p>
          <a:p>
            <a:pPr lvl="1"/>
            <a:r>
              <a:rPr lang="en-US" dirty="0" smtClean="0"/>
              <a:t>Cavity efficiency = 98%</a:t>
            </a:r>
          </a:p>
          <a:p>
            <a:pPr lvl="1"/>
            <a:r>
              <a:rPr lang="en-US" dirty="0" smtClean="0"/>
              <a:t>Total efficiency = 41.5%</a:t>
            </a:r>
          </a:p>
          <a:p>
            <a:r>
              <a:rPr lang="en-US" dirty="0" smtClean="0"/>
              <a:t>Timeline</a:t>
            </a:r>
          </a:p>
          <a:p>
            <a:pPr lvl="1"/>
            <a:r>
              <a:rPr lang="en-US" dirty="0" smtClean="0"/>
              <a:t>Pulse length = 2.86 </a:t>
            </a:r>
            <a:r>
              <a:rPr lang="en-US" dirty="0" err="1" smtClean="0"/>
              <a:t>mS</a:t>
            </a:r>
            <a:endParaRPr lang="en-US" dirty="0" smtClean="0"/>
          </a:p>
          <a:p>
            <a:pPr lvl="1"/>
            <a:r>
              <a:rPr lang="en-US" dirty="0" smtClean="0"/>
              <a:t>Cavity fill time 0.2 </a:t>
            </a:r>
            <a:r>
              <a:rPr lang="en-US" dirty="0" err="1" smtClean="0"/>
              <a:t>mS</a:t>
            </a:r>
            <a:r>
              <a:rPr lang="en-US" dirty="0" smtClean="0"/>
              <a:t> (loaded Q =  7e5)</a:t>
            </a:r>
          </a:p>
          <a:p>
            <a:pPr lvl="1"/>
            <a:r>
              <a:rPr lang="en-US" dirty="0" smtClean="0"/>
              <a:t>Modulator rise time = 0.1 </a:t>
            </a:r>
            <a:r>
              <a:rPr lang="en-US" dirty="0" err="1" smtClean="0"/>
              <a:t>mS</a:t>
            </a:r>
            <a:endParaRPr lang="en-US" dirty="0" smtClean="0"/>
          </a:p>
          <a:p>
            <a:pPr lvl="1"/>
            <a:r>
              <a:rPr lang="en-US" dirty="0" smtClean="0"/>
              <a:t>Timeline efficiency = 90.5%</a:t>
            </a:r>
          </a:p>
          <a:p>
            <a:r>
              <a:rPr lang="en-US" dirty="0" smtClean="0"/>
              <a:t>Total efficiency = 37.6%</a:t>
            </a:r>
          </a:p>
          <a:p>
            <a:pPr lvl="1"/>
            <a:r>
              <a:rPr lang="en-US" dirty="0" smtClean="0"/>
              <a:t>5MW of beam power requires 13.3 MW of wall plug power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McGinnis-ESS Linac Upgrade</a:t>
            </a:r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9995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ESSnuSB</a:t>
            </a:r>
            <a:r>
              <a:rPr lang="en-US" dirty="0" smtClean="0"/>
              <a:t> Timeline efficiency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</a:t>
            </a:r>
            <a:r>
              <a:rPr lang="en-US" dirty="0" err="1" smtClean="0"/>
              <a:t>ESSnuSB</a:t>
            </a:r>
            <a:r>
              <a:rPr lang="en-US" dirty="0" smtClean="0"/>
              <a:t> pulse: timeline efficiency =90.5%</a:t>
            </a:r>
          </a:p>
          <a:p>
            <a:pPr lvl="1"/>
            <a:r>
              <a:rPr lang="en-US" dirty="0" smtClean="0"/>
              <a:t>Extra power required = 13.3 MW</a:t>
            </a:r>
          </a:p>
          <a:p>
            <a:r>
              <a:rPr lang="en-US" dirty="0" smtClean="0"/>
              <a:t>4 </a:t>
            </a:r>
            <a:r>
              <a:rPr lang="en-US" dirty="0" err="1" smtClean="0"/>
              <a:t>ESSnuSB</a:t>
            </a:r>
            <a:r>
              <a:rPr lang="en-US" dirty="0" smtClean="0"/>
              <a:t> pulse: </a:t>
            </a:r>
            <a:r>
              <a:rPr lang="en-US" dirty="0"/>
              <a:t>timeline efficiency </a:t>
            </a:r>
            <a:r>
              <a:rPr lang="en-US" dirty="0" smtClean="0"/>
              <a:t>=79.2%</a:t>
            </a:r>
          </a:p>
          <a:p>
            <a:pPr lvl="1"/>
            <a:r>
              <a:rPr lang="en-US" dirty="0" smtClean="0"/>
              <a:t>Extra power required = 17 MW</a:t>
            </a:r>
          </a:p>
          <a:p>
            <a:r>
              <a:rPr lang="en-US" dirty="0" smtClean="0"/>
              <a:t>8 </a:t>
            </a:r>
            <a:r>
              <a:rPr lang="en-US" dirty="0" err="1"/>
              <a:t>ESSnuSB</a:t>
            </a:r>
            <a:r>
              <a:rPr lang="en-US" dirty="0"/>
              <a:t> pulse: timeline efficiency </a:t>
            </a:r>
            <a:r>
              <a:rPr lang="en-US" dirty="0" smtClean="0"/>
              <a:t>=68%</a:t>
            </a:r>
            <a:endParaRPr lang="en-US" dirty="0"/>
          </a:p>
          <a:p>
            <a:pPr lvl="1"/>
            <a:r>
              <a:rPr lang="en-US" dirty="0"/>
              <a:t>Extra power required = </a:t>
            </a:r>
            <a:r>
              <a:rPr lang="en-US" dirty="0" smtClean="0"/>
              <a:t>22 </a:t>
            </a:r>
            <a:r>
              <a:rPr lang="en-US" dirty="0"/>
              <a:t>MW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McGinnis-ESS Linac Upgrade</a:t>
            </a:r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8731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Klystron modulators for 14Hz operation</a:t>
            </a:r>
            <a:br>
              <a:rPr lang="en-GB" dirty="0"/>
            </a:br>
            <a:r>
              <a:rPr lang="en-GB" dirty="0"/>
              <a:t>(present most likely scenario = Stacked </a:t>
            </a:r>
            <a:r>
              <a:rPr lang="en-GB" dirty="0" err="1"/>
              <a:t>MultiLevel</a:t>
            </a:r>
            <a:r>
              <a:rPr lang="en-GB" dirty="0"/>
              <a:t> topology</a:t>
            </a:r>
            <a:r>
              <a:rPr lang="en-GB" dirty="0" smtClean="0"/>
              <a:t>) (C. Martins)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McGinnis-ESS Linac Upgrade</a:t>
            </a:r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9</a:t>
            </a:fld>
            <a:endParaRPr lang="sv-SE"/>
          </a:p>
        </p:txBody>
      </p:sp>
      <p:grpSp>
        <p:nvGrpSpPr>
          <p:cNvPr id="7" name="Group 6"/>
          <p:cNvGrpSpPr/>
          <p:nvPr/>
        </p:nvGrpSpPr>
        <p:grpSpPr>
          <a:xfrm>
            <a:off x="173642" y="1767004"/>
            <a:ext cx="8676417" cy="1957887"/>
            <a:chOff x="457200" y="1450365"/>
            <a:chExt cx="8676417" cy="2236535"/>
          </a:xfrm>
        </p:grpSpPr>
        <p:sp>
          <p:nvSpPr>
            <p:cNvPr id="8" name="Rectangle 7"/>
            <p:cNvSpPr/>
            <p:nvPr/>
          </p:nvSpPr>
          <p:spPr>
            <a:xfrm>
              <a:off x="1197382" y="2262119"/>
              <a:ext cx="457200" cy="6579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cxnSp>
          <p:nvCxnSpPr>
            <p:cNvPr id="9" name="Straight Connector 8"/>
            <p:cNvCxnSpPr>
              <a:stCxn id="8" idx="1"/>
            </p:cNvCxnSpPr>
            <p:nvPr/>
          </p:nvCxnSpPr>
          <p:spPr>
            <a:xfrm flipH="1">
              <a:off x="478128" y="2591080"/>
              <a:ext cx="71925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2720453" y="2262119"/>
              <a:ext cx="457200" cy="6579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347200" y="2262119"/>
              <a:ext cx="457200" cy="6579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708627" y="2262119"/>
              <a:ext cx="457200" cy="6579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cxnSp>
          <p:nvCxnSpPr>
            <p:cNvPr id="13" name="Straight Connector 12"/>
            <p:cNvCxnSpPr>
              <a:stCxn id="57" idx="0"/>
              <a:endCxn id="12" idx="3"/>
            </p:cNvCxnSpPr>
            <p:nvPr/>
          </p:nvCxnSpPr>
          <p:spPr>
            <a:xfrm flipH="1" flipV="1">
              <a:off x="7165827" y="2591080"/>
              <a:ext cx="510237" cy="77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oup 13"/>
            <p:cNvGrpSpPr/>
            <p:nvPr/>
          </p:nvGrpSpPr>
          <p:grpSpPr>
            <a:xfrm>
              <a:off x="457200" y="1907404"/>
              <a:ext cx="623259" cy="522713"/>
              <a:chOff x="1792560" y="5330282"/>
              <a:chExt cx="1187604" cy="1045427"/>
            </a:xfrm>
          </p:grpSpPr>
          <p:sp>
            <p:nvSpPr>
              <p:cNvPr id="114" name="Arc 113"/>
              <p:cNvSpPr/>
              <p:nvPr/>
            </p:nvSpPr>
            <p:spPr>
              <a:xfrm rot="16200000">
                <a:off x="1566747" y="5556095"/>
                <a:ext cx="1045427" cy="593802"/>
              </a:xfrm>
              <a:prstGeom prst="arc">
                <a:avLst>
                  <a:gd name="adj1" fmla="val 16200000"/>
                  <a:gd name="adj2" fmla="val 5532155"/>
                </a:avLst>
              </a:prstGeom>
              <a:ln w="381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15" name="Arc 114"/>
              <p:cNvSpPr/>
              <p:nvPr/>
            </p:nvSpPr>
            <p:spPr>
              <a:xfrm rot="5400000">
                <a:off x="2160549" y="5556095"/>
                <a:ext cx="1045427" cy="593802"/>
              </a:xfrm>
              <a:prstGeom prst="arc">
                <a:avLst>
                  <a:gd name="adj1" fmla="val 16200000"/>
                  <a:gd name="adj2" fmla="val 5532155"/>
                </a:avLst>
              </a:prstGeom>
              <a:ln w="381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</p:grpSp>
        <p:cxnSp>
          <p:nvCxnSpPr>
            <p:cNvPr id="15" name="Straight Connector 14"/>
            <p:cNvCxnSpPr/>
            <p:nvPr/>
          </p:nvCxnSpPr>
          <p:spPr>
            <a:xfrm>
              <a:off x="1770803" y="2283258"/>
              <a:ext cx="77308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781006" y="2000762"/>
              <a:ext cx="762886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0" idx="1"/>
            </p:cNvCxnSpPr>
            <p:nvPr/>
          </p:nvCxnSpPr>
          <p:spPr>
            <a:xfrm flipH="1">
              <a:off x="1654582" y="2591080"/>
              <a:ext cx="1065871" cy="185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oup 17"/>
            <p:cNvGrpSpPr/>
            <p:nvPr/>
          </p:nvGrpSpPr>
          <p:grpSpPr>
            <a:xfrm>
              <a:off x="3374718" y="1990711"/>
              <a:ext cx="773089" cy="283952"/>
              <a:chOff x="3450920" y="1468183"/>
              <a:chExt cx="773089" cy="283952"/>
            </a:xfrm>
          </p:grpSpPr>
          <p:cxnSp>
            <p:nvCxnSpPr>
              <p:cNvPr id="110" name="Straight Connector 109"/>
              <p:cNvCxnSpPr/>
              <p:nvPr/>
            </p:nvCxnSpPr>
            <p:spPr>
              <a:xfrm>
                <a:off x="3450920" y="1752135"/>
                <a:ext cx="773089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>
                <a:off x="3471243" y="1489801"/>
                <a:ext cx="129570" cy="10268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flipV="1">
                <a:off x="3592137" y="1469639"/>
                <a:ext cx="478058" cy="11383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>
                <a:off x="4070195" y="1468183"/>
                <a:ext cx="129570" cy="10268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" name="Straight Connector 18"/>
            <p:cNvCxnSpPr>
              <a:stCxn id="11" idx="1"/>
              <a:endCxn id="10" idx="3"/>
            </p:cNvCxnSpPr>
            <p:nvPr/>
          </p:nvCxnSpPr>
          <p:spPr>
            <a:xfrm flipH="1">
              <a:off x="3177653" y="2591080"/>
              <a:ext cx="116954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oup 19"/>
            <p:cNvGrpSpPr/>
            <p:nvPr/>
          </p:nvGrpSpPr>
          <p:grpSpPr>
            <a:xfrm>
              <a:off x="3536028" y="2841178"/>
              <a:ext cx="533251" cy="185056"/>
              <a:chOff x="3450920" y="3429000"/>
              <a:chExt cx="533251" cy="185056"/>
            </a:xfrm>
          </p:grpSpPr>
          <p:cxnSp>
            <p:nvCxnSpPr>
              <p:cNvPr id="108" name="Straight Connector 107"/>
              <p:cNvCxnSpPr/>
              <p:nvPr/>
            </p:nvCxnSpPr>
            <p:spPr>
              <a:xfrm>
                <a:off x="3450920" y="3429000"/>
                <a:ext cx="533251" cy="0"/>
              </a:xfrm>
              <a:prstGeom prst="line">
                <a:avLst/>
              </a:prstGeom>
              <a:ln w="762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>
                <a:off x="3450920" y="3614056"/>
                <a:ext cx="533251" cy="0"/>
              </a:xfrm>
              <a:prstGeom prst="line">
                <a:avLst/>
              </a:prstGeom>
              <a:ln w="762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" name="Straight Connector 20"/>
            <p:cNvCxnSpPr/>
            <p:nvPr/>
          </p:nvCxnSpPr>
          <p:spPr>
            <a:xfrm flipV="1">
              <a:off x="3802653" y="2591081"/>
              <a:ext cx="0" cy="25009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3811414" y="2993578"/>
              <a:ext cx="0" cy="25009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Isosceles Triangle 22"/>
            <p:cNvSpPr/>
            <p:nvPr/>
          </p:nvSpPr>
          <p:spPr>
            <a:xfrm flipV="1">
              <a:off x="3699238" y="3243675"/>
              <a:ext cx="206829" cy="174171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5354618" y="2282550"/>
              <a:ext cx="675522" cy="626125"/>
              <a:chOff x="2845759" y="3641196"/>
              <a:chExt cx="1362888" cy="1758914"/>
            </a:xfrm>
          </p:grpSpPr>
          <p:grpSp>
            <p:nvGrpSpPr>
              <p:cNvPr id="88" name="Group 87"/>
              <p:cNvGrpSpPr/>
              <p:nvPr/>
            </p:nvGrpSpPr>
            <p:grpSpPr>
              <a:xfrm>
                <a:off x="2845759" y="3641196"/>
                <a:ext cx="605161" cy="1742539"/>
                <a:chOff x="2845759" y="3641196"/>
                <a:chExt cx="605161" cy="1742539"/>
              </a:xfrm>
            </p:grpSpPr>
            <p:grpSp>
              <p:nvGrpSpPr>
                <p:cNvPr id="99" name="Group 98"/>
                <p:cNvGrpSpPr/>
                <p:nvPr/>
              </p:nvGrpSpPr>
              <p:grpSpPr>
                <a:xfrm rot="297895">
                  <a:off x="2852057" y="3641196"/>
                  <a:ext cx="598863" cy="598863"/>
                  <a:chOff x="2852057" y="3641196"/>
                  <a:chExt cx="598863" cy="598863"/>
                </a:xfrm>
              </p:grpSpPr>
              <p:sp>
                <p:nvSpPr>
                  <p:cNvPr id="106" name="Arc 105"/>
                  <p:cNvSpPr/>
                  <p:nvPr/>
                </p:nvSpPr>
                <p:spPr>
                  <a:xfrm>
                    <a:off x="2852057" y="3668486"/>
                    <a:ext cx="598863" cy="544285"/>
                  </a:xfrm>
                  <a:prstGeom prst="arc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sv-SE"/>
                  </a:p>
                </p:txBody>
              </p:sp>
              <p:sp>
                <p:nvSpPr>
                  <p:cNvPr id="107" name="Arc 106"/>
                  <p:cNvSpPr/>
                  <p:nvPr/>
                </p:nvSpPr>
                <p:spPr>
                  <a:xfrm rot="5143251">
                    <a:off x="2878085" y="3668485"/>
                    <a:ext cx="598863" cy="544285"/>
                  </a:xfrm>
                  <a:prstGeom prst="arc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sv-SE"/>
                  </a:p>
                </p:txBody>
              </p:sp>
            </p:grpSp>
            <p:grpSp>
              <p:nvGrpSpPr>
                <p:cNvPr id="100" name="Group 99"/>
                <p:cNvGrpSpPr/>
                <p:nvPr/>
              </p:nvGrpSpPr>
              <p:grpSpPr>
                <a:xfrm rot="297895">
                  <a:off x="2852056" y="4207157"/>
                  <a:ext cx="598863" cy="598863"/>
                  <a:chOff x="2852057" y="3641196"/>
                  <a:chExt cx="598863" cy="598863"/>
                </a:xfrm>
              </p:grpSpPr>
              <p:sp>
                <p:nvSpPr>
                  <p:cNvPr id="104" name="Arc 103"/>
                  <p:cNvSpPr/>
                  <p:nvPr/>
                </p:nvSpPr>
                <p:spPr>
                  <a:xfrm>
                    <a:off x="2852057" y="3668486"/>
                    <a:ext cx="598863" cy="544285"/>
                  </a:xfrm>
                  <a:prstGeom prst="arc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sv-SE"/>
                  </a:p>
                </p:txBody>
              </p:sp>
              <p:sp>
                <p:nvSpPr>
                  <p:cNvPr id="105" name="Arc 104"/>
                  <p:cNvSpPr/>
                  <p:nvPr/>
                </p:nvSpPr>
                <p:spPr>
                  <a:xfrm rot="5143251">
                    <a:off x="2878085" y="3668485"/>
                    <a:ext cx="598863" cy="544285"/>
                  </a:xfrm>
                  <a:prstGeom prst="arc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sv-SE"/>
                  </a:p>
                </p:txBody>
              </p:sp>
            </p:grpSp>
            <p:grpSp>
              <p:nvGrpSpPr>
                <p:cNvPr id="101" name="Group 100"/>
                <p:cNvGrpSpPr/>
                <p:nvPr/>
              </p:nvGrpSpPr>
              <p:grpSpPr>
                <a:xfrm rot="297895">
                  <a:off x="2845759" y="4784872"/>
                  <a:ext cx="598863" cy="598863"/>
                  <a:chOff x="2852057" y="3641196"/>
                  <a:chExt cx="598863" cy="598863"/>
                </a:xfrm>
              </p:grpSpPr>
              <p:sp>
                <p:nvSpPr>
                  <p:cNvPr id="102" name="Arc 101"/>
                  <p:cNvSpPr/>
                  <p:nvPr/>
                </p:nvSpPr>
                <p:spPr>
                  <a:xfrm>
                    <a:off x="2852057" y="3668486"/>
                    <a:ext cx="598863" cy="544285"/>
                  </a:xfrm>
                  <a:prstGeom prst="arc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sv-SE"/>
                  </a:p>
                </p:txBody>
              </p:sp>
              <p:sp>
                <p:nvSpPr>
                  <p:cNvPr id="103" name="Arc 102"/>
                  <p:cNvSpPr/>
                  <p:nvPr/>
                </p:nvSpPr>
                <p:spPr>
                  <a:xfrm rot="5143251">
                    <a:off x="2878085" y="3668485"/>
                    <a:ext cx="598863" cy="544285"/>
                  </a:xfrm>
                  <a:prstGeom prst="arc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sv-SE"/>
                  </a:p>
                </p:txBody>
              </p:sp>
            </p:grpSp>
          </p:grpSp>
          <p:grpSp>
            <p:nvGrpSpPr>
              <p:cNvPr id="89" name="Group 88"/>
              <p:cNvGrpSpPr/>
              <p:nvPr/>
            </p:nvGrpSpPr>
            <p:grpSpPr>
              <a:xfrm rot="10800000">
                <a:off x="3603486" y="3657571"/>
                <a:ext cx="605161" cy="1742539"/>
                <a:chOff x="2845759" y="3641196"/>
                <a:chExt cx="605161" cy="1742539"/>
              </a:xfrm>
            </p:grpSpPr>
            <p:grpSp>
              <p:nvGrpSpPr>
                <p:cNvPr id="90" name="Group 89"/>
                <p:cNvGrpSpPr/>
                <p:nvPr/>
              </p:nvGrpSpPr>
              <p:grpSpPr>
                <a:xfrm rot="297895">
                  <a:off x="2852057" y="3641196"/>
                  <a:ext cx="598863" cy="598863"/>
                  <a:chOff x="2852057" y="3641196"/>
                  <a:chExt cx="598863" cy="598863"/>
                </a:xfrm>
              </p:grpSpPr>
              <p:sp>
                <p:nvSpPr>
                  <p:cNvPr id="97" name="Arc 96"/>
                  <p:cNvSpPr/>
                  <p:nvPr/>
                </p:nvSpPr>
                <p:spPr>
                  <a:xfrm>
                    <a:off x="2852057" y="3668486"/>
                    <a:ext cx="598863" cy="544285"/>
                  </a:xfrm>
                  <a:prstGeom prst="arc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sv-SE"/>
                  </a:p>
                </p:txBody>
              </p:sp>
              <p:sp>
                <p:nvSpPr>
                  <p:cNvPr id="98" name="Arc 97"/>
                  <p:cNvSpPr/>
                  <p:nvPr/>
                </p:nvSpPr>
                <p:spPr>
                  <a:xfrm rot="5143251">
                    <a:off x="2878085" y="3668485"/>
                    <a:ext cx="598863" cy="544285"/>
                  </a:xfrm>
                  <a:prstGeom prst="arc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sv-SE"/>
                  </a:p>
                </p:txBody>
              </p:sp>
            </p:grpSp>
            <p:grpSp>
              <p:nvGrpSpPr>
                <p:cNvPr id="91" name="Group 90"/>
                <p:cNvGrpSpPr/>
                <p:nvPr/>
              </p:nvGrpSpPr>
              <p:grpSpPr>
                <a:xfrm rot="297895">
                  <a:off x="2852056" y="4207157"/>
                  <a:ext cx="598863" cy="598863"/>
                  <a:chOff x="2852057" y="3641196"/>
                  <a:chExt cx="598863" cy="598863"/>
                </a:xfrm>
              </p:grpSpPr>
              <p:sp>
                <p:nvSpPr>
                  <p:cNvPr id="95" name="Arc 94"/>
                  <p:cNvSpPr/>
                  <p:nvPr/>
                </p:nvSpPr>
                <p:spPr>
                  <a:xfrm>
                    <a:off x="2852057" y="3668486"/>
                    <a:ext cx="598863" cy="544285"/>
                  </a:xfrm>
                  <a:prstGeom prst="arc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sv-SE"/>
                  </a:p>
                </p:txBody>
              </p:sp>
              <p:sp>
                <p:nvSpPr>
                  <p:cNvPr id="96" name="Arc 95"/>
                  <p:cNvSpPr/>
                  <p:nvPr/>
                </p:nvSpPr>
                <p:spPr>
                  <a:xfrm rot="5143251">
                    <a:off x="2878085" y="3668485"/>
                    <a:ext cx="598863" cy="544285"/>
                  </a:xfrm>
                  <a:prstGeom prst="arc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sv-SE"/>
                  </a:p>
                </p:txBody>
              </p:sp>
            </p:grpSp>
            <p:grpSp>
              <p:nvGrpSpPr>
                <p:cNvPr id="92" name="Group 91"/>
                <p:cNvGrpSpPr/>
                <p:nvPr/>
              </p:nvGrpSpPr>
              <p:grpSpPr>
                <a:xfrm rot="297895">
                  <a:off x="2845759" y="4784872"/>
                  <a:ext cx="598863" cy="598863"/>
                  <a:chOff x="2852057" y="3641196"/>
                  <a:chExt cx="598863" cy="598863"/>
                </a:xfrm>
              </p:grpSpPr>
              <p:sp>
                <p:nvSpPr>
                  <p:cNvPr id="93" name="Arc 92"/>
                  <p:cNvSpPr/>
                  <p:nvPr/>
                </p:nvSpPr>
                <p:spPr>
                  <a:xfrm>
                    <a:off x="2852057" y="3668486"/>
                    <a:ext cx="598863" cy="544285"/>
                  </a:xfrm>
                  <a:prstGeom prst="arc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sv-SE"/>
                  </a:p>
                </p:txBody>
              </p:sp>
              <p:sp>
                <p:nvSpPr>
                  <p:cNvPr id="94" name="Arc 93"/>
                  <p:cNvSpPr/>
                  <p:nvPr/>
                </p:nvSpPr>
                <p:spPr>
                  <a:xfrm rot="5143251">
                    <a:off x="2878085" y="3668485"/>
                    <a:ext cx="598863" cy="544285"/>
                  </a:xfrm>
                  <a:prstGeom prst="arc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sv-SE"/>
                  </a:p>
                </p:txBody>
              </p:sp>
            </p:grpSp>
          </p:grpSp>
        </p:grpSp>
        <p:cxnSp>
          <p:nvCxnSpPr>
            <p:cNvPr id="25" name="Straight Connector 24"/>
            <p:cNvCxnSpPr>
              <a:stCxn id="105" idx="0"/>
              <a:endCxn id="11" idx="3"/>
            </p:cNvCxnSpPr>
            <p:nvPr/>
          </p:nvCxnSpPr>
          <p:spPr>
            <a:xfrm flipH="1" flipV="1">
              <a:off x="4804400" y="2591080"/>
              <a:ext cx="849484" cy="225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stCxn id="12" idx="1"/>
              <a:endCxn id="95" idx="2"/>
            </p:cNvCxnSpPr>
            <p:nvPr/>
          </p:nvCxnSpPr>
          <p:spPr>
            <a:xfrm flipH="1" flipV="1">
              <a:off x="5730746" y="2587774"/>
              <a:ext cx="977881" cy="330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26"/>
            <p:cNvGrpSpPr/>
            <p:nvPr/>
          </p:nvGrpSpPr>
          <p:grpSpPr>
            <a:xfrm>
              <a:off x="4972131" y="1828932"/>
              <a:ext cx="394097" cy="621879"/>
              <a:chOff x="2764231" y="3896157"/>
              <a:chExt cx="1009996" cy="632300"/>
            </a:xfrm>
          </p:grpSpPr>
          <p:cxnSp>
            <p:nvCxnSpPr>
              <p:cNvPr id="79" name="Straight Connector 78"/>
              <p:cNvCxnSpPr/>
              <p:nvPr/>
            </p:nvCxnSpPr>
            <p:spPr>
              <a:xfrm>
                <a:off x="3177653" y="4212307"/>
                <a:ext cx="184822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>
                <a:off x="2949053" y="3896157"/>
                <a:ext cx="0" cy="31615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>
                <a:off x="3177653" y="3896157"/>
                <a:ext cx="0" cy="31615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>
                <a:off x="2926754" y="3906578"/>
                <a:ext cx="250899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>
                <a:off x="3362475" y="4212307"/>
                <a:ext cx="0" cy="31615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>
                <a:off x="3591075" y="4212307"/>
                <a:ext cx="0" cy="31615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>
                <a:off x="3362475" y="4528457"/>
                <a:ext cx="250899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>
                <a:off x="3589405" y="4222728"/>
                <a:ext cx="184822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>
                <a:off x="2764231" y="4212307"/>
                <a:ext cx="184822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/>
            <p:cNvGrpSpPr/>
            <p:nvPr/>
          </p:nvGrpSpPr>
          <p:grpSpPr>
            <a:xfrm>
              <a:off x="6076876" y="1450365"/>
              <a:ext cx="394097" cy="1436794"/>
              <a:chOff x="2764231" y="3896157"/>
              <a:chExt cx="1009996" cy="632300"/>
            </a:xfrm>
          </p:grpSpPr>
          <p:cxnSp>
            <p:nvCxnSpPr>
              <p:cNvPr id="70" name="Straight Connector 69"/>
              <p:cNvCxnSpPr/>
              <p:nvPr/>
            </p:nvCxnSpPr>
            <p:spPr>
              <a:xfrm>
                <a:off x="3177653" y="4212307"/>
                <a:ext cx="184822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>
                <a:off x="2949053" y="3896157"/>
                <a:ext cx="0" cy="31615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3177653" y="3896157"/>
                <a:ext cx="0" cy="31615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>
                <a:off x="2926754" y="3901516"/>
                <a:ext cx="250899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>
                <a:off x="3362475" y="4212307"/>
                <a:ext cx="0" cy="31615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>
                <a:off x="3591075" y="4212307"/>
                <a:ext cx="0" cy="31615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>
                <a:off x="3362475" y="4528457"/>
                <a:ext cx="250899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>
                <a:off x="3589405" y="4222728"/>
                <a:ext cx="184822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>
                <a:off x="2764231" y="4212307"/>
                <a:ext cx="184822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28"/>
            <p:cNvGrpSpPr/>
            <p:nvPr/>
          </p:nvGrpSpPr>
          <p:grpSpPr>
            <a:xfrm>
              <a:off x="7275185" y="1719762"/>
              <a:ext cx="394097" cy="719074"/>
              <a:chOff x="6245767" y="3733678"/>
              <a:chExt cx="394097" cy="719074"/>
            </a:xfrm>
          </p:grpSpPr>
          <p:cxnSp>
            <p:nvCxnSpPr>
              <p:cNvPr id="61" name="Straight Connector 60"/>
              <p:cNvCxnSpPr/>
              <p:nvPr/>
            </p:nvCxnSpPr>
            <p:spPr>
              <a:xfrm>
                <a:off x="6407083" y="4452076"/>
                <a:ext cx="72117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>
                <a:off x="6317884" y="3733679"/>
                <a:ext cx="0" cy="71839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>
                <a:off x="6407083" y="3733679"/>
                <a:ext cx="0" cy="71839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>
                <a:off x="6309183" y="3751608"/>
                <a:ext cx="979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>
                <a:off x="6567747" y="4452752"/>
                <a:ext cx="72117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>
                <a:off x="6245767" y="4452076"/>
                <a:ext cx="72117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>
                <a:off x="6470284" y="3733678"/>
                <a:ext cx="0" cy="71839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>
                <a:off x="6559483" y="3733678"/>
                <a:ext cx="0" cy="71839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>
                <a:off x="6461583" y="3751607"/>
                <a:ext cx="979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 29"/>
            <p:cNvGrpSpPr/>
            <p:nvPr/>
          </p:nvGrpSpPr>
          <p:grpSpPr>
            <a:xfrm>
              <a:off x="8298262" y="1890152"/>
              <a:ext cx="402212" cy="522038"/>
              <a:chOff x="8409956" y="1907404"/>
              <a:chExt cx="402212" cy="522038"/>
            </a:xfrm>
          </p:grpSpPr>
          <p:cxnSp>
            <p:nvCxnSpPr>
              <p:cNvPr id="59" name="Straight Connector 58"/>
              <p:cNvCxnSpPr/>
              <p:nvPr/>
            </p:nvCxnSpPr>
            <p:spPr>
              <a:xfrm>
                <a:off x="8424422" y="1907404"/>
                <a:ext cx="387746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>
                <a:off x="8409956" y="2429442"/>
                <a:ext cx="402212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" name="Straight Connector 30"/>
            <p:cNvCxnSpPr/>
            <p:nvPr/>
          </p:nvCxnSpPr>
          <p:spPr>
            <a:xfrm flipH="1">
              <a:off x="8095174" y="2580334"/>
              <a:ext cx="1038443" cy="0"/>
            </a:xfrm>
            <a:prstGeom prst="line">
              <a:avLst/>
            </a:prstGeom>
            <a:ln>
              <a:headEnd type="oval" w="lg" len="lg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1137892" y="2279782"/>
              <a:ext cx="5821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AC /</a:t>
              </a:r>
            </a:p>
            <a:p>
              <a:r>
                <a:rPr lang="en-US" dirty="0" smtClean="0"/>
                <a:t>DC</a:t>
              </a:r>
              <a:endParaRPr lang="sv-SE" dirty="0"/>
            </a:p>
          </p:txBody>
        </p:sp>
        <p:grpSp>
          <p:nvGrpSpPr>
            <p:cNvPr id="33" name="Group 32"/>
            <p:cNvGrpSpPr/>
            <p:nvPr/>
          </p:nvGrpSpPr>
          <p:grpSpPr>
            <a:xfrm rot="16200000">
              <a:off x="7795795" y="2389647"/>
              <a:ext cx="164390" cy="417415"/>
              <a:chOff x="2845759" y="3641196"/>
              <a:chExt cx="605161" cy="1742539"/>
            </a:xfrm>
          </p:grpSpPr>
          <p:grpSp>
            <p:nvGrpSpPr>
              <p:cNvPr id="50" name="Group 49"/>
              <p:cNvGrpSpPr/>
              <p:nvPr/>
            </p:nvGrpSpPr>
            <p:grpSpPr>
              <a:xfrm rot="297895">
                <a:off x="2852057" y="3641196"/>
                <a:ext cx="598863" cy="598863"/>
                <a:chOff x="2852057" y="3641196"/>
                <a:chExt cx="598863" cy="598863"/>
              </a:xfrm>
            </p:grpSpPr>
            <p:sp>
              <p:nvSpPr>
                <p:cNvPr id="57" name="Arc 56"/>
                <p:cNvSpPr/>
                <p:nvPr/>
              </p:nvSpPr>
              <p:spPr>
                <a:xfrm>
                  <a:off x="2852057" y="3668486"/>
                  <a:ext cx="598863" cy="544285"/>
                </a:xfrm>
                <a:prstGeom prst="arc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58" name="Arc 57"/>
                <p:cNvSpPr/>
                <p:nvPr/>
              </p:nvSpPr>
              <p:spPr>
                <a:xfrm rot="5143251">
                  <a:off x="2878085" y="3668485"/>
                  <a:ext cx="598863" cy="544285"/>
                </a:xfrm>
                <a:prstGeom prst="arc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grpSp>
            <p:nvGrpSpPr>
              <p:cNvPr id="51" name="Group 50"/>
              <p:cNvGrpSpPr/>
              <p:nvPr/>
            </p:nvGrpSpPr>
            <p:grpSpPr>
              <a:xfrm rot="297895">
                <a:off x="2852056" y="4207157"/>
                <a:ext cx="598863" cy="598863"/>
                <a:chOff x="2852057" y="3641196"/>
                <a:chExt cx="598863" cy="598863"/>
              </a:xfrm>
            </p:grpSpPr>
            <p:sp>
              <p:nvSpPr>
                <p:cNvPr id="55" name="Arc 54"/>
                <p:cNvSpPr/>
                <p:nvPr/>
              </p:nvSpPr>
              <p:spPr>
                <a:xfrm>
                  <a:off x="2852057" y="3668486"/>
                  <a:ext cx="598863" cy="544285"/>
                </a:xfrm>
                <a:prstGeom prst="arc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56" name="Arc 55"/>
                <p:cNvSpPr/>
                <p:nvPr/>
              </p:nvSpPr>
              <p:spPr>
                <a:xfrm rot="5143251">
                  <a:off x="2878085" y="3668485"/>
                  <a:ext cx="598863" cy="544285"/>
                </a:xfrm>
                <a:prstGeom prst="arc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grpSp>
            <p:nvGrpSpPr>
              <p:cNvPr id="52" name="Group 51"/>
              <p:cNvGrpSpPr/>
              <p:nvPr/>
            </p:nvGrpSpPr>
            <p:grpSpPr>
              <a:xfrm rot="297895">
                <a:off x="2845759" y="4784872"/>
                <a:ext cx="598863" cy="598863"/>
                <a:chOff x="2852057" y="3641196"/>
                <a:chExt cx="598863" cy="598863"/>
              </a:xfrm>
            </p:grpSpPr>
            <p:sp>
              <p:nvSpPr>
                <p:cNvPr id="53" name="Arc 52"/>
                <p:cNvSpPr/>
                <p:nvPr/>
              </p:nvSpPr>
              <p:spPr>
                <a:xfrm>
                  <a:off x="2852057" y="3668486"/>
                  <a:ext cx="598863" cy="544285"/>
                </a:xfrm>
                <a:prstGeom prst="arc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54" name="Arc 53"/>
                <p:cNvSpPr/>
                <p:nvPr/>
              </p:nvSpPr>
              <p:spPr>
                <a:xfrm rot="5143251">
                  <a:off x="2878085" y="3668485"/>
                  <a:ext cx="598863" cy="544285"/>
                </a:xfrm>
                <a:prstGeom prst="arc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</p:grpSp>
        <p:grpSp>
          <p:nvGrpSpPr>
            <p:cNvPr id="34" name="Group 33"/>
            <p:cNvGrpSpPr/>
            <p:nvPr/>
          </p:nvGrpSpPr>
          <p:grpSpPr>
            <a:xfrm>
              <a:off x="8113598" y="2597499"/>
              <a:ext cx="345704" cy="737821"/>
              <a:chOff x="5034025" y="4494173"/>
              <a:chExt cx="345704" cy="737821"/>
            </a:xfrm>
          </p:grpSpPr>
          <p:grpSp>
            <p:nvGrpSpPr>
              <p:cNvPr id="45" name="Group 44"/>
              <p:cNvGrpSpPr/>
              <p:nvPr/>
            </p:nvGrpSpPr>
            <p:grpSpPr>
              <a:xfrm>
                <a:off x="5034025" y="4735903"/>
                <a:ext cx="345704" cy="107630"/>
                <a:chOff x="3450920" y="3429000"/>
                <a:chExt cx="533251" cy="185056"/>
              </a:xfrm>
            </p:grpSpPr>
            <p:cxnSp>
              <p:nvCxnSpPr>
                <p:cNvPr id="48" name="Straight Connector 47"/>
                <p:cNvCxnSpPr/>
                <p:nvPr/>
              </p:nvCxnSpPr>
              <p:spPr>
                <a:xfrm>
                  <a:off x="3450920" y="3429000"/>
                  <a:ext cx="533251" cy="0"/>
                </a:xfrm>
                <a:prstGeom prst="line">
                  <a:avLst/>
                </a:prstGeom>
                <a:ln w="25400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/>
                <p:nvPr/>
              </p:nvCxnSpPr>
              <p:spPr>
                <a:xfrm>
                  <a:off x="3450920" y="3614056"/>
                  <a:ext cx="533251" cy="0"/>
                </a:xfrm>
                <a:prstGeom prst="line">
                  <a:avLst/>
                </a:prstGeom>
                <a:ln w="25400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6" name="Straight Connector 45"/>
              <p:cNvCxnSpPr/>
              <p:nvPr/>
            </p:nvCxnSpPr>
            <p:spPr>
              <a:xfrm flipV="1">
                <a:off x="5212620" y="4494173"/>
                <a:ext cx="0" cy="25009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flipV="1">
                <a:off x="5205898" y="4828131"/>
                <a:ext cx="0" cy="40386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TextBox 34"/>
            <p:cNvSpPr txBox="1"/>
            <p:nvPr/>
          </p:nvSpPr>
          <p:spPr>
            <a:xfrm>
              <a:off x="1844599" y="2716129"/>
              <a:ext cx="7056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DC-link</a:t>
              </a:r>
            </a:p>
            <a:p>
              <a:r>
                <a:rPr lang="en-US" sz="1400" dirty="0" smtClean="0"/>
                <a:t>1.1 kV</a:t>
              </a:r>
              <a:endParaRPr lang="sv-SE" sz="14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57979" y="2277453"/>
              <a:ext cx="59343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</a:t>
              </a:r>
              <a:r>
                <a:rPr lang="en-US" dirty="0" smtClean="0"/>
                <a:t>C /</a:t>
              </a:r>
            </a:p>
            <a:p>
              <a:r>
                <a:rPr lang="en-US" dirty="0" smtClean="0"/>
                <a:t>DC</a:t>
              </a:r>
              <a:endParaRPr lang="sv-SE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281193" y="3335320"/>
              <a:ext cx="1646373" cy="351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Capacitor bank 1 kV</a:t>
              </a:r>
              <a:endParaRPr lang="sv-SE" sz="14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279084" y="2274663"/>
              <a:ext cx="59343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</a:t>
              </a:r>
              <a:r>
                <a:rPr lang="en-US" dirty="0" smtClean="0"/>
                <a:t>C /</a:t>
              </a:r>
            </a:p>
            <a:p>
              <a:r>
                <a:rPr lang="en-US" dirty="0"/>
                <a:t>A</a:t>
              </a:r>
              <a:r>
                <a:rPr lang="en-US" dirty="0" smtClean="0"/>
                <a:t>C</a:t>
              </a:r>
              <a:endParaRPr lang="sv-SE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799984" y="2667637"/>
              <a:ext cx="671979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AC</a:t>
              </a:r>
            </a:p>
            <a:p>
              <a:r>
                <a:rPr lang="en-US" sz="1400" dirty="0" smtClean="0"/>
                <a:t>15 kHz</a:t>
              </a:r>
            </a:p>
            <a:p>
              <a:r>
                <a:rPr lang="en-US" sz="1400" dirty="0" smtClean="0"/>
                <a:t>1 kV</a:t>
              </a:r>
              <a:endParaRPr lang="sv-SE" sz="14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320184" y="1689548"/>
              <a:ext cx="79098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HF</a:t>
              </a:r>
            </a:p>
            <a:p>
              <a:pPr algn="ctr"/>
              <a:r>
                <a:rPr lang="en-US" dirty="0" smtClean="0"/>
                <a:t>Transf.</a:t>
              </a:r>
              <a:endParaRPr lang="sv-SE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948084" y="2683881"/>
              <a:ext cx="671979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AC</a:t>
              </a:r>
            </a:p>
            <a:p>
              <a:r>
                <a:rPr lang="en-US" sz="1400" dirty="0" smtClean="0"/>
                <a:t>15 kHz</a:t>
              </a:r>
            </a:p>
            <a:p>
              <a:r>
                <a:rPr lang="en-US" sz="1400" dirty="0" smtClean="0"/>
                <a:t>25 kV</a:t>
              </a:r>
              <a:endParaRPr lang="sv-SE" sz="14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649137" y="2271867"/>
              <a:ext cx="5821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AC /</a:t>
              </a:r>
            </a:p>
            <a:p>
              <a:r>
                <a:rPr lang="en-US" dirty="0" smtClean="0"/>
                <a:t>DC</a:t>
              </a:r>
              <a:endParaRPr lang="sv-SE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145304" y="2665236"/>
              <a:ext cx="760401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AC + DC</a:t>
              </a:r>
            </a:p>
            <a:p>
              <a:r>
                <a:rPr lang="en-US" sz="1400" dirty="0" smtClean="0"/>
                <a:t>15 kHz</a:t>
              </a:r>
            </a:p>
            <a:p>
              <a:r>
                <a:rPr lang="en-US" sz="1400" dirty="0" smtClean="0"/>
                <a:t>25 kV</a:t>
              </a:r>
              <a:endParaRPr lang="sv-SE" sz="14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679573" y="2051080"/>
              <a:ext cx="6662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Filter</a:t>
              </a:r>
              <a:endParaRPr lang="sv-SE" dirty="0"/>
            </a:p>
          </p:txBody>
        </p:sp>
      </p:grpSp>
      <p:sp>
        <p:nvSpPr>
          <p:cNvPr id="116" name="TextBox 115"/>
          <p:cNvSpPr txBox="1"/>
          <p:nvPr/>
        </p:nvSpPr>
        <p:spPr>
          <a:xfrm>
            <a:off x="3013496" y="1722811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HV </a:t>
            </a:r>
            <a:r>
              <a:rPr lang="en-US" b="1" u="sng" dirty="0" err="1" smtClean="0">
                <a:solidFill>
                  <a:srgbClr val="FF0000"/>
                </a:solidFill>
              </a:rPr>
              <a:t>pulser</a:t>
            </a:r>
            <a:r>
              <a:rPr lang="en-US" b="1" u="sng" dirty="0" smtClean="0">
                <a:solidFill>
                  <a:srgbClr val="FF0000"/>
                </a:solidFill>
              </a:rPr>
              <a:t> #1</a:t>
            </a:r>
            <a:endParaRPr lang="sv-SE" b="1" u="sng" dirty="0">
              <a:solidFill>
                <a:srgbClr val="FF0000"/>
              </a:solidFill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3043943" y="1695216"/>
            <a:ext cx="5179100" cy="202967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118" name="Straight Connector 117"/>
          <p:cNvCxnSpPr/>
          <p:nvPr/>
        </p:nvCxnSpPr>
        <p:spPr>
          <a:xfrm flipV="1">
            <a:off x="458428" y="2775988"/>
            <a:ext cx="0" cy="9554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flipH="1">
            <a:off x="7523028" y="3408091"/>
            <a:ext cx="103808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8556795" y="3417114"/>
            <a:ext cx="0" cy="5923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8544069" y="4009443"/>
            <a:ext cx="0" cy="670609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456523" y="3731403"/>
            <a:ext cx="0" cy="625989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3" name="Group 122"/>
          <p:cNvGrpSpPr/>
          <p:nvPr/>
        </p:nvGrpSpPr>
        <p:grpSpPr>
          <a:xfrm>
            <a:off x="144893" y="4211796"/>
            <a:ext cx="8784412" cy="2046205"/>
            <a:chOff x="238809" y="3919447"/>
            <a:chExt cx="8784412" cy="2046205"/>
          </a:xfrm>
        </p:grpSpPr>
        <p:sp>
          <p:nvSpPr>
            <p:cNvPr id="124" name="Rectangle 123"/>
            <p:cNvSpPr/>
            <p:nvPr/>
          </p:nvSpPr>
          <p:spPr>
            <a:xfrm>
              <a:off x="960523" y="4713327"/>
              <a:ext cx="457200" cy="57595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cxnSp>
          <p:nvCxnSpPr>
            <p:cNvPr id="125" name="Straight Connector 124"/>
            <p:cNvCxnSpPr>
              <a:stCxn id="124" idx="1"/>
            </p:cNvCxnSpPr>
            <p:nvPr/>
          </p:nvCxnSpPr>
          <p:spPr>
            <a:xfrm flipH="1">
              <a:off x="550437" y="5001303"/>
              <a:ext cx="410086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Rectangle 125"/>
            <p:cNvSpPr/>
            <p:nvPr/>
          </p:nvSpPr>
          <p:spPr>
            <a:xfrm>
              <a:off x="2483594" y="4713327"/>
              <a:ext cx="457200" cy="57595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4110341" y="4713327"/>
              <a:ext cx="457200" cy="57595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6471768" y="4713327"/>
              <a:ext cx="457200" cy="57595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cxnSp>
          <p:nvCxnSpPr>
            <p:cNvPr id="129" name="Straight Connector 128"/>
            <p:cNvCxnSpPr>
              <a:stCxn id="179" idx="0"/>
              <a:endCxn id="128" idx="3"/>
            </p:cNvCxnSpPr>
            <p:nvPr/>
          </p:nvCxnSpPr>
          <p:spPr>
            <a:xfrm flipH="1" flipV="1">
              <a:off x="6928968" y="5001303"/>
              <a:ext cx="510237" cy="68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0" name="Group 129"/>
            <p:cNvGrpSpPr/>
            <p:nvPr/>
          </p:nvGrpSpPr>
          <p:grpSpPr>
            <a:xfrm>
              <a:off x="238809" y="5083960"/>
              <a:ext cx="623259" cy="457589"/>
              <a:chOff x="1792560" y="5330282"/>
              <a:chExt cx="1187604" cy="1045427"/>
            </a:xfrm>
          </p:grpSpPr>
          <p:sp>
            <p:nvSpPr>
              <p:cNvPr id="236" name="Arc 235"/>
              <p:cNvSpPr/>
              <p:nvPr/>
            </p:nvSpPr>
            <p:spPr>
              <a:xfrm rot="16200000">
                <a:off x="1566747" y="5556095"/>
                <a:ext cx="1045427" cy="593802"/>
              </a:xfrm>
              <a:prstGeom prst="arc">
                <a:avLst>
                  <a:gd name="adj1" fmla="val 16200000"/>
                  <a:gd name="adj2" fmla="val 5532155"/>
                </a:avLst>
              </a:prstGeom>
              <a:ln w="381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237" name="Arc 236"/>
              <p:cNvSpPr/>
              <p:nvPr/>
            </p:nvSpPr>
            <p:spPr>
              <a:xfrm rot="5400000">
                <a:off x="2160549" y="5556095"/>
                <a:ext cx="1045427" cy="593802"/>
              </a:xfrm>
              <a:prstGeom prst="arc">
                <a:avLst>
                  <a:gd name="adj1" fmla="val 16200000"/>
                  <a:gd name="adj2" fmla="val 5532155"/>
                </a:avLst>
              </a:prstGeom>
              <a:ln w="381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</p:grpSp>
        <p:cxnSp>
          <p:nvCxnSpPr>
            <p:cNvPr id="131" name="Straight Connector 130"/>
            <p:cNvCxnSpPr/>
            <p:nvPr/>
          </p:nvCxnSpPr>
          <p:spPr>
            <a:xfrm>
              <a:off x="1533944" y="4731832"/>
              <a:ext cx="77308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>
              <a:off x="1544147" y="4484532"/>
              <a:ext cx="762886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>
              <a:stCxn id="126" idx="1"/>
            </p:cNvCxnSpPr>
            <p:nvPr/>
          </p:nvCxnSpPr>
          <p:spPr>
            <a:xfrm flipH="1">
              <a:off x="1417723" y="5001303"/>
              <a:ext cx="1065871" cy="162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4" name="Group 133"/>
            <p:cNvGrpSpPr/>
            <p:nvPr/>
          </p:nvGrpSpPr>
          <p:grpSpPr>
            <a:xfrm>
              <a:off x="3137859" y="4475734"/>
              <a:ext cx="773089" cy="248575"/>
              <a:chOff x="3450920" y="1468183"/>
              <a:chExt cx="773089" cy="283952"/>
            </a:xfrm>
          </p:grpSpPr>
          <p:cxnSp>
            <p:nvCxnSpPr>
              <p:cNvPr id="232" name="Straight Connector 231"/>
              <p:cNvCxnSpPr/>
              <p:nvPr/>
            </p:nvCxnSpPr>
            <p:spPr>
              <a:xfrm>
                <a:off x="3450920" y="1752135"/>
                <a:ext cx="773089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Straight Connector 232"/>
              <p:cNvCxnSpPr/>
              <p:nvPr/>
            </p:nvCxnSpPr>
            <p:spPr>
              <a:xfrm>
                <a:off x="3471243" y="1489801"/>
                <a:ext cx="129570" cy="10268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Straight Connector 233"/>
              <p:cNvCxnSpPr/>
              <p:nvPr/>
            </p:nvCxnSpPr>
            <p:spPr>
              <a:xfrm flipV="1">
                <a:off x="3592137" y="1469639"/>
                <a:ext cx="478058" cy="11383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Straight Connector 234"/>
              <p:cNvCxnSpPr/>
              <p:nvPr/>
            </p:nvCxnSpPr>
            <p:spPr>
              <a:xfrm>
                <a:off x="4070195" y="1468183"/>
                <a:ext cx="129570" cy="10268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5" name="Straight Connector 134"/>
            <p:cNvCxnSpPr>
              <a:stCxn id="127" idx="1"/>
              <a:endCxn id="126" idx="3"/>
            </p:cNvCxnSpPr>
            <p:nvPr/>
          </p:nvCxnSpPr>
          <p:spPr>
            <a:xfrm flipH="1">
              <a:off x="2940794" y="5001303"/>
              <a:ext cx="116954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6" name="Group 135"/>
            <p:cNvGrpSpPr/>
            <p:nvPr/>
          </p:nvGrpSpPr>
          <p:grpSpPr>
            <a:xfrm>
              <a:off x="3299169" y="5220242"/>
              <a:ext cx="533251" cy="162000"/>
              <a:chOff x="3450920" y="3429000"/>
              <a:chExt cx="533251" cy="185056"/>
            </a:xfrm>
          </p:grpSpPr>
          <p:cxnSp>
            <p:nvCxnSpPr>
              <p:cNvPr id="230" name="Straight Connector 229"/>
              <p:cNvCxnSpPr/>
              <p:nvPr/>
            </p:nvCxnSpPr>
            <p:spPr>
              <a:xfrm>
                <a:off x="3450920" y="3429000"/>
                <a:ext cx="533251" cy="0"/>
              </a:xfrm>
              <a:prstGeom prst="line">
                <a:avLst/>
              </a:prstGeom>
              <a:ln w="762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Straight Connector 230"/>
              <p:cNvCxnSpPr/>
              <p:nvPr/>
            </p:nvCxnSpPr>
            <p:spPr>
              <a:xfrm>
                <a:off x="3450920" y="3614056"/>
                <a:ext cx="533251" cy="0"/>
              </a:xfrm>
              <a:prstGeom prst="line">
                <a:avLst/>
              </a:prstGeom>
              <a:ln w="762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7" name="Straight Connector 136"/>
            <p:cNvCxnSpPr/>
            <p:nvPr/>
          </p:nvCxnSpPr>
          <p:spPr>
            <a:xfrm flipV="1">
              <a:off x="3565794" y="5001304"/>
              <a:ext cx="0" cy="21893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 flipV="1">
              <a:off x="3574555" y="5353654"/>
              <a:ext cx="0" cy="21893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Isosceles Triangle 138"/>
            <p:cNvSpPr/>
            <p:nvPr/>
          </p:nvSpPr>
          <p:spPr>
            <a:xfrm flipV="1">
              <a:off x="3462379" y="5572592"/>
              <a:ext cx="206829" cy="152471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grpSp>
          <p:nvGrpSpPr>
            <p:cNvPr id="140" name="Group 139"/>
            <p:cNvGrpSpPr/>
            <p:nvPr/>
          </p:nvGrpSpPr>
          <p:grpSpPr>
            <a:xfrm>
              <a:off x="5117759" y="4731213"/>
              <a:ext cx="675522" cy="548117"/>
              <a:chOff x="2845759" y="3641196"/>
              <a:chExt cx="1362888" cy="1758914"/>
            </a:xfrm>
          </p:grpSpPr>
          <p:grpSp>
            <p:nvGrpSpPr>
              <p:cNvPr id="210" name="Group 209"/>
              <p:cNvGrpSpPr/>
              <p:nvPr/>
            </p:nvGrpSpPr>
            <p:grpSpPr>
              <a:xfrm>
                <a:off x="2845759" y="3641196"/>
                <a:ext cx="605161" cy="1742539"/>
                <a:chOff x="2845759" y="3641196"/>
                <a:chExt cx="605161" cy="1742539"/>
              </a:xfrm>
            </p:grpSpPr>
            <p:grpSp>
              <p:nvGrpSpPr>
                <p:cNvPr id="221" name="Group 220"/>
                <p:cNvGrpSpPr/>
                <p:nvPr/>
              </p:nvGrpSpPr>
              <p:grpSpPr>
                <a:xfrm rot="297895">
                  <a:off x="2852057" y="3641196"/>
                  <a:ext cx="598863" cy="598863"/>
                  <a:chOff x="2852057" y="3641196"/>
                  <a:chExt cx="598863" cy="598863"/>
                </a:xfrm>
              </p:grpSpPr>
              <p:sp>
                <p:nvSpPr>
                  <p:cNvPr id="228" name="Arc 227"/>
                  <p:cNvSpPr/>
                  <p:nvPr/>
                </p:nvSpPr>
                <p:spPr>
                  <a:xfrm>
                    <a:off x="2852057" y="3668486"/>
                    <a:ext cx="598863" cy="544285"/>
                  </a:xfrm>
                  <a:prstGeom prst="arc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sv-SE"/>
                  </a:p>
                </p:txBody>
              </p:sp>
              <p:sp>
                <p:nvSpPr>
                  <p:cNvPr id="229" name="Arc 228"/>
                  <p:cNvSpPr/>
                  <p:nvPr/>
                </p:nvSpPr>
                <p:spPr>
                  <a:xfrm rot="5143251">
                    <a:off x="2878085" y="3668485"/>
                    <a:ext cx="598863" cy="544285"/>
                  </a:xfrm>
                  <a:prstGeom prst="arc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sv-SE"/>
                  </a:p>
                </p:txBody>
              </p:sp>
            </p:grpSp>
            <p:grpSp>
              <p:nvGrpSpPr>
                <p:cNvPr id="222" name="Group 221"/>
                <p:cNvGrpSpPr/>
                <p:nvPr/>
              </p:nvGrpSpPr>
              <p:grpSpPr>
                <a:xfrm rot="297895">
                  <a:off x="2852056" y="4207157"/>
                  <a:ext cx="598863" cy="598863"/>
                  <a:chOff x="2852057" y="3641196"/>
                  <a:chExt cx="598863" cy="598863"/>
                </a:xfrm>
              </p:grpSpPr>
              <p:sp>
                <p:nvSpPr>
                  <p:cNvPr id="226" name="Arc 225"/>
                  <p:cNvSpPr/>
                  <p:nvPr/>
                </p:nvSpPr>
                <p:spPr>
                  <a:xfrm>
                    <a:off x="2852057" y="3668486"/>
                    <a:ext cx="598863" cy="544285"/>
                  </a:xfrm>
                  <a:prstGeom prst="arc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sv-SE"/>
                  </a:p>
                </p:txBody>
              </p:sp>
              <p:sp>
                <p:nvSpPr>
                  <p:cNvPr id="227" name="Arc 226"/>
                  <p:cNvSpPr/>
                  <p:nvPr/>
                </p:nvSpPr>
                <p:spPr>
                  <a:xfrm rot="5143251">
                    <a:off x="2878085" y="3668485"/>
                    <a:ext cx="598863" cy="544285"/>
                  </a:xfrm>
                  <a:prstGeom prst="arc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sv-SE"/>
                  </a:p>
                </p:txBody>
              </p:sp>
            </p:grpSp>
            <p:grpSp>
              <p:nvGrpSpPr>
                <p:cNvPr id="223" name="Group 222"/>
                <p:cNvGrpSpPr/>
                <p:nvPr/>
              </p:nvGrpSpPr>
              <p:grpSpPr>
                <a:xfrm rot="297895">
                  <a:off x="2845759" y="4784872"/>
                  <a:ext cx="598863" cy="598863"/>
                  <a:chOff x="2852057" y="3641196"/>
                  <a:chExt cx="598863" cy="598863"/>
                </a:xfrm>
              </p:grpSpPr>
              <p:sp>
                <p:nvSpPr>
                  <p:cNvPr id="224" name="Arc 223"/>
                  <p:cNvSpPr/>
                  <p:nvPr/>
                </p:nvSpPr>
                <p:spPr>
                  <a:xfrm>
                    <a:off x="2852057" y="3668486"/>
                    <a:ext cx="598863" cy="544285"/>
                  </a:xfrm>
                  <a:prstGeom prst="arc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sv-SE"/>
                  </a:p>
                </p:txBody>
              </p:sp>
              <p:sp>
                <p:nvSpPr>
                  <p:cNvPr id="225" name="Arc 224"/>
                  <p:cNvSpPr/>
                  <p:nvPr/>
                </p:nvSpPr>
                <p:spPr>
                  <a:xfrm rot="5143251">
                    <a:off x="2878085" y="3668485"/>
                    <a:ext cx="598863" cy="544285"/>
                  </a:xfrm>
                  <a:prstGeom prst="arc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sv-SE"/>
                  </a:p>
                </p:txBody>
              </p:sp>
            </p:grpSp>
          </p:grpSp>
          <p:grpSp>
            <p:nvGrpSpPr>
              <p:cNvPr id="211" name="Group 210"/>
              <p:cNvGrpSpPr/>
              <p:nvPr/>
            </p:nvGrpSpPr>
            <p:grpSpPr>
              <a:xfrm rot="10800000">
                <a:off x="3603486" y="3657571"/>
                <a:ext cx="605161" cy="1742539"/>
                <a:chOff x="2845759" y="3641196"/>
                <a:chExt cx="605161" cy="1742539"/>
              </a:xfrm>
            </p:grpSpPr>
            <p:grpSp>
              <p:nvGrpSpPr>
                <p:cNvPr id="212" name="Group 211"/>
                <p:cNvGrpSpPr/>
                <p:nvPr/>
              </p:nvGrpSpPr>
              <p:grpSpPr>
                <a:xfrm rot="297895">
                  <a:off x="2852057" y="3641196"/>
                  <a:ext cx="598863" cy="598863"/>
                  <a:chOff x="2852057" y="3641196"/>
                  <a:chExt cx="598863" cy="598863"/>
                </a:xfrm>
              </p:grpSpPr>
              <p:sp>
                <p:nvSpPr>
                  <p:cNvPr id="219" name="Arc 218"/>
                  <p:cNvSpPr/>
                  <p:nvPr/>
                </p:nvSpPr>
                <p:spPr>
                  <a:xfrm>
                    <a:off x="2852057" y="3668486"/>
                    <a:ext cx="598863" cy="544285"/>
                  </a:xfrm>
                  <a:prstGeom prst="arc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sv-SE"/>
                  </a:p>
                </p:txBody>
              </p:sp>
              <p:sp>
                <p:nvSpPr>
                  <p:cNvPr id="220" name="Arc 219"/>
                  <p:cNvSpPr/>
                  <p:nvPr/>
                </p:nvSpPr>
                <p:spPr>
                  <a:xfrm rot="5143251">
                    <a:off x="2878085" y="3668485"/>
                    <a:ext cx="598863" cy="544285"/>
                  </a:xfrm>
                  <a:prstGeom prst="arc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sv-SE"/>
                  </a:p>
                </p:txBody>
              </p:sp>
            </p:grpSp>
            <p:grpSp>
              <p:nvGrpSpPr>
                <p:cNvPr id="213" name="Group 212"/>
                <p:cNvGrpSpPr/>
                <p:nvPr/>
              </p:nvGrpSpPr>
              <p:grpSpPr>
                <a:xfrm rot="297895">
                  <a:off x="2852056" y="4207157"/>
                  <a:ext cx="598863" cy="598863"/>
                  <a:chOff x="2852057" y="3641196"/>
                  <a:chExt cx="598863" cy="598863"/>
                </a:xfrm>
              </p:grpSpPr>
              <p:sp>
                <p:nvSpPr>
                  <p:cNvPr id="217" name="Arc 216"/>
                  <p:cNvSpPr/>
                  <p:nvPr/>
                </p:nvSpPr>
                <p:spPr>
                  <a:xfrm>
                    <a:off x="2852057" y="3668486"/>
                    <a:ext cx="598863" cy="544285"/>
                  </a:xfrm>
                  <a:prstGeom prst="arc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sv-SE"/>
                  </a:p>
                </p:txBody>
              </p:sp>
              <p:sp>
                <p:nvSpPr>
                  <p:cNvPr id="218" name="Arc 217"/>
                  <p:cNvSpPr/>
                  <p:nvPr/>
                </p:nvSpPr>
                <p:spPr>
                  <a:xfrm rot="5143251">
                    <a:off x="2878085" y="3668485"/>
                    <a:ext cx="598863" cy="544285"/>
                  </a:xfrm>
                  <a:prstGeom prst="arc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sv-SE"/>
                  </a:p>
                </p:txBody>
              </p:sp>
            </p:grpSp>
            <p:grpSp>
              <p:nvGrpSpPr>
                <p:cNvPr id="214" name="Group 213"/>
                <p:cNvGrpSpPr/>
                <p:nvPr/>
              </p:nvGrpSpPr>
              <p:grpSpPr>
                <a:xfrm rot="297895">
                  <a:off x="2845759" y="4784872"/>
                  <a:ext cx="598863" cy="598863"/>
                  <a:chOff x="2852057" y="3641196"/>
                  <a:chExt cx="598863" cy="598863"/>
                </a:xfrm>
              </p:grpSpPr>
              <p:sp>
                <p:nvSpPr>
                  <p:cNvPr id="215" name="Arc 214"/>
                  <p:cNvSpPr/>
                  <p:nvPr/>
                </p:nvSpPr>
                <p:spPr>
                  <a:xfrm>
                    <a:off x="2852057" y="3668486"/>
                    <a:ext cx="598863" cy="544285"/>
                  </a:xfrm>
                  <a:prstGeom prst="arc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sv-SE"/>
                  </a:p>
                </p:txBody>
              </p:sp>
              <p:sp>
                <p:nvSpPr>
                  <p:cNvPr id="216" name="Arc 215"/>
                  <p:cNvSpPr/>
                  <p:nvPr/>
                </p:nvSpPr>
                <p:spPr>
                  <a:xfrm rot="5143251">
                    <a:off x="2878085" y="3668485"/>
                    <a:ext cx="598863" cy="544285"/>
                  </a:xfrm>
                  <a:prstGeom prst="arc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sv-SE"/>
                  </a:p>
                </p:txBody>
              </p:sp>
            </p:grpSp>
          </p:grpSp>
        </p:grpSp>
        <p:cxnSp>
          <p:nvCxnSpPr>
            <p:cNvPr id="141" name="Straight Connector 140"/>
            <p:cNvCxnSpPr>
              <a:stCxn id="227" idx="0"/>
              <a:endCxn id="127" idx="3"/>
            </p:cNvCxnSpPr>
            <p:nvPr/>
          </p:nvCxnSpPr>
          <p:spPr>
            <a:xfrm flipH="1" flipV="1">
              <a:off x="4567541" y="5001303"/>
              <a:ext cx="849484" cy="197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>
              <a:stCxn id="128" idx="1"/>
              <a:endCxn id="217" idx="2"/>
            </p:cNvCxnSpPr>
            <p:nvPr/>
          </p:nvCxnSpPr>
          <p:spPr>
            <a:xfrm flipH="1" flipV="1">
              <a:off x="5493887" y="4998409"/>
              <a:ext cx="977881" cy="28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3" name="Group 142"/>
            <p:cNvGrpSpPr/>
            <p:nvPr/>
          </p:nvGrpSpPr>
          <p:grpSpPr>
            <a:xfrm>
              <a:off x="4735272" y="4334111"/>
              <a:ext cx="394097" cy="544400"/>
              <a:chOff x="2764231" y="3896157"/>
              <a:chExt cx="1009996" cy="632300"/>
            </a:xfrm>
          </p:grpSpPr>
          <p:cxnSp>
            <p:nvCxnSpPr>
              <p:cNvPr id="201" name="Straight Connector 200"/>
              <p:cNvCxnSpPr/>
              <p:nvPr/>
            </p:nvCxnSpPr>
            <p:spPr>
              <a:xfrm>
                <a:off x="3177653" y="4212307"/>
                <a:ext cx="184822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Straight Connector 201"/>
              <p:cNvCxnSpPr/>
              <p:nvPr/>
            </p:nvCxnSpPr>
            <p:spPr>
              <a:xfrm>
                <a:off x="2949053" y="3896157"/>
                <a:ext cx="0" cy="31615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/>
              <p:cNvCxnSpPr/>
              <p:nvPr/>
            </p:nvCxnSpPr>
            <p:spPr>
              <a:xfrm>
                <a:off x="3177653" y="3896157"/>
                <a:ext cx="0" cy="31615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>
              <a:xfrm>
                <a:off x="2926754" y="3906578"/>
                <a:ext cx="250899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>
              <a:xfrm>
                <a:off x="3362475" y="4212307"/>
                <a:ext cx="0" cy="31615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>
              <a:xfrm>
                <a:off x="3591075" y="4212307"/>
                <a:ext cx="0" cy="31615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Connector 206"/>
              <p:cNvCxnSpPr/>
              <p:nvPr/>
            </p:nvCxnSpPr>
            <p:spPr>
              <a:xfrm>
                <a:off x="3362475" y="4528457"/>
                <a:ext cx="250899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/>
              <p:cNvCxnSpPr/>
              <p:nvPr/>
            </p:nvCxnSpPr>
            <p:spPr>
              <a:xfrm>
                <a:off x="3589405" y="4222728"/>
                <a:ext cx="184822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/>
              <p:cNvCxnSpPr/>
              <p:nvPr/>
            </p:nvCxnSpPr>
            <p:spPr>
              <a:xfrm>
                <a:off x="2764231" y="4212307"/>
                <a:ext cx="184822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4" name="Group 143"/>
            <p:cNvGrpSpPr/>
            <p:nvPr/>
          </p:nvGrpSpPr>
          <p:grpSpPr>
            <a:xfrm>
              <a:off x="5840017" y="4002709"/>
              <a:ext cx="394097" cy="1257785"/>
              <a:chOff x="2764231" y="3896157"/>
              <a:chExt cx="1009996" cy="632300"/>
            </a:xfrm>
          </p:grpSpPr>
          <p:cxnSp>
            <p:nvCxnSpPr>
              <p:cNvPr id="192" name="Straight Connector 191"/>
              <p:cNvCxnSpPr/>
              <p:nvPr/>
            </p:nvCxnSpPr>
            <p:spPr>
              <a:xfrm>
                <a:off x="3177653" y="4212307"/>
                <a:ext cx="184822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Connector 192"/>
              <p:cNvCxnSpPr/>
              <p:nvPr/>
            </p:nvCxnSpPr>
            <p:spPr>
              <a:xfrm>
                <a:off x="2949053" y="3896157"/>
                <a:ext cx="0" cy="31615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/>
              <p:cNvCxnSpPr/>
              <p:nvPr/>
            </p:nvCxnSpPr>
            <p:spPr>
              <a:xfrm>
                <a:off x="3177653" y="3896157"/>
                <a:ext cx="0" cy="31615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4"/>
              <p:cNvCxnSpPr/>
              <p:nvPr/>
            </p:nvCxnSpPr>
            <p:spPr>
              <a:xfrm>
                <a:off x="2926754" y="3901516"/>
                <a:ext cx="250899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/>
              <p:cNvCxnSpPr/>
              <p:nvPr/>
            </p:nvCxnSpPr>
            <p:spPr>
              <a:xfrm>
                <a:off x="3362475" y="4212307"/>
                <a:ext cx="0" cy="31615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/>
              <p:cNvCxnSpPr/>
              <p:nvPr/>
            </p:nvCxnSpPr>
            <p:spPr>
              <a:xfrm>
                <a:off x="3591075" y="4212307"/>
                <a:ext cx="0" cy="31615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/>
              <p:nvPr/>
            </p:nvCxnSpPr>
            <p:spPr>
              <a:xfrm>
                <a:off x="3362475" y="4528457"/>
                <a:ext cx="250899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>
              <a:xfrm>
                <a:off x="3589405" y="4222728"/>
                <a:ext cx="184822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>
              <a:xfrm>
                <a:off x="2764231" y="4212307"/>
                <a:ext cx="184822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5" name="Group 144"/>
            <p:cNvGrpSpPr/>
            <p:nvPr/>
          </p:nvGrpSpPr>
          <p:grpSpPr>
            <a:xfrm>
              <a:off x="7038326" y="4238542"/>
              <a:ext cx="394097" cy="629485"/>
              <a:chOff x="6245767" y="3733678"/>
              <a:chExt cx="394097" cy="719074"/>
            </a:xfrm>
          </p:grpSpPr>
          <p:cxnSp>
            <p:nvCxnSpPr>
              <p:cNvPr id="183" name="Straight Connector 182"/>
              <p:cNvCxnSpPr/>
              <p:nvPr/>
            </p:nvCxnSpPr>
            <p:spPr>
              <a:xfrm>
                <a:off x="6407083" y="4452076"/>
                <a:ext cx="72117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>
                <a:off x="6317884" y="3733679"/>
                <a:ext cx="0" cy="71839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/>
              <p:nvPr/>
            </p:nvCxnSpPr>
            <p:spPr>
              <a:xfrm>
                <a:off x="6407083" y="3733679"/>
                <a:ext cx="0" cy="71839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85"/>
              <p:cNvCxnSpPr/>
              <p:nvPr/>
            </p:nvCxnSpPr>
            <p:spPr>
              <a:xfrm>
                <a:off x="6309183" y="3751608"/>
                <a:ext cx="979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>
              <a:xfrm>
                <a:off x="6567747" y="4452752"/>
                <a:ext cx="72117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>
              <a:xfrm>
                <a:off x="6245767" y="4452076"/>
                <a:ext cx="72117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>
              <a:xfrm>
                <a:off x="6470284" y="3733678"/>
                <a:ext cx="0" cy="71839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>
              <a:xfrm>
                <a:off x="6559483" y="3733678"/>
                <a:ext cx="0" cy="71839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90"/>
              <p:cNvCxnSpPr/>
              <p:nvPr/>
            </p:nvCxnSpPr>
            <p:spPr>
              <a:xfrm>
                <a:off x="6461583" y="3751607"/>
                <a:ext cx="979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6" name="Group 145"/>
            <p:cNvGrpSpPr/>
            <p:nvPr/>
          </p:nvGrpSpPr>
          <p:grpSpPr>
            <a:xfrm>
              <a:off x="8061403" y="4387703"/>
              <a:ext cx="402212" cy="456998"/>
              <a:chOff x="8409956" y="1907404"/>
              <a:chExt cx="402212" cy="522038"/>
            </a:xfrm>
          </p:grpSpPr>
          <p:cxnSp>
            <p:nvCxnSpPr>
              <p:cNvPr id="181" name="Straight Connector 180"/>
              <p:cNvCxnSpPr/>
              <p:nvPr/>
            </p:nvCxnSpPr>
            <p:spPr>
              <a:xfrm>
                <a:off x="8424422" y="1907404"/>
                <a:ext cx="387746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>
                <a:off x="8409956" y="2429442"/>
                <a:ext cx="402212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7" name="Straight Connector 146"/>
            <p:cNvCxnSpPr/>
            <p:nvPr/>
          </p:nvCxnSpPr>
          <p:spPr>
            <a:xfrm flipH="1">
              <a:off x="7858315" y="4991896"/>
              <a:ext cx="79559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8" name="TextBox 147"/>
            <p:cNvSpPr txBox="1"/>
            <p:nvPr/>
          </p:nvSpPr>
          <p:spPr>
            <a:xfrm>
              <a:off x="901033" y="4728790"/>
              <a:ext cx="582147" cy="5658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AC /</a:t>
              </a:r>
            </a:p>
            <a:p>
              <a:r>
                <a:rPr lang="en-US" dirty="0" smtClean="0"/>
                <a:t>DC</a:t>
              </a:r>
              <a:endParaRPr lang="sv-SE" dirty="0"/>
            </a:p>
          </p:txBody>
        </p:sp>
        <p:grpSp>
          <p:nvGrpSpPr>
            <p:cNvPr id="149" name="Group 148"/>
            <p:cNvGrpSpPr/>
            <p:nvPr/>
          </p:nvGrpSpPr>
          <p:grpSpPr>
            <a:xfrm rot="16200000">
              <a:off x="7569177" y="4798964"/>
              <a:ext cx="143909" cy="417415"/>
              <a:chOff x="2845759" y="3641196"/>
              <a:chExt cx="605161" cy="1742539"/>
            </a:xfrm>
          </p:grpSpPr>
          <p:grpSp>
            <p:nvGrpSpPr>
              <p:cNvPr id="172" name="Group 171"/>
              <p:cNvGrpSpPr/>
              <p:nvPr/>
            </p:nvGrpSpPr>
            <p:grpSpPr>
              <a:xfrm rot="297895">
                <a:off x="2852057" y="3641196"/>
                <a:ext cx="598863" cy="598863"/>
                <a:chOff x="2852057" y="3641196"/>
                <a:chExt cx="598863" cy="598863"/>
              </a:xfrm>
            </p:grpSpPr>
            <p:sp>
              <p:nvSpPr>
                <p:cNvPr id="179" name="Arc 178"/>
                <p:cNvSpPr/>
                <p:nvPr/>
              </p:nvSpPr>
              <p:spPr>
                <a:xfrm>
                  <a:off x="2852057" y="3668486"/>
                  <a:ext cx="598863" cy="544285"/>
                </a:xfrm>
                <a:prstGeom prst="arc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80" name="Arc 179"/>
                <p:cNvSpPr/>
                <p:nvPr/>
              </p:nvSpPr>
              <p:spPr>
                <a:xfrm rot="5143251">
                  <a:off x="2878085" y="3668485"/>
                  <a:ext cx="598863" cy="544285"/>
                </a:xfrm>
                <a:prstGeom prst="arc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grpSp>
            <p:nvGrpSpPr>
              <p:cNvPr id="173" name="Group 172"/>
              <p:cNvGrpSpPr/>
              <p:nvPr/>
            </p:nvGrpSpPr>
            <p:grpSpPr>
              <a:xfrm rot="297895">
                <a:off x="2852056" y="4207157"/>
                <a:ext cx="598863" cy="598863"/>
                <a:chOff x="2852057" y="3641196"/>
                <a:chExt cx="598863" cy="598863"/>
              </a:xfrm>
            </p:grpSpPr>
            <p:sp>
              <p:nvSpPr>
                <p:cNvPr id="177" name="Arc 176"/>
                <p:cNvSpPr/>
                <p:nvPr/>
              </p:nvSpPr>
              <p:spPr>
                <a:xfrm>
                  <a:off x="2852057" y="3668486"/>
                  <a:ext cx="598863" cy="544285"/>
                </a:xfrm>
                <a:prstGeom prst="arc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78" name="Arc 177"/>
                <p:cNvSpPr/>
                <p:nvPr/>
              </p:nvSpPr>
              <p:spPr>
                <a:xfrm rot="5143251">
                  <a:off x="2878085" y="3668485"/>
                  <a:ext cx="598863" cy="544285"/>
                </a:xfrm>
                <a:prstGeom prst="arc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grpSp>
            <p:nvGrpSpPr>
              <p:cNvPr id="174" name="Group 173"/>
              <p:cNvGrpSpPr/>
              <p:nvPr/>
            </p:nvGrpSpPr>
            <p:grpSpPr>
              <a:xfrm rot="297895">
                <a:off x="2845759" y="4784872"/>
                <a:ext cx="598863" cy="598863"/>
                <a:chOff x="2852057" y="3641196"/>
                <a:chExt cx="598863" cy="598863"/>
              </a:xfrm>
            </p:grpSpPr>
            <p:sp>
              <p:nvSpPr>
                <p:cNvPr id="175" name="Arc 174"/>
                <p:cNvSpPr/>
                <p:nvPr/>
              </p:nvSpPr>
              <p:spPr>
                <a:xfrm>
                  <a:off x="2852057" y="3668486"/>
                  <a:ext cx="598863" cy="544285"/>
                </a:xfrm>
                <a:prstGeom prst="arc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76" name="Arc 175"/>
                <p:cNvSpPr/>
                <p:nvPr/>
              </p:nvSpPr>
              <p:spPr>
                <a:xfrm rot="5143251">
                  <a:off x="2878085" y="3668485"/>
                  <a:ext cx="598863" cy="544285"/>
                </a:xfrm>
                <a:prstGeom prst="arc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</p:grpSp>
        <p:grpSp>
          <p:nvGrpSpPr>
            <p:cNvPr id="150" name="Group 149"/>
            <p:cNvGrpSpPr/>
            <p:nvPr/>
          </p:nvGrpSpPr>
          <p:grpSpPr>
            <a:xfrm>
              <a:off x="7876739" y="5218535"/>
              <a:ext cx="345704" cy="94220"/>
              <a:chOff x="3450920" y="3429000"/>
              <a:chExt cx="533251" cy="185056"/>
            </a:xfrm>
          </p:grpSpPr>
          <p:cxnSp>
            <p:nvCxnSpPr>
              <p:cNvPr id="170" name="Straight Connector 169"/>
              <p:cNvCxnSpPr/>
              <p:nvPr/>
            </p:nvCxnSpPr>
            <p:spPr>
              <a:xfrm>
                <a:off x="3450920" y="3429000"/>
                <a:ext cx="533251" cy="0"/>
              </a:xfrm>
              <a:prstGeom prst="line">
                <a:avLst/>
              </a:prstGeom>
              <a:ln w="254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170"/>
              <p:cNvCxnSpPr/>
              <p:nvPr/>
            </p:nvCxnSpPr>
            <p:spPr>
              <a:xfrm>
                <a:off x="3450920" y="3614056"/>
                <a:ext cx="533251" cy="0"/>
              </a:xfrm>
              <a:prstGeom prst="line">
                <a:avLst/>
              </a:prstGeom>
              <a:ln w="254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1" name="Straight Connector 150"/>
            <p:cNvCxnSpPr/>
            <p:nvPr/>
          </p:nvCxnSpPr>
          <p:spPr>
            <a:xfrm flipV="1">
              <a:off x="8055334" y="5006922"/>
              <a:ext cx="0" cy="21893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 flipV="1">
              <a:off x="8048612" y="5299271"/>
              <a:ext cx="0" cy="34955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Isosceles Triangle 152"/>
            <p:cNvSpPr/>
            <p:nvPr/>
          </p:nvSpPr>
          <p:spPr>
            <a:xfrm flipV="1">
              <a:off x="8887801" y="5813181"/>
              <a:ext cx="135420" cy="152471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1607740" y="5110772"/>
              <a:ext cx="705642" cy="4580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DC-link</a:t>
              </a:r>
            </a:p>
            <a:p>
              <a:r>
                <a:rPr lang="en-US" sz="1400" dirty="0" smtClean="0"/>
                <a:t>1.1 kV</a:t>
              </a:r>
              <a:endParaRPr lang="sv-SE" sz="1400" dirty="0"/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2421120" y="4726751"/>
              <a:ext cx="593432" cy="5658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</a:t>
              </a:r>
              <a:r>
                <a:rPr lang="en-US" dirty="0" smtClean="0"/>
                <a:t>C /</a:t>
              </a:r>
            </a:p>
            <a:p>
              <a:r>
                <a:rPr lang="en-US" dirty="0" smtClean="0"/>
                <a:t>DC</a:t>
              </a:r>
              <a:endParaRPr lang="sv-SE" dirty="0"/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3091551" y="5652819"/>
              <a:ext cx="16463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Capacitor bank 1 kV</a:t>
              </a:r>
              <a:endParaRPr lang="sv-SE" sz="1400" dirty="0"/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4042225" y="4724308"/>
              <a:ext cx="593432" cy="5658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</a:t>
              </a:r>
              <a:r>
                <a:rPr lang="en-US" dirty="0" smtClean="0"/>
                <a:t>C /</a:t>
              </a:r>
            </a:p>
            <a:p>
              <a:r>
                <a:rPr lang="en-US" dirty="0"/>
                <a:t>A</a:t>
              </a:r>
              <a:r>
                <a:rPr lang="en-US" dirty="0" smtClean="0"/>
                <a:t>C</a:t>
              </a:r>
              <a:endParaRPr lang="sv-SE" dirty="0"/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63125" y="5068322"/>
              <a:ext cx="671979" cy="6466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AC</a:t>
              </a:r>
            </a:p>
            <a:p>
              <a:r>
                <a:rPr lang="en-US" sz="1400" dirty="0" smtClean="0"/>
                <a:t>15 kHz</a:t>
              </a:r>
            </a:p>
            <a:p>
              <a:r>
                <a:rPr lang="en-US" sz="1400" dirty="0" smtClean="0"/>
                <a:t>1 kV</a:t>
              </a:r>
              <a:endParaRPr lang="sv-SE" sz="1400" dirty="0"/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5083325" y="4212092"/>
              <a:ext cx="790986" cy="5658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HF</a:t>
              </a:r>
            </a:p>
            <a:p>
              <a:pPr algn="ctr"/>
              <a:r>
                <a:rPr lang="en-US" dirty="0" smtClean="0"/>
                <a:t>Transf.</a:t>
              </a:r>
              <a:endParaRPr lang="sv-SE" dirty="0"/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5711225" y="5082542"/>
              <a:ext cx="671979" cy="6466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AC</a:t>
              </a:r>
            </a:p>
            <a:p>
              <a:r>
                <a:rPr lang="en-US" sz="1400" dirty="0" smtClean="0"/>
                <a:t>15 kHz</a:t>
              </a:r>
            </a:p>
            <a:p>
              <a:r>
                <a:rPr lang="en-US" sz="1400" dirty="0" smtClean="0"/>
                <a:t>25 kV</a:t>
              </a:r>
              <a:endParaRPr lang="sv-SE" sz="1400" dirty="0"/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412278" y="4721861"/>
              <a:ext cx="582147" cy="5658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AC /</a:t>
              </a:r>
            </a:p>
            <a:p>
              <a:r>
                <a:rPr lang="en-US" dirty="0" smtClean="0"/>
                <a:t>DC</a:t>
              </a:r>
              <a:endParaRPr lang="sv-SE" dirty="0"/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6908445" y="5066220"/>
              <a:ext cx="760401" cy="6466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AC + DC</a:t>
              </a:r>
            </a:p>
            <a:p>
              <a:r>
                <a:rPr lang="en-US" sz="1400" dirty="0" smtClean="0"/>
                <a:t>15 kHz</a:t>
              </a:r>
            </a:p>
            <a:p>
              <a:r>
                <a:rPr lang="en-US" sz="1400" dirty="0" smtClean="0"/>
                <a:t>25 kV</a:t>
              </a:r>
              <a:endParaRPr lang="sv-SE" sz="1400" dirty="0"/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7442714" y="4528581"/>
              <a:ext cx="666273" cy="3233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Filter</a:t>
              </a:r>
              <a:endParaRPr lang="sv-SE" dirty="0"/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3137859" y="3931210"/>
              <a:ext cx="5131882" cy="2029675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3129187" y="3919447"/>
              <a:ext cx="14318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 smtClean="0">
                  <a:solidFill>
                    <a:srgbClr val="FF0000"/>
                  </a:solidFill>
                </a:rPr>
                <a:t>HV </a:t>
              </a:r>
              <a:r>
                <a:rPr lang="en-US" b="1" u="sng" dirty="0" err="1" smtClean="0">
                  <a:solidFill>
                    <a:srgbClr val="FF0000"/>
                  </a:solidFill>
                </a:rPr>
                <a:t>pulser</a:t>
              </a:r>
              <a:r>
                <a:rPr lang="en-US" b="1" u="sng" dirty="0" smtClean="0">
                  <a:solidFill>
                    <a:srgbClr val="FF0000"/>
                  </a:solidFill>
                </a:rPr>
                <a:t> #N</a:t>
              </a:r>
              <a:endParaRPr lang="sv-SE" b="1" u="sng" dirty="0">
                <a:solidFill>
                  <a:srgbClr val="FF0000"/>
                </a:solidFill>
              </a:endParaRPr>
            </a:p>
          </p:txBody>
        </p:sp>
        <p:cxnSp>
          <p:nvCxnSpPr>
            <p:cNvPr id="166" name="Straight Connector 165"/>
            <p:cNvCxnSpPr/>
            <p:nvPr/>
          </p:nvCxnSpPr>
          <p:spPr>
            <a:xfrm flipH="1">
              <a:off x="7615832" y="5652819"/>
              <a:ext cx="133967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>
              <a:off x="8955511" y="5648827"/>
              <a:ext cx="0" cy="16435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>
              <a:off x="8637985" y="4387703"/>
              <a:ext cx="0" cy="61305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flipV="1">
              <a:off x="552344" y="4065043"/>
              <a:ext cx="0" cy="9554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8" name="Rectangle 237"/>
          <p:cNvSpPr/>
          <p:nvPr/>
        </p:nvSpPr>
        <p:spPr>
          <a:xfrm>
            <a:off x="661563" y="1695505"/>
            <a:ext cx="2295487" cy="202967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9" name="Rectangle 238"/>
          <p:cNvSpPr/>
          <p:nvPr/>
        </p:nvSpPr>
        <p:spPr>
          <a:xfrm>
            <a:off x="672366" y="4221088"/>
            <a:ext cx="2295487" cy="202967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40" name="TextBox 239"/>
          <p:cNvSpPr txBox="1"/>
          <p:nvPr/>
        </p:nvSpPr>
        <p:spPr>
          <a:xfrm>
            <a:off x="735160" y="1738046"/>
            <a:ext cx="1711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Cap. charger #1</a:t>
            </a:r>
            <a:endParaRPr lang="sv-SE" b="1" u="sng" dirty="0">
              <a:solidFill>
                <a:srgbClr val="FF0000"/>
              </a:solidFill>
            </a:endParaRPr>
          </a:p>
        </p:txBody>
      </p:sp>
      <p:sp>
        <p:nvSpPr>
          <p:cNvPr id="241" name="TextBox 240"/>
          <p:cNvSpPr txBox="1"/>
          <p:nvPr/>
        </p:nvSpPr>
        <p:spPr>
          <a:xfrm>
            <a:off x="705069" y="4211796"/>
            <a:ext cx="1694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Cap. charger #N</a:t>
            </a:r>
            <a:endParaRPr lang="sv-SE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84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S Core 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 Core Powerpoint.pptx</Template>
  <TotalTime>12184</TotalTime>
  <Words>1435</Words>
  <Application>Microsoft Office PowerPoint</Application>
  <PresentationFormat>On-screen Show (4:3)</PresentationFormat>
  <Paragraphs>226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ESS Core Powerpoint</vt:lpstr>
      <vt:lpstr>ESS Linac Modifications for ESSnuSB </vt:lpstr>
      <vt:lpstr>The European Spallation Source (ESS)</vt:lpstr>
      <vt:lpstr>The ESS Linac</vt:lpstr>
      <vt:lpstr>The Long Pulse Concept</vt:lpstr>
      <vt:lpstr>Requirements for ESSnuSB</vt:lpstr>
      <vt:lpstr>Increased Duty Factor</vt:lpstr>
      <vt:lpstr>RF Power</vt:lpstr>
      <vt:lpstr>ESSnuSB Timeline efficiency</vt:lpstr>
      <vt:lpstr>Klystron modulators for 14Hz operation (present most likely scenario = Stacked MultiLevel topology) (C. Martins) </vt:lpstr>
      <vt:lpstr>Klystron modulators for 28Hz operation (C. Martins)</vt:lpstr>
      <vt:lpstr>Impact on modulators when upgrading from 14 to 28Hz (C. Martins)</vt:lpstr>
      <vt:lpstr>Impact on the AC distribution grid when upgrading from 14 to 28Hz (C. Martins)</vt:lpstr>
      <vt:lpstr>Cryogenics Safety Factors</vt:lpstr>
      <vt:lpstr>Heat loads</vt:lpstr>
      <vt:lpstr>First cold test result of first ESS high beta prototype cavity</vt:lpstr>
      <vt:lpstr>Major Issues</vt:lpstr>
      <vt:lpstr>Site Layout</vt:lpstr>
      <vt:lpstr>Cartoon of ESSnuSB Site Layout</vt:lpstr>
      <vt:lpstr>Utilities</vt:lpstr>
      <vt:lpstr>Front-End</vt:lpstr>
    </vt:vector>
  </TitlesOfParts>
  <Company>ESS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Dave McGinnis</dc:creator>
  <cp:lastModifiedBy>David McGinnis</cp:lastModifiedBy>
  <cp:revision>185</cp:revision>
  <dcterms:created xsi:type="dcterms:W3CDTF">2013-10-29T16:05:10Z</dcterms:created>
  <dcterms:modified xsi:type="dcterms:W3CDTF">2014-08-27T08:26:36Z</dcterms:modified>
</cp:coreProperties>
</file>