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310" r:id="rId2"/>
    <p:sldId id="332" r:id="rId3"/>
    <p:sldId id="335" r:id="rId4"/>
    <p:sldId id="313" r:id="rId5"/>
    <p:sldId id="336" r:id="rId6"/>
    <p:sldId id="312" r:id="rId7"/>
    <p:sldId id="334" r:id="rId8"/>
    <p:sldId id="315" r:id="rId9"/>
    <p:sldId id="317" r:id="rId10"/>
    <p:sldId id="319" r:id="rId11"/>
    <p:sldId id="320" r:id="rId12"/>
    <p:sldId id="337" r:id="rId13"/>
    <p:sldId id="338" r:id="rId14"/>
    <p:sldId id="324" r:id="rId15"/>
    <p:sldId id="322" r:id="rId16"/>
    <p:sldId id="323" r:id="rId17"/>
    <p:sldId id="326" r:id="rId18"/>
    <p:sldId id="329" r:id="rId19"/>
    <p:sldId id="331" r:id="rId20"/>
    <p:sldId id="330" r:id="rId21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3674"/>
    <a:srgbClr val="FF6600"/>
    <a:srgbClr val="729FC4"/>
    <a:srgbClr val="CCCC00"/>
    <a:srgbClr val="3C9A16"/>
    <a:srgbClr val="B0BB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52" autoAdjust="0"/>
    <p:restoredTop sz="99069" autoAdjust="0"/>
  </p:normalViewPr>
  <p:slideViewPr>
    <p:cSldViewPr snapToGrid="0">
      <p:cViewPr varScale="1">
        <p:scale>
          <a:sx n="106" d="100"/>
          <a:sy n="106" d="100"/>
        </p:scale>
        <p:origin x="-78" y="-2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A916EC9-10AD-4051-9254-5ACBA15E415C}" type="datetimeFigureOut">
              <a:rPr lang="en-US" smtClean="0"/>
              <a:t>8/25/2014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8E43F29-ECA9-414E-8460-D8BA17F4C2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184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81848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800" i="0"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Jonathan Link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784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81848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800" i="0"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Bid to Host HQL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9932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544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3314" y="1"/>
            <a:ext cx="9147313" cy="685800"/>
          </a:xfrm>
          <a:prstGeom prst="rect">
            <a:avLst/>
          </a:prstGeom>
        </p:spPr>
        <p:txBody>
          <a:bodyPr/>
          <a:lstStyle>
            <a:lvl1pPr>
              <a:defRPr sz="36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43200" y="6516688"/>
            <a:ext cx="396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600" i="1"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dirty="0" smtClean="0"/>
              <a:t>Jonathan Link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34400" y="6096000"/>
            <a:ext cx="609600" cy="365125"/>
          </a:xfrm>
          <a:prstGeom prst="rect">
            <a:avLst/>
          </a:prstGeom>
        </p:spPr>
        <p:txBody>
          <a:bodyPr/>
          <a:lstStyle/>
          <a:p>
            <a:fld id="{58762598-BB50-4F26-864B-85598D0DEBB3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67093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vt_banner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477000"/>
            <a:ext cx="9144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81848"/>
            <a:ext cx="9144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800" i="0"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Jonathan Link</a:t>
            </a:r>
            <a:endParaRPr lang="en-US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8848" y="6489822"/>
            <a:ext cx="686763" cy="344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 userDrawn="1"/>
        </p:nvSpPr>
        <p:spPr>
          <a:xfrm>
            <a:off x="8612277" y="6481174"/>
            <a:ext cx="53642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8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Center for Neutrino Physics</a:t>
            </a:r>
            <a:endParaRPr lang="en-US" sz="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9976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  <p:sldLayoutId id="2147483668" r:id="rId4"/>
  </p:sldLayoutIdLst>
  <p:timing>
    <p:tnLst>
      <p:par>
        <p:cTn id="1" dur="indefinite" restart="never" nodeType="tmRoot"/>
      </p:par>
    </p:tnLst>
  </p:timing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.nufact2014.physics.gla.ac.uk/International_Workshop_on_Neutrino_Factories,_and_Super_Beams/Welcome_files/shapeimage_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676657"/>
            <a:ext cx="9680895" cy="5808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81000" y="604266"/>
            <a:ext cx="8382000" cy="5022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54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Source Neutrino Experiments</a:t>
            </a:r>
          </a:p>
          <a:p>
            <a:pPr algn="ctr">
              <a:spcBef>
                <a:spcPts val="9000"/>
              </a:spcBef>
              <a:defRPr/>
            </a:pPr>
            <a:r>
              <a:rPr lang="en-US" sz="32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Jonathan </a:t>
            </a:r>
            <a:r>
              <a:rPr lang="en-US" sz="3200" dirty="0">
                <a:solidFill>
                  <a:srgbClr val="729FC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Link</a:t>
            </a:r>
          </a:p>
          <a:p>
            <a:pPr algn="ctr">
              <a:spcBef>
                <a:spcPts val="2400"/>
              </a:spcBef>
              <a:defRPr/>
            </a:pPr>
            <a:r>
              <a:rPr lang="en-US" sz="3200" dirty="0" smtClean="0">
                <a:solidFill>
                  <a:srgbClr val="B0BB8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Center for Neutrino Physics </a:t>
            </a:r>
          </a:p>
          <a:p>
            <a:pPr algn="ctr">
              <a:spcBef>
                <a:spcPts val="600"/>
              </a:spcBef>
              <a:defRPr/>
            </a:pPr>
            <a:r>
              <a:rPr lang="en-US" sz="3200" dirty="0" smtClean="0">
                <a:solidFill>
                  <a:srgbClr val="B0BB8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Virginia </a:t>
            </a:r>
            <a:r>
              <a:rPr lang="en-US" sz="3200" dirty="0">
                <a:solidFill>
                  <a:srgbClr val="B0BB8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Tech</a:t>
            </a:r>
          </a:p>
          <a:p>
            <a:pPr algn="ctr">
              <a:spcBef>
                <a:spcPct val="120000"/>
              </a:spcBef>
              <a:defRPr/>
            </a:pPr>
            <a:r>
              <a:rPr lang="en-US" sz="3200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NuFact</a:t>
            </a:r>
            <a:r>
              <a:rPr lang="en-US" sz="32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2016</a:t>
            </a:r>
            <a:endParaRPr lang="en-US" sz="3200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1028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2743200" y="6516688"/>
            <a:ext cx="3962400" cy="3048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Jonathan Link</a:t>
            </a:r>
            <a:endParaRPr lang="en-US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0" y="0"/>
            <a:ext cx="9144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3600" dirty="0" smtClean="0">
                <a:solidFill>
                  <a:schemeClr val="bg1"/>
                </a:solidFill>
              </a:rPr>
              <a:t>The </a:t>
            </a:r>
            <a:r>
              <a:rPr lang="en-US" sz="3600" dirty="0" err="1" smtClean="0">
                <a:solidFill>
                  <a:schemeClr val="bg1"/>
                </a:solidFill>
              </a:rPr>
              <a:t>Borexino</a:t>
            </a:r>
            <a:r>
              <a:rPr lang="en-US" sz="3600" dirty="0" smtClean="0">
                <a:solidFill>
                  <a:schemeClr val="bg1"/>
                </a:solidFill>
              </a:rPr>
              <a:t> Detector</a:t>
            </a: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" y="940277"/>
            <a:ext cx="4910328" cy="5422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914900" y="707301"/>
            <a:ext cx="413766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000"/>
              </a:spcBef>
            </a:pPr>
            <a:r>
              <a:rPr lang="en-US" sz="20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Unprecedented and still unmatched </a:t>
            </a:r>
            <a:r>
              <a:rPr lang="en-US" sz="20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radio-purity</a:t>
            </a:r>
            <a:endParaRPr lang="en-US" sz="2000" dirty="0" smtClean="0">
              <a:solidFill>
                <a:srgbClr val="2A367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1000"/>
              </a:spcBef>
            </a:pPr>
            <a:r>
              <a:rPr lang="en-US" sz="20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Nested vessels contain increasingly more pure materials from outside in</a:t>
            </a:r>
          </a:p>
          <a:p>
            <a:pPr>
              <a:spcBef>
                <a:spcPts val="1000"/>
              </a:spcBef>
            </a:pPr>
            <a:r>
              <a:rPr lang="en-US" sz="20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Observes </a:t>
            </a:r>
            <a:r>
              <a:rPr lang="el-GR" sz="20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ν</a:t>
            </a:r>
            <a:r>
              <a:rPr lang="en-US" sz="2000" baseline="-250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sz="20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by neutrino-electron elastic scattering with a 250 </a:t>
            </a:r>
            <a:r>
              <a:rPr lang="en-US" sz="2000" dirty="0" err="1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keV</a:t>
            </a:r>
            <a:r>
              <a:rPr lang="en-US" sz="20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threshold</a:t>
            </a:r>
          </a:p>
          <a:p>
            <a:pPr>
              <a:spcBef>
                <a:spcPts val="1000"/>
              </a:spcBef>
            </a:pPr>
            <a:r>
              <a:rPr lang="en-US" sz="2000" dirty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en-US" sz="20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 only detector to have observed </a:t>
            </a:r>
            <a:r>
              <a:rPr lang="en-US" sz="2000" baseline="300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</a:t>
            </a:r>
            <a:r>
              <a:rPr lang="en-US" sz="20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 solar neutrinos (862 </a:t>
            </a:r>
            <a:r>
              <a:rPr lang="en-US" sz="2000" dirty="0" err="1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keV</a:t>
            </a:r>
            <a:r>
              <a:rPr lang="en-US" sz="20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>
              <a:spcBef>
                <a:spcPts val="1200"/>
              </a:spcBef>
            </a:pPr>
            <a:endParaRPr lang="en-US" sz="2000" dirty="0">
              <a:solidFill>
                <a:srgbClr val="2A3674"/>
              </a:solidFill>
            </a:endParaRPr>
          </a:p>
        </p:txBody>
      </p:sp>
      <p:sp>
        <p:nvSpPr>
          <p:cNvPr id="9" name="TextBox 14"/>
          <p:cNvSpPr txBox="1">
            <a:spLocks noChangeArrowheads="1"/>
          </p:cNvSpPr>
          <p:nvPr/>
        </p:nvSpPr>
        <p:spPr bwMode="auto">
          <a:xfrm>
            <a:off x="4924044" y="6173583"/>
            <a:ext cx="4197096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600" dirty="0" smtClean="0">
                <a:solidFill>
                  <a:srgbClr val="B0BB8B"/>
                </a:solidFill>
              </a:rPr>
              <a:t>Bellini </a:t>
            </a:r>
            <a:r>
              <a:rPr lang="en-US" altLang="en-US" sz="1600" i="1" dirty="0">
                <a:solidFill>
                  <a:srgbClr val="B0BB8B"/>
                </a:solidFill>
              </a:rPr>
              <a:t>et al.</a:t>
            </a:r>
            <a:r>
              <a:rPr lang="en-US" altLang="en-US" sz="1600" dirty="0">
                <a:solidFill>
                  <a:srgbClr val="B0BB8B"/>
                </a:solidFill>
              </a:rPr>
              <a:t>, </a:t>
            </a:r>
            <a:r>
              <a:rPr lang="en-US" altLang="en-US" sz="1600" dirty="0" err="1" smtClean="0">
                <a:solidFill>
                  <a:srgbClr val="B0BB8B"/>
                </a:solidFill>
              </a:rPr>
              <a:t>Phys.Rev.Lett</a:t>
            </a:r>
            <a:r>
              <a:rPr lang="en-US" altLang="en-US" sz="1600" dirty="0" smtClean="0">
                <a:solidFill>
                  <a:srgbClr val="B0BB8B"/>
                </a:solidFill>
              </a:rPr>
              <a:t>. 107, 141302 </a:t>
            </a:r>
            <a:r>
              <a:rPr lang="en-US" altLang="en-US" sz="1600" dirty="0">
                <a:solidFill>
                  <a:srgbClr val="B0BB8B"/>
                </a:solidFill>
              </a:rPr>
              <a:t>(</a:t>
            </a:r>
            <a:r>
              <a:rPr lang="en-US" altLang="en-US" sz="1600" dirty="0" smtClean="0">
                <a:solidFill>
                  <a:srgbClr val="B0BB8B"/>
                </a:solidFill>
              </a:rPr>
              <a:t>2011)</a:t>
            </a:r>
            <a:endParaRPr lang="en-US" altLang="en-US" sz="1600" dirty="0">
              <a:solidFill>
                <a:srgbClr val="B0BB8B"/>
              </a:solidFill>
            </a:endParaRPr>
          </a:p>
        </p:txBody>
      </p:sp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0888" y="3959331"/>
            <a:ext cx="3283154" cy="2246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 rot="19229905">
            <a:off x="6060064" y="4706752"/>
            <a:ext cx="19250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SOX Background</a:t>
            </a:r>
            <a:endParaRPr lang="en-US" sz="1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39555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5369" y="2869385"/>
            <a:ext cx="3897745" cy="3585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983586" y="3037183"/>
            <a:ext cx="102760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B0BB8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Sensitivity from two 100 day runs of 5 </a:t>
            </a:r>
            <a:r>
              <a:rPr lang="en-US" sz="1400" dirty="0" err="1" smtClean="0">
                <a:solidFill>
                  <a:srgbClr val="B0BB8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MCi</a:t>
            </a:r>
            <a:r>
              <a:rPr lang="en-US" sz="1400" dirty="0" smtClean="0">
                <a:solidFill>
                  <a:srgbClr val="B0BB8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each</a:t>
            </a:r>
            <a:endParaRPr lang="en-US" sz="1400" dirty="0">
              <a:solidFill>
                <a:srgbClr val="B0BB8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9118" y="2918421"/>
            <a:ext cx="3865244" cy="3536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2743200" y="6516688"/>
            <a:ext cx="3962400" cy="3048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Jonathan Link</a:t>
            </a:r>
            <a:endParaRPr lang="en-US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0" y="0"/>
            <a:ext cx="9144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3600" dirty="0" smtClean="0">
                <a:solidFill>
                  <a:schemeClr val="bg1"/>
                </a:solidFill>
              </a:rPr>
              <a:t>SOX Sensitivity</a:t>
            </a: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497" y="766741"/>
            <a:ext cx="4457657" cy="2826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4730930" y="786090"/>
            <a:ext cx="4288972" cy="2092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Aft>
                <a:spcPts val="1200"/>
              </a:spcAft>
            </a:pPr>
            <a:r>
              <a:rPr lang="en-US" altLang="en-US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Elastic scattering signal is an edge and continuum in energy</a:t>
            </a:r>
          </a:p>
          <a:p>
            <a:pPr>
              <a:spcAft>
                <a:spcPts val="1200"/>
              </a:spcAft>
            </a:pPr>
            <a:r>
              <a:rPr lang="en-US" altLang="en-US" baseline="300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en-US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Be solar neutrinos are the largest background to </a:t>
            </a:r>
            <a:r>
              <a:rPr lang="en-US" altLang="en-US" baseline="300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51</a:t>
            </a:r>
            <a:r>
              <a:rPr lang="en-US" altLang="en-US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Cr neutrino signal  </a:t>
            </a:r>
            <a:endParaRPr lang="en-US" altLang="en-US" baseline="30000" dirty="0" smtClean="0">
              <a:solidFill>
                <a:srgbClr val="729F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211496" y="3767138"/>
            <a:ext cx="4360504" cy="2092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Aft>
                <a:spcPts val="1200"/>
              </a:spcAft>
            </a:pPr>
            <a:r>
              <a:rPr lang="en-US" altLang="en-US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SOX covers much of the </a:t>
            </a:r>
            <a:r>
              <a:rPr lang="el-GR" altLang="en-US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en-US" altLang="en-US" baseline="-250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en-US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disappearance allowed region, with a great discovery potential.</a:t>
            </a:r>
          </a:p>
          <a:p>
            <a:pPr>
              <a:spcAft>
                <a:spcPts val="300"/>
              </a:spcAft>
            </a:pPr>
            <a:r>
              <a:rPr lang="en-US" altLang="en-US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There is also a </a:t>
            </a:r>
            <a:r>
              <a:rPr lang="en-US" altLang="en-US" baseline="300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144</a:t>
            </a:r>
            <a:r>
              <a:rPr lang="en-US" altLang="en-US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Ce </a:t>
            </a:r>
            <a:r>
              <a:rPr lang="en-US" altLang="en-US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antineutrino </a:t>
            </a:r>
            <a:r>
              <a:rPr lang="en-US" altLang="en-US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source experiment planned… </a:t>
            </a:r>
            <a:endParaRPr lang="en-US" altLang="en-US" dirty="0" smtClean="0">
              <a:solidFill>
                <a:srgbClr val="729F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3862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436" y="1167551"/>
            <a:ext cx="3418650" cy="3165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95" y="3693100"/>
            <a:ext cx="3159312" cy="23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1328" y="2361698"/>
            <a:ext cx="4197871" cy="31099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2743200" y="6516688"/>
            <a:ext cx="3962400" cy="3048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Jonathan Link</a:t>
            </a:r>
            <a:endParaRPr lang="en-US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-12700" y="16244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3600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144</a:t>
            </a: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Ce Source at </a:t>
            </a:r>
            <a:r>
              <a:rPr lang="en-US" sz="36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Borexino</a:t>
            </a:r>
            <a:endParaRPr lang="en-US" sz="3600" baseline="300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24473" y="731871"/>
            <a:ext cx="80740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dirty="0" err="1" smtClean="0">
                <a:solidFill>
                  <a:srgbClr val="B0BB8B"/>
                </a:solidFill>
              </a:rPr>
              <a:t>Cribier</a:t>
            </a:r>
            <a:r>
              <a:rPr lang="en-US" dirty="0" smtClean="0">
                <a:solidFill>
                  <a:srgbClr val="B0BB8B"/>
                </a:solidFill>
              </a:rPr>
              <a:t> </a:t>
            </a:r>
            <a:r>
              <a:rPr lang="en-US" i="1" dirty="0" smtClean="0">
                <a:solidFill>
                  <a:srgbClr val="B0BB8B"/>
                </a:solidFill>
              </a:rPr>
              <a:t>et al.</a:t>
            </a:r>
            <a:r>
              <a:rPr lang="en-US" dirty="0" smtClean="0">
                <a:solidFill>
                  <a:srgbClr val="B0BB8B"/>
                </a:solidFill>
              </a:rPr>
              <a:t>, </a:t>
            </a:r>
            <a:r>
              <a:rPr lang="en-US" dirty="0" err="1" smtClean="0">
                <a:solidFill>
                  <a:srgbClr val="B0BB8B"/>
                </a:solidFill>
              </a:rPr>
              <a:t>Phys.Rev.Lett</a:t>
            </a:r>
            <a:r>
              <a:rPr lang="en-US" dirty="0" smtClean="0">
                <a:solidFill>
                  <a:srgbClr val="B0BB8B"/>
                </a:solidFill>
              </a:rPr>
              <a:t>. 107, 201801 1107.2335 </a:t>
            </a:r>
            <a:r>
              <a:rPr lang="en-US" dirty="0">
                <a:solidFill>
                  <a:srgbClr val="B0BB8B"/>
                </a:solidFill>
              </a:rPr>
              <a:t>[</a:t>
            </a:r>
            <a:r>
              <a:rPr lang="en-US" dirty="0" err="1" smtClean="0">
                <a:solidFill>
                  <a:srgbClr val="B0BB8B"/>
                </a:solidFill>
              </a:rPr>
              <a:t>hep</a:t>
            </a:r>
            <a:r>
              <a:rPr lang="en-US" dirty="0" smtClean="0">
                <a:solidFill>
                  <a:srgbClr val="B0BB8B"/>
                </a:solidFill>
              </a:rPr>
              <a:t>-ex] </a:t>
            </a:r>
            <a:endParaRPr lang="en-US" dirty="0">
              <a:solidFill>
                <a:srgbClr val="B0BB8B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152400" y="5941120"/>
                <a:ext cx="355002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000" i="1" smtClean="0">
                            <a:solidFill>
                              <a:srgbClr val="729FC4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l-GR" sz="2000" i="1">
                            <a:solidFill>
                              <a:srgbClr val="729FC4"/>
                            </a:solidFill>
                            <a:effectLst>
                              <a:outerShdw blurRad="38100" dist="38100" dir="2700000" algn="tl">
                                <a:srgbClr val="000000">
                                  <a:alpha val="43137"/>
                                </a:srgbClr>
                              </a:outerShdw>
                            </a:effectLst>
                            <a:latin typeface="Cambria Math"/>
                            <a:cs typeface="Times New Roman" panose="02020603050405020304" pitchFamily="18" charset="0"/>
                          </a:rPr>
                          <m:t>ν</m:t>
                        </m:r>
                      </m:e>
                    </m:acc>
                  </m:oMath>
                </a14:m>
                <a:r>
                  <a:rPr lang="en-US" sz="2000" dirty="0" smtClean="0">
                    <a:solidFill>
                      <a:srgbClr val="729FC4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detected by inverse beta-decay.</a:t>
                </a:r>
                <a:endParaRPr lang="en-US" sz="2000" dirty="0">
                  <a:solidFill>
                    <a:srgbClr val="729FC4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5941120"/>
                <a:ext cx="3550023" cy="400110"/>
              </a:xfrm>
              <a:prstGeom prst="rect">
                <a:avLst/>
              </a:prstGeom>
              <a:blipFill rotWithShape="1">
                <a:blip r:embed="rId5"/>
                <a:stretch>
                  <a:fillRect t="-9231" r="-1890" b="-338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3514165" y="1180820"/>
            <a:ext cx="5325034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0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source is made from spent nuclear fuel.</a:t>
            </a:r>
          </a:p>
          <a:p>
            <a:pPr lvl="2">
              <a:spcAft>
                <a:spcPts val="1200"/>
              </a:spcAft>
            </a:pPr>
            <a:r>
              <a:rPr lang="en-US" sz="20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source is not </a:t>
            </a:r>
            <a:r>
              <a:rPr lang="en-US" sz="2000" dirty="0" err="1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monoenergetic</a:t>
            </a:r>
            <a:r>
              <a:rPr lang="en-US" sz="20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, so oscillations must be studied in L/E.</a:t>
            </a:r>
          </a:p>
          <a:p>
            <a:pPr lvl="2">
              <a:spcAft>
                <a:spcPts val="1200"/>
              </a:spcAft>
            </a:pPr>
            <a:endParaRPr lang="en-US" sz="2000" dirty="0">
              <a:solidFill>
                <a:srgbClr val="729F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spcAft>
                <a:spcPts val="1200"/>
              </a:spcAft>
            </a:pPr>
            <a:endParaRPr lang="en-US" sz="2000" dirty="0" smtClean="0">
              <a:solidFill>
                <a:srgbClr val="729F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spcAft>
                <a:spcPts val="1200"/>
              </a:spcAft>
            </a:pPr>
            <a:endParaRPr lang="en-US" sz="2000" dirty="0">
              <a:solidFill>
                <a:srgbClr val="729F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spcAft>
                <a:spcPts val="1200"/>
              </a:spcAft>
            </a:pPr>
            <a:endParaRPr lang="en-US" sz="2000" dirty="0" smtClean="0">
              <a:solidFill>
                <a:srgbClr val="729F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spcAft>
                <a:spcPts val="1200"/>
              </a:spcAft>
            </a:pPr>
            <a:endParaRPr lang="en-US" sz="2000" dirty="0">
              <a:solidFill>
                <a:srgbClr val="729F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spcAft>
                <a:spcPts val="1200"/>
              </a:spcAft>
            </a:pPr>
            <a:endParaRPr lang="en-US" sz="2000" dirty="0" smtClean="0">
              <a:solidFill>
                <a:srgbClr val="729F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spcAft>
                <a:spcPts val="1200"/>
              </a:spcAft>
            </a:pPr>
            <a:endParaRPr lang="en-US" sz="2000" dirty="0" smtClean="0">
              <a:solidFill>
                <a:srgbClr val="729F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spcAft>
                <a:spcPts val="1200"/>
              </a:spcAft>
            </a:pPr>
            <a:r>
              <a:rPr lang="en-US" sz="20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100 </a:t>
            </a:r>
            <a:r>
              <a:rPr lang="en-US" sz="2000" dirty="0" err="1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kCi</a:t>
            </a:r>
            <a:r>
              <a:rPr lang="en-US" sz="20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n-US" sz="2000" baseline="300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144</a:t>
            </a:r>
            <a:r>
              <a:rPr lang="en-US" sz="20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Ce gives a similar number of events as 5 </a:t>
            </a:r>
            <a:r>
              <a:rPr lang="en-US" sz="2000" dirty="0" err="1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MCi</a:t>
            </a:r>
            <a:r>
              <a:rPr lang="en-US" sz="20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n-US" sz="2000" baseline="300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51</a:t>
            </a:r>
            <a:r>
              <a:rPr lang="en-US" sz="20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Cr.</a:t>
            </a:r>
            <a:endParaRPr lang="en-US" sz="2000" dirty="0">
              <a:solidFill>
                <a:srgbClr val="2A367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3717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2743200" y="6516688"/>
            <a:ext cx="3962400" cy="3048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Jonathan Link</a:t>
            </a:r>
            <a:endParaRPr lang="en-US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8565" y="1362635"/>
            <a:ext cx="770964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Source Searches for Neutrino Magnetic Moment (</a:t>
            </a:r>
            <a:r>
              <a:rPr lang="el-GR" sz="66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l-GR" sz="6600" baseline="-250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en-US" sz="66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66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5556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 Box 137"/>
              <p:cNvSpPr txBox="1">
                <a:spLocks noChangeArrowheads="1"/>
              </p:cNvSpPr>
              <p:nvPr/>
            </p:nvSpPr>
            <p:spPr bwMode="auto">
              <a:xfrm>
                <a:off x="365760" y="689245"/>
                <a:ext cx="8508733" cy="57554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eaLnBrk="0" hangingPunct="0">
                  <a:spcBef>
                    <a:spcPct val="50000"/>
                  </a:spcBef>
                </a:pPr>
                <a:r>
                  <a:rPr lang="en-US" sz="2400" dirty="0" smtClean="0">
                    <a:solidFill>
                      <a:srgbClr val="2A3674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The best </a:t>
                </a:r>
                <a:r>
                  <a:rPr lang="en-US" sz="2400" dirty="0" smtClean="0">
                    <a:solidFill>
                      <a:srgbClr val="2A3674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terrestrial limit </a:t>
                </a:r>
                <a:r>
                  <a:rPr lang="en-US" sz="2400" dirty="0" smtClean="0">
                    <a:solidFill>
                      <a:srgbClr val="2A3674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comes from </a:t>
                </a:r>
                <a:r>
                  <a:rPr lang="en-US" sz="2400" dirty="0" smtClean="0">
                    <a:solidFill>
                      <a:srgbClr val="2A3674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Gemma, </a:t>
                </a:r>
                <a:r>
                  <a:rPr lang="en-US" sz="2400" dirty="0" smtClean="0">
                    <a:solidFill>
                      <a:srgbClr val="2A3674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which used a 1.5 kg Ge detector at a 3 </a:t>
                </a:r>
                <a:r>
                  <a:rPr lang="en-US" sz="2400" dirty="0" err="1" smtClean="0">
                    <a:solidFill>
                      <a:srgbClr val="2A3674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GW</a:t>
                </a:r>
                <a:r>
                  <a:rPr lang="en-US" sz="2400" baseline="-25000" dirty="0" err="1" smtClean="0">
                    <a:solidFill>
                      <a:srgbClr val="2A3674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th</a:t>
                </a:r>
                <a:r>
                  <a:rPr lang="en-US" sz="2400" dirty="0" smtClean="0">
                    <a:solidFill>
                      <a:srgbClr val="2A3674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 commercial reactor in Russia.</a:t>
                </a:r>
              </a:p>
              <a:p>
                <a:pPr algn="ctr" eaLnBrk="0" hangingPunct="0">
                  <a:spcBef>
                    <a:spcPct val="500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solidFill>
                              <a:srgbClr val="FF6600"/>
                            </a:solidFill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 smtClean="0">
                            <a:solidFill>
                              <a:srgbClr val="FF6600"/>
                            </a:solidFill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l-GR" sz="2400" i="1" smtClean="0">
                            <a:solidFill>
                              <a:srgbClr val="FF6600"/>
                            </a:solidFill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Cambria Math"/>
                          </a:rPr>
                          <m:t>ν</m:t>
                        </m:r>
                      </m:sub>
                    </m:sSub>
                    <m:r>
                      <a:rPr lang="en-US" sz="2400" b="0" i="1" smtClean="0">
                        <a:solidFill>
                          <a:srgbClr val="FF66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mbria Math"/>
                      </a:rPr>
                      <m:t>&lt;2.9</m:t>
                    </m:r>
                    <m:r>
                      <a:rPr lang="en-US" sz="2400" b="0" i="1" smtClean="0">
                        <a:solidFill>
                          <a:srgbClr val="FF6600"/>
                        </a:solidFill>
                        <a:effectLst>
                          <a:outerShdw blurRad="38100" dist="38100" dir="2700000" algn="tl">
                            <a:srgbClr val="C0C0C0"/>
                          </a:outerShdw>
                        </a:effectLst>
                        <a:latin typeface="Cambria Math"/>
                        <a:ea typeface="Cambria Math"/>
                      </a:rPr>
                      <m:t>×</m:t>
                    </m:r>
                    <m:sSup>
                      <m:sSupPr>
                        <m:ctrlPr>
                          <a:rPr lang="en-US" sz="2400" b="0" i="1" smtClean="0">
                            <a:solidFill>
                              <a:srgbClr val="FF6600"/>
                            </a:solidFill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rgbClr val="FF6600"/>
                            </a:solidFill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Cambria Math"/>
                            <a:ea typeface="Cambria Math"/>
                          </a:rPr>
                          <m:t>10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rgbClr val="FF6600"/>
                            </a:solidFill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Cambria Math"/>
                            <a:ea typeface="Cambria Math"/>
                          </a:rPr>
                          <m:t>−11</m:t>
                        </m:r>
                      </m:sup>
                    </m:sSup>
                    <m:sSub>
                      <m:sSubPr>
                        <m:ctrlPr>
                          <a:rPr lang="en-US" sz="2400" b="0" i="1" smtClean="0">
                            <a:solidFill>
                              <a:srgbClr val="FF6600"/>
                            </a:solidFill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solidFill>
                              <a:srgbClr val="FF6600"/>
                            </a:solidFill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en-US" sz="2400" b="0" i="1" smtClean="0">
                            <a:solidFill>
                              <a:srgbClr val="FF6600"/>
                            </a:solidFill>
                            <a:effectLst>
                              <a:outerShdw blurRad="38100" dist="38100" dir="2700000" algn="tl">
                                <a:srgbClr val="C0C0C0"/>
                              </a:outerShdw>
                            </a:effectLst>
                            <a:latin typeface="Cambria Math"/>
                            <a:ea typeface="Cambria Math"/>
                          </a:rPr>
                          <m:t>𝐵</m:t>
                        </m:r>
                      </m:sub>
                    </m:sSub>
                  </m:oMath>
                </a14:m>
                <a:r>
                  <a:rPr lang="en-US" sz="2400" dirty="0" smtClean="0">
                    <a:solidFill>
                      <a:srgbClr val="FF66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 (90% CL)</a:t>
                </a:r>
                <a:endParaRPr lang="en-US" sz="2400" dirty="0">
                  <a:solidFill>
                    <a:srgbClr val="FF66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  <a:p>
                <a:pPr eaLnBrk="0" hangingPunct="0">
                  <a:spcBef>
                    <a:spcPct val="50000"/>
                  </a:spcBef>
                </a:pPr>
                <a:endParaRPr lang="en-US" sz="2400" dirty="0" smtClean="0">
                  <a:solidFill>
                    <a:srgbClr val="2A367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  <a:p>
                <a:pPr eaLnBrk="0" hangingPunct="0">
                  <a:spcBef>
                    <a:spcPct val="50000"/>
                  </a:spcBef>
                </a:pPr>
                <a:endParaRPr lang="en-US" sz="2400" dirty="0" smtClean="0">
                  <a:solidFill>
                    <a:srgbClr val="2A367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  <a:p>
                <a:pPr eaLnBrk="0" hangingPunct="0">
                  <a:spcBef>
                    <a:spcPct val="50000"/>
                  </a:spcBef>
                </a:pPr>
                <a:endParaRPr lang="en-US" sz="2400" dirty="0" smtClean="0">
                  <a:solidFill>
                    <a:srgbClr val="2A367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  <a:p>
                <a:pPr eaLnBrk="0" hangingPunct="0">
                  <a:spcBef>
                    <a:spcPct val="50000"/>
                  </a:spcBef>
                </a:pPr>
                <a:endParaRPr lang="en-US" sz="2400" dirty="0">
                  <a:solidFill>
                    <a:srgbClr val="2A367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  <a:p>
                <a:pPr eaLnBrk="0" hangingPunct="0">
                  <a:spcBef>
                    <a:spcPct val="50000"/>
                  </a:spcBef>
                </a:pPr>
                <a:endParaRPr lang="en-US" sz="2400" dirty="0" smtClean="0">
                  <a:solidFill>
                    <a:srgbClr val="2A367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  <a:p>
                <a:pPr eaLnBrk="0" hangingPunct="0">
                  <a:spcBef>
                    <a:spcPct val="50000"/>
                  </a:spcBef>
                </a:pPr>
                <a:endParaRPr lang="en-US" sz="2400" dirty="0" smtClean="0">
                  <a:solidFill>
                    <a:srgbClr val="2A367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  <a:p>
                <a:pPr eaLnBrk="0" hangingPunct="0">
                  <a:spcBef>
                    <a:spcPts val="2400"/>
                  </a:spcBef>
                </a:pPr>
                <a:r>
                  <a:rPr lang="en-US" sz="2400" dirty="0" smtClean="0">
                    <a:solidFill>
                      <a:srgbClr val="729FC4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</a:rPr>
                  <a:t>The limit is based on the absence of a increase in the on/off ratio at low recoil energy.</a:t>
                </a:r>
                <a:endParaRPr lang="en-US" sz="2400" dirty="0">
                  <a:solidFill>
                    <a:srgbClr val="729FC4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endParaRPr>
              </a:p>
            </p:txBody>
          </p:sp>
        </mc:Choice>
        <mc:Fallback>
          <p:sp>
            <p:nvSpPr>
              <p:cNvPr id="4" name="Text Box 1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65760" y="689245"/>
                <a:ext cx="8508733" cy="5755422"/>
              </a:xfrm>
              <a:prstGeom prst="rect">
                <a:avLst/>
              </a:prstGeom>
              <a:blipFill rotWithShape="1">
                <a:blip r:embed="rId2"/>
                <a:stretch>
                  <a:fillRect l="-1146" t="-953" r="-430" b="-2013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2743200" y="6516688"/>
            <a:ext cx="3962400" cy="3048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Jonathan Link</a:t>
            </a:r>
            <a:endParaRPr lang="en-US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230" y="2241308"/>
            <a:ext cx="5706040" cy="3187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0" y="28275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Best Direct Limit of the Neutrino Magnetic Moment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162916" y="2153289"/>
            <a:ext cx="2781702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Reactor neutrino magnetic moment </a:t>
            </a:r>
            <a:r>
              <a:rPr lang="en-US" sz="2400" dirty="0">
                <a:solidFill>
                  <a:srgbClr val="729FC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experiments </a:t>
            </a:r>
            <a:r>
              <a:rPr lang="en-US" sz="24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are dominated by backgrounds </a:t>
            </a:r>
          </a:p>
          <a:p>
            <a:pPr eaLnBrk="0" hangingPunct="0">
              <a:spcBef>
                <a:spcPct val="50000"/>
              </a:spcBef>
            </a:pPr>
            <a:r>
              <a:rPr lang="en-US" sz="24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They are unable </a:t>
            </a:r>
            <a:r>
              <a:rPr lang="en-US" sz="2400" dirty="0">
                <a:solidFill>
                  <a:srgbClr val="2A367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to </a:t>
            </a:r>
            <a:r>
              <a:rPr lang="en-US" sz="24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tell when the reactor-on from reactor-off.</a:t>
            </a:r>
            <a:endParaRPr lang="en-US" sz="2400" dirty="0">
              <a:solidFill>
                <a:srgbClr val="2A3674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73511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2743200" y="6516688"/>
            <a:ext cx="3962400" cy="3048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Jonathan Link</a:t>
            </a:r>
            <a:endParaRPr lang="en-US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804120" y="799068"/>
            <a:ext cx="5198075" cy="2224214"/>
            <a:chOff x="115330" y="972066"/>
            <a:chExt cx="5198075" cy="2224214"/>
          </a:xfrm>
        </p:grpSpPr>
        <p:pic>
          <p:nvPicPr>
            <p:cNvPr id="4" name="Picture 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02982" y="1077083"/>
              <a:ext cx="5019803" cy="19155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Rectangle 4"/>
            <p:cNvSpPr/>
            <p:nvPr/>
          </p:nvSpPr>
          <p:spPr>
            <a:xfrm>
              <a:off x="115330" y="972066"/>
              <a:ext cx="5198075" cy="2174788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127238" y="3130569"/>
              <a:ext cx="5176731" cy="657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6306" y="4074648"/>
            <a:ext cx="817245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137"/>
          <p:cNvSpPr txBox="1">
            <a:spLocks noChangeArrowheads="1"/>
          </p:cNvSpPr>
          <p:nvPr/>
        </p:nvSpPr>
        <p:spPr bwMode="auto">
          <a:xfrm>
            <a:off x="257729" y="3200926"/>
            <a:ext cx="862265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Neutrino-Electron Elastic Scattering Cross Section</a:t>
            </a:r>
            <a:endParaRPr lang="en-US" u="sng" dirty="0">
              <a:solidFill>
                <a:srgbClr val="FF66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47351" y="4102451"/>
            <a:ext cx="5700584" cy="708454"/>
          </a:xfrm>
          <a:prstGeom prst="rect">
            <a:avLst/>
          </a:prstGeom>
          <a:solidFill>
            <a:srgbClr val="0070C0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20929" y="4090094"/>
            <a:ext cx="1742303" cy="708454"/>
          </a:xfrm>
          <a:prstGeom prst="rect">
            <a:avLst/>
          </a:prstGeom>
          <a:solidFill>
            <a:srgbClr val="FF0000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Box 137"/>
          <p:cNvSpPr txBox="1">
            <a:spLocks noChangeArrowheads="1"/>
          </p:cNvSpPr>
          <p:nvPr/>
        </p:nvSpPr>
        <p:spPr bwMode="auto">
          <a:xfrm>
            <a:off x="962064" y="3682839"/>
            <a:ext cx="565291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Weak Part</a:t>
            </a:r>
            <a:endParaRPr lang="en-US" sz="2000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2" name="Text Box 137"/>
          <p:cNvSpPr txBox="1">
            <a:spLocks noChangeArrowheads="1"/>
          </p:cNvSpPr>
          <p:nvPr/>
        </p:nvSpPr>
        <p:spPr bwMode="auto">
          <a:xfrm>
            <a:off x="6820930" y="3686957"/>
            <a:ext cx="172585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E&amp;M Part</a:t>
            </a:r>
            <a:endParaRPr lang="en-US" sz="2000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0" y="9025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Neutrino-Electron Elastic Scattering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4" name="Text Box 137"/>
          <p:cNvSpPr txBox="1">
            <a:spLocks noChangeArrowheads="1"/>
          </p:cNvSpPr>
          <p:nvPr/>
        </p:nvSpPr>
        <p:spPr bwMode="auto">
          <a:xfrm>
            <a:off x="5798820" y="4913777"/>
            <a:ext cx="29718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8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E&amp;M contribution to the elastic scattering cross section would be a consequence of a non-zero neutrino magnetic moment.</a:t>
            </a:r>
            <a:endParaRPr lang="en-US" sz="1800" dirty="0">
              <a:solidFill>
                <a:srgbClr val="2A3674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79012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/>
      <p:bldP spid="12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2743200" y="6516688"/>
            <a:ext cx="3962400" cy="3048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Jonathan Link</a:t>
            </a:r>
            <a:endParaRPr lang="en-US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Group 13"/>
          <p:cNvGrpSpPr/>
          <p:nvPr/>
        </p:nvGrpSpPr>
        <p:grpSpPr>
          <a:xfrm>
            <a:off x="1804120" y="799068"/>
            <a:ext cx="5198075" cy="2224214"/>
            <a:chOff x="115330" y="972066"/>
            <a:chExt cx="5198075" cy="2224214"/>
          </a:xfrm>
        </p:grpSpPr>
        <p:pic>
          <p:nvPicPr>
            <p:cNvPr id="4" name="Picture 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02982" y="1077083"/>
              <a:ext cx="5019803" cy="19155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Rectangle 4"/>
            <p:cNvSpPr/>
            <p:nvPr/>
          </p:nvSpPr>
          <p:spPr>
            <a:xfrm>
              <a:off x="115330" y="972066"/>
              <a:ext cx="5198075" cy="2174788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127238" y="3130569"/>
              <a:ext cx="5176731" cy="657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 Box 137"/>
          <p:cNvSpPr txBox="1">
            <a:spLocks noChangeArrowheads="1"/>
          </p:cNvSpPr>
          <p:nvPr/>
        </p:nvSpPr>
        <p:spPr bwMode="auto">
          <a:xfrm>
            <a:off x="5189837" y="3423352"/>
            <a:ext cx="3674077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Evidence of a non-zero neutrino magnetic moment would appear as a dramatic increase in the scattering rate for the lowest energy </a:t>
            </a:r>
            <a:r>
              <a:rPr lang="en-US" sz="24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recoil electrons</a:t>
            </a:r>
            <a:r>
              <a:rPr lang="en-US" sz="24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n-US" sz="2400" dirty="0">
              <a:solidFill>
                <a:srgbClr val="2A3674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7135" y="3003588"/>
            <a:ext cx="4835612" cy="3377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Freeform 8"/>
          <p:cNvSpPr/>
          <p:nvPr/>
        </p:nvSpPr>
        <p:spPr>
          <a:xfrm>
            <a:off x="833438" y="3748088"/>
            <a:ext cx="3976688" cy="2228850"/>
          </a:xfrm>
          <a:custGeom>
            <a:avLst/>
            <a:gdLst>
              <a:gd name="connsiteX0" fmla="*/ 0 w 3971925"/>
              <a:gd name="connsiteY0" fmla="*/ 0 h 2219325"/>
              <a:gd name="connsiteX1" fmla="*/ 952500 w 3971925"/>
              <a:gd name="connsiteY1" fmla="*/ 14287 h 2219325"/>
              <a:gd name="connsiteX2" fmla="*/ 1985963 w 3971925"/>
              <a:gd name="connsiteY2" fmla="*/ 123825 h 2219325"/>
              <a:gd name="connsiteX3" fmla="*/ 2643188 w 3971925"/>
              <a:gd name="connsiteY3" fmla="*/ 314325 h 2219325"/>
              <a:gd name="connsiteX4" fmla="*/ 3195638 w 3971925"/>
              <a:gd name="connsiteY4" fmla="*/ 647700 h 2219325"/>
              <a:gd name="connsiteX5" fmla="*/ 3605213 w 3971925"/>
              <a:gd name="connsiteY5" fmla="*/ 1157287 h 2219325"/>
              <a:gd name="connsiteX6" fmla="*/ 3833813 w 3971925"/>
              <a:gd name="connsiteY6" fmla="*/ 1733550 h 2219325"/>
              <a:gd name="connsiteX7" fmla="*/ 3971925 w 3971925"/>
              <a:gd name="connsiteY7" fmla="*/ 2219325 h 2219325"/>
              <a:gd name="connsiteX0" fmla="*/ 0 w 3971925"/>
              <a:gd name="connsiteY0" fmla="*/ 0 h 2219325"/>
              <a:gd name="connsiteX1" fmla="*/ 495300 w 3971925"/>
              <a:gd name="connsiteY1" fmla="*/ 4762 h 2219325"/>
              <a:gd name="connsiteX2" fmla="*/ 952500 w 3971925"/>
              <a:gd name="connsiteY2" fmla="*/ 14287 h 2219325"/>
              <a:gd name="connsiteX3" fmla="*/ 1985963 w 3971925"/>
              <a:gd name="connsiteY3" fmla="*/ 123825 h 2219325"/>
              <a:gd name="connsiteX4" fmla="*/ 2643188 w 3971925"/>
              <a:gd name="connsiteY4" fmla="*/ 314325 h 2219325"/>
              <a:gd name="connsiteX5" fmla="*/ 3195638 w 3971925"/>
              <a:gd name="connsiteY5" fmla="*/ 647700 h 2219325"/>
              <a:gd name="connsiteX6" fmla="*/ 3605213 w 3971925"/>
              <a:gd name="connsiteY6" fmla="*/ 1157287 h 2219325"/>
              <a:gd name="connsiteX7" fmla="*/ 3833813 w 3971925"/>
              <a:gd name="connsiteY7" fmla="*/ 1733550 h 2219325"/>
              <a:gd name="connsiteX8" fmla="*/ 3971925 w 3971925"/>
              <a:gd name="connsiteY8" fmla="*/ 2219325 h 2219325"/>
              <a:gd name="connsiteX0" fmla="*/ 0 w 3971925"/>
              <a:gd name="connsiteY0" fmla="*/ 0 h 2219325"/>
              <a:gd name="connsiteX1" fmla="*/ 495300 w 3971925"/>
              <a:gd name="connsiteY1" fmla="*/ 4762 h 2219325"/>
              <a:gd name="connsiteX2" fmla="*/ 952500 w 3971925"/>
              <a:gd name="connsiteY2" fmla="*/ 14287 h 2219325"/>
              <a:gd name="connsiteX3" fmla="*/ 1985963 w 3971925"/>
              <a:gd name="connsiteY3" fmla="*/ 123825 h 2219325"/>
              <a:gd name="connsiteX4" fmla="*/ 2643188 w 3971925"/>
              <a:gd name="connsiteY4" fmla="*/ 314325 h 2219325"/>
              <a:gd name="connsiteX5" fmla="*/ 3195638 w 3971925"/>
              <a:gd name="connsiteY5" fmla="*/ 647700 h 2219325"/>
              <a:gd name="connsiteX6" fmla="*/ 3612357 w 3971925"/>
              <a:gd name="connsiteY6" fmla="*/ 1178718 h 2219325"/>
              <a:gd name="connsiteX7" fmla="*/ 3833813 w 3971925"/>
              <a:gd name="connsiteY7" fmla="*/ 1733550 h 2219325"/>
              <a:gd name="connsiteX8" fmla="*/ 3971925 w 3971925"/>
              <a:gd name="connsiteY8" fmla="*/ 2219325 h 2219325"/>
              <a:gd name="connsiteX0" fmla="*/ 0 w 3971925"/>
              <a:gd name="connsiteY0" fmla="*/ 0 h 2219325"/>
              <a:gd name="connsiteX1" fmla="*/ 495300 w 3971925"/>
              <a:gd name="connsiteY1" fmla="*/ 4762 h 2219325"/>
              <a:gd name="connsiteX2" fmla="*/ 952500 w 3971925"/>
              <a:gd name="connsiteY2" fmla="*/ 14287 h 2219325"/>
              <a:gd name="connsiteX3" fmla="*/ 1985963 w 3971925"/>
              <a:gd name="connsiteY3" fmla="*/ 123825 h 2219325"/>
              <a:gd name="connsiteX4" fmla="*/ 2643188 w 3971925"/>
              <a:gd name="connsiteY4" fmla="*/ 314325 h 2219325"/>
              <a:gd name="connsiteX5" fmla="*/ 3195638 w 3971925"/>
              <a:gd name="connsiteY5" fmla="*/ 647700 h 2219325"/>
              <a:gd name="connsiteX6" fmla="*/ 3612357 w 3971925"/>
              <a:gd name="connsiteY6" fmla="*/ 1178718 h 2219325"/>
              <a:gd name="connsiteX7" fmla="*/ 3833813 w 3971925"/>
              <a:gd name="connsiteY7" fmla="*/ 1733550 h 2219325"/>
              <a:gd name="connsiteX8" fmla="*/ 3971925 w 3971925"/>
              <a:gd name="connsiteY8" fmla="*/ 2219325 h 2219325"/>
              <a:gd name="connsiteX0" fmla="*/ 0 w 3971925"/>
              <a:gd name="connsiteY0" fmla="*/ 0 h 2219325"/>
              <a:gd name="connsiteX1" fmla="*/ 495300 w 3971925"/>
              <a:gd name="connsiteY1" fmla="*/ 4762 h 2219325"/>
              <a:gd name="connsiteX2" fmla="*/ 952500 w 3971925"/>
              <a:gd name="connsiteY2" fmla="*/ 14287 h 2219325"/>
              <a:gd name="connsiteX3" fmla="*/ 1985963 w 3971925"/>
              <a:gd name="connsiteY3" fmla="*/ 123825 h 2219325"/>
              <a:gd name="connsiteX4" fmla="*/ 2643188 w 3971925"/>
              <a:gd name="connsiteY4" fmla="*/ 314325 h 2219325"/>
              <a:gd name="connsiteX5" fmla="*/ 3195638 w 3971925"/>
              <a:gd name="connsiteY5" fmla="*/ 647700 h 2219325"/>
              <a:gd name="connsiteX6" fmla="*/ 3612357 w 3971925"/>
              <a:gd name="connsiteY6" fmla="*/ 1178718 h 2219325"/>
              <a:gd name="connsiteX7" fmla="*/ 3833813 w 3971925"/>
              <a:gd name="connsiteY7" fmla="*/ 1733550 h 2219325"/>
              <a:gd name="connsiteX8" fmla="*/ 3971925 w 3971925"/>
              <a:gd name="connsiteY8" fmla="*/ 2219325 h 2219325"/>
              <a:gd name="connsiteX0" fmla="*/ 0 w 3971925"/>
              <a:gd name="connsiteY0" fmla="*/ 2381 h 2221706"/>
              <a:gd name="connsiteX1" fmla="*/ 473869 w 3971925"/>
              <a:gd name="connsiteY1" fmla="*/ 0 h 2221706"/>
              <a:gd name="connsiteX2" fmla="*/ 952500 w 3971925"/>
              <a:gd name="connsiteY2" fmla="*/ 16668 h 2221706"/>
              <a:gd name="connsiteX3" fmla="*/ 1985963 w 3971925"/>
              <a:gd name="connsiteY3" fmla="*/ 126206 h 2221706"/>
              <a:gd name="connsiteX4" fmla="*/ 2643188 w 3971925"/>
              <a:gd name="connsiteY4" fmla="*/ 316706 h 2221706"/>
              <a:gd name="connsiteX5" fmla="*/ 3195638 w 3971925"/>
              <a:gd name="connsiteY5" fmla="*/ 650081 h 2221706"/>
              <a:gd name="connsiteX6" fmla="*/ 3612357 w 3971925"/>
              <a:gd name="connsiteY6" fmla="*/ 1181099 h 2221706"/>
              <a:gd name="connsiteX7" fmla="*/ 3833813 w 3971925"/>
              <a:gd name="connsiteY7" fmla="*/ 1735931 h 2221706"/>
              <a:gd name="connsiteX8" fmla="*/ 3971925 w 3971925"/>
              <a:gd name="connsiteY8" fmla="*/ 2221706 h 2221706"/>
              <a:gd name="connsiteX0" fmla="*/ 0 w 3967162"/>
              <a:gd name="connsiteY0" fmla="*/ 0 h 2226468"/>
              <a:gd name="connsiteX1" fmla="*/ 469106 w 3967162"/>
              <a:gd name="connsiteY1" fmla="*/ 4762 h 2226468"/>
              <a:gd name="connsiteX2" fmla="*/ 947737 w 3967162"/>
              <a:gd name="connsiteY2" fmla="*/ 21430 h 2226468"/>
              <a:gd name="connsiteX3" fmla="*/ 1981200 w 3967162"/>
              <a:gd name="connsiteY3" fmla="*/ 130968 h 2226468"/>
              <a:gd name="connsiteX4" fmla="*/ 2638425 w 3967162"/>
              <a:gd name="connsiteY4" fmla="*/ 321468 h 2226468"/>
              <a:gd name="connsiteX5" fmla="*/ 3190875 w 3967162"/>
              <a:gd name="connsiteY5" fmla="*/ 654843 h 2226468"/>
              <a:gd name="connsiteX6" fmla="*/ 3607594 w 3967162"/>
              <a:gd name="connsiteY6" fmla="*/ 1185861 h 2226468"/>
              <a:gd name="connsiteX7" fmla="*/ 3829050 w 3967162"/>
              <a:gd name="connsiteY7" fmla="*/ 1740693 h 2226468"/>
              <a:gd name="connsiteX8" fmla="*/ 3967162 w 3967162"/>
              <a:gd name="connsiteY8" fmla="*/ 2226468 h 2226468"/>
              <a:gd name="connsiteX0" fmla="*/ 9526 w 3976688"/>
              <a:gd name="connsiteY0" fmla="*/ 2382 h 2228850"/>
              <a:gd name="connsiteX1" fmla="*/ 0 w 3976688"/>
              <a:gd name="connsiteY1" fmla="*/ 0 h 2228850"/>
              <a:gd name="connsiteX2" fmla="*/ 478632 w 3976688"/>
              <a:gd name="connsiteY2" fmla="*/ 7144 h 2228850"/>
              <a:gd name="connsiteX3" fmla="*/ 957263 w 3976688"/>
              <a:gd name="connsiteY3" fmla="*/ 23812 h 2228850"/>
              <a:gd name="connsiteX4" fmla="*/ 1990726 w 3976688"/>
              <a:gd name="connsiteY4" fmla="*/ 133350 h 2228850"/>
              <a:gd name="connsiteX5" fmla="*/ 2647951 w 3976688"/>
              <a:gd name="connsiteY5" fmla="*/ 323850 h 2228850"/>
              <a:gd name="connsiteX6" fmla="*/ 3200401 w 3976688"/>
              <a:gd name="connsiteY6" fmla="*/ 657225 h 2228850"/>
              <a:gd name="connsiteX7" fmla="*/ 3617120 w 3976688"/>
              <a:gd name="connsiteY7" fmla="*/ 1188243 h 2228850"/>
              <a:gd name="connsiteX8" fmla="*/ 3838576 w 3976688"/>
              <a:gd name="connsiteY8" fmla="*/ 1743075 h 2228850"/>
              <a:gd name="connsiteX9" fmla="*/ 3976688 w 3976688"/>
              <a:gd name="connsiteY9" fmla="*/ 2228850 h 2228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976688" h="2228850">
                <a:moveTo>
                  <a:pt x="9526" y="2382"/>
                </a:moveTo>
                <a:cubicBezTo>
                  <a:pt x="9526" y="1588"/>
                  <a:pt x="0" y="794"/>
                  <a:pt x="0" y="0"/>
                </a:cubicBezTo>
                <a:lnTo>
                  <a:pt x="478632" y="7144"/>
                </a:lnTo>
                <a:lnTo>
                  <a:pt x="957263" y="23812"/>
                </a:lnTo>
                <a:cubicBezTo>
                  <a:pt x="1288257" y="44450"/>
                  <a:pt x="1708945" y="83344"/>
                  <a:pt x="1990726" y="133350"/>
                </a:cubicBezTo>
                <a:cubicBezTo>
                  <a:pt x="2272507" y="183356"/>
                  <a:pt x="2446339" y="236538"/>
                  <a:pt x="2647951" y="323850"/>
                </a:cubicBezTo>
                <a:cubicBezTo>
                  <a:pt x="2849563" y="411162"/>
                  <a:pt x="3038873" y="513160"/>
                  <a:pt x="3200401" y="657225"/>
                </a:cubicBezTo>
                <a:cubicBezTo>
                  <a:pt x="3361929" y="801290"/>
                  <a:pt x="3517902" y="1004887"/>
                  <a:pt x="3617120" y="1188243"/>
                </a:cubicBezTo>
                <a:cubicBezTo>
                  <a:pt x="3704433" y="1385887"/>
                  <a:pt x="3778648" y="1569640"/>
                  <a:pt x="3838576" y="1743075"/>
                </a:cubicBezTo>
                <a:cubicBezTo>
                  <a:pt x="3898504" y="1916510"/>
                  <a:pt x="3938191" y="2074465"/>
                  <a:pt x="3976688" y="2228850"/>
                </a:cubicBezTo>
              </a:path>
            </a:pathLst>
          </a:cu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040606" y="3164681"/>
            <a:ext cx="3617119" cy="2826545"/>
          </a:xfrm>
          <a:custGeom>
            <a:avLst/>
            <a:gdLst>
              <a:gd name="connsiteX0" fmla="*/ 0 w 3400425"/>
              <a:gd name="connsiteY0" fmla="*/ 0 h 2240757"/>
              <a:gd name="connsiteX1" fmla="*/ 557213 w 3400425"/>
              <a:gd name="connsiteY1" fmla="*/ 188119 h 2240757"/>
              <a:gd name="connsiteX2" fmla="*/ 1393032 w 3400425"/>
              <a:gd name="connsiteY2" fmla="*/ 526257 h 2240757"/>
              <a:gd name="connsiteX3" fmla="*/ 2019300 w 3400425"/>
              <a:gd name="connsiteY3" fmla="*/ 814388 h 2240757"/>
              <a:gd name="connsiteX4" fmla="*/ 2512219 w 3400425"/>
              <a:gd name="connsiteY4" fmla="*/ 1112044 h 2240757"/>
              <a:gd name="connsiteX5" fmla="*/ 2924175 w 3400425"/>
              <a:gd name="connsiteY5" fmla="*/ 1466850 h 2240757"/>
              <a:gd name="connsiteX6" fmla="*/ 3298032 w 3400425"/>
              <a:gd name="connsiteY6" fmla="*/ 2016919 h 2240757"/>
              <a:gd name="connsiteX7" fmla="*/ 3400425 w 3400425"/>
              <a:gd name="connsiteY7" fmla="*/ 2240757 h 2240757"/>
              <a:gd name="connsiteX0" fmla="*/ 0 w 3400425"/>
              <a:gd name="connsiteY0" fmla="*/ 0 h 2240757"/>
              <a:gd name="connsiteX1" fmla="*/ 531019 w 3400425"/>
              <a:gd name="connsiteY1" fmla="*/ 188119 h 2240757"/>
              <a:gd name="connsiteX2" fmla="*/ 1393032 w 3400425"/>
              <a:gd name="connsiteY2" fmla="*/ 526257 h 2240757"/>
              <a:gd name="connsiteX3" fmla="*/ 2019300 w 3400425"/>
              <a:gd name="connsiteY3" fmla="*/ 814388 h 2240757"/>
              <a:gd name="connsiteX4" fmla="*/ 2512219 w 3400425"/>
              <a:gd name="connsiteY4" fmla="*/ 1112044 h 2240757"/>
              <a:gd name="connsiteX5" fmla="*/ 2924175 w 3400425"/>
              <a:gd name="connsiteY5" fmla="*/ 1466850 h 2240757"/>
              <a:gd name="connsiteX6" fmla="*/ 3298032 w 3400425"/>
              <a:gd name="connsiteY6" fmla="*/ 2016919 h 2240757"/>
              <a:gd name="connsiteX7" fmla="*/ 3400425 w 3400425"/>
              <a:gd name="connsiteY7" fmla="*/ 2240757 h 2240757"/>
              <a:gd name="connsiteX0" fmla="*/ 0 w 3400425"/>
              <a:gd name="connsiteY0" fmla="*/ 0 h 2240757"/>
              <a:gd name="connsiteX1" fmla="*/ 550069 w 3400425"/>
              <a:gd name="connsiteY1" fmla="*/ 190500 h 2240757"/>
              <a:gd name="connsiteX2" fmla="*/ 1393032 w 3400425"/>
              <a:gd name="connsiteY2" fmla="*/ 526257 h 2240757"/>
              <a:gd name="connsiteX3" fmla="*/ 2019300 w 3400425"/>
              <a:gd name="connsiteY3" fmla="*/ 814388 h 2240757"/>
              <a:gd name="connsiteX4" fmla="*/ 2512219 w 3400425"/>
              <a:gd name="connsiteY4" fmla="*/ 1112044 h 2240757"/>
              <a:gd name="connsiteX5" fmla="*/ 2924175 w 3400425"/>
              <a:gd name="connsiteY5" fmla="*/ 1466850 h 2240757"/>
              <a:gd name="connsiteX6" fmla="*/ 3298032 w 3400425"/>
              <a:gd name="connsiteY6" fmla="*/ 2016919 h 2240757"/>
              <a:gd name="connsiteX7" fmla="*/ 3400425 w 3400425"/>
              <a:gd name="connsiteY7" fmla="*/ 2240757 h 2240757"/>
              <a:gd name="connsiteX0" fmla="*/ 0 w 3400425"/>
              <a:gd name="connsiteY0" fmla="*/ 0 h 2240757"/>
              <a:gd name="connsiteX1" fmla="*/ 550069 w 3400425"/>
              <a:gd name="connsiteY1" fmla="*/ 190500 h 2240757"/>
              <a:gd name="connsiteX2" fmla="*/ 992982 w 3400425"/>
              <a:gd name="connsiteY2" fmla="*/ 369094 h 2240757"/>
              <a:gd name="connsiteX3" fmla="*/ 1393032 w 3400425"/>
              <a:gd name="connsiteY3" fmla="*/ 526257 h 2240757"/>
              <a:gd name="connsiteX4" fmla="*/ 2019300 w 3400425"/>
              <a:gd name="connsiteY4" fmla="*/ 814388 h 2240757"/>
              <a:gd name="connsiteX5" fmla="*/ 2512219 w 3400425"/>
              <a:gd name="connsiteY5" fmla="*/ 1112044 h 2240757"/>
              <a:gd name="connsiteX6" fmla="*/ 2924175 w 3400425"/>
              <a:gd name="connsiteY6" fmla="*/ 1466850 h 2240757"/>
              <a:gd name="connsiteX7" fmla="*/ 3298032 w 3400425"/>
              <a:gd name="connsiteY7" fmla="*/ 2016919 h 2240757"/>
              <a:gd name="connsiteX8" fmla="*/ 3400425 w 3400425"/>
              <a:gd name="connsiteY8" fmla="*/ 2240757 h 2240757"/>
              <a:gd name="connsiteX0" fmla="*/ 0 w 3400425"/>
              <a:gd name="connsiteY0" fmla="*/ 0 h 2240757"/>
              <a:gd name="connsiteX1" fmla="*/ 550069 w 3400425"/>
              <a:gd name="connsiteY1" fmla="*/ 190500 h 2240757"/>
              <a:gd name="connsiteX2" fmla="*/ 1002507 w 3400425"/>
              <a:gd name="connsiteY2" fmla="*/ 361951 h 2240757"/>
              <a:gd name="connsiteX3" fmla="*/ 1393032 w 3400425"/>
              <a:gd name="connsiteY3" fmla="*/ 526257 h 2240757"/>
              <a:gd name="connsiteX4" fmla="*/ 2019300 w 3400425"/>
              <a:gd name="connsiteY4" fmla="*/ 814388 h 2240757"/>
              <a:gd name="connsiteX5" fmla="*/ 2512219 w 3400425"/>
              <a:gd name="connsiteY5" fmla="*/ 1112044 h 2240757"/>
              <a:gd name="connsiteX6" fmla="*/ 2924175 w 3400425"/>
              <a:gd name="connsiteY6" fmla="*/ 1466850 h 2240757"/>
              <a:gd name="connsiteX7" fmla="*/ 3298032 w 3400425"/>
              <a:gd name="connsiteY7" fmla="*/ 2016919 h 2240757"/>
              <a:gd name="connsiteX8" fmla="*/ 3400425 w 3400425"/>
              <a:gd name="connsiteY8" fmla="*/ 2240757 h 2240757"/>
              <a:gd name="connsiteX0" fmla="*/ 0 w 3400425"/>
              <a:gd name="connsiteY0" fmla="*/ 0 h 2240757"/>
              <a:gd name="connsiteX1" fmla="*/ 550069 w 3400425"/>
              <a:gd name="connsiteY1" fmla="*/ 190500 h 2240757"/>
              <a:gd name="connsiteX2" fmla="*/ 1002507 w 3400425"/>
              <a:gd name="connsiteY2" fmla="*/ 361951 h 2240757"/>
              <a:gd name="connsiteX3" fmla="*/ 1393032 w 3400425"/>
              <a:gd name="connsiteY3" fmla="*/ 526257 h 2240757"/>
              <a:gd name="connsiteX4" fmla="*/ 2019300 w 3400425"/>
              <a:gd name="connsiteY4" fmla="*/ 821532 h 2240757"/>
              <a:gd name="connsiteX5" fmla="*/ 2512219 w 3400425"/>
              <a:gd name="connsiteY5" fmla="*/ 1112044 h 2240757"/>
              <a:gd name="connsiteX6" fmla="*/ 2924175 w 3400425"/>
              <a:gd name="connsiteY6" fmla="*/ 1466850 h 2240757"/>
              <a:gd name="connsiteX7" fmla="*/ 3298032 w 3400425"/>
              <a:gd name="connsiteY7" fmla="*/ 2016919 h 2240757"/>
              <a:gd name="connsiteX8" fmla="*/ 3400425 w 3400425"/>
              <a:gd name="connsiteY8" fmla="*/ 2240757 h 2240757"/>
              <a:gd name="connsiteX0" fmla="*/ 0 w 3400425"/>
              <a:gd name="connsiteY0" fmla="*/ 0 h 2240757"/>
              <a:gd name="connsiteX1" fmla="*/ 550069 w 3400425"/>
              <a:gd name="connsiteY1" fmla="*/ 190500 h 2240757"/>
              <a:gd name="connsiteX2" fmla="*/ 1002507 w 3400425"/>
              <a:gd name="connsiteY2" fmla="*/ 361951 h 2240757"/>
              <a:gd name="connsiteX3" fmla="*/ 1393032 w 3400425"/>
              <a:gd name="connsiteY3" fmla="*/ 526257 h 2240757"/>
              <a:gd name="connsiteX4" fmla="*/ 2019300 w 3400425"/>
              <a:gd name="connsiteY4" fmla="*/ 821532 h 2240757"/>
              <a:gd name="connsiteX5" fmla="*/ 2516982 w 3400425"/>
              <a:gd name="connsiteY5" fmla="*/ 1123950 h 2240757"/>
              <a:gd name="connsiteX6" fmla="*/ 2924175 w 3400425"/>
              <a:gd name="connsiteY6" fmla="*/ 1466850 h 2240757"/>
              <a:gd name="connsiteX7" fmla="*/ 3298032 w 3400425"/>
              <a:gd name="connsiteY7" fmla="*/ 2016919 h 2240757"/>
              <a:gd name="connsiteX8" fmla="*/ 3400425 w 3400425"/>
              <a:gd name="connsiteY8" fmla="*/ 2240757 h 2240757"/>
              <a:gd name="connsiteX0" fmla="*/ 0 w 3400425"/>
              <a:gd name="connsiteY0" fmla="*/ 0 h 2240757"/>
              <a:gd name="connsiteX1" fmla="*/ 550069 w 3400425"/>
              <a:gd name="connsiteY1" fmla="*/ 190500 h 2240757"/>
              <a:gd name="connsiteX2" fmla="*/ 1002507 w 3400425"/>
              <a:gd name="connsiteY2" fmla="*/ 361951 h 2240757"/>
              <a:gd name="connsiteX3" fmla="*/ 1393032 w 3400425"/>
              <a:gd name="connsiteY3" fmla="*/ 526257 h 2240757"/>
              <a:gd name="connsiteX4" fmla="*/ 2019300 w 3400425"/>
              <a:gd name="connsiteY4" fmla="*/ 821532 h 2240757"/>
              <a:gd name="connsiteX5" fmla="*/ 2516982 w 3400425"/>
              <a:gd name="connsiteY5" fmla="*/ 1123950 h 2240757"/>
              <a:gd name="connsiteX6" fmla="*/ 2924175 w 3400425"/>
              <a:gd name="connsiteY6" fmla="*/ 1459707 h 2240757"/>
              <a:gd name="connsiteX7" fmla="*/ 3298032 w 3400425"/>
              <a:gd name="connsiteY7" fmla="*/ 2016919 h 2240757"/>
              <a:gd name="connsiteX8" fmla="*/ 3400425 w 3400425"/>
              <a:gd name="connsiteY8" fmla="*/ 2240757 h 2240757"/>
              <a:gd name="connsiteX0" fmla="*/ 0 w 3400425"/>
              <a:gd name="connsiteY0" fmla="*/ 0 h 2240757"/>
              <a:gd name="connsiteX1" fmla="*/ 550069 w 3400425"/>
              <a:gd name="connsiteY1" fmla="*/ 190500 h 2240757"/>
              <a:gd name="connsiteX2" fmla="*/ 1002507 w 3400425"/>
              <a:gd name="connsiteY2" fmla="*/ 361951 h 2240757"/>
              <a:gd name="connsiteX3" fmla="*/ 1393032 w 3400425"/>
              <a:gd name="connsiteY3" fmla="*/ 526257 h 2240757"/>
              <a:gd name="connsiteX4" fmla="*/ 2019300 w 3400425"/>
              <a:gd name="connsiteY4" fmla="*/ 821532 h 2240757"/>
              <a:gd name="connsiteX5" fmla="*/ 2516982 w 3400425"/>
              <a:gd name="connsiteY5" fmla="*/ 1123950 h 2240757"/>
              <a:gd name="connsiteX6" fmla="*/ 2924175 w 3400425"/>
              <a:gd name="connsiteY6" fmla="*/ 1459707 h 2240757"/>
              <a:gd name="connsiteX7" fmla="*/ 3298032 w 3400425"/>
              <a:gd name="connsiteY7" fmla="*/ 2016919 h 2240757"/>
              <a:gd name="connsiteX8" fmla="*/ 3400425 w 3400425"/>
              <a:gd name="connsiteY8" fmla="*/ 2240757 h 2240757"/>
              <a:gd name="connsiteX0" fmla="*/ 0 w 3400425"/>
              <a:gd name="connsiteY0" fmla="*/ 0 h 2240757"/>
              <a:gd name="connsiteX1" fmla="*/ 550069 w 3400425"/>
              <a:gd name="connsiteY1" fmla="*/ 190500 h 2240757"/>
              <a:gd name="connsiteX2" fmla="*/ 1002507 w 3400425"/>
              <a:gd name="connsiteY2" fmla="*/ 361951 h 2240757"/>
              <a:gd name="connsiteX3" fmla="*/ 1393032 w 3400425"/>
              <a:gd name="connsiteY3" fmla="*/ 526257 h 2240757"/>
              <a:gd name="connsiteX4" fmla="*/ 2019300 w 3400425"/>
              <a:gd name="connsiteY4" fmla="*/ 821532 h 2240757"/>
              <a:gd name="connsiteX5" fmla="*/ 2516982 w 3400425"/>
              <a:gd name="connsiteY5" fmla="*/ 1123950 h 2240757"/>
              <a:gd name="connsiteX6" fmla="*/ 2921794 w 3400425"/>
              <a:gd name="connsiteY6" fmla="*/ 1471614 h 2240757"/>
              <a:gd name="connsiteX7" fmla="*/ 3298032 w 3400425"/>
              <a:gd name="connsiteY7" fmla="*/ 2016919 h 2240757"/>
              <a:gd name="connsiteX8" fmla="*/ 3400425 w 3400425"/>
              <a:gd name="connsiteY8" fmla="*/ 2240757 h 2240757"/>
              <a:gd name="connsiteX0" fmla="*/ 0 w 3400425"/>
              <a:gd name="connsiteY0" fmla="*/ 0 h 2240757"/>
              <a:gd name="connsiteX1" fmla="*/ 550069 w 3400425"/>
              <a:gd name="connsiteY1" fmla="*/ 190500 h 2240757"/>
              <a:gd name="connsiteX2" fmla="*/ 1002507 w 3400425"/>
              <a:gd name="connsiteY2" fmla="*/ 361951 h 2240757"/>
              <a:gd name="connsiteX3" fmla="*/ 1393032 w 3400425"/>
              <a:gd name="connsiteY3" fmla="*/ 526257 h 2240757"/>
              <a:gd name="connsiteX4" fmla="*/ 2019300 w 3400425"/>
              <a:gd name="connsiteY4" fmla="*/ 821532 h 2240757"/>
              <a:gd name="connsiteX5" fmla="*/ 2516982 w 3400425"/>
              <a:gd name="connsiteY5" fmla="*/ 1123950 h 2240757"/>
              <a:gd name="connsiteX6" fmla="*/ 2921794 w 3400425"/>
              <a:gd name="connsiteY6" fmla="*/ 1471614 h 2240757"/>
              <a:gd name="connsiteX7" fmla="*/ 3298032 w 3400425"/>
              <a:gd name="connsiteY7" fmla="*/ 2016919 h 2240757"/>
              <a:gd name="connsiteX8" fmla="*/ 3400425 w 3400425"/>
              <a:gd name="connsiteY8" fmla="*/ 2240757 h 2240757"/>
              <a:gd name="connsiteX0" fmla="*/ 0 w 3400425"/>
              <a:gd name="connsiteY0" fmla="*/ 0 h 2240757"/>
              <a:gd name="connsiteX1" fmla="*/ 550069 w 3400425"/>
              <a:gd name="connsiteY1" fmla="*/ 190500 h 2240757"/>
              <a:gd name="connsiteX2" fmla="*/ 1002507 w 3400425"/>
              <a:gd name="connsiteY2" fmla="*/ 361951 h 2240757"/>
              <a:gd name="connsiteX3" fmla="*/ 1393032 w 3400425"/>
              <a:gd name="connsiteY3" fmla="*/ 526257 h 2240757"/>
              <a:gd name="connsiteX4" fmla="*/ 2019300 w 3400425"/>
              <a:gd name="connsiteY4" fmla="*/ 821532 h 2240757"/>
              <a:gd name="connsiteX5" fmla="*/ 2516982 w 3400425"/>
              <a:gd name="connsiteY5" fmla="*/ 1123950 h 2240757"/>
              <a:gd name="connsiteX6" fmla="*/ 2921794 w 3400425"/>
              <a:gd name="connsiteY6" fmla="*/ 1471614 h 2240757"/>
              <a:gd name="connsiteX7" fmla="*/ 3117057 w 3400425"/>
              <a:gd name="connsiteY7" fmla="*/ 1733550 h 2240757"/>
              <a:gd name="connsiteX8" fmla="*/ 3298032 w 3400425"/>
              <a:gd name="connsiteY8" fmla="*/ 2016919 h 2240757"/>
              <a:gd name="connsiteX9" fmla="*/ 3400425 w 3400425"/>
              <a:gd name="connsiteY9" fmla="*/ 2240757 h 2240757"/>
              <a:gd name="connsiteX0" fmla="*/ 0 w 3400425"/>
              <a:gd name="connsiteY0" fmla="*/ 0 h 2240757"/>
              <a:gd name="connsiteX1" fmla="*/ 550069 w 3400425"/>
              <a:gd name="connsiteY1" fmla="*/ 190500 h 2240757"/>
              <a:gd name="connsiteX2" fmla="*/ 1002507 w 3400425"/>
              <a:gd name="connsiteY2" fmla="*/ 361951 h 2240757"/>
              <a:gd name="connsiteX3" fmla="*/ 1393032 w 3400425"/>
              <a:gd name="connsiteY3" fmla="*/ 526257 h 2240757"/>
              <a:gd name="connsiteX4" fmla="*/ 2019300 w 3400425"/>
              <a:gd name="connsiteY4" fmla="*/ 821532 h 2240757"/>
              <a:gd name="connsiteX5" fmla="*/ 2516982 w 3400425"/>
              <a:gd name="connsiteY5" fmla="*/ 1123950 h 2240757"/>
              <a:gd name="connsiteX6" fmla="*/ 2921794 w 3400425"/>
              <a:gd name="connsiteY6" fmla="*/ 1471614 h 2240757"/>
              <a:gd name="connsiteX7" fmla="*/ 3126582 w 3400425"/>
              <a:gd name="connsiteY7" fmla="*/ 1728788 h 2240757"/>
              <a:gd name="connsiteX8" fmla="*/ 3298032 w 3400425"/>
              <a:gd name="connsiteY8" fmla="*/ 2016919 h 2240757"/>
              <a:gd name="connsiteX9" fmla="*/ 3400425 w 3400425"/>
              <a:gd name="connsiteY9" fmla="*/ 2240757 h 2240757"/>
              <a:gd name="connsiteX0" fmla="*/ 0 w 3407965"/>
              <a:gd name="connsiteY0" fmla="*/ 0 h 2240757"/>
              <a:gd name="connsiteX1" fmla="*/ 550069 w 3407965"/>
              <a:gd name="connsiteY1" fmla="*/ 190500 h 2240757"/>
              <a:gd name="connsiteX2" fmla="*/ 1002507 w 3407965"/>
              <a:gd name="connsiteY2" fmla="*/ 361951 h 2240757"/>
              <a:gd name="connsiteX3" fmla="*/ 1393032 w 3407965"/>
              <a:gd name="connsiteY3" fmla="*/ 526257 h 2240757"/>
              <a:gd name="connsiteX4" fmla="*/ 2019300 w 3407965"/>
              <a:gd name="connsiteY4" fmla="*/ 821532 h 2240757"/>
              <a:gd name="connsiteX5" fmla="*/ 2516982 w 3407965"/>
              <a:gd name="connsiteY5" fmla="*/ 1123950 h 2240757"/>
              <a:gd name="connsiteX6" fmla="*/ 2921794 w 3407965"/>
              <a:gd name="connsiteY6" fmla="*/ 1471614 h 2240757"/>
              <a:gd name="connsiteX7" fmla="*/ 3126582 w 3407965"/>
              <a:gd name="connsiteY7" fmla="*/ 1728788 h 2240757"/>
              <a:gd name="connsiteX8" fmla="*/ 3298032 w 3407965"/>
              <a:gd name="connsiteY8" fmla="*/ 2016919 h 2240757"/>
              <a:gd name="connsiteX9" fmla="*/ 3390900 w 3407965"/>
              <a:gd name="connsiteY9" fmla="*/ 2200275 h 2240757"/>
              <a:gd name="connsiteX10" fmla="*/ 3400425 w 3407965"/>
              <a:gd name="connsiteY10" fmla="*/ 2240757 h 2240757"/>
              <a:gd name="connsiteX0" fmla="*/ 0 w 3617119"/>
              <a:gd name="connsiteY0" fmla="*/ 0 h 2826545"/>
              <a:gd name="connsiteX1" fmla="*/ 550069 w 3617119"/>
              <a:gd name="connsiteY1" fmla="*/ 190500 h 2826545"/>
              <a:gd name="connsiteX2" fmla="*/ 1002507 w 3617119"/>
              <a:gd name="connsiteY2" fmla="*/ 361951 h 2826545"/>
              <a:gd name="connsiteX3" fmla="*/ 1393032 w 3617119"/>
              <a:gd name="connsiteY3" fmla="*/ 526257 h 2826545"/>
              <a:gd name="connsiteX4" fmla="*/ 2019300 w 3617119"/>
              <a:gd name="connsiteY4" fmla="*/ 821532 h 2826545"/>
              <a:gd name="connsiteX5" fmla="*/ 2516982 w 3617119"/>
              <a:gd name="connsiteY5" fmla="*/ 1123950 h 2826545"/>
              <a:gd name="connsiteX6" fmla="*/ 2921794 w 3617119"/>
              <a:gd name="connsiteY6" fmla="*/ 1471614 h 2826545"/>
              <a:gd name="connsiteX7" fmla="*/ 3126582 w 3617119"/>
              <a:gd name="connsiteY7" fmla="*/ 1728788 h 2826545"/>
              <a:gd name="connsiteX8" fmla="*/ 3298032 w 3617119"/>
              <a:gd name="connsiteY8" fmla="*/ 2016919 h 2826545"/>
              <a:gd name="connsiteX9" fmla="*/ 3390900 w 3617119"/>
              <a:gd name="connsiteY9" fmla="*/ 2200275 h 2826545"/>
              <a:gd name="connsiteX10" fmla="*/ 3617119 w 3617119"/>
              <a:gd name="connsiteY10" fmla="*/ 2826545 h 2826545"/>
              <a:gd name="connsiteX0" fmla="*/ 0 w 3617119"/>
              <a:gd name="connsiteY0" fmla="*/ 0 h 2826545"/>
              <a:gd name="connsiteX1" fmla="*/ 550069 w 3617119"/>
              <a:gd name="connsiteY1" fmla="*/ 190500 h 2826545"/>
              <a:gd name="connsiteX2" fmla="*/ 1002507 w 3617119"/>
              <a:gd name="connsiteY2" fmla="*/ 361951 h 2826545"/>
              <a:gd name="connsiteX3" fmla="*/ 1393032 w 3617119"/>
              <a:gd name="connsiteY3" fmla="*/ 526257 h 2826545"/>
              <a:gd name="connsiteX4" fmla="*/ 2019300 w 3617119"/>
              <a:gd name="connsiteY4" fmla="*/ 821532 h 2826545"/>
              <a:gd name="connsiteX5" fmla="*/ 2516982 w 3617119"/>
              <a:gd name="connsiteY5" fmla="*/ 1123950 h 2826545"/>
              <a:gd name="connsiteX6" fmla="*/ 2921794 w 3617119"/>
              <a:gd name="connsiteY6" fmla="*/ 1471614 h 2826545"/>
              <a:gd name="connsiteX7" fmla="*/ 3126582 w 3617119"/>
              <a:gd name="connsiteY7" fmla="*/ 1728788 h 2826545"/>
              <a:gd name="connsiteX8" fmla="*/ 3298032 w 3617119"/>
              <a:gd name="connsiteY8" fmla="*/ 2016919 h 2826545"/>
              <a:gd name="connsiteX9" fmla="*/ 3436144 w 3617119"/>
              <a:gd name="connsiteY9" fmla="*/ 2326481 h 2826545"/>
              <a:gd name="connsiteX10" fmla="*/ 3617119 w 3617119"/>
              <a:gd name="connsiteY10" fmla="*/ 2826545 h 2826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3617119" h="2826545">
                <a:moveTo>
                  <a:pt x="0" y="0"/>
                </a:moveTo>
                <a:cubicBezTo>
                  <a:pt x="162520" y="50205"/>
                  <a:pt x="317897" y="102791"/>
                  <a:pt x="550069" y="190500"/>
                </a:cubicBezTo>
                <a:lnTo>
                  <a:pt x="1002507" y="361951"/>
                </a:lnTo>
                <a:cubicBezTo>
                  <a:pt x="1143001" y="417910"/>
                  <a:pt x="1223567" y="449660"/>
                  <a:pt x="1393032" y="526257"/>
                </a:cubicBezTo>
                <a:cubicBezTo>
                  <a:pt x="1562497" y="602854"/>
                  <a:pt x="1831975" y="721917"/>
                  <a:pt x="2019300" y="821532"/>
                </a:cubicBezTo>
                <a:cubicBezTo>
                  <a:pt x="2206625" y="921147"/>
                  <a:pt x="2366566" y="1015603"/>
                  <a:pt x="2516982" y="1123950"/>
                </a:cubicBezTo>
                <a:cubicBezTo>
                  <a:pt x="2667398" y="1232297"/>
                  <a:pt x="2820194" y="1370808"/>
                  <a:pt x="2921794" y="1471614"/>
                </a:cubicBezTo>
                <a:cubicBezTo>
                  <a:pt x="3023394" y="1572420"/>
                  <a:pt x="3063876" y="1637904"/>
                  <a:pt x="3126582" y="1728788"/>
                </a:cubicBezTo>
                <a:cubicBezTo>
                  <a:pt x="3189288" y="1819672"/>
                  <a:pt x="3246438" y="1917304"/>
                  <a:pt x="3298032" y="2016919"/>
                </a:cubicBezTo>
                <a:cubicBezTo>
                  <a:pt x="3349626" y="2116534"/>
                  <a:pt x="3382963" y="2191543"/>
                  <a:pt x="3436144" y="2326481"/>
                </a:cubicBezTo>
                <a:cubicBezTo>
                  <a:pt x="3489325" y="2461419"/>
                  <a:pt x="3615532" y="2819798"/>
                  <a:pt x="3617119" y="2826545"/>
                </a:cubicBezTo>
              </a:path>
            </a:pathLst>
          </a:cu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0" y="28275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Signature of </a:t>
            </a:r>
            <a:r>
              <a:rPr lang="el-GR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ν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Magnetic Moment in Elastic Scattering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/>
              <p:cNvSpPr txBox="1"/>
              <p:nvPr/>
            </p:nvSpPr>
            <p:spPr>
              <a:xfrm>
                <a:off x="771656" y="3189136"/>
                <a:ext cx="713254" cy="4515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∝</m:t>
                      </m:r>
                      <m:box>
                        <m:boxPr>
                          <m:ctrlPr>
                            <a:rPr lang="en-US" sz="2000" i="1" smtClean="0">
                              <a:solidFill>
                                <a:srgbClr val="FF0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en-US" sz="200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0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𝑇</m:t>
                              </m:r>
                            </m:den>
                          </m:f>
                        </m:e>
                      </m:box>
                    </m:oMath>
                  </m:oMathPara>
                </a14:m>
                <a:endParaRPr lang="en-US" sz="2000" dirty="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656" y="3189136"/>
                <a:ext cx="713254" cy="451534"/>
              </a:xfrm>
              <a:prstGeom prst="rect">
                <a:avLst/>
              </a:prstGeom>
              <a:blipFill rotWithShape="1">
                <a:blip r:embed="rId4"/>
                <a:stretch>
                  <a:fillRect b="-27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788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2743200" y="6516688"/>
            <a:ext cx="3962400" cy="3048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Jonathan Link</a:t>
            </a:r>
            <a:endParaRPr lang="en-US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0" y="28275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Liquid </a:t>
            </a:r>
            <a:r>
              <a:rPr lang="en-US" sz="3200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Xe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Dark 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Matter 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Detectors 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4" name="Picture 3" descr="LZ_main_assy_aug13_12.JPG"/>
          <p:cNvPicPr>
            <a:picLocks noChangeAspect="1"/>
          </p:cNvPicPr>
          <p:nvPr/>
        </p:nvPicPr>
        <p:blipFill>
          <a:blip r:embed="rId2" cstate="print"/>
          <a:srcRect l="18333" t="6571" r="22500" b="10774"/>
          <a:stretch>
            <a:fillRect/>
          </a:stretch>
        </p:blipFill>
        <p:spPr>
          <a:xfrm>
            <a:off x="4579669" y="2157689"/>
            <a:ext cx="4949826" cy="41132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65760" y="853440"/>
            <a:ext cx="83689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4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sz="24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next generation </a:t>
            </a:r>
            <a:r>
              <a:rPr lang="en-US" sz="2400" dirty="0" err="1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LXe</a:t>
            </a:r>
            <a:r>
              <a:rPr lang="en-US" sz="24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detectors</a:t>
            </a:r>
            <a:r>
              <a:rPr lang="en-US" sz="24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will have tones </a:t>
            </a:r>
            <a:r>
              <a:rPr lang="en-US" sz="24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usable liquid xenon embedded in a very low-background environment. </a:t>
            </a:r>
            <a:endParaRPr lang="en-US" sz="2400" dirty="0">
              <a:solidFill>
                <a:srgbClr val="2A367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0114" y="1737348"/>
            <a:ext cx="40853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400" dirty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en-US" sz="24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wo-phase </a:t>
            </a:r>
            <a:r>
              <a:rPr lang="en-US" sz="2400" dirty="0" err="1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LXe</a:t>
            </a:r>
            <a:r>
              <a:rPr lang="en-US" sz="24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detectors, like LZ, are </a:t>
            </a:r>
            <a:r>
              <a:rPr lang="en-US" sz="24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sensitive to </a:t>
            </a:r>
            <a:r>
              <a:rPr lang="en-US" sz="2400" dirty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individual </a:t>
            </a:r>
            <a:r>
              <a:rPr lang="en-US" sz="24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drift electrons from scintillation light produced </a:t>
            </a:r>
            <a:r>
              <a:rPr lang="en-US" sz="24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</a:t>
            </a:r>
            <a:r>
              <a:rPr lang="en-US" sz="24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gas </a:t>
            </a:r>
            <a:r>
              <a:rPr lang="en-US" sz="24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phase.</a:t>
            </a:r>
            <a:endParaRPr lang="en-US" sz="2400" dirty="0" smtClean="0">
              <a:solidFill>
                <a:srgbClr val="729F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71112" y="3379679"/>
            <a:ext cx="464016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US" sz="24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They</a:t>
            </a:r>
            <a:r>
              <a:rPr lang="en-US" sz="24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will have a spatial resolution </a:t>
            </a:r>
            <a:endParaRPr lang="en-US" sz="2400" dirty="0">
              <a:solidFill>
                <a:srgbClr val="2A367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Aft>
                <a:spcPts val="1200"/>
              </a:spcAft>
            </a:pPr>
            <a:r>
              <a:rPr lang="en-US" sz="24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better </a:t>
            </a:r>
            <a:r>
              <a:rPr lang="en-US" sz="2400" dirty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 1 cm.</a:t>
            </a:r>
          </a:p>
          <a:p>
            <a:pPr>
              <a:spcAft>
                <a:spcPts val="0"/>
              </a:spcAft>
            </a:pPr>
            <a:r>
              <a:rPr lang="en-US" sz="2400" dirty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en-US" sz="24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heir</a:t>
            </a:r>
            <a:r>
              <a:rPr lang="en-US" sz="24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goal is to look for nuclear recoils from </a:t>
            </a:r>
            <a:r>
              <a:rPr lang="en-US" sz="24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WIMP </a:t>
            </a:r>
            <a:r>
              <a:rPr lang="en-US" sz="2400" dirty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scattering with a threshold below 1 </a:t>
            </a:r>
            <a:r>
              <a:rPr lang="en-US" sz="2400" dirty="0" err="1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keV</a:t>
            </a:r>
            <a:r>
              <a:rPr lang="en-US" sz="2400" dirty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electron equivalent energy.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6199639" y="5352846"/>
            <a:ext cx="1389178" cy="800185"/>
            <a:chOff x="1180000" y="5762444"/>
            <a:chExt cx="1389178" cy="800185"/>
          </a:xfrm>
        </p:grpSpPr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1655745" y="5762444"/>
              <a:ext cx="411480" cy="411480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585436" y="5798907"/>
              <a:ext cx="98374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aseline="30000" dirty="0" smtClean="0">
                  <a:solidFill>
                    <a:schemeClr val="bg1"/>
                  </a:solidFill>
                </a:rPr>
                <a:t>51</a:t>
              </a:r>
              <a:r>
                <a:rPr lang="en-US" sz="1600" dirty="0" smtClean="0">
                  <a:solidFill>
                    <a:schemeClr val="bg1"/>
                  </a:solidFill>
                </a:rPr>
                <a:t>Cr</a:t>
              </a:r>
              <a:endParaRPr lang="en-US" sz="1600" baseline="30000" dirty="0">
                <a:solidFill>
                  <a:schemeClr val="bg1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180000" y="6100964"/>
              <a:ext cx="13629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Source</a:t>
              </a:r>
              <a:endParaRPr lang="en-US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5779134" y="1788357"/>
            <a:ext cx="2635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Proposed LZ Detector</a:t>
            </a:r>
            <a:endParaRPr lang="en-US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9072282" y="5389309"/>
            <a:ext cx="170330" cy="3020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501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2743200" y="6516688"/>
            <a:ext cx="3962400" cy="3048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Jonathan Link</a:t>
            </a:r>
            <a:endParaRPr lang="en-US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-12700" y="16244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Calculation of Elastic Scattering Rate in LZ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6187" y="3012580"/>
            <a:ext cx="4519318" cy="34625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Group 11"/>
          <p:cNvGrpSpPr/>
          <p:nvPr/>
        </p:nvGrpSpPr>
        <p:grpSpPr>
          <a:xfrm>
            <a:off x="4003832" y="3020969"/>
            <a:ext cx="5058102" cy="3437573"/>
            <a:chOff x="3932808" y="2994335"/>
            <a:chExt cx="5058102" cy="3437573"/>
          </a:xfrm>
        </p:grpSpPr>
        <p:sp>
          <p:nvSpPr>
            <p:cNvPr id="9" name="Rectangle 8"/>
            <p:cNvSpPr/>
            <p:nvPr/>
          </p:nvSpPr>
          <p:spPr>
            <a:xfrm>
              <a:off x="3932808" y="3071674"/>
              <a:ext cx="629566" cy="30805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8564050" y="5799440"/>
              <a:ext cx="426860" cy="4471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45497" y="2994335"/>
              <a:ext cx="4431983" cy="34375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5042516" y="3195961"/>
              <a:ext cx="242360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Sensitivity as a function of recoil detection </a:t>
              </a:r>
            </a:p>
            <a:p>
              <a:r>
                <a:rPr lang="en-US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threshold </a:t>
              </a:r>
              <a:endParaRPr lang="en-US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829455" y="5628445"/>
            <a:ext cx="4154750" cy="390619"/>
            <a:chOff x="4758431" y="5601811"/>
            <a:chExt cx="4154750" cy="390619"/>
          </a:xfrm>
        </p:grpSpPr>
        <p:cxnSp>
          <p:nvCxnSpPr>
            <p:cNvPr id="14" name="Straight Connector 13"/>
            <p:cNvCxnSpPr/>
            <p:nvPr/>
          </p:nvCxnSpPr>
          <p:spPr>
            <a:xfrm>
              <a:off x="4758431" y="5992430"/>
              <a:ext cx="4154750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5939143" y="5601811"/>
              <a:ext cx="20241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Astrophysical Limit</a:t>
              </a:r>
              <a:endParaRPr lang="en-US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336884" y="689461"/>
            <a:ext cx="8450981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sz="24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Assuming </a:t>
            </a:r>
            <a:r>
              <a:rPr lang="en-US" sz="24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 exposure of 100 days from </a:t>
            </a:r>
            <a:r>
              <a:rPr lang="en-US" sz="24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single </a:t>
            </a:r>
            <a:r>
              <a:rPr lang="en-US" sz="24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</a:t>
            </a:r>
            <a:r>
              <a:rPr lang="en-US" sz="2400" dirty="0" err="1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MCi</a:t>
            </a:r>
            <a:r>
              <a:rPr lang="en-US" sz="24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source.  </a:t>
            </a:r>
            <a:r>
              <a:rPr lang="en-US" sz="24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This corresponds to 5.8×10</a:t>
            </a:r>
            <a:r>
              <a:rPr lang="en-US" sz="2400" baseline="300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23</a:t>
            </a:r>
            <a:r>
              <a:rPr lang="en-US" sz="24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neutrinos emitted. </a:t>
            </a:r>
          </a:p>
          <a:p>
            <a:pPr>
              <a:spcAft>
                <a:spcPts val="1200"/>
              </a:spcAft>
            </a:pPr>
            <a:r>
              <a:rPr lang="en-US" sz="24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source center is located </a:t>
            </a:r>
            <a:r>
              <a:rPr lang="en-US" sz="24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</a:t>
            </a:r>
            <a:r>
              <a:rPr lang="en-US" sz="24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 from the edge of the </a:t>
            </a:r>
            <a:r>
              <a:rPr lang="en-US" sz="2400" dirty="0" err="1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fiducial</a:t>
            </a:r>
            <a:r>
              <a:rPr lang="en-US" sz="24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volume (a cylinder 137.2 cm high × 137.2 cm in diameter)</a:t>
            </a:r>
          </a:p>
          <a:p>
            <a:pPr>
              <a:spcAft>
                <a:spcPts val="1200"/>
              </a:spcAft>
            </a:pPr>
            <a:r>
              <a:rPr lang="en-US" sz="24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sz="24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total number of </a:t>
            </a:r>
            <a:r>
              <a:rPr lang="en-US" sz="24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weak </a:t>
            </a:r>
            <a:r>
              <a:rPr lang="en-US" sz="24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interaction events </a:t>
            </a:r>
            <a:r>
              <a:rPr lang="en-US" sz="24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would </a:t>
            </a:r>
            <a:r>
              <a:rPr lang="en-US" sz="24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</a:t>
            </a:r>
            <a:r>
              <a:rPr lang="en-US" sz="24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~</a:t>
            </a:r>
            <a:r>
              <a:rPr lang="en-US" sz="24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12,500</a:t>
            </a:r>
            <a:r>
              <a:rPr lang="en-US" sz="24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sz="2400" dirty="0" smtClean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</a:t>
            </a:r>
            <a:r>
              <a:rPr lang="en-US" sz="24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Gemma limit, </a:t>
            </a:r>
            <a:r>
              <a:rPr lang="en-US" sz="24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E&amp;M</a:t>
            </a:r>
            <a:endParaRPr lang="en-US" sz="2400" dirty="0" smtClean="0">
              <a:solidFill>
                <a:srgbClr val="729F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interactions </a:t>
            </a:r>
            <a:r>
              <a:rPr lang="en-US" sz="24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would </a:t>
            </a:r>
            <a:r>
              <a:rPr lang="en-US" sz="24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 more</a:t>
            </a:r>
            <a:endParaRPr lang="en-US" sz="2400" dirty="0" smtClean="0">
              <a:solidFill>
                <a:srgbClr val="729F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Aft>
                <a:spcPts val="1200"/>
              </a:spcAft>
            </a:pPr>
            <a:r>
              <a:rPr lang="en-US" sz="24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 </a:t>
            </a:r>
            <a:r>
              <a:rPr lang="en-US" sz="24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3,000</a:t>
            </a:r>
            <a:r>
              <a:rPr lang="en-US" sz="24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events.</a:t>
            </a:r>
          </a:p>
          <a:p>
            <a:r>
              <a:rPr lang="en-US" sz="24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measurement is statistics</a:t>
            </a:r>
          </a:p>
          <a:p>
            <a:r>
              <a:rPr lang="en-US" sz="24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limited, meaning that additional  </a:t>
            </a:r>
          </a:p>
          <a:p>
            <a:r>
              <a:rPr lang="en-US" sz="24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runs should take the sensitivity</a:t>
            </a:r>
          </a:p>
          <a:p>
            <a:pPr>
              <a:spcAft>
                <a:spcPts val="600"/>
              </a:spcAft>
            </a:pPr>
            <a:r>
              <a:rPr lang="en-US" sz="2400" dirty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en-US" sz="24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elow the astrophysical limit.</a:t>
            </a:r>
            <a:endParaRPr lang="en-US" sz="2400" dirty="0" smtClean="0">
              <a:solidFill>
                <a:srgbClr val="2A367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58844" y="5912687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ts val="300"/>
              </a:spcBef>
            </a:pPr>
            <a:r>
              <a:rPr lang="en-US" dirty="0" smtClean="0">
                <a:solidFill>
                  <a:srgbClr val="B0BB8B"/>
                </a:solidFill>
              </a:rPr>
              <a:t>Coloma, Huber </a:t>
            </a:r>
            <a:r>
              <a:rPr lang="en-US" dirty="0">
                <a:solidFill>
                  <a:srgbClr val="B0BB8B"/>
                </a:solidFill>
              </a:rPr>
              <a:t>and </a:t>
            </a:r>
            <a:r>
              <a:rPr lang="en-US" dirty="0" smtClean="0">
                <a:solidFill>
                  <a:srgbClr val="B0BB8B"/>
                </a:solidFill>
              </a:rPr>
              <a:t>Link, 1406.4914 </a:t>
            </a:r>
            <a:r>
              <a:rPr lang="en-US" dirty="0">
                <a:solidFill>
                  <a:srgbClr val="B0BB8B"/>
                </a:solidFill>
              </a:rPr>
              <a:t>[</a:t>
            </a:r>
            <a:r>
              <a:rPr lang="en-US" dirty="0" err="1">
                <a:solidFill>
                  <a:srgbClr val="B0BB8B"/>
                </a:solidFill>
              </a:rPr>
              <a:t>hep-ph</a:t>
            </a:r>
            <a:r>
              <a:rPr lang="en-US" dirty="0">
                <a:solidFill>
                  <a:srgbClr val="B0BB8B"/>
                </a:solidFill>
              </a:rPr>
              <a:t>] </a:t>
            </a:r>
          </a:p>
        </p:txBody>
      </p:sp>
    </p:spTree>
    <p:extLst>
      <p:ext uri="{BB962C8B-B14F-4D97-AF65-F5344CB8AC3E}">
        <p14:creationId xmlns:p14="http://schemas.microsoft.com/office/powerpoint/2010/main" val="1832360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82" y="1212203"/>
            <a:ext cx="4457700" cy="4346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0286" y="1221730"/>
            <a:ext cx="4431983" cy="4337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7977" y="3912004"/>
            <a:ext cx="13049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1"/>
          <p:cNvSpPr txBox="1">
            <a:spLocks/>
          </p:cNvSpPr>
          <p:nvPr/>
        </p:nvSpPr>
        <p:spPr bwMode="auto">
          <a:xfrm>
            <a:off x="2743200" y="6516688"/>
            <a:ext cx="396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1" latinLnBrk="0" hangingPunct="1">
              <a:defRPr sz="1800" i="0" kern="1200"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i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Jonathan Link</a:t>
            </a:r>
            <a:endParaRPr lang="en-US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-12700" y="16244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What about Sterile Neutrinos?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7" name="Text Box 137"/>
          <p:cNvSpPr txBox="1">
            <a:spLocks noChangeArrowheads="1"/>
          </p:cNvSpPr>
          <p:nvPr/>
        </p:nvSpPr>
        <p:spPr bwMode="auto">
          <a:xfrm>
            <a:off x="439271" y="5585356"/>
            <a:ext cx="398929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Across the full </a:t>
            </a:r>
            <a:r>
              <a:rPr lang="en-US" sz="20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Cr </a:t>
            </a:r>
            <a:r>
              <a:rPr lang="el-GR" sz="20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ν</a:t>
            </a:r>
            <a:r>
              <a:rPr lang="en-US" sz="20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energy </a:t>
            </a:r>
            <a:r>
              <a:rPr lang="en-US" sz="2000" baseline="300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136</a:t>
            </a:r>
            <a:r>
              <a:rPr lang="en-US" sz="20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Xe is a significant source of background.</a:t>
            </a:r>
            <a:endParaRPr lang="en-US" sz="2000" dirty="0">
              <a:solidFill>
                <a:srgbClr val="2A3674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" name="Text Box 137"/>
          <p:cNvSpPr txBox="1">
            <a:spLocks noChangeArrowheads="1"/>
          </p:cNvSpPr>
          <p:nvPr/>
        </p:nvSpPr>
        <p:spPr bwMode="auto">
          <a:xfrm>
            <a:off x="5035045" y="5585694"/>
            <a:ext cx="398929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0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 source runs with 2% normalization error covers the full Ga anomaly. </a:t>
            </a:r>
            <a:endParaRPr lang="en-US" sz="2000" dirty="0">
              <a:solidFill>
                <a:srgbClr val="2A3674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78541" y="1344709"/>
            <a:ext cx="19901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shape only sensitivity shows the </a:t>
            </a:r>
            <a:r>
              <a:rPr lang="en-US" dirty="0" err="1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oscillometric</a:t>
            </a:r>
            <a:r>
              <a:rPr lang="en-US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coverage.</a:t>
            </a:r>
            <a:endParaRPr lang="en-US" dirty="0">
              <a:solidFill>
                <a:srgbClr val="729F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2316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25166"/>
            <a:ext cx="9152062" cy="6883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6300132" y="2063692"/>
            <a:ext cx="1577130" cy="268447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95679" y="2374084"/>
            <a:ext cx="3698149" cy="268447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9244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1"/>
          <p:cNvSpPr txBox="1">
            <a:spLocks/>
          </p:cNvSpPr>
          <p:nvPr/>
        </p:nvSpPr>
        <p:spPr bwMode="auto">
          <a:xfrm>
            <a:off x="2743200" y="6516688"/>
            <a:ext cx="396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1" latinLnBrk="0" hangingPunct="1">
              <a:defRPr sz="1800" i="0" kern="1200"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i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Jonathan Link</a:t>
            </a:r>
            <a:endParaRPr lang="en-US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-12700" y="16244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Conclusions and Perspectives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5482" y="779929"/>
            <a:ext cx="8364071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Radioactive neutrino sources, based on electron capture isotopes are a proven technology.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4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dvances in detector technology: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Low energy &amp; background solar </a:t>
            </a:r>
            <a:r>
              <a:rPr lang="el-GR" sz="20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en-US" sz="20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detectors (e.g. </a:t>
            </a:r>
            <a:r>
              <a:rPr lang="en-US" sz="2000" dirty="0" err="1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Borexino</a:t>
            </a:r>
            <a:r>
              <a:rPr lang="en-US" sz="20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Liquid </a:t>
            </a:r>
            <a:r>
              <a:rPr lang="en-US" sz="2000" dirty="0" err="1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Xe</a:t>
            </a:r>
            <a:r>
              <a:rPr lang="en-US" sz="20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dark matter TPCs (LZ, </a:t>
            </a:r>
            <a:r>
              <a:rPr lang="en-US" sz="2000" dirty="0" err="1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Xe</a:t>
            </a:r>
            <a:r>
              <a:rPr lang="en-US" sz="20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1-ton…)</a:t>
            </a:r>
          </a:p>
          <a:p>
            <a:pPr marL="365760">
              <a:spcAft>
                <a:spcPts val="600"/>
              </a:spcAft>
            </a:pPr>
            <a:r>
              <a:rPr lang="en-US" sz="2400" dirty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4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llow measurements not possible at the time of GALLEX and SAGE. </a:t>
            </a:r>
            <a:r>
              <a:rPr lang="en-US" sz="24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2400" dirty="0">
              <a:solidFill>
                <a:srgbClr val="2A367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Direct </a:t>
            </a:r>
            <a:r>
              <a:rPr lang="en-US" sz="2400" dirty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tests of the Gallium Anomaly can be achieved using </a:t>
            </a:r>
            <a:r>
              <a:rPr lang="en-US" sz="24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these sources.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Terrestrial searches for neutrino magnetic moments, comparable to astrophysical limits are within reach.</a:t>
            </a: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Radioactive neutrino sources are fertile grounds for innovative neutrino experiments.</a:t>
            </a:r>
            <a:endParaRPr lang="en-US" sz="2400" dirty="0">
              <a:solidFill>
                <a:srgbClr val="2A367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2A367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9732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GALLEX and SAGE Source Experiments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9997" y="2290196"/>
            <a:ext cx="2222151" cy="3702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781725" y="1761310"/>
            <a:ext cx="3238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SAGE Sources: 680 </a:t>
            </a:r>
            <a:r>
              <a:rPr lang="en-US" dirty="0" err="1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kCi</a:t>
            </a:r>
            <a:r>
              <a:rPr lang="en-US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</a:t>
            </a:r>
            <a:r>
              <a:rPr lang="en-US" baseline="300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51</a:t>
            </a:r>
            <a:r>
              <a:rPr lang="en-US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 </a:t>
            </a:r>
            <a:endParaRPr lang="en-US" baseline="30000" dirty="0" smtClean="0">
              <a:solidFill>
                <a:srgbClr val="729F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aseline="300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409 </a:t>
            </a:r>
            <a:r>
              <a:rPr lang="en-US" dirty="0" err="1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kCi</a:t>
            </a:r>
            <a:r>
              <a:rPr lang="en-US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</a:t>
            </a:r>
            <a:r>
              <a:rPr lang="en-US" baseline="300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37</a:t>
            </a:r>
            <a:r>
              <a:rPr lang="en-US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 </a:t>
            </a:r>
            <a:endParaRPr lang="en-US" dirty="0">
              <a:solidFill>
                <a:srgbClr val="729F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66700" y="746125"/>
            <a:ext cx="860266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dirty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solar radiochemical detectors GALLEX and SAGE used intense EC sources (</a:t>
            </a:r>
            <a:r>
              <a:rPr lang="en-US" altLang="en-US" baseline="30000" dirty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51</a:t>
            </a:r>
            <a:r>
              <a:rPr lang="en-US" altLang="en-US" dirty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 and </a:t>
            </a:r>
            <a:r>
              <a:rPr lang="en-US" altLang="en-US" baseline="30000" dirty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37</a:t>
            </a:r>
            <a:r>
              <a:rPr lang="en-US" altLang="en-US" dirty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Ar) to </a:t>
            </a:r>
            <a:r>
              <a:rPr lang="en-US" altLang="en-US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calibrate </a:t>
            </a:r>
            <a:r>
              <a:rPr lang="en-US" altLang="en-US" dirty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l-GR" altLang="en-US" dirty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ν</a:t>
            </a:r>
            <a:r>
              <a:rPr lang="en-US" altLang="en-US" baseline="-250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altLang="en-US" dirty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en-US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detection efficiency.</a:t>
            </a:r>
            <a:endParaRPr lang="en-US" altLang="en-US" dirty="0">
              <a:solidFill>
                <a:srgbClr val="2A367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11618" y="1754320"/>
            <a:ext cx="34758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GALLEX Sources: 1.7 </a:t>
            </a:r>
            <a:r>
              <a:rPr lang="en-US" dirty="0" err="1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en-US" dirty="0" err="1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</a:t>
            </a:r>
            <a:r>
              <a:rPr lang="en-US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</a:t>
            </a:r>
            <a:r>
              <a:rPr lang="en-US" baseline="300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51</a:t>
            </a:r>
            <a:r>
              <a:rPr lang="en-US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 </a:t>
            </a:r>
            <a:endParaRPr lang="en-US" baseline="30000" dirty="0" smtClean="0">
              <a:solidFill>
                <a:srgbClr val="729F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aseline="300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en-US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1.8 </a:t>
            </a:r>
            <a:r>
              <a:rPr lang="en-US" dirty="0" err="1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en-US" dirty="0" err="1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</a:t>
            </a:r>
            <a:r>
              <a:rPr lang="en-US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</a:t>
            </a:r>
            <a:r>
              <a:rPr lang="en-US" baseline="300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37</a:t>
            </a:r>
            <a:r>
              <a:rPr lang="en-US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 </a:t>
            </a:r>
            <a:endParaRPr lang="en-US" dirty="0">
              <a:solidFill>
                <a:srgbClr val="729F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103" y="2360419"/>
            <a:ext cx="3245863" cy="365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2743200" y="6516688"/>
            <a:ext cx="3962400" cy="3048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Jonathan Link</a:t>
            </a:r>
            <a:endParaRPr lang="en-US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07757" y="6051893"/>
            <a:ext cx="87206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Neutrinos interact in the CC process, </a:t>
            </a:r>
            <a:r>
              <a:rPr lang="el-GR" altLang="en-US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ν</a:t>
            </a:r>
            <a:r>
              <a:rPr lang="en-US" altLang="en-US" baseline="-250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en-US" altLang="en-US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  <a:r>
              <a:rPr lang="en-US" altLang="en-US" baseline="300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71</a:t>
            </a:r>
            <a:r>
              <a:rPr lang="en-US" altLang="en-US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Ga→</a:t>
            </a:r>
            <a:r>
              <a:rPr lang="en-US" altLang="en-US" baseline="300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71</a:t>
            </a:r>
            <a:r>
              <a:rPr lang="en-US" altLang="en-US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Ge, and are detected by the decay of  </a:t>
            </a:r>
            <a:r>
              <a:rPr lang="en-US" altLang="en-US" baseline="300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71</a:t>
            </a:r>
            <a:r>
              <a:rPr lang="en-US" altLang="en-US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503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/>
              <a:t>Gallium Anomaly</a:t>
            </a:r>
            <a:endParaRPr lang="en-US" dirty="0"/>
          </a:p>
        </p:txBody>
      </p:sp>
      <p:sp>
        <p:nvSpPr>
          <p:cNvPr id="19" name="TextBox 14"/>
          <p:cNvSpPr txBox="1">
            <a:spLocks noChangeArrowheads="1"/>
          </p:cNvSpPr>
          <p:nvPr/>
        </p:nvSpPr>
        <p:spPr bwMode="auto">
          <a:xfrm>
            <a:off x="629174" y="749411"/>
            <a:ext cx="8003098" cy="869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dirty="0" err="1" smtClean="0">
                <a:solidFill>
                  <a:srgbClr val="B0BB8B"/>
                </a:solidFill>
              </a:rPr>
              <a:t>Giunti</a:t>
            </a:r>
            <a:r>
              <a:rPr lang="en-US" sz="1600" dirty="0" smtClean="0">
                <a:solidFill>
                  <a:srgbClr val="B0BB8B"/>
                </a:solidFill>
              </a:rPr>
              <a:t> and </a:t>
            </a:r>
            <a:r>
              <a:rPr lang="en-US" sz="1600" dirty="0" err="1" smtClean="0">
                <a:solidFill>
                  <a:srgbClr val="B0BB8B"/>
                </a:solidFill>
              </a:rPr>
              <a:t>Laveder</a:t>
            </a:r>
            <a:r>
              <a:rPr lang="en-US" sz="1600" dirty="0" smtClean="0">
                <a:solidFill>
                  <a:srgbClr val="B0BB8B"/>
                </a:solidFill>
              </a:rPr>
              <a:t>, </a:t>
            </a:r>
            <a:r>
              <a:rPr lang="en-US" sz="1600" dirty="0" err="1" smtClean="0">
                <a:solidFill>
                  <a:srgbClr val="B0BB8B"/>
                </a:solidFill>
              </a:rPr>
              <a:t>Mod.Phys.Lett</a:t>
            </a:r>
            <a:r>
              <a:rPr lang="en-US" sz="1600" dirty="0" smtClean="0">
                <a:solidFill>
                  <a:srgbClr val="B0BB8B"/>
                </a:solidFill>
              </a:rPr>
              <a:t>. A22, 2499 (2007) </a:t>
            </a:r>
            <a:r>
              <a:rPr lang="en-US" sz="1600" dirty="0" err="1" smtClean="0">
                <a:solidFill>
                  <a:srgbClr val="B0BB8B"/>
                </a:solidFill>
              </a:rPr>
              <a:t>hep-ph</a:t>
            </a:r>
            <a:r>
              <a:rPr lang="en-US" sz="1600" dirty="0" smtClean="0">
                <a:solidFill>
                  <a:srgbClr val="B0BB8B"/>
                </a:solidFill>
              </a:rPr>
              <a:t>/0610352</a:t>
            </a:r>
          </a:p>
          <a:p>
            <a:pPr algn="ctr" eaLnBrk="1" fontAlgn="auto" hangingPunct="1">
              <a:spcBef>
                <a:spcPts val="300"/>
              </a:spcBef>
              <a:spcAft>
                <a:spcPts val="0"/>
              </a:spcAft>
            </a:pPr>
            <a:r>
              <a:rPr lang="en-US" sz="1600" dirty="0" err="1" smtClean="0">
                <a:solidFill>
                  <a:srgbClr val="B0BB8B"/>
                </a:solidFill>
              </a:rPr>
              <a:t>Acero</a:t>
            </a:r>
            <a:r>
              <a:rPr lang="en-US" sz="1600" dirty="0" smtClean="0">
                <a:solidFill>
                  <a:srgbClr val="B0BB8B"/>
                </a:solidFill>
              </a:rPr>
              <a:t>, </a:t>
            </a:r>
            <a:r>
              <a:rPr lang="en-US" sz="1600" dirty="0" err="1" smtClean="0">
                <a:solidFill>
                  <a:srgbClr val="B0BB8B"/>
                </a:solidFill>
              </a:rPr>
              <a:t>Giunti</a:t>
            </a:r>
            <a:r>
              <a:rPr lang="en-US" sz="1600" dirty="0" smtClean="0">
                <a:solidFill>
                  <a:srgbClr val="B0BB8B"/>
                </a:solidFill>
              </a:rPr>
              <a:t> and </a:t>
            </a:r>
            <a:r>
              <a:rPr lang="en-US" sz="1600" dirty="0" err="1" smtClean="0">
                <a:solidFill>
                  <a:srgbClr val="B0BB8B"/>
                </a:solidFill>
              </a:rPr>
              <a:t>Laveder</a:t>
            </a:r>
            <a:r>
              <a:rPr lang="en-US" sz="1600" dirty="0" smtClean="0">
                <a:solidFill>
                  <a:srgbClr val="B0BB8B"/>
                </a:solidFill>
              </a:rPr>
              <a:t>, </a:t>
            </a:r>
            <a:r>
              <a:rPr lang="en-US" sz="1600" dirty="0" err="1" smtClean="0">
                <a:solidFill>
                  <a:srgbClr val="B0BB8B"/>
                </a:solidFill>
              </a:rPr>
              <a:t>Phys.Rev</a:t>
            </a:r>
            <a:r>
              <a:rPr lang="en-US" sz="1600" dirty="0" smtClean="0">
                <a:solidFill>
                  <a:srgbClr val="B0BB8B"/>
                </a:solidFill>
              </a:rPr>
              <a:t>. D78, 073009 (2008) 0711.4222 [</a:t>
            </a:r>
            <a:r>
              <a:rPr lang="en-US" sz="1600" dirty="0" err="1" smtClean="0">
                <a:solidFill>
                  <a:srgbClr val="B0BB8B"/>
                </a:solidFill>
              </a:rPr>
              <a:t>hep-ph</a:t>
            </a:r>
            <a:r>
              <a:rPr lang="en-US" sz="1600" dirty="0" smtClean="0">
                <a:solidFill>
                  <a:srgbClr val="B0BB8B"/>
                </a:solidFill>
              </a:rPr>
              <a:t>] </a:t>
            </a:r>
            <a:endParaRPr lang="en-US" sz="1600" dirty="0" smtClean="0">
              <a:solidFill>
                <a:srgbClr val="B0BB8B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dirty="0" err="1" smtClean="0">
                <a:solidFill>
                  <a:srgbClr val="B0BB8B"/>
                </a:solidFill>
              </a:rPr>
              <a:t>Giunti</a:t>
            </a:r>
            <a:r>
              <a:rPr lang="en-US" sz="1600" dirty="0" smtClean="0">
                <a:solidFill>
                  <a:srgbClr val="B0BB8B"/>
                </a:solidFill>
              </a:rPr>
              <a:t> </a:t>
            </a:r>
            <a:r>
              <a:rPr lang="en-US" sz="1600" dirty="0" smtClean="0">
                <a:solidFill>
                  <a:srgbClr val="B0BB8B"/>
                </a:solidFill>
              </a:rPr>
              <a:t>and </a:t>
            </a:r>
            <a:r>
              <a:rPr lang="en-US" sz="1600" dirty="0" err="1" smtClean="0">
                <a:solidFill>
                  <a:srgbClr val="B0BB8B"/>
                </a:solidFill>
              </a:rPr>
              <a:t>Laveder</a:t>
            </a:r>
            <a:r>
              <a:rPr lang="en-US" sz="1600" dirty="0" smtClean="0">
                <a:solidFill>
                  <a:srgbClr val="B0BB8B"/>
                </a:solidFill>
              </a:rPr>
              <a:t>, Phys.Rev.C83, </a:t>
            </a:r>
            <a:r>
              <a:rPr lang="en-US" sz="1600" dirty="0" smtClean="0">
                <a:solidFill>
                  <a:srgbClr val="B0BB8B"/>
                </a:solidFill>
              </a:rPr>
              <a:t>065504 (</a:t>
            </a:r>
            <a:r>
              <a:rPr lang="en-US" sz="1600" dirty="0" smtClean="0">
                <a:solidFill>
                  <a:srgbClr val="B0BB8B"/>
                </a:solidFill>
              </a:rPr>
              <a:t>2011</a:t>
            </a:r>
            <a:r>
              <a:rPr lang="en-US" sz="1600" dirty="0" smtClean="0">
                <a:solidFill>
                  <a:srgbClr val="B0BB8B"/>
                </a:solidFill>
              </a:rPr>
              <a:t>) 1006.3244 [</a:t>
            </a:r>
            <a:r>
              <a:rPr lang="en-US" sz="1600" dirty="0" err="1" smtClean="0">
                <a:solidFill>
                  <a:srgbClr val="B0BB8B"/>
                </a:solidFill>
              </a:rPr>
              <a:t>hep-ph</a:t>
            </a:r>
            <a:r>
              <a:rPr lang="en-US" sz="1600" dirty="0" smtClean="0">
                <a:solidFill>
                  <a:srgbClr val="B0BB8B"/>
                </a:solidFill>
              </a:rPr>
              <a:t>]</a:t>
            </a:r>
            <a:endParaRPr lang="en-US" sz="1600" dirty="0">
              <a:solidFill>
                <a:srgbClr val="B0BB8B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2027" y="2239861"/>
            <a:ext cx="4185023" cy="3728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8" name="Group 27"/>
          <p:cNvGrpSpPr/>
          <p:nvPr/>
        </p:nvGrpSpPr>
        <p:grpSpPr>
          <a:xfrm>
            <a:off x="413252" y="1730609"/>
            <a:ext cx="3982579" cy="2824164"/>
            <a:chOff x="413252" y="1730609"/>
            <a:chExt cx="3982579" cy="2824164"/>
          </a:xfrm>
        </p:grpSpPr>
        <p:pic>
          <p:nvPicPr>
            <p:cNvPr id="21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252" y="1730609"/>
              <a:ext cx="3982579" cy="2824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Rectangle 31"/>
            <p:cNvSpPr/>
            <p:nvPr/>
          </p:nvSpPr>
          <p:spPr>
            <a:xfrm>
              <a:off x="1066798" y="3530307"/>
              <a:ext cx="105561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FF0000"/>
                  </a:solidFill>
                </a:rPr>
                <a:t>PLB 342, 440 (1995)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1747005" y="2323691"/>
              <a:ext cx="105561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FF0000"/>
                  </a:solidFill>
                </a:rPr>
                <a:t>PLB 420, 114 (1998)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553746" y="3523527"/>
              <a:ext cx="105561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FF0000"/>
                  </a:solidFill>
                </a:rPr>
                <a:t>PRL 77, 4708 (1996)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3263318" y="2319421"/>
              <a:ext cx="1126219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00" dirty="0" smtClean="0">
                  <a:solidFill>
                    <a:srgbClr val="FF0000"/>
                  </a:solidFill>
                </a:rPr>
                <a:t>PRC 73, 045805 (2006)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</p:grpSp>
      <p:sp>
        <p:nvSpPr>
          <p:cNvPr id="37" name="TextBox 5"/>
          <p:cNvSpPr txBox="1">
            <a:spLocks noChangeArrowheads="1"/>
          </p:cNvSpPr>
          <p:nvPr/>
        </p:nvSpPr>
        <p:spPr bwMode="auto">
          <a:xfrm>
            <a:off x="225801" y="4612097"/>
            <a:ext cx="4655890" cy="1554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>
              <a:spcAft>
                <a:spcPts val="600"/>
              </a:spcAft>
            </a:pPr>
            <a:r>
              <a:rPr lang="en-US" altLang="en-US" sz="2000" dirty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r>
              <a:rPr lang="en-US" altLang="en-US" sz="20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verage </a:t>
            </a:r>
            <a:r>
              <a:rPr lang="en-US" altLang="en-US" sz="2000" dirty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ratio </a:t>
            </a:r>
            <a:r>
              <a:rPr lang="en-US" altLang="en-US" sz="20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measurement to predicted</a:t>
            </a:r>
            <a:endParaRPr lang="en-US" altLang="en-US" sz="2000" dirty="0">
              <a:solidFill>
                <a:srgbClr val="2A367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1" hangingPunct="1">
              <a:spcAft>
                <a:spcPts val="600"/>
              </a:spcAft>
            </a:pPr>
            <a:r>
              <a:rPr lang="en-US" altLang="en-US" sz="2000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R=0.86±0.05</a:t>
            </a:r>
          </a:p>
          <a:p>
            <a:pPr algn="ctr" eaLnBrk="1" hangingPunct="1">
              <a:spcAft>
                <a:spcPts val="600"/>
              </a:spcAft>
            </a:pPr>
            <a:r>
              <a:rPr lang="en-US" altLang="en-US" sz="2000" dirty="0">
                <a:solidFill>
                  <a:srgbClr val="B0BB8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en-US" altLang="en-US" sz="20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 even worse (better?)</a:t>
            </a:r>
            <a:endParaRPr lang="en-US" altLang="en-US" sz="2000" dirty="0">
              <a:solidFill>
                <a:srgbClr val="2A367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eaLnBrk="1" hangingPunct="1">
              <a:spcAft>
                <a:spcPts val="600"/>
              </a:spcAft>
            </a:pPr>
            <a:r>
              <a:rPr lang="en-US" altLang="en-US" sz="2000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R=0.76   </a:t>
            </a:r>
            <a:r>
              <a:rPr lang="en-US" altLang="en-US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alt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8" name="TextBox 7"/>
          <p:cNvSpPr txBox="1">
            <a:spLocks noChangeArrowheads="1"/>
          </p:cNvSpPr>
          <p:nvPr/>
        </p:nvSpPr>
        <p:spPr bwMode="auto">
          <a:xfrm>
            <a:off x="3173237" y="4989872"/>
            <a:ext cx="1341438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600"/>
              </a:spcBef>
            </a:pPr>
            <a:r>
              <a:rPr lang="en-US" altLang="en-US" sz="2000" dirty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altLang="en-US" sz="2000" dirty="0" err="1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Bahcall</a:t>
            </a:r>
            <a:r>
              <a:rPr lang="en-US" altLang="en-US" sz="2000" dirty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  <a:p>
            <a:pPr eaLnBrk="1" hangingPunct="1">
              <a:spcBef>
                <a:spcPts val="600"/>
              </a:spcBef>
            </a:pPr>
            <a:endParaRPr lang="en-US" altLang="en-US" sz="2000" dirty="0">
              <a:solidFill>
                <a:srgbClr val="729F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spcBef>
                <a:spcPts val="600"/>
              </a:spcBef>
            </a:pPr>
            <a:r>
              <a:rPr lang="en-US" altLang="en-US" sz="2000" dirty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altLang="en-US" sz="2000" dirty="0" err="1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Haxton</a:t>
            </a:r>
            <a:r>
              <a:rPr lang="en-US" altLang="en-US" sz="2000" dirty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</p:txBody>
      </p:sp>
      <p:sp>
        <p:nvSpPr>
          <p:cNvPr id="27" name="Rectangle 26"/>
          <p:cNvSpPr/>
          <p:nvPr/>
        </p:nvSpPr>
        <p:spPr>
          <a:xfrm>
            <a:off x="5939405" y="2332080"/>
            <a:ext cx="2776757" cy="738664"/>
          </a:xfrm>
          <a:prstGeom prst="rect">
            <a:avLst/>
          </a:prstGeom>
          <a:solidFill>
            <a:schemeClr val="bg1">
              <a:alpha val="3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sz="1400" dirty="0" smtClean="0">
                <a:solidFill>
                  <a:srgbClr val="B0BB8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Kopp, Machado, </a:t>
            </a:r>
            <a:r>
              <a:rPr lang="en-US" sz="1400" dirty="0" err="1" smtClean="0">
                <a:solidFill>
                  <a:srgbClr val="B0BB8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Maltoni</a:t>
            </a:r>
            <a:r>
              <a:rPr lang="en-US" sz="1400" dirty="0" smtClean="0">
                <a:solidFill>
                  <a:srgbClr val="B0BB8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1400" dirty="0" err="1" smtClean="0">
                <a:solidFill>
                  <a:srgbClr val="B0BB8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Schwetz</a:t>
            </a:r>
            <a:r>
              <a:rPr lang="en-US" sz="1400" dirty="0" smtClean="0">
                <a:solidFill>
                  <a:srgbClr val="B0BB8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JHEP 1305, 051 (2013) 1303.3011 [</a:t>
            </a:r>
            <a:r>
              <a:rPr lang="en-US" sz="1400" dirty="0" err="1" smtClean="0">
                <a:solidFill>
                  <a:srgbClr val="B0BB8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hep-ph</a:t>
            </a:r>
            <a:r>
              <a:rPr lang="en-US" sz="1400" dirty="0" smtClean="0">
                <a:solidFill>
                  <a:srgbClr val="B0BB8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en-US" sz="1400" dirty="0">
              <a:solidFill>
                <a:srgbClr val="B0BB8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TextBox 6"/>
          <p:cNvSpPr txBox="1">
            <a:spLocks noChangeArrowheads="1"/>
          </p:cNvSpPr>
          <p:nvPr/>
        </p:nvSpPr>
        <p:spPr bwMode="auto">
          <a:xfrm>
            <a:off x="2752707" y="5752934"/>
            <a:ext cx="708025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eaLnBrk="1" hangingPunct="1"/>
            <a:r>
              <a:rPr lang="en-US" altLang="en-US" sz="1100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+0.09</a:t>
            </a:r>
          </a:p>
          <a:p>
            <a:pPr eaLnBrk="1" hangingPunct="1"/>
            <a:r>
              <a:rPr lang="en-US" altLang="en-US" sz="1100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−0.08</a:t>
            </a:r>
          </a:p>
        </p:txBody>
      </p:sp>
      <p:sp>
        <p:nvSpPr>
          <p:cNvPr id="40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2743200" y="6516688"/>
            <a:ext cx="3962400" cy="3048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Jonathan Link</a:t>
            </a:r>
            <a:endParaRPr lang="en-US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72451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74420" y="5523205"/>
            <a:ext cx="8449407" cy="202223"/>
          </a:xfrm>
          <a:prstGeom prst="rect">
            <a:avLst/>
          </a:prstGeom>
          <a:solidFill>
            <a:srgbClr val="FFFF00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77356" y="5737149"/>
            <a:ext cx="8449407" cy="202223"/>
          </a:xfrm>
          <a:prstGeom prst="rect">
            <a:avLst/>
          </a:prstGeom>
          <a:solidFill>
            <a:srgbClr val="FFFF00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77356" y="5965741"/>
            <a:ext cx="8449407" cy="202223"/>
          </a:xfrm>
          <a:prstGeom prst="rect">
            <a:avLst/>
          </a:prstGeom>
          <a:solidFill>
            <a:srgbClr val="FFFF00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68564" y="6185541"/>
            <a:ext cx="8449407" cy="202223"/>
          </a:xfrm>
          <a:prstGeom prst="rect">
            <a:avLst/>
          </a:prstGeom>
          <a:solidFill>
            <a:srgbClr val="FFFF00">
              <a:alpha val="3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 Box 11"/>
          <p:cNvSpPr txBox="1">
            <a:spLocks noChangeArrowheads="1"/>
          </p:cNvSpPr>
          <p:nvPr/>
        </p:nvSpPr>
        <p:spPr bwMode="auto">
          <a:xfrm>
            <a:off x="914400" y="0"/>
            <a:ext cx="7315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Electron Capture Neutrino Sources</a:t>
            </a:r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444028" y="1552786"/>
            <a:ext cx="8274050" cy="36779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ts val="1800"/>
              </a:spcBef>
            </a:pPr>
            <a:r>
              <a:rPr lang="en-US" sz="24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Luis Alvarez proposed the first EC neutrino source: </a:t>
            </a:r>
            <a:r>
              <a:rPr lang="en-US" sz="2400" baseline="300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65</a:t>
            </a:r>
            <a:r>
              <a:rPr lang="en-US" sz="24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Zn to calibrate Ray Davis’ chlorine detector.</a:t>
            </a:r>
          </a:p>
          <a:p>
            <a:pPr>
              <a:spcBef>
                <a:spcPts val="1800"/>
              </a:spcBef>
            </a:pPr>
            <a:endParaRPr lang="en-US" sz="2400" dirty="0" smtClean="0">
              <a:solidFill>
                <a:srgbClr val="2A367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1800"/>
              </a:spcBef>
            </a:pPr>
            <a:endParaRPr lang="en-US" sz="2400" dirty="0" smtClean="0">
              <a:solidFill>
                <a:srgbClr val="2A367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1800"/>
              </a:spcBef>
            </a:pPr>
            <a:endParaRPr lang="en-US" sz="2400" dirty="0" smtClean="0">
              <a:solidFill>
                <a:srgbClr val="2A367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1800"/>
              </a:spcBef>
            </a:pPr>
            <a:endParaRPr lang="en-US" sz="2400" dirty="0">
              <a:solidFill>
                <a:srgbClr val="2A367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spcBef>
                <a:spcPts val="600"/>
              </a:spcBef>
            </a:pPr>
            <a:r>
              <a:rPr lang="en-US" sz="24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Since then several such source have been proposed:</a:t>
            </a:r>
          </a:p>
        </p:txBody>
      </p:sp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9697" y="2420676"/>
            <a:ext cx="6474305" cy="2331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4377282"/>
              </p:ext>
            </p:extLst>
          </p:nvPr>
        </p:nvGraphicFramePr>
        <p:xfrm>
          <a:off x="353318" y="5287180"/>
          <a:ext cx="8496301" cy="109728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54048"/>
                <a:gridCol w="552354"/>
                <a:gridCol w="764741"/>
                <a:gridCol w="1695017"/>
                <a:gridCol w="1737360"/>
                <a:gridCol w="3192781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Isotope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432" marR="27432" marT="18288" marB="182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τ</a:t>
                      </a:r>
                      <a:r>
                        <a:rPr lang="el-GR" sz="1200" b="1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½</a:t>
                      </a:r>
                      <a:endParaRPr lang="en-US" sz="1200" b="1" baseline="-25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432" marR="27432" marT="18288" marB="182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r>
                        <a:rPr lang="el-GR" sz="1200" b="1" baseline="-25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ν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Max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432" marR="27432" marT="18288" marB="182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Production Mechanism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432" marR="27432" marT="18288" marB="182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Gammas 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432" marR="27432" marT="18288" marB="182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Notes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432" marR="27432" marT="18288" marB="182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200" b="0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65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Zn</a:t>
                      </a:r>
                      <a:endParaRPr lang="en-US" sz="1200" b="0" baseline="30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432" marR="27432" marT="18288" marB="182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244 d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432" marT="18288" marB="182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1.3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200" b="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MeV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432" marT="18288" marB="182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Thermal neutron capture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432" marR="27432" marT="18288" marB="182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770 &amp; 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345 </a:t>
                      </a:r>
                      <a:r>
                        <a:rPr lang="en-US" sz="1200" b="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keV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(50%)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432" marR="27432" marT="18288" marB="182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Proposed by Alvarez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432" marR="27432" marT="18288" marB="182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200" b="0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51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Cr</a:t>
                      </a:r>
                      <a:endParaRPr lang="en-US" sz="1200" b="0" baseline="30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432" marR="27432" marT="18288" marB="182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27.7 d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432" marT="18288" marB="182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750 </a:t>
                      </a:r>
                      <a:r>
                        <a:rPr lang="en-US" sz="1200" b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keV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432" marT="18288" marB="182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Thermal neutron capture 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432" marR="27432" marT="18288" marB="182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320 </a:t>
                      </a:r>
                      <a:r>
                        <a:rPr lang="en-US" sz="1200" b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keV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(10%)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432" marR="27432" marT="18288" marB="182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Proposed by </a:t>
                      </a:r>
                      <a:r>
                        <a:rPr lang="en-US" sz="1200" b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Raghavan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 used by </a:t>
                      </a:r>
                      <a:r>
                        <a:rPr lang="en-US" sz="1200" b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Gallex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and SAGE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432" marR="27432" marT="18288" marB="182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200" b="0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152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Eu</a:t>
                      </a:r>
                      <a:endParaRPr lang="en-US" sz="1200" b="0" baseline="30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432" marR="27432" marT="18288" marB="182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 y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432" marT="18288" marB="182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1.05 </a:t>
                      </a:r>
                      <a:r>
                        <a:rPr lang="en-US" sz="1200" b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MeV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432" marT="18288" marB="182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Unknown 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432" marR="27432" marT="18288" marB="182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121 </a:t>
                      </a:r>
                      <a:r>
                        <a:rPr lang="en-US" sz="1200" b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keV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-1.7 </a:t>
                      </a:r>
                      <a:r>
                        <a:rPr lang="en-US" sz="1200" b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MeV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(100%)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432" marR="27432" marT="18288" marB="182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Proposed by </a:t>
                      </a:r>
                      <a:r>
                        <a:rPr lang="en-US" sz="1200" b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Cribier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and Spiro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432" marR="27432" marT="18288" marB="182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200" b="0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Ar</a:t>
                      </a:r>
                      <a:endParaRPr lang="en-US" sz="1200" b="0" baseline="30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432" marR="27432" marT="18288" marB="182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34.9 d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432" marT="18288" marB="182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812 </a:t>
                      </a:r>
                      <a:r>
                        <a:rPr lang="en-US" sz="1200" b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keV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432" marT="18288" marB="182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Fast neutron </a:t>
                      </a:r>
                      <a:r>
                        <a:rPr lang="en-US" sz="1200" b="0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Ca(n,</a:t>
                      </a:r>
                      <a:r>
                        <a:rPr lang="el-GR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α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r>
                        <a:rPr lang="en-US" sz="1200" b="0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37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Ar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432" marR="27432" marT="18288" marB="182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None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432" marR="27432" marT="18288" marB="182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Proposed by </a:t>
                      </a:r>
                      <a:r>
                        <a:rPr lang="en-US" sz="1200" b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Haxton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used by SAGE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7432" marR="27432" marT="18288" marB="18288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464949" y="656008"/>
            <a:ext cx="844355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2400" dirty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Electron capture decays have two body final states, </a:t>
            </a:r>
            <a:r>
              <a:rPr lang="en-US" altLang="en-US" sz="24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resulting in  </a:t>
            </a:r>
            <a:r>
              <a:rPr lang="en-US" altLang="en-US" sz="2400" dirty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mono-energetic neutrinos at low </a:t>
            </a:r>
            <a:r>
              <a:rPr lang="en-US" altLang="en-US" sz="24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energies.</a:t>
            </a:r>
            <a:endParaRPr lang="en-US" sz="2400" dirty="0"/>
          </a:p>
        </p:txBody>
      </p:sp>
      <p:sp>
        <p:nvSpPr>
          <p:cNvPr id="13" name="Footer Placeholder 1"/>
          <p:cNvSpPr txBox="1">
            <a:spLocks/>
          </p:cNvSpPr>
          <p:nvPr/>
        </p:nvSpPr>
        <p:spPr bwMode="auto">
          <a:xfrm>
            <a:off x="2743200" y="6516688"/>
            <a:ext cx="396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1" latinLnBrk="0" hangingPunct="1">
              <a:defRPr sz="1800" i="0" kern="1200"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i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Jonathan Link</a:t>
            </a:r>
            <a:endParaRPr lang="en-US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26011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1175" y="2994350"/>
            <a:ext cx="5057775" cy="337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2743200" y="6516688"/>
            <a:ext cx="3962400" cy="3048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Jonathan Link</a:t>
            </a:r>
            <a:endParaRPr lang="en-US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96863" y="731838"/>
            <a:ext cx="855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263611" y="731838"/>
            <a:ext cx="8600989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solidFill>
                  <a:srgbClr val="2A367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Can be easily produced with thermal neutron capture; </a:t>
            </a:r>
            <a:r>
              <a:rPr lang="en-US" sz="2400" baseline="30000" dirty="0">
                <a:solidFill>
                  <a:srgbClr val="2A367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50</a:t>
            </a:r>
            <a:r>
              <a:rPr lang="en-US" sz="2400" dirty="0">
                <a:solidFill>
                  <a:srgbClr val="2A367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Cr has a 17 barn capture cross section</a:t>
            </a:r>
            <a:r>
              <a:rPr lang="en-US" sz="24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.</a:t>
            </a:r>
            <a:endParaRPr lang="en-US" sz="2400" dirty="0" smtClean="0">
              <a:solidFill>
                <a:srgbClr val="2A3674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sz="24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90</a:t>
            </a:r>
            <a:r>
              <a:rPr lang="en-US" sz="2400" dirty="0">
                <a:solidFill>
                  <a:srgbClr val="729FC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% of the time the </a:t>
            </a:r>
            <a:r>
              <a:rPr lang="en-US" sz="24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capture </a:t>
            </a:r>
            <a:r>
              <a:rPr lang="en-US" sz="2400" dirty="0">
                <a:solidFill>
                  <a:srgbClr val="729FC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goes </a:t>
            </a:r>
            <a:r>
              <a:rPr lang="en-US" sz="24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directly to </a:t>
            </a:r>
            <a:r>
              <a:rPr lang="en-US" sz="2400" dirty="0">
                <a:solidFill>
                  <a:srgbClr val="729FC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the </a:t>
            </a:r>
            <a:r>
              <a:rPr lang="en-US" sz="24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ground state </a:t>
            </a:r>
            <a:r>
              <a:rPr lang="en-US" sz="2400" dirty="0">
                <a:solidFill>
                  <a:srgbClr val="729FC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of </a:t>
            </a:r>
            <a:r>
              <a:rPr lang="en-US" sz="2400" baseline="30000" dirty="0">
                <a:solidFill>
                  <a:srgbClr val="729FC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51</a:t>
            </a:r>
            <a:r>
              <a:rPr lang="en-US" sz="2400" dirty="0">
                <a:solidFill>
                  <a:srgbClr val="729FC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V and you get </a:t>
            </a:r>
            <a:r>
              <a:rPr lang="en-US" sz="24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a 750 </a:t>
            </a:r>
            <a:r>
              <a:rPr lang="en-US" sz="2400" dirty="0" err="1">
                <a:solidFill>
                  <a:srgbClr val="729FC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keV</a:t>
            </a:r>
            <a:r>
              <a:rPr lang="en-US" sz="2400" dirty="0">
                <a:solidFill>
                  <a:srgbClr val="729FC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neutrino</a:t>
            </a:r>
            <a:r>
              <a:rPr lang="en-US" sz="24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.</a:t>
            </a:r>
            <a:endParaRPr lang="en-US" sz="2400" dirty="0">
              <a:solidFill>
                <a:srgbClr val="729FC4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959362" y="4464908"/>
            <a:ext cx="134276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729FC4"/>
                </a:solidFill>
              </a:rPr>
              <a:t>K shell capture</a:t>
            </a:r>
          </a:p>
          <a:p>
            <a:pPr>
              <a:spcBef>
                <a:spcPts val="600"/>
              </a:spcBef>
            </a:pPr>
            <a:r>
              <a:rPr lang="en-US" sz="1400" dirty="0" smtClean="0">
                <a:solidFill>
                  <a:srgbClr val="729FC4"/>
                </a:solidFill>
              </a:rPr>
              <a:t>L shell capture</a:t>
            </a:r>
            <a:endParaRPr lang="en-US" sz="1400" dirty="0">
              <a:solidFill>
                <a:srgbClr val="729FC4"/>
              </a:solidFill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0" y="5715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sz="3200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51</a:t>
            </a: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Cr 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as </a:t>
            </a: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</a:t>
            </a:r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Mono-Energetic </a:t>
            </a: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Neutrino Source</a:t>
            </a:r>
            <a:endParaRPr lang="en-US" sz="3200" baseline="300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69914" y="2886266"/>
            <a:ext cx="268544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τ</a:t>
            </a:r>
            <a:r>
              <a:rPr lang="el-GR" baseline="-250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½</a:t>
            </a:r>
            <a:r>
              <a:rPr lang="en-US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baseline="300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51</a:t>
            </a:r>
            <a:r>
              <a:rPr lang="en-US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Cr) = 27.7 days</a:t>
            </a:r>
            <a:endParaRPr lang="en-US" dirty="0">
              <a:solidFill>
                <a:srgbClr val="729F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96863" y="2572082"/>
            <a:ext cx="3173051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2400"/>
              </a:spcBef>
              <a:spcAft>
                <a:spcPts val="1200"/>
              </a:spcAft>
            </a:pPr>
            <a:r>
              <a:rPr lang="en-US" altLang="en-US" sz="2400" dirty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Has only one, relatively </a:t>
            </a:r>
            <a:r>
              <a:rPr lang="en-US" altLang="en-US" sz="24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easy-to-shield </a:t>
            </a:r>
            <a:r>
              <a:rPr lang="en-US" altLang="en-US" sz="2400" dirty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gamma that accompanies </a:t>
            </a:r>
            <a:r>
              <a:rPr lang="en-US" altLang="en-US" sz="24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r>
              <a:rPr lang="en-US" altLang="en-US" sz="2400" dirty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% of decays</a:t>
            </a:r>
            <a:r>
              <a:rPr lang="en-US" altLang="en-US" sz="24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>
              <a:spcAft>
                <a:spcPts val="1200"/>
              </a:spcAft>
            </a:pPr>
            <a:r>
              <a:rPr lang="en-US" altLang="en-US" sz="24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Natural Cr must be significantly enriched in </a:t>
            </a:r>
            <a:r>
              <a:rPr lang="en-US" altLang="en-US" sz="2400" baseline="300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</a:t>
            </a:r>
            <a:r>
              <a:rPr lang="en-US" altLang="en-US" sz="24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 (4.35% abundance)</a:t>
            </a:r>
            <a:endParaRPr lang="en-US" altLang="en-US" sz="2400" dirty="0">
              <a:solidFill>
                <a:srgbClr val="729F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10703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1" name="Text Box 31"/>
          <p:cNvSpPr txBox="1">
            <a:spLocks noChangeArrowheads="1"/>
          </p:cNvSpPr>
          <p:nvPr/>
        </p:nvSpPr>
        <p:spPr bwMode="auto">
          <a:xfrm>
            <a:off x="0" y="57150"/>
            <a:ext cx="914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LENS-Sterile Concept</a:t>
            </a:r>
            <a:endParaRPr lang="en-US" sz="3200" dirty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257" name="Text Box 137"/>
          <p:cNvSpPr txBox="1">
            <a:spLocks noChangeArrowheads="1"/>
          </p:cNvSpPr>
          <p:nvPr/>
        </p:nvSpPr>
        <p:spPr bwMode="auto">
          <a:xfrm>
            <a:off x="127238" y="3233801"/>
            <a:ext cx="4990045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2400" dirty="0">
                <a:solidFill>
                  <a:srgbClr val="2A367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LENS is a proposed </a:t>
            </a:r>
            <a:r>
              <a:rPr lang="en-US" sz="2400" i="1" dirty="0">
                <a:solidFill>
                  <a:srgbClr val="2A367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pp</a:t>
            </a:r>
            <a:r>
              <a:rPr lang="en-US" sz="2400" dirty="0">
                <a:solidFill>
                  <a:srgbClr val="2A367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solar neutrino detector based on a CC transition in </a:t>
            </a:r>
            <a:r>
              <a:rPr lang="en-US" sz="2400" baseline="30000" dirty="0">
                <a:solidFill>
                  <a:srgbClr val="2A367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115</a:t>
            </a:r>
            <a:r>
              <a:rPr lang="en-US" sz="2400" dirty="0">
                <a:solidFill>
                  <a:srgbClr val="2A367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to measure the solar </a:t>
            </a:r>
            <a:r>
              <a:rPr lang="el-GR" sz="2400" dirty="0">
                <a:solidFill>
                  <a:srgbClr val="2A367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ν</a:t>
            </a:r>
            <a:r>
              <a:rPr lang="en-US" sz="2400" dirty="0">
                <a:solidFill>
                  <a:srgbClr val="2A367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spectrum</a:t>
            </a:r>
            <a:r>
              <a:rPr lang="en-US" sz="24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.</a:t>
            </a:r>
            <a:endParaRPr lang="en-US" sz="2400" dirty="0" smtClean="0">
              <a:solidFill>
                <a:srgbClr val="2A3674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0" hangingPunct="0">
              <a:spcBef>
                <a:spcPct val="50000"/>
              </a:spcBef>
            </a:pPr>
            <a:r>
              <a:rPr lang="en-US" sz="24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By </a:t>
            </a:r>
            <a:r>
              <a:rPr lang="en-US" sz="24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inserting </a:t>
            </a:r>
            <a:r>
              <a:rPr lang="en-US" sz="2400" dirty="0">
                <a:solidFill>
                  <a:srgbClr val="729FC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 Mega-Curie </a:t>
            </a:r>
            <a:r>
              <a:rPr lang="en-US" sz="2400" baseline="300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51</a:t>
            </a:r>
            <a:r>
              <a:rPr lang="en-US" sz="24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Cr </a:t>
            </a:r>
            <a:r>
              <a:rPr lang="en-US" sz="2400" dirty="0">
                <a:solidFill>
                  <a:srgbClr val="729FC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source </a:t>
            </a:r>
            <a:r>
              <a:rPr lang="en-US" sz="24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 the center of </a:t>
            </a:r>
            <a:r>
              <a:rPr lang="en-US" sz="2400" dirty="0">
                <a:solidFill>
                  <a:srgbClr val="729FC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the LENS </a:t>
            </a:r>
            <a:r>
              <a:rPr lang="en-US" sz="24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detector</a:t>
            </a:r>
            <a:r>
              <a:rPr lang="en-US" sz="2400" baseline="300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</a:t>
            </a:r>
            <a:r>
              <a:rPr lang="en-US" sz="24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one</a:t>
            </a:r>
            <a:r>
              <a:rPr lang="en-US" sz="24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sz="24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could </a:t>
            </a:r>
            <a:r>
              <a:rPr lang="en-US" sz="2400" dirty="0">
                <a:solidFill>
                  <a:srgbClr val="729FC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observe a full </a:t>
            </a:r>
            <a:r>
              <a:rPr lang="en-US" sz="2400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wavelength, or more, of </a:t>
            </a:r>
            <a:r>
              <a:rPr lang="en-US" sz="2400" dirty="0">
                <a:solidFill>
                  <a:srgbClr val="729FC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large </a:t>
            </a:r>
            <a:r>
              <a:rPr lang="el-GR" sz="2400" dirty="0">
                <a:solidFill>
                  <a:srgbClr val="729FC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Δ</a:t>
            </a:r>
            <a:r>
              <a:rPr lang="en-US" sz="2400" i="1" dirty="0">
                <a:solidFill>
                  <a:srgbClr val="729FC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m</a:t>
            </a:r>
            <a:r>
              <a:rPr lang="en-US" sz="2400" baseline="30000" dirty="0">
                <a:solidFill>
                  <a:srgbClr val="729FC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2</a:t>
            </a:r>
            <a:r>
              <a:rPr lang="en-US" sz="2400" dirty="0">
                <a:solidFill>
                  <a:srgbClr val="729FC4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oscillations in a few meters. </a:t>
            </a:r>
            <a:r>
              <a:rPr lang="en-US" sz="2400" dirty="0">
                <a:solidFill>
                  <a:srgbClr val="729FC4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endParaRPr lang="en-US" sz="2400" dirty="0" smtClean="0">
              <a:solidFill>
                <a:srgbClr val="729FC4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5258" name="Picture 13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8931" y="972578"/>
            <a:ext cx="4768107" cy="196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1" name="Rectangle 140"/>
          <p:cNvSpPr/>
          <p:nvPr/>
        </p:nvSpPr>
        <p:spPr>
          <a:xfrm>
            <a:off x="115330" y="972066"/>
            <a:ext cx="5198075" cy="217478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Rectangle 141"/>
          <p:cNvSpPr/>
          <p:nvPr/>
        </p:nvSpPr>
        <p:spPr>
          <a:xfrm>
            <a:off x="127238" y="3130569"/>
            <a:ext cx="5176731" cy="657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8087" y="861706"/>
            <a:ext cx="3587884" cy="261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2315" y="3644045"/>
            <a:ext cx="2686050" cy="269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642371" y="980967"/>
            <a:ext cx="1258348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Solar Neutrino Background</a:t>
            </a:r>
            <a:endParaRPr lang="en-US" sz="14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8028265" y="2154790"/>
            <a:ext cx="889232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Plus </a:t>
            </a:r>
            <a:r>
              <a:rPr lang="en-US" sz="1400" baseline="30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51</a:t>
            </a:r>
            <a:r>
              <a:rPr lang="en-US" sz="1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 Signal</a:t>
            </a:r>
            <a:endParaRPr lang="en-US" sz="1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725343" y="4544379"/>
            <a:ext cx="135062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4×10 </a:t>
            </a:r>
            <a:r>
              <a:rPr lang="en-US" sz="1600" dirty="0" err="1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MCi</a:t>
            </a:r>
            <a:endParaRPr lang="en-US" sz="1600" dirty="0" smtClean="0">
              <a:solidFill>
                <a:srgbClr val="2A367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6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100 days each</a:t>
            </a:r>
            <a:endParaRPr lang="en-US" sz="1600" dirty="0">
              <a:solidFill>
                <a:srgbClr val="2A367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5" name="Footer Placeholder 1"/>
          <p:cNvSpPr txBox="1">
            <a:spLocks/>
          </p:cNvSpPr>
          <p:nvPr/>
        </p:nvSpPr>
        <p:spPr bwMode="auto">
          <a:xfrm>
            <a:off x="2743200" y="6516688"/>
            <a:ext cx="396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ctr" defTabSz="914400" rtl="0" eaLnBrk="1" latinLnBrk="0" hangingPunct="1">
              <a:defRPr sz="1800" i="0" kern="1200">
                <a:solidFill>
                  <a:srgbClr val="EAEAEA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i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Jonathan Link</a:t>
            </a:r>
            <a:endParaRPr lang="en-US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31534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2743200" y="6516688"/>
            <a:ext cx="3962400" cy="3048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Jonathan Link</a:t>
            </a:r>
            <a:endParaRPr lang="en-US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380198" y="757134"/>
            <a:ext cx="847018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Aft>
                <a:spcPts val="1200"/>
              </a:spcAft>
            </a:pPr>
            <a:r>
              <a:rPr lang="en-US" altLang="en-US" dirty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altLang="en-US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ombine a mega-Curie </a:t>
            </a:r>
            <a:r>
              <a:rPr lang="en-US" altLang="en-US" baseline="300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51</a:t>
            </a:r>
            <a:r>
              <a:rPr lang="en-US" altLang="en-US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Cr source with the </a:t>
            </a:r>
            <a:r>
              <a:rPr lang="en-US" altLang="en-US" dirty="0" err="1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Borexino</a:t>
            </a:r>
            <a:r>
              <a:rPr lang="en-US" altLang="en-US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detector to search for </a:t>
            </a:r>
            <a:r>
              <a:rPr lang="el-GR" altLang="en-US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ν</a:t>
            </a:r>
            <a:r>
              <a:rPr lang="en-US" altLang="en-US" baseline="-250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en-US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disappearance. </a:t>
            </a:r>
            <a:r>
              <a:rPr lang="en-US" sz="1800" dirty="0">
                <a:solidFill>
                  <a:srgbClr val="B0BB8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JHEP 1308, 038 (2013) 1304.7721 [</a:t>
            </a:r>
            <a:r>
              <a:rPr lang="en-US" sz="1800" dirty="0" err="1" smtClean="0">
                <a:solidFill>
                  <a:srgbClr val="B0BB8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physics.ins-det</a:t>
            </a:r>
            <a:r>
              <a:rPr lang="en-US" sz="1800" dirty="0" smtClean="0">
                <a:solidFill>
                  <a:srgbClr val="B0BB8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endParaRPr lang="en-US" altLang="en-US" sz="1800" dirty="0" smtClean="0">
              <a:solidFill>
                <a:srgbClr val="2A367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49472" y="1708030"/>
            <a:ext cx="3424026" cy="4798505"/>
            <a:chOff x="228600" y="1708030"/>
            <a:chExt cx="3424026" cy="4798505"/>
          </a:xfrm>
        </p:grpSpPr>
        <p:pic>
          <p:nvPicPr>
            <p:cNvPr id="50179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" y="1708030"/>
              <a:ext cx="3424026" cy="4054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Oval 4"/>
            <p:cNvSpPr>
              <a:spLocks noChangeAspect="1"/>
            </p:cNvSpPr>
            <p:nvPr/>
          </p:nvSpPr>
          <p:spPr>
            <a:xfrm>
              <a:off x="1734873" y="5762444"/>
              <a:ext cx="411480" cy="411480"/>
            </a:xfrm>
            <a:prstGeom prst="ellipse">
              <a:avLst/>
            </a:prstGeom>
            <a:solidFill>
              <a:srgbClr val="FF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664564" y="5798907"/>
              <a:ext cx="98374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aseline="30000" dirty="0" smtClean="0">
                  <a:solidFill>
                    <a:schemeClr val="bg1"/>
                  </a:solidFill>
                </a:rPr>
                <a:t>51</a:t>
              </a:r>
              <a:r>
                <a:rPr lang="en-US" sz="1600" dirty="0" smtClean="0">
                  <a:solidFill>
                    <a:schemeClr val="bg1"/>
                  </a:solidFill>
                </a:rPr>
                <a:t>Cr</a:t>
              </a:r>
              <a:endParaRPr lang="en-US" sz="1600" baseline="30000" dirty="0">
                <a:solidFill>
                  <a:schemeClr val="bg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259128" y="6044870"/>
              <a:ext cx="136297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FF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Source</a:t>
              </a:r>
              <a:endParaRPr lang="en-US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675185" y="3539075"/>
            <a:ext cx="3028340" cy="2664571"/>
            <a:chOff x="3652626" y="3795622"/>
            <a:chExt cx="3028340" cy="2664571"/>
          </a:xfrm>
        </p:grpSpPr>
        <p:pic>
          <p:nvPicPr>
            <p:cNvPr id="50182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2626" y="3795622"/>
              <a:ext cx="3028340" cy="26645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4373590" y="5313875"/>
              <a:ext cx="202720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>
                  <a:solidFill>
                    <a:srgbClr val="729FC4"/>
                  </a:solidFill>
                </a:rPr>
                <a:t>s</a:t>
              </a:r>
              <a:r>
                <a:rPr lang="en-US" sz="1800" dirty="0" smtClean="0">
                  <a:solidFill>
                    <a:srgbClr val="729FC4"/>
                  </a:solidFill>
                </a:rPr>
                <a:t>in</a:t>
              </a:r>
              <a:r>
                <a:rPr lang="en-US" sz="1800" baseline="30000" dirty="0" smtClean="0">
                  <a:solidFill>
                    <a:srgbClr val="729FC4"/>
                  </a:solidFill>
                </a:rPr>
                <a:t>2</a:t>
              </a:r>
              <a:r>
                <a:rPr lang="en-US" sz="1800" dirty="0" smtClean="0">
                  <a:solidFill>
                    <a:srgbClr val="729FC4"/>
                  </a:solidFill>
                </a:rPr>
                <a:t>2</a:t>
              </a:r>
              <a:r>
                <a:rPr lang="el-GR" sz="1800" dirty="0" smtClean="0">
                  <a:solidFill>
                    <a:srgbClr val="729FC4"/>
                  </a:solidFill>
                </a:rPr>
                <a:t>θ</a:t>
              </a:r>
              <a:r>
                <a:rPr lang="en-US" sz="1800" baseline="-25000" dirty="0" err="1" smtClean="0">
                  <a:solidFill>
                    <a:srgbClr val="729FC4"/>
                  </a:solidFill>
                </a:rPr>
                <a:t>ee</a:t>
              </a:r>
              <a:r>
                <a:rPr lang="en-US" sz="1800" dirty="0" smtClean="0">
                  <a:solidFill>
                    <a:srgbClr val="729FC4"/>
                  </a:solidFill>
                </a:rPr>
                <a:t> = 0.12</a:t>
              </a:r>
            </a:p>
            <a:p>
              <a:r>
                <a:rPr lang="en-US" sz="1800" dirty="0" smtClean="0">
                  <a:solidFill>
                    <a:srgbClr val="729FC4"/>
                  </a:solidFill>
                </a:rPr>
                <a:t>      Δ</a:t>
              </a:r>
              <a:r>
                <a:rPr lang="en-US" sz="1800" i="1" dirty="0" smtClean="0">
                  <a:solidFill>
                    <a:srgbClr val="729FC4"/>
                  </a:solidFill>
                </a:rPr>
                <a:t>m</a:t>
              </a:r>
              <a:r>
                <a:rPr lang="en-US" sz="1800" baseline="30000" dirty="0" smtClean="0">
                  <a:solidFill>
                    <a:srgbClr val="729FC4"/>
                  </a:solidFill>
                </a:rPr>
                <a:t>2 </a:t>
              </a:r>
              <a:r>
                <a:rPr lang="en-US" sz="1800" dirty="0" smtClean="0">
                  <a:solidFill>
                    <a:srgbClr val="729FC4"/>
                  </a:solidFill>
                </a:rPr>
                <a:t>= 1.5 eV</a:t>
              </a:r>
              <a:r>
                <a:rPr lang="en-US" sz="1800" baseline="30000" dirty="0" smtClean="0">
                  <a:solidFill>
                    <a:srgbClr val="729FC4"/>
                  </a:solidFill>
                </a:rPr>
                <a:t>2</a:t>
              </a:r>
              <a:endParaRPr lang="en-US" sz="1800" dirty="0">
                <a:solidFill>
                  <a:srgbClr val="729FC4"/>
                </a:solidFill>
              </a:endParaRPr>
            </a:p>
          </p:txBody>
        </p:sp>
      </p:grp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3675185" y="1628902"/>
            <a:ext cx="5241015" cy="1723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Aft>
                <a:spcPts val="1200"/>
              </a:spcAft>
            </a:pPr>
            <a:r>
              <a:rPr lang="en-US" altLang="en-US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Will use the GALLEX source material irradiated at HFIR at ORNL.</a:t>
            </a:r>
            <a:endParaRPr lang="en-US" altLang="en-US" i="1" dirty="0" smtClean="0">
              <a:solidFill>
                <a:srgbClr val="729F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1200"/>
              </a:spcAft>
            </a:pPr>
            <a:r>
              <a:rPr lang="en-US" altLang="en-US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Multiple oscillation wavelengths inside the detector for the sterile </a:t>
            </a:r>
            <a:r>
              <a:rPr lang="el-GR" altLang="en-US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US" altLang="en-US" i="1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en-US" baseline="30000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en-US" dirty="0" smtClean="0">
                <a:solidFill>
                  <a:srgbClr val="2A367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altLang="en-US" dirty="0" smtClean="0">
              <a:solidFill>
                <a:srgbClr val="2A367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6862814" y="3525990"/>
            <a:ext cx="2205786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Aft>
                <a:spcPts val="1200"/>
              </a:spcAft>
            </a:pPr>
            <a:r>
              <a:rPr lang="en-US" altLang="en-US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It has </a:t>
            </a:r>
            <a:r>
              <a:rPr lang="en-US" altLang="en-US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the “</a:t>
            </a:r>
            <a:r>
              <a:rPr lang="en-US" altLang="en-US" dirty="0" err="1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oscillometry</a:t>
            </a:r>
            <a:r>
              <a:rPr lang="en-US" altLang="en-US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US" altLang="en-US" i="1" dirty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signature that was so appealing in the LENS-Sterile </a:t>
            </a:r>
            <a:r>
              <a:rPr lang="en-US" altLang="en-US" dirty="0" smtClean="0">
                <a:solidFill>
                  <a:srgbClr val="729FC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concept.</a:t>
            </a:r>
            <a:endParaRPr lang="en-US" altLang="en-US" dirty="0" smtClean="0">
              <a:solidFill>
                <a:srgbClr val="729FC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3"/>
          <p:cNvSpPr txBox="1">
            <a:spLocks noChangeArrowheads="1"/>
          </p:cNvSpPr>
          <p:nvPr/>
        </p:nvSpPr>
        <p:spPr bwMode="auto">
          <a:xfrm>
            <a:off x="2936" y="2936"/>
            <a:ext cx="91440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3600" dirty="0" smtClean="0">
                <a:solidFill>
                  <a:schemeClr val="bg1"/>
                </a:solidFill>
              </a:rPr>
              <a:t>SOX: </a:t>
            </a:r>
            <a:r>
              <a:rPr lang="en-US" sz="3600" dirty="0" smtClean="0">
                <a:solidFill>
                  <a:schemeClr val="bg1"/>
                </a:solidFill>
              </a:rPr>
              <a:t> </a:t>
            </a:r>
            <a:r>
              <a:rPr lang="en-US" sz="3600" dirty="0" smtClean="0">
                <a:solidFill>
                  <a:schemeClr val="bg1"/>
                </a:solidFill>
              </a:rPr>
              <a:t>Source </a:t>
            </a:r>
            <a:r>
              <a:rPr lang="en-US" sz="3600" dirty="0" smtClean="0">
                <a:solidFill>
                  <a:schemeClr val="bg1"/>
                </a:solidFill>
              </a:rPr>
              <a:t>Oscillations</a:t>
            </a:r>
            <a:r>
              <a:rPr lang="en-US" sz="3600" dirty="0" smtClean="0">
                <a:solidFill>
                  <a:schemeClr val="bg1"/>
                </a:solidFill>
              </a:rPr>
              <a:t> </a:t>
            </a:r>
            <a:r>
              <a:rPr lang="en-US" sz="3600" dirty="0">
                <a:solidFill>
                  <a:schemeClr val="bg1"/>
                </a:solidFill>
              </a:rPr>
              <a:t>at </a:t>
            </a:r>
            <a:r>
              <a:rPr lang="en-US" sz="3600" dirty="0" err="1" smtClean="0">
                <a:solidFill>
                  <a:schemeClr val="bg1"/>
                </a:solidFill>
              </a:rPr>
              <a:t>BoreXino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320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4294967295"/>
          </p:nvPr>
        </p:nvSpPr>
        <p:spPr>
          <a:xfrm>
            <a:off x="2743200" y="6516688"/>
            <a:ext cx="3962400" cy="3048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US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Jonathan Link</a:t>
            </a:r>
            <a:endParaRPr lang="en-US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0" y="0"/>
            <a:ext cx="9144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sz="3600" dirty="0" smtClean="0">
                <a:solidFill>
                  <a:schemeClr val="bg1"/>
                </a:solidFill>
              </a:rPr>
              <a:t>Tunnel Beneath the Detector</a:t>
            </a: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910" y="708660"/>
            <a:ext cx="7676179" cy="5752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97891" y="5286437"/>
            <a:ext cx="531829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Borexino</a:t>
            </a:r>
            <a:r>
              <a:rPr lang="en-US" sz="28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was designed with </a:t>
            </a:r>
            <a:r>
              <a:rPr lang="en-US" sz="28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neutrino source calibrations </a:t>
            </a:r>
            <a:r>
              <a:rPr lang="en-US" sz="28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mind</a:t>
            </a:r>
            <a:endParaRPr lang="en-US" sz="2800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15180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Times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31730</TotalTime>
  <Words>1320</Words>
  <Application>Microsoft Office PowerPoint</Application>
  <PresentationFormat>On-screen Show (4:3)</PresentationFormat>
  <Paragraphs>196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Blank Presentation</vt:lpstr>
      <vt:lpstr>PowerPoint Presentation</vt:lpstr>
      <vt:lpstr>PowerPoint Presentation</vt:lpstr>
      <vt:lpstr>The GALLEX and SAGE Source Experiments</vt:lpstr>
      <vt:lpstr>The Gallium Anomaly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Link, Jonathan</dc:creator>
  <cp:lastModifiedBy>Link, Jonathan</cp:lastModifiedBy>
  <cp:revision>310</cp:revision>
  <cp:lastPrinted>2014-08-14T20:36:10Z</cp:lastPrinted>
  <dcterms:created xsi:type="dcterms:W3CDTF">2013-07-21T15:43:50Z</dcterms:created>
  <dcterms:modified xsi:type="dcterms:W3CDTF">2014-08-27T23:00:22Z</dcterms:modified>
</cp:coreProperties>
</file>