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9" r:id="rId5"/>
    <p:sldId id="261" r:id="rId6"/>
    <p:sldId id="262" r:id="rId7"/>
    <p:sldId id="266" r:id="rId8"/>
    <p:sldId id="268" r:id="rId9"/>
    <p:sldId id="267" r:id="rId10"/>
    <p:sldId id="25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CC63F-3B40-45C2-A719-B0B5699604AC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18F23-8B00-4055-BFC3-DF56783BB0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010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868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47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513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42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723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519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29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201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295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336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9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049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8F23-8B00-4055-BFC3-DF56783BB0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64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AC83-D0DB-43C5-B6C0-CBB4013FEEF3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6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9159C-6692-415D-B9F6-9CF08ACA0C04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48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FB56-57B4-432C-ADE2-3075D369E551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70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941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040560"/>
          </a:xfrm>
        </p:spPr>
        <p:txBody>
          <a:bodyPr/>
          <a:lstStyle>
            <a:lvl1pPr>
              <a:defRPr sz="28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20259"/>
            <a:ext cx="2133600" cy="365125"/>
          </a:xfrm>
        </p:spPr>
        <p:txBody>
          <a:bodyPr/>
          <a:lstStyle/>
          <a:p>
            <a:fld id="{B7EB061E-7094-427A-8329-A3AEA72E7460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8264" y="6448251"/>
            <a:ext cx="2133600" cy="365125"/>
          </a:xfrm>
        </p:spPr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76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ACC6-EF8C-476A-ABDC-A567425D7A8C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6D877-78C6-4C77-8543-0D36E107DBDB}" type="datetime1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13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D576-99AB-4EF3-B08D-04BC47B9C571}" type="datetime1">
              <a:rPr lang="en-GB" smtClean="0"/>
              <a:t>20/03/2014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15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CC0B-9C5C-4F6C-B4B8-9B716255C587}" type="datetime1">
              <a:rPr lang="en-GB" smtClean="0"/>
              <a:t>20/03/2014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31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3B3F-CF16-46A6-935F-8DC0821178C5}" type="datetime1">
              <a:rPr lang="en-GB" smtClean="0"/>
              <a:t>20/03/2014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20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A80E-2DAA-496B-97DE-D7D189036551}" type="datetime1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92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96C96-0BFE-49AF-84E6-A963ACDE85D2}" type="datetime1">
              <a:rPr lang="en-GB" smtClean="0"/>
              <a:t>20/03/2014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71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A01EF-C361-43E8-817E-110922B82641}" type="datetime1">
              <a:rPr lang="en-GB" smtClean="0"/>
              <a:t>20/03/2014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86336-7F50-4504-8AF9-FC6F82542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7399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/>
          <a:lstStyle/>
          <a:p>
            <a:r>
              <a:rPr lang="en-GB" dirty="0" smtClean="0"/>
              <a:t>FPGAs in the CMS HCAL electronics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Tullio</a:t>
            </a:r>
            <a:r>
              <a:rPr lang="en-GB" dirty="0" smtClean="0"/>
              <a:t> </a:t>
            </a:r>
            <a:r>
              <a:rPr lang="en-GB" dirty="0" err="1" smtClean="0"/>
              <a:t>Grassi</a:t>
            </a:r>
            <a:endParaRPr lang="en-GB" dirty="0" smtClean="0"/>
          </a:p>
          <a:p>
            <a:r>
              <a:rPr lang="en-GB" dirty="0" smtClean="0"/>
              <a:t>21 March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582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 of our FPGA designs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mostly in </a:t>
            </a:r>
            <a:r>
              <a:rPr lang="en-GB" dirty="0" err="1" smtClean="0"/>
              <a:t>verilog</a:t>
            </a:r>
            <a:endParaRPr lang="en-GB" dirty="0" smtClean="0"/>
          </a:p>
          <a:p>
            <a:r>
              <a:rPr lang="en-GB" dirty="0"/>
              <a:t>v</a:t>
            </a:r>
            <a:r>
              <a:rPr lang="en-GB" dirty="0" smtClean="0"/>
              <a:t>ersion number on each FPGA</a:t>
            </a:r>
          </a:p>
          <a:p>
            <a:r>
              <a:rPr lang="en-GB" dirty="0" smtClean="0"/>
              <a:t>Compilation often based on the vendor GUI, in a few cases it is entirely script-based</a:t>
            </a:r>
          </a:p>
          <a:p>
            <a:r>
              <a:rPr lang="en-GB" dirty="0"/>
              <a:t>s</a:t>
            </a:r>
            <a:r>
              <a:rPr lang="en-GB" dirty="0" smtClean="0"/>
              <a:t>tore on the CMS SVN server all source files, constraint files and the files needed to reproduce the compilation (project file or scripts).</a:t>
            </a:r>
          </a:p>
          <a:p>
            <a:endParaRPr lang="en-GB" dirty="0"/>
          </a:p>
          <a:p>
            <a:pPr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  This organization allows easier: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re-use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cross-check</a:t>
            </a:r>
          </a:p>
          <a:p>
            <a:r>
              <a:rPr lang="en-GB" dirty="0">
                <a:sym typeface="Wingdings" panose="05000000000000000000" pitchFamily="2" charset="2"/>
              </a:rPr>
              <a:t>p</a:t>
            </a:r>
            <a:r>
              <a:rPr lang="en-GB" dirty="0" smtClean="0">
                <a:sym typeface="Wingdings" panose="05000000000000000000" pitchFamily="2" charset="2"/>
              </a:rPr>
              <a:t>artitioning of a design between different developers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Export limitations from </a:t>
            </a:r>
            <a:r>
              <a:rPr lang="en-US" dirty="0" smtClean="0"/>
              <a:t>U.S.A. </a:t>
            </a:r>
            <a:r>
              <a:rPr lang="en-US" dirty="0" smtClean="0"/>
              <a:t>[“ITAR”]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The following </a:t>
            </a:r>
            <a:r>
              <a:rPr lang="en-US" dirty="0" smtClean="0"/>
              <a:t>items are </a:t>
            </a:r>
            <a:r>
              <a:rPr lang="en-US" dirty="0" smtClean="0"/>
              <a:t>designated as </a:t>
            </a:r>
            <a:r>
              <a:rPr lang="en-US" dirty="0"/>
              <a:t>defense </a:t>
            </a:r>
            <a:r>
              <a:rPr lang="en-US" dirty="0" smtClean="0"/>
              <a:t>articles:</a:t>
            </a:r>
          </a:p>
          <a:p>
            <a:pPr marL="0" indent="0">
              <a:buNone/>
            </a:pPr>
            <a:r>
              <a:rPr lang="en-US" dirty="0" smtClean="0"/>
              <a:t>microelectronic </a:t>
            </a:r>
            <a:r>
              <a:rPr lang="en-US" dirty="0" smtClean="0"/>
              <a:t>circuits </a:t>
            </a:r>
            <a:r>
              <a:rPr lang="en-US" dirty="0"/>
              <a:t>that meet or exceed </a:t>
            </a:r>
            <a:r>
              <a:rPr lang="en-US" dirty="0" smtClean="0"/>
              <a:t>the </a:t>
            </a:r>
            <a:r>
              <a:rPr lang="en-US" dirty="0" smtClean="0"/>
              <a:t>following </a:t>
            </a:r>
            <a:r>
              <a:rPr lang="en-US" dirty="0"/>
              <a:t>characteristics: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 smtClean="0"/>
              <a:t>total </a:t>
            </a:r>
            <a:r>
              <a:rPr lang="en-US" dirty="0"/>
              <a:t>dose of 5×10</a:t>
            </a:r>
            <a:r>
              <a:rPr lang="en-US" baseline="30000" dirty="0"/>
              <a:t>5</a:t>
            </a:r>
            <a:r>
              <a:rPr lang="en-US" dirty="0"/>
              <a:t> </a:t>
            </a:r>
            <a:r>
              <a:rPr lang="en-US" dirty="0" err="1"/>
              <a:t>Rads</a:t>
            </a:r>
            <a:r>
              <a:rPr lang="en-US" dirty="0"/>
              <a:t> (Si);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 smtClean="0"/>
              <a:t>dose </a:t>
            </a:r>
            <a:r>
              <a:rPr lang="en-US" dirty="0"/>
              <a:t>rate upset threshold of </a:t>
            </a:r>
            <a:r>
              <a:rPr lang="en-US" dirty="0" smtClean="0"/>
              <a:t>5×10</a:t>
            </a:r>
            <a:r>
              <a:rPr lang="en-US" baseline="30000" dirty="0" smtClean="0"/>
              <a:t>8</a:t>
            </a:r>
            <a:r>
              <a:rPr lang="en-US" dirty="0" smtClean="0"/>
              <a:t> </a:t>
            </a:r>
            <a:r>
              <a:rPr lang="en-US" dirty="0" err="1" smtClean="0"/>
              <a:t>Rads</a:t>
            </a:r>
            <a:r>
              <a:rPr lang="en-US" dirty="0" smtClean="0"/>
              <a:t> </a:t>
            </a:r>
            <a:r>
              <a:rPr lang="en-US" dirty="0"/>
              <a:t>(Si)/sec;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 smtClean="0"/>
              <a:t>neutron </a:t>
            </a:r>
            <a:r>
              <a:rPr lang="en-US" dirty="0"/>
              <a:t>dose of 1×10</a:t>
            </a:r>
            <a:r>
              <a:rPr lang="en-US" baseline="30000" dirty="0"/>
              <a:t>14</a:t>
            </a:r>
            <a:r>
              <a:rPr lang="en-US" dirty="0"/>
              <a:t> n/cm2 (1 </a:t>
            </a:r>
            <a:r>
              <a:rPr lang="en-US" dirty="0" smtClean="0"/>
              <a:t>MeV equivalent</a:t>
            </a:r>
            <a:r>
              <a:rPr lang="en-US" dirty="0"/>
              <a:t>);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 smtClean="0"/>
              <a:t>single </a:t>
            </a:r>
            <a:r>
              <a:rPr lang="en-US" dirty="0"/>
              <a:t>event upset rate of </a:t>
            </a:r>
            <a:r>
              <a:rPr lang="en-US" dirty="0" smtClean="0"/>
              <a:t>1×10</a:t>
            </a:r>
            <a:r>
              <a:rPr lang="en-US" baseline="30000" dirty="0" smtClean="0"/>
              <a:t>-10</a:t>
            </a:r>
            <a:r>
              <a:rPr lang="en-US" dirty="0" smtClean="0"/>
              <a:t> errors/bit-day </a:t>
            </a:r>
            <a:r>
              <a:rPr lang="en-US" dirty="0"/>
              <a:t>or less, for the CREME96 </a:t>
            </a:r>
            <a:r>
              <a:rPr lang="en-US" dirty="0" smtClean="0"/>
              <a:t>geosynchronous orbit</a:t>
            </a:r>
            <a:r>
              <a:rPr lang="en-US" dirty="0"/>
              <a:t>, Solar Minimum Environment;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 smtClean="0"/>
              <a:t>Single </a:t>
            </a:r>
            <a:r>
              <a:rPr lang="en-US" dirty="0"/>
              <a:t>event latch-up free and having </a:t>
            </a:r>
            <a:r>
              <a:rPr lang="en-US" dirty="0" smtClean="0"/>
              <a:t>a dose </a:t>
            </a:r>
            <a:r>
              <a:rPr lang="en-US" dirty="0"/>
              <a:t>rate latch-up threshold of 5×10</a:t>
            </a:r>
            <a:r>
              <a:rPr lang="en-US" baseline="30000" dirty="0"/>
              <a:t>8</a:t>
            </a:r>
            <a:r>
              <a:rPr lang="en-US" dirty="0"/>
              <a:t> </a:t>
            </a:r>
            <a:r>
              <a:rPr lang="en-US" dirty="0" err="1" smtClean="0"/>
              <a:t>Rads</a:t>
            </a:r>
            <a:r>
              <a:rPr lang="en-US" dirty="0" smtClean="0"/>
              <a:t>(Si</a:t>
            </a:r>
            <a:r>
              <a:rPr lang="en-US" dirty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1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 used to have a license for a synthesizer that can do automatic </a:t>
            </a:r>
            <a:r>
              <a:rPr lang="en-US" dirty="0"/>
              <a:t>TMR (Precision Hi-</a:t>
            </a:r>
            <a:r>
              <a:rPr lang="en-US" dirty="0" err="1"/>
              <a:t>Rel</a:t>
            </a:r>
            <a:r>
              <a:rPr lang="en-US" dirty="0"/>
              <a:t> from Mentor </a:t>
            </a:r>
            <a:r>
              <a:rPr lang="en-US" dirty="0" smtClean="0"/>
              <a:t>Graphics)</a:t>
            </a:r>
          </a:p>
          <a:p>
            <a:endParaRPr lang="en-US" dirty="0" smtClean="0"/>
          </a:p>
          <a:p>
            <a:r>
              <a:rPr lang="en-US" dirty="0" smtClean="0"/>
              <a:t>The license has been cancelled as a consequence of ITAR</a:t>
            </a:r>
          </a:p>
          <a:p>
            <a:endParaRPr lang="en-US" dirty="0"/>
          </a:p>
          <a:p>
            <a:r>
              <a:rPr lang="en-US" dirty="0" smtClean="0"/>
              <a:t>CERN still has license for </a:t>
            </a:r>
            <a:r>
              <a:rPr lang="en-GB" dirty="0" err="1"/>
              <a:t>Synplify</a:t>
            </a:r>
            <a:r>
              <a:rPr lang="en-GB" dirty="0"/>
              <a:t> </a:t>
            </a:r>
            <a:r>
              <a:rPr lang="en-GB" dirty="0" smtClean="0"/>
              <a:t>Premium which can also do some TMR although </a:t>
            </a:r>
            <a:r>
              <a:rPr lang="en-GB" dirty="0"/>
              <a:t>less effective [ see </a:t>
            </a:r>
            <a:r>
              <a:rPr lang="en-GB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https://</a:t>
            </a:r>
            <a:r>
              <a:rPr lang="en-GB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indico.cern.ch/event/164326/material/slides/3?contribId=7 </a:t>
            </a:r>
            <a:r>
              <a:rPr lang="en-GB" dirty="0" smtClean="0"/>
              <a:t>]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96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we publish results of radiation tests on a commercial device and the results meet the ITAR characteristics, we may no longer be able to buy that device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We have a list of FPGA irradiation results accessible only by CERN members: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https://</a:t>
            </a:r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twiki.cern.ch/twiki/bin/view/FPGARadTol/InformationOfInterest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If you need other commercial components to put </a:t>
            </a:r>
            <a:r>
              <a:rPr lang="en-US" dirty="0" smtClean="0">
                <a:sym typeface="Wingdings" panose="05000000000000000000" pitchFamily="2" charset="2"/>
              </a:rPr>
              <a:t>in your PCB, 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similar list </a:t>
            </a:r>
            <a:r>
              <a:rPr lang="en-US" dirty="0" smtClean="0">
                <a:sym typeface="Wingdings" panose="05000000000000000000" pitchFamily="2" charset="2"/>
              </a:rPr>
              <a:t>exists: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https://</a:t>
            </a:r>
            <a:r>
              <a:rPr lang="en-GB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twiki.cern.ch/twiki/bin/viewauth/Main/TulliosPreferredPartList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/>
          <a:p>
            <a:r>
              <a:rPr lang="en-GB" dirty="0" smtClean="0"/>
              <a:t>FPGAs in CMS HCAL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1"/>
            <a:ext cx="8496944" cy="1800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We use FPGAs both in the Front-End Electronics (FEE) mounted on the detector and in the Back-End electronics (BEE) located in the counting rooms.</a:t>
            </a:r>
          </a:p>
          <a:p>
            <a:pPr marL="0" indent="0">
              <a:buNone/>
            </a:pPr>
            <a:r>
              <a:rPr lang="en-US" sz="2000" dirty="0" smtClean="0"/>
              <a:t>Existing system: produced in 2004 circa.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Upgraded system: in steps between 2014 and 2019.</a:t>
            </a:r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932973"/>
              </p:ext>
            </p:extLst>
          </p:nvPr>
        </p:nvGraphicFramePr>
        <p:xfrm>
          <a:off x="323528" y="2780926"/>
          <a:ext cx="8424934" cy="3744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448272"/>
                <a:gridCol w="2952326"/>
              </a:tblGrid>
              <a:tr h="419700">
                <a:tc>
                  <a:txBody>
                    <a:bodyPr/>
                    <a:lstStyle/>
                    <a:p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Upgrade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970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Expected TID on FEE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(1.4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krad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441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Expected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MeV-equivalent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neutron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fluence on FEE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x 10</a:t>
                      </a:r>
                      <a:r>
                        <a:rPr lang="en-US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cm</a:t>
                      </a:r>
                      <a:r>
                        <a:rPr lang="en-US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x 10</a:t>
                      </a:r>
                      <a:r>
                        <a:rPr lang="en-US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cm</a:t>
                      </a:r>
                      <a:r>
                        <a:rPr lang="en-US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2441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Front-End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Actel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antifuse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(for control only)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Microesemi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flash-based (control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data)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970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Back-End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Xilinx and Altera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Xilinx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5265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FPGA types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(FEE) +  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~8 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(BEE)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~5 (FEE) +  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(BEE)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838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developers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(FEE) +  ~4 (BEE)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~6 (FEE) +  4 (BEE)</a:t>
                      </a:r>
                      <a:endParaRPr lang="en-GB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3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FPGAs in the FEE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18457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 smtClean="0"/>
              <a:t>Existing system:</a:t>
            </a:r>
            <a:r>
              <a:rPr lang="en-US" dirty="0" smtClean="0"/>
              <a:t> </a:t>
            </a:r>
            <a:r>
              <a:rPr lang="en-US" dirty="0" err="1" smtClean="0"/>
              <a:t>Actel</a:t>
            </a:r>
            <a:r>
              <a:rPr lang="en-US" dirty="0" smtClean="0"/>
              <a:t> </a:t>
            </a:r>
            <a:r>
              <a:rPr lang="en-US" dirty="0" err="1" smtClean="0"/>
              <a:t>antifuse</a:t>
            </a:r>
            <a:r>
              <a:rPr lang="en-US" dirty="0" smtClean="0"/>
              <a:t> with </a:t>
            </a:r>
            <a:r>
              <a:rPr lang="en-US" dirty="0" smtClean="0"/>
              <a:t>hand-made TMR </a:t>
            </a:r>
          </a:p>
          <a:p>
            <a:pPr>
              <a:lnSpc>
                <a:spcPct val="110000"/>
              </a:lnSpc>
            </a:pPr>
            <a:r>
              <a:rPr lang="en-US" dirty="0"/>
              <a:t>n</a:t>
            </a:r>
            <a:r>
              <a:rPr lang="en-US" dirty="0" smtClean="0"/>
              <a:t>o radiation effects observed</a:t>
            </a:r>
          </a:p>
          <a:p>
            <a:pPr>
              <a:lnSpc>
                <a:spcPct val="110000"/>
              </a:lnSpc>
            </a:pPr>
            <a:r>
              <a:rPr lang="en-US" dirty="0"/>
              <a:t>p</a:t>
            </a:r>
            <a:r>
              <a:rPr lang="en-US" dirty="0" smtClean="0"/>
              <a:t>roblems for lack of </a:t>
            </a:r>
            <a:r>
              <a:rPr lang="en-US" dirty="0" err="1" smtClean="0"/>
              <a:t>reprogrammability</a:t>
            </a:r>
            <a:endParaRPr lang="en-US" dirty="0" smtClean="0"/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/>
              <a:t>Upgrade:</a:t>
            </a:r>
            <a:r>
              <a:rPr lang="en-US" dirty="0" smtClean="0"/>
              <a:t> we are considering </a:t>
            </a:r>
            <a:r>
              <a:rPr lang="en-US" dirty="0" err="1" smtClean="0"/>
              <a:t>Microsemi</a:t>
            </a:r>
            <a:r>
              <a:rPr lang="en-US" dirty="0" smtClean="0"/>
              <a:t> Flash-based FPGAs. Major advantage is that the configuration is SEU-immune.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ProASIC3L:</a:t>
            </a:r>
          </a:p>
          <a:p>
            <a:r>
              <a:rPr lang="en-US" dirty="0" smtClean="0"/>
              <a:t>logic, PLL, RAM, ROM,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err="1" smtClean="0"/>
              <a:t>Fmax</a:t>
            </a:r>
            <a:r>
              <a:rPr lang="en-US" dirty="0" smtClean="0"/>
              <a:t> ~300MHz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serdes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2) igloo2 : has also 5 </a:t>
            </a:r>
            <a:r>
              <a:rPr lang="en-US" dirty="0" err="1" smtClean="0"/>
              <a:t>Gbps</a:t>
            </a:r>
            <a:r>
              <a:rPr lang="en-US" dirty="0" smtClean="0"/>
              <a:t> </a:t>
            </a:r>
            <a:r>
              <a:rPr lang="en-US" dirty="0" err="1" smtClean="0"/>
              <a:t>serdes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64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of the FPGAs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Microsemi</a:t>
            </a:r>
            <a:r>
              <a:rPr lang="en-US" dirty="0" smtClean="0"/>
              <a:t> sells non rad-</a:t>
            </a:r>
            <a:r>
              <a:rPr lang="en-US" dirty="0" err="1" smtClean="0"/>
              <a:t>tol</a:t>
            </a:r>
            <a:r>
              <a:rPr lang="en-US" dirty="0" smtClean="0"/>
              <a:t> FPGAs and Rad-</a:t>
            </a:r>
            <a:r>
              <a:rPr lang="en-US" dirty="0" err="1" smtClean="0"/>
              <a:t>Tol</a:t>
            </a:r>
            <a:r>
              <a:rPr lang="en-US" dirty="0" smtClean="0"/>
              <a:t> FPGAs.</a:t>
            </a: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We have heard that:</a:t>
            </a:r>
          </a:p>
          <a:p>
            <a:r>
              <a:rPr lang="en-US" dirty="0" smtClean="0"/>
              <a:t>they are manufactured in the same factories</a:t>
            </a:r>
          </a:p>
          <a:p>
            <a:r>
              <a:rPr lang="en-US" dirty="0" smtClean="0"/>
              <a:t>the Rad-</a:t>
            </a:r>
            <a:r>
              <a:rPr lang="en-US" dirty="0" err="1" smtClean="0"/>
              <a:t>Tol</a:t>
            </a:r>
            <a:r>
              <a:rPr lang="en-US" dirty="0" smtClean="0"/>
              <a:t> production lots are tested for radiation.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We buy non rad-</a:t>
            </a:r>
            <a:r>
              <a:rPr lang="en-US" dirty="0" err="1" smtClean="0"/>
              <a:t>tol</a:t>
            </a:r>
            <a:r>
              <a:rPr lang="en-US" dirty="0" smtClean="0"/>
              <a:t> FPGAs and hope for the best…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92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Tests on </a:t>
            </a:r>
            <a:r>
              <a:rPr lang="en-US" dirty="0" err="1" smtClean="0"/>
              <a:t>Microsemi</a:t>
            </a:r>
            <a:r>
              <a:rPr lang="en-US" dirty="0" smtClean="0"/>
              <a:t> ProASIC3L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There are good </a:t>
            </a:r>
            <a:r>
              <a:rPr lang="en-US" dirty="0" smtClean="0"/>
              <a:t>publications. The </a:t>
            </a:r>
            <a:r>
              <a:rPr lang="en-US" dirty="0" smtClean="0"/>
              <a:t>most complete is:</a:t>
            </a:r>
          </a:p>
          <a:p>
            <a:r>
              <a:rPr lang="en-US" dirty="0"/>
              <a:t>C. </a:t>
            </a:r>
            <a:r>
              <a:rPr lang="en-US" dirty="0" err="1" smtClean="0"/>
              <a:t>Poivey</a:t>
            </a:r>
            <a:r>
              <a:rPr lang="en-US" dirty="0"/>
              <a:t> </a:t>
            </a:r>
            <a:r>
              <a:rPr lang="en-US" dirty="0" smtClean="0"/>
              <a:t>et al, “Radiation </a:t>
            </a:r>
            <a:r>
              <a:rPr lang="en-US" dirty="0"/>
              <a:t>Characterization of </a:t>
            </a:r>
            <a:r>
              <a:rPr lang="en-US" dirty="0" err="1"/>
              <a:t>Microsemi</a:t>
            </a:r>
            <a:r>
              <a:rPr lang="en-US" dirty="0"/>
              <a:t> ProASIC3 </a:t>
            </a:r>
            <a:r>
              <a:rPr lang="en-US" dirty="0" smtClean="0"/>
              <a:t>Flash FPGA Family”, proceedings of IEEE </a:t>
            </a:r>
            <a:r>
              <a:rPr lang="en-US" dirty="0"/>
              <a:t>Radiation Effects Data Workshop (</a:t>
            </a:r>
            <a:r>
              <a:rPr lang="en-US" dirty="0" smtClean="0"/>
              <a:t>REDW 2011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no SEL, no SEU on configuration, calculation of various cross-sections, timing degradation starts at 200 </a:t>
            </a:r>
            <a:r>
              <a:rPr lang="en-US" dirty="0" err="1" smtClean="0">
                <a:sym typeface="Wingdings" panose="05000000000000000000" pitchFamily="2" charset="2"/>
              </a:rPr>
              <a:t>Gy</a:t>
            </a:r>
            <a:r>
              <a:rPr lang="en-US" dirty="0" smtClean="0">
                <a:sym typeface="Wingdings" panose="05000000000000000000" pitchFamily="2" charset="2"/>
              </a:rPr>
              <a:t>, failure around 500 </a:t>
            </a:r>
            <a:r>
              <a:rPr lang="en-US" dirty="0" err="1" smtClean="0">
                <a:sym typeface="Wingdings" panose="05000000000000000000" pitchFamily="2" charset="2"/>
              </a:rPr>
              <a:t>Gy</a:t>
            </a:r>
            <a:r>
              <a:rPr lang="en-US" dirty="0" smtClean="0">
                <a:sym typeface="Wingdings" panose="05000000000000000000" pitchFamily="2" charset="2"/>
              </a:rPr>
              <a:t>…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In one scenario we want to interface the ProASIC3L to the Cern GBTX </a:t>
            </a:r>
            <a:r>
              <a:rPr lang="en-US" dirty="0" smtClean="0">
                <a:sym typeface="Wingdings" panose="05000000000000000000" pitchFamily="2" charset="2"/>
              </a:rPr>
              <a:t> need the ability to receive SLVS (</a:t>
            </a:r>
            <a:r>
              <a:rPr lang="en-US" dirty="0" smtClean="0">
                <a:sym typeface="Wingdings" panose="05000000000000000000" pitchFamily="2" charset="2"/>
              </a:rPr>
              <a:t>a differential signal similar to LVDS but with smaller amplitude).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SLVS inputs are </a:t>
            </a:r>
            <a:r>
              <a:rPr lang="en-US" dirty="0" smtClean="0">
                <a:sym typeface="Wingdings" panose="05000000000000000000" pitchFamily="2" charset="2"/>
              </a:rPr>
              <a:t>not in the FPGA specs, and obviously </a:t>
            </a:r>
            <a:r>
              <a:rPr lang="en-US" dirty="0" smtClean="0">
                <a:sym typeface="Wingdings" panose="05000000000000000000" pitchFamily="2" charset="2"/>
              </a:rPr>
              <a:t>were </a:t>
            </a:r>
            <a:r>
              <a:rPr lang="en-US" dirty="0" smtClean="0">
                <a:sym typeface="Wingdings" panose="05000000000000000000" pitchFamily="2" charset="2"/>
              </a:rPr>
              <a:t>not tested under radiation.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We have </a:t>
            </a:r>
            <a:r>
              <a:rPr lang="en-US" dirty="0" smtClean="0">
                <a:sym typeface="Wingdings" panose="05000000000000000000" pitchFamily="2" charset="2"/>
              </a:rPr>
              <a:t>shown that </a:t>
            </a:r>
            <a:r>
              <a:rPr lang="en-US" dirty="0"/>
              <a:t>ProASIC3L </a:t>
            </a:r>
            <a:r>
              <a:rPr lang="en-US" dirty="0" smtClean="0">
                <a:sym typeface="Wingdings" panose="05000000000000000000" pitchFamily="2" charset="2"/>
              </a:rPr>
              <a:t>can receive SLVS, and this is true also under radiation. Publication: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 </a:t>
            </a:r>
            <a:r>
              <a:rPr lang="en-US" dirty="0" err="1">
                <a:sym typeface="Wingdings" panose="05000000000000000000" pitchFamily="2" charset="2"/>
              </a:rPr>
              <a:t>Belloni</a:t>
            </a:r>
            <a:r>
              <a:rPr lang="en-US" dirty="0">
                <a:sym typeface="Wingdings" panose="05000000000000000000" pitchFamily="2" charset="2"/>
              </a:rPr>
              <a:t> et </a:t>
            </a:r>
            <a:r>
              <a:rPr lang="en-US" dirty="0" smtClean="0">
                <a:sym typeface="Wingdings" panose="05000000000000000000" pitchFamily="2" charset="2"/>
              </a:rPr>
              <a:t>al, </a:t>
            </a:r>
            <a:r>
              <a:rPr lang="en-US" dirty="0">
                <a:sym typeface="Wingdings" panose="05000000000000000000" pitchFamily="2" charset="2"/>
              </a:rPr>
              <a:t>“Radiation tolerance of an SLVS receiver based on commercial components</a:t>
            </a:r>
            <a:r>
              <a:rPr lang="en-US" dirty="0" smtClean="0">
                <a:sym typeface="Wingdings" panose="05000000000000000000" pitchFamily="2" charset="2"/>
              </a:rPr>
              <a:t>”, Journal of Instrumentation (JINST 2014)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Tests </a:t>
            </a:r>
            <a:r>
              <a:rPr lang="en-US" dirty="0"/>
              <a:t>on </a:t>
            </a:r>
            <a:r>
              <a:rPr lang="en-US" dirty="0" err="1"/>
              <a:t>Microsemi</a:t>
            </a:r>
            <a:r>
              <a:rPr lang="en-US" dirty="0"/>
              <a:t> </a:t>
            </a:r>
            <a:r>
              <a:rPr lang="en-US" dirty="0" smtClean="0"/>
              <a:t>igloo2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On-going tests by Univ. of </a:t>
            </a:r>
            <a:r>
              <a:rPr lang="en-US" dirty="0" err="1" smtClean="0"/>
              <a:t>Minnosota</a:t>
            </a:r>
            <a:r>
              <a:rPr lang="en-US" dirty="0" smtClean="0"/>
              <a:t> with </a:t>
            </a:r>
            <a:r>
              <a:rPr lang="en-GB" dirty="0"/>
              <a:t>230 </a:t>
            </a:r>
            <a:r>
              <a:rPr lang="en-GB" dirty="0" smtClean="0"/>
              <a:t>MeV protons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failure after 2x10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/>
              <a:t>protons </a:t>
            </a:r>
            <a:r>
              <a:rPr lang="en-US" dirty="0" smtClean="0"/>
              <a:t>(~ 1000 </a:t>
            </a:r>
            <a:r>
              <a:rPr lang="en-US" dirty="0" err="1" smtClean="0"/>
              <a:t>Gy</a:t>
            </a:r>
            <a:r>
              <a:rPr lang="en-US" dirty="0" smtClean="0"/>
              <a:t>);</a:t>
            </a:r>
          </a:p>
          <a:p>
            <a:r>
              <a:rPr lang="en-US" dirty="0"/>
              <a:t>n</a:t>
            </a:r>
            <a:r>
              <a:rPr lang="en-US" dirty="0" smtClean="0"/>
              <a:t>o SEU seen on a TMR-type shift-register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SET seen</a:t>
            </a:r>
            <a:r>
              <a:rPr lang="en-US" dirty="0" smtClean="0"/>
              <a:t>;</a:t>
            </a:r>
          </a:p>
          <a:p>
            <a:r>
              <a:rPr lang="en-US" dirty="0"/>
              <a:t>PLL </a:t>
            </a:r>
            <a:r>
              <a:rPr lang="en-US" dirty="0" smtClean="0"/>
              <a:t>: observed 400 SEUs over a fluence of </a:t>
            </a:r>
            <a:r>
              <a:rPr lang="en-GB" dirty="0" smtClean="0"/>
              <a:t>10</a:t>
            </a:r>
            <a:r>
              <a:rPr lang="en-GB" baseline="30000" dirty="0" smtClean="0"/>
              <a:t>11</a:t>
            </a:r>
            <a:r>
              <a:rPr lang="en-GB" dirty="0" smtClean="0"/>
              <a:t> protons/cm</a:t>
            </a:r>
            <a:r>
              <a:rPr lang="en-GB" baseline="30000" dirty="0" smtClean="0"/>
              <a:t>2</a:t>
            </a:r>
            <a:r>
              <a:rPr lang="en-GB" dirty="0"/>
              <a:t> </a:t>
            </a:r>
            <a:r>
              <a:rPr lang="en-GB" dirty="0" smtClean="0"/>
              <a:t>(or maybe 2 x 10</a:t>
            </a:r>
            <a:r>
              <a:rPr lang="en-GB" baseline="30000" dirty="0" smtClean="0"/>
              <a:t>12</a:t>
            </a:r>
            <a:r>
              <a:rPr lang="en-GB" dirty="0" smtClean="0"/>
              <a:t>…)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/>
              <a:t>cross section </a:t>
            </a:r>
            <a:r>
              <a:rPr lang="en-US" dirty="0" smtClean="0"/>
              <a:t>&lt; 400/</a:t>
            </a:r>
            <a:r>
              <a:rPr lang="en-GB" dirty="0"/>
              <a:t> 10</a:t>
            </a:r>
            <a:r>
              <a:rPr lang="en-GB" baseline="30000" dirty="0"/>
              <a:t>11</a:t>
            </a:r>
            <a:r>
              <a:rPr lang="en-GB" dirty="0"/>
              <a:t> </a:t>
            </a:r>
            <a:r>
              <a:rPr lang="en-GB" dirty="0" smtClean="0"/>
              <a:t>p/cm</a:t>
            </a:r>
            <a:r>
              <a:rPr lang="en-GB" baseline="30000" dirty="0" smtClean="0"/>
              <a:t>2</a:t>
            </a:r>
            <a:r>
              <a:rPr lang="en-GB" dirty="0" smtClean="0"/>
              <a:t> = 4 x 10</a:t>
            </a:r>
            <a:r>
              <a:rPr lang="en-GB" baseline="30000" dirty="0" smtClean="0"/>
              <a:t>-9</a:t>
            </a:r>
            <a:r>
              <a:rPr lang="en-GB" dirty="0" smtClean="0"/>
              <a:t> </a:t>
            </a:r>
            <a:r>
              <a:rPr lang="en-GB" dirty="0"/>
              <a:t>cm</a:t>
            </a:r>
            <a:r>
              <a:rPr lang="en-GB" baseline="30000" dirty="0"/>
              <a:t>2</a:t>
            </a:r>
            <a:r>
              <a:rPr lang="en-GB" dirty="0" smtClean="0"/>
              <a:t>  </a:t>
            </a:r>
          </a:p>
          <a:p>
            <a:pPr marL="0" indent="0">
              <a:buNone/>
            </a:pPr>
            <a:r>
              <a:rPr lang="en-GB" dirty="0" smtClean="0"/>
              <a:t>The PLL always re-locked within 34 us.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Results are satisfactory for our application.</a:t>
            </a:r>
          </a:p>
          <a:p>
            <a:pPr marL="0" indent="0">
              <a:buNone/>
            </a:pPr>
            <a:r>
              <a:rPr lang="en-US" dirty="0" smtClean="0"/>
              <a:t>We plan to test also the embedded 5Gbps </a:t>
            </a:r>
            <a:r>
              <a:rPr lang="en-US" dirty="0" err="1" smtClean="0"/>
              <a:t>serdes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igloo2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are going to test the igloo2 </a:t>
            </a:r>
            <a:r>
              <a:rPr lang="en-US" dirty="0" err="1" smtClean="0"/>
              <a:t>serdes</a:t>
            </a:r>
            <a:r>
              <a:rPr lang="en-US" dirty="0" smtClean="0"/>
              <a:t> for data readout from the FEE, and for the control of the FEE.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Major issue: how to drive the reference clock ?</a:t>
            </a:r>
          </a:p>
          <a:p>
            <a:pPr marL="0" indent="0">
              <a:buNone/>
            </a:pPr>
            <a:r>
              <a:rPr lang="en-US" dirty="0" smtClean="0"/>
              <a:t>Two options:</a:t>
            </a:r>
          </a:p>
          <a:p>
            <a:pPr marL="514350" indent="-514350">
              <a:buAutoNum type="arabicParenR"/>
            </a:pPr>
            <a:r>
              <a:rPr lang="en-US" dirty="0" smtClean="0"/>
              <a:t>synchronous with the accelerator: need a rad-</a:t>
            </a:r>
            <a:r>
              <a:rPr lang="en-US" dirty="0" err="1" smtClean="0"/>
              <a:t>tol</a:t>
            </a:r>
            <a:r>
              <a:rPr lang="en-US" dirty="0" smtClean="0"/>
              <a:t> jitter cleaner</a:t>
            </a:r>
          </a:p>
          <a:p>
            <a:pPr marL="514350" indent="-514350">
              <a:buAutoNum type="arabicParenR"/>
            </a:pPr>
            <a:r>
              <a:rPr lang="en-US" dirty="0" smtClean="0"/>
              <a:t>from a local oscillator: need for padding logic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Reprogramming the </a:t>
            </a:r>
            <a:r>
              <a:rPr lang="en-US" dirty="0" err="1" smtClean="0"/>
              <a:t>Microsemi</a:t>
            </a:r>
            <a:r>
              <a:rPr lang="en-US" dirty="0" smtClean="0"/>
              <a:t> flash-based FPGAs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6805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Advantage: reprogramming the FPGA after a certain TID will improve the timing characteristics.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Disadvantage: reprogramming during an irradiation has a small chance to burn the </a:t>
            </a:r>
            <a:r>
              <a:rPr lang="en-US" dirty="0"/>
              <a:t>FPGA </a:t>
            </a:r>
            <a:r>
              <a:rPr lang="en-US" dirty="0" smtClean="0"/>
              <a:t>(</a:t>
            </a:r>
            <a:r>
              <a:rPr lang="en-US" dirty="0"/>
              <a:t>SEGR</a:t>
            </a:r>
            <a:r>
              <a:rPr lang="en-US" dirty="0" smtClean="0"/>
              <a:t>). This is related to the charge-pump voltage converter used to increase the voltage internally.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Obvious solution in HEP experiments: reprogram only when there is no 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0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TMR inside the FPGA (preferably automatic, see next slides)</a:t>
            </a:r>
          </a:p>
          <a:p>
            <a:r>
              <a:rPr lang="en-US" dirty="0" smtClean="0"/>
              <a:t>Could also triplicate the most critical IOs</a:t>
            </a:r>
          </a:p>
          <a:p>
            <a:r>
              <a:rPr lang="en-US" dirty="0" smtClean="0"/>
              <a:t>Redundancy at the system level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6336-7F50-4504-8AF9-FC6F8254219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8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985</Words>
  <Application>Microsoft Office PowerPoint</Application>
  <PresentationFormat>On-screen Show (4:3)</PresentationFormat>
  <Paragraphs>141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FPGAs in the CMS HCAL electronics</vt:lpstr>
      <vt:lpstr>FPGAs in CMS HCAL</vt:lpstr>
      <vt:lpstr>FPGAs in the FEE</vt:lpstr>
      <vt:lpstr>Grade of the FPGAs</vt:lpstr>
      <vt:lpstr>Tests on Microsemi ProASIC3L</vt:lpstr>
      <vt:lpstr>Tests on Microsemi igloo2</vt:lpstr>
      <vt:lpstr>Use of igloo2</vt:lpstr>
      <vt:lpstr>Reprogramming the Microsemi flash-based FPGAs</vt:lpstr>
      <vt:lpstr>Mitigation techniques</vt:lpstr>
      <vt:lpstr>Organization of our FPGA designs</vt:lpstr>
      <vt:lpstr>Export limitations from U.S.A. [“ITAR”]</vt:lpstr>
      <vt:lpstr>Consequences (1)</vt:lpstr>
      <vt:lpstr>Consequences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FPGAs in the CMS HCAL electronics</dc:title>
  <dc:creator>eva</dc:creator>
  <cp:lastModifiedBy>Tullio Grassi</cp:lastModifiedBy>
  <cp:revision>48</cp:revision>
  <dcterms:created xsi:type="dcterms:W3CDTF">2014-03-18T05:51:45Z</dcterms:created>
  <dcterms:modified xsi:type="dcterms:W3CDTF">2014-03-20T15:26:38Z</dcterms:modified>
</cp:coreProperties>
</file>