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92" r:id="rId2"/>
    <p:sldId id="289" r:id="rId3"/>
    <p:sldId id="291" r:id="rId4"/>
    <p:sldId id="299" r:id="rId5"/>
    <p:sldId id="288" r:id="rId6"/>
    <p:sldId id="294" r:id="rId7"/>
    <p:sldId id="297" r:id="rId8"/>
    <p:sldId id="298" r:id="rId9"/>
    <p:sldId id="295" r:id="rId10"/>
    <p:sldId id="293" r:id="rId11"/>
    <p:sldId id="282" r:id="rId12"/>
    <p:sldId id="283" r:id="rId13"/>
    <p:sldId id="28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  <a:srgbClr val="007635"/>
    <a:srgbClr val="0091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70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24399-A966-44EE-A381-147E331A8BC6}" type="datetimeFigureOut">
              <a:rPr lang="en-US" smtClean="0"/>
              <a:pPr/>
              <a:t>3/18/2014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61E9B-1562-4F79-929D-FD88D1C88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85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61E9B-1562-4F79-929D-FD88D1C8810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649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701B52-BE4E-41FE-AD12-0DC8740F0B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359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Font typeface="Wingdings" pitchFamily="2" charset="2"/>
              <a:buChar char="Ø"/>
              <a:defRPr>
                <a:solidFill>
                  <a:srgbClr val="002060"/>
                </a:solidFill>
              </a:defRPr>
            </a:lvl3pPr>
            <a:lvl4pPr>
              <a:buFont typeface="Wingdings" pitchFamily="2" charset="2"/>
              <a:buChar char="§"/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7030A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Gilmore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356350"/>
            <a:ext cx="3429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Workshop on FPGAs in HEP, </a:t>
            </a:r>
            <a:r>
              <a:rPr lang="en-US" dirty="0" err="1" smtClean="0"/>
              <a:t>Cern</a:t>
            </a:r>
            <a:r>
              <a:rPr lang="en-US" dirty="0" smtClean="0"/>
              <a:t>, 21 March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 Gilmore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Workshop on FPGAs in HEP, Cern, 21 March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133599"/>
          </a:xfrm>
        </p:spPr>
        <p:txBody>
          <a:bodyPr/>
          <a:lstStyle/>
          <a:p>
            <a:r>
              <a:rPr lang="en-US" dirty="0" smtClean="0">
                <a:solidFill>
                  <a:srgbClr val="A40000"/>
                </a:solidFill>
              </a:rPr>
              <a:t>Virtex-6 Radiation Studies &amp; SEU Mitigation Tests</a:t>
            </a:r>
            <a:endParaRPr lang="en-US" dirty="0">
              <a:solidFill>
                <a:srgbClr val="A4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162800" cy="2209800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>
                <a:solidFill>
                  <a:schemeClr val="tx1"/>
                </a:solidFill>
              </a:rPr>
              <a:t>Jason Gilmore (Texas A&amp;M University)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Ben </a:t>
            </a:r>
            <a:r>
              <a:rPr lang="en-US" sz="2600" dirty="0" err="1" smtClean="0">
                <a:solidFill>
                  <a:schemeClr val="tx1"/>
                </a:solidFill>
              </a:rPr>
              <a:t>Bylsma</a:t>
            </a:r>
            <a:r>
              <a:rPr lang="en-US" sz="2600" dirty="0" smtClean="0">
                <a:solidFill>
                  <a:schemeClr val="tx1"/>
                </a:solidFill>
              </a:rPr>
              <a:t> (The Ohio State University)</a:t>
            </a:r>
          </a:p>
          <a:p>
            <a:endParaRPr lang="en-US" sz="2800" dirty="0" smtClean="0"/>
          </a:p>
          <a:p>
            <a:endParaRPr lang="en-US" dirty="0"/>
          </a:p>
          <a:p>
            <a:r>
              <a:rPr lang="en-US" sz="2200" dirty="0" smtClean="0"/>
              <a:t>Workshop on FPGAs in HEP, 21 March 2014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75832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SEU Test Results </a:t>
            </a:r>
            <a:r>
              <a:rPr lang="en-US" sz="3600" dirty="0" smtClean="0"/>
              <a:t>for Other CSC Electronics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610600" cy="5715000"/>
          </a:xfrm>
        </p:spPr>
        <p:txBody>
          <a:bodyPr>
            <a:normAutofit fontScale="77500" lnSpcReduction="20000"/>
          </a:bodyPr>
          <a:lstStyle/>
          <a:p>
            <a:r>
              <a:rPr lang="en-US" sz="3500" dirty="0" err="1" smtClean="0"/>
              <a:t>Finisar</a:t>
            </a:r>
            <a:r>
              <a:rPr lang="en-US" sz="3500" dirty="0" smtClean="0"/>
              <a:t> </a:t>
            </a:r>
            <a:r>
              <a:rPr lang="en-US" sz="3500" dirty="0" smtClean="0"/>
              <a:t>Optical Transceiver </a:t>
            </a:r>
            <a:r>
              <a:rPr lang="en-US" sz="3600" dirty="0" smtClean="0"/>
              <a:t>ftlf8524e2gnl</a:t>
            </a:r>
            <a:r>
              <a:rPr lang="en-US" sz="3500" dirty="0" smtClean="0"/>
              <a:t>:  Transmit side</a:t>
            </a:r>
          </a:p>
          <a:p>
            <a:pPr lvl="1"/>
            <a:r>
              <a:rPr lang="en-US" sz="2600" dirty="0" smtClean="0"/>
              <a:t>Gigabit Ethernet packet transmission tests to PCI card, 4 kB @ 500 Hz</a:t>
            </a:r>
          </a:p>
          <a:p>
            <a:pPr lvl="2"/>
            <a:r>
              <a:rPr lang="en-US" sz="2200" dirty="0" smtClean="0"/>
              <a:t> Bad or missing packets received at the PC are “transmit” SEUs</a:t>
            </a:r>
          </a:p>
          <a:p>
            <a:pPr lvl="2"/>
            <a:r>
              <a:rPr lang="en-US" sz="2200" dirty="0" smtClean="0"/>
              <a:t>Note that the duty cycle here is significantly less than 100%</a:t>
            </a:r>
          </a:p>
          <a:p>
            <a:pPr lvl="1"/>
            <a:r>
              <a:rPr lang="en-US" sz="2600" dirty="0" smtClean="0"/>
              <a:t>These SEUs caused lost GbE packets and rare “</a:t>
            </a:r>
            <a:r>
              <a:rPr lang="en-US" sz="2600" dirty="0" err="1" smtClean="0"/>
              <a:t>powerdown</a:t>
            </a:r>
            <a:r>
              <a:rPr lang="en-US" sz="2600" dirty="0" smtClean="0"/>
              <a:t>” events</a:t>
            </a:r>
          </a:p>
          <a:p>
            <a:pPr lvl="1"/>
            <a:r>
              <a:rPr lang="en-US" sz="2600" dirty="0" smtClean="0"/>
              <a:t>SEU cross section result:  </a:t>
            </a:r>
            <a:r>
              <a:rPr lang="en-US" sz="2600" dirty="0" smtClean="0">
                <a:latin typeface="Symbol" pitchFamily="18" charset="2"/>
              </a:rPr>
              <a:t>s</a:t>
            </a:r>
            <a:r>
              <a:rPr lang="en-US" sz="2600" dirty="0" smtClean="0"/>
              <a:t> = (4.3 ± 0.3) *10</a:t>
            </a:r>
            <a:r>
              <a:rPr lang="en-US" sz="2600" baseline="30000" dirty="0" smtClean="0"/>
              <a:t>-10</a:t>
            </a:r>
            <a:r>
              <a:rPr lang="en-US" sz="2600" dirty="0" smtClean="0"/>
              <a:t> cm</a:t>
            </a:r>
            <a:r>
              <a:rPr lang="en-US" sz="2600" baseline="30000" dirty="0" smtClean="0"/>
              <a:t>2</a:t>
            </a:r>
            <a:endParaRPr lang="en-US" sz="2600" dirty="0" smtClean="0"/>
          </a:p>
          <a:p>
            <a:pPr lvl="1"/>
            <a:r>
              <a:rPr lang="en-US" sz="2600" dirty="0" smtClean="0">
                <a:solidFill>
                  <a:srgbClr val="7030A0"/>
                </a:solidFill>
              </a:rPr>
              <a:t>Correcting for real CSC transmitter duty cycle:  </a:t>
            </a:r>
            <a:r>
              <a:rPr lang="en-US" sz="26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2600" dirty="0" smtClean="0">
                <a:solidFill>
                  <a:srgbClr val="7030A0"/>
                </a:solidFill>
              </a:rPr>
              <a:t> = 6.7 *10</a:t>
            </a:r>
            <a:r>
              <a:rPr lang="en-US" sz="2600" baseline="30000" dirty="0" smtClean="0">
                <a:solidFill>
                  <a:srgbClr val="7030A0"/>
                </a:solidFill>
              </a:rPr>
              <a:t>-8</a:t>
            </a:r>
            <a:r>
              <a:rPr lang="en-US" sz="2600" dirty="0" smtClean="0">
                <a:solidFill>
                  <a:srgbClr val="7030A0"/>
                </a:solidFill>
              </a:rPr>
              <a:t> cm</a:t>
            </a:r>
            <a:r>
              <a:rPr lang="en-US" sz="2600" baseline="30000" dirty="0" smtClean="0">
                <a:solidFill>
                  <a:srgbClr val="7030A0"/>
                </a:solidFill>
              </a:rPr>
              <a:t>2</a:t>
            </a:r>
            <a:r>
              <a:rPr lang="en-US" sz="2600" dirty="0" smtClean="0">
                <a:solidFill>
                  <a:srgbClr val="7030A0"/>
                </a:solidFill>
              </a:rPr>
              <a:t> per link </a:t>
            </a:r>
            <a:endParaRPr lang="en-US" sz="2600" dirty="0" smtClean="0"/>
          </a:p>
          <a:p>
            <a:pPr lvl="2"/>
            <a:r>
              <a:rPr lang="en-US" sz="2200" dirty="0" smtClean="0"/>
              <a:t>We expect to see ~10 SEU per link per day during HL-LHC running</a:t>
            </a:r>
          </a:p>
          <a:p>
            <a:pPr lvl="3"/>
            <a:r>
              <a:rPr lang="en-US" sz="1800" dirty="0" smtClean="0"/>
              <a:t>Very low rate of single bit errors:   just 1 error per 20 trillion bits on each </a:t>
            </a:r>
            <a:r>
              <a:rPr lang="en-US" sz="1800" dirty="0" smtClean="0"/>
              <a:t>link</a:t>
            </a:r>
          </a:p>
          <a:p>
            <a:pPr lvl="3"/>
            <a:endParaRPr lang="en-US" sz="1800" dirty="0" smtClean="0"/>
          </a:p>
          <a:p>
            <a:r>
              <a:rPr lang="en-US" sz="3500" dirty="0" smtClean="0"/>
              <a:t>Finisar Optical Transceiver </a:t>
            </a:r>
            <a:r>
              <a:rPr lang="en-US" sz="3600" dirty="0" smtClean="0"/>
              <a:t>ftlf8524e2gnl</a:t>
            </a:r>
            <a:r>
              <a:rPr lang="en-US" sz="3500" dirty="0" smtClean="0"/>
              <a:t>:  Receive side</a:t>
            </a:r>
          </a:p>
          <a:p>
            <a:pPr lvl="1"/>
            <a:r>
              <a:rPr lang="en-US" sz="2600" dirty="0" smtClean="0"/>
              <a:t>These SEUs only caused transient bit errors</a:t>
            </a:r>
          </a:p>
          <a:p>
            <a:pPr lvl="1"/>
            <a:r>
              <a:rPr lang="en-US" sz="2600" dirty="0" smtClean="0">
                <a:solidFill>
                  <a:srgbClr val="7030A0"/>
                </a:solidFill>
              </a:rPr>
              <a:t>SEU cross section:  </a:t>
            </a:r>
            <a:r>
              <a:rPr lang="en-US" sz="26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2600" dirty="0" smtClean="0">
                <a:solidFill>
                  <a:srgbClr val="7030A0"/>
                </a:solidFill>
              </a:rPr>
              <a:t> = (7.5 ± 0.1) *10</a:t>
            </a:r>
            <a:r>
              <a:rPr lang="en-US" sz="2600" baseline="30000" dirty="0" smtClean="0">
                <a:solidFill>
                  <a:srgbClr val="7030A0"/>
                </a:solidFill>
              </a:rPr>
              <a:t>-9</a:t>
            </a:r>
            <a:r>
              <a:rPr lang="en-US" sz="2600" dirty="0" smtClean="0">
                <a:solidFill>
                  <a:srgbClr val="7030A0"/>
                </a:solidFill>
              </a:rPr>
              <a:t> cm</a:t>
            </a:r>
            <a:r>
              <a:rPr lang="en-US" sz="2600" baseline="30000" dirty="0" smtClean="0">
                <a:solidFill>
                  <a:srgbClr val="7030A0"/>
                </a:solidFill>
              </a:rPr>
              <a:t>2</a:t>
            </a:r>
            <a:r>
              <a:rPr lang="en-US" sz="2600" dirty="0" smtClean="0">
                <a:solidFill>
                  <a:srgbClr val="7030A0"/>
                </a:solidFill>
              </a:rPr>
              <a:t> per link</a:t>
            </a:r>
          </a:p>
          <a:p>
            <a:pPr lvl="2"/>
            <a:r>
              <a:rPr lang="en-US" sz="2200" dirty="0" smtClean="0"/>
              <a:t>We expect to see ~1 SEUs per link per day</a:t>
            </a:r>
          </a:p>
          <a:p>
            <a:pPr lvl="1"/>
            <a:r>
              <a:rPr lang="en-US" sz="2600" dirty="0" smtClean="0">
                <a:solidFill>
                  <a:srgbClr val="7030A0"/>
                </a:solidFill>
              </a:rPr>
              <a:t>*Three </a:t>
            </a:r>
            <a:r>
              <a:rPr lang="en-US" sz="2600" dirty="0" err="1" smtClean="0">
                <a:solidFill>
                  <a:srgbClr val="7030A0"/>
                </a:solidFill>
              </a:rPr>
              <a:t>Finisars</a:t>
            </a:r>
            <a:r>
              <a:rPr lang="en-US" sz="2600" dirty="0" smtClean="0">
                <a:solidFill>
                  <a:srgbClr val="7030A0"/>
                </a:solidFill>
              </a:rPr>
              <a:t> tested:  </a:t>
            </a:r>
            <a:r>
              <a:rPr lang="en-US" sz="2600" dirty="0" smtClean="0">
                <a:solidFill>
                  <a:srgbClr val="00B050"/>
                </a:solidFill>
              </a:rPr>
              <a:t>one died at 33 </a:t>
            </a:r>
            <a:r>
              <a:rPr lang="en-US" sz="2600" dirty="0" err="1" smtClean="0">
                <a:solidFill>
                  <a:srgbClr val="00B050"/>
                </a:solidFill>
              </a:rPr>
              <a:t>krad</a:t>
            </a:r>
            <a:r>
              <a:rPr lang="en-US" sz="2600" dirty="0" smtClean="0">
                <a:solidFill>
                  <a:srgbClr val="00B050"/>
                </a:solidFill>
              </a:rPr>
              <a:t>, another at 41 </a:t>
            </a:r>
            <a:r>
              <a:rPr lang="en-US" sz="2600" dirty="0" err="1" smtClean="0">
                <a:solidFill>
                  <a:srgbClr val="00B050"/>
                </a:solidFill>
              </a:rPr>
              <a:t>krad</a:t>
            </a:r>
            <a:endParaRPr lang="en-US" sz="2600" dirty="0" smtClean="0">
              <a:solidFill>
                <a:srgbClr val="00B050"/>
              </a:solidFill>
            </a:endParaRPr>
          </a:p>
          <a:p>
            <a:pPr lvl="2"/>
            <a:r>
              <a:rPr lang="en-US" sz="2200" dirty="0" smtClean="0"/>
              <a:t>The third chip survived with 30 </a:t>
            </a:r>
            <a:r>
              <a:rPr lang="en-US" sz="2200" dirty="0" err="1" smtClean="0"/>
              <a:t>krad</a:t>
            </a:r>
            <a:r>
              <a:rPr lang="en-US" sz="2200" dirty="0" smtClean="0"/>
              <a:t> and still working on the bench in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3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of All TAMU Reactor Tests (1)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685798"/>
          <a:ext cx="8839200" cy="5132834"/>
        </p:xfrm>
        <a:graphic>
          <a:graphicData uri="http://schemas.openxmlformats.org/drawingml/2006/table">
            <a:tbl>
              <a:tblPr/>
              <a:tblGrid>
                <a:gridCol w="2898616"/>
                <a:gridCol w="2131632"/>
                <a:gridCol w="1370552"/>
                <a:gridCol w="990600"/>
                <a:gridCol w="1447800"/>
              </a:tblGrid>
              <a:tr h="45720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Part/Chip Name</a:t>
                      </a:r>
                      <a:endParaRPr lang="en-US" sz="12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Chip Type</a:t>
                      </a:r>
                      <a:endParaRPr lang="en-US" sz="12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en-US" sz="1200" baseline="0" dirty="0" err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krad</a:t>
                      </a:r>
                      <a:r>
                        <a:rPr lang="en-US" sz="1200" baseline="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Exposure </a:t>
                      </a:r>
                      <a:r>
                        <a:rPr lang="en-US" sz="1200" baseline="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Pass/Fail</a:t>
                      </a:r>
                      <a:endParaRPr lang="en-US" sz="12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 </a:t>
                      </a:r>
                      <a:r>
                        <a:rPr lang="en-US" sz="1200" baseline="0" dirty="0" err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krad</a:t>
                      </a:r>
                      <a:r>
                        <a:rPr lang="en-US" sz="1200" baseline="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baseline="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Exposure</a:t>
                      </a:r>
                      <a:endParaRPr lang="en-US" sz="12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Result</a:t>
                      </a:r>
                      <a:br>
                        <a:rPr lang="en-US" sz="1200" baseline="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 baseline="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Comments</a:t>
                      </a:r>
                      <a:endParaRPr lang="en-US" sz="1200" baseline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41946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Maxim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8557ETE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out of 6 die</a:t>
                      </a:r>
                      <a:b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at 30 krads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Micrel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MIC69502WR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Micrel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MIC49500WU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National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Semi 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LP38501ATJ-ADJCT-ND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National Semi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LP38853S-ADJ-ND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Sharp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PQ05VY053ZZH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Fails to regulate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Sharp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PQ035ZN1HZPH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50% 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Fails to regulate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Sharp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PQ070XZ02ZPH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Fails to regulate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TPS740901KTWR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 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TPS75601KTT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Fails to regulate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TPS75901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Fails to regulate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 Micro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1N5819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diode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ON Semi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1N5819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diode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7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Fairchild  2N7000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N-channel FET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transistor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Analog Devices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AD8028AR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High Speed,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Rail-to-Rail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Input/Output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Amplifiers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Analog Devices ADM812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Monitor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37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National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Semi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LM41211M5-1.2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Precision Micropower Low </a:t>
                      </a:r>
                      <a:b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Dropout Voltage Reference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37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National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Semi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LM4121AIM5-ADJ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Precision Micropower Low </a:t>
                      </a:r>
                      <a:b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Dropout Voltage Reference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of TAMU Reactor Tests (2)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685800"/>
          <a:ext cx="8839200" cy="3729949"/>
        </p:xfrm>
        <a:graphic>
          <a:graphicData uri="http://schemas.openxmlformats.org/drawingml/2006/table">
            <a:tbl>
              <a:tblPr/>
              <a:tblGrid>
                <a:gridCol w="2133600"/>
                <a:gridCol w="3162703"/>
                <a:gridCol w="1409297"/>
                <a:gridCol w="1007249"/>
                <a:gridCol w="1126351"/>
              </a:tblGrid>
              <a:tr h="4572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Part/Chip Name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Chip Type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krad</a:t>
                      </a: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Exposure </a:t>
                      </a:r>
                      <a:b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Pass/Fail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 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krad</a:t>
                      </a: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Exposure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Result</a:t>
                      </a:r>
                      <a:b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Comments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National Semi LM19CIZ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TO-92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Temperature Sensor</a:t>
                      </a:r>
                      <a:endParaRPr lang="en-US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Maxim  MAX680CSA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+5V to ±10V Voltage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Maxim  MAX664CSA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Dual Mode 5V/Programmable </a:t>
                      </a:r>
                      <a:b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Micropower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Voltage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Regulator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Dead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Maxim  MAX4372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High-Side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Current-Sense Amplifier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Micrel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MIC35302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High-Side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Current-Sense Amplifier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Dead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9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Micrel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MIC37302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High-Side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Current-Sense Amplifier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Dead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72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Fairchild  MM3Z4V7C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Zener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Diode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Fairchild  MM3Z5V1B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Zener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Diode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Sharp  PQ7DV10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Variable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Output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10A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Regulator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87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  TPS7A7001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Very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Low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Dropout,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2A Regulator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Fails to regulate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of TAMU Reactor Tests (3)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52400" y="685801"/>
          <a:ext cx="8839200" cy="3849623"/>
        </p:xfrm>
        <a:graphic>
          <a:graphicData uri="http://schemas.openxmlformats.org/drawingml/2006/table">
            <a:tbl>
              <a:tblPr/>
              <a:tblGrid>
                <a:gridCol w="2133600"/>
                <a:gridCol w="3200400"/>
                <a:gridCol w="1371600"/>
                <a:gridCol w="990600"/>
                <a:gridCol w="1143000"/>
              </a:tblGrid>
              <a:tr h="47695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Part/Chip Name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Chip Type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krad</a:t>
                      </a: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Exposure </a:t>
                      </a:r>
                      <a:b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Pass/Fail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 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krad</a:t>
                      </a:r>
                      <a:r>
                        <a:rPr lang="en-US" sz="1200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Exposure 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Result</a:t>
                      </a:r>
                      <a:b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Comments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43744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TI  SN74LVC2T45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Two-bit Dual-supply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Tri-</a:t>
                      </a:r>
                      <a:r>
                        <a:rPr lang="en-US" sz="1200" dirty="0" err="1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statable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Bus Transceiver</a:t>
                      </a:r>
                      <a:endParaRPr lang="en-US" sz="1200" dirty="0">
                        <a:solidFill>
                          <a:srgbClr val="00B050"/>
                        </a:solidFill>
                        <a:latin typeface="Times New Roman Bold" pitchFamily="18" charset="0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Analog Devices ADM660AR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CMOS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Switched-Capacitor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Converter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Analog Devices ADM8828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Switched-Capacitor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Inverter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Intersil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ICL7660S-BAZ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Switched-Capacitor 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Converter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Dead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Linear Technology LTC1044CS8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100mA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CMOS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3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Maxim MAX1044CSA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Switched-Capacitor </a:t>
                      </a:r>
                      <a:r>
                        <a:rPr lang="en-US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Converter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Fail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Dead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4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Maxim MAX860-UIA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uMAX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"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Switched-Capacitor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Maxim MAX861-ISA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Switched-Capacitor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Microchip  TC1044SCOA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Charge Pump DC-TO-DC 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Voltage 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479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Microchip  TC962COE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High Current Charge </a:t>
                      </a:r>
                      <a:b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Pump DC-to-DC Converter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Pass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437" marR="23437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Considerations </a:t>
            </a:r>
            <a:r>
              <a:rPr lang="en-US" dirty="0" smtClean="0"/>
              <a:t>for SEUs in FPGAs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610600" cy="5867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Configuration memory SRAM is often corrupted by SEUs</a:t>
            </a:r>
            <a:endParaRPr lang="en-US" dirty="0" smtClean="0"/>
          </a:p>
          <a:p>
            <a:pPr lvl="1"/>
            <a:r>
              <a:rPr lang="en-US" dirty="0" smtClean="0"/>
              <a:t>This can be measured in a beam test…</a:t>
            </a:r>
          </a:p>
          <a:p>
            <a:pPr lvl="2"/>
            <a:r>
              <a:rPr lang="en-US" dirty="0" smtClean="0"/>
              <a:t>Recovery from this is done with scrubbing tools or a Program cycle</a:t>
            </a:r>
          </a:p>
          <a:p>
            <a:pPr lvl="3"/>
            <a:r>
              <a:rPr lang="en-US" dirty="0" smtClean="0"/>
              <a:t>E.g. subsystems have CMS issue a Program command every 20 minutes</a:t>
            </a:r>
          </a:p>
          <a:p>
            <a:pPr lvl="3"/>
            <a:r>
              <a:rPr lang="en-US" dirty="0" smtClean="0"/>
              <a:t>This is suitable for preventing long-term accumulation of errors</a:t>
            </a:r>
          </a:p>
          <a:p>
            <a:pPr lvl="1"/>
            <a:r>
              <a:rPr lang="en-US" dirty="0" smtClean="0"/>
              <a:t>But these SEUs do not necessarily cause a disruption </a:t>
            </a:r>
            <a:r>
              <a:rPr lang="en-US" dirty="0" smtClean="0"/>
              <a:t>in operations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 large fraction of the SRAM bits are not used in a given firmware project</a:t>
            </a:r>
          </a:p>
          <a:p>
            <a:pPr lvl="2"/>
            <a:r>
              <a:rPr lang="en-US" dirty="0" smtClean="0"/>
              <a:t>SEUs in these unused bits have little or no impact on logic operations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/>
              <a:t>It is more useful to determine the probability to have a real operational problem:</a:t>
            </a:r>
            <a:r>
              <a:rPr lang="en-US" dirty="0" smtClean="0">
                <a:solidFill>
                  <a:srgbClr val="7030A0"/>
                </a:solidFill>
              </a:rPr>
              <a:t>  we look for SEUs that cause a logic failure</a:t>
            </a:r>
            <a:endParaRPr lang="en-US" dirty="0" smtClean="0"/>
          </a:p>
          <a:p>
            <a:r>
              <a:rPr lang="en-US" dirty="0" smtClean="0"/>
              <a:t>For the</a:t>
            </a:r>
            <a:r>
              <a:rPr lang="en-US" dirty="0" smtClean="0"/>
              <a:t> SEUs that cause operational disruptions</a:t>
            </a:r>
          </a:p>
          <a:p>
            <a:pPr lvl="1"/>
            <a:r>
              <a:rPr lang="en-US" dirty="0" smtClean="0"/>
              <a:t>What is the SEU cross section for this to happen?</a:t>
            </a:r>
          </a:p>
          <a:p>
            <a:pPr lvl="1"/>
            <a:r>
              <a:rPr lang="en-US" dirty="0" smtClean="0"/>
              <a:t>How does it depend on which FPGA elements are involved?</a:t>
            </a:r>
            <a:endParaRPr lang="en-US" dirty="0"/>
          </a:p>
          <a:p>
            <a:pPr lvl="2"/>
            <a:r>
              <a:rPr lang="en-US" dirty="0" smtClean="0"/>
              <a:t>CLB logic, Block RAMs, GTX modules, etc.</a:t>
            </a:r>
            <a:endParaRPr lang="en-US" dirty="0" smtClean="0"/>
          </a:p>
          <a:p>
            <a:pPr lvl="1"/>
            <a:r>
              <a:rPr lang="en-US" dirty="0" smtClean="0"/>
              <a:t>Design firmware with tests that are sensitive to each specific element in the FPGA architecture, and measure the error rate</a:t>
            </a:r>
            <a:endParaRPr lang="en-US" dirty="0" smtClean="0"/>
          </a:p>
          <a:p>
            <a:pPr lvl="1"/>
            <a:r>
              <a:rPr lang="en-US" dirty="0" smtClean="0"/>
              <a:t>Results can be extrapolated to an arbitrary firmware design based the on fraction of each device element in used in the 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SEU </a:t>
            </a:r>
            <a:r>
              <a:rPr lang="en-US" dirty="0" smtClean="0"/>
              <a:t>Tests </a:t>
            </a:r>
            <a:r>
              <a:rPr lang="en-US" dirty="0" smtClean="0"/>
              <a:t>for </a:t>
            </a:r>
            <a:r>
              <a:rPr lang="en-US" dirty="0" smtClean="0"/>
              <a:t>CMS </a:t>
            </a:r>
            <a:r>
              <a:rPr lang="en-US" dirty="0" err="1" smtClean="0"/>
              <a:t>Muon</a:t>
            </a:r>
            <a:r>
              <a:rPr lang="en-US" dirty="0" smtClean="0"/>
              <a:t> 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715000"/>
          </a:xfrm>
        </p:spPr>
        <p:txBody>
          <a:bodyPr>
            <a:normAutofit fontScale="77500" lnSpcReduction="20000"/>
          </a:bodyPr>
          <a:lstStyle/>
          <a:p>
            <a:pPr marL="0" lvl="2" indent="0">
              <a:buNone/>
            </a:pPr>
            <a:r>
              <a:rPr lang="en-US" sz="3500" dirty="0" smtClean="0">
                <a:solidFill>
                  <a:srgbClr val="0070C0"/>
                </a:solidFill>
              </a:rPr>
              <a:t>This work was done as R&amp;D work for the Cathode Strip Chamber electronics in the CMS </a:t>
            </a:r>
            <a:r>
              <a:rPr lang="en-US" sz="3500" dirty="0" err="1" smtClean="0">
                <a:solidFill>
                  <a:srgbClr val="0070C0"/>
                </a:solidFill>
              </a:rPr>
              <a:t>Endcap</a:t>
            </a:r>
            <a:r>
              <a:rPr lang="en-US" sz="3500" dirty="0" smtClean="0">
                <a:solidFill>
                  <a:srgbClr val="0070C0"/>
                </a:solidFill>
              </a:rPr>
              <a:t> </a:t>
            </a:r>
            <a:r>
              <a:rPr lang="en-US" sz="3500" dirty="0" err="1" smtClean="0">
                <a:solidFill>
                  <a:srgbClr val="0070C0"/>
                </a:solidFill>
              </a:rPr>
              <a:t>Muon</a:t>
            </a:r>
            <a:r>
              <a:rPr lang="en-US" sz="3500" dirty="0" smtClean="0">
                <a:solidFill>
                  <a:srgbClr val="0070C0"/>
                </a:solidFill>
              </a:rPr>
              <a:t> system</a:t>
            </a:r>
          </a:p>
          <a:p>
            <a:pPr marL="342900" lvl="2" indent="-342900">
              <a:buFont typeface="Arial" pitchFamily="34" charset="0"/>
              <a:buChar char="•"/>
            </a:pPr>
            <a:r>
              <a:rPr lang="en-US" sz="3500" dirty="0" smtClean="0">
                <a:solidFill>
                  <a:schemeClr val="tx1"/>
                </a:solidFill>
              </a:rPr>
              <a:t>Tests were p</a:t>
            </a:r>
            <a:r>
              <a:rPr lang="en-US" sz="3500" dirty="0" smtClean="0">
                <a:solidFill>
                  <a:schemeClr val="tx1"/>
                </a:solidFill>
              </a:rPr>
              <a:t>erformed at UC Davis and TAMU Cyclotron facilities using a collimated proton beam</a:t>
            </a:r>
          </a:p>
          <a:p>
            <a:pPr lvl="1"/>
            <a:r>
              <a:rPr lang="en-US" sz="2600" dirty="0" smtClean="0"/>
              <a:t>The beam was</a:t>
            </a:r>
            <a:r>
              <a:rPr lang="en-US" sz="2600" dirty="0" smtClean="0"/>
              <a:t> collimated uniformly on one chip at a time with a precision flux measurement</a:t>
            </a:r>
          </a:p>
          <a:p>
            <a:pPr lvl="1"/>
            <a:r>
              <a:rPr lang="en-US" sz="2600" dirty="0" smtClean="0"/>
              <a:t>We tested two identical FPGAs running the same firmware</a:t>
            </a:r>
            <a:endParaRPr lang="en-US" sz="2600" dirty="0" smtClean="0"/>
          </a:p>
          <a:p>
            <a:pPr lvl="1"/>
            <a:r>
              <a:rPr lang="en-US" sz="2600" dirty="0" smtClean="0"/>
              <a:t>All </a:t>
            </a:r>
            <a:r>
              <a:rPr lang="en-US" sz="2600" dirty="0" smtClean="0"/>
              <a:t>chips </a:t>
            </a:r>
            <a:r>
              <a:rPr lang="en-US" sz="2600" dirty="0" smtClean="0"/>
              <a:t>tested survived </a:t>
            </a:r>
            <a:r>
              <a:rPr lang="en-US" sz="2600" dirty="0" smtClean="0"/>
              <a:t>30 </a:t>
            </a:r>
            <a:r>
              <a:rPr lang="en-US" sz="2600" dirty="0" err="1" smtClean="0"/>
              <a:t>kRad</a:t>
            </a:r>
            <a:r>
              <a:rPr lang="en-US" sz="2600" dirty="0" smtClean="0"/>
              <a:t> </a:t>
            </a:r>
            <a:r>
              <a:rPr lang="en-US" sz="2600" dirty="0" smtClean="0"/>
              <a:t>dose in the beam</a:t>
            </a:r>
          </a:p>
          <a:p>
            <a:pPr lvl="2"/>
            <a:endParaRPr lang="en-US" sz="2700" dirty="0" smtClean="0"/>
          </a:p>
          <a:p>
            <a:r>
              <a:rPr lang="en-US" sz="3500" dirty="0"/>
              <a:t>Firmware design for rad tests</a:t>
            </a:r>
          </a:p>
          <a:p>
            <a:pPr lvl="1"/>
            <a:r>
              <a:rPr lang="en-US" dirty="0" smtClean="0"/>
              <a:t>Specific modules were instantiated in the code to test different FPGA elements</a:t>
            </a:r>
          </a:p>
          <a:p>
            <a:pPr lvl="2"/>
            <a:r>
              <a:rPr lang="en-US" dirty="0" smtClean="0"/>
              <a:t>Block </a:t>
            </a:r>
            <a:r>
              <a:rPr lang="en-US" dirty="0"/>
              <a:t>RAMs, CLBs and </a:t>
            </a:r>
            <a:r>
              <a:rPr lang="en-US" dirty="0" smtClean="0"/>
              <a:t>GTX</a:t>
            </a:r>
          </a:p>
          <a:p>
            <a:pPr lvl="2"/>
            <a:r>
              <a:rPr lang="en-US" dirty="0" smtClean="0"/>
              <a:t>Used a large fraction of each in the FPGA</a:t>
            </a:r>
            <a:endParaRPr lang="en-US" dirty="0"/>
          </a:p>
          <a:p>
            <a:pPr lvl="1"/>
            <a:r>
              <a:rPr lang="en-US" dirty="0" smtClean="0"/>
              <a:t>All of these modules were running simultaneously in firmware</a:t>
            </a:r>
          </a:p>
          <a:p>
            <a:pPr lvl="1"/>
            <a:r>
              <a:rPr lang="en-US" dirty="0" smtClean="0"/>
              <a:t>Errors in each module were monitored &amp; logged by software via gigabit Ethernet fiber connection to a PC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96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Test Beam Photos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610600" cy="838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 Texas A&amp;M University cyclotron at the Radiation Effects Facility, and the UC Davis Crocker Laboratory cyclotron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4" descr="Mezz2010_BeamPhoto-1sm.JPG"/>
          <p:cNvPicPr>
            <a:picLocks noChangeAspect="1"/>
          </p:cNvPicPr>
          <p:nvPr/>
        </p:nvPicPr>
        <p:blipFill>
          <a:blip r:embed="rId2" cstate="print"/>
          <a:srcRect l="39964" t="14911" r="1599" b="21301"/>
          <a:stretch>
            <a:fillRect/>
          </a:stretch>
        </p:blipFill>
        <p:spPr bwMode="auto">
          <a:xfrm>
            <a:off x="5379852" y="3403352"/>
            <a:ext cx="3661276" cy="299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Mezz2010_BeamPhoto-3sm.JPG"/>
          <p:cNvPicPr>
            <a:picLocks noChangeAspect="1"/>
          </p:cNvPicPr>
          <p:nvPr/>
        </p:nvPicPr>
        <p:blipFill>
          <a:blip r:embed="rId3" cstate="print"/>
          <a:srcRect l="28773" t="31953" r="3197" b="14911"/>
          <a:stretch>
            <a:fillRect/>
          </a:stretch>
        </p:blipFill>
        <p:spPr bwMode="auto">
          <a:xfrm>
            <a:off x="76200" y="3403352"/>
            <a:ext cx="5100368" cy="299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3301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FPGA SEU Results for CSCs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610600" cy="5943600"/>
          </a:xfrm>
        </p:spPr>
        <p:txBody>
          <a:bodyPr>
            <a:normAutofit fontScale="77500" lnSpcReduction="20000"/>
          </a:bodyPr>
          <a:lstStyle/>
          <a:p>
            <a:r>
              <a:rPr lang="en-US" sz="3600" dirty="0" smtClean="0"/>
              <a:t>Xilinx Virtex-6 FPGA, model xc6vlx195t-2ffg1156ces</a:t>
            </a:r>
          </a:p>
          <a:p>
            <a:pPr lvl="1"/>
            <a:r>
              <a:rPr lang="en-US" sz="2600" dirty="0" smtClean="0"/>
              <a:t>Enabled native ECC feature in Block </a:t>
            </a:r>
            <a:r>
              <a:rPr lang="en-US" sz="2600" dirty="0" smtClean="0"/>
              <a:t>RAMs to </a:t>
            </a:r>
            <a:r>
              <a:rPr lang="en-US" sz="2600" dirty="0"/>
              <a:t>protect data integrity</a:t>
            </a:r>
            <a:endParaRPr lang="en-US" sz="2600" dirty="0" smtClean="0"/>
          </a:p>
          <a:p>
            <a:pPr lvl="1"/>
            <a:r>
              <a:rPr lang="en-US" sz="2600" dirty="0" smtClean="0"/>
              <a:t>CLB tests based </a:t>
            </a:r>
            <a:r>
              <a:rPr lang="en-US" sz="2600" dirty="0" smtClean="0"/>
              <a:t>on a triple-voting system</a:t>
            </a:r>
          </a:p>
          <a:p>
            <a:pPr lvl="2"/>
            <a:r>
              <a:rPr lang="en-US" sz="2200" dirty="0" smtClean="0"/>
              <a:t>Implemented with a custom designed TMR logic module</a:t>
            </a:r>
            <a:endParaRPr lang="en-US" sz="2200" dirty="0" smtClean="0"/>
          </a:p>
          <a:p>
            <a:pPr lvl="1"/>
            <a:r>
              <a:rPr lang="en-US" sz="2600" dirty="0" smtClean="0"/>
              <a:t>Results are summarized </a:t>
            </a:r>
            <a:r>
              <a:rPr lang="en-US" sz="2600" dirty="0" smtClean="0"/>
              <a:t>below</a:t>
            </a:r>
            <a:endParaRPr lang="en-US" sz="2200" dirty="0" smtClean="0"/>
          </a:p>
          <a:p>
            <a:r>
              <a:rPr lang="en-US" sz="3500" dirty="0" smtClean="0"/>
              <a:t>GTX Transceiver (55% used in FPGA)</a:t>
            </a:r>
          </a:p>
          <a:p>
            <a:pPr lvl="1"/>
            <a:r>
              <a:rPr lang="en-US" sz="2600" dirty="0" smtClean="0"/>
              <a:t>Random PRBS data patterns @3.2 Gbps on each of eight links</a:t>
            </a:r>
          </a:p>
          <a:p>
            <a:pPr lvl="1"/>
            <a:r>
              <a:rPr lang="en-US" sz="2600" dirty="0" smtClean="0"/>
              <a:t>These SEUs only caused transient bit errors in the data</a:t>
            </a:r>
          </a:p>
          <a:p>
            <a:pPr lvl="1"/>
            <a:r>
              <a:rPr lang="en-US" sz="2600" dirty="0" smtClean="0">
                <a:solidFill>
                  <a:srgbClr val="7030A0"/>
                </a:solidFill>
              </a:rPr>
              <a:t>SEU cross section result:  </a:t>
            </a:r>
            <a:r>
              <a:rPr lang="en-US" sz="26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2600" dirty="0" smtClean="0">
                <a:solidFill>
                  <a:srgbClr val="7030A0"/>
                </a:solidFill>
              </a:rPr>
              <a:t> = (10 ± 0.8) *10</a:t>
            </a:r>
            <a:r>
              <a:rPr lang="en-US" sz="2600" baseline="30000" dirty="0" smtClean="0">
                <a:solidFill>
                  <a:srgbClr val="7030A0"/>
                </a:solidFill>
              </a:rPr>
              <a:t>-10</a:t>
            </a:r>
            <a:r>
              <a:rPr lang="en-US" sz="2600" dirty="0" smtClean="0">
                <a:solidFill>
                  <a:srgbClr val="7030A0"/>
                </a:solidFill>
              </a:rPr>
              <a:t> cm</a:t>
            </a:r>
            <a:r>
              <a:rPr lang="en-US" sz="2600" baseline="30000" dirty="0" smtClean="0">
                <a:solidFill>
                  <a:srgbClr val="7030A0"/>
                </a:solidFill>
              </a:rPr>
              <a:t>2</a:t>
            </a:r>
            <a:endParaRPr lang="en-US" sz="2600" dirty="0" smtClean="0">
              <a:solidFill>
                <a:srgbClr val="7030A0"/>
              </a:solidFill>
            </a:endParaRPr>
          </a:p>
          <a:p>
            <a:r>
              <a:rPr lang="en-US" sz="3500" dirty="0" smtClean="0"/>
              <a:t>Block RAM (74% used in FPGA)</a:t>
            </a:r>
          </a:p>
          <a:p>
            <a:pPr lvl="1"/>
            <a:r>
              <a:rPr lang="en-US" sz="2600" dirty="0" smtClean="0"/>
              <a:t>Software </a:t>
            </a:r>
            <a:r>
              <a:rPr lang="en-US" sz="2600" dirty="0" smtClean="0"/>
              <a:t>controlled write and read for BRAM memory tests</a:t>
            </a:r>
          </a:p>
          <a:p>
            <a:pPr lvl="1"/>
            <a:r>
              <a:rPr lang="en-US" sz="2600" dirty="0" smtClean="0"/>
              <a:t>No </a:t>
            </a:r>
            <a:r>
              <a:rPr lang="en-US" sz="2600" dirty="0" smtClean="0"/>
              <a:t>data corruption was</a:t>
            </a:r>
            <a:r>
              <a:rPr lang="en-US" sz="2600" dirty="0" smtClean="0"/>
              <a:t> </a:t>
            </a:r>
            <a:r>
              <a:rPr lang="en-US" sz="2600" dirty="0" smtClean="0"/>
              <a:t>detected in the BRAM </a:t>
            </a:r>
            <a:r>
              <a:rPr lang="en-US" sz="2600" dirty="0" smtClean="0"/>
              <a:t>contents</a:t>
            </a:r>
            <a:endParaRPr lang="en-US" sz="2600" dirty="0" smtClean="0"/>
          </a:p>
          <a:p>
            <a:pPr lvl="1"/>
            <a:r>
              <a:rPr lang="en-US" sz="2600" dirty="0" smtClean="0">
                <a:solidFill>
                  <a:srgbClr val="7030A0"/>
                </a:solidFill>
              </a:rPr>
              <a:t>SEU cross section:  </a:t>
            </a:r>
            <a:r>
              <a:rPr lang="en-US" sz="26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2600" baseline="-25000" dirty="0" smtClean="0">
                <a:solidFill>
                  <a:srgbClr val="7030A0"/>
                </a:solidFill>
                <a:latin typeface="Symbol" pitchFamily="18" charset="2"/>
              </a:rPr>
              <a:t>90%</a:t>
            </a:r>
            <a:r>
              <a:rPr lang="en-US" sz="2600" dirty="0" smtClean="0">
                <a:solidFill>
                  <a:srgbClr val="7030A0"/>
                </a:solidFill>
              </a:rPr>
              <a:t> &lt; 8.2 *10</a:t>
            </a:r>
            <a:r>
              <a:rPr lang="en-US" sz="2600" baseline="30000" dirty="0" smtClean="0">
                <a:solidFill>
                  <a:srgbClr val="7030A0"/>
                </a:solidFill>
              </a:rPr>
              <a:t>-10</a:t>
            </a:r>
            <a:r>
              <a:rPr lang="en-US" sz="2600" dirty="0" smtClean="0">
                <a:solidFill>
                  <a:srgbClr val="7030A0"/>
                </a:solidFill>
              </a:rPr>
              <a:t> cm</a:t>
            </a:r>
            <a:r>
              <a:rPr lang="en-US" sz="2600" baseline="30000" dirty="0" smtClean="0">
                <a:solidFill>
                  <a:srgbClr val="7030A0"/>
                </a:solidFill>
              </a:rPr>
              <a:t>2</a:t>
            </a:r>
            <a:endParaRPr lang="en-US" sz="2600" dirty="0" smtClean="0">
              <a:solidFill>
                <a:srgbClr val="7030A0"/>
              </a:solidFill>
            </a:endParaRPr>
          </a:p>
          <a:p>
            <a:r>
              <a:rPr lang="en-US" sz="3500" dirty="0" smtClean="0"/>
              <a:t>CLB (43% used in FPGA</a:t>
            </a:r>
            <a:r>
              <a:rPr lang="en-US" sz="3500" dirty="0" smtClean="0"/>
              <a:t>)</a:t>
            </a:r>
          </a:p>
          <a:p>
            <a:pPr lvl="1"/>
            <a:r>
              <a:rPr lang="en-US" sz="2600" dirty="0" smtClean="0">
                <a:solidFill>
                  <a:srgbClr val="7030A0"/>
                </a:solidFill>
              </a:rPr>
              <a:t>SEU </a:t>
            </a:r>
            <a:r>
              <a:rPr lang="en-US" sz="2600" dirty="0" smtClean="0">
                <a:solidFill>
                  <a:srgbClr val="7030A0"/>
                </a:solidFill>
              </a:rPr>
              <a:t>cross section result:  </a:t>
            </a:r>
            <a:r>
              <a:rPr lang="en-US" sz="2600" dirty="0" smtClean="0">
                <a:solidFill>
                  <a:srgbClr val="7030A0"/>
                </a:solidFill>
                <a:latin typeface="Symbol" pitchFamily="18" charset="2"/>
              </a:rPr>
              <a:t>s</a:t>
            </a:r>
            <a:r>
              <a:rPr lang="en-US" sz="2600" dirty="0" smtClean="0">
                <a:solidFill>
                  <a:srgbClr val="7030A0"/>
                </a:solidFill>
              </a:rPr>
              <a:t> = (6.0 ± 0.5) *10</a:t>
            </a:r>
            <a:r>
              <a:rPr lang="en-US" sz="2600" baseline="30000" dirty="0" smtClean="0">
                <a:solidFill>
                  <a:srgbClr val="7030A0"/>
                </a:solidFill>
              </a:rPr>
              <a:t>-9</a:t>
            </a:r>
            <a:r>
              <a:rPr lang="en-US" sz="2600" dirty="0" smtClean="0">
                <a:solidFill>
                  <a:srgbClr val="7030A0"/>
                </a:solidFill>
              </a:rPr>
              <a:t> cm</a:t>
            </a:r>
            <a:r>
              <a:rPr lang="en-US" sz="2600" baseline="30000" dirty="0" smtClean="0">
                <a:solidFill>
                  <a:srgbClr val="7030A0"/>
                </a:solidFill>
              </a:rPr>
              <a:t>2</a:t>
            </a:r>
            <a:endParaRPr lang="en-US" sz="2600" dirty="0" smtClean="0">
              <a:solidFill>
                <a:srgbClr val="7030A0"/>
              </a:solidFill>
            </a:endParaRPr>
          </a:p>
          <a:p>
            <a:pPr lvl="2"/>
            <a:r>
              <a:rPr lang="en-US" sz="2200" dirty="0" smtClean="0"/>
              <a:t>With this we expect  ~1 CLB SEU per FPGA per day </a:t>
            </a:r>
            <a:r>
              <a:rPr lang="en-US" sz="2200" dirty="0" smtClean="0"/>
              <a:t>per</a:t>
            </a:r>
            <a:r>
              <a:rPr lang="en-US" sz="2200" dirty="0" smtClean="0"/>
              <a:t> CSC chamber in CMS</a:t>
            </a:r>
            <a:endParaRPr lang="en-US" sz="2200" dirty="0" smtClean="0"/>
          </a:p>
          <a:p>
            <a:pPr lvl="1"/>
            <a:r>
              <a:rPr lang="en-US" sz="2600" dirty="0" smtClean="0"/>
              <a:t>Our results here were less than ideal… to be repeated later this year</a:t>
            </a:r>
            <a:endParaRPr lang="en-US" sz="26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Workshop on FPGAs in HEP, </a:t>
            </a:r>
            <a:r>
              <a:rPr lang="en-US" dirty="0" err="1" smtClean="0"/>
              <a:t>Cern</a:t>
            </a:r>
            <a:r>
              <a:rPr lang="en-US" dirty="0" smtClean="0"/>
              <a:t>, 21 March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Xilinx Scrubbing Tool Experience at OSU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458200" cy="55943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SEM Controller </a:t>
            </a:r>
            <a:r>
              <a:rPr lang="en-US" dirty="0" smtClean="0"/>
              <a:t>for </a:t>
            </a:r>
            <a:r>
              <a:rPr lang="en-US" dirty="0"/>
              <a:t>Xilinx </a:t>
            </a:r>
            <a:r>
              <a:rPr lang="en-US" dirty="0" smtClean="0"/>
              <a:t>Virtex-6</a:t>
            </a:r>
          </a:p>
          <a:p>
            <a:pPr lvl="1"/>
            <a:r>
              <a:rPr lang="en-US" dirty="0"/>
              <a:t>Xilinx </a:t>
            </a:r>
            <a:r>
              <a:rPr lang="en-US" dirty="0" err="1"/>
              <a:t>LogiCORE</a:t>
            </a:r>
            <a:r>
              <a:rPr lang="en-US" dirty="0"/>
              <a:t> IP Soft Error Mitigation Controller </a:t>
            </a:r>
            <a:r>
              <a:rPr lang="en-US" dirty="0" smtClean="0"/>
              <a:t>v3.6</a:t>
            </a:r>
          </a:p>
          <a:p>
            <a:r>
              <a:rPr lang="en-US" dirty="0" smtClean="0"/>
              <a:t>Xilinx </a:t>
            </a:r>
            <a:r>
              <a:rPr lang="en-US" dirty="0"/>
              <a:t>built-in feature for Soft Error Mitigation</a:t>
            </a:r>
          </a:p>
          <a:p>
            <a:pPr lvl="1"/>
            <a:r>
              <a:rPr lang="en-US" dirty="0"/>
              <a:t>Continuously reads configuration memory and checks each frame for </a:t>
            </a:r>
            <a:r>
              <a:rPr lang="en-US" dirty="0" smtClean="0"/>
              <a:t>errors</a:t>
            </a:r>
            <a:endParaRPr lang="en-US" dirty="0"/>
          </a:p>
          <a:p>
            <a:pPr lvl="1"/>
            <a:r>
              <a:rPr lang="en-US" dirty="0"/>
              <a:t>If single bit errors exist, it corrects the error and re-writes the </a:t>
            </a:r>
            <a:r>
              <a:rPr lang="en-US" dirty="0" smtClean="0"/>
              <a:t>frame</a:t>
            </a:r>
            <a:endParaRPr lang="en-US" dirty="0"/>
          </a:p>
          <a:p>
            <a:r>
              <a:rPr lang="en-US" dirty="0"/>
              <a:t>But the built in feature has known </a:t>
            </a:r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A simple web search explains how to deal with them</a:t>
            </a:r>
            <a:endParaRPr lang="en-US" dirty="0"/>
          </a:p>
          <a:p>
            <a:pPr lvl="1"/>
            <a:r>
              <a:rPr lang="en-US" dirty="0"/>
              <a:t>Experts suggest using the SEM Controller IP </a:t>
            </a:r>
            <a:r>
              <a:rPr lang="en-US" dirty="0" smtClean="0"/>
              <a:t>core</a:t>
            </a:r>
            <a:endParaRPr lang="en-US" dirty="0"/>
          </a:p>
          <a:p>
            <a:r>
              <a:rPr lang="en-US" dirty="0"/>
              <a:t>The SEM Controller:</a:t>
            </a:r>
          </a:p>
          <a:p>
            <a:pPr lvl="1"/>
            <a:r>
              <a:rPr lang="en-US" dirty="0"/>
              <a:t>Utilizes the built-in feature to do continuous </a:t>
            </a:r>
            <a:r>
              <a:rPr lang="en-US" dirty="0" err="1"/>
              <a:t>readback</a:t>
            </a:r>
            <a:r>
              <a:rPr lang="en-US" dirty="0"/>
              <a:t> and CRC checking</a:t>
            </a:r>
          </a:p>
          <a:p>
            <a:pPr lvl="1"/>
            <a:r>
              <a:rPr lang="en-US" dirty="0"/>
              <a:t>Handles correcting single bit errors</a:t>
            </a:r>
          </a:p>
          <a:p>
            <a:pPr lvl="1"/>
            <a:r>
              <a:rPr lang="en-US" dirty="0"/>
              <a:t>Has port for injecting errors for testing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320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651"/>
            <a:ext cx="8229600" cy="7487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SEM Controller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819400" y="6356350"/>
            <a:ext cx="3581400" cy="365125"/>
          </a:xfrm>
        </p:spPr>
        <p:txBody>
          <a:bodyPr/>
          <a:lstStyle/>
          <a:p>
            <a:r>
              <a:rPr lang="en-US" dirty="0" smtClean="0"/>
              <a:t>Workshop on FPGAs in HEP, </a:t>
            </a:r>
            <a:r>
              <a:rPr lang="en-US" dirty="0" err="1" smtClean="0"/>
              <a:t>Cern</a:t>
            </a:r>
            <a:r>
              <a:rPr lang="en-US" dirty="0" smtClean="0"/>
              <a:t>, 21 March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1701B52-BE4E-41FE-AD12-0DC8740F0BCE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441209"/>
              </p:ext>
            </p:extLst>
          </p:nvPr>
        </p:nvGraphicFramePr>
        <p:xfrm>
          <a:off x="1511503" y="762000"/>
          <a:ext cx="5727498" cy="523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Acrobat Document" r:id="rId3" imgW="4571429" imgH="4180952" progId="AcroExch.Document.7">
                  <p:embed/>
                </p:oleObj>
              </mc:Choice>
              <mc:Fallback>
                <p:oleObj name="Acrobat Document" r:id="rId3" imgW="4571429" imgH="4180952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1503" y="762000"/>
                        <a:ext cx="5727498" cy="5238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5600" y="5943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Taken from Xilinx document PG036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238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Controller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362200" y="6356350"/>
            <a:ext cx="3657600" cy="365125"/>
          </a:xfrm>
        </p:spPr>
        <p:txBody>
          <a:bodyPr/>
          <a:lstStyle/>
          <a:p>
            <a:r>
              <a:rPr lang="en-US" dirty="0" smtClean="0"/>
              <a:t>Workshop on FPGAs in HEP, </a:t>
            </a:r>
            <a:r>
              <a:rPr lang="en-US" dirty="0" err="1" smtClean="0"/>
              <a:t>Cern</a:t>
            </a:r>
            <a:r>
              <a:rPr lang="en-US" dirty="0" smtClean="0"/>
              <a:t>, 21 March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1701B52-BE4E-41FE-AD12-0DC8740F0BC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971800" y="2286000"/>
            <a:ext cx="2286000" cy="22098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SEM Controller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048000" y="1447800"/>
            <a:ext cx="9144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ICAP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191000" y="1447800"/>
            <a:ext cx="914400" cy="4572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Frame</a:t>
            </a:r>
          </a:p>
          <a:p>
            <a:pPr algn="ctr"/>
            <a:r>
              <a:rPr lang="en-US" dirty="0" smtClean="0"/>
              <a:t>ECC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447800" y="2743200"/>
            <a:ext cx="914400" cy="4572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VIO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867400" y="23622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Status </a:t>
            </a:r>
            <a:r>
              <a:rPr lang="en-US" dirty="0" err="1" smtClean="0"/>
              <a:t>Reg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867400" y="3200400"/>
            <a:ext cx="15240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867400" y="48006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Sngl</a:t>
            </a:r>
            <a:r>
              <a:rPr lang="en-US" dirty="0" smtClean="0"/>
              <a:t> Err </a:t>
            </a:r>
            <a:r>
              <a:rPr lang="en-US" dirty="0" err="1" smtClean="0"/>
              <a:t>Cnt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867400" y="55626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Dbl Err </a:t>
            </a:r>
            <a:r>
              <a:rPr lang="en-US" dirty="0" err="1" smtClean="0"/>
              <a:t>Cnt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362200" y="2971800"/>
            <a:ext cx="6096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352800" y="1905000"/>
            <a:ext cx="0" cy="381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419600" y="1905000"/>
            <a:ext cx="0" cy="381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257800" y="3962400"/>
            <a:ext cx="6096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1" idx="2"/>
          </p:cNvCxnSpPr>
          <p:nvPr/>
        </p:nvCxnSpPr>
        <p:spPr>
          <a:xfrm flipV="1">
            <a:off x="3505200" y="1905000"/>
            <a:ext cx="0" cy="381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14" idx="1"/>
          </p:cNvCxnSpPr>
          <p:nvPr/>
        </p:nvCxnSpPr>
        <p:spPr>
          <a:xfrm>
            <a:off x="5257800" y="2590800"/>
            <a:ext cx="6096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257800" y="3657600"/>
            <a:ext cx="609600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629400" y="2819400"/>
            <a:ext cx="0" cy="3810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16" idx="0"/>
          </p:cNvCxnSpPr>
          <p:nvPr/>
        </p:nvCxnSpPr>
        <p:spPr>
          <a:xfrm>
            <a:off x="6629400" y="4495800"/>
            <a:ext cx="0" cy="304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629400" y="5257800"/>
            <a:ext cx="0" cy="304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43000" y="2438400"/>
            <a:ext cx="13858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Chip Scope </a:t>
            </a:r>
            <a:r>
              <a:rPr lang="en-US" sz="1400" dirty="0" smtClean="0"/>
              <a:t>Pro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971800" y="2819400"/>
            <a:ext cx="731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Injection</a:t>
            </a:r>
            <a:endParaRPr lang="en-US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4648200" y="2514600"/>
            <a:ext cx="569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Status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7467600" y="1676400"/>
            <a:ext cx="629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JTAG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7391400" y="2514600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7391400" y="4114800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391400" y="5029200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391400" y="5791200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772400" y="2057400"/>
            <a:ext cx="0" cy="44958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495800" y="3505200"/>
            <a:ext cx="726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Mon out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4572000" y="3810000"/>
            <a:ext cx="628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Mon in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685800" y="1524000"/>
            <a:ext cx="23846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Internal </a:t>
            </a:r>
            <a:r>
              <a:rPr lang="en-US" sz="1200" dirty="0" smtClean="0"/>
              <a:t>Configuration </a:t>
            </a:r>
            <a:r>
              <a:rPr lang="en-US" sz="1200" dirty="0" smtClean="0"/>
              <a:t>Access Port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181600" y="1524000"/>
            <a:ext cx="2503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Configuration </a:t>
            </a:r>
            <a:r>
              <a:rPr lang="en-US" sz="1200" dirty="0" smtClean="0"/>
              <a:t>Frame Error Correction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3352800" y="1143000"/>
            <a:ext cx="1318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Virtex</a:t>
            </a:r>
            <a:r>
              <a:rPr lang="en-US" sz="1200" dirty="0"/>
              <a:t>-</a:t>
            </a:r>
            <a:r>
              <a:rPr lang="en-US" sz="1200" dirty="0" smtClean="0"/>
              <a:t>6 </a:t>
            </a:r>
            <a:r>
              <a:rPr lang="en-US" sz="1200" dirty="0" smtClean="0"/>
              <a:t>primitives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3429000" y="4191000"/>
            <a:ext cx="1626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Configured with wizard</a:t>
            </a:r>
            <a:endParaRPr lang="en-US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381000" y="4724400"/>
            <a:ext cx="518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Single bit errors corrected automatically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Double bit errors indicated in status register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Software polls status register for double errors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Get Frame address of double bit error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Re-write Frame through JTAG access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5867400" y="6324600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FAR </a:t>
            </a:r>
            <a:r>
              <a:rPr lang="en-US" dirty="0" err="1" smtClean="0"/>
              <a:t>Addr</a:t>
            </a:r>
            <a:endParaRPr lang="en-US" dirty="0"/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6629400" y="6019800"/>
            <a:ext cx="0" cy="304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H="1">
            <a:off x="7391400" y="6553200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470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on FPGAs in HEP, Cern, 21 March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42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4599</TotalTime>
  <Words>1467</Words>
  <Application>Microsoft Office PowerPoint</Application>
  <PresentationFormat>On-screen Show (4:3)</PresentationFormat>
  <Paragraphs>348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Times New Roman Bold</vt:lpstr>
      <vt:lpstr>Wingdings</vt:lpstr>
      <vt:lpstr>Office Theme</vt:lpstr>
      <vt:lpstr>Acrobat Document</vt:lpstr>
      <vt:lpstr>Virtex-6 Radiation Studies &amp; SEU Mitigation Tests</vt:lpstr>
      <vt:lpstr>Considerations for SEUs in FPGAs</vt:lpstr>
      <vt:lpstr>SEU Tests for CMS Muon Electronics</vt:lpstr>
      <vt:lpstr>Test Beam Photos</vt:lpstr>
      <vt:lpstr>FPGA SEU Results for CSCs</vt:lpstr>
      <vt:lpstr>Xilinx Scrubbing Tool Experience at OSU</vt:lpstr>
      <vt:lpstr>SEM Controller</vt:lpstr>
      <vt:lpstr>SEM Controller</vt:lpstr>
      <vt:lpstr>Extra Slides…</vt:lpstr>
      <vt:lpstr>SEU Test Results for Other CSC Electronics</vt:lpstr>
      <vt:lpstr>Summary of All TAMU Reactor Tests (1)</vt:lpstr>
      <vt:lpstr>Summary of TAMU Reactor Tests (2)</vt:lpstr>
      <vt:lpstr>Summary of TAMU Reactor Tests (3)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TAMU TMB Mezz &amp; Rad Test Update</dc:title>
  <dc:creator>jason</dc:creator>
  <cp:lastModifiedBy>Jason</cp:lastModifiedBy>
  <cp:revision>327</cp:revision>
  <dcterms:created xsi:type="dcterms:W3CDTF">2012-05-07T14:40:04Z</dcterms:created>
  <dcterms:modified xsi:type="dcterms:W3CDTF">2014-03-20T20:11:27Z</dcterms:modified>
</cp:coreProperties>
</file>