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rels" ContentType="application/vnd.openxmlformats-package.relationships+xml"/>
  <Override PartName="/ppt/slides/slide14.xml" ContentType="application/vnd.openxmlformats-officedocument.presentationml.slide+xml"/>
  <Override PartName="/ppt/embeddings/oleObject8.bin" ContentType="application/vnd.openxmlformats-officedocument.oleObject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embeddings/oleObject16.bin" ContentType="application/vnd.openxmlformats-officedocument.oleObject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oleObject7.bin" ContentType="application/vnd.openxmlformats-officedocument.oleObject"/>
  <Override PartName="/docProps/core.xml" ContentType="application/vnd.openxmlformats-package.core-properties+xml"/>
  <Override PartName="/ppt/embeddings/oleObject15.bin" ContentType="application/vnd.openxmlformats-officedocument.oleObject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embeddings/oleObject6.bin" ContentType="application/vnd.openxmlformats-officedocument.oleObject"/>
  <Override PartName="/ppt/presProps.xml" ContentType="application/vnd.openxmlformats-officedocument.presentationml.presProps+xml"/>
  <Override PartName="/ppt/embeddings/oleObject14.bin" ContentType="application/vnd.openxmlformats-officedocument.oleObject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35.xml" ContentType="application/vnd.openxmlformats-officedocument.presentationml.slide+xml"/>
  <Override PartName="/ppt/embeddings/oleObject12.bin" ContentType="application/vnd.openxmlformats-officedocument.oleObject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embeddings/oleObject5.bin" ContentType="application/vnd.openxmlformats-officedocument.oleObject"/>
  <Override PartName="/ppt/embeddings/oleObject13.bin" ContentType="application/vnd.openxmlformats-officedocument.oleObject"/>
  <Override PartName="/ppt/slides/slide4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embeddings/oleObject11.bin" ContentType="application/vnd.openxmlformats-officedocument.oleObject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embeddings/oleObject4.bin" ContentType="application/vnd.openxmlformats-officedocument.oleObject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embeddings/oleObject10.bin" ContentType="application/vnd.openxmlformats-officedocument.oleObject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embeddings/oleObject3.bin" ContentType="application/vnd.openxmlformats-officedocument.oleObject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Default Extension="tiff" ContentType="image/tiff"/>
  <Override PartName="/ppt/embeddings/oleObject9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1535" r:id="rId2"/>
    <p:sldId id="1824" r:id="rId3"/>
    <p:sldId id="1872" r:id="rId4"/>
    <p:sldId id="1852" r:id="rId5"/>
    <p:sldId id="1853" r:id="rId6"/>
    <p:sldId id="1857" r:id="rId7"/>
    <p:sldId id="1858" r:id="rId8"/>
    <p:sldId id="1859" r:id="rId9"/>
    <p:sldId id="1537" r:id="rId10"/>
    <p:sldId id="1875" r:id="rId11"/>
    <p:sldId id="1867" r:id="rId12"/>
    <p:sldId id="1869" r:id="rId13"/>
    <p:sldId id="1877" r:id="rId14"/>
    <p:sldId id="1878" r:id="rId15"/>
    <p:sldId id="1911" r:id="rId16"/>
    <p:sldId id="1879" r:id="rId17"/>
    <p:sldId id="1881" r:id="rId18"/>
    <p:sldId id="1882" r:id="rId19"/>
    <p:sldId id="1883" r:id="rId20"/>
    <p:sldId id="1886" r:id="rId21"/>
    <p:sldId id="1892" r:id="rId22"/>
    <p:sldId id="1893" r:id="rId23"/>
    <p:sldId id="1894" r:id="rId24"/>
    <p:sldId id="1898" r:id="rId25"/>
    <p:sldId id="1870" r:id="rId26"/>
    <p:sldId id="1871" r:id="rId27"/>
    <p:sldId id="1873" r:id="rId28"/>
    <p:sldId id="1912" r:id="rId29"/>
    <p:sldId id="1866" r:id="rId30"/>
    <p:sldId id="1868" r:id="rId31"/>
    <p:sldId id="1914" r:id="rId32"/>
    <p:sldId id="1903" r:id="rId33"/>
    <p:sldId id="1904" r:id="rId34"/>
    <p:sldId id="1913" r:id="rId35"/>
    <p:sldId id="1884" r:id="rId36"/>
    <p:sldId id="1899" r:id="rId37"/>
    <p:sldId id="1901" r:id="rId38"/>
    <p:sldId id="1902" r:id="rId39"/>
    <p:sldId id="1905" r:id="rId40"/>
    <p:sldId id="1900" r:id="rId41"/>
    <p:sldId id="1876" r:id="rId42"/>
    <p:sldId id="1880" r:id="rId43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0000"/>
    <a:srgbClr val="FF3300"/>
    <a:srgbClr val="E51B3D"/>
    <a:srgbClr val="003399"/>
    <a:srgbClr val="009900"/>
    <a:srgbClr val="000099"/>
    <a:srgbClr val="000066"/>
    <a:srgbClr val="FF27D0"/>
    <a:srgbClr val="99187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>
      <p:cViewPr>
        <p:scale>
          <a:sx n="110" d="100"/>
          <a:sy n="110" d="100"/>
        </p:scale>
        <p:origin x="-632" y="-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00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4" Type="http://schemas.openxmlformats.org/officeDocument/2006/relationships/image" Target="../media/image12.wmf"/><Relationship Id="rId1" Type="http://schemas.openxmlformats.org/officeDocument/2006/relationships/image" Target="../media/image9.wmf"/><Relationship Id="rId2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4" Type="http://schemas.openxmlformats.org/officeDocument/2006/relationships/image" Target="../media/image19.wmf"/><Relationship Id="rId5" Type="http://schemas.openxmlformats.org/officeDocument/2006/relationships/image" Target="../media/image20.wmf"/><Relationship Id="rId1" Type="http://schemas.openxmlformats.org/officeDocument/2006/relationships/image" Target="../media/image16.wmf"/><Relationship Id="rId2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4" Type="http://schemas.openxmlformats.org/officeDocument/2006/relationships/image" Target="../media/image31.wmf"/><Relationship Id="rId5" Type="http://schemas.openxmlformats.org/officeDocument/2006/relationships/image" Target="../media/image32.wmf"/><Relationship Id="rId1" Type="http://schemas.openxmlformats.org/officeDocument/2006/relationships/image" Target="../media/image28.wmf"/><Relationship Id="rId2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t" anchorCtr="0" compatLnSpc="1">
            <a:prstTxWarp prst="textNoShape">
              <a:avLst/>
            </a:prstTxWarp>
          </a:bodyPr>
          <a:lstStyle>
            <a:lvl1pPr defTabSz="930275" eaLnBrk="0" hangingPunct="0"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t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sz="1200"/>
            </a:lvl1pPr>
          </a:lstStyle>
          <a:p>
            <a:fld id="{60E8CA2A-5D1E-467C-BFF0-CE05A624EF8F}" type="datetime1">
              <a:rPr lang="en-US"/>
              <a:pPr/>
              <a:t>7/2/14</a:t>
            </a:fld>
            <a:endParaRPr lang="en-US"/>
          </a:p>
        </p:txBody>
      </p:sp>
      <p:sp>
        <p:nvSpPr>
          <p:cNvPr id="209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b" anchorCtr="0" compatLnSpc="1">
            <a:prstTxWarp prst="textNoShape">
              <a:avLst/>
            </a:prstTxWarp>
          </a:bodyPr>
          <a:lstStyle>
            <a:lvl1pPr defTabSz="930275" eaLnBrk="0" hangingPunct="0"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9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b" anchorCtr="0" compatLnSpc="1">
            <a:prstTxWarp prst="textNoShape">
              <a:avLst/>
            </a:prstTxWarp>
          </a:bodyPr>
          <a:lstStyle>
            <a:lvl1pPr algn="r" defTabSz="930275" eaLnBrk="0" hangingPunct="0">
              <a:defRPr sz="1200"/>
            </a:lvl1pPr>
          </a:lstStyle>
          <a:p>
            <a:fld id="{504C79AC-5C9B-4FAB-AF99-8767B5DF96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011" tIns="46508" rIns="93011" bIns="46508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fld id="{753E5861-CD42-4A21-A783-94CDABD3A4D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 smtClean="0"/>
              <a:t>이 동영상에서는 각각의 에너지에서 왼쪽에 전자 파동의 공간적인 분포를</a:t>
            </a:r>
            <a:r>
              <a:rPr lang="en-US" altLang="ko-KR" dirty="0" smtClean="0"/>
              <a:t>, </a:t>
            </a:r>
            <a:r>
              <a:rPr lang="ko-KR" altLang="en-US" dirty="0" smtClean="0"/>
              <a:t>오른쪽에는 이를 </a:t>
            </a:r>
            <a:r>
              <a:rPr lang="en-US" altLang="ko-KR" dirty="0" smtClean="0"/>
              <a:t>FT</a:t>
            </a:r>
            <a:r>
              <a:rPr lang="ko-KR" altLang="en-US" dirty="0" smtClean="0"/>
              <a:t>하여 밴드 구조</a:t>
            </a:r>
            <a:r>
              <a:rPr lang="ko-KR" altLang="en-US" baseline="0" dirty="0" smtClean="0"/>
              <a:t> 정보로 보여드리고 있습니다</a:t>
            </a:r>
            <a:r>
              <a:rPr lang="en-US" altLang="ko-KR" baseline="0" dirty="0" smtClean="0"/>
              <a:t>. 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63A04E-1410-49BC-9A1F-AC82182FB1B8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5682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 txBox="1">
            <a:spLocks noGrp="1" noChangeArrowheads="1"/>
          </p:cNvSpPr>
          <p:nvPr/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11" tIns="46508" rIns="93011" bIns="46508" anchor="b"/>
          <a:lstStyle/>
          <a:p>
            <a:pPr defTabSz="930275"/>
            <a:r>
              <a:rPr lang="en-US" sz="1200"/>
              <a:t>Yannis Semertzidis, BNL</a:t>
            </a:r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11" tIns="46508" rIns="93011" bIns="46508" anchor="b"/>
          <a:lstStyle/>
          <a:p>
            <a:pPr algn="r" defTabSz="930275"/>
            <a:fld id="{7BC9614B-8B0F-49F9-B490-C58039C3543F}" type="slidenum">
              <a:rPr lang="en-US" sz="1200"/>
              <a:pPr algn="r" defTabSz="930275"/>
              <a:t>23</a:t>
            </a:fld>
            <a:endParaRPr lang="en-US" sz="1200"/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34C5A7-2216-46B0-AA06-01B0F9747551}" type="slidenum">
              <a:rPr lang="en-US">
                <a:ea typeface="ＭＳ Ｐゴシック" pitchFamily="34" charset="-128"/>
              </a:rPr>
              <a:pPr/>
              <a:t>36</a:t>
            </a:fld>
            <a:endParaRPr lang="en-US">
              <a:ea typeface="ＭＳ Ｐゴシック" pitchFamily="34" charset="-128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6363" y="928688"/>
            <a:ext cx="4243387" cy="3182937"/>
          </a:xfrm>
          <a:solidFill>
            <a:srgbClr val="FFFFFF"/>
          </a:solidFill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4419600"/>
            <a:ext cx="4868863" cy="3532188"/>
          </a:xfrm>
          <a:noFill/>
          <a:ln/>
        </p:spPr>
        <p:txBody>
          <a:bodyPr wrap="none" anchor="ctr"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DE3181-2873-4EFA-9A8D-DE596F110D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2CB4E5-99FA-4C65-BEB8-664F220988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D8AA48-6534-4B89-8415-EF356A1AFA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19EECD-2211-4EB8-ADBC-1EFD41F63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B4A202-54A7-43DA-8AE7-F4590411B3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5D4048-37E2-4DED-BA77-41D46EF55F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C095AD-523F-418B-9096-4E4F3DE295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9C4672-1B74-4225-BA98-54B53073A9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7EE6C2-E342-4CF2-8DB7-C722BC1EC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0AD89-9A3E-F746-AE15-526C75EE2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CDB356-0B88-4BC1-B268-E69530B25F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38585E-51C8-47F9-9DCA-A245C20778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2DE2EC-2BE7-4186-97AA-15FCD306DA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B2F888-0773-411E-9034-ED1F55FE7F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BEE997-9631-4443-81C7-5761CCA4C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9A7C47-4568-48B4-91AC-2873BD25F8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7CF2E-623E-44BA-9268-DAEC0929C7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C858F-C0ED-40ED-A6D4-8E03301A48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0A6451-48C2-4007-9B8F-D8A1B566CAE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MS PGothic" pitchFamily="3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MS PGothic" pitchFamily="34" charset="-128"/>
          <a:cs typeface="MS PGothic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hyperlink" Target="http://www.google.co.kr/url?sa=i&amp;rct=j&amp;q=&amp;esrc=s&amp;frm=1&amp;source=images&amp;cd=&amp;cad=rja&amp;docid=HxOMJNBeDFdOPM&amp;tbnid=jnYFpBZZo00_xM:&amp;ved=0CAUQjRw&amp;url=http://www-hrem.msm.cam.ac.uk/people/loudon/&amp;ei=xAJXUreOOMvPkAXH1oDoCA&amp;bvm=bv.53899372,d.dGI&amp;psig=AFQjCNF3rHvMzpJUjl2KKENWuj78HhCiHQ&amp;ust=1381520418475026" TargetMode="External"/><Relationship Id="rId5" Type="http://schemas.openxmlformats.org/officeDocument/2006/relationships/image" Target="../media/image23.jpeg"/><Relationship Id="rId6" Type="http://schemas.openxmlformats.org/officeDocument/2006/relationships/hyperlink" Target="http://www.google.co.kr/url?sa=i&amp;rct=j&amp;q=&amp;esrc=s&amp;frm=1&amp;source=images&amp;cd=&amp;cad=rja&amp;docid=6rsDOEa1BeKr1M&amp;tbnid=qXWBq9fhhnN4TM:&amp;ved=0CAUQjRw&amp;url=http://www.sciencedirect.com/science/article/pii/S0927024802003641&amp;ei=wgRXUq2CLsTJkwWasYAo&amp;bvm=bv.53899372,d.dGI&amp;psig=AFQjCNFJr6xqkHy1WwOuHpzIzw0-gR4IdQ&amp;ust=1381520932673495" TargetMode="External"/><Relationship Id="rId7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Relationship Id="rId3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2.bin"/><Relationship Id="rId5" Type="http://schemas.openxmlformats.org/officeDocument/2006/relationships/oleObject" Target="../embeddings/oleObject13.bin"/><Relationship Id="rId6" Type="http://schemas.openxmlformats.org/officeDocument/2006/relationships/oleObject" Target="../embeddings/oleObject14.bin"/><Relationship Id="rId7" Type="http://schemas.openxmlformats.org/officeDocument/2006/relationships/oleObject" Target="../embeddings/oleObject15.bin"/><Relationship Id="rId8" Type="http://schemas.openxmlformats.org/officeDocument/2006/relationships/oleObject" Target="../embeddings/oleObject16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yannis/Documents/My%20Documents/Conferences/2014/KAIST/Particle_Fever/a(t)%20flickering.gif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yannis/Documents/My%20Documents/Conferences/2014/KAIST/Particle_Fever/AxionCouplingAnimationRedone.gif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oleObject4.bin"/><Relationship Id="rId7" Type="http://schemas.openxmlformats.org/officeDocument/2006/relationships/oleObject" Target="../embeddings/oleObject5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df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oleObject" Target="../embeddings/oleObject7.bin"/><Relationship Id="rId5" Type="http://schemas.openxmlformats.org/officeDocument/2006/relationships/oleObject" Target="../embeddings/oleObject8.bin"/><Relationship Id="rId6" Type="http://schemas.openxmlformats.org/officeDocument/2006/relationships/oleObject" Target="../embeddings/oleObject9.bin"/><Relationship Id="rId7" Type="http://schemas.openxmlformats.org/officeDocument/2006/relationships/oleObject" Target="../embeddings/oleObject10.bin"/><Relationship Id="rId8" Type="http://schemas.openxmlformats.org/officeDocument/2006/relationships/oleObject" Target="../embeddings/oleObject11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merican_flag_file_3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2726" y="0"/>
            <a:ext cx="796637" cy="5310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23818"/>
            <a:ext cx="9143999" cy="1524000"/>
          </a:xfr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</a:rPr>
              <a:t>Physics Activities at CAPP</a:t>
            </a:r>
            <a:r>
              <a:rPr lang="en-US" altLang="ko-KR" sz="2800" dirty="0" smtClean="0">
                <a:solidFill>
                  <a:srgbClr val="FF0000"/>
                </a:solidFill>
              </a:rPr>
              <a:t>,</a:t>
            </a:r>
            <a:r>
              <a:rPr lang="en-US" altLang="ko-KR" sz="2800" dirty="0" smtClean="0">
                <a:solidFill>
                  <a:srgbClr val="FF0000"/>
                </a:solidFill>
              </a:rPr>
              <a:t> Korea</a:t>
            </a:r>
            <a:br>
              <a:rPr lang="en-US" altLang="ko-KR" sz="2800" dirty="0" smtClean="0">
                <a:solidFill>
                  <a:srgbClr val="FF0000"/>
                </a:solidFill>
              </a:rPr>
            </a:br>
            <a:r>
              <a:rPr lang="en-US" altLang="ko-KR" sz="2800" dirty="0" smtClean="0">
                <a:solidFill>
                  <a:srgbClr val="FF0000"/>
                </a:solidFill>
              </a:rPr>
              <a:t>Yannis Semertzidis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br>
              <a:rPr lang="en-US" sz="2800" dirty="0" smtClean="0">
                <a:solidFill>
                  <a:srgbClr val="0000FF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CAPP</a:t>
            </a:r>
            <a:r>
              <a:rPr lang="en-US" sz="2800" dirty="0" smtClean="0">
                <a:solidFill>
                  <a:srgbClr val="FF0000"/>
                </a:solidFill>
              </a:rPr>
              <a:t>/IBS at KAIST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2655455"/>
            <a:ext cx="9144001" cy="4202545"/>
          </a:xfrm>
        </p:spPr>
        <p:txBody>
          <a:bodyPr/>
          <a:lstStyle/>
          <a:p>
            <a:pPr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Strong CP-Problem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Axion dark matter search: 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tate of the art axion dark matter experiment in Korea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Collaborate with ADMX, CAST…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Proton Electric Dipole Moment Experiment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Storage ring proton EDM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Muon g-2, mu2e, etc.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53363" y="0"/>
            <a:ext cx="35906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4</a:t>
            </a:r>
            <a:r>
              <a:rPr lang="en-US" dirty="0" smtClean="0"/>
              <a:t> July 2014</a:t>
            </a:r>
          </a:p>
          <a:p>
            <a:pPr algn="r"/>
            <a:endParaRPr lang="en-US" dirty="0" smtClean="0"/>
          </a:p>
          <a:p>
            <a:pPr algn="r"/>
            <a:r>
              <a:rPr lang="en-US" dirty="0" smtClean="0"/>
              <a:t>PATRAS WORKSHOP, CERN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667000" cy="10409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1309" y="199737"/>
            <a:ext cx="1473200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8182"/>
          </a:xfrm>
        </p:spPr>
        <p:txBody>
          <a:bodyPr/>
          <a:lstStyle/>
          <a:p>
            <a:r>
              <a:rPr lang="en-US" dirty="0" smtClean="0"/>
              <a:t>(CAPP) Axion dark matter plan,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5909"/>
            <a:ext cx="9144000" cy="5992091"/>
          </a:xfrm>
        </p:spPr>
        <p:txBody>
          <a:bodyPr/>
          <a:lstStyle/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We have started an R&amp;D program with BNL for new magnets: goal 25T, 10cm diameter; then 35T, 5cm diameter.  Currently all axion experiments are using &lt;10T.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Based on high </a:t>
            </a:r>
            <a:r>
              <a:rPr lang="en-US" dirty="0" err="1" smtClean="0">
                <a:solidFill>
                  <a:srgbClr val="0000FF"/>
                </a:solidFill>
              </a:rPr>
              <a:t>T</a:t>
            </a:r>
            <a:r>
              <a:rPr lang="en-US" baseline="-25000" dirty="0" err="1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 cables (</a:t>
            </a:r>
            <a:r>
              <a:rPr lang="en-US" dirty="0" smtClean="0">
                <a:solidFill>
                  <a:srgbClr val="0000FF"/>
                </a:solidFill>
              </a:rPr>
              <a:t>including </a:t>
            </a:r>
            <a:r>
              <a:rPr lang="en-US" dirty="0" smtClean="0">
                <a:solidFill>
                  <a:srgbClr val="0000FF"/>
                </a:solidFill>
              </a:rPr>
              <a:t>SUNAM, a Korean cable company).  ~5 year program.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Magnet Development plan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05" y="2456431"/>
            <a:ext cx="7783368" cy="44015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0182" y="1212273"/>
            <a:ext cx="842675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Already signed an agreement for a prototype magnet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development between CAPP/IBS and BNL.  Duration 1 year.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Goal: Determine the cable for the final design.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16727" y="2817091"/>
            <a:ext cx="3925455" cy="3694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>
                  <a:solidFill>
                    <a:schemeClr val="bg1"/>
                  </a:solidFill>
                </a:ln>
                <a:solidFill>
                  <a:srgbClr val="0000FF"/>
                </a:solidFill>
              </a:rPr>
              <a:t>Spring 2014</a:t>
            </a:r>
            <a:endParaRPr lang="en-US" sz="2400" b="1" dirty="0">
              <a:ln>
                <a:solidFill>
                  <a:schemeClr val="bg1"/>
                </a:solidFill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What’s there to improve?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455" y="1177636"/>
            <a:ext cx="7931728" cy="5680364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, Q, Noise temperature/physical temperature, V.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Copper cavity Q: ~10</a:t>
            </a:r>
            <a:r>
              <a:rPr lang="en-US" baseline="30000" dirty="0" smtClean="0">
                <a:solidFill>
                  <a:srgbClr val="0000FF"/>
                </a:solidFill>
              </a:rPr>
              <a:t>5</a:t>
            </a:r>
            <a:r>
              <a:rPr lang="en-US" dirty="0" smtClean="0">
                <a:solidFill>
                  <a:srgbClr val="0000FF"/>
                </a:solidFill>
              </a:rPr>
              <a:t>, axion </a:t>
            </a:r>
            <a:r>
              <a:rPr lang="en-US" dirty="0" err="1" smtClean="0">
                <a:solidFill>
                  <a:srgbClr val="0000FF"/>
                </a:solidFill>
              </a:rPr>
              <a:t>Q</a:t>
            </a:r>
            <a:r>
              <a:rPr lang="en-US" baseline="-25000" dirty="0" err="1" smtClean="0">
                <a:solidFill>
                  <a:srgbClr val="0000FF"/>
                </a:solidFill>
              </a:rPr>
              <a:t>a</a:t>
            </a:r>
            <a:r>
              <a:rPr lang="en-US" dirty="0" smtClean="0">
                <a:solidFill>
                  <a:srgbClr val="0000FF"/>
                </a:solidFill>
              </a:rPr>
              <a:t>: ~3x10</a:t>
            </a:r>
            <a:r>
              <a:rPr lang="en-US" baseline="30000" dirty="0" smtClean="0">
                <a:solidFill>
                  <a:srgbClr val="0000FF"/>
                </a:solidFill>
              </a:rPr>
              <a:t>6</a:t>
            </a:r>
            <a:endParaRPr lang="en-US" dirty="0" smtClean="0">
              <a:solidFill>
                <a:srgbClr val="0000FF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rgbClr val="0000FF"/>
                </a:solidFill>
              </a:rPr>
              <a:t>Goal: </a:t>
            </a:r>
            <a:r>
              <a:rPr lang="en-US" dirty="0" smtClean="0">
                <a:solidFill>
                  <a:srgbClr val="0000FF"/>
                </a:solidFill>
              </a:rPr>
              <a:t>Q: ~</a:t>
            </a:r>
            <a:r>
              <a:rPr lang="en-US" dirty="0" smtClean="0">
                <a:solidFill>
                  <a:srgbClr val="0000FF"/>
                </a:solidFill>
              </a:rPr>
              <a:t>10</a:t>
            </a:r>
            <a:r>
              <a:rPr lang="en-US" baseline="30000" dirty="0" smtClean="0">
                <a:solidFill>
                  <a:srgbClr val="0000FF"/>
                </a:solidFill>
              </a:rPr>
              <a:t>7</a:t>
            </a:r>
            <a:r>
              <a:rPr lang="en-US" dirty="0" smtClean="0">
                <a:solidFill>
                  <a:srgbClr val="0000FF"/>
                </a:solidFill>
              </a:rPr>
              <a:t>, potential gain factor: 30. </a:t>
            </a:r>
          </a:p>
          <a:p>
            <a:endParaRPr lang="en-US" baseline="30000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V: Torroid cavities; several cavities simultaneously (first ADMX attempt in the 90’s)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8182"/>
          </a:xfrm>
        </p:spPr>
        <p:txBody>
          <a:bodyPr/>
          <a:lstStyle/>
          <a:p>
            <a:r>
              <a:rPr lang="en-US" dirty="0" smtClean="0"/>
              <a:t>Axion dark matter plan,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5909"/>
            <a:ext cx="9144000" cy="5992091"/>
          </a:xfrm>
        </p:spPr>
        <p:txBody>
          <a:bodyPr/>
          <a:lstStyle/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We have started an R&amp;D program to achieve large Q in the presence of large B-fields.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Presently: Q~10</a:t>
            </a:r>
            <a:r>
              <a:rPr lang="en-US" baseline="30000" dirty="0" smtClean="0">
                <a:solidFill>
                  <a:srgbClr val="0000FF"/>
                </a:solidFill>
              </a:rPr>
              <a:t>5</a:t>
            </a:r>
            <a:r>
              <a:rPr lang="en-US" dirty="0" smtClean="0">
                <a:solidFill>
                  <a:srgbClr val="0000FF"/>
                </a:solidFill>
              </a:rPr>
              <a:t> copper cavities.  Aiming for</a:t>
            </a:r>
            <a:r>
              <a:rPr lang="en-US" dirty="0" smtClean="0">
                <a:solidFill>
                  <a:srgbClr val="0000FF"/>
                </a:solidFill>
              </a:rPr>
              <a:t> ~10</a:t>
            </a:r>
            <a:r>
              <a:rPr lang="en-US" baseline="30000" dirty="0" smtClean="0">
                <a:solidFill>
                  <a:srgbClr val="0000FF"/>
                </a:solidFill>
              </a:rPr>
              <a:t>7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8229600" cy="1143000"/>
          </a:xfrm>
        </p:spPr>
        <p:txBody>
          <a:bodyPr/>
          <a:lstStyle/>
          <a:p>
            <a:r>
              <a:rPr lang="en-US" u="sng" dirty="0" smtClean="0"/>
              <a:t>Improving the quality factor Q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8400"/>
            <a:ext cx="9144000" cy="5689600"/>
          </a:xfrm>
        </p:spPr>
        <p:txBody>
          <a:bodyPr/>
          <a:lstStyle/>
          <a:p>
            <a:r>
              <a:rPr lang="en-US" dirty="0" smtClean="0">
                <a:solidFill>
                  <a:srgbClr val="2929FF"/>
                </a:solidFill>
              </a:rPr>
              <a:t>Superconducting vertical walls (ADMX).  Parallel magnetic field B</a:t>
            </a:r>
            <a:r>
              <a:rPr lang="en-US" baseline="-25000" dirty="0" smtClean="0">
                <a:solidFill>
                  <a:srgbClr val="2929FF"/>
                </a:solidFill>
              </a:rPr>
              <a:t>r</a:t>
            </a:r>
            <a:r>
              <a:rPr lang="en-US" dirty="0" smtClean="0">
                <a:solidFill>
                  <a:srgbClr val="2929FF"/>
                </a:solidFill>
              </a:rPr>
              <a:t> &lt; 100Gauss.</a:t>
            </a:r>
          </a:p>
          <a:p>
            <a:endParaRPr lang="en-US" dirty="0" smtClean="0">
              <a:solidFill>
                <a:srgbClr val="2929FF"/>
              </a:solidFill>
            </a:endParaRPr>
          </a:p>
          <a:p>
            <a:r>
              <a:rPr lang="en-US" dirty="0" smtClean="0">
                <a:solidFill>
                  <a:srgbClr val="2929FF"/>
                </a:solidFill>
              </a:rPr>
              <a:t>Top and bottom walls perp. to magnetic field. R&amp;D at KAIST to bypass the problem.</a:t>
            </a:r>
          </a:p>
          <a:p>
            <a:endParaRPr lang="en-US" dirty="0" smtClean="0">
              <a:solidFill>
                <a:srgbClr val="2929FF"/>
              </a:solidFill>
            </a:endParaRPr>
          </a:p>
          <a:p>
            <a:r>
              <a:rPr lang="en-US" dirty="0" smtClean="0">
                <a:solidFill>
                  <a:srgbClr val="2929FF"/>
                </a:solidFill>
              </a:rPr>
              <a:t>Do we need top/bottom cavity walls? Open cavity with high-Q dielectric. R&amp;D at KAIST.</a:t>
            </a:r>
          </a:p>
          <a:p>
            <a:endParaRPr lang="en-US" dirty="0" smtClean="0">
              <a:solidFill>
                <a:srgbClr val="2929FF"/>
              </a:solidFill>
            </a:endParaRPr>
          </a:p>
          <a:p>
            <a:r>
              <a:rPr lang="en-US" dirty="0" smtClean="0">
                <a:solidFill>
                  <a:srgbClr val="2929FF"/>
                </a:solidFill>
              </a:rPr>
              <a:t>Toroidal cavity (no end walls!); work at KAIST.</a:t>
            </a:r>
            <a:endParaRPr lang="en-US" dirty="0">
              <a:solidFill>
                <a:srgbClr val="2929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1170384"/>
            <a:ext cx="9144000" cy="5715000"/>
          </a:xfrm>
          <a:prstGeom prst="rect">
            <a:avLst/>
          </a:prstGeom>
        </p:spPr>
      </p:pic>
      <p:grpSp>
        <p:nvGrpSpPr>
          <p:cNvPr id="11" name="그룹 72"/>
          <p:cNvGrpSpPr/>
          <p:nvPr/>
        </p:nvGrpSpPr>
        <p:grpSpPr>
          <a:xfrm>
            <a:off x="6516216" y="5013176"/>
            <a:ext cx="792088" cy="836280"/>
            <a:chOff x="6516216" y="2364688"/>
            <a:chExt cx="792088" cy="836280"/>
          </a:xfrm>
          <a:solidFill>
            <a:srgbClr val="C00000"/>
          </a:solidFill>
        </p:grpSpPr>
        <p:sp>
          <p:nvSpPr>
            <p:cNvPr id="74" name="타원 73"/>
            <p:cNvSpPr/>
            <p:nvPr/>
          </p:nvSpPr>
          <p:spPr>
            <a:xfrm>
              <a:off x="6516216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6804248" y="2364688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7092280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6804248" y="269272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타원 77"/>
            <p:cNvSpPr/>
            <p:nvPr/>
          </p:nvSpPr>
          <p:spPr>
            <a:xfrm>
              <a:off x="6516216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78"/>
            <p:cNvSpPr/>
            <p:nvPr/>
          </p:nvSpPr>
          <p:spPr>
            <a:xfrm>
              <a:off x="7092280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타원 79"/>
            <p:cNvSpPr/>
            <p:nvPr/>
          </p:nvSpPr>
          <p:spPr>
            <a:xfrm>
              <a:off x="6804248" y="2984944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" name="그룹 80"/>
          <p:cNvGrpSpPr/>
          <p:nvPr/>
        </p:nvGrpSpPr>
        <p:grpSpPr>
          <a:xfrm>
            <a:off x="2379644" y="4923068"/>
            <a:ext cx="792088" cy="836280"/>
            <a:chOff x="6516216" y="2364688"/>
            <a:chExt cx="792088" cy="836280"/>
          </a:xfrm>
          <a:solidFill>
            <a:srgbClr val="C00000"/>
          </a:solidFill>
        </p:grpSpPr>
        <p:sp>
          <p:nvSpPr>
            <p:cNvPr id="82" name="타원 81"/>
            <p:cNvSpPr/>
            <p:nvPr/>
          </p:nvSpPr>
          <p:spPr>
            <a:xfrm>
              <a:off x="6516216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타원 82"/>
            <p:cNvSpPr/>
            <p:nvPr/>
          </p:nvSpPr>
          <p:spPr>
            <a:xfrm>
              <a:off x="6804248" y="2364688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타원 83"/>
            <p:cNvSpPr/>
            <p:nvPr/>
          </p:nvSpPr>
          <p:spPr>
            <a:xfrm>
              <a:off x="7092280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타원 84"/>
            <p:cNvSpPr/>
            <p:nvPr/>
          </p:nvSpPr>
          <p:spPr>
            <a:xfrm>
              <a:off x="6804248" y="269272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타원 85"/>
            <p:cNvSpPr/>
            <p:nvPr/>
          </p:nvSpPr>
          <p:spPr>
            <a:xfrm>
              <a:off x="6516216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타원 86"/>
            <p:cNvSpPr/>
            <p:nvPr/>
          </p:nvSpPr>
          <p:spPr>
            <a:xfrm>
              <a:off x="7092280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타원 87"/>
            <p:cNvSpPr/>
            <p:nvPr/>
          </p:nvSpPr>
          <p:spPr>
            <a:xfrm>
              <a:off x="6804248" y="2984944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4" name="그룹 88"/>
          <p:cNvGrpSpPr/>
          <p:nvPr/>
        </p:nvGrpSpPr>
        <p:grpSpPr>
          <a:xfrm>
            <a:off x="4283968" y="4940972"/>
            <a:ext cx="792088" cy="836280"/>
            <a:chOff x="6516216" y="2364688"/>
            <a:chExt cx="792088" cy="836280"/>
          </a:xfrm>
          <a:solidFill>
            <a:srgbClr val="C00000"/>
          </a:solidFill>
        </p:grpSpPr>
        <p:sp>
          <p:nvSpPr>
            <p:cNvPr id="90" name="타원 89"/>
            <p:cNvSpPr/>
            <p:nvPr/>
          </p:nvSpPr>
          <p:spPr>
            <a:xfrm>
              <a:off x="6516216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6804248" y="2364688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타원 91"/>
            <p:cNvSpPr/>
            <p:nvPr/>
          </p:nvSpPr>
          <p:spPr>
            <a:xfrm>
              <a:off x="7092280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3" name="타원 92"/>
            <p:cNvSpPr/>
            <p:nvPr/>
          </p:nvSpPr>
          <p:spPr>
            <a:xfrm>
              <a:off x="6804248" y="269272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4" name="타원 93"/>
            <p:cNvSpPr/>
            <p:nvPr/>
          </p:nvSpPr>
          <p:spPr>
            <a:xfrm>
              <a:off x="6516216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타원 94"/>
            <p:cNvSpPr/>
            <p:nvPr/>
          </p:nvSpPr>
          <p:spPr>
            <a:xfrm>
              <a:off x="7092280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타원 95"/>
            <p:cNvSpPr/>
            <p:nvPr/>
          </p:nvSpPr>
          <p:spPr>
            <a:xfrm>
              <a:off x="6804248" y="2984944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altLang="ko-KR" sz="2000" dirty="0">
                <a:latin typeface="Calibri" pitchFamily="34" charset="0"/>
              </a:rPr>
              <a:t>Proposal of Cryogenic STM Research </a:t>
            </a:r>
            <a:r>
              <a:rPr lang="en-US" altLang="ko-KR" sz="2000" dirty="0" smtClean="0">
                <a:latin typeface="Calibri" pitchFamily="34" charset="0"/>
              </a:rPr>
              <a:t>Group</a:t>
            </a:r>
            <a:r>
              <a:rPr lang="en-US" altLang="ko-KR" sz="2000" dirty="0">
                <a:latin typeface="Calibri" pitchFamily="34" charset="0"/>
              </a:rPr>
              <a:t/>
            </a:r>
            <a:br>
              <a:rPr lang="en-US" altLang="ko-KR" sz="2000" dirty="0">
                <a:latin typeface="Calibri" pitchFamily="34" charset="0"/>
              </a:rPr>
            </a:br>
            <a:r>
              <a:rPr lang="en-US" altLang="ko-KR" sz="2000" dirty="0" smtClean="0">
                <a:latin typeface="Calibri" pitchFamily="34" charset="0"/>
              </a:rPr>
              <a:t>(Jhinhwan Lee/KAIST and</a:t>
            </a:r>
            <a:r>
              <a:rPr lang="en-US" altLang="ko-KR" sz="2000" dirty="0" smtClean="0">
                <a:latin typeface="Calibri" pitchFamily="34" charset="0"/>
              </a:rPr>
              <a:t> </a:t>
            </a:r>
            <a:r>
              <a:rPr lang="en-US" altLang="ko-KR" sz="2000" dirty="0" smtClean="0">
                <a:latin typeface="Calibri" pitchFamily="34" charset="0"/>
              </a:rPr>
              <a:t>CAPP</a:t>
            </a:r>
            <a:r>
              <a:rPr lang="en-US" altLang="ko-KR" sz="2000" dirty="0" smtClean="0">
                <a:latin typeface="Calibri" pitchFamily="34" charset="0"/>
              </a:rPr>
              <a:t>)</a:t>
            </a:r>
            <a:r>
              <a:rPr lang="en-US" altLang="ko-KR" sz="2000" dirty="0">
                <a:latin typeface="Calibri" pitchFamily="34" charset="0"/>
              </a:rPr>
              <a:t/>
            </a:r>
            <a:br>
              <a:rPr lang="en-US" altLang="ko-KR" sz="2000" dirty="0">
                <a:latin typeface="Calibri" pitchFamily="34" charset="0"/>
              </a:rPr>
            </a:br>
            <a:r>
              <a:rPr lang="en-US" altLang="ko-KR" sz="2000" b="1" dirty="0" smtClean="0">
                <a:latin typeface="Calibri" pitchFamily="34" charset="0"/>
              </a:rPr>
              <a:t>Enhancement of the High </a:t>
            </a:r>
            <a:r>
              <a:rPr lang="en-US" altLang="ko-KR" sz="2000" b="1" dirty="0" err="1" smtClean="0">
                <a:latin typeface="Calibri" pitchFamily="34" charset="0"/>
              </a:rPr>
              <a:t>Tc</a:t>
            </a:r>
            <a:r>
              <a:rPr lang="en-US" altLang="ko-KR" sz="2000" b="1" dirty="0" smtClean="0">
                <a:latin typeface="Calibri" pitchFamily="34" charset="0"/>
              </a:rPr>
              <a:t> Superconductors by Novel Vortex Engineering</a:t>
            </a:r>
            <a:endParaRPr lang="ko-KR" altLang="en-US" sz="2000" b="1" dirty="0">
              <a:latin typeface="Calibri" pitchFamily="34" charset="0"/>
            </a:endParaRPr>
          </a:p>
        </p:txBody>
      </p:sp>
      <p:sp>
        <p:nvSpPr>
          <p:cNvPr id="5" name="AutoShape 6" descr="http://www.google.co.kr/url?sa=i&amp;source=images&amp;cd=&amp;docid=PIxiFWwqVFNn4M&amp;tbnid=jmbOsIDISOiJ9M:&amp;ved=0CAUQjBwwAA&amp;url=http%3A%2F%2Fusers-phys.au.dk%2Fphilip%2Fpictures%2Fsurface_science%2Ffig7_18a.gif&amp;ei=CKi9UZXrPOuhiAf-xYA4&amp;psig=AFQjCNHztWnEgFRooZUBiZjiLJnvfoP9oQ&amp;ust=1371470217065915"/>
          <p:cNvSpPr>
            <a:spLocks noChangeAspect="1" noChangeArrowheads="1"/>
          </p:cNvSpPr>
          <p:nvPr/>
        </p:nvSpPr>
        <p:spPr bwMode="auto">
          <a:xfrm>
            <a:off x="762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AutoShape 8" descr="http://www.google.co.kr/url?sa=i&amp;source=images&amp;cd=&amp;docid=PIxiFWwqVFNn4M&amp;tbnid=jmbOsIDISOiJ9M:&amp;ved=0CAUQjBwwAA&amp;url=http%3A%2F%2Fusers-phys.au.dk%2Fphilip%2Fpictures%2Fsurface_science%2Ffig7_18a.gif&amp;ei=CKi9UZXrPOuhiAf-xYA4&amp;psig=AFQjCNHztWnEgFRooZUBiZjiLJnvfoP9oQ&amp;ust=1371470217065915"/>
          <p:cNvSpPr>
            <a:spLocks noChangeAspect="1" noChangeArrowheads="1"/>
          </p:cNvSpPr>
          <p:nvPr/>
        </p:nvSpPr>
        <p:spPr bwMode="auto">
          <a:xfrm>
            <a:off x="2286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" name="AutoShape 10" descr="http://www.google.co.kr/url?sa=i&amp;source=images&amp;cd=&amp;docid=PIxiFWwqVFNn4M&amp;tbnid=jmbOsIDISOiJ9M:&amp;ved=0CAUQjBwwAA&amp;url=http%3A%2F%2Fusers-phys.au.dk%2Fphilip%2Fpictures%2Fsurface_science%2Ffig7_18a.gif&amp;ei=CKi9UZXrPOuhiAf-xYA4&amp;psig=AFQjCNHztWnEgFRooZUBiZjiLJnvfoP9oQ&amp;ust=1371470217065915"/>
          <p:cNvSpPr>
            <a:spLocks noChangeAspect="1" noChangeArrowheads="1"/>
          </p:cNvSpPr>
          <p:nvPr/>
        </p:nvSpPr>
        <p:spPr bwMode="auto">
          <a:xfrm>
            <a:off x="3810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1030" name="Picture 6" descr="http://www-hrem.msm.cam.ac.uk/people/loudon/C_48_label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2232248" cy="2232249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5220072" y="6025073"/>
            <a:ext cx="2238390" cy="5770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ko-KR" sz="1050" b="1" dirty="0" smtClean="0"/>
              <a:t>Lorentz Microscopy Visualization of Distributed Vortices on BSCCO </a:t>
            </a:r>
            <a:endParaRPr lang="ko-KR" altLang="en-US" sz="1050" dirty="0"/>
          </a:p>
        </p:txBody>
      </p:sp>
      <p:grpSp>
        <p:nvGrpSpPr>
          <p:cNvPr id="15" name="그룹 13"/>
          <p:cNvGrpSpPr/>
          <p:nvPr/>
        </p:nvGrpSpPr>
        <p:grpSpPr>
          <a:xfrm>
            <a:off x="6516216" y="1502884"/>
            <a:ext cx="792088" cy="836280"/>
            <a:chOff x="6516216" y="2364688"/>
            <a:chExt cx="792088" cy="836280"/>
          </a:xfrm>
          <a:solidFill>
            <a:srgbClr val="C00000"/>
          </a:solidFill>
        </p:grpSpPr>
        <p:sp>
          <p:nvSpPr>
            <p:cNvPr id="13" name="타원 12"/>
            <p:cNvSpPr/>
            <p:nvPr/>
          </p:nvSpPr>
          <p:spPr>
            <a:xfrm>
              <a:off x="6516216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/>
            <p:cNvSpPr/>
            <p:nvPr/>
          </p:nvSpPr>
          <p:spPr>
            <a:xfrm>
              <a:off x="6804248" y="2364688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타원 18"/>
            <p:cNvSpPr/>
            <p:nvPr/>
          </p:nvSpPr>
          <p:spPr>
            <a:xfrm>
              <a:off x="7092280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타원 19"/>
            <p:cNvSpPr/>
            <p:nvPr/>
          </p:nvSpPr>
          <p:spPr>
            <a:xfrm>
              <a:off x="6804248" y="269272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6516216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타원 21"/>
            <p:cNvSpPr/>
            <p:nvPr/>
          </p:nvSpPr>
          <p:spPr>
            <a:xfrm>
              <a:off x="7092280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타원 22"/>
            <p:cNvSpPr/>
            <p:nvPr/>
          </p:nvSpPr>
          <p:spPr>
            <a:xfrm>
              <a:off x="6804248" y="2984944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6" name="그룹 24"/>
          <p:cNvGrpSpPr/>
          <p:nvPr/>
        </p:nvGrpSpPr>
        <p:grpSpPr>
          <a:xfrm>
            <a:off x="2051720" y="1412776"/>
            <a:ext cx="792088" cy="836280"/>
            <a:chOff x="6516216" y="2364688"/>
            <a:chExt cx="792088" cy="836280"/>
          </a:xfrm>
          <a:solidFill>
            <a:srgbClr val="C00000"/>
          </a:solidFill>
        </p:grpSpPr>
        <p:sp>
          <p:nvSpPr>
            <p:cNvPr id="26" name="타원 25"/>
            <p:cNvSpPr/>
            <p:nvPr/>
          </p:nvSpPr>
          <p:spPr>
            <a:xfrm>
              <a:off x="6516216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타원 26"/>
            <p:cNvSpPr/>
            <p:nvPr/>
          </p:nvSpPr>
          <p:spPr>
            <a:xfrm>
              <a:off x="6804248" y="2364688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타원 27"/>
            <p:cNvSpPr/>
            <p:nvPr/>
          </p:nvSpPr>
          <p:spPr>
            <a:xfrm>
              <a:off x="7092280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/>
            <p:cNvSpPr/>
            <p:nvPr/>
          </p:nvSpPr>
          <p:spPr>
            <a:xfrm>
              <a:off x="6804248" y="269272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타원 29"/>
            <p:cNvSpPr/>
            <p:nvPr/>
          </p:nvSpPr>
          <p:spPr>
            <a:xfrm>
              <a:off x="6516216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타원 30"/>
            <p:cNvSpPr/>
            <p:nvPr/>
          </p:nvSpPr>
          <p:spPr>
            <a:xfrm>
              <a:off x="7092280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타원 31"/>
            <p:cNvSpPr/>
            <p:nvPr/>
          </p:nvSpPr>
          <p:spPr>
            <a:xfrm>
              <a:off x="6804248" y="2984944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7" name="그룹 32"/>
          <p:cNvGrpSpPr/>
          <p:nvPr/>
        </p:nvGrpSpPr>
        <p:grpSpPr>
          <a:xfrm>
            <a:off x="4283968" y="1430680"/>
            <a:ext cx="792088" cy="836280"/>
            <a:chOff x="6516216" y="2364688"/>
            <a:chExt cx="792088" cy="836280"/>
          </a:xfrm>
          <a:solidFill>
            <a:srgbClr val="C00000"/>
          </a:solidFill>
        </p:grpSpPr>
        <p:sp>
          <p:nvSpPr>
            <p:cNvPr id="34" name="타원 33"/>
            <p:cNvSpPr/>
            <p:nvPr/>
          </p:nvSpPr>
          <p:spPr>
            <a:xfrm>
              <a:off x="6516216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804248" y="2364688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7092280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타원 36"/>
            <p:cNvSpPr/>
            <p:nvPr/>
          </p:nvSpPr>
          <p:spPr>
            <a:xfrm>
              <a:off x="6804248" y="269272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타원 37"/>
            <p:cNvSpPr/>
            <p:nvPr/>
          </p:nvSpPr>
          <p:spPr>
            <a:xfrm>
              <a:off x="6516216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타원 38"/>
            <p:cNvSpPr/>
            <p:nvPr/>
          </p:nvSpPr>
          <p:spPr>
            <a:xfrm>
              <a:off x="7092280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/>
            <p:cNvSpPr/>
            <p:nvPr/>
          </p:nvSpPr>
          <p:spPr>
            <a:xfrm>
              <a:off x="6804248" y="2984944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4" name="그룹 40"/>
          <p:cNvGrpSpPr/>
          <p:nvPr/>
        </p:nvGrpSpPr>
        <p:grpSpPr>
          <a:xfrm>
            <a:off x="3131840" y="3215268"/>
            <a:ext cx="792088" cy="836280"/>
            <a:chOff x="6516216" y="2364688"/>
            <a:chExt cx="792088" cy="836280"/>
          </a:xfrm>
          <a:solidFill>
            <a:srgbClr val="C00000"/>
          </a:solidFill>
        </p:grpSpPr>
        <p:sp>
          <p:nvSpPr>
            <p:cNvPr id="42" name="타원 41"/>
            <p:cNvSpPr/>
            <p:nvPr/>
          </p:nvSpPr>
          <p:spPr>
            <a:xfrm>
              <a:off x="6516216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6804248" y="2364688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타원 43"/>
            <p:cNvSpPr/>
            <p:nvPr/>
          </p:nvSpPr>
          <p:spPr>
            <a:xfrm>
              <a:off x="7092280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>
              <a:off x="6804248" y="269272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>
              <a:off x="6516216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타원 46"/>
            <p:cNvSpPr/>
            <p:nvPr/>
          </p:nvSpPr>
          <p:spPr>
            <a:xfrm>
              <a:off x="7092280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47"/>
            <p:cNvSpPr/>
            <p:nvPr/>
          </p:nvSpPr>
          <p:spPr>
            <a:xfrm>
              <a:off x="6804248" y="2984944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" name="그룹 48"/>
          <p:cNvGrpSpPr/>
          <p:nvPr/>
        </p:nvGrpSpPr>
        <p:grpSpPr>
          <a:xfrm>
            <a:off x="5436096" y="3215268"/>
            <a:ext cx="792088" cy="836280"/>
            <a:chOff x="6516216" y="2364688"/>
            <a:chExt cx="792088" cy="836280"/>
          </a:xfrm>
          <a:solidFill>
            <a:srgbClr val="C00000"/>
          </a:solidFill>
        </p:grpSpPr>
        <p:sp>
          <p:nvSpPr>
            <p:cNvPr id="50" name="타원 49"/>
            <p:cNvSpPr/>
            <p:nvPr/>
          </p:nvSpPr>
          <p:spPr>
            <a:xfrm>
              <a:off x="6516216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타원 50"/>
            <p:cNvSpPr/>
            <p:nvPr/>
          </p:nvSpPr>
          <p:spPr>
            <a:xfrm>
              <a:off x="6804248" y="2364688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타원 51"/>
            <p:cNvSpPr/>
            <p:nvPr/>
          </p:nvSpPr>
          <p:spPr>
            <a:xfrm>
              <a:off x="7092280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타원 52"/>
            <p:cNvSpPr/>
            <p:nvPr/>
          </p:nvSpPr>
          <p:spPr>
            <a:xfrm>
              <a:off x="6804248" y="269272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타원 53"/>
            <p:cNvSpPr/>
            <p:nvPr/>
          </p:nvSpPr>
          <p:spPr>
            <a:xfrm>
              <a:off x="6516216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타원 54"/>
            <p:cNvSpPr/>
            <p:nvPr/>
          </p:nvSpPr>
          <p:spPr>
            <a:xfrm>
              <a:off x="7092280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타원 55"/>
            <p:cNvSpPr/>
            <p:nvPr/>
          </p:nvSpPr>
          <p:spPr>
            <a:xfrm>
              <a:off x="6804248" y="2984944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3" name="그룹 56"/>
          <p:cNvGrpSpPr/>
          <p:nvPr/>
        </p:nvGrpSpPr>
        <p:grpSpPr>
          <a:xfrm>
            <a:off x="7884368" y="3261556"/>
            <a:ext cx="792088" cy="836280"/>
            <a:chOff x="6516216" y="2364688"/>
            <a:chExt cx="792088" cy="836280"/>
          </a:xfrm>
          <a:solidFill>
            <a:srgbClr val="C00000"/>
          </a:solidFill>
        </p:grpSpPr>
        <p:sp>
          <p:nvSpPr>
            <p:cNvPr id="58" name="타원 57"/>
            <p:cNvSpPr/>
            <p:nvPr/>
          </p:nvSpPr>
          <p:spPr>
            <a:xfrm>
              <a:off x="6516216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타원 58"/>
            <p:cNvSpPr/>
            <p:nvPr/>
          </p:nvSpPr>
          <p:spPr>
            <a:xfrm>
              <a:off x="6804248" y="2364688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타원 59"/>
            <p:cNvSpPr/>
            <p:nvPr/>
          </p:nvSpPr>
          <p:spPr>
            <a:xfrm>
              <a:off x="7092280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타원 60"/>
            <p:cNvSpPr/>
            <p:nvPr/>
          </p:nvSpPr>
          <p:spPr>
            <a:xfrm>
              <a:off x="6804248" y="269272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타원 61"/>
            <p:cNvSpPr/>
            <p:nvPr/>
          </p:nvSpPr>
          <p:spPr>
            <a:xfrm>
              <a:off x="6516216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타원 62"/>
            <p:cNvSpPr/>
            <p:nvPr/>
          </p:nvSpPr>
          <p:spPr>
            <a:xfrm>
              <a:off x="7092280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>
              <a:off x="6804248" y="2984944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1" name="그룹 64"/>
          <p:cNvGrpSpPr/>
          <p:nvPr/>
        </p:nvGrpSpPr>
        <p:grpSpPr>
          <a:xfrm>
            <a:off x="794073" y="3231840"/>
            <a:ext cx="792088" cy="836280"/>
            <a:chOff x="6516216" y="2364688"/>
            <a:chExt cx="792088" cy="836280"/>
          </a:xfrm>
          <a:solidFill>
            <a:srgbClr val="C00000"/>
          </a:solidFill>
        </p:grpSpPr>
        <p:sp>
          <p:nvSpPr>
            <p:cNvPr id="66" name="타원 65"/>
            <p:cNvSpPr/>
            <p:nvPr/>
          </p:nvSpPr>
          <p:spPr>
            <a:xfrm>
              <a:off x="6516216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타원 66"/>
            <p:cNvSpPr/>
            <p:nvPr/>
          </p:nvSpPr>
          <p:spPr>
            <a:xfrm>
              <a:off x="6804248" y="2364688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타원 67"/>
            <p:cNvSpPr/>
            <p:nvPr/>
          </p:nvSpPr>
          <p:spPr>
            <a:xfrm>
              <a:off x="7092280" y="250508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타원 68"/>
            <p:cNvSpPr/>
            <p:nvPr/>
          </p:nvSpPr>
          <p:spPr>
            <a:xfrm>
              <a:off x="6804248" y="2692720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타원 69"/>
            <p:cNvSpPr/>
            <p:nvPr/>
          </p:nvSpPr>
          <p:spPr>
            <a:xfrm>
              <a:off x="6516216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타원 70"/>
            <p:cNvSpPr/>
            <p:nvPr/>
          </p:nvSpPr>
          <p:spPr>
            <a:xfrm>
              <a:off x="7092280" y="2829116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타원 71"/>
            <p:cNvSpPr/>
            <p:nvPr/>
          </p:nvSpPr>
          <p:spPr>
            <a:xfrm>
              <a:off x="6804248" y="2984944"/>
              <a:ext cx="216024" cy="21602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32" name="Picture 8" descr="http://origin-ars.els-cdn.com/content/image/1-s2.0-S0927024802003641-gr8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736" y="4445675"/>
            <a:ext cx="2742572" cy="2149584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직사각형 97"/>
          <p:cNvSpPr/>
          <p:nvPr/>
        </p:nvSpPr>
        <p:spPr>
          <a:xfrm>
            <a:off x="711736" y="6021288"/>
            <a:ext cx="2238390" cy="5770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ko-KR" sz="1050" b="1" dirty="0" smtClean="0"/>
              <a:t>Special Anodized Alumina Masks are to be used</a:t>
            </a:r>
            <a:br>
              <a:rPr lang="en-US" altLang="ko-KR" sz="1050" b="1" dirty="0" smtClean="0"/>
            </a:br>
            <a:r>
              <a:rPr lang="en-US" altLang="ko-KR" sz="1050" b="1" dirty="0" smtClean="0"/>
              <a:t>for Ion Implantation</a:t>
            </a:r>
            <a:endParaRPr lang="ko-KR" altLang="en-US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2950126" y="2276872"/>
            <a:ext cx="41725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Idea: Each Ion Implantation Site</a:t>
            </a:r>
            <a:b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Designed to Hold Multiple Vortices </a:t>
            </a:r>
            <a:b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ko-K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High Field Applications</a:t>
            </a:r>
            <a:endParaRPr lang="ko-KR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타원 2"/>
          <p:cNvSpPr/>
          <p:nvPr/>
        </p:nvSpPr>
        <p:spPr>
          <a:xfrm>
            <a:off x="1915199" y="1291245"/>
            <a:ext cx="1042422" cy="107040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/>
          <p:cNvCxnSpPr/>
          <p:nvPr/>
        </p:nvCxnSpPr>
        <p:spPr>
          <a:xfrm flipH="1" flipV="1">
            <a:off x="2627784" y="2183336"/>
            <a:ext cx="327924" cy="30956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타원 96"/>
          <p:cNvSpPr/>
          <p:nvPr/>
        </p:nvSpPr>
        <p:spPr>
          <a:xfrm>
            <a:off x="4158801" y="1306235"/>
            <a:ext cx="1042422" cy="107040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타원 98"/>
          <p:cNvSpPr/>
          <p:nvPr/>
        </p:nvSpPr>
        <p:spPr>
          <a:xfrm>
            <a:off x="6391049" y="1382391"/>
            <a:ext cx="1042422" cy="107040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타원 99"/>
          <p:cNvSpPr/>
          <p:nvPr/>
        </p:nvSpPr>
        <p:spPr>
          <a:xfrm>
            <a:off x="668906" y="3116110"/>
            <a:ext cx="1042422" cy="107040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타원 100"/>
          <p:cNvSpPr/>
          <p:nvPr/>
        </p:nvSpPr>
        <p:spPr>
          <a:xfrm>
            <a:off x="3006673" y="3116110"/>
            <a:ext cx="1042422" cy="107040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2" name="타원 101"/>
          <p:cNvSpPr/>
          <p:nvPr/>
        </p:nvSpPr>
        <p:spPr>
          <a:xfrm>
            <a:off x="5310929" y="3116110"/>
            <a:ext cx="1042422" cy="107040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타원 102"/>
          <p:cNvSpPr/>
          <p:nvPr/>
        </p:nvSpPr>
        <p:spPr>
          <a:xfrm>
            <a:off x="7759201" y="3144494"/>
            <a:ext cx="1042422" cy="107040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타원 103"/>
          <p:cNvSpPr/>
          <p:nvPr/>
        </p:nvSpPr>
        <p:spPr>
          <a:xfrm>
            <a:off x="4158801" y="4841814"/>
            <a:ext cx="1042422" cy="107040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861758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8182"/>
          </a:xfrm>
        </p:spPr>
        <p:txBody>
          <a:bodyPr/>
          <a:lstStyle/>
          <a:p>
            <a:r>
              <a:rPr lang="en-US" dirty="0" smtClean="0"/>
              <a:t>Axion dark matter plan,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5909"/>
            <a:ext cx="9144000" cy="5992091"/>
          </a:xfrm>
        </p:spPr>
        <p:txBody>
          <a:bodyPr/>
          <a:lstStyle/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We have started a development program with KRISS to provide us with (near) quantum noise limited SQUID amplifiers in the 1-10 GHz range.  Evaluate method for higher frequency.  5 year program.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Physical temperature: aiming for 30mK (Q.L.: 50mK at 1GHz).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182" y="0"/>
            <a:ext cx="7319818" cy="68437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359727" cy="2482273"/>
          </a:xfrm>
        </p:spPr>
        <p:txBody>
          <a:bodyPr/>
          <a:lstStyle/>
          <a:p>
            <a:pPr algn="l"/>
            <a:r>
              <a:rPr lang="en-US" dirty="0" smtClean="0"/>
              <a:t>Outsourcing:</a:t>
            </a:r>
            <a:br>
              <a:rPr lang="en-US" dirty="0" smtClean="0"/>
            </a:br>
            <a:r>
              <a:rPr lang="en-US" dirty="0" smtClean="0"/>
              <a:t>SQUID amplifiers from KRISS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8182"/>
          </a:xfrm>
        </p:spPr>
        <p:txBody>
          <a:bodyPr/>
          <a:lstStyle/>
          <a:p>
            <a:r>
              <a:rPr lang="en-US" dirty="0" smtClean="0"/>
              <a:t>Axion dark matter plan,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5909"/>
            <a:ext cx="9144000" cy="5992091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   Large volume for low frequencies (e.g., </a:t>
            </a:r>
            <a:r>
              <a:rPr lang="en-US" dirty="0" err="1" smtClean="0">
                <a:solidFill>
                  <a:srgbClr val="0000FF"/>
                </a:solidFill>
              </a:rPr>
              <a:t>Tokamaks</a:t>
            </a:r>
            <a:r>
              <a:rPr lang="en-US" dirty="0" smtClean="0">
                <a:solidFill>
                  <a:srgbClr val="0000FF"/>
                </a:solidFill>
              </a:rPr>
              <a:t>).  Critical issue is temperature.  </a:t>
            </a:r>
            <a:r>
              <a:rPr lang="en-US" dirty="0" smtClean="0">
                <a:solidFill>
                  <a:srgbClr val="0000FF"/>
                </a:solidFill>
              </a:rPr>
              <a:t>Very expensive</a:t>
            </a:r>
            <a:r>
              <a:rPr lang="en-US" dirty="0" smtClean="0">
                <a:solidFill>
                  <a:srgbClr val="0000FF"/>
                </a:solidFill>
              </a:rPr>
              <a:t>.  Opportunity for large collaborations.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Content Placeholder 3" descr="TORUS_TM01_R12cm_r6cm_1.44GHz.jpeg"/>
          <p:cNvPicPr>
            <a:picLocks noChangeAspect="1"/>
          </p:cNvPicPr>
          <p:nvPr/>
        </p:nvPicPr>
        <p:blipFill>
          <a:blip r:embed="rId2"/>
          <a:srcRect l="-18187" r="-18187"/>
          <a:stretch>
            <a:fillRect/>
          </a:stretch>
        </p:blipFill>
        <p:spPr bwMode="auto">
          <a:xfrm>
            <a:off x="-343143" y="3111501"/>
            <a:ext cx="6812294" cy="3746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tokamak_f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474741"/>
            <a:ext cx="3581400" cy="2383259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2527300"/>
            <a:ext cx="72136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E51B3D"/>
                </a:solidFill>
                <a:effectLst/>
                <a:uLnTx/>
                <a:uFillTx/>
                <a:latin typeface="+mj-lt"/>
                <a:ea typeface="MS PGothic" pitchFamily="34" charset="-128"/>
                <a:cs typeface="MS PGothic" pitchFamily="34" charset="-128"/>
              </a:rPr>
              <a:t>Electric field simulation of a TM010 mode in a toroidal cavity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E51B3D"/>
              </a:solidFill>
              <a:effectLst/>
              <a:uLnTx/>
              <a:uFillTx/>
              <a:latin typeface="+mj-lt"/>
              <a:ea typeface="MS PGothic" pitchFamily="34" charset="-128"/>
              <a:cs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en-US" dirty="0" smtClean="0"/>
              <a:t>Advantages of a toroidal cavity: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212274"/>
            <a:ext cx="9144000" cy="5645726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Large volume gain &gt;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10x, great B</a:t>
            </a:r>
            <a:r>
              <a:rPr lang="en-US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V.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B-field tangential to cavity walls, i.e., cavity walls can be super-conducting.  Quality factor gain &gt;10x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frequencies accessible, noise temp. possible but an engineering challenge</a:t>
            </a:r>
          </a:p>
          <a:p>
            <a:endParaRPr lang="en-US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Opportunities to discover axion dark matter at below 10% dark matter level.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_08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9090" y="-800484"/>
            <a:ext cx="11487726" cy="765848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46544"/>
            <a:ext cx="9144000" cy="6211455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ea typeface="ＭＳ Ｐゴシック" pitchFamily="34" charset="-128"/>
                <a:sym typeface="Symbol" pitchFamily="18" charset="2"/>
              </a:rPr>
              <a:t>CAPP axion-dark matter group, </a:t>
            </a:r>
            <a:r>
              <a:rPr lang="en-US" dirty="0" smtClean="0">
                <a:solidFill>
                  <a:srgbClr val="0000FF"/>
                </a:solidFill>
                <a:ea typeface="ＭＳ Ｐゴシック" pitchFamily="34" charset="-128"/>
                <a:sym typeface="Symbol" pitchFamily="18" charset="2"/>
              </a:rPr>
              <a:t>2014 (Five additional scientists are either already </a:t>
            </a:r>
            <a:r>
              <a:rPr lang="en-US" dirty="0" smtClean="0">
                <a:solidFill>
                  <a:srgbClr val="0000FF"/>
                </a:solidFill>
                <a:ea typeface="ＭＳ Ｐゴシック" pitchFamily="34" charset="-128"/>
                <a:sym typeface="Symbol" pitchFamily="18" charset="2"/>
              </a:rPr>
              <a:t>in CAPP</a:t>
            </a:r>
            <a:r>
              <a:rPr lang="en-US" dirty="0" smtClean="0">
                <a:solidFill>
                  <a:srgbClr val="0000FF"/>
                </a:solidFill>
                <a:ea typeface="ＭＳ Ｐゴシック" pitchFamily="34" charset="-128"/>
                <a:sym typeface="Symbol" pitchFamily="18" charset="2"/>
              </a:rPr>
              <a:t> or have signed up.)</a:t>
            </a:r>
            <a:endParaRPr lang="en-US" dirty="0" smtClean="0">
              <a:solidFill>
                <a:srgbClr val="FF0000"/>
              </a:solidFill>
              <a:ea typeface="ＭＳ Ｐゴシック" pitchFamily="34" charset="-128"/>
              <a:sym typeface="Symbol" pitchFamily="18" charset="2"/>
            </a:endParaRP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4727" y="-150091"/>
            <a:ext cx="9328727" cy="819727"/>
          </a:xfrm>
        </p:spPr>
        <p:txBody>
          <a:bodyPr/>
          <a:lstStyle/>
          <a:p>
            <a:r>
              <a:rPr lang="en-US" u="sng" dirty="0" smtClean="0"/>
              <a:t>Axion dark matter hunters at KAIST</a:t>
            </a:r>
            <a:endParaRPr lang="en-US" u="sng" dirty="0"/>
          </a:p>
        </p:txBody>
      </p:sp>
      <p:sp>
        <p:nvSpPr>
          <p:cNvPr id="5" name="Rectangle 4"/>
          <p:cNvSpPr/>
          <p:nvPr/>
        </p:nvSpPr>
        <p:spPr>
          <a:xfrm>
            <a:off x="0" y="5865152"/>
            <a:ext cx="86998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0000FF"/>
                </a:solidFill>
              </a:rPr>
              <a:t>http://</a:t>
            </a:r>
            <a:r>
              <a:rPr lang="en-US" sz="4400" dirty="0" err="1" smtClean="0">
                <a:solidFill>
                  <a:srgbClr val="0000FF"/>
                </a:solidFill>
              </a:rPr>
              <a:t>capp.ibs.re.kr/html/capp_en</a:t>
            </a:r>
            <a:r>
              <a:rPr lang="en-US" sz="4400" dirty="0" smtClean="0">
                <a:solidFill>
                  <a:srgbClr val="0000FF"/>
                </a:solidFill>
              </a:rPr>
              <a:t>/</a:t>
            </a:r>
            <a:endParaRPr lang="en-US" sz="4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109" y="1870363"/>
            <a:ext cx="8229600" cy="3452091"/>
          </a:xfrm>
        </p:spPr>
        <p:txBody>
          <a:bodyPr/>
          <a:lstStyle/>
          <a:p>
            <a:r>
              <a:rPr lang="en-US" dirty="0" smtClean="0"/>
              <a:t>Storage Ring Proton EDM:</a:t>
            </a:r>
            <a:br>
              <a:rPr lang="en-US" dirty="0" smtClean="0"/>
            </a:br>
            <a:r>
              <a:rPr lang="en-US" dirty="0" smtClean="0"/>
              <a:t>study of CP-violation beyond the Standard Model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0" y="6985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 anchor="ctr">
            <a:prstTxWarp prst="textNoShape">
              <a:avLst/>
            </a:prstTxWarp>
          </a:bodyPr>
          <a:lstStyle/>
          <a:p>
            <a:pPr algn="ctr"/>
            <a:r>
              <a:rPr lang="en-US" sz="3600" b="1" i="1">
                <a:solidFill>
                  <a:srgbClr val="0099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Measuring an EDM of Neutral Particles</a:t>
            </a:r>
          </a:p>
        </p:txBody>
      </p:sp>
      <p:sp>
        <p:nvSpPr>
          <p:cNvPr id="47112" name="Text Box 3"/>
          <p:cNvSpPr txBox="1">
            <a:spLocks noChangeArrowheads="1"/>
          </p:cNvSpPr>
          <p:nvPr/>
        </p:nvSpPr>
        <p:spPr bwMode="auto">
          <a:xfrm>
            <a:off x="2673350" y="868363"/>
            <a:ext cx="40322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>
                <a:latin typeface="Times New Roman" charset="0"/>
              </a:rPr>
              <a:t>H </a:t>
            </a:r>
            <a:r>
              <a:rPr lang="en-US" sz="3200" b="1" i="1">
                <a:latin typeface="Times New Roman" charset="0"/>
              </a:rPr>
              <a:t>= -(</a:t>
            </a:r>
            <a:r>
              <a:rPr lang="en-US" sz="3200" i="1">
                <a:solidFill>
                  <a:srgbClr val="0099FF"/>
                </a:solidFill>
                <a:latin typeface="Times New Roman" charset="0"/>
              </a:rPr>
              <a:t>d</a:t>
            </a:r>
            <a:r>
              <a:rPr lang="en-US" sz="3200" b="1" i="1">
                <a:solidFill>
                  <a:srgbClr val="0099FF"/>
                </a:solidFill>
                <a:latin typeface="Times New Roman" charset="0"/>
              </a:rPr>
              <a:t> E</a:t>
            </a:r>
            <a:r>
              <a:rPr lang="en-US" sz="3200" b="1" i="1">
                <a:latin typeface="Times New Roman" charset="0"/>
              </a:rPr>
              <a:t>+ </a:t>
            </a:r>
            <a:r>
              <a:rPr lang="en-US" sz="3200" i="1">
                <a:solidFill>
                  <a:srgbClr val="FF3300"/>
                </a:solidFill>
                <a:latin typeface="Times New Roman" charset="0"/>
              </a:rPr>
              <a:t>μ</a:t>
            </a:r>
            <a:r>
              <a:rPr lang="en-US" sz="3200" b="1" i="1">
                <a:solidFill>
                  <a:srgbClr val="FF3300"/>
                </a:solidFill>
                <a:latin typeface="Times New Roman" charset="0"/>
              </a:rPr>
              <a:t> B</a:t>
            </a:r>
            <a:r>
              <a:rPr lang="en-US" sz="3200" b="1" i="1">
                <a:latin typeface="Times New Roman" charset="0"/>
              </a:rPr>
              <a:t>) </a:t>
            </a:r>
            <a:r>
              <a:rPr lang="en-US" sz="2000" b="1" i="1">
                <a:latin typeface="Times New Roman" charset="0"/>
                <a:ea typeface="Times New Roman" charset="0"/>
                <a:cs typeface="Times New Roman" charset="0"/>
              </a:rPr>
              <a:t>● </a:t>
            </a:r>
            <a:r>
              <a:rPr lang="en-US" sz="3200" b="1" i="1">
                <a:latin typeface="Times New Roman" charset="0"/>
              </a:rPr>
              <a:t>I/</a:t>
            </a:r>
            <a:r>
              <a:rPr lang="en-US" sz="3200" i="1">
                <a:latin typeface="Times New Roman" charset="0"/>
              </a:rPr>
              <a:t>I</a:t>
            </a:r>
          </a:p>
        </p:txBody>
      </p:sp>
      <p:sp>
        <p:nvSpPr>
          <p:cNvPr id="47113" name="Line 4"/>
          <p:cNvSpPr>
            <a:spLocks noChangeAspect="1" noChangeShapeType="1"/>
          </p:cNvSpPr>
          <p:nvPr/>
        </p:nvSpPr>
        <p:spPr bwMode="auto">
          <a:xfrm>
            <a:off x="5410200" y="3074988"/>
            <a:ext cx="7493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4" name="Line 5"/>
          <p:cNvSpPr>
            <a:spLocks noChangeAspect="1" noChangeShapeType="1"/>
          </p:cNvSpPr>
          <p:nvPr/>
        </p:nvSpPr>
        <p:spPr bwMode="auto">
          <a:xfrm>
            <a:off x="6159500" y="3074988"/>
            <a:ext cx="346075" cy="6334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5" name="Line 6"/>
          <p:cNvSpPr>
            <a:spLocks noChangeAspect="1" noChangeShapeType="1"/>
          </p:cNvSpPr>
          <p:nvPr/>
        </p:nvSpPr>
        <p:spPr bwMode="auto">
          <a:xfrm>
            <a:off x="6505575" y="3708400"/>
            <a:ext cx="1266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6" name="Line 7"/>
          <p:cNvSpPr>
            <a:spLocks noChangeAspect="1" noChangeShapeType="1"/>
          </p:cNvSpPr>
          <p:nvPr/>
        </p:nvSpPr>
        <p:spPr bwMode="auto">
          <a:xfrm>
            <a:off x="6505575" y="2441575"/>
            <a:ext cx="1266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7" name="Line 8"/>
          <p:cNvSpPr>
            <a:spLocks noChangeAspect="1" noChangeShapeType="1"/>
          </p:cNvSpPr>
          <p:nvPr/>
        </p:nvSpPr>
        <p:spPr bwMode="auto">
          <a:xfrm flipV="1">
            <a:off x="6159500" y="2441575"/>
            <a:ext cx="346075" cy="6334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8" name="Text Box 9"/>
          <p:cNvSpPr txBox="1">
            <a:spLocks noChangeAspect="1" noChangeArrowheads="1"/>
          </p:cNvSpPr>
          <p:nvPr/>
        </p:nvSpPr>
        <p:spPr bwMode="auto">
          <a:xfrm>
            <a:off x="6880225" y="1981200"/>
            <a:ext cx="143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 i="1">
                <a:solidFill>
                  <a:srgbClr val="0000FF"/>
                </a:solidFill>
                <a:latin typeface="Times New Roman" charset="0"/>
              </a:rPr>
              <a:t>m</a:t>
            </a:r>
            <a:r>
              <a:rPr lang="en-GB" sz="2400" b="1" i="1" baseline="-25000">
                <a:solidFill>
                  <a:srgbClr val="0000FF"/>
                </a:solidFill>
                <a:latin typeface="Times New Roman" charset="0"/>
              </a:rPr>
              <a:t>I </a:t>
            </a:r>
            <a:r>
              <a:rPr lang="en-GB" sz="2400" b="1">
                <a:solidFill>
                  <a:srgbClr val="0000FF"/>
                </a:solidFill>
                <a:latin typeface="Times New Roman" charset="0"/>
              </a:rPr>
              <a:t>= 1/2</a:t>
            </a:r>
          </a:p>
        </p:txBody>
      </p:sp>
      <p:sp>
        <p:nvSpPr>
          <p:cNvPr id="47119" name="Text Box 10"/>
          <p:cNvSpPr txBox="1">
            <a:spLocks noChangeAspect="1" noChangeArrowheads="1"/>
          </p:cNvSpPr>
          <p:nvPr/>
        </p:nvSpPr>
        <p:spPr bwMode="auto">
          <a:xfrm>
            <a:off x="6850063" y="3670300"/>
            <a:ext cx="1470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b="1" i="1">
                <a:solidFill>
                  <a:srgbClr val="0000FF"/>
                </a:solidFill>
                <a:latin typeface="Times New Roman" charset="0"/>
              </a:rPr>
              <a:t>m</a:t>
            </a:r>
            <a:r>
              <a:rPr lang="en-GB" sz="2400" b="1" i="1" baseline="-25000">
                <a:solidFill>
                  <a:srgbClr val="0000FF"/>
                </a:solidFill>
                <a:latin typeface="Times New Roman" charset="0"/>
              </a:rPr>
              <a:t>I </a:t>
            </a:r>
            <a:r>
              <a:rPr lang="en-GB" sz="2400" b="1">
                <a:solidFill>
                  <a:srgbClr val="0000FF"/>
                </a:solidFill>
                <a:latin typeface="Times New Roman" charset="0"/>
              </a:rPr>
              <a:t>= -1/2</a:t>
            </a:r>
          </a:p>
        </p:txBody>
      </p:sp>
      <p:sp>
        <p:nvSpPr>
          <p:cNvPr id="47120" name="Line 11"/>
          <p:cNvSpPr>
            <a:spLocks noChangeAspect="1" noChangeShapeType="1"/>
          </p:cNvSpPr>
          <p:nvPr/>
        </p:nvSpPr>
        <p:spPr bwMode="auto">
          <a:xfrm>
            <a:off x="7081838" y="2441575"/>
            <a:ext cx="0" cy="12668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21" name="Text Box 12"/>
          <p:cNvSpPr txBox="1">
            <a:spLocks noChangeAspect="1" noChangeArrowheads="1"/>
          </p:cNvSpPr>
          <p:nvPr/>
        </p:nvSpPr>
        <p:spPr bwMode="auto">
          <a:xfrm>
            <a:off x="6497638" y="2786063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l-GR" sz="2400" b="1">
                <a:latin typeface="Times New Roman" charset="0"/>
                <a:ea typeface="Times New Roman" charset="0"/>
                <a:cs typeface="Times New Roman" charset="0"/>
              </a:rPr>
              <a:t>ω</a:t>
            </a:r>
            <a:r>
              <a:rPr lang="en-GB" sz="2400" b="1" baseline="-25000">
                <a:latin typeface="Times New Roman" charset="0"/>
                <a:ea typeface="Times New Roman" charset="0"/>
                <a:cs typeface="Times New Roman" charset="0"/>
              </a:rPr>
              <a:t>1</a:t>
            </a:r>
            <a:endParaRPr lang="el-GR" sz="2400" b="1"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2" name="Group 13"/>
          <p:cNvGrpSpPr>
            <a:grpSpLocks noChangeAspect="1"/>
          </p:cNvGrpSpPr>
          <p:nvPr/>
        </p:nvGrpSpPr>
        <p:grpSpPr bwMode="auto">
          <a:xfrm>
            <a:off x="6196013" y="2700338"/>
            <a:ext cx="1820862" cy="963612"/>
            <a:chOff x="4298" y="2448"/>
            <a:chExt cx="1434" cy="759"/>
          </a:xfrm>
        </p:grpSpPr>
        <p:grpSp>
          <p:nvGrpSpPr>
            <p:cNvPr id="3" name="Group 14"/>
            <p:cNvGrpSpPr>
              <a:grpSpLocks noChangeAspect="1"/>
            </p:cNvGrpSpPr>
            <p:nvPr/>
          </p:nvGrpSpPr>
          <p:grpSpPr bwMode="auto">
            <a:xfrm>
              <a:off x="4298" y="2448"/>
              <a:ext cx="1270" cy="590"/>
              <a:chOff x="4490" y="1842"/>
              <a:chExt cx="1270" cy="590"/>
            </a:xfrm>
          </p:grpSpPr>
          <p:sp>
            <p:nvSpPr>
              <p:cNvPr id="47154" name="Line 15"/>
              <p:cNvSpPr>
                <a:spLocks noChangeAspect="1" noChangeShapeType="1"/>
              </p:cNvSpPr>
              <p:nvPr/>
            </p:nvSpPr>
            <p:spPr bwMode="auto">
              <a:xfrm>
                <a:off x="4490" y="2137"/>
                <a:ext cx="273" cy="295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55" name="Line 16"/>
              <p:cNvSpPr>
                <a:spLocks noChangeAspect="1" noChangeShapeType="1"/>
              </p:cNvSpPr>
              <p:nvPr/>
            </p:nvSpPr>
            <p:spPr bwMode="auto">
              <a:xfrm>
                <a:off x="4763" y="2432"/>
                <a:ext cx="997" cy="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56" name="Line 17"/>
              <p:cNvSpPr>
                <a:spLocks noChangeAspect="1" noChangeShapeType="1"/>
              </p:cNvSpPr>
              <p:nvPr/>
            </p:nvSpPr>
            <p:spPr bwMode="auto">
              <a:xfrm>
                <a:off x="4763" y="1842"/>
                <a:ext cx="997" cy="0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57" name="Line 18"/>
              <p:cNvSpPr>
                <a:spLocks noChangeAspect="1" noChangeShapeType="1"/>
              </p:cNvSpPr>
              <p:nvPr/>
            </p:nvSpPr>
            <p:spPr bwMode="auto">
              <a:xfrm flipV="1">
                <a:off x="4490" y="1842"/>
                <a:ext cx="273" cy="295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7152" name="Line 19"/>
            <p:cNvSpPr>
              <a:spLocks noChangeAspect="1" noChangeShapeType="1"/>
            </p:cNvSpPr>
            <p:nvPr/>
          </p:nvSpPr>
          <p:spPr bwMode="auto">
            <a:xfrm>
              <a:off x="5337" y="2448"/>
              <a:ext cx="0" cy="59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 type="stealth" w="med" len="med"/>
              <a:tailEnd type="stealth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53" name="Text Box 20"/>
            <p:cNvSpPr txBox="1">
              <a:spLocks noChangeAspect="1" noChangeArrowheads="1"/>
            </p:cNvSpPr>
            <p:nvPr/>
          </p:nvSpPr>
          <p:spPr bwMode="auto">
            <a:xfrm>
              <a:off x="5274" y="2559"/>
              <a:ext cx="458" cy="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l-GR" sz="2400" b="1">
                  <a:solidFill>
                    <a:srgbClr val="FF00FF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ω</a:t>
              </a:r>
              <a:r>
                <a:rPr lang="en-GB" sz="2400" b="1" baseline="-25000">
                  <a:solidFill>
                    <a:srgbClr val="FF00FF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2</a:t>
              </a:r>
              <a:endParaRPr lang="el-GR" sz="2400" b="1">
                <a:solidFill>
                  <a:srgbClr val="FF00FF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grpSp>
        <p:nvGrpSpPr>
          <p:cNvPr id="4" name="Group 21"/>
          <p:cNvGrpSpPr>
            <a:grpSpLocks noChangeAspect="1"/>
          </p:cNvGrpSpPr>
          <p:nvPr/>
        </p:nvGrpSpPr>
        <p:grpSpPr bwMode="auto">
          <a:xfrm>
            <a:off x="496888" y="1822450"/>
            <a:ext cx="4303712" cy="2443163"/>
            <a:chOff x="113" y="1536"/>
            <a:chExt cx="3389" cy="1924"/>
          </a:xfrm>
        </p:grpSpPr>
        <p:sp>
          <p:nvSpPr>
            <p:cNvPr id="47131" name="Oval 22"/>
            <p:cNvSpPr>
              <a:spLocks noChangeAspect="1" noChangeArrowheads="1"/>
            </p:cNvSpPr>
            <p:nvPr/>
          </p:nvSpPr>
          <p:spPr bwMode="auto">
            <a:xfrm>
              <a:off x="113" y="2317"/>
              <a:ext cx="1406" cy="326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32" name="AutoShape 23"/>
            <p:cNvSpPr>
              <a:spLocks noChangeAspect="1" noChangeArrowheads="1"/>
            </p:cNvSpPr>
            <p:nvPr/>
          </p:nvSpPr>
          <p:spPr bwMode="auto">
            <a:xfrm>
              <a:off x="793" y="2462"/>
              <a:ext cx="726" cy="37"/>
            </a:xfrm>
            <a:prstGeom prst="rightArrow">
              <a:avLst>
                <a:gd name="adj1" fmla="val 50000"/>
                <a:gd name="adj2" fmla="val 490541"/>
              </a:avLst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33" name="AutoShape 24"/>
            <p:cNvSpPr>
              <a:spLocks noChangeAspect="1" noChangeArrowheads="1"/>
            </p:cNvSpPr>
            <p:nvPr/>
          </p:nvSpPr>
          <p:spPr bwMode="auto">
            <a:xfrm>
              <a:off x="793" y="2462"/>
              <a:ext cx="227" cy="37"/>
            </a:xfrm>
            <a:prstGeom prst="rightArrow">
              <a:avLst>
                <a:gd name="adj1" fmla="val 50000"/>
                <a:gd name="adj2" fmla="val 153378"/>
              </a:avLst>
            </a:prstGeom>
            <a:solidFill>
              <a:srgbClr val="0099FF"/>
            </a:solidFill>
            <a:ln w="9525">
              <a:solidFill>
                <a:srgbClr val="0099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34" name="Text Box 25"/>
            <p:cNvSpPr txBox="1">
              <a:spLocks noChangeAspect="1" noChangeArrowheads="1"/>
            </p:cNvSpPr>
            <p:nvPr/>
          </p:nvSpPr>
          <p:spPr bwMode="auto">
            <a:xfrm>
              <a:off x="550" y="2345"/>
              <a:ext cx="273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0099FF"/>
                  </a:solidFill>
                  <a:latin typeface="Times New Roman" charset="0"/>
                </a:rPr>
                <a:t>d</a:t>
              </a:r>
            </a:p>
          </p:txBody>
        </p:sp>
        <p:sp>
          <p:nvSpPr>
            <p:cNvPr id="47135" name="AutoShape 26"/>
            <p:cNvSpPr>
              <a:spLocks noChangeAspect="1" noChangeArrowheads="1"/>
            </p:cNvSpPr>
            <p:nvPr/>
          </p:nvSpPr>
          <p:spPr bwMode="auto">
            <a:xfrm>
              <a:off x="703" y="1591"/>
              <a:ext cx="44" cy="690"/>
            </a:xfrm>
            <a:prstGeom prst="upArrow">
              <a:avLst>
                <a:gd name="adj1" fmla="val 50000"/>
                <a:gd name="adj2" fmla="val 392045"/>
              </a:avLst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36" name="AutoShape 27"/>
            <p:cNvSpPr>
              <a:spLocks noChangeAspect="1" noChangeArrowheads="1"/>
            </p:cNvSpPr>
            <p:nvPr/>
          </p:nvSpPr>
          <p:spPr bwMode="auto">
            <a:xfrm>
              <a:off x="839" y="1591"/>
              <a:ext cx="44" cy="690"/>
            </a:xfrm>
            <a:prstGeom prst="upArrow">
              <a:avLst>
                <a:gd name="adj1" fmla="val 50000"/>
                <a:gd name="adj2" fmla="val 392045"/>
              </a:avLst>
            </a:prstGeom>
            <a:solidFill>
              <a:srgbClr val="0099FF"/>
            </a:solidFill>
            <a:ln w="9525">
              <a:solidFill>
                <a:srgbClr val="0099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nl-NL">
                <a:solidFill>
                  <a:srgbClr val="0099FF"/>
                </a:solidFill>
                <a:latin typeface="Times New Roman" charset="0"/>
              </a:endParaRPr>
            </a:p>
          </p:txBody>
        </p:sp>
        <p:sp>
          <p:nvSpPr>
            <p:cNvPr id="47137" name="Text Box 28"/>
            <p:cNvSpPr txBox="1">
              <a:spLocks noChangeAspect="1" noChangeArrowheads="1"/>
            </p:cNvSpPr>
            <p:nvPr/>
          </p:nvSpPr>
          <p:spPr bwMode="auto">
            <a:xfrm>
              <a:off x="929" y="1536"/>
              <a:ext cx="272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0099FF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E</a:t>
              </a:r>
            </a:p>
          </p:txBody>
        </p:sp>
        <p:sp>
          <p:nvSpPr>
            <p:cNvPr id="47138" name="Text Box 29"/>
            <p:cNvSpPr txBox="1">
              <a:spLocks noChangeAspect="1" noChangeArrowheads="1"/>
            </p:cNvSpPr>
            <p:nvPr/>
          </p:nvSpPr>
          <p:spPr bwMode="auto">
            <a:xfrm>
              <a:off x="431" y="1536"/>
              <a:ext cx="271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B</a:t>
              </a:r>
            </a:p>
          </p:txBody>
        </p:sp>
        <p:graphicFrame>
          <p:nvGraphicFramePr>
            <p:cNvPr id="47107" name="Object 3"/>
            <p:cNvGraphicFramePr>
              <a:graphicFrameLocks noChangeAspect="1"/>
            </p:cNvGraphicFramePr>
            <p:nvPr/>
          </p:nvGraphicFramePr>
          <p:xfrm>
            <a:off x="158" y="2998"/>
            <a:ext cx="1360" cy="447"/>
          </p:xfrm>
          <a:graphic>
            <a:graphicData uri="http://schemas.openxmlformats.org/presentationml/2006/ole">
              <p:oleObj spid="_x0000_s440323" name="Equation" r:id="rId4" imgW="1358640" imgH="558720" progId="">
                <p:embed/>
              </p:oleObj>
            </a:graphicData>
          </a:graphic>
        </p:graphicFrame>
        <p:sp>
          <p:nvSpPr>
            <p:cNvPr id="47139" name="AutoShape 31"/>
            <p:cNvSpPr>
              <a:spLocks noChangeAspect="1" noChangeArrowheads="1"/>
            </p:cNvSpPr>
            <p:nvPr/>
          </p:nvSpPr>
          <p:spPr bwMode="auto">
            <a:xfrm rot="5400000">
              <a:off x="825" y="2533"/>
              <a:ext cx="73" cy="227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47108" name="Object 4"/>
            <p:cNvGraphicFramePr>
              <a:graphicFrameLocks noChangeAspect="1"/>
            </p:cNvGraphicFramePr>
            <p:nvPr/>
          </p:nvGraphicFramePr>
          <p:xfrm>
            <a:off x="680" y="2622"/>
            <a:ext cx="340" cy="301"/>
          </p:xfrm>
          <a:graphic>
            <a:graphicData uri="http://schemas.openxmlformats.org/presentationml/2006/ole">
              <p:oleObj spid="_x0000_s440324" name="Equation" r:id="rId5" imgW="241200" imgH="266400" progId="">
                <p:embed/>
              </p:oleObj>
            </a:graphicData>
          </a:graphic>
        </p:graphicFrame>
        <p:sp>
          <p:nvSpPr>
            <p:cNvPr id="47140" name="Text Box 33"/>
            <p:cNvSpPr txBox="1">
              <a:spLocks noChangeAspect="1" noChangeArrowheads="1"/>
            </p:cNvSpPr>
            <p:nvPr/>
          </p:nvSpPr>
          <p:spPr bwMode="auto">
            <a:xfrm>
              <a:off x="1521" y="2390"/>
              <a:ext cx="271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µ</a:t>
              </a:r>
            </a:p>
          </p:txBody>
        </p:sp>
        <p:sp>
          <p:nvSpPr>
            <p:cNvPr id="47141" name="Oval 34"/>
            <p:cNvSpPr>
              <a:spLocks noChangeAspect="1" noChangeArrowheads="1"/>
            </p:cNvSpPr>
            <p:nvPr/>
          </p:nvSpPr>
          <p:spPr bwMode="auto">
            <a:xfrm>
              <a:off x="1824" y="2318"/>
              <a:ext cx="1406" cy="326"/>
            </a:xfrm>
            <a:prstGeom prst="ellipse">
              <a:avLst/>
            </a:prstGeom>
            <a:noFill/>
            <a:ln w="3810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42" name="AutoShape 35"/>
            <p:cNvSpPr>
              <a:spLocks noChangeAspect="1" noChangeArrowheads="1"/>
            </p:cNvSpPr>
            <p:nvPr/>
          </p:nvSpPr>
          <p:spPr bwMode="auto">
            <a:xfrm>
              <a:off x="2504" y="2463"/>
              <a:ext cx="726" cy="36"/>
            </a:xfrm>
            <a:prstGeom prst="rightArrow">
              <a:avLst>
                <a:gd name="adj1" fmla="val 50000"/>
                <a:gd name="adj2" fmla="val 504167"/>
              </a:avLst>
            </a:prstGeom>
            <a:solidFill>
              <a:srgbClr val="FF66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43" name="AutoShape 36"/>
            <p:cNvSpPr>
              <a:spLocks noChangeAspect="1" noChangeArrowheads="1"/>
            </p:cNvSpPr>
            <p:nvPr/>
          </p:nvSpPr>
          <p:spPr bwMode="auto">
            <a:xfrm rot="10800000">
              <a:off x="2277" y="2463"/>
              <a:ext cx="227" cy="36"/>
            </a:xfrm>
            <a:prstGeom prst="rightArrow">
              <a:avLst>
                <a:gd name="adj1" fmla="val 50000"/>
                <a:gd name="adj2" fmla="val 157639"/>
              </a:avLst>
            </a:prstGeom>
            <a:solidFill>
              <a:srgbClr val="0099FF"/>
            </a:solidFill>
            <a:ln w="9525">
              <a:solidFill>
                <a:srgbClr val="0099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44" name="Text Box 37"/>
            <p:cNvSpPr txBox="1">
              <a:spLocks noChangeAspect="1" noChangeArrowheads="1"/>
            </p:cNvSpPr>
            <p:nvPr/>
          </p:nvSpPr>
          <p:spPr bwMode="auto">
            <a:xfrm>
              <a:off x="2079" y="2354"/>
              <a:ext cx="272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0099FF"/>
                  </a:solidFill>
                  <a:latin typeface="Times New Roman" charset="0"/>
                </a:rPr>
                <a:t>d</a:t>
              </a:r>
            </a:p>
          </p:txBody>
        </p:sp>
        <p:sp>
          <p:nvSpPr>
            <p:cNvPr id="47145" name="Text Box 38"/>
            <p:cNvSpPr txBox="1">
              <a:spLocks noChangeAspect="1" noChangeArrowheads="1"/>
            </p:cNvSpPr>
            <p:nvPr/>
          </p:nvSpPr>
          <p:spPr bwMode="auto">
            <a:xfrm>
              <a:off x="3229" y="2354"/>
              <a:ext cx="273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µ</a:t>
              </a:r>
            </a:p>
          </p:txBody>
        </p:sp>
        <p:sp>
          <p:nvSpPr>
            <p:cNvPr id="47146" name="AutoShape 39"/>
            <p:cNvSpPr>
              <a:spLocks noChangeAspect="1" noChangeArrowheads="1"/>
            </p:cNvSpPr>
            <p:nvPr/>
          </p:nvSpPr>
          <p:spPr bwMode="auto">
            <a:xfrm>
              <a:off x="2414" y="1592"/>
              <a:ext cx="44" cy="690"/>
            </a:xfrm>
            <a:prstGeom prst="upArrow">
              <a:avLst>
                <a:gd name="adj1" fmla="val 50000"/>
                <a:gd name="adj2" fmla="val 392045"/>
              </a:avLst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47" name="AutoShape 40"/>
            <p:cNvSpPr>
              <a:spLocks noChangeAspect="1" noChangeArrowheads="1"/>
            </p:cNvSpPr>
            <p:nvPr/>
          </p:nvSpPr>
          <p:spPr bwMode="auto">
            <a:xfrm rot="10800000">
              <a:off x="2550" y="1592"/>
              <a:ext cx="44" cy="690"/>
            </a:xfrm>
            <a:prstGeom prst="upArrow">
              <a:avLst>
                <a:gd name="adj1" fmla="val 50000"/>
                <a:gd name="adj2" fmla="val 392045"/>
              </a:avLst>
            </a:prstGeom>
            <a:solidFill>
              <a:srgbClr val="0099FF"/>
            </a:solidFill>
            <a:ln w="9525">
              <a:solidFill>
                <a:srgbClr val="0099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48" name="Text Box 41"/>
            <p:cNvSpPr txBox="1">
              <a:spLocks noChangeAspect="1" noChangeArrowheads="1"/>
            </p:cNvSpPr>
            <p:nvPr/>
          </p:nvSpPr>
          <p:spPr bwMode="auto">
            <a:xfrm>
              <a:off x="2639" y="1537"/>
              <a:ext cx="273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0099FF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E</a:t>
              </a:r>
            </a:p>
          </p:txBody>
        </p:sp>
        <p:sp>
          <p:nvSpPr>
            <p:cNvPr id="47149" name="Text Box 42"/>
            <p:cNvSpPr txBox="1">
              <a:spLocks noChangeAspect="1" noChangeArrowheads="1"/>
            </p:cNvSpPr>
            <p:nvPr/>
          </p:nvSpPr>
          <p:spPr bwMode="auto">
            <a:xfrm>
              <a:off x="2141" y="1537"/>
              <a:ext cx="272" cy="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429" tIns="45715" rIns="91429" bIns="45715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33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B</a:t>
              </a:r>
            </a:p>
          </p:txBody>
        </p:sp>
        <p:graphicFrame>
          <p:nvGraphicFramePr>
            <p:cNvPr id="47109" name="Object 5"/>
            <p:cNvGraphicFramePr>
              <a:graphicFrameLocks noChangeAspect="1"/>
            </p:cNvGraphicFramePr>
            <p:nvPr/>
          </p:nvGraphicFramePr>
          <p:xfrm>
            <a:off x="1824" y="3013"/>
            <a:ext cx="1386" cy="447"/>
          </p:xfrm>
          <a:graphic>
            <a:graphicData uri="http://schemas.openxmlformats.org/presentationml/2006/ole">
              <p:oleObj spid="_x0000_s440325" name="Equation" r:id="rId6" imgW="1384200" imgH="558720" progId="">
                <p:embed/>
              </p:oleObj>
            </a:graphicData>
          </a:graphic>
        </p:graphicFrame>
        <p:sp>
          <p:nvSpPr>
            <p:cNvPr id="47150" name="AutoShape 44"/>
            <p:cNvSpPr>
              <a:spLocks noChangeAspect="1" noChangeArrowheads="1"/>
            </p:cNvSpPr>
            <p:nvPr/>
          </p:nvSpPr>
          <p:spPr bwMode="auto">
            <a:xfrm rot="5400000">
              <a:off x="2536" y="2533"/>
              <a:ext cx="73" cy="227"/>
            </a:xfrm>
            <a:prstGeom prst="triangle">
              <a:avLst>
                <a:gd name="adj" fmla="val 50000"/>
              </a:avLst>
            </a:prstGeom>
            <a:solidFill>
              <a:srgbClr val="FF00FF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47110" name="Object 6"/>
            <p:cNvGraphicFramePr>
              <a:graphicFrameLocks noChangeAspect="1"/>
            </p:cNvGraphicFramePr>
            <p:nvPr/>
          </p:nvGraphicFramePr>
          <p:xfrm>
            <a:off x="2397" y="2662"/>
            <a:ext cx="375" cy="300"/>
          </p:xfrm>
          <a:graphic>
            <a:graphicData uri="http://schemas.openxmlformats.org/presentationml/2006/ole">
              <p:oleObj spid="_x0000_s440326" name="Equation" r:id="rId7" imgW="266400" imgH="266400" progId="">
                <p:embed/>
              </p:oleObj>
            </a:graphicData>
          </a:graphic>
        </p:graphicFrame>
      </p:grpSp>
      <p:grpSp>
        <p:nvGrpSpPr>
          <p:cNvPr id="5" name="Group 46"/>
          <p:cNvGrpSpPr>
            <a:grpSpLocks noChangeAspect="1"/>
          </p:cNvGrpSpPr>
          <p:nvPr/>
        </p:nvGrpSpPr>
        <p:grpSpPr bwMode="auto">
          <a:xfrm>
            <a:off x="525463" y="4937125"/>
            <a:ext cx="2979737" cy="1235075"/>
            <a:chOff x="3470" y="3294"/>
            <a:chExt cx="2086" cy="864"/>
          </a:xfrm>
        </p:grpSpPr>
        <p:sp>
          <p:nvSpPr>
            <p:cNvPr id="47130" name="Rectangle 47"/>
            <p:cNvSpPr>
              <a:spLocks noChangeAspect="1" noChangeArrowheads="1"/>
            </p:cNvSpPr>
            <p:nvPr/>
          </p:nvSpPr>
          <p:spPr bwMode="auto">
            <a:xfrm>
              <a:off x="3470" y="3294"/>
              <a:ext cx="2086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47106" name="Object 2"/>
            <p:cNvGraphicFramePr>
              <a:graphicFrameLocks noChangeAspect="1"/>
            </p:cNvGraphicFramePr>
            <p:nvPr/>
          </p:nvGraphicFramePr>
          <p:xfrm>
            <a:off x="3470" y="3294"/>
            <a:ext cx="2086" cy="864"/>
          </p:xfrm>
          <a:graphic>
            <a:graphicData uri="http://schemas.openxmlformats.org/presentationml/2006/ole">
              <p:oleObj spid="_x0000_s440322" name="Equation" r:id="rId8" imgW="977760" imgH="482400" progId="">
                <p:embed/>
              </p:oleObj>
            </a:graphicData>
          </a:graphic>
        </p:graphicFrame>
      </p:grpSp>
      <p:grpSp>
        <p:nvGrpSpPr>
          <p:cNvPr id="6" name="Group 49"/>
          <p:cNvGrpSpPr>
            <a:grpSpLocks/>
          </p:cNvGrpSpPr>
          <p:nvPr/>
        </p:nvGrpSpPr>
        <p:grpSpPr bwMode="auto">
          <a:xfrm>
            <a:off x="4648200" y="4343400"/>
            <a:ext cx="4191000" cy="2286000"/>
            <a:chOff x="2544" y="2736"/>
            <a:chExt cx="2640" cy="1440"/>
          </a:xfrm>
        </p:grpSpPr>
        <p:sp>
          <p:nvSpPr>
            <p:cNvPr id="47126" name="Text Box 50"/>
            <p:cNvSpPr txBox="1">
              <a:spLocks noChangeArrowheads="1"/>
            </p:cNvSpPr>
            <p:nvPr/>
          </p:nvSpPr>
          <p:spPr bwMode="auto">
            <a:xfrm>
              <a:off x="2736" y="2832"/>
              <a:ext cx="1905" cy="74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 b="1">
                  <a:solidFill>
                    <a:srgbClr val="000099"/>
                  </a:solidFill>
                  <a:latin typeface="Times New Roman" charset="0"/>
                </a:rPr>
                <a:t>	d = 10</a:t>
              </a:r>
              <a:r>
                <a:rPr lang="en-US" sz="2400" b="1" baseline="30000">
                  <a:solidFill>
                    <a:srgbClr val="000099"/>
                  </a:solidFill>
                  <a:latin typeface="Times New Roman" charset="0"/>
                </a:rPr>
                <a:t>-25</a:t>
              </a:r>
              <a:r>
                <a:rPr lang="en-US" sz="2400" b="1">
                  <a:solidFill>
                    <a:srgbClr val="000099"/>
                  </a:solidFill>
                  <a:latin typeface="Times New Roman" charset="0"/>
                </a:rPr>
                <a:t> e cm</a:t>
              </a:r>
            </a:p>
            <a:p>
              <a:r>
                <a:rPr lang="en-US" sz="2400" b="1">
                  <a:solidFill>
                    <a:srgbClr val="000099"/>
                  </a:solidFill>
                  <a:latin typeface="Times New Roman" charset="0"/>
                </a:rPr>
                <a:t>	E = 100 kV/cm</a:t>
              </a:r>
            </a:p>
            <a:p>
              <a:endParaRPr lang="en-US" sz="2400" b="1">
                <a:solidFill>
                  <a:srgbClr val="000099"/>
                </a:solidFill>
                <a:latin typeface="Times New Roman" charset="0"/>
              </a:endParaRPr>
            </a:p>
          </p:txBody>
        </p:sp>
        <p:sp>
          <p:nvSpPr>
            <p:cNvPr id="47127" name="Rectangle 51"/>
            <p:cNvSpPr>
              <a:spLocks noChangeArrowheads="1"/>
            </p:cNvSpPr>
            <p:nvPr/>
          </p:nvSpPr>
          <p:spPr bwMode="auto">
            <a:xfrm>
              <a:off x="3233" y="3648"/>
              <a:ext cx="1227" cy="291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 b="1">
                  <a:solidFill>
                    <a:srgbClr val="000099"/>
                  </a:solidFill>
                  <a:latin typeface="Symbol" charset="2"/>
                  <a:sym typeface="Symbol" charset="2"/>
                </a:rPr>
                <a:t>w</a:t>
              </a:r>
              <a:r>
                <a:rPr lang="en-US" sz="2400" b="1">
                  <a:solidFill>
                    <a:srgbClr val="000099"/>
                  </a:solidFill>
                  <a:latin typeface="Times New Roman" charset="0"/>
                  <a:sym typeface="Symbol" charset="2"/>
                </a:rPr>
                <a:t> = 10</a:t>
              </a:r>
              <a:r>
                <a:rPr lang="en-US" sz="2400" b="1" baseline="30000">
                  <a:solidFill>
                    <a:srgbClr val="000099"/>
                  </a:solidFill>
                  <a:latin typeface="Times New Roman" charset="0"/>
                  <a:sym typeface="Symbol" charset="2"/>
                </a:rPr>
                <a:t>-4</a:t>
              </a:r>
              <a:r>
                <a:rPr lang="en-US" sz="2400" b="1">
                  <a:solidFill>
                    <a:srgbClr val="000099"/>
                  </a:solidFill>
                  <a:latin typeface="Times New Roman" charset="0"/>
                  <a:sym typeface="Symbol" charset="2"/>
                </a:rPr>
                <a:t> rad/s </a:t>
              </a:r>
            </a:p>
          </p:txBody>
        </p:sp>
        <p:sp>
          <p:nvSpPr>
            <p:cNvPr id="262196" name="Text Box 52"/>
            <p:cNvSpPr txBox="1">
              <a:spLocks noChangeArrowheads="1"/>
            </p:cNvSpPr>
            <p:nvPr/>
          </p:nvSpPr>
          <p:spPr bwMode="auto">
            <a:xfrm>
              <a:off x="2784" y="3657"/>
              <a:ext cx="337" cy="32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800">
                  <a:solidFill>
                    <a:srgbClr val="0000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Times New Roman" charset="0"/>
                  <a:sym typeface="Symbol" charset="2"/>
                </a:rPr>
                <a:t></a:t>
              </a:r>
              <a:endParaRPr lang="en-US" sz="2800">
                <a:solidFill>
                  <a:srgbClr val="000099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endParaRPr>
            </a:p>
          </p:txBody>
        </p:sp>
        <p:sp>
          <p:nvSpPr>
            <p:cNvPr id="47129" name="Rectangle 53"/>
            <p:cNvSpPr>
              <a:spLocks noChangeArrowheads="1"/>
            </p:cNvSpPr>
            <p:nvPr/>
          </p:nvSpPr>
          <p:spPr bwMode="auto">
            <a:xfrm>
              <a:off x="2544" y="2736"/>
              <a:ext cx="2640" cy="144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" y="1346201"/>
            <a:ext cx="6707670" cy="5511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267" y="160866"/>
            <a:ext cx="8229600" cy="1143000"/>
          </a:xfrm>
        </p:spPr>
        <p:txBody>
          <a:bodyPr/>
          <a:lstStyle/>
          <a:p>
            <a:r>
              <a:rPr lang="en-US" sz="3200" dirty="0" smtClean="0"/>
              <a:t>Proton storage ring EDM experiment is combination of beam + a trap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 txBox="1">
            <a:spLocks noGrp="1"/>
          </p:cNvSpPr>
          <p:nvPr/>
        </p:nvSpPr>
        <p:spPr bwMode="auto">
          <a:xfrm>
            <a:off x="3135313" y="6521450"/>
            <a:ext cx="341096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/>
              <a:t>Yannis Semertzidis,</a:t>
            </a:r>
            <a:r>
              <a:rPr lang="en-US" sz="1400" dirty="0" smtClean="0"/>
              <a:t> CAPP/IBS, KAIST</a:t>
            </a:r>
            <a:endParaRPr lang="en-US" sz="1400" dirty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270000"/>
          </a:xfrm>
        </p:spPr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Stored beam: The radial E-field force is balanced by the centrifugal force.</a:t>
            </a:r>
          </a:p>
        </p:txBody>
      </p:sp>
      <p:sp>
        <p:nvSpPr>
          <p:cNvPr id="32772" name="Line 3"/>
          <p:cNvSpPr>
            <a:spLocks noChangeShapeType="1"/>
          </p:cNvSpPr>
          <p:nvPr/>
        </p:nvSpPr>
        <p:spPr bwMode="auto">
          <a:xfrm flipV="1">
            <a:off x="1085850" y="1790700"/>
            <a:ext cx="3454400" cy="12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2133600" y="1804988"/>
            <a:ext cx="4876800" cy="46799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Line 7"/>
          <p:cNvSpPr>
            <a:spLocks noChangeShapeType="1"/>
          </p:cNvSpPr>
          <p:nvPr/>
        </p:nvSpPr>
        <p:spPr bwMode="auto">
          <a:xfrm rot="-2320868">
            <a:off x="2730500" y="2209800"/>
            <a:ext cx="914400" cy="317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Line 8"/>
          <p:cNvSpPr>
            <a:spLocks noChangeShapeType="1"/>
          </p:cNvSpPr>
          <p:nvPr/>
        </p:nvSpPr>
        <p:spPr bwMode="auto">
          <a:xfrm rot="3187806">
            <a:off x="6172994" y="2832894"/>
            <a:ext cx="860425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Line 9"/>
          <p:cNvSpPr>
            <a:spLocks noChangeShapeType="1"/>
          </p:cNvSpPr>
          <p:nvPr/>
        </p:nvSpPr>
        <p:spPr bwMode="auto">
          <a:xfrm flipH="1" flipV="1">
            <a:off x="2247900" y="5113338"/>
            <a:ext cx="508000" cy="620712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7" name="Line 10"/>
          <p:cNvSpPr>
            <a:spLocks noChangeShapeType="1"/>
          </p:cNvSpPr>
          <p:nvPr/>
        </p:nvSpPr>
        <p:spPr bwMode="auto">
          <a:xfrm rot="21391762" flipH="1">
            <a:off x="5765800" y="5781675"/>
            <a:ext cx="584200" cy="50165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8" name="Line 11"/>
          <p:cNvSpPr>
            <a:spLocks noChangeShapeType="1"/>
          </p:cNvSpPr>
          <p:nvPr/>
        </p:nvSpPr>
        <p:spPr bwMode="auto">
          <a:xfrm rot="5383711">
            <a:off x="6605588" y="4505325"/>
            <a:ext cx="858838" cy="1587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9" name="Line 12"/>
          <p:cNvSpPr>
            <a:spLocks noChangeShapeType="1"/>
          </p:cNvSpPr>
          <p:nvPr/>
        </p:nvSpPr>
        <p:spPr bwMode="auto">
          <a:xfrm rot="-5447534">
            <a:off x="1704975" y="3857625"/>
            <a:ext cx="858838" cy="1588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0" name="Line 13"/>
          <p:cNvSpPr>
            <a:spLocks noChangeShapeType="1"/>
          </p:cNvSpPr>
          <p:nvPr/>
        </p:nvSpPr>
        <p:spPr bwMode="auto">
          <a:xfrm rot="10672734">
            <a:off x="3860800" y="6484938"/>
            <a:ext cx="914400" cy="317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1" name="Line 6"/>
          <p:cNvSpPr>
            <a:spLocks noChangeShapeType="1"/>
          </p:cNvSpPr>
          <p:nvPr/>
        </p:nvSpPr>
        <p:spPr bwMode="auto">
          <a:xfrm>
            <a:off x="4368800" y="1804988"/>
            <a:ext cx="914400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4310063" y="1677988"/>
            <a:ext cx="271462" cy="2651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220913" y="1870075"/>
            <a:ext cx="4722812" cy="4548188"/>
            <a:chOff x="2221591" y="1869535"/>
            <a:chExt cx="4722366" cy="4548478"/>
          </a:xfrm>
        </p:grpSpPr>
        <p:sp>
          <p:nvSpPr>
            <p:cNvPr id="32784" name="Line 25"/>
            <p:cNvSpPr>
              <a:spLocks noChangeShapeType="1"/>
            </p:cNvSpPr>
            <p:nvPr/>
          </p:nvSpPr>
          <p:spPr bwMode="auto">
            <a:xfrm>
              <a:off x="2221591" y="4224768"/>
              <a:ext cx="546439" cy="88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5" name="Line 25"/>
            <p:cNvSpPr>
              <a:spLocks noChangeShapeType="1"/>
            </p:cNvSpPr>
            <p:nvPr/>
          </p:nvSpPr>
          <p:spPr bwMode="auto">
            <a:xfrm flipH="1">
              <a:off x="6350188" y="4246902"/>
              <a:ext cx="593769" cy="84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6" name="Line 25"/>
            <p:cNvSpPr>
              <a:spLocks noChangeShapeType="1"/>
            </p:cNvSpPr>
            <p:nvPr/>
          </p:nvSpPr>
          <p:spPr bwMode="auto">
            <a:xfrm>
              <a:off x="4664401" y="1869535"/>
              <a:ext cx="3259" cy="5078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7" name="Line 25"/>
            <p:cNvSpPr>
              <a:spLocks noChangeShapeType="1"/>
            </p:cNvSpPr>
            <p:nvPr/>
          </p:nvSpPr>
          <p:spPr bwMode="auto">
            <a:xfrm flipH="1" flipV="1">
              <a:off x="4602530" y="5894568"/>
              <a:ext cx="7597" cy="5234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TextBox 19"/>
            <p:cNvSpPr txBox="1">
              <a:spLocks noChangeArrowheads="1"/>
            </p:cNvSpPr>
            <p:nvPr/>
          </p:nvSpPr>
          <p:spPr bwMode="auto">
            <a:xfrm>
              <a:off x="4732790" y="2073412"/>
              <a:ext cx="3386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E</a:t>
              </a:r>
            </a:p>
          </p:txBody>
        </p:sp>
        <p:sp>
          <p:nvSpPr>
            <p:cNvPr id="32789" name="TextBox 20"/>
            <p:cNvSpPr txBox="1">
              <a:spLocks noChangeArrowheads="1"/>
            </p:cNvSpPr>
            <p:nvPr/>
          </p:nvSpPr>
          <p:spPr bwMode="auto">
            <a:xfrm>
              <a:off x="2442810" y="4255802"/>
              <a:ext cx="3386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E</a:t>
              </a:r>
            </a:p>
          </p:txBody>
        </p:sp>
        <p:sp>
          <p:nvSpPr>
            <p:cNvPr id="32790" name="TextBox 21"/>
            <p:cNvSpPr txBox="1">
              <a:spLocks noChangeArrowheads="1"/>
            </p:cNvSpPr>
            <p:nvPr/>
          </p:nvSpPr>
          <p:spPr bwMode="auto">
            <a:xfrm>
              <a:off x="6394468" y="4234512"/>
              <a:ext cx="3386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E</a:t>
              </a:r>
            </a:p>
          </p:txBody>
        </p:sp>
        <p:sp>
          <p:nvSpPr>
            <p:cNvPr id="32791" name="TextBox 22"/>
            <p:cNvSpPr txBox="1">
              <a:spLocks noChangeArrowheads="1"/>
            </p:cNvSpPr>
            <p:nvPr/>
          </p:nvSpPr>
          <p:spPr bwMode="auto">
            <a:xfrm>
              <a:off x="4668948" y="5852413"/>
              <a:ext cx="33862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path" presetSubtype="0" repeatCount="1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1.11111E-6 C 0.16059 1.11111E-6 0.28056 0.15231 0.28056 0.33958 C 0.28056 0.52685 0.16059 0.6794 0.01354 0.6794 C -0.13368 0.6794 -0.25312 0.52685 -0.25312 0.33958 C -0.25312 0.15231 -0.13368 1.11111E-6 0.01354 1.11111E-6 Z " pathEditMode="relative" rAng="0" ptsTypes="fffff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breakthrough?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80837"/>
            <a:ext cx="9144000" cy="5130799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Statistics:</a:t>
            </a:r>
            <a:r>
              <a:rPr lang="en-US" dirty="0" smtClean="0">
                <a:solidFill>
                  <a:srgbClr val="0000FF"/>
                </a:solidFill>
              </a:rPr>
              <a:t>  10</a:t>
            </a:r>
            <a:r>
              <a:rPr lang="en-US" baseline="30000" dirty="0" smtClean="0">
                <a:solidFill>
                  <a:srgbClr val="0000FF"/>
                </a:solidFill>
              </a:rPr>
              <a:t>11</a:t>
            </a:r>
            <a:r>
              <a:rPr lang="en-US" dirty="0" smtClean="0">
                <a:solidFill>
                  <a:srgbClr val="0000FF"/>
                </a:solidFill>
              </a:rPr>
              <a:t> polarized protons per cycle in a well behaved beam!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Method: applying g-2 techniques.  Maximize EDM sensitivity, minimize systematic errors.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First stage goal: 10</a:t>
            </a:r>
            <a:r>
              <a:rPr lang="en-US" baseline="30000" dirty="0" smtClean="0">
                <a:solidFill>
                  <a:srgbClr val="0000FF"/>
                </a:solidFill>
              </a:rPr>
              <a:t>-29</a:t>
            </a:r>
            <a:r>
              <a:rPr lang="en-US" i="1" dirty="0" smtClean="0">
                <a:solidFill>
                  <a:srgbClr val="0000FF"/>
                </a:solidFill>
              </a:rPr>
              <a:t>e</a:t>
            </a:r>
            <a:r>
              <a:rPr lang="en-US" sz="1400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US" dirty="0" smtClean="0">
                <a:solidFill>
                  <a:srgbClr val="0000FF"/>
                </a:solidFill>
              </a:rPr>
              <a:t>cm, &gt;3 orders of magnitude improvement over present </a:t>
            </a:r>
            <a:r>
              <a:rPr lang="en-US" dirty="0" err="1" smtClean="0">
                <a:solidFill>
                  <a:srgbClr val="0000FF"/>
                </a:solidFill>
              </a:rPr>
              <a:t>nEDM</a:t>
            </a:r>
            <a:r>
              <a:rPr lang="en-US" dirty="0" smtClean="0">
                <a:solidFill>
                  <a:srgbClr val="0000FF"/>
                </a:solidFill>
              </a:rPr>
              <a:t>. Probing Baryogenesis.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0"/>
            <a:ext cx="9144000" cy="736600"/>
          </a:xfrm>
        </p:spPr>
        <p:txBody>
          <a:bodyPr/>
          <a:lstStyle/>
          <a:p>
            <a:r>
              <a:rPr lang="en-US" sz="3600" dirty="0" smtClean="0"/>
              <a:t>A Storage Ring Proton EDM experiment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04900"/>
            <a:ext cx="9144000" cy="5753100"/>
          </a:xfrm>
        </p:spPr>
        <p:txBody>
          <a:bodyPr/>
          <a:lstStyle/>
          <a:p>
            <a:pPr>
              <a:lnSpc>
                <a:spcPct val="90000"/>
              </a:lnSpc>
              <a:buFont typeface="Wingdings" charset="2"/>
              <a:buChar char="ü"/>
            </a:pPr>
            <a:r>
              <a:rPr lang="en-US" sz="28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An experiment to measure proton EDM to 10</a:t>
            </a:r>
            <a:r>
              <a:rPr lang="en-US" sz="2800" baseline="300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-29</a:t>
            </a:r>
            <a:r>
              <a:rPr lang="en-US" sz="28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e</a:t>
            </a:r>
            <a:r>
              <a:rPr lang="en-US" sz="16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Symbol" pitchFamily="18" charset="2"/>
              </a:rPr>
              <a:t></a:t>
            </a:r>
            <a:r>
              <a:rPr lang="en-US" sz="28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cm, revolution in statistics: 10</a:t>
            </a:r>
            <a:r>
              <a:rPr lang="en-US" sz="2800" baseline="300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11</a:t>
            </a:r>
            <a:r>
              <a:rPr lang="en-US" sz="28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 pol. Protons per cycle.</a:t>
            </a:r>
          </a:p>
          <a:p>
            <a:pPr>
              <a:lnSpc>
                <a:spcPct val="90000"/>
              </a:lnSpc>
              <a:buFont typeface="Wingdings" charset="2"/>
              <a:buChar char="ü"/>
            </a:pPr>
            <a:r>
              <a:rPr lang="en-US" sz="28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Most sensitive, flavor-conserving CP-</a:t>
            </a:r>
            <a:r>
              <a:rPr lang="en-US" sz="28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violation probe</a:t>
            </a:r>
          </a:p>
          <a:p>
            <a:pPr>
              <a:lnSpc>
                <a:spcPct val="90000"/>
              </a:lnSpc>
              <a:buFont typeface="Wingdings" charset="2"/>
              <a:buChar char="ü"/>
            </a:pPr>
            <a:r>
              <a:rPr lang="en-US" sz="28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Complementary to LHC; probes New Physics  ~10</a:t>
            </a:r>
            <a:r>
              <a:rPr lang="en-US" sz="2800" baseline="300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2</a:t>
            </a:r>
            <a:r>
              <a:rPr lang="en-US" sz="28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-10</a:t>
            </a:r>
            <a:r>
              <a:rPr lang="en-US" sz="2800" baseline="300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3</a:t>
            </a:r>
            <a:r>
              <a:rPr lang="en-US" sz="2800" dirty="0" smtClean="0">
                <a:solidFill>
                  <a:srgbClr val="FF0000"/>
                </a:solidFill>
                <a:ea typeface="ＭＳ Ｐゴシック" pitchFamily="34" charset="-128"/>
                <a:sym typeface="Symbol" pitchFamily="18" charset="2"/>
              </a:rPr>
              <a:t> TeV</a:t>
            </a:r>
          </a:p>
          <a:p>
            <a:pPr>
              <a:lnSpc>
                <a:spcPct val="90000"/>
              </a:lnSpc>
              <a:buFont typeface="Wingdings" charset="2"/>
              <a:buChar char="ü"/>
            </a:pPr>
            <a:endParaRPr lang="en-US" sz="2800" dirty="0" smtClean="0">
              <a:solidFill>
                <a:srgbClr val="FF0000"/>
              </a:solidFill>
              <a:ea typeface="ＭＳ Ｐゴシック" pitchFamily="34" charset="-128"/>
              <a:sym typeface="Symbol" pitchFamily="18" charset="2"/>
            </a:endParaRPr>
          </a:p>
          <a:p>
            <a:pPr>
              <a:lnSpc>
                <a:spcPct val="90000"/>
              </a:lnSpc>
              <a:buFont typeface="Wingdings" charset="2"/>
              <a:buChar char="ü"/>
            </a:pPr>
            <a:r>
              <a:rPr lang="en-US" sz="2800" dirty="0" smtClean="0">
                <a:solidFill>
                  <a:srgbClr val="0000FF"/>
                </a:solidFill>
                <a:ea typeface="ＭＳ Ｐゴシック" pitchFamily="34" charset="-128"/>
                <a:sym typeface="Symbol" pitchFamily="18" charset="2"/>
              </a:rPr>
              <a:t>Based on the “muon g-2” experience using the magic momentum technique with electric fields</a:t>
            </a:r>
          </a:p>
          <a:p>
            <a:pPr>
              <a:lnSpc>
                <a:spcPct val="90000"/>
              </a:lnSpc>
              <a:buFont typeface="Wingdings" charset="2"/>
              <a:buChar char="ü"/>
            </a:pPr>
            <a:r>
              <a:rPr lang="en-US" sz="2800" dirty="0" smtClean="0">
                <a:solidFill>
                  <a:srgbClr val="0000FF"/>
                </a:solidFill>
                <a:ea typeface="ＭＳ Ｐゴシック" pitchFamily="34" charset="-128"/>
                <a:sym typeface="Symbol" pitchFamily="18" charset="2"/>
              </a:rPr>
              <a:t>R&amp;D issues resolved: 1) Polarimeter stat. &amp; syst., 2) Spin Coherence Time understanding, 3) Electric field strength &amp; fringe-field effects.  On going R&amp;D: SQUID-based beam position monitors (CAPP/IBS, KAIST, KRISS/Korea, Garching/Germany)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165100"/>
            <a:ext cx="8229600" cy="736600"/>
          </a:xfrm>
        </p:spPr>
        <p:txBody>
          <a:bodyPr/>
          <a:lstStyle/>
          <a:p>
            <a:r>
              <a:rPr lang="en-US" sz="4000" dirty="0" smtClean="0"/>
              <a:t>The Proton EDM experiment status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04900"/>
            <a:ext cx="9144000" cy="57531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Support for the proton EDM: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CAPP/IBS, KAIST in Korea, R&amp;D support for SQUID-based BPMs, Prototype polarimeter, Spin Coherence Time (SCT) simulations.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COSY/Germany, </a:t>
            </a:r>
            <a:r>
              <a:rPr lang="en-US" sz="2400" dirty="0" smtClean="0">
                <a:solidFill>
                  <a:srgbClr val="0000FF"/>
                </a:solidFill>
              </a:rPr>
              <a:t>studies with stored, polarized beams.</a:t>
            </a:r>
          </a:p>
          <a:p>
            <a:pPr lvl="1"/>
            <a:endParaRPr lang="en-US" sz="2400" dirty="0" smtClean="0"/>
          </a:p>
          <a:p>
            <a:r>
              <a:rPr lang="en-US" u="sng" dirty="0" smtClean="0">
                <a:solidFill>
                  <a:srgbClr val="0000FF"/>
                </a:solidFill>
              </a:rPr>
              <a:t>DOE-HE requested a white paper to establish the proton EDM experiment plan, after the P5 endorsement in 2014.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Large ring radius is favored: Low E-field strength, Long SCT, 1nT B-field tolerance in ring.  Use of existing ring preferred.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18080"/>
          <a:stretch/>
        </p:blipFill>
        <p:spPr>
          <a:xfrm>
            <a:off x="0" y="1666971"/>
            <a:ext cx="9101038" cy="5191029"/>
          </a:xfrm>
          <a:prstGeom prst="rect">
            <a:avLst/>
          </a:prstGeom>
        </p:spPr>
      </p:pic>
      <p:sp>
        <p:nvSpPr>
          <p:cNvPr id="2" name="Freeform 1"/>
          <p:cNvSpPr/>
          <p:nvPr/>
        </p:nvSpPr>
        <p:spPr>
          <a:xfrm>
            <a:off x="4083269" y="1742090"/>
            <a:ext cx="3807372" cy="1868213"/>
          </a:xfrm>
          <a:custGeom>
            <a:avLst/>
            <a:gdLst>
              <a:gd name="connsiteX0" fmla="*/ 0 w 3807372"/>
              <a:gd name="connsiteY0" fmla="*/ 1143000 h 1868213"/>
              <a:gd name="connsiteX1" fmla="*/ 740979 w 3807372"/>
              <a:gd name="connsiteY1" fmla="*/ 1868213 h 1868213"/>
              <a:gd name="connsiteX2" fmla="*/ 3807372 w 3807372"/>
              <a:gd name="connsiteY2" fmla="*/ 228600 h 1868213"/>
              <a:gd name="connsiteX3" fmla="*/ 3294993 w 3807372"/>
              <a:gd name="connsiteY3" fmla="*/ 0 h 1868213"/>
              <a:gd name="connsiteX4" fmla="*/ 2467303 w 3807372"/>
              <a:gd name="connsiteY4" fmla="*/ 70944 h 1868213"/>
              <a:gd name="connsiteX5" fmla="*/ 0 w 3807372"/>
              <a:gd name="connsiteY5" fmla="*/ 1143000 h 1868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07372" h="1868213">
                <a:moveTo>
                  <a:pt x="0" y="1143000"/>
                </a:moveTo>
                <a:lnTo>
                  <a:pt x="740979" y="1868213"/>
                </a:lnTo>
                <a:lnTo>
                  <a:pt x="3807372" y="228600"/>
                </a:lnTo>
                <a:lnTo>
                  <a:pt x="3294993" y="0"/>
                </a:lnTo>
                <a:lnTo>
                  <a:pt x="2467303" y="70944"/>
                </a:lnTo>
                <a:lnTo>
                  <a:pt x="0" y="1143000"/>
                </a:lnTo>
                <a:close/>
              </a:path>
            </a:pathLst>
          </a:cu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55576" y="5457998"/>
            <a:ext cx="7071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A bird’s eye view for the IBS building in KAIST campus.</a:t>
            </a:r>
            <a:br>
              <a:rPr lang="en-US" altLang="ko-KR" dirty="0" smtClean="0"/>
            </a:br>
            <a:r>
              <a:rPr lang="en-US" altLang="ko-KR" dirty="0" smtClean="0"/>
              <a:t>The four connected buildings may enclose up to 10 IBS centers.</a:t>
            </a:r>
          </a:p>
          <a:p>
            <a:r>
              <a:rPr lang="en-US" altLang="ko-KR" dirty="0" smtClean="0"/>
              <a:t>The red polygon shows a suggested area for IBS physics building</a:t>
            </a:r>
            <a:br>
              <a:rPr lang="en-US" altLang="ko-KR" dirty="0" smtClean="0"/>
            </a:br>
            <a:r>
              <a:rPr lang="en-US" altLang="ko-KR" dirty="0" smtClean="0"/>
              <a:t>which may change shape and size in the future.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en-US" dirty="0" smtClean="0"/>
              <a:t>Future, state of the art IBS building at KAIST: scheduled for ~2018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8862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Temporary CAPP experimental area.  Target ~2015</a:t>
            </a:r>
            <a:endParaRPr lang="en-US" dirty="0"/>
          </a:p>
        </p:txBody>
      </p:sp>
      <p:pic>
        <p:nvPicPr>
          <p:cNvPr id="4" name="Content Placeholder 3" descr="Assembly3.jpg"/>
          <p:cNvPicPr>
            <a:picLocks noGrp="1" noChangeAspect="1"/>
          </p:cNvPicPr>
          <p:nvPr>
            <p:ph idx="1"/>
          </p:nvPr>
        </p:nvPicPr>
        <p:blipFill>
          <a:blip r:embed="rId2"/>
          <a:srcRect t="-8915" b="-8915"/>
          <a:stretch>
            <a:fillRect/>
          </a:stretch>
        </p:blipFill>
        <p:spPr/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8364"/>
            <a:ext cx="9019949" cy="559896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Cryo</a:t>
            </a:r>
            <a:r>
              <a:rPr lang="en-US" dirty="0" smtClean="0"/>
              <a:t> Development plan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973" y="1807918"/>
            <a:ext cx="3058391" cy="23732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alphaModFix amt="40000"/>
          </a:blip>
          <a:stretch>
            <a:fillRect/>
          </a:stretch>
        </p:blipFill>
        <p:spPr>
          <a:xfrm>
            <a:off x="1226128" y="2925619"/>
            <a:ext cx="2672991" cy="393238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909" y="1223195"/>
            <a:ext cx="8024091" cy="2690713"/>
          </a:xfrm>
          <a:prstGeom prst="rect">
            <a:avLst/>
          </a:prstGeom>
        </p:spPr>
      </p:pic>
      <p:pic>
        <p:nvPicPr>
          <p:cNvPr id="5" name="Picture 4" descr="KAIST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7100" y="1205346"/>
            <a:ext cx="31369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33500"/>
          </a:xfrm>
        </p:spPr>
        <p:txBody>
          <a:bodyPr/>
          <a:lstStyle/>
          <a:p>
            <a:r>
              <a:rPr lang="en-US" sz="4000" dirty="0" smtClean="0">
                <a:solidFill>
                  <a:srgbClr val="FF0000"/>
                </a:solidFill>
              </a:rPr>
              <a:t>C</a:t>
            </a:r>
            <a:r>
              <a:rPr lang="en-US" sz="4000" dirty="0" smtClean="0">
                <a:solidFill>
                  <a:srgbClr val="0000FF"/>
                </a:solidFill>
              </a:rPr>
              <a:t>enter for </a:t>
            </a:r>
            <a:r>
              <a:rPr lang="en-US" sz="4000" dirty="0" smtClean="0">
                <a:solidFill>
                  <a:srgbClr val="FF0000"/>
                </a:solidFill>
              </a:rPr>
              <a:t>A</a:t>
            </a:r>
            <a:r>
              <a:rPr lang="en-US" sz="4000" dirty="0" smtClean="0">
                <a:solidFill>
                  <a:srgbClr val="0000FF"/>
                </a:solidFill>
              </a:rPr>
              <a:t>xion and </a:t>
            </a:r>
            <a:r>
              <a:rPr lang="en-US" sz="4000" dirty="0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0000FF"/>
                </a:solidFill>
              </a:rPr>
              <a:t>recision </a:t>
            </a:r>
            <a:r>
              <a:rPr lang="en-US" sz="4000" dirty="0" smtClean="0">
                <a:solidFill>
                  <a:srgbClr val="FF0000"/>
                </a:solidFill>
              </a:rPr>
              <a:t>P</a:t>
            </a:r>
            <a:r>
              <a:rPr lang="en-US" sz="4000" dirty="0" smtClean="0">
                <a:solidFill>
                  <a:srgbClr val="0000FF"/>
                </a:solidFill>
              </a:rPr>
              <a:t>hysics Research: CAPP/IBS at KAIST, Korea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0"/>
            <a:ext cx="9144000" cy="3048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Four groups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15 research fellows, ~20 graduate students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10 junior/senior staff members, Visitors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Engineers, Technicians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Promised: New IBS building at </a:t>
            </a:r>
            <a:r>
              <a:rPr lang="en-US" dirty="0" smtClean="0">
                <a:solidFill>
                  <a:srgbClr val="0000FF"/>
                </a:solidFill>
              </a:rPr>
              <a:t>KAIST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6727"/>
          </a:xfrm>
        </p:spPr>
        <p:txBody>
          <a:bodyPr/>
          <a:lstStyle/>
          <a:p>
            <a:r>
              <a:rPr lang="en-US" dirty="0" smtClean="0"/>
              <a:t>Axion exp. development plan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9364" y="981361"/>
          <a:ext cx="8624454" cy="55720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7409"/>
                <a:gridCol w="1321954"/>
                <a:gridCol w="1408546"/>
                <a:gridCol w="1304636"/>
                <a:gridCol w="1512455"/>
                <a:gridCol w="1639454"/>
              </a:tblGrid>
              <a:tr h="76007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</a:tr>
              <a:tr h="760076">
                <a:tc>
                  <a:txBody>
                    <a:bodyPr/>
                    <a:lstStyle/>
                    <a:p>
                      <a:r>
                        <a:rPr lang="en-US" dirty="0" smtClean="0"/>
                        <a:t>Magnet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Prototype,</a:t>
                      </a:r>
                      <a:r>
                        <a:rPr lang="en-US" baseline="0" dirty="0" smtClean="0"/>
                        <a:t> testing of cable characteristics.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25T, 10cm  inner bore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25T, 10cm inner bore construction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Magnet</a:t>
                      </a:r>
                      <a:r>
                        <a:rPr lang="en-US" baseline="0" dirty="0" smtClean="0"/>
                        <a:t> delivery; design of 35T</a:t>
                      </a:r>
                      <a:endParaRPr lang="en-US" dirty="0"/>
                    </a:p>
                  </a:txBody>
                  <a:tcPr/>
                </a:tc>
              </a:tr>
              <a:tr h="760076">
                <a:tc>
                  <a:txBody>
                    <a:bodyPr/>
                    <a:lstStyle/>
                    <a:p>
                      <a:r>
                        <a:rPr lang="en-US" dirty="0" smtClean="0"/>
                        <a:t>Lab space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Temporary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building.</a:t>
                      </a:r>
                    </a:p>
                    <a:p>
                      <a:r>
                        <a:rPr lang="en-US" dirty="0" smtClean="0"/>
                        <a:t>Design</a:t>
                      </a:r>
                      <a:r>
                        <a:rPr lang="en-US" baseline="0" dirty="0" smtClean="0"/>
                        <a:t> of new build.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Constr. Of new building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Delivery of new building</a:t>
                      </a:r>
                      <a:endParaRPr lang="en-US" dirty="0"/>
                    </a:p>
                  </a:txBody>
                  <a:tcPr/>
                </a:tc>
              </a:tr>
              <a:tr h="760076">
                <a:tc>
                  <a:txBody>
                    <a:bodyPr/>
                    <a:lstStyle/>
                    <a:p>
                      <a:r>
                        <a:rPr lang="en-US" dirty="0" smtClean="0"/>
                        <a:t>Axion dark matter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Proc. Equipment</a:t>
                      </a:r>
                    </a:p>
                    <a:p>
                      <a:r>
                        <a:rPr lang="en-US" dirty="0" smtClean="0"/>
                        <a:t>Study res. geom. 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Testing high Q dielectric;</a:t>
                      </a:r>
                    </a:p>
                    <a:p>
                      <a:r>
                        <a:rPr lang="en-US" dirty="0" smtClean="0"/>
                        <a:t>Development</a:t>
                      </a:r>
                      <a:r>
                        <a:rPr lang="en-US" baseline="0" dirty="0" smtClean="0"/>
                        <a:t> of high Q resonators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Production of high-Q resonators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60076"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Electronics, amplifiers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Establ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Collabor</a:t>
                      </a:r>
                      <a:r>
                        <a:rPr lang="en-US" baseline="0" dirty="0" smtClean="0"/>
                        <a:t>. </a:t>
                      </a:r>
                      <a:r>
                        <a:rPr lang="en-US" baseline="0" dirty="0" err="1" smtClean="0"/>
                        <a:t>w</a:t>
                      </a:r>
                      <a:r>
                        <a:rPr lang="en-US" baseline="0" dirty="0" smtClean="0"/>
                        <a:t>/ KRISS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Design for 1-10GHz</a:t>
                      </a:r>
                    </a:p>
                    <a:p>
                      <a:r>
                        <a:rPr lang="en-US" dirty="0" smtClean="0"/>
                        <a:t>Obtain </a:t>
                      </a:r>
                      <a:r>
                        <a:rPr lang="en-US" dirty="0" err="1" smtClean="0"/>
                        <a:t>JPAs</a:t>
                      </a:r>
                      <a:r>
                        <a:rPr lang="en-US" dirty="0" smtClean="0"/>
                        <a:t>, test.</a:t>
                      </a:r>
                    </a:p>
                    <a:p>
                      <a:r>
                        <a:rPr lang="en-US" dirty="0" smtClean="0"/>
                        <a:t>Develop higher freq. </a:t>
                      </a:r>
                      <a:r>
                        <a:rPr lang="en-US" dirty="0" err="1" smtClean="0"/>
                        <a:t>ampl</a:t>
                      </a:r>
                      <a:r>
                        <a:rPr lang="en-US" dirty="0" smtClean="0"/>
                        <a:t>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err="1" smtClean="0"/>
                        <a:t>Ampl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d</a:t>
                      </a:r>
                      <a:r>
                        <a:rPr lang="en-US" dirty="0" smtClean="0"/>
                        <a:t>eliveries from KRISS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60076">
                <a:tc>
                  <a:txBody>
                    <a:bodyPr/>
                    <a:lstStyle/>
                    <a:p>
                      <a:r>
                        <a:rPr lang="en-US" dirty="0" smtClean="0"/>
                        <a:t>Axion cavity</a:t>
                      </a:r>
                    </a:p>
                    <a:p>
                      <a:r>
                        <a:rPr lang="en-US" dirty="0" smtClean="0"/>
                        <a:t>Exp.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Design of exp., procure a low field magnet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Experimental</a:t>
                      </a:r>
                      <a:r>
                        <a:rPr lang="en-US" baseline="0" dirty="0" smtClean="0"/>
                        <a:t> setup. First test run.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Swap magnets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7638"/>
            <a:ext cx="8229600" cy="1143000"/>
          </a:xfrm>
        </p:spPr>
        <p:txBody>
          <a:bodyPr/>
          <a:lstStyle/>
          <a:p>
            <a:r>
              <a:rPr lang="en-US" dirty="0" smtClean="0"/>
              <a:t>Visitors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0000"/>
            <a:ext cx="8229600" cy="532245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Send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us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an email when you want to visit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Write down what you want to work 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Develop your ideas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Come and do your experiment (you as PI)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   (Leading to eventual publishable results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Incentives for teaching Nuclear/Particle Physics/Cosmology at KAIST (need at least six months warning to setup course).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6604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23900"/>
            <a:ext cx="9144000" cy="61341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Axion dark matter experiments are closing in. CAPP can have a significant role in probing the axion mass range 1-100 </a:t>
            </a:r>
            <a:r>
              <a:rPr lang="en-US" dirty="0" err="1" smtClean="0">
                <a:solidFill>
                  <a:srgbClr val="0000FF"/>
                </a:solidFill>
              </a:rPr>
              <a:t>μeV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Proton EDM: Probe EW-Baryogenesis, high-mass scale New Physics up to ~10</a:t>
            </a:r>
            <a:r>
              <a:rPr lang="en-US" baseline="30000" dirty="0" smtClean="0">
                <a:solidFill>
                  <a:srgbClr val="0000FF"/>
                </a:solidFill>
              </a:rPr>
              <a:t>3 </a:t>
            </a:r>
            <a:r>
              <a:rPr lang="en-US" dirty="0" smtClean="0">
                <a:solidFill>
                  <a:srgbClr val="0000FF"/>
                </a:solidFill>
              </a:rPr>
              <a:t>TeV.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Two of the most important physics questions today: 1) What is the Dark Matter? 2) Probe the matter-antimatter asymmetry (Baryogenesis) and Physics Beyond the Standard Model.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24364"/>
          </a:xfrm>
        </p:spPr>
        <p:txBody>
          <a:bodyPr/>
          <a:lstStyle/>
          <a:p>
            <a:r>
              <a:rPr lang="en-US" sz="4000" dirty="0" smtClean="0">
                <a:solidFill>
                  <a:srgbClr val="0000FF"/>
                </a:solidFill>
              </a:rPr>
              <a:t>IBS-</a:t>
            </a:r>
            <a:r>
              <a:rPr lang="en-US" sz="4000" dirty="0" err="1" smtClean="0">
                <a:solidFill>
                  <a:srgbClr val="0000FF"/>
                </a:solidFill>
              </a:rPr>
              <a:t>MultiDark</a:t>
            </a:r>
            <a:r>
              <a:rPr lang="en-US" sz="4000" dirty="0" smtClean="0">
                <a:solidFill>
                  <a:srgbClr val="0000FF"/>
                </a:solidFill>
              </a:rPr>
              <a:t> Joined Focus Program</a:t>
            </a:r>
            <a:br>
              <a:rPr lang="en-US" sz="4000" dirty="0" smtClean="0">
                <a:solidFill>
                  <a:srgbClr val="0000FF"/>
                </a:solidFill>
              </a:rPr>
            </a:br>
            <a:r>
              <a:rPr lang="en-US" sz="3600" dirty="0" smtClean="0">
                <a:solidFill>
                  <a:srgbClr val="0000FF"/>
                </a:solidFill>
              </a:rPr>
              <a:t>Daejeon, South Korea, October 10-21, 2014 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http://</a:t>
            </a:r>
            <a:r>
              <a:rPr lang="en-US" dirty="0" err="1" smtClean="0">
                <a:solidFill>
                  <a:srgbClr val="0000FF"/>
                </a:solidFill>
              </a:rPr>
              <a:t>www.multidark.es</a:t>
            </a:r>
            <a:r>
              <a:rPr lang="en-US" dirty="0" smtClean="0">
                <a:solidFill>
                  <a:srgbClr val="0000FF"/>
                </a:solidFill>
              </a:rPr>
              <a:t>/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55867"/>
            <a:ext cx="9144000" cy="4702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0" y="1570038"/>
            <a:ext cx="8229600" cy="1143000"/>
          </a:xfrm>
        </p:spPr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356-0B88-4BC1-B268-E69530B25FC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ADMX goals and CAPP plan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039520"/>
            <a:ext cx="8172450" cy="581848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4533900" y="3005667"/>
            <a:ext cx="3393017" cy="1096433"/>
          </a:xfrm>
          <a:prstGeom prst="line">
            <a:avLst/>
          </a:prstGeom>
          <a:ln w="76200" cap="flat" cmpd="sng" algn="ctr">
            <a:solidFill>
              <a:srgbClr val="3366CC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4533900" y="4305300"/>
            <a:ext cx="3403600" cy="1079500"/>
          </a:xfrm>
          <a:prstGeom prst="line">
            <a:avLst/>
          </a:prstGeom>
          <a:ln w="762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5852583" y="4648200"/>
            <a:ext cx="2072217" cy="654050"/>
          </a:xfrm>
          <a:prstGeom prst="line">
            <a:avLst/>
          </a:prstGeom>
          <a:ln w="76200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529667" y="3526367"/>
            <a:ext cx="3412067" cy="1119716"/>
          </a:xfrm>
          <a:prstGeom prst="line">
            <a:avLst/>
          </a:prstGeom>
          <a:ln w="762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168464" y="2317750"/>
            <a:ext cx="9543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Current 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plan, </a:t>
            </a:r>
          </a:p>
          <a:p>
            <a:r>
              <a:rPr 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low T</a:t>
            </a:r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07662" y="3295650"/>
            <a:ext cx="83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B-field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05046" y="4040717"/>
            <a:ext cx="915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High-Q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05046" y="4453467"/>
            <a:ext cx="83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B-field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385483" y="5410200"/>
            <a:ext cx="3240617" cy="1047750"/>
          </a:xfrm>
          <a:prstGeom prst="line">
            <a:avLst/>
          </a:prstGeom>
          <a:ln w="76200" cap="flat" cmpd="sng" algn="ctr">
            <a:solidFill>
              <a:srgbClr val="FF33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55700" y="355600"/>
            <a:ext cx="6477000" cy="4978400"/>
            <a:chOff x="528" y="512"/>
            <a:chExt cx="4560" cy="3664"/>
          </a:xfrm>
        </p:grpSpPr>
        <p:pic>
          <p:nvPicPr>
            <p:cNvPr id="73753" name="Picture 3" descr="scan11"/>
            <p:cNvPicPr preferRelativeResize="0">
              <a:picLocks noChangeAspect="1" noChangeArrowheads="1"/>
            </p:cNvPicPr>
            <p:nvPr/>
          </p:nvPicPr>
          <p:blipFill>
            <a:blip r:embed="rId3"/>
            <a:srcRect b="20786"/>
            <a:stretch>
              <a:fillRect/>
            </a:stretch>
          </p:blipFill>
          <p:spPr bwMode="auto">
            <a:xfrm>
              <a:off x="528" y="512"/>
              <a:ext cx="3881" cy="3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754" name="Freeform 4"/>
            <p:cNvSpPr>
              <a:spLocks noChangeAspect="1"/>
            </p:cNvSpPr>
            <p:nvPr/>
          </p:nvSpPr>
          <p:spPr bwMode="auto">
            <a:xfrm>
              <a:off x="4433" y="2160"/>
              <a:ext cx="127" cy="841"/>
            </a:xfrm>
            <a:custGeom>
              <a:avLst/>
              <a:gdLst>
                <a:gd name="T0" fmla="*/ 78 w 101"/>
                <a:gd name="T1" fmla="*/ 0 h 671"/>
                <a:gd name="T2" fmla="*/ 0 w 101"/>
                <a:gd name="T3" fmla="*/ 310 h 671"/>
                <a:gd name="T4" fmla="*/ 78 w 101"/>
                <a:gd name="T5" fmla="*/ 6286 h 671"/>
                <a:gd name="T6" fmla="*/ 155 w 101"/>
                <a:gd name="T7" fmla="*/ 5901 h 671"/>
                <a:gd name="T8" fmla="*/ 309 w 101"/>
                <a:gd name="T9" fmla="*/ 5122 h 671"/>
                <a:gd name="T10" fmla="*/ 952 w 101"/>
                <a:gd name="T11" fmla="*/ 2566 h 671"/>
                <a:gd name="T12" fmla="*/ 632 w 101"/>
                <a:gd name="T13" fmla="*/ 1089 h 671"/>
                <a:gd name="T14" fmla="*/ 78 w 101"/>
                <a:gd name="T15" fmla="*/ 0 h 6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671"/>
                <a:gd name="T26" fmla="*/ 101 w 101"/>
                <a:gd name="T27" fmla="*/ 671 h 6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671">
                  <a:moveTo>
                    <a:pt x="8" y="0"/>
                  </a:moveTo>
                  <a:cubicBezTo>
                    <a:pt x="5" y="11"/>
                    <a:pt x="0" y="22"/>
                    <a:pt x="0" y="33"/>
                  </a:cubicBezTo>
                  <a:cubicBezTo>
                    <a:pt x="0" y="241"/>
                    <a:pt x="2" y="449"/>
                    <a:pt x="8" y="657"/>
                  </a:cubicBezTo>
                  <a:cubicBezTo>
                    <a:pt x="8" y="671"/>
                    <a:pt x="14" y="630"/>
                    <a:pt x="16" y="617"/>
                  </a:cubicBezTo>
                  <a:cubicBezTo>
                    <a:pt x="22" y="581"/>
                    <a:pt x="22" y="567"/>
                    <a:pt x="32" y="535"/>
                  </a:cubicBezTo>
                  <a:cubicBezTo>
                    <a:pt x="59" y="445"/>
                    <a:pt x="78" y="361"/>
                    <a:pt x="97" y="268"/>
                  </a:cubicBezTo>
                  <a:cubicBezTo>
                    <a:pt x="91" y="194"/>
                    <a:pt x="101" y="166"/>
                    <a:pt x="64" y="114"/>
                  </a:cubicBezTo>
                  <a:cubicBezTo>
                    <a:pt x="51" y="74"/>
                    <a:pt x="21" y="42"/>
                    <a:pt x="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55" name="Freeform 5"/>
            <p:cNvSpPr>
              <a:spLocks noChangeAspect="1"/>
            </p:cNvSpPr>
            <p:nvPr/>
          </p:nvSpPr>
          <p:spPr bwMode="auto">
            <a:xfrm>
              <a:off x="4961" y="2160"/>
              <a:ext cx="127" cy="841"/>
            </a:xfrm>
            <a:custGeom>
              <a:avLst/>
              <a:gdLst>
                <a:gd name="T0" fmla="*/ 78 w 101"/>
                <a:gd name="T1" fmla="*/ 0 h 671"/>
                <a:gd name="T2" fmla="*/ 0 w 101"/>
                <a:gd name="T3" fmla="*/ 310 h 671"/>
                <a:gd name="T4" fmla="*/ 78 w 101"/>
                <a:gd name="T5" fmla="*/ 6286 h 671"/>
                <a:gd name="T6" fmla="*/ 155 w 101"/>
                <a:gd name="T7" fmla="*/ 5901 h 671"/>
                <a:gd name="T8" fmla="*/ 309 w 101"/>
                <a:gd name="T9" fmla="*/ 5122 h 671"/>
                <a:gd name="T10" fmla="*/ 952 w 101"/>
                <a:gd name="T11" fmla="*/ 2566 h 671"/>
                <a:gd name="T12" fmla="*/ 632 w 101"/>
                <a:gd name="T13" fmla="*/ 1089 h 671"/>
                <a:gd name="T14" fmla="*/ 78 w 101"/>
                <a:gd name="T15" fmla="*/ 0 h 6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671"/>
                <a:gd name="T26" fmla="*/ 101 w 101"/>
                <a:gd name="T27" fmla="*/ 671 h 6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671">
                  <a:moveTo>
                    <a:pt x="8" y="0"/>
                  </a:moveTo>
                  <a:cubicBezTo>
                    <a:pt x="5" y="11"/>
                    <a:pt x="0" y="22"/>
                    <a:pt x="0" y="33"/>
                  </a:cubicBezTo>
                  <a:cubicBezTo>
                    <a:pt x="0" y="241"/>
                    <a:pt x="2" y="449"/>
                    <a:pt x="8" y="657"/>
                  </a:cubicBezTo>
                  <a:cubicBezTo>
                    <a:pt x="8" y="671"/>
                    <a:pt x="14" y="630"/>
                    <a:pt x="16" y="617"/>
                  </a:cubicBezTo>
                  <a:cubicBezTo>
                    <a:pt x="22" y="581"/>
                    <a:pt x="22" y="567"/>
                    <a:pt x="32" y="535"/>
                  </a:cubicBezTo>
                  <a:cubicBezTo>
                    <a:pt x="59" y="445"/>
                    <a:pt x="78" y="361"/>
                    <a:pt x="97" y="268"/>
                  </a:cubicBezTo>
                  <a:cubicBezTo>
                    <a:pt x="91" y="194"/>
                    <a:pt x="101" y="166"/>
                    <a:pt x="64" y="114"/>
                  </a:cubicBezTo>
                  <a:cubicBezTo>
                    <a:pt x="51" y="74"/>
                    <a:pt x="21" y="42"/>
                    <a:pt x="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56" name="Text Box 6"/>
            <p:cNvSpPr txBox="1">
              <a:spLocks noChangeArrowheads="1"/>
            </p:cNvSpPr>
            <p:nvPr/>
          </p:nvSpPr>
          <p:spPr bwMode="auto">
            <a:xfrm rot="5471936">
              <a:off x="4428" y="2370"/>
              <a:ext cx="741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Electroweak</a:t>
              </a:r>
            </a:p>
            <a:p>
              <a:pPr eaLnBrk="0" hangingPunct="0"/>
              <a:r>
                <a:rPr lang="en-US" sz="1200">
                  <a:latin typeface="Times New Roman" pitchFamily="18" charset="0"/>
                </a:rPr>
                <a:t>Baryogenises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3757" name="Text Box 7"/>
            <p:cNvSpPr txBox="1">
              <a:spLocks noChangeArrowheads="1"/>
            </p:cNvSpPr>
            <p:nvPr/>
          </p:nvSpPr>
          <p:spPr bwMode="auto">
            <a:xfrm rot="5471879">
              <a:off x="3977" y="2451"/>
              <a:ext cx="679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>
                  <a:latin typeface="Times New Roman" pitchFamily="18" charset="0"/>
                </a:rPr>
                <a:t>GUT SUSY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3758" name="Oval 8"/>
            <p:cNvSpPr>
              <a:spLocks noChangeArrowheads="1"/>
            </p:cNvSpPr>
            <p:nvPr/>
          </p:nvSpPr>
          <p:spPr bwMode="auto">
            <a:xfrm>
              <a:off x="2352" y="180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3731" name="Picture 9"/>
          <p:cNvPicPr>
            <a:picLocks noChangeAspect="1" noChangeArrowheads="1"/>
          </p:cNvPicPr>
          <p:nvPr/>
        </p:nvPicPr>
        <p:blipFill>
          <a:blip r:embed="rId4"/>
          <a:srcRect r="38513"/>
          <a:stretch>
            <a:fillRect/>
          </a:stretch>
        </p:blipFill>
        <p:spPr bwMode="auto">
          <a:xfrm>
            <a:off x="1458913" y="330200"/>
            <a:ext cx="3043237" cy="622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10"/>
          <p:cNvPicPr>
            <a:picLocks noChangeAspect="1" noChangeArrowheads="1"/>
          </p:cNvPicPr>
          <p:nvPr/>
        </p:nvPicPr>
        <p:blipFill>
          <a:blip r:embed="rId5"/>
          <a:srcRect l="61497"/>
          <a:stretch>
            <a:fillRect/>
          </a:stretch>
        </p:blipFill>
        <p:spPr bwMode="auto">
          <a:xfrm>
            <a:off x="4495800" y="330200"/>
            <a:ext cx="1905000" cy="622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3" name="AutoShape 11"/>
          <p:cNvSpPr>
            <a:spLocks noChangeArrowheads="1"/>
          </p:cNvSpPr>
          <p:nvPr/>
        </p:nvSpPr>
        <p:spPr bwMode="auto">
          <a:xfrm>
            <a:off x="4905375" y="6556375"/>
            <a:ext cx="4238625" cy="301625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 defTabSz="828675" hangingPunct="0">
              <a:buClr>
                <a:srgbClr val="0B9E12"/>
              </a:buClr>
              <a:buSzPct val="100000"/>
              <a:buFont typeface="Times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</a:pPr>
            <a:r>
              <a:rPr lang="en-GB" sz="140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J.M.Pendlebury and E.A. Hinds, NIMA 440 (2000) 471</a:t>
            </a:r>
          </a:p>
        </p:txBody>
      </p:sp>
      <p:sp>
        <p:nvSpPr>
          <p:cNvPr id="73734" name="AutoShape 12"/>
          <p:cNvSpPr>
            <a:spLocks noChangeArrowheads="1"/>
          </p:cNvSpPr>
          <p:nvPr/>
        </p:nvSpPr>
        <p:spPr bwMode="auto">
          <a:xfrm>
            <a:off x="4311650" y="6316663"/>
            <a:ext cx="751158" cy="424287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 defTabSz="828675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</a:tabLst>
            </a:pPr>
            <a:r>
              <a:rPr lang="en-GB" sz="2200" i="1" dirty="0" err="1">
                <a:solidFill>
                  <a:srgbClr val="000000"/>
                </a:solidFill>
                <a:latin typeface="Times New Roman" pitchFamily="18" charset="0"/>
              </a:rPr>
              <a:t>e</a:t>
            </a:r>
            <a:r>
              <a:rPr lang="en-GB" sz="2200" dirty="0">
                <a:solidFill>
                  <a:srgbClr val="000000"/>
                </a:solidFill>
                <a:latin typeface="Times New Roman" pitchFamily="18" charset="0"/>
              </a:rPr>
              <a:t>-cm</a:t>
            </a:r>
          </a:p>
        </p:txBody>
      </p:sp>
      <p:sp>
        <p:nvSpPr>
          <p:cNvPr id="73735" name="AutoShape 13"/>
          <p:cNvSpPr>
            <a:spLocks noChangeArrowheads="1"/>
          </p:cNvSpPr>
          <p:nvPr/>
        </p:nvSpPr>
        <p:spPr bwMode="auto">
          <a:xfrm>
            <a:off x="7450138" y="547688"/>
            <a:ext cx="1295400" cy="547687"/>
          </a:xfrm>
          <a:prstGeom prst="roundRect">
            <a:avLst>
              <a:gd name="adj" fmla="val 27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81639" tIns="42452" rIns="81639" bIns="42452">
            <a:spAutoFit/>
          </a:bodyPr>
          <a:lstStyle/>
          <a:p>
            <a:pPr defTabSz="828675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</a:tabLst>
            </a:pPr>
            <a:r>
              <a:rPr lang="en-GB" sz="1500" i="1">
                <a:solidFill>
                  <a:srgbClr val="000000"/>
                </a:solidFill>
                <a:latin typeface="Cambria" pitchFamily="18" charset="0"/>
              </a:rPr>
              <a:t>Gray: Neutron</a:t>
            </a:r>
          </a:p>
          <a:p>
            <a:pPr defTabSz="828675" hangingPunct="0"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</a:tabLst>
            </a:pPr>
            <a:r>
              <a:rPr lang="en-GB" sz="1500" i="1">
                <a:solidFill>
                  <a:srgbClr val="C00000"/>
                </a:solidFill>
                <a:latin typeface="Cambria" pitchFamily="18" charset="0"/>
              </a:rPr>
              <a:t>Red: Electron</a:t>
            </a:r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528638" y="2330450"/>
            <a:ext cx="9953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dirty="0" err="1">
                <a:solidFill>
                  <a:schemeClr val="accent4">
                    <a:lumMod val="10000"/>
                  </a:schemeClr>
                </a:solidFill>
                <a:latin typeface="Cambria" pitchFamily="18" charset="0"/>
              </a:rPr>
              <a:t>n</a:t>
            </a:r>
            <a:r>
              <a:rPr lang="en-US" sz="1600" dirty="0">
                <a:solidFill>
                  <a:schemeClr val="accent4">
                    <a:lumMod val="10000"/>
                  </a:schemeClr>
                </a:solidFill>
                <a:latin typeface="Cambria" pitchFamily="18" charset="0"/>
              </a:rPr>
              <a:t> current</a:t>
            </a:r>
          </a:p>
        </p:txBody>
      </p:sp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363538" y="3022600"/>
            <a:ext cx="11096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rgbClr val="161616"/>
                </a:solidFill>
                <a:latin typeface="Cambria" pitchFamily="18" charset="0"/>
              </a:rPr>
              <a:t>n</a:t>
            </a:r>
            <a:r>
              <a:rPr lang="en-US" sz="2000" i="1" dirty="0">
                <a:solidFill>
                  <a:srgbClr val="161616"/>
                </a:solidFill>
                <a:latin typeface="Cambria" pitchFamily="18" charset="0"/>
              </a:rPr>
              <a:t> target</a:t>
            </a:r>
          </a:p>
        </p:txBody>
      </p:sp>
      <p:sp>
        <p:nvSpPr>
          <p:cNvPr id="73738" name="Rectangle 18"/>
          <p:cNvSpPr>
            <a:spLocks noChangeArrowheads="1"/>
          </p:cNvSpPr>
          <p:nvPr/>
        </p:nvSpPr>
        <p:spPr bwMode="auto">
          <a:xfrm>
            <a:off x="1257300" y="4203700"/>
            <a:ext cx="43180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9" name="Rectangle 19"/>
          <p:cNvSpPr>
            <a:spLocks noChangeArrowheads="1"/>
          </p:cNvSpPr>
          <p:nvPr/>
        </p:nvSpPr>
        <p:spPr bwMode="auto">
          <a:xfrm>
            <a:off x="6223000" y="1714500"/>
            <a:ext cx="431800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40" name="Text Box 20"/>
          <p:cNvSpPr txBox="1">
            <a:spLocks noChangeArrowheads="1"/>
          </p:cNvSpPr>
          <p:nvPr/>
        </p:nvSpPr>
        <p:spPr bwMode="auto">
          <a:xfrm>
            <a:off x="1524000" y="0"/>
            <a:ext cx="7010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dirty="0">
                <a:solidFill>
                  <a:srgbClr val="0000FF"/>
                </a:solidFill>
              </a:rPr>
              <a:t>Sensitivity to Rule on Several New Models</a:t>
            </a:r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>
            <a:off x="1460500" y="3884613"/>
            <a:ext cx="5867400" cy="0"/>
          </a:xfrm>
          <a:prstGeom prst="line">
            <a:avLst/>
          </a:prstGeom>
          <a:noFill/>
          <a:ln w="25400">
            <a:solidFill>
              <a:srgbClr val="FF0728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528638" y="2667000"/>
            <a:ext cx="9810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dirty="0" err="1">
                <a:solidFill>
                  <a:srgbClr val="FF0000"/>
                </a:solidFill>
                <a:latin typeface="Cambria" pitchFamily="18" charset="0"/>
              </a:rPr>
              <a:t>e</a:t>
            </a:r>
            <a:r>
              <a:rPr lang="en-US" sz="1600" dirty="0">
                <a:solidFill>
                  <a:srgbClr val="FF0000"/>
                </a:solidFill>
                <a:latin typeface="Cambria" pitchFamily="18" charset="0"/>
              </a:rPr>
              <a:t> current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252413" y="3675063"/>
            <a:ext cx="1089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rgbClr val="FF0728"/>
                </a:solidFill>
                <a:latin typeface="Cambria" pitchFamily="18" charset="0"/>
              </a:rPr>
              <a:t>e</a:t>
            </a:r>
            <a:r>
              <a:rPr lang="en-US" sz="2000" i="1" dirty="0">
                <a:solidFill>
                  <a:srgbClr val="FF0728"/>
                </a:solidFill>
                <a:latin typeface="Cambria" pitchFamily="18" charset="0"/>
              </a:rPr>
              <a:t> target</a:t>
            </a:r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>
            <a:off x="1460500" y="3549650"/>
            <a:ext cx="5867400" cy="0"/>
          </a:xfrm>
          <a:prstGeom prst="line">
            <a:avLst/>
          </a:prstGeom>
          <a:noFill/>
          <a:ln w="25400">
            <a:solidFill>
              <a:srgbClr val="0099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192088" y="3325813"/>
            <a:ext cx="1349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000" i="1" dirty="0" err="1">
                <a:solidFill>
                  <a:srgbClr val="009900"/>
                </a:solidFill>
                <a:latin typeface="Cambria" pitchFamily="18" charset="0"/>
              </a:rPr>
              <a:t>p</a:t>
            </a:r>
            <a:r>
              <a:rPr lang="en-US" sz="2000" i="1" dirty="0">
                <a:solidFill>
                  <a:srgbClr val="009900"/>
                </a:solidFill>
                <a:latin typeface="Cambria" pitchFamily="18" charset="0"/>
              </a:rPr>
              <a:t>, </a:t>
            </a:r>
            <a:r>
              <a:rPr lang="en-US" sz="2000" i="1" dirty="0" err="1">
                <a:solidFill>
                  <a:srgbClr val="009900"/>
                </a:solidFill>
                <a:latin typeface="Cambria" pitchFamily="18" charset="0"/>
              </a:rPr>
              <a:t>d</a:t>
            </a:r>
            <a:r>
              <a:rPr lang="en-US" sz="2000" i="1" dirty="0">
                <a:solidFill>
                  <a:srgbClr val="009900"/>
                </a:solidFill>
                <a:latin typeface="Cambria" pitchFamily="18" charset="0"/>
              </a:rPr>
              <a:t> target</a:t>
            </a:r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4724400" y="2438400"/>
            <a:ext cx="241300" cy="215900"/>
          </a:xfrm>
          <a:prstGeom prst="ellipse">
            <a:avLst/>
          </a:prstGeom>
          <a:solidFill>
            <a:schemeClr val="accent4">
              <a:lumMod val="10000"/>
            </a:schemeClr>
          </a:solidFill>
          <a:ln w="9525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3" name="Oval 32"/>
          <p:cNvSpPr>
            <a:spLocks noChangeArrowheads="1"/>
          </p:cNvSpPr>
          <p:nvPr/>
        </p:nvSpPr>
        <p:spPr bwMode="auto">
          <a:xfrm>
            <a:off x="4529666" y="2815165"/>
            <a:ext cx="169333" cy="148167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5511800" y="3019425"/>
            <a:ext cx="241300" cy="215900"/>
          </a:xfrm>
          <a:prstGeom prst="ellipse">
            <a:avLst/>
          </a:prstGeom>
          <a:gradFill flip="none" rotWithShape="1">
            <a:gsLst>
              <a:gs pos="43000">
                <a:schemeClr val="accent4">
                  <a:lumMod val="10000"/>
                  <a:alpha val="7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rgbClr val="161616"/>
            </a:solidFill>
            <a:prstDash val="dash"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6" name="Rounded Rectangle 35"/>
          <p:cNvSpPr>
            <a:spLocks noChangeArrowheads="1"/>
          </p:cNvSpPr>
          <p:nvPr/>
        </p:nvSpPr>
        <p:spPr bwMode="auto">
          <a:xfrm>
            <a:off x="5397500" y="3530600"/>
            <a:ext cx="711200" cy="6350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FF0728">
                <a:alpha val="94901"/>
              </a:srgbClr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5695950" y="3479800"/>
            <a:ext cx="482600" cy="152400"/>
          </a:xfrm>
          <a:prstGeom prst="ellipse">
            <a:avLst/>
          </a:prstGeom>
          <a:gradFill flip="none" rotWithShape="1">
            <a:gsLst>
              <a:gs pos="38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7" name="Line 15"/>
          <p:cNvSpPr>
            <a:spLocks noChangeShapeType="1"/>
          </p:cNvSpPr>
          <p:nvPr/>
        </p:nvSpPr>
        <p:spPr bwMode="auto">
          <a:xfrm>
            <a:off x="1536700" y="3155950"/>
            <a:ext cx="5867400" cy="0"/>
          </a:xfrm>
          <a:prstGeom prst="line">
            <a:avLst/>
          </a:prstGeom>
          <a:noFill/>
          <a:ln w="25400">
            <a:solidFill>
              <a:srgbClr val="161616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 sz="1600"/>
          </a:p>
        </p:txBody>
      </p:sp>
      <p:sp>
        <p:nvSpPr>
          <p:cNvPr id="31" name="TextBox 30"/>
          <p:cNvSpPr txBox="1"/>
          <p:nvPr/>
        </p:nvSpPr>
        <p:spPr>
          <a:xfrm>
            <a:off x="5505564" y="1193800"/>
            <a:ext cx="3638436" cy="1200328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  <a:alpha val="34000"/>
                </a:schemeClr>
              </a:gs>
              <a:gs pos="35000">
                <a:schemeClr val="accent2">
                  <a:tint val="37000"/>
                  <a:satMod val="300000"/>
                  <a:alpha val="34000"/>
                </a:schemeClr>
              </a:gs>
              <a:gs pos="100000">
                <a:schemeClr val="accent2">
                  <a:tint val="15000"/>
                  <a:satMod val="350000"/>
                  <a:alpha val="34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00"/>
                </a:solidFill>
              </a:rPr>
              <a:t>If found it could explain</a:t>
            </a:r>
          </a:p>
          <a:p>
            <a:r>
              <a:rPr lang="en-US" sz="2400" b="1" dirty="0" smtClean="0">
                <a:solidFill>
                  <a:srgbClr val="009900"/>
                </a:solidFill>
              </a:rPr>
              <a:t>Baryogenesis </a:t>
            </a:r>
          </a:p>
          <a:p>
            <a:r>
              <a:rPr lang="en-US" sz="2400" b="1" dirty="0" smtClean="0">
                <a:solidFill>
                  <a:srgbClr val="009900"/>
                </a:solidFill>
              </a:rPr>
              <a:t>(</a:t>
            </a:r>
            <a:r>
              <a:rPr lang="en-US" sz="2400" b="1" dirty="0" err="1" smtClean="0">
                <a:solidFill>
                  <a:srgbClr val="009900"/>
                </a:solidFill>
              </a:rPr>
              <a:t>p</a:t>
            </a:r>
            <a:r>
              <a:rPr lang="en-US" sz="2400" b="1" dirty="0" smtClean="0">
                <a:solidFill>
                  <a:srgbClr val="009900"/>
                </a:solidFill>
              </a:rPr>
              <a:t>, </a:t>
            </a:r>
            <a:r>
              <a:rPr lang="en-US" sz="2400" b="1" dirty="0" err="1" smtClean="0">
                <a:solidFill>
                  <a:srgbClr val="009900"/>
                </a:solidFill>
              </a:rPr>
              <a:t>d</a:t>
            </a:r>
            <a:r>
              <a:rPr lang="en-US" sz="2400" b="1" dirty="0" smtClean="0">
                <a:solidFill>
                  <a:srgbClr val="009900"/>
                </a:solidFill>
              </a:rPr>
              <a:t>, </a:t>
            </a:r>
            <a:r>
              <a:rPr lang="en-US" sz="2400" b="1" dirty="0" err="1" smtClean="0">
                <a:solidFill>
                  <a:srgbClr val="009900"/>
                </a:solidFill>
              </a:rPr>
              <a:t>n</a:t>
            </a:r>
            <a:r>
              <a:rPr lang="en-US" sz="2400" b="1" dirty="0" smtClean="0">
                <a:solidFill>
                  <a:srgbClr val="009900"/>
                </a:solidFill>
              </a:rPr>
              <a:t> (or </a:t>
            </a:r>
            <a:r>
              <a:rPr lang="en-US" sz="2400" b="1" baseline="30000" dirty="0" smtClean="0">
                <a:solidFill>
                  <a:srgbClr val="009900"/>
                </a:solidFill>
              </a:rPr>
              <a:t>3</a:t>
            </a:r>
            <a:r>
              <a:rPr lang="en-US" sz="2400" b="1" dirty="0" smtClean="0">
                <a:solidFill>
                  <a:srgbClr val="009900"/>
                </a:solidFill>
              </a:rPr>
              <a:t>He))</a:t>
            </a:r>
            <a:endParaRPr lang="en-US" sz="2400" b="1" dirty="0">
              <a:solidFill>
                <a:srgbClr val="0099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0" y="5575300"/>
            <a:ext cx="4152699" cy="830997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  <a:alpha val="34000"/>
                </a:schemeClr>
              </a:gs>
              <a:gs pos="35000">
                <a:schemeClr val="accent2">
                  <a:tint val="37000"/>
                  <a:satMod val="300000"/>
                  <a:alpha val="34000"/>
                </a:schemeClr>
              </a:gs>
              <a:gs pos="100000">
                <a:schemeClr val="accent2">
                  <a:tint val="15000"/>
                  <a:satMod val="350000"/>
                  <a:alpha val="34000"/>
                </a:schemeClr>
              </a:gs>
            </a:gsLst>
            <a:lin ang="1620000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00"/>
                </a:solidFill>
              </a:rPr>
              <a:t>Much higher physics reach</a:t>
            </a:r>
          </a:p>
          <a:p>
            <a:r>
              <a:rPr lang="en-US" sz="2400" b="1" dirty="0" smtClean="0">
                <a:solidFill>
                  <a:srgbClr val="009900"/>
                </a:solidFill>
              </a:rPr>
              <a:t>than LHC; complementary </a:t>
            </a:r>
            <a:endParaRPr lang="en-US" sz="2400" b="1" dirty="0">
              <a:solidFill>
                <a:srgbClr val="0099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98225" y="4622800"/>
            <a:ext cx="34457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Statistics limited</a:t>
            </a:r>
            <a:endParaRPr lang="en-US" sz="3200" b="1" dirty="0"/>
          </a:p>
        </p:txBody>
      </p:sp>
      <p:sp>
        <p:nvSpPr>
          <p:cNvPr id="41" name="Oval 40"/>
          <p:cNvSpPr>
            <a:spLocks noChangeArrowheads="1"/>
          </p:cNvSpPr>
          <p:nvPr/>
        </p:nvSpPr>
        <p:spPr bwMode="auto">
          <a:xfrm>
            <a:off x="6273800" y="3810000"/>
            <a:ext cx="482600" cy="152400"/>
          </a:xfrm>
          <a:prstGeom prst="ellipse">
            <a:avLst/>
          </a:prstGeom>
          <a:gradFill>
            <a:gsLst>
              <a:gs pos="38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27802" y="3987800"/>
            <a:ext cx="1621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9900"/>
                </a:solidFill>
              </a:rPr>
              <a:t>Upgrade?</a:t>
            </a:r>
            <a:endParaRPr lang="en-US" sz="2400" b="1" dirty="0">
              <a:solidFill>
                <a:srgbClr val="009900"/>
              </a:solidFill>
            </a:endParaRPr>
          </a:p>
        </p:txBody>
      </p:sp>
      <p:sp>
        <p:nvSpPr>
          <p:cNvPr id="43" name="Line 15"/>
          <p:cNvSpPr>
            <a:spLocks noChangeShapeType="1"/>
          </p:cNvSpPr>
          <p:nvPr/>
        </p:nvSpPr>
        <p:spPr bwMode="auto">
          <a:xfrm>
            <a:off x="1638300" y="3879850"/>
            <a:ext cx="5867400" cy="0"/>
          </a:xfrm>
          <a:prstGeom prst="line">
            <a:avLst/>
          </a:prstGeom>
          <a:noFill/>
          <a:ln w="25400">
            <a:solidFill>
              <a:srgbClr val="0099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" name="Text Box 16"/>
          <p:cNvSpPr txBox="1">
            <a:spLocks noChangeArrowheads="1"/>
          </p:cNvSpPr>
          <p:nvPr/>
        </p:nvSpPr>
        <p:spPr bwMode="auto">
          <a:xfrm>
            <a:off x="0" y="4688417"/>
            <a:ext cx="3852337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Electron EDM New Physics reach: 1-3 TeV,</a:t>
            </a:r>
          </a:p>
          <a:p>
            <a:pPr eaLnBrk="0" hangingPunct="0"/>
            <a:r>
              <a:rPr lang="en-US" sz="1600" dirty="0" smtClean="0">
                <a:solidFill>
                  <a:srgbClr val="FF0000"/>
                </a:solidFill>
                <a:latin typeface="Cambria" pitchFamily="18" charset="0"/>
              </a:rPr>
              <a:t>Gabrielse et al., 2013</a:t>
            </a:r>
            <a:endParaRPr lang="en-US" sz="16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>
            <a:off x="5010149" y="2882897"/>
            <a:ext cx="169333" cy="148167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5" name="Oval 44"/>
          <p:cNvSpPr>
            <a:spLocks noChangeArrowheads="1"/>
          </p:cNvSpPr>
          <p:nvPr/>
        </p:nvSpPr>
        <p:spPr bwMode="auto">
          <a:xfrm>
            <a:off x="5200649" y="3200398"/>
            <a:ext cx="169333" cy="148167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9A7C47-4568-48B4-91AC-2873BD25F8D6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8" grpId="0"/>
      <p:bldP spid="90129" grpId="0"/>
      <p:bldP spid="22" grpId="0" animBg="1"/>
      <p:bldP spid="23" grpId="0"/>
      <p:bldP spid="24" grpId="0"/>
      <p:bldP spid="26" grpId="0" animBg="1"/>
      <p:bldP spid="28" grpId="0"/>
      <p:bldP spid="30" grpId="0" animBg="1"/>
      <p:bldP spid="33" grpId="0" animBg="1"/>
      <p:bldP spid="34" grpId="0" animBg="1"/>
      <p:bldP spid="36" grpId="0" animBg="1"/>
      <p:bldP spid="35" grpId="0" animBg="1"/>
      <p:bldP spid="37" grpId="0" animBg="1"/>
      <p:bldP spid="32" grpId="0" animBg="1"/>
      <p:bldP spid="38" grpId="0"/>
      <p:bldP spid="41" grpId="0" animBg="1"/>
      <p:bldP spid="42" grpId="0"/>
      <p:bldP spid="43" grpId="0" animBg="1"/>
      <p:bldP spid="43" grpId="1" animBg="1"/>
      <p:bldP spid="40" grpId="0"/>
      <p:bldP spid="44" grpId="0" animBg="1"/>
      <p:bldP spid="4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5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CAPP-Physics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7636"/>
            <a:ext cx="9144000" cy="568036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Establish Experimental Particle Physics group.  </a:t>
            </a:r>
            <a:r>
              <a:rPr lang="en-US" u="sng" dirty="0" smtClean="0">
                <a:solidFill>
                  <a:srgbClr val="FF0000"/>
                </a:solidFill>
              </a:rPr>
              <a:t>Physics involvement driven by the interest of CAPP individual scientists.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Involved in important physics questions:</a:t>
            </a:r>
          </a:p>
          <a:p>
            <a:r>
              <a:rPr lang="en-US" u="sng" dirty="0" smtClean="0">
                <a:solidFill>
                  <a:srgbClr val="0000FF"/>
                </a:solidFill>
              </a:rPr>
              <a:t>Strong CP problem</a:t>
            </a:r>
          </a:p>
          <a:p>
            <a:r>
              <a:rPr lang="en-US" u="sng" dirty="0" smtClean="0">
                <a:solidFill>
                  <a:srgbClr val="0000FF"/>
                </a:solidFill>
              </a:rPr>
              <a:t>Cosmic Frontier </a:t>
            </a:r>
            <a:r>
              <a:rPr lang="en-US" dirty="0" smtClean="0">
                <a:solidFill>
                  <a:srgbClr val="0000FF"/>
                </a:solidFill>
              </a:rPr>
              <a:t>(Dark Matter axions)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Particle Physics (most sensitive proton EDM experiment, </a:t>
            </a:r>
            <a:r>
              <a:rPr lang="en-US" u="sng" dirty="0" smtClean="0">
                <a:solidFill>
                  <a:srgbClr val="0000FF"/>
                </a:solidFill>
              </a:rPr>
              <a:t>flavor conserving CP-violation</a:t>
            </a:r>
            <a:r>
              <a:rPr lang="en-US" dirty="0" smtClean="0">
                <a:solidFill>
                  <a:srgbClr val="0000FF"/>
                </a:solidFill>
              </a:rPr>
              <a:t>)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Muon g-2; muon to electron conversion (flavor physics)</a:t>
            </a:r>
          </a:p>
          <a:p>
            <a:pPr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8182"/>
          </a:xfrm>
        </p:spPr>
        <p:txBody>
          <a:bodyPr/>
          <a:lstStyle/>
          <a:p>
            <a:r>
              <a:rPr lang="en-US" dirty="0" smtClean="0"/>
              <a:t>CAPP Physics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65909"/>
            <a:ext cx="9144000" cy="5992091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Setup lab for axion dark-matter search at KAIST based on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High Field magnets: 25T, 35T,…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R&amp;D towards utilizing high-Q super-conducting cavities with large volumes, high magnetic fields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Coordinate with ADMX to avoid duplication.  Aim to start taking data within 5-6 years.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Play a leadership role in the Storage Ring Proton EDM experiment at Fermilab and significant roles in the muon g-2/EDM experiments, …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1"/>
            <a:ext cx="8382000" cy="914400"/>
          </a:xfrm>
        </p:spPr>
        <p:txBody>
          <a:bodyPr/>
          <a:lstStyle/>
          <a:p>
            <a:r>
              <a:rPr lang="en-US" sz="2800" dirty="0" smtClean="0"/>
              <a:t>New record field, 16 T, for solenoid wound with YBCO High </a:t>
            </a:r>
            <a:r>
              <a:rPr lang="en-US" sz="2800" i="1" dirty="0" smtClean="0">
                <a:solidFill>
                  <a:srgbClr val="00823B"/>
                </a:solidFill>
              </a:rPr>
              <a:t>Field</a:t>
            </a:r>
            <a:r>
              <a:rPr lang="en-US" sz="2800" dirty="0" smtClean="0"/>
              <a:t> Superconductor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7620000" cy="2743200"/>
          </a:xfrm>
        </p:spPr>
        <p:txBody>
          <a:bodyPr/>
          <a:lstStyle/>
          <a:p>
            <a:r>
              <a:rPr lang="en-US" sz="2000" dirty="0" smtClean="0"/>
              <a:t>High </a:t>
            </a:r>
            <a:r>
              <a:rPr lang="en-US" sz="2000" i="1" dirty="0" smtClean="0">
                <a:solidFill>
                  <a:srgbClr val="00823B"/>
                </a:solidFill>
              </a:rPr>
              <a:t>Field</a:t>
            </a:r>
            <a:r>
              <a:rPr lang="en-US" sz="2000" dirty="0" smtClean="0"/>
              <a:t> Superconductor =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High Temperature Superconductor at 4 K (not 77 K)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Previous record:  10 T</a:t>
            </a:r>
          </a:p>
          <a:p>
            <a:r>
              <a:rPr lang="en-US" sz="2000" dirty="0" smtClean="0">
                <a:solidFill>
                  <a:srgbClr val="042B7F"/>
                </a:solidFill>
              </a:rPr>
              <a:t>YBCO tape: 0.1 mm x 4-12 mm 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OHEP SBIR with Particle Beam Lasers, BNL as subcontractor (2 Phase IIs, 1 Phase I) – YBCO vendor: </a:t>
            </a:r>
            <a:r>
              <a:rPr lang="en-US" sz="2000" dirty="0" err="1" smtClean="0">
                <a:solidFill>
                  <a:srgbClr val="7030A0"/>
                </a:solidFill>
              </a:rPr>
              <a:t>SuperPower</a:t>
            </a:r>
            <a:endParaRPr lang="en-US" sz="2000" dirty="0" smtClean="0">
              <a:solidFill>
                <a:srgbClr val="7030A0"/>
              </a:solidFill>
            </a:endParaRPr>
          </a:p>
          <a:p>
            <a:r>
              <a:rPr lang="en-US" sz="2000" dirty="0" smtClean="0">
                <a:solidFill>
                  <a:srgbClr val="042B7F"/>
                </a:solidFill>
              </a:rPr>
              <a:t>Full program: 3 nested coils, can test full set to ~ 40 T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pic>
        <p:nvPicPr>
          <p:cNvPr id="4" name="Picture 2" descr="E:\sbir-sttr\PBL\photos\IMG_02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991124"/>
            <a:ext cx="3200400" cy="23909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24400" y="4524866"/>
            <a:ext cx="365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 = 285 A</a:t>
            </a:r>
          </a:p>
          <a:p>
            <a:r>
              <a:rPr lang="en-US" sz="2000" dirty="0" smtClean="0"/>
              <a:t>id = 25 mm, od 91 mm</a:t>
            </a:r>
          </a:p>
          <a:p>
            <a:r>
              <a:rPr lang="en-US" sz="2000" dirty="0" smtClean="0"/>
              <a:t>700 m tape</a:t>
            </a:r>
          </a:p>
          <a:p>
            <a:r>
              <a:rPr lang="en-US" sz="2000" dirty="0" smtClean="0"/>
              <a:t>Did not quench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02913" y="6396335"/>
            <a:ext cx="5641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E51B3D"/>
                </a:solidFill>
              </a:rPr>
              <a:t>R&amp;D program at BNL, from P. Wanderer</a:t>
            </a:r>
            <a:endParaRPr lang="en-US" sz="2400" dirty="0">
              <a:solidFill>
                <a:srgbClr val="E51B3D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023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364" y="0"/>
            <a:ext cx="7874000" cy="1408545"/>
          </a:xfrm>
        </p:spPr>
        <p:txBody>
          <a:bodyPr/>
          <a:lstStyle/>
          <a:p>
            <a:r>
              <a:rPr lang="en-US" sz="3600" dirty="0" smtClean="0"/>
              <a:t>Axion dark matter: Imprint on the vacuum since the Big-Bang!</a:t>
            </a:r>
            <a:endParaRPr lang="en-US" sz="3600" dirty="0"/>
          </a:p>
        </p:txBody>
      </p:sp>
      <p:pic>
        <p:nvPicPr>
          <p:cNvPr id="5" name="a(t) flickering.gif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60400" y="1600200"/>
            <a:ext cx="6223199" cy="4525963"/>
          </a:xfrm>
        </p:spPr>
      </p:pic>
      <p:sp>
        <p:nvSpPr>
          <p:cNvPr id="7" name="TextBox 6"/>
          <p:cNvSpPr txBox="1"/>
          <p:nvPr/>
        </p:nvSpPr>
        <p:spPr>
          <a:xfrm>
            <a:off x="1131455" y="6315364"/>
            <a:ext cx="3400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Animation by </a:t>
            </a:r>
            <a:r>
              <a:rPr lang="en-US" dirty="0" err="1" smtClean="0"/>
              <a:t>Kristian</a:t>
            </a:r>
            <a:r>
              <a:rPr lang="en-US" dirty="0" smtClean="0"/>
              <a:t> Themann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28" y="3151909"/>
            <a:ext cx="8572500" cy="3175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750300" cy="290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043" y="0"/>
            <a:ext cx="861895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236" y="482600"/>
            <a:ext cx="8592764" cy="6197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895600" cy="1143000"/>
          </a:xfrm>
        </p:spPr>
        <p:txBody>
          <a:bodyPr/>
          <a:lstStyle/>
          <a:p>
            <a:r>
              <a:rPr lang="en-US" dirty="0" smtClean="0"/>
              <a:t>SQUID</a:t>
            </a:r>
            <a:br>
              <a:rPr lang="en-US" dirty="0" smtClean="0"/>
            </a:br>
            <a:r>
              <a:rPr lang="en-US" dirty="0" smtClean="0"/>
              <a:t>amplifiers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900" y="4908487"/>
            <a:ext cx="2895600" cy="1949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93273"/>
          </a:xfrm>
        </p:spPr>
        <p:txBody>
          <a:bodyPr/>
          <a:lstStyle/>
          <a:p>
            <a:r>
              <a:rPr lang="en-US" sz="3600" dirty="0" smtClean="0"/>
              <a:t>Axion dark matter is partially converted to a very weak flickering Electric </a:t>
            </a:r>
            <a:r>
              <a:rPr lang="en-US" sz="3600" dirty="0" smtClean="0">
                <a:solidFill>
                  <a:srgbClr val="FF0000"/>
                </a:solidFill>
              </a:rPr>
              <a:t>(E)</a:t>
            </a:r>
            <a:r>
              <a:rPr lang="en-US" sz="3600" dirty="0" smtClean="0"/>
              <a:t> field in the presence of a strong magnetic field </a:t>
            </a:r>
            <a:r>
              <a:rPr lang="en-US" sz="3600" dirty="0" smtClean="0">
                <a:solidFill>
                  <a:srgbClr val="FF0000"/>
                </a:solidFill>
              </a:rPr>
              <a:t>(B)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131455" y="6315364"/>
            <a:ext cx="3400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Animation by </a:t>
            </a:r>
            <a:r>
              <a:rPr lang="en-US" dirty="0" err="1" smtClean="0"/>
              <a:t>Kristian</a:t>
            </a:r>
            <a:r>
              <a:rPr lang="en-US" dirty="0" smtClean="0"/>
              <a:t> Themann</a:t>
            </a:r>
            <a:endParaRPr lang="en-US" dirty="0"/>
          </a:p>
        </p:txBody>
      </p:sp>
      <p:pic>
        <p:nvPicPr>
          <p:cNvPr id="7" name="AxionCouplingAnimationRedone.gif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60400" y="1600200"/>
            <a:ext cx="6223199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3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57909" y="0"/>
            <a:ext cx="8324274" cy="2228273"/>
          </a:xfrm>
        </p:spPr>
        <p:txBody>
          <a:bodyPr/>
          <a:lstStyle/>
          <a:p>
            <a:pPr algn="l" eaLnBrk="1" hangingPunct="1"/>
            <a:r>
              <a:rPr lang="en-US" sz="3600" dirty="0" smtClean="0">
                <a:solidFill>
                  <a:srgbClr val="0000FF"/>
                </a:solidFill>
              </a:rPr>
              <a:t>P. </a:t>
            </a:r>
            <a:r>
              <a:rPr lang="en-US" sz="3600" dirty="0" err="1" smtClean="0">
                <a:solidFill>
                  <a:srgbClr val="0000FF"/>
                </a:solidFill>
              </a:rPr>
              <a:t>Sikivie’s</a:t>
            </a:r>
            <a:r>
              <a:rPr lang="en-US" sz="3600" dirty="0" smtClean="0">
                <a:solidFill>
                  <a:srgbClr val="0000FF"/>
                </a:solidFill>
              </a:rPr>
              <a:t> method: Axions convert into microwave photons in the presence of a DC magnetic field (</a:t>
            </a:r>
            <a:r>
              <a:rPr lang="en-US" sz="3600" dirty="0" err="1" smtClean="0">
                <a:solidFill>
                  <a:srgbClr val="0000FF"/>
                </a:solidFill>
              </a:rPr>
              <a:t>Primakov</a:t>
            </a:r>
            <a:r>
              <a:rPr lang="en-US" sz="3600" dirty="0" smtClean="0">
                <a:solidFill>
                  <a:srgbClr val="0000FF"/>
                </a:solidFill>
              </a:rPr>
              <a:t> effect)</a:t>
            </a:r>
            <a:endParaRPr lang="en-US" sz="2400" dirty="0">
              <a:solidFill>
                <a:srgbClr val="E51B3D"/>
              </a:solidFill>
            </a:endParaRP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>
            <p:ph sz="quarter" idx="1"/>
          </p:nvPr>
        </p:nvGraphicFramePr>
        <p:xfrm>
          <a:off x="4419600" y="2997200"/>
          <a:ext cx="3683000" cy="1138238"/>
        </p:xfrm>
        <a:graphic>
          <a:graphicData uri="http://schemas.openxmlformats.org/presentationml/2006/ole">
            <p:oleObj spid="_x0000_s400386" name="Equation" r:id="rId3" imgW="1396800" imgH="431640" progId="">
              <p:embed/>
            </p:oleObj>
          </a:graphicData>
        </a:graphic>
      </p:graphicFrame>
      <p:grpSp>
        <p:nvGrpSpPr>
          <p:cNvPr id="2" name="Group 42"/>
          <p:cNvGrpSpPr/>
          <p:nvPr/>
        </p:nvGrpSpPr>
        <p:grpSpPr>
          <a:xfrm>
            <a:off x="546100" y="2959100"/>
            <a:ext cx="2732088" cy="1936750"/>
            <a:chOff x="533400" y="2032000"/>
            <a:chExt cx="2732088" cy="1936750"/>
          </a:xfrm>
        </p:grpSpPr>
        <p:graphicFrame>
          <p:nvGraphicFramePr>
            <p:cNvPr id="29699" name="Object 3"/>
            <p:cNvGraphicFramePr>
              <a:graphicFrameLocks noChangeAspect="1"/>
            </p:cNvGraphicFramePr>
            <p:nvPr>
              <p:ph sz="quarter" idx="2"/>
            </p:nvPr>
          </p:nvGraphicFramePr>
          <p:xfrm>
            <a:off x="2057400" y="3505200"/>
            <a:ext cx="436563" cy="463550"/>
          </p:xfrm>
          <a:graphic>
            <a:graphicData uri="http://schemas.openxmlformats.org/presentationml/2006/ole">
              <p:oleObj spid="_x0000_s400387" name="Equation" r:id="rId4" imgW="203040" imgH="215640" progId="">
                <p:embed/>
              </p:oleObj>
            </a:graphicData>
          </a:graphic>
        </p:graphicFrame>
        <p:graphicFrame>
          <p:nvGraphicFramePr>
            <p:cNvPr id="29700" name="Object 4"/>
            <p:cNvGraphicFramePr>
              <a:graphicFrameLocks noChangeAspect="1"/>
            </p:cNvGraphicFramePr>
            <p:nvPr>
              <p:ph sz="quarter" idx="3"/>
            </p:nvPr>
          </p:nvGraphicFramePr>
          <p:xfrm>
            <a:off x="2971800" y="2133600"/>
            <a:ext cx="293688" cy="381000"/>
          </p:xfrm>
          <a:graphic>
            <a:graphicData uri="http://schemas.openxmlformats.org/presentationml/2006/ole">
              <p:oleObj spid="_x0000_s400388" name="Equation" r:id="rId5" imgW="126720" imgH="164880" progId="">
                <p:embed/>
              </p:oleObj>
            </a:graphicData>
          </a:graphic>
        </p:graphicFrame>
        <p:sp>
          <p:nvSpPr>
            <p:cNvPr id="29704" name="Freeform 6"/>
            <p:cNvSpPr>
              <a:spLocks/>
            </p:cNvSpPr>
            <p:nvPr/>
          </p:nvSpPr>
          <p:spPr bwMode="auto">
            <a:xfrm>
              <a:off x="1828800" y="2514600"/>
              <a:ext cx="1219200" cy="152400"/>
            </a:xfrm>
            <a:custGeom>
              <a:avLst/>
              <a:gdLst>
                <a:gd name="T0" fmla="*/ 0 w 3648"/>
                <a:gd name="T1" fmla="*/ 2147483647 h 632"/>
                <a:gd name="T2" fmla="*/ 2147483647 w 3648"/>
                <a:gd name="T3" fmla="*/ 2147483647 h 632"/>
                <a:gd name="T4" fmla="*/ 2147483647 w 3648"/>
                <a:gd name="T5" fmla="*/ 2147483647 h 632"/>
                <a:gd name="T6" fmla="*/ 2147483647 w 3648"/>
                <a:gd name="T7" fmla="*/ 2147483647 h 632"/>
                <a:gd name="T8" fmla="*/ 2147483647 w 3648"/>
                <a:gd name="T9" fmla="*/ 2147483647 h 632"/>
                <a:gd name="T10" fmla="*/ 2147483647 w 3648"/>
                <a:gd name="T11" fmla="*/ 2147483647 h 632"/>
                <a:gd name="T12" fmla="*/ 2147483647 w 3648"/>
                <a:gd name="T13" fmla="*/ 2147483647 h 632"/>
                <a:gd name="T14" fmla="*/ 2147483647 w 3648"/>
                <a:gd name="T15" fmla="*/ 2147483647 h 632"/>
                <a:gd name="T16" fmla="*/ 2147483647 w 3648"/>
                <a:gd name="T17" fmla="*/ 2147483647 h 632"/>
                <a:gd name="T18" fmla="*/ 2147483647 w 3648"/>
                <a:gd name="T19" fmla="*/ 2147483647 h 632"/>
                <a:gd name="T20" fmla="*/ 2147483647 w 3648"/>
                <a:gd name="T21" fmla="*/ 2147483647 h 632"/>
                <a:gd name="T22" fmla="*/ 2147483647 w 3648"/>
                <a:gd name="T23" fmla="*/ 2147483647 h 6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648"/>
                <a:gd name="T37" fmla="*/ 0 h 632"/>
                <a:gd name="T38" fmla="*/ 3648 w 3648"/>
                <a:gd name="T39" fmla="*/ 632 h 63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648" h="632">
                  <a:moveTo>
                    <a:pt x="0" y="392"/>
                  </a:moveTo>
                  <a:cubicBezTo>
                    <a:pt x="88" y="204"/>
                    <a:pt x="176" y="16"/>
                    <a:pt x="288" y="56"/>
                  </a:cubicBezTo>
                  <a:cubicBezTo>
                    <a:pt x="400" y="96"/>
                    <a:pt x="544" y="632"/>
                    <a:pt x="672" y="632"/>
                  </a:cubicBezTo>
                  <a:cubicBezTo>
                    <a:pt x="800" y="632"/>
                    <a:pt x="936" y="56"/>
                    <a:pt x="1056" y="56"/>
                  </a:cubicBezTo>
                  <a:cubicBezTo>
                    <a:pt x="1176" y="56"/>
                    <a:pt x="1280" y="632"/>
                    <a:pt x="1392" y="632"/>
                  </a:cubicBezTo>
                  <a:cubicBezTo>
                    <a:pt x="1504" y="632"/>
                    <a:pt x="1616" y="64"/>
                    <a:pt x="1728" y="56"/>
                  </a:cubicBezTo>
                  <a:cubicBezTo>
                    <a:pt x="1840" y="48"/>
                    <a:pt x="1952" y="592"/>
                    <a:pt x="2064" y="584"/>
                  </a:cubicBezTo>
                  <a:cubicBezTo>
                    <a:pt x="2176" y="576"/>
                    <a:pt x="2296" y="8"/>
                    <a:pt x="2400" y="8"/>
                  </a:cubicBezTo>
                  <a:cubicBezTo>
                    <a:pt x="2504" y="8"/>
                    <a:pt x="2576" y="584"/>
                    <a:pt x="2688" y="584"/>
                  </a:cubicBezTo>
                  <a:cubicBezTo>
                    <a:pt x="2800" y="584"/>
                    <a:pt x="2960" y="16"/>
                    <a:pt x="3072" y="8"/>
                  </a:cubicBezTo>
                  <a:cubicBezTo>
                    <a:pt x="3184" y="0"/>
                    <a:pt x="3264" y="488"/>
                    <a:pt x="3360" y="536"/>
                  </a:cubicBezTo>
                  <a:cubicBezTo>
                    <a:pt x="3456" y="584"/>
                    <a:pt x="3552" y="440"/>
                    <a:pt x="3648" y="296"/>
                  </a:cubicBez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05" name="Freeform 7"/>
            <p:cNvSpPr>
              <a:spLocks/>
            </p:cNvSpPr>
            <p:nvPr/>
          </p:nvSpPr>
          <p:spPr bwMode="auto">
            <a:xfrm>
              <a:off x="1752600" y="2590800"/>
              <a:ext cx="152400" cy="1066800"/>
            </a:xfrm>
            <a:custGeom>
              <a:avLst/>
              <a:gdLst>
                <a:gd name="T0" fmla="*/ 2147483647 w 712"/>
                <a:gd name="T1" fmla="*/ 0 h 1968"/>
                <a:gd name="T2" fmla="*/ 2147483647 w 712"/>
                <a:gd name="T3" fmla="*/ 2147483647 h 1968"/>
                <a:gd name="T4" fmla="*/ 2147483647 w 712"/>
                <a:gd name="T5" fmla="*/ 2147483647 h 1968"/>
                <a:gd name="T6" fmla="*/ 2147483647 w 712"/>
                <a:gd name="T7" fmla="*/ 2147483647 h 1968"/>
                <a:gd name="T8" fmla="*/ 2147483647 w 712"/>
                <a:gd name="T9" fmla="*/ 2147483647 h 1968"/>
                <a:gd name="T10" fmla="*/ 2147483647 w 712"/>
                <a:gd name="T11" fmla="*/ 2147483647 h 1968"/>
                <a:gd name="T12" fmla="*/ 2147483647 w 712"/>
                <a:gd name="T13" fmla="*/ 2147483647 h 1968"/>
                <a:gd name="T14" fmla="*/ 2147483647 w 712"/>
                <a:gd name="T15" fmla="*/ 2147483647 h 1968"/>
                <a:gd name="T16" fmla="*/ 2147483647 w 712"/>
                <a:gd name="T17" fmla="*/ 2147483647 h 1968"/>
                <a:gd name="T18" fmla="*/ 2147483647 w 712"/>
                <a:gd name="T19" fmla="*/ 2147483647 h 1968"/>
                <a:gd name="T20" fmla="*/ 2147483647 w 712"/>
                <a:gd name="T21" fmla="*/ 2147483647 h 1968"/>
                <a:gd name="T22" fmla="*/ 2147483647 w 712"/>
                <a:gd name="T23" fmla="*/ 2147483647 h 1968"/>
                <a:gd name="T24" fmla="*/ 2147483647 w 712"/>
                <a:gd name="T25" fmla="*/ 2147483647 h 196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12"/>
                <a:gd name="T40" fmla="*/ 0 h 1968"/>
                <a:gd name="T41" fmla="*/ 712 w 712"/>
                <a:gd name="T42" fmla="*/ 1968 h 196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12" h="1968">
                  <a:moveTo>
                    <a:pt x="392" y="0"/>
                  </a:moveTo>
                  <a:cubicBezTo>
                    <a:pt x="396" y="12"/>
                    <a:pt x="400" y="24"/>
                    <a:pt x="344" y="48"/>
                  </a:cubicBezTo>
                  <a:cubicBezTo>
                    <a:pt x="288" y="72"/>
                    <a:pt x="0" y="104"/>
                    <a:pt x="56" y="144"/>
                  </a:cubicBezTo>
                  <a:cubicBezTo>
                    <a:pt x="112" y="184"/>
                    <a:pt x="680" y="232"/>
                    <a:pt x="680" y="288"/>
                  </a:cubicBezTo>
                  <a:cubicBezTo>
                    <a:pt x="680" y="344"/>
                    <a:pt x="56" y="416"/>
                    <a:pt x="56" y="480"/>
                  </a:cubicBezTo>
                  <a:cubicBezTo>
                    <a:pt x="56" y="544"/>
                    <a:pt x="672" y="616"/>
                    <a:pt x="680" y="672"/>
                  </a:cubicBezTo>
                  <a:cubicBezTo>
                    <a:pt x="688" y="728"/>
                    <a:pt x="104" y="760"/>
                    <a:pt x="104" y="816"/>
                  </a:cubicBezTo>
                  <a:cubicBezTo>
                    <a:pt x="104" y="872"/>
                    <a:pt x="680" y="944"/>
                    <a:pt x="680" y="1008"/>
                  </a:cubicBezTo>
                  <a:cubicBezTo>
                    <a:pt x="680" y="1072"/>
                    <a:pt x="104" y="1136"/>
                    <a:pt x="104" y="1200"/>
                  </a:cubicBezTo>
                  <a:cubicBezTo>
                    <a:pt x="104" y="1264"/>
                    <a:pt x="680" y="1328"/>
                    <a:pt x="680" y="1392"/>
                  </a:cubicBezTo>
                  <a:cubicBezTo>
                    <a:pt x="680" y="1456"/>
                    <a:pt x="104" y="1520"/>
                    <a:pt x="104" y="1584"/>
                  </a:cubicBezTo>
                  <a:cubicBezTo>
                    <a:pt x="104" y="1648"/>
                    <a:pt x="648" y="1712"/>
                    <a:pt x="680" y="1776"/>
                  </a:cubicBezTo>
                  <a:cubicBezTo>
                    <a:pt x="712" y="1840"/>
                    <a:pt x="504" y="1904"/>
                    <a:pt x="296" y="1968"/>
                  </a:cubicBez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06" name="Line 8"/>
            <p:cNvSpPr>
              <a:spLocks noChangeShapeType="1"/>
            </p:cNvSpPr>
            <p:nvPr/>
          </p:nvSpPr>
          <p:spPr bwMode="auto">
            <a:xfrm>
              <a:off x="685800" y="2590800"/>
              <a:ext cx="121920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prstDash val="sysDot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07" name="Text Box 9"/>
            <p:cNvSpPr txBox="1">
              <a:spLocks noChangeArrowheads="1"/>
            </p:cNvSpPr>
            <p:nvPr/>
          </p:nvSpPr>
          <p:spPr bwMode="auto">
            <a:xfrm>
              <a:off x="533400" y="2032000"/>
              <a:ext cx="325438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000" dirty="0"/>
                <a:t>a</a:t>
              </a:r>
            </a:p>
          </p:txBody>
        </p:sp>
        <p:sp>
          <p:nvSpPr>
            <p:cNvPr id="29708" name="Text Box 10"/>
            <p:cNvSpPr txBox="1">
              <a:spLocks noChangeArrowheads="1"/>
            </p:cNvSpPr>
            <p:nvPr/>
          </p:nvSpPr>
          <p:spPr bwMode="auto">
            <a:xfrm>
              <a:off x="1676400" y="3505200"/>
              <a:ext cx="3365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>
                  <a:solidFill>
                    <a:srgbClr val="FF3300"/>
                  </a:solidFill>
                </a:rPr>
                <a:t>X</a:t>
              </a:r>
            </a:p>
          </p:txBody>
        </p:sp>
      </p:grpSp>
      <p:sp>
        <p:nvSpPr>
          <p:cNvPr id="29709" name="Line 11"/>
          <p:cNvSpPr>
            <a:spLocks noChangeShapeType="1"/>
          </p:cNvSpPr>
          <p:nvPr/>
        </p:nvSpPr>
        <p:spPr bwMode="auto">
          <a:xfrm>
            <a:off x="914400" y="50292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0" name="Line 12"/>
          <p:cNvSpPr>
            <a:spLocks noChangeShapeType="1"/>
          </p:cNvSpPr>
          <p:nvPr/>
        </p:nvSpPr>
        <p:spPr bwMode="auto">
          <a:xfrm>
            <a:off x="914400" y="50292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1" name="Line 13"/>
          <p:cNvSpPr>
            <a:spLocks noChangeShapeType="1"/>
          </p:cNvSpPr>
          <p:nvPr/>
        </p:nvSpPr>
        <p:spPr bwMode="auto">
          <a:xfrm>
            <a:off x="914400" y="61722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2" name="Line 14"/>
          <p:cNvSpPr>
            <a:spLocks noChangeShapeType="1"/>
          </p:cNvSpPr>
          <p:nvPr/>
        </p:nvSpPr>
        <p:spPr bwMode="auto">
          <a:xfrm>
            <a:off x="3886200" y="5029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3" name="Line 15"/>
          <p:cNvSpPr>
            <a:spLocks noChangeShapeType="1"/>
          </p:cNvSpPr>
          <p:nvPr/>
        </p:nvSpPr>
        <p:spPr bwMode="auto">
          <a:xfrm>
            <a:off x="3886200" y="5562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4" name="Line 16"/>
          <p:cNvSpPr>
            <a:spLocks noChangeShapeType="1"/>
          </p:cNvSpPr>
          <p:nvPr/>
        </p:nvSpPr>
        <p:spPr bwMode="auto">
          <a:xfrm>
            <a:off x="3886200" y="54102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5" name="Line 17"/>
          <p:cNvSpPr>
            <a:spLocks noChangeShapeType="1"/>
          </p:cNvSpPr>
          <p:nvPr/>
        </p:nvSpPr>
        <p:spPr bwMode="auto">
          <a:xfrm>
            <a:off x="3886200" y="55626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6" name="Line 18"/>
          <p:cNvSpPr>
            <a:spLocks noChangeShapeType="1"/>
          </p:cNvSpPr>
          <p:nvPr/>
        </p:nvSpPr>
        <p:spPr bwMode="auto">
          <a:xfrm>
            <a:off x="4953000" y="5257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7" name="Line 19"/>
          <p:cNvSpPr>
            <a:spLocks noChangeShapeType="1"/>
          </p:cNvSpPr>
          <p:nvPr/>
        </p:nvSpPr>
        <p:spPr bwMode="auto">
          <a:xfrm>
            <a:off x="4953000" y="52578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8" name="Line 20"/>
          <p:cNvSpPr>
            <a:spLocks noChangeShapeType="1"/>
          </p:cNvSpPr>
          <p:nvPr/>
        </p:nvSpPr>
        <p:spPr bwMode="auto">
          <a:xfrm flipV="1">
            <a:off x="4953000" y="5486400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19" name="Line 21"/>
          <p:cNvSpPr>
            <a:spLocks noChangeShapeType="1"/>
          </p:cNvSpPr>
          <p:nvPr/>
        </p:nvSpPr>
        <p:spPr bwMode="auto">
          <a:xfrm flipH="1">
            <a:off x="3733800" y="54864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0" name="Freeform 22"/>
          <p:cNvSpPr>
            <a:spLocks/>
          </p:cNvSpPr>
          <p:nvPr/>
        </p:nvSpPr>
        <p:spPr bwMode="auto">
          <a:xfrm>
            <a:off x="6172200" y="6172200"/>
            <a:ext cx="228600" cy="228600"/>
          </a:xfrm>
          <a:custGeom>
            <a:avLst/>
            <a:gdLst>
              <a:gd name="T0" fmla="*/ 0 w 288"/>
              <a:gd name="T1" fmla="*/ 2147483647 h 168"/>
              <a:gd name="T2" fmla="*/ 2147483647 w 288"/>
              <a:gd name="T3" fmla="*/ 2147483647 h 168"/>
              <a:gd name="T4" fmla="*/ 2147483647 w 288"/>
              <a:gd name="T5" fmla="*/ 2147483647 h 168"/>
              <a:gd name="T6" fmla="*/ 2147483647 w 288"/>
              <a:gd name="T7" fmla="*/ 2147483647 h 168"/>
              <a:gd name="T8" fmla="*/ 0 60000 65536"/>
              <a:gd name="T9" fmla="*/ 0 60000 65536"/>
              <a:gd name="T10" fmla="*/ 0 60000 65536"/>
              <a:gd name="T11" fmla="*/ 0 60000 65536"/>
              <a:gd name="T12" fmla="*/ 0 w 288"/>
              <a:gd name="T13" fmla="*/ 0 h 168"/>
              <a:gd name="T14" fmla="*/ 288 w 288"/>
              <a:gd name="T15" fmla="*/ 168 h 16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8" h="168">
                <a:moveTo>
                  <a:pt x="0" y="104"/>
                </a:moveTo>
                <a:cubicBezTo>
                  <a:pt x="32" y="52"/>
                  <a:pt x="64" y="0"/>
                  <a:pt x="96" y="8"/>
                </a:cubicBezTo>
                <a:cubicBezTo>
                  <a:pt x="128" y="16"/>
                  <a:pt x="160" y="136"/>
                  <a:pt x="192" y="152"/>
                </a:cubicBezTo>
                <a:cubicBezTo>
                  <a:pt x="224" y="168"/>
                  <a:pt x="256" y="136"/>
                  <a:pt x="288" y="10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1" name="Oval 23"/>
          <p:cNvSpPr>
            <a:spLocks noChangeArrowheads="1"/>
          </p:cNvSpPr>
          <p:nvPr/>
        </p:nvSpPr>
        <p:spPr bwMode="auto">
          <a:xfrm>
            <a:off x="6096000" y="6096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2" name="Oval 24"/>
          <p:cNvSpPr>
            <a:spLocks noChangeArrowheads="1"/>
          </p:cNvSpPr>
          <p:nvPr/>
        </p:nvSpPr>
        <p:spPr bwMode="auto">
          <a:xfrm>
            <a:off x="6019800" y="5334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3" name="Line 25"/>
          <p:cNvSpPr>
            <a:spLocks noChangeShapeType="1"/>
          </p:cNvSpPr>
          <p:nvPr/>
        </p:nvSpPr>
        <p:spPr bwMode="auto">
          <a:xfrm>
            <a:off x="6096000" y="54102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4" name="Line 26"/>
          <p:cNvSpPr>
            <a:spLocks noChangeShapeType="1"/>
          </p:cNvSpPr>
          <p:nvPr/>
        </p:nvSpPr>
        <p:spPr bwMode="auto">
          <a:xfrm flipH="1">
            <a:off x="6096000" y="54102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5" name="Text Box 27"/>
          <p:cNvSpPr txBox="1">
            <a:spLocks noChangeArrowheads="1"/>
          </p:cNvSpPr>
          <p:nvPr/>
        </p:nvSpPr>
        <p:spPr bwMode="auto">
          <a:xfrm>
            <a:off x="7035800" y="5319713"/>
            <a:ext cx="10570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 dirty="0" smtClean="0"/>
              <a:t>Detector</a:t>
            </a:r>
            <a:endParaRPr lang="en-US" sz="1800" dirty="0"/>
          </a:p>
        </p:txBody>
      </p:sp>
      <p:sp>
        <p:nvSpPr>
          <p:cNvPr id="29727" name="Rectangle 29"/>
          <p:cNvSpPr>
            <a:spLocks noChangeArrowheads="1"/>
          </p:cNvSpPr>
          <p:nvPr/>
        </p:nvSpPr>
        <p:spPr bwMode="auto">
          <a:xfrm>
            <a:off x="6950074" y="5334000"/>
            <a:ext cx="1241425" cy="381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29" name="Line 31"/>
          <p:cNvSpPr>
            <a:spLocks noChangeShapeType="1"/>
          </p:cNvSpPr>
          <p:nvPr/>
        </p:nvSpPr>
        <p:spPr bwMode="auto">
          <a:xfrm>
            <a:off x="5486400" y="5486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0" name="Line 32"/>
          <p:cNvSpPr>
            <a:spLocks noChangeShapeType="1"/>
          </p:cNvSpPr>
          <p:nvPr/>
        </p:nvSpPr>
        <p:spPr bwMode="auto">
          <a:xfrm>
            <a:off x="6248400" y="5715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1" name="Line 33"/>
          <p:cNvSpPr>
            <a:spLocks noChangeShapeType="1"/>
          </p:cNvSpPr>
          <p:nvPr/>
        </p:nvSpPr>
        <p:spPr bwMode="auto">
          <a:xfrm>
            <a:off x="6400800" y="5486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3" name="Line 35"/>
          <p:cNvSpPr>
            <a:spLocks noChangeShapeType="1"/>
          </p:cNvSpPr>
          <p:nvPr/>
        </p:nvSpPr>
        <p:spPr bwMode="auto">
          <a:xfrm>
            <a:off x="2133600" y="50292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4" name="Freeform 36"/>
          <p:cNvSpPr>
            <a:spLocks/>
          </p:cNvSpPr>
          <p:nvPr/>
        </p:nvSpPr>
        <p:spPr bwMode="auto">
          <a:xfrm>
            <a:off x="1524000" y="5029200"/>
            <a:ext cx="609600" cy="1143000"/>
          </a:xfrm>
          <a:custGeom>
            <a:avLst/>
            <a:gdLst>
              <a:gd name="T0" fmla="*/ 2147483647 w 384"/>
              <a:gd name="T1" fmla="*/ 0 h 720"/>
              <a:gd name="T2" fmla="*/ 0 w 384"/>
              <a:gd name="T3" fmla="*/ 2147483647 h 720"/>
              <a:gd name="T4" fmla="*/ 2147483647 w 384"/>
              <a:gd name="T5" fmla="*/ 2147483647 h 720"/>
              <a:gd name="T6" fmla="*/ 0 60000 65536"/>
              <a:gd name="T7" fmla="*/ 0 60000 65536"/>
              <a:gd name="T8" fmla="*/ 0 60000 65536"/>
              <a:gd name="T9" fmla="*/ 0 w 384"/>
              <a:gd name="T10" fmla="*/ 0 h 720"/>
              <a:gd name="T11" fmla="*/ 384 w 384"/>
              <a:gd name="T12" fmla="*/ 720 h 7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720">
                <a:moveTo>
                  <a:pt x="384" y="0"/>
                </a:moveTo>
                <a:cubicBezTo>
                  <a:pt x="192" y="132"/>
                  <a:pt x="0" y="264"/>
                  <a:pt x="0" y="384"/>
                </a:cubicBezTo>
                <a:cubicBezTo>
                  <a:pt x="0" y="504"/>
                  <a:pt x="192" y="612"/>
                  <a:pt x="384" y="72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5" name="Line 37"/>
          <p:cNvSpPr>
            <a:spLocks noChangeShapeType="1"/>
          </p:cNvSpPr>
          <p:nvPr/>
        </p:nvSpPr>
        <p:spPr bwMode="auto">
          <a:xfrm flipH="1">
            <a:off x="1524000" y="5638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6" name="Line 38"/>
          <p:cNvSpPr>
            <a:spLocks noChangeShapeType="1"/>
          </p:cNvSpPr>
          <p:nvPr/>
        </p:nvSpPr>
        <p:spPr bwMode="auto">
          <a:xfrm flipH="1">
            <a:off x="1752600" y="53340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7" name="Line 39"/>
          <p:cNvSpPr>
            <a:spLocks noChangeShapeType="1"/>
          </p:cNvSpPr>
          <p:nvPr/>
        </p:nvSpPr>
        <p:spPr bwMode="auto">
          <a:xfrm flipH="1">
            <a:off x="1752600" y="5943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38" name="Line 40"/>
          <p:cNvSpPr>
            <a:spLocks noChangeShapeType="1"/>
          </p:cNvSpPr>
          <p:nvPr/>
        </p:nvSpPr>
        <p:spPr bwMode="auto">
          <a:xfrm flipH="1">
            <a:off x="2667000" y="57150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>
            <p:ph sz="quarter" idx="4"/>
          </p:nvPr>
        </p:nvGraphicFramePr>
        <p:xfrm>
          <a:off x="3048000" y="5257800"/>
          <a:ext cx="358775" cy="381000"/>
        </p:xfrm>
        <a:graphic>
          <a:graphicData uri="http://schemas.openxmlformats.org/presentationml/2006/ole">
            <p:oleObj spid="_x0000_s400389" name="Equation" r:id="rId6" imgW="203040" imgH="215640" progId="">
              <p:embed/>
            </p:oleObj>
          </a:graphicData>
        </a:graphic>
      </p:graphicFrame>
      <p:graphicFrame>
        <p:nvGraphicFramePr>
          <p:cNvPr id="29702" name="Object 6"/>
          <p:cNvGraphicFramePr>
            <a:graphicFrameLocks noChangeAspect="1"/>
          </p:cNvGraphicFramePr>
          <p:nvPr/>
        </p:nvGraphicFramePr>
        <p:xfrm>
          <a:off x="914400" y="5029200"/>
          <a:ext cx="730250" cy="400050"/>
        </p:xfrm>
        <a:graphic>
          <a:graphicData uri="http://schemas.openxmlformats.org/presentationml/2006/ole">
            <p:oleObj spid="_x0000_s400390" name="Equation" r:id="rId7" imgW="393480" imgH="2156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5888182" y="6130636"/>
            <a:ext cx="3092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J. H., J.E. Kim, S. Nam, YkS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hep-ph: 1403.1576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5018"/>
            <a:ext cx="5867400" cy="4673600"/>
          </a:xfrm>
          <a:prstGeom prst="rect">
            <a:avLst/>
          </a:prstGeom>
        </p:spPr>
      </p:pic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1293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kern="0" dirty="0" smtClean="0">
                <a:solidFill>
                  <a:srgbClr val="0000FF"/>
                </a:solidFill>
                <a:latin typeface="+mj-lt"/>
                <a:cs typeface="MS PGothic" pitchFamily="34" charset="-128"/>
              </a:rPr>
              <a:t>Effect of cavity quality factor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MS PGothic" pitchFamily="34" charset="-128"/>
                <a:cs typeface="MS PGothic" pitchFamily="34" charset="-128"/>
              </a:rPr>
              <a:t/>
            </a:r>
            <a:b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MS PGothic" pitchFamily="34" charset="-128"/>
                <a:cs typeface="MS PGothic" pitchFamily="34" charset="-128"/>
              </a:rPr>
            </a:b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E51B3D"/>
              </a:solidFill>
              <a:effectLst/>
              <a:uLnTx/>
              <a:uFillTx/>
              <a:latin typeface="+mj-lt"/>
              <a:ea typeface="MS PGothic" pitchFamily="34" charset="-128"/>
              <a:cs typeface="MS PGothic" pitchFamily="34" charset="-128"/>
            </a:endParaRPr>
          </a:p>
        </p:txBody>
      </p:sp>
      <p:pic>
        <p:nvPicPr>
          <p:cNvPr id="8" name="Picture 7" descr="patras-for-yanni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233332" y="1142998"/>
            <a:ext cx="5280123" cy="3960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3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2929FF"/>
                </a:solidFill>
              </a:rPr>
              <a:t>The conversion </a:t>
            </a:r>
            <a:r>
              <a:rPr lang="en-US" sz="3600" dirty="0">
                <a:solidFill>
                  <a:srgbClr val="2929FF"/>
                </a:solidFill>
              </a:rPr>
              <a:t>power on resonance</a:t>
            </a:r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>
            <p:ph sz="quarter" idx="2"/>
          </p:nvPr>
        </p:nvGraphicFramePr>
        <p:xfrm>
          <a:off x="3200400" y="152400"/>
          <a:ext cx="1981200" cy="660400"/>
        </p:xfrm>
        <a:graphic>
          <a:graphicData uri="http://schemas.openxmlformats.org/presentationml/2006/ole">
            <p:oleObj spid="_x0000_s402434" name="Equation" r:id="rId3" imgW="495000" imgH="164880" progId="">
              <p:embed/>
            </p:oleObj>
          </a:graphicData>
        </a:graphic>
      </p:graphicFrame>
      <p:graphicFrame>
        <p:nvGraphicFramePr>
          <p:cNvPr id="31747" name="Object 3"/>
          <p:cNvGraphicFramePr>
            <a:graphicFrameLocks noChangeAspect="1"/>
          </p:cNvGraphicFramePr>
          <p:nvPr>
            <p:ph sz="quarter" idx="3"/>
          </p:nvPr>
        </p:nvGraphicFramePr>
        <p:xfrm>
          <a:off x="838200" y="2514600"/>
          <a:ext cx="5918200" cy="995363"/>
        </p:xfrm>
        <a:graphic>
          <a:graphicData uri="http://schemas.openxmlformats.org/presentationml/2006/ole">
            <p:oleObj spid="_x0000_s402435" name="Equation" r:id="rId4" imgW="2641320" imgH="444240" progId="">
              <p:embed/>
            </p:oleObj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>
            <p:ph sz="quarter" idx="4"/>
          </p:nvPr>
        </p:nvGraphicFramePr>
        <p:xfrm>
          <a:off x="3276600" y="3657600"/>
          <a:ext cx="5302250" cy="1044575"/>
        </p:xfrm>
        <a:graphic>
          <a:graphicData uri="http://schemas.openxmlformats.org/presentationml/2006/ole">
            <p:oleObj spid="_x0000_s402436" name="Equation" r:id="rId5" imgW="2450880" imgH="482400" progId="">
              <p:embed/>
            </p:oleObj>
          </a:graphicData>
        </a:graphic>
      </p:graphicFrame>
      <p:graphicFrame>
        <p:nvGraphicFramePr>
          <p:cNvPr id="31749" name="Object 5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p:oleObj spid="_x0000_s402437" name="Equation" r:id="rId6" imgW="914400" imgH="198720" progId="">
              <p:embed/>
            </p:oleObj>
          </a:graphicData>
        </a:graphic>
      </p:graphicFrame>
      <p:sp>
        <p:nvSpPr>
          <p:cNvPr id="31754" name="Text Box 7"/>
          <p:cNvSpPr txBox="1">
            <a:spLocks noChangeArrowheads="1"/>
          </p:cNvSpPr>
          <p:nvPr/>
        </p:nvSpPr>
        <p:spPr bwMode="auto">
          <a:xfrm>
            <a:off x="190500" y="4965700"/>
            <a:ext cx="8788400" cy="175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3600" dirty="0" smtClean="0">
                <a:solidFill>
                  <a:srgbClr val="2929FF"/>
                </a:solidFill>
              </a:rPr>
              <a:t>The axion to photon conversion power is very small, a great challenge to experimentalists. </a:t>
            </a:r>
            <a:endParaRPr lang="en-US" sz="3600" dirty="0">
              <a:solidFill>
                <a:srgbClr val="2929FF"/>
              </a:solidFill>
            </a:endParaRPr>
          </a:p>
        </p:txBody>
      </p: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p:oleObj spid="_x0000_s402438" name="Equation" r:id="rId7" imgW="914400" imgH="198720" progId="">
              <p:embed/>
            </p:oleObj>
          </a:graphicData>
        </a:graphic>
      </p:graphicFrame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533400" y="1524000"/>
          <a:ext cx="4127500" cy="1012825"/>
        </p:xfrm>
        <a:graphic>
          <a:graphicData uri="http://schemas.openxmlformats.org/presentationml/2006/ole">
            <p:oleObj spid="_x0000_s402439" name="Equation" r:id="rId8" imgW="2070000" imgH="5079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What’s there to improve?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726" y="1177636"/>
            <a:ext cx="8081819" cy="5680364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, Q, </a:t>
            </a:r>
            <a:r>
              <a:rPr lang="en-US" dirty="0" err="1" smtClean="0">
                <a:solidFill>
                  <a:srgbClr val="0000FF"/>
                </a:solidFill>
              </a:rPr>
              <a:t>Ampl</a:t>
            </a:r>
            <a:r>
              <a:rPr lang="en-US" dirty="0" smtClean="0">
                <a:solidFill>
                  <a:srgbClr val="0000FF"/>
                </a:solidFill>
              </a:rPr>
              <a:t>. noise/physical temperature, V.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Magnetic field B: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Develop 25T, 10 cm inner bore, </a:t>
            </a:r>
            <a:r>
              <a:rPr lang="en-US" dirty="0" smtClean="0">
                <a:solidFill>
                  <a:srgbClr val="0000FF"/>
                </a:solidFill>
              </a:rPr>
              <a:t>5</a:t>
            </a:r>
            <a:r>
              <a:rPr lang="en-US" dirty="0" smtClean="0">
                <a:solidFill>
                  <a:srgbClr val="0000FF"/>
                </a:solidFill>
              </a:rPr>
              <a:t>0cm long magnet.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35T, 5cm inner bore, 50 cm long magnet based on high </a:t>
            </a:r>
            <a:r>
              <a:rPr lang="en-US" dirty="0" err="1" smtClean="0">
                <a:solidFill>
                  <a:srgbClr val="0000FF"/>
                </a:solidFill>
              </a:rPr>
              <a:t>T</a:t>
            </a:r>
            <a:r>
              <a:rPr lang="en-US" baseline="-25000" dirty="0" err="1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113028</TotalTime>
  <Words>2027</Words>
  <Application>Microsoft Macintosh PowerPoint</Application>
  <PresentationFormat>On-screen Show (4:3)</PresentationFormat>
  <Paragraphs>256</Paragraphs>
  <Slides>42</Slides>
  <Notes>4</Notes>
  <HiddenSlides>0</HiddenSlides>
  <MMClips>2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Default Design</vt:lpstr>
      <vt:lpstr>Equation</vt:lpstr>
      <vt:lpstr>Physics Activities at CAPP, Korea Yannis Semertzidis  CAPP/IBS at KAIST</vt:lpstr>
      <vt:lpstr>Axion dark matter hunters at KAIST</vt:lpstr>
      <vt:lpstr>Center for Axion and Precision Physics Research: CAPP/IBS at KAIST, Korea</vt:lpstr>
      <vt:lpstr>Axion dark matter: Imprint on the vacuum since the Big-Bang!</vt:lpstr>
      <vt:lpstr>Axion dark matter is partially converted to a very weak flickering Electric (E) field in the presence of a strong magnetic field (B).</vt:lpstr>
      <vt:lpstr>P. Sikivie’s method: Axions convert into microwave photons in the presence of a DC magnetic field (Primakov effect)</vt:lpstr>
      <vt:lpstr>Slide 7</vt:lpstr>
      <vt:lpstr>The conversion power on resonance</vt:lpstr>
      <vt:lpstr>What’s there to improve?</vt:lpstr>
      <vt:lpstr>(CAPP) Axion dark matter plan, 1</vt:lpstr>
      <vt:lpstr>Magnet Development plan</vt:lpstr>
      <vt:lpstr>What’s there to improve?</vt:lpstr>
      <vt:lpstr>Axion dark matter plan, 2</vt:lpstr>
      <vt:lpstr>Improving the quality factor Q</vt:lpstr>
      <vt:lpstr>Proposal of Cryogenic STM Research Group (Jhinhwan Lee/KAIST and CAPP) Enhancement of the High Tc Superconductors by Novel Vortex Engineering</vt:lpstr>
      <vt:lpstr>Axion dark matter plan, 3</vt:lpstr>
      <vt:lpstr>Outsourcing: SQUID amplifiers from KRISS</vt:lpstr>
      <vt:lpstr>Axion dark matter plan, 4</vt:lpstr>
      <vt:lpstr>Advantages of a toroidal cavity:</vt:lpstr>
      <vt:lpstr>Storage Ring Proton EDM: study of CP-violation beyond the Standard Model </vt:lpstr>
      <vt:lpstr>Slide 21</vt:lpstr>
      <vt:lpstr>Proton storage ring EDM experiment is combination of beam + a trap</vt:lpstr>
      <vt:lpstr>Stored beam: The radial E-field force is balanced by the centrifugal force.</vt:lpstr>
      <vt:lpstr>What’s the breakthrough?</vt:lpstr>
      <vt:lpstr>A Storage Ring Proton EDM experiment</vt:lpstr>
      <vt:lpstr>The Proton EDM experiment status</vt:lpstr>
      <vt:lpstr>Future, state of the art IBS building at KAIST: scheduled for ~2018</vt:lpstr>
      <vt:lpstr>Temporary CAPP experimental area.  Target ~2015</vt:lpstr>
      <vt:lpstr>Cryo Development plan</vt:lpstr>
      <vt:lpstr>Axion exp. development plan</vt:lpstr>
      <vt:lpstr>Visitors</vt:lpstr>
      <vt:lpstr>Summary</vt:lpstr>
      <vt:lpstr>IBS-MultiDark Joined Focus Program Daejeon, South Korea, October 10-21, 2014  http://www.multidark.es/</vt:lpstr>
      <vt:lpstr>Extra slides</vt:lpstr>
      <vt:lpstr>ADMX goals and CAPP plan</vt:lpstr>
      <vt:lpstr>Slide 36</vt:lpstr>
      <vt:lpstr>CAPP-Physics</vt:lpstr>
      <vt:lpstr>CAPP Physics plan</vt:lpstr>
      <vt:lpstr>New record field, 16 T, for solenoid wound with YBCO High Field Superconductor</vt:lpstr>
      <vt:lpstr>Slide 40</vt:lpstr>
      <vt:lpstr>Slide 41</vt:lpstr>
      <vt:lpstr>SQUID amplifiers</vt:lpstr>
    </vt:vector>
  </TitlesOfParts>
  <Manager/>
  <Company>BNL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EDM Review</dc:title>
  <dc:subject/>
  <dc:creator>Yannis Semertzidis</dc:creator>
  <cp:keywords/>
  <dc:description/>
  <cp:lastModifiedBy>BNL</cp:lastModifiedBy>
  <cp:revision>2571</cp:revision>
  <cp:lastPrinted>2013-11-08T08:05:17Z</cp:lastPrinted>
  <dcterms:created xsi:type="dcterms:W3CDTF">2014-07-01T21:06:34Z</dcterms:created>
  <dcterms:modified xsi:type="dcterms:W3CDTF">2014-07-04T06:50:24Z</dcterms:modified>
  <cp:category/>
</cp:coreProperties>
</file>