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8" r:id="rId11"/>
    <p:sldId id="282" r:id="rId12"/>
    <p:sldId id="272" r:id="rId13"/>
    <p:sldId id="275" r:id="rId14"/>
    <p:sldId id="276" r:id="rId15"/>
    <p:sldId id="278" r:id="rId16"/>
    <p:sldId id="279" r:id="rId17"/>
    <p:sldId id="280" r:id="rId18"/>
    <p:sldId id="285" r:id="rId19"/>
    <p:sldId id="281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C72C-A600-45F2-87E0-394D0D21266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4B1B1-4F34-4EDB-B4AE-7F38B11B654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44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4B1B1-4F34-4EDB-B4AE-7F38B11B654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92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04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89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663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284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480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27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4653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698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2885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0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312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84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hyperlink" Target="http://www.utef.cvut.cz/en/" TargetMode="External"/><Relationship Id="rId4" Type="http://schemas.openxmlformats.org/officeDocument/2006/relationships/hyperlink" Target="http://www.particlecamera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sujb.cz/index.php?eID=tx_cms_showpic&amp;file=fileadmin/sujb/imgs/importovane/bizu03.jpg&amp;md5=b923454ef94ee0bbb179780a88d9f649f990b02d&amp;parameters%5b0%5d=YTo1OntzOjU6IndpZHRoIjtzOjM6IjgwMCI7czo2OiJoZWlnaHQiO3M6NDoiNjAw&amp;parameters%5b1%5d=bSI7czo3OiJib2R5VGFnIjtzOjQxOiI8Ym9keSBzdHlsZT0ibWFyZ2luOjA7IGJh&amp;parameters%5b2%5d=Y2tncm91bmQ6I2ZmZjsiPiI7czo1OiJ0aXRsZSI7czo0NzoiVWvDoXprYSBuw6Fo&amp;parameters%5b3%5d=cmRlbG7DrWt1IHplIHNrbGEgYmFydmVuw6lobyB1cmFuZW0iO3M6NDoid3JhcCI7&amp;parameters%5b4%5d=czozNzoiPGEgaHJlZj0iamF2YXNjcmlwdDpjbG9zZSgpOyI+IHwgPC9hPiI7fQ==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sujb.cz/index.php?eID=tx_cms_showpic&amp;file=fileadmin/sujb/imgs/importovane/karafa.jpg&amp;md5=3a5239e7745fd3237ba77405a3e2b3b62fcf117c&amp;parameters%5b0%5d=YTo1OntzOjU6IndpZHRoIjtzOjM6IjgwMCI7czo2OiJoZWlnaHQiO3M6NDoiNjAw&amp;parameters%5b1%5d=bSI7czo3OiJib2R5VGFnIjtzOjQxOiI8Ym9keSBzdHlsZT0ibWFyZ2luOjA7IGJh&amp;parameters%5b2%5d=Y2tncm91bmQ6I2ZmZjsiPiI7czo1OiJ0aXRsZSI7czoxNToiT3pkb2Juw6Ega2Fy&amp;parameters%5b3%5d=YWZhIjtzOjQ6IndyYXAiO3M6Mzc6IjxhIGhyZWY9ImphdmFzY3JpcHQ6Y2xvc2Uo&amp;parameters%5b4%5d=KTsiPiB8IDwvYT4iO30=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b="1" dirty="0" smtClean="0"/>
              <a:t>Practical </a:t>
            </a:r>
            <a:r>
              <a:rPr lang="cs-CZ" b="1" dirty="0" err="1" smtClean="0"/>
              <a:t>school</a:t>
            </a:r>
            <a:r>
              <a:rPr lang="cs-CZ" b="1" dirty="0" smtClean="0"/>
              <a:t> </a:t>
            </a:r>
            <a:r>
              <a:rPr lang="en-GB" b="1" dirty="0" smtClean="0"/>
              <a:t>experiments </a:t>
            </a:r>
            <a:r>
              <a:rPr lang="en-GB" b="1" dirty="0"/>
              <a:t>with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MX-10 </a:t>
            </a:r>
            <a:r>
              <a:rPr lang="cs-CZ" b="1" dirty="0" err="1" smtClean="0"/>
              <a:t>Particle</a:t>
            </a:r>
            <a:r>
              <a:rPr lang="cs-CZ" b="1" dirty="0" smtClean="0"/>
              <a:t> </a:t>
            </a:r>
            <a:r>
              <a:rPr lang="cs-CZ" b="1" dirty="0" err="1" smtClean="0"/>
              <a:t>camera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 descr="Jabotron-Do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22" y="999424"/>
            <a:ext cx="4608512" cy="87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3956"/>
            <a:ext cx="2489572" cy="1942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259632" y="5459466"/>
            <a:ext cx="679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Vladimir Stanislav - JABLOTRON , (Vladimír Vícha - IEAP </a:t>
            </a:r>
            <a:r>
              <a:rPr lang="cs-CZ" dirty="0"/>
              <a:t>CTU in </a:t>
            </a:r>
            <a:r>
              <a:rPr lang="cs-CZ" dirty="0" smtClean="0"/>
              <a:t>Prague)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763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188640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cap="all" dirty="0" smtClean="0"/>
              <a:t>Americium - </a:t>
            </a:r>
            <a:r>
              <a:rPr lang="cs-CZ" sz="3600" b="1" cap="all" dirty="0" err="1" smtClean="0"/>
              <a:t>artificial</a:t>
            </a:r>
            <a:r>
              <a:rPr lang="cs-CZ" sz="3600" b="1" cap="all" dirty="0" smtClean="0"/>
              <a:t> </a:t>
            </a:r>
            <a:r>
              <a:rPr lang="cs-CZ" sz="3600" b="1" cap="all" dirty="0" err="1" smtClean="0"/>
              <a:t>radionuclide</a:t>
            </a:r>
            <a:endParaRPr lang="cs-CZ" sz="3600" b="1" cap="all" dirty="0" smtClean="0"/>
          </a:p>
          <a:p>
            <a:r>
              <a:rPr lang="en-US" sz="2400" b="1" cap="all" dirty="0" smtClean="0"/>
              <a:t>School </a:t>
            </a:r>
            <a:r>
              <a:rPr lang="cs-CZ" sz="2400" b="1" cap="all" dirty="0" smtClean="0"/>
              <a:t>RADIATION </a:t>
            </a:r>
            <a:r>
              <a:rPr lang="en-US" sz="2400" b="1" cap="all" dirty="0" smtClean="0"/>
              <a:t>source  </a:t>
            </a:r>
            <a:r>
              <a:rPr lang="cs-CZ" sz="2400" b="1" cap="all" dirty="0" smtClean="0"/>
              <a:t>„</a:t>
            </a:r>
            <a:r>
              <a:rPr lang="en-US" sz="2400" b="1" cap="all" dirty="0" smtClean="0"/>
              <a:t>alpha</a:t>
            </a:r>
            <a:r>
              <a:rPr lang="cs-CZ" sz="2400" b="1" cap="all" dirty="0" smtClean="0"/>
              <a:t>“ </a:t>
            </a:r>
            <a:r>
              <a:rPr lang="en-US" sz="2400" b="1" cap="all" dirty="0" smtClean="0"/>
              <a:t>(</a:t>
            </a:r>
            <a:r>
              <a:rPr lang="en-US" sz="2400" b="1" cap="all" baseline="30000" dirty="0" smtClean="0"/>
              <a:t>241</a:t>
            </a:r>
            <a:r>
              <a:rPr lang="en-US" sz="2400" b="1" cap="all" dirty="0" smtClean="0"/>
              <a:t>americium</a:t>
            </a:r>
            <a:r>
              <a:rPr lang="en-US" sz="2400" b="1" cap="all" dirty="0"/>
              <a:t>, 9.5 </a:t>
            </a:r>
            <a:r>
              <a:rPr lang="en-US" sz="2400" b="1" dirty="0" err="1"/>
              <a:t>kBq</a:t>
            </a:r>
            <a:r>
              <a:rPr lang="en-US" sz="2400" b="1" cap="all" dirty="0"/>
              <a:t>)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2382486" y="2560301"/>
            <a:ext cx="1453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1 - </a:t>
            </a:r>
            <a:r>
              <a:rPr lang="cs-CZ" sz="2400" dirty="0" err="1" smtClean="0"/>
              <a:t>closed</a:t>
            </a:r>
            <a:endParaRPr lang="cs-CZ" sz="2400" dirty="0"/>
          </a:p>
        </p:txBody>
      </p:sp>
      <p:pic>
        <p:nvPicPr>
          <p:cNvPr id="19458" name="Obrázek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240" y="2056079"/>
            <a:ext cx="2159000" cy="168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Obrázek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62016"/>
            <a:ext cx="2159000" cy="167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7" name="Obrázek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572" y="4170375"/>
            <a:ext cx="2159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Obrázek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16" y="2073877"/>
            <a:ext cx="2160270" cy="1670685"/>
          </a:xfrm>
          <a:prstGeom prst="rect">
            <a:avLst/>
          </a:prstGeom>
          <a:noFill/>
        </p:spPr>
      </p:pic>
      <p:sp>
        <p:nvSpPr>
          <p:cNvPr id="22" name="TextovéPole 21"/>
          <p:cNvSpPr txBox="1"/>
          <p:nvPr/>
        </p:nvSpPr>
        <p:spPr>
          <a:xfrm>
            <a:off x="6732240" y="2449425"/>
            <a:ext cx="2087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3 –“</a:t>
            </a:r>
            <a:r>
              <a:rPr lang="cs-CZ" sz="2400" dirty="0" err="1" smtClean="0"/>
              <a:t>short</a:t>
            </a:r>
            <a:r>
              <a:rPr lang="cs-CZ" sz="2400" dirty="0" smtClean="0"/>
              <a:t> hole“</a:t>
            </a:r>
            <a:endParaRPr lang="cs-CZ" sz="2400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410520" y="4691330"/>
            <a:ext cx="1453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2 - „</a:t>
            </a:r>
            <a:r>
              <a:rPr lang="cs-CZ" sz="2400" dirty="0" err="1" smtClean="0"/>
              <a:t>sieve</a:t>
            </a:r>
            <a:r>
              <a:rPr lang="cs-CZ" sz="2400" dirty="0" smtClean="0"/>
              <a:t>“</a:t>
            </a:r>
            <a:endParaRPr lang="cs-CZ" sz="2400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6876764" y="4324160"/>
            <a:ext cx="2087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4 –“</a:t>
            </a:r>
            <a:r>
              <a:rPr lang="cs-CZ" sz="2400" dirty="0" err="1" smtClean="0"/>
              <a:t>deep</a:t>
            </a:r>
            <a:r>
              <a:rPr lang="cs-CZ" sz="2400" dirty="0" smtClean="0"/>
              <a:t> hole“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9704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777" y="3536450"/>
            <a:ext cx="3744478" cy="183023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97" y="764704"/>
            <a:ext cx="3845341" cy="212554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70984"/>
            <a:ext cx="3707904" cy="2119268"/>
          </a:xfrm>
          <a:prstGeom prst="rect">
            <a:avLst/>
          </a:prstGeom>
        </p:spPr>
      </p:pic>
      <p:sp>
        <p:nvSpPr>
          <p:cNvPr id="7" name="Čárový popisek 1 6"/>
          <p:cNvSpPr/>
          <p:nvPr/>
        </p:nvSpPr>
        <p:spPr>
          <a:xfrm>
            <a:off x="755576" y="3069710"/>
            <a:ext cx="792088" cy="612068"/>
          </a:xfrm>
          <a:prstGeom prst="borderCallout1">
            <a:avLst>
              <a:gd name="adj1" fmla="val -6979"/>
              <a:gd name="adj2" fmla="val 49388"/>
              <a:gd name="adj3" fmla="val -136493"/>
              <a:gd name="adj4" fmla="val 3734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brass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Čárový popisek 1 7"/>
          <p:cNvSpPr/>
          <p:nvPr/>
        </p:nvSpPr>
        <p:spPr>
          <a:xfrm>
            <a:off x="1559196" y="4485951"/>
            <a:ext cx="792088" cy="612068"/>
          </a:xfrm>
          <a:prstGeom prst="borderCallout1">
            <a:avLst>
              <a:gd name="adj1" fmla="val 44479"/>
              <a:gd name="adj2" fmla="val 108391"/>
              <a:gd name="adj3" fmla="val -5357"/>
              <a:gd name="adj4" fmla="val 264381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Am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8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539552" y="134033"/>
            <a:ext cx="8130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cap="all" dirty="0"/>
              <a:t>4</a:t>
            </a:r>
            <a:r>
              <a:rPr lang="en-US" sz="3600" b="1" cap="all" dirty="0" smtClean="0"/>
              <a:t>. Energy </a:t>
            </a:r>
            <a:r>
              <a:rPr lang="en-US" sz="3600" b="1" cap="all" dirty="0"/>
              <a:t>of alpha particles emitted from americium</a:t>
            </a:r>
            <a:endParaRPr lang="cs-CZ" sz="3600" b="1" dirty="0"/>
          </a:p>
        </p:txBody>
      </p:sp>
      <p:pic>
        <p:nvPicPr>
          <p:cNvPr id="10242" name="Obrázek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60" y="2060848"/>
            <a:ext cx="3888432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Obrázek 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057" y="2060848"/>
            <a:ext cx="3889919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131840" y="148478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Histogram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energy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1779072" y="5589240"/>
            <a:ext cx="6393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500 </a:t>
            </a:r>
            <a:r>
              <a:rPr lang="cs-CZ" dirty="0" err="1" smtClean="0"/>
              <a:t>frames</a:t>
            </a:r>
            <a:r>
              <a:rPr lang="cs-CZ" dirty="0" smtClean="0"/>
              <a:t>                                                         200,000  </a:t>
            </a:r>
            <a:r>
              <a:rPr lang="cs-CZ" dirty="0" err="1" smtClean="0"/>
              <a:t>frames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43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260648"/>
            <a:ext cx="8550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cap="all" dirty="0" smtClean="0"/>
              <a:t>5</a:t>
            </a:r>
            <a:r>
              <a:rPr lang="en-US" sz="3600" b="1" cap="all" dirty="0" smtClean="0"/>
              <a:t>. </a:t>
            </a:r>
            <a:r>
              <a:rPr lang="en-US" sz="3600" b="1" cap="all" dirty="0"/>
              <a:t>Absorption of alpha particles in paper </a:t>
            </a:r>
            <a:r>
              <a:rPr lang="cs-CZ" sz="3600" b="1" cap="all" dirty="0" smtClean="0"/>
              <a:t>and </a:t>
            </a:r>
            <a:r>
              <a:rPr lang="cs-CZ" sz="3600" b="1" cap="all" dirty="0" err="1" smtClean="0"/>
              <a:t>other</a:t>
            </a:r>
            <a:r>
              <a:rPr lang="cs-CZ" sz="3600" b="1" cap="all" dirty="0" smtClean="0"/>
              <a:t> </a:t>
            </a:r>
            <a:r>
              <a:rPr lang="cs-CZ" sz="3600" b="1" cap="all" dirty="0" err="1" smtClean="0"/>
              <a:t>materials</a:t>
            </a:r>
            <a:endParaRPr lang="cs-CZ" sz="3600" b="1" dirty="0"/>
          </a:p>
        </p:txBody>
      </p:sp>
      <p:pic>
        <p:nvPicPr>
          <p:cNvPr id="13314" name="Obrázek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15419"/>
            <a:ext cx="3622289" cy="25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Obrázek 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15419"/>
            <a:ext cx="3594185" cy="250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Přímá spojnice 5"/>
          <p:cNvCxnSpPr/>
          <p:nvPr/>
        </p:nvCxnSpPr>
        <p:spPr>
          <a:xfrm flipV="1">
            <a:off x="323528" y="2924944"/>
            <a:ext cx="3672408" cy="302433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 rot="19170977">
            <a:off x="2767501" y="25757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solidFill>
                  <a:srgbClr val="FF0000"/>
                </a:solidFill>
              </a:rPr>
              <a:t>the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edge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of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paper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432988" y="59492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whole</a:t>
            </a:r>
            <a:r>
              <a:rPr lang="cs-CZ" dirty="0" smtClean="0"/>
              <a:t> </a:t>
            </a:r>
            <a:r>
              <a:rPr lang="cs-CZ" dirty="0" err="1" smtClean="0"/>
              <a:t>chip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covered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791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188640"/>
            <a:ext cx="8550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cap="all" dirty="0" smtClean="0"/>
              <a:t>6</a:t>
            </a:r>
            <a:r>
              <a:rPr lang="en-US" sz="3600" b="1" cap="all" dirty="0" smtClean="0"/>
              <a:t>. </a:t>
            </a:r>
            <a:r>
              <a:rPr lang="en-US" sz="3600" b="1" cap="all" dirty="0"/>
              <a:t>Absorption of alpha particles in water </a:t>
            </a:r>
            <a:endParaRPr lang="cs-CZ" sz="3600" b="1" dirty="0"/>
          </a:p>
        </p:txBody>
      </p:sp>
      <p:pic>
        <p:nvPicPr>
          <p:cNvPr id="14338" name="Obrázek 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3311148" cy="248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Obrázek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312368" cy="248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1" name="Obrázek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56395"/>
            <a:ext cx="3180844" cy="216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Čárový popisek 1 10"/>
          <p:cNvSpPr/>
          <p:nvPr/>
        </p:nvSpPr>
        <p:spPr>
          <a:xfrm>
            <a:off x="887056" y="5022097"/>
            <a:ext cx="1257968" cy="514814"/>
          </a:xfrm>
          <a:prstGeom prst="borderCallout1">
            <a:avLst>
              <a:gd name="adj1" fmla="val 30591"/>
              <a:gd name="adj2" fmla="val 106354"/>
              <a:gd name="adj3" fmla="val -383727"/>
              <a:gd name="adj4" fmla="val 13288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Droplet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water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Čárový popisek 1 11"/>
          <p:cNvSpPr/>
          <p:nvPr/>
        </p:nvSpPr>
        <p:spPr>
          <a:xfrm>
            <a:off x="539552" y="1124744"/>
            <a:ext cx="2160240" cy="514814"/>
          </a:xfrm>
          <a:prstGeom prst="borderCallout1">
            <a:avLst>
              <a:gd name="adj1" fmla="val 30591"/>
              <a:gd name="adj2" fmla="val 106354"/>
              <a:gd name="adj3" fmla="val 265564"/>
              <a:gd name="adj4" fmla="val 12734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food-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wrapping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film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9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07504" y="260648"/>
            <a:ext cx="86209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cap="all" dirty="0" smtClean="0"/>
              <a:t>7</a:t>
            </a:r>
            <a:r>
              <a:rPr lang="en-US" sz="3600" b="1" cap="all" dirty="0" smtClean="0"/>
              <a:t>. </a:t>
            </a:r>
            <a:r>
              <a:rPr lang="en-US" sz="3600" b="1" cap="all" dirty="0"/>
              <a:t>Nondestructive examination (X-ray)</a:t>
            </a:r>
            <a:endParaRPr lang="cs-CZ" sz="3600" b="1" dirty="0"/>
          </a:p>
        </p:txBody>
      </p:sp>
      <p:pic>
        <p:nvPicPr>
          <p:cNvPr id="16386" name="Obrázek 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2879725" cy="217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Obrázek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30" y="3501008"/>
            <a:ext cx="287655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Obrázek 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264" y="3502595"/>
            <a:ext cx="2879725" cy="297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Čárový popisek 1 9"/>
          <p:cNvSpPr/>
          <p:nvPr/>
        </p:nvSpPr>
        <p:spPr>
          <a:xfrm>
            <a:off x="4441894" y="1052736"/>
            <a:ext cx="2088232" cy="792088"/>
          </a:xfrm>
          <a:prstGeom prst="borderCallout1">
            <a:avLst>
              <a:gd name="adj1" fmla="val 43512"/>
              <a:gd name="adj2" fmla="val -2310"/>
              <a:gd name="adj3" fmla="val 107284"/>
              <a:gd name="adj4" fmla="val -9586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Block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expanded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polystyrene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foam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635896" y="2060848"/>
            <a:ext cx="51845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cs-CZ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</a:t>
            </a:r>
            <a:r>
              <a:rPr lang="cs-CZ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I </a:t>
            </a:r>
            <a:r>
              <a:rPr lang="cs-CZ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hid</a:t>
            </a:r>
            <a:r>
              <a:rPr lang="cs-CZ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cs-CZ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inside</a:t>
            </a:r>
            <a:r>
              <a:rPr lang="cs-CZ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cs-CZ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32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Obráze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552" y="3933056"/>
            <a:ext cx="678792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Obrázek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57" y="1124744"/>
            <a:ext cx="3617817" cy="245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Obrázek 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1124744"/>
            <a:ext cx="4228629" cy="240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2987824" y="332656"/>
            <a:ext cx="3881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err="1" smtClean="0"/>
              <a:t>Solving</a:t>
            </a:r>
            <a:r>
              <a:rPr lang="cs-CZ" sz="3600" b="1" dirty="0" smtClean="0"/>
              <a:t> </a:t>
            </a:r>
            <a:r>
              <a:rPr lang="cs-CZ" sz="3600" b="1" dirty="0" err="1" smtClean="0"/>
              <a:t>mysteries</a:t>
            </a:r>
            <a:r>
              <a:rPr lang="cs-CZ" sz="3600" b="1" dirty="0" smtClean="0"/>
              <a:t>…</a:t>
            </a:r>
            <a:endParaRPr lang="cs-CZ" sz="36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310910" y="3119860"/>
            <a:ext cx="23762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2400" dirty="0" err="1" smtClean="0"/>
              <a:t>An</a:t>
            </a:r>
            <a:r>
              <a:rPr lang="cs-CZ" sz="2400" dirty="0" smtClean="0"/>
              <a:t> air </a:t>
            </a:r>
            <a:r>
              <a:rPr lang="cs-CZ" sz="2400" dirty="0" err="1" smtClean="0"/>
              <a:t>gun</a:t>
            </a:r>
            <a:r>
              <a:rPr lang="cs-CZ" sz="2400" dirty="0" smtClean="0"/>
              <a:t> </a:t>
            </a:r>
            <a:r>
              <a:rPr lang="cs-CZ" sz="2400" dirty="0" err="1" smtClean="0"/>
              <a:t>pellet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239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619672" y="188640"/>
            <a:ext cx="50148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cap="all" dirty="0" smtClean="0"/>
              <a:t>8</a:t>
            </a:r>
            <a:r>
              <a:rPr lang="en-US" sz="3600" b="1" cap="all" dirty="0" smtClean="0"/>
              <a:t>. </a:t>
            </a:r>
            <a:r>
              <a:rPr lang="en-US" sz="3600" b="1" cap="all" dirty="0"/>
              <a:t>Radon is around us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699792" y="76133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err="1" smtClean="0"/>
              <a:t>Wiping</a:t>
            </a:r>
            <a:r>
              <a:rPr lang="cs-CZ" sz="2400" dirty="0" smtClean="0"/>
              <a:t> </a:t>
            </a:r>
            <a:r>
              <a:rPr lang="cs-CZ" sz="2400" dirty="0" err="1" smtClean="0"/>
              <a:t>the</a:t>
            </a:r>
            <a:r>
              <a:rPr lang="cs-CZ" sz="2400" dirty="0" smtClean="0"/>
              <a:t> CRT monitor</a:t>
            </a:r>
            <a:endParaRPr lang="cs-CZ" sz="2400" dirty="0"/>
          </a:p>
        </p:txBody>
      </p:sp>
      <p:pic>
        <p:nvPicPr>
          <p:cNvPr id="18435" name="Obrázek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2" t="19958" r="8203" b="10394"/>
          <a:stretch>
            <a:fillRect/>
          </a:stretch>
        </p:blipFill>
        <p:spPr bwMode="auto">
          <a:xfrm>
            <a:off x="539552" y="4320727"/>
            <a:ext cx="2459475" cy="221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Obrázek 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794" y="4258647"/>
            <a:ext cx="3211512" cy="217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Čárový popisek 1 8"/>
          <p:cNvSpPr/>
          <p:nvPr/>
        </p:nvSpPr>
        <p:spPr>
          <a:xfrm>
            <a:off x="2828789" y="4550146"/>
            <a:ext cx="2088232" cy="523572"/>
          </a:xfrm>
          <a:prstGeom prst="borderCallout1">
            <a:avLst>
              <a:gd name="adj1" fmla="val 106364"/>
              <a:gd name="adj2" fmla="val 47317"/>
              <a:gd name="adj3" fmla="val 211182"/>
              <a:gd name="adj4" fmla="val -1266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Paper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tissue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996280" y="3779748"/>
            <a:ext cx="25805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50-minute </a:t>
            </a:r>
            <a:r>
              <a:rPr lang="cs-CZ" dirty="0" err="1" smtClean="0"/>
              <a:t>measurement</a:t>
            </a:r>
            <a:endParaRPr lang="cs-CZ" dirty="0"/>
          </a:p>
        </p:txBody>
      </p:sp>
      <p:pic>
        <p:nvPicPr>
          <p:cNvPr id="3074" name="Picture 2" descr="https://encrypted-tbn3.gstatic.com/images?q=tbn:ANd9GcTBwJXmL7v_yl145dA_2xgB_nm-lvNGevIy532XqdKldpQmhmL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432" y="1340768"/>
            <a:ext cx="288403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AutoShape 10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AutoShape 12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3086" name="Picture 14" descr="http://i01.i.aliimg.com/img/pb/583/186/300/300186583_45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8" t="6472" r="5069" b="15153"/>
          <a:stretch/>
        </p:blipFill>
        <p:spPr bwMode="auto">
          <a:xfrm>
            <a:off x="4427984" y="2539537"/>
            <a:ext cx="1832652" cy="133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5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248469" y="188640"/>
            <a:ext cx="66829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cap="all" dirty="0"/>
              <a:t>9</a:t>
            </a:r>
            <a:r>
              <a:rPr lang="en-US" sz="3600" b="1" cap="all" dirty="0" smtClean="0"/>
              <a:t>. </a:t>
            </a:r>
            <a:r>
              <a:rPr lang="cs-CZ" sz="3600" b="1" cap="all" dirty="0" smtClean="0"/>
              <a:t>MEASUREMENTS AT 11km </a:t>
            </a:r>
          </a:p>
          <a:p>
            <a:r>
              <a:rPr lang="cs-CZ" sz="3600" b="1" cap="all" dirty="0" smtClean="0"/>
              <a:t>- </a:t>
            </a:r>
            <a:r>
              <a:rPr lang="cs-CZ" sz="3600" b="1" cap="all" dirty="0" err="1" smtClean="0"/>
              <a:t>onboard</a:t>
            </a:r>
            <a:r>
              <a:rPr lang="cs-CZ" sz="3600" b="1" cap="all" dirty="0" smtClean="0"/>
              <a:t> </a:t>
            </a:r>
            <a:r>
              <a:rPr lang="cs-CZ" sz="3600" b="1" cap="all" dirty="0" err="1" smtClean="0"/>
              <a:t>commercial</a:t>
            </a:r>
            <a:r>
              <a:rPr lang="cs-CZ" sz="3600" b="1" cap="all" dirty="0" smtClean="0"/>
              <a:t> </a:t>
            </a:r>
            <a:r>
              <a:rPr lang="cs-CZ" sz="3600" b="1" cap="all" dirty="0" err="1" smtClean="0"/>
              <a:t>flight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755055" y="1916832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                10 min.</a:t>
            </a:r>
            <a:endParaRPr lang="cs-CZ" sz="2400" dirty="0"/>
          </a:p>
        </p:txBody>
      </p:sp>
      <p:sp>
        <p:nvSpPr>
          <p:cNvPr id="7" name="AutoShape 8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AutoShape 10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AutoShape 12" descr="data:image/jpeg;base64,/9j/4AAQSkZJRgABAQAAAQABAAD/2wCEAAkGBhMSEBQUEhMSEhUUFA8VFBQUEhQUFRQVFxQVFBQUFRUXHCYeFxkjGRQUHy8gJCcpLCwsFR4xNTAqNSYrLCkBCQoKDgwOFA8PGCkcFBgpKSkpKSkpKSkpKSkpKSwpKSkpKSkpKSkpKSkpKSkpKSkpKSksKSkpKSkpLCksNSwsKf/AABEIAMIBAwMBIgACEQEDEQH/xAAbAAEAAgMBAQAAAAAAAAAAAAAAAwQBAgUGB//EADYQAAIBAgIHBQUJAQEAAAAAAAABAgMRBCEFEjFBUWFxgZGhsdEGEyLB8BQyQlJigpKy4fEV/8QAGAEBAQEBAQAAAAAAAAAAAAAAAAECAwT/xAAeEQEBAQEBAAEFAAAAAAAAAAAAARESAlETITFBYf/aAAwDAQACEQMRAD8A+4gAAAAAAAAAAAAAAAAAAAAAAAAAAAAAAAAAAAAAAAAAAAAAAAAAAAAAAAAAAAea0/phv4IO0X95r8XJcvMC3pT2ijC8adpSzz/CvVkGGqSe2Tb6vbvODq3sunoeiowsGUqb4s2hN7m+9mpsgqRYiXHyN1jZcn2EIAsLSD3x8Tb/ANKK+9dc9vkVCvjdlgO3TqqSvFprkzc8opOLum0+Tsy3h9PSjlNa64qyl6MGvQAr4THwqL4JJ8Vsa6osBQAAAAAAAAAAAAAAAAAAAAAAAAGJSsrsoYnGa2SyXiwItJYy/wAMdm98eXQ4GOpnYnEo42GQRzae1dV5noYM8+dvDyIiwkbI1RuiqAAKMq4p5llspVZXbCIJlLEVCxVmUp5ktRtgU9bWvZ7mtx6fAaWvaNTJ7pbn14HAw8LIkeRR64HndG6XknZ/FBbXvT4R4noYyTV1mmGmQAAAAAAAAAAAAAAAAAAI61dRV3/0hxmPUMtsuHqcudZyd2wJsRi3J8tyItYxYBGblXFK6ZYuRVImarlSjmdWg9nRHOksy9hpZIIuxZIiGDJEzQ3MNmHIw2FaznZFGUizXlk/rbkU6zJUV6rIacMzetI3oKyIVKnZEcYufJb38kbW1um9/JFqlT3LJI0jEKdsllY6Gj8Vquz+6/B+hWUbGUB3wUtH4m61XtWzmi6GgAAAAAAAAAAAAAIcWp6j1LKW7/OZMAPLRTu9a97u99t99yeLOnpHR2utaOUv7f6cT3lsnuJUXFIMrxqG2sTVb6xHNmHI1kyCtXj8XiT4bZ2sjr7EzbCvz+vIC9BkiZBBklyjds0lM1ciGrUGhVnu5or1mbt2KlaqQa7WS04X6b36EVGF3yL9KnuLGW9OllZE0VYJGTQAGGwMqTTusmjsYbEKcb7964M4jJcLiHCV929cgR3AYjK6utjMhoAAAAAAAAAAAAADm6V0aprXjZSSzvkmlxe7qdCpUUU3JpJZtvJI8tpbTbq/DC6hx2OXXguRKI6dUmUjnQyLEZczInkw5kLkae8Jolbumhh3m/reRe8NqT+LvEovwZu2RwZicijM5lZO7MVahhuyJo1rSIIU7vkSWuyzSplClSsieLMxgb6hUYubBRMqJpGBYzJpbWRzxHAI3aNJ1EtrK9XFPoVKlTMDv6Gx+tKUNyV132fmjrHktDV9XER/VePesvFI9aGoAAKAAAAAAAAFbH4z3cNbVc+ScV3tsslbH0pShaCpyfCom49yA8ZpDTFSu/iyinlBbF14srwqFjHYCdKTdSOqm9sUtTorZLoVlVi9/evmcrRPGqSRqEPuluuZ92zOrixGoYkitrW3ElPE8f8AhOjGZMlw0811RiVPejSnkx+x1aZHVkb02V8TI3aiOntuJO7MvLJElKmINqVMswgawiS6ySuzQ2SNip9rv91Zcdxlvi7gTuqt2ZpOt2dCJzIp1C6mNpTNJyNUw2ERzZBVJKkivOZdRinX1ZRl+WSfc7nvk7nzts9zoetrUKb/AEpPrH4X5Fai4AAoAAAAAAAAAAMNFSpoijLbSp/xRcAFGOhKC2Uqf8Ucf2irUqa93ThDXdrtRXwL1f1uPTHj8Rg71Jt3d5Szye928DPr8DmQxUt6uSxxEXtXh8y39hXPuQ+xLn3HnvhrUEayX+m9SGVzFTCL6RHgptSdN5xaduT4dCbZ9quOlSllfl8itrXd+4xKvaKj+J2SRsrLI31KzjeECVzUdrsRaz6Guoh18LjaWNbyiu1+hmNO+cnfy7jVNIOZZ/UTe8NXIjTM3Noy2aMSmROoBJrGs5EeuaykVlrORCzZsimwjLieo9k616Uo/lk7dGk18zykp/X12Hc9ksRarOP5o37Yv0kaix6sAFaAAAAAAAAAAAAAAoaVwzkk4xu087bbWfzsXwB5uomtsZLqrGFUX0j0pDPBwe2Ee5X7zHKvPOXNdxFKmm7qzfHed6poem9mtHpJ/O5XloDhUf7op+VjN8U1wJUrbE+b395hXW59x2p6EqbpRf7pL5Eb0NV5dkr+aMfTsXXJdVmPeHSq4CrHbFvotb+pWb4r5PuYywQJmdckaXF9z9DV0/1eH+E1Ma65hyfBm/uP1eRj3MuJer8LiK74GtnwJXCXDxInfg+4dVMYcWaui+QdR8yOWIHVMjZ4f9XgaPC/qNZYgilXL1UxmpBLe32/4dz2V0Y3KNdNaq101eWtezVuHBnl61bmeq9hMTeFSF9jjJfuVn/Vd5vzdTHqgAdFAAAAAAAAAAAAAAAAAAAAAAAADWUE9qT65mwArT0bTe2EezLyIZ6FpvZrLpL1uXwTIOVPQEd0n2pPysVp6BmtjT7WvP1O8Ccw15h6Pqr8EvB+RDPDzW2nL+Mj1oJxF14uS4q3aa6qPauN9uZXq6NpS20491n3on0zXj5Uovb45kNTAxfDy8j1lT2epPZrx6Sb/tcqVvZdfhqP90U/FWJxR5KpodPj2S9Udn2OwThiJWvZ03e9vzRt8y3L2Xq7pQfXWXyL2gtEzpSnKermopWbey7e1dC+fNlR2QAdAAAAAAAAAAAAAAAAAAAAAAAAAAAAAAAAAAAAAAAAAAAAAAAAAAAAAAAAAAAAAAAAAAAAAAAAAAAAAAAAAAAAAAAAAAAAAAAAAAAAAAAAAAAAAAAAAAAAAAAAAAAAAAAAAAAAAAAAAAAH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2492896"/>
            <a:ext cx="3209925" cy="327660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3" y="2492896"/>
            <a:ext cx="3209925" cy="3276600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4475068" y="192866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                1 min.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934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619672" y="1628800"/>
            <a:ext cx="59046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cs-CZ" sz="6000" b="1" cap="none" spc="50" dirty="0" err="1" smtClean="0">
                <a:ln w="11430"/>
              </a:rPr>
              <a:t>Thank</a:t>
            </a:r>
            <a:r>
              <a:rPr lang="cs-CZ" sz="6000" b="1" cap="none" spc="50" dirty="0" smtClean="0">
                <a:ln w="11430"/>
              </a:rPr>
              <a:t> </a:t>
            </a:r>
            <a:r>
              <a:rPr lang="cs-CZ" sz="6000" b="1" cap="none" spc="50" dirty="0" err="1" smtClean="0">
                <a:ln w="11430"/>
              </a:rPr>
              <a:t>you</a:t>
            </a:r>
            <a:r>
              <a:rPr lang="cs-CZ" sz="6000" b="1" cap="none" spc="50" dirty="0" smtClean="0">
                <a:ln w="11430"/>
              </a:rPr>
              <a:t> </a:t>
            </a:r>
            <a:r>
              <a:rPr lang="cs-CZ" sz="6000" b="1" cap="none" spc="50" dirty="0" err="1" smtClean="0">
                <a:ln w="11430"/>
              </a:rPr>
              <a:t>for</a:t>
            </a:r>
            <a:r>
              <a:rPr lang="cs-CZ" sz="6000" b="1" cap="none" spc="50" dirty="0" smtClean="0">
                <a:ln w="11430"/>
              </a:rPr>
              <a:t> </a:t>
            </a:r>
            <a:r>
              <a:rPr lang="cs-CZ" sz="6000" b="1" cap="none" spc="50" dirty="0" err="1" smtClean="0">
                <a:ln w="11430"/>
              </a:rPr>
              <a:t>your</a:t>
            </a:r>
            <a:r>
              <a:rPr lang="cs-CZ" sz="6000" b="1" cap="none" spc="50" dirty="0" smtClean="0">
                <a:ln w="11430"/>
              </a:rPr>
              <a:t> </a:t>
            </a:r>
            <a:r>
              <a:rPr lang="cs-CZ" sz="6000" b="1" cap="none" spc="50" dirty="0" err="1" smtClean="0">
                <a:ln w="11430"/>
              </a:rPr>
              <a:t>attention</a:t>
            </a:r>
            <a:r>
              <a:rPr lang="cs-CZ" sz="6000" b="1" cap="none" spc="50" dirty="0" smtClean="0">
                <a:ln w="11430"/>
              </a:rPr>
              <a:t> </a:t>
            </a:r>
            <a:endParaRPr lang="cs-CZ" sz="6000" b="1" cap="none" spc="50" dirty="0">
              <a:ln w="1143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580112" y="5877272"/>
            <a:ext cx="2766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mx-10@jablotron.cz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7391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 descr="Jabotron-Do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244" y="621851"/>
            <a:ext cx="2088232" cy="3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327" y="426017"/>
            <a:ext cx="757099" cy="59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467544" y="0"/>
            <a:ext cx="5347700" cy="1470025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 err="1" smtClean="0"/>
              <a:t>about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us</a:t>
            </a:r>
            <a:endParaRPr lang="cs-CZ" sz="2800" b="1" dirty="0"/>
          </a:p>
        </p:txBody>
      </p:sp>
      <p:pic>
        <p:nvPicPr>
          <p:cNvPr id="2050" name="Picture 2" descr="http://www.accommodation-orlicke-hory.eu/img/europe-bi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Skupina 10"/>
          <p:cNvGrpSpPr/>
          <p:nvPr/>
        </p:nvGrpSpPr>
        <p:grpSpPr>
          <a:xfrm>
            <a:off x="4139952" y="3409152"/>
            <a:ext cx="4752528" cy="3044184"/>
            <a:chOff x="3923928" y="2996952"/>
            <a:chExt cx="4143375" cy="2644862"/>
          </a:xfrm>
        </p:grpSpPr>
        <p:pic>
          <p:nvPicPr>
            <p:cNvPr id="2054" name="Picture 6" descr="http://0.tqn.com/d/geography/1/0/J/K/czech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77" b="10838"/>
            <a:stretch/>
          </p:blipFill>
          <p:spPr bwMode="auto">
            <a:xfrm>
              <a:off x="3923928" y="2996952"/>
              <a:ext cx="4143375" cy="2644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ál 7"/>
            <p:cNvSpPr/>
            <p:nvPr/>
          </p:nvSpPr>
          <p:spPr>
            <a:xfrm>
              <a:off x="5743236" y="3501008"/>
              <a:ext cx="144016" cy="1295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vál 13"/>
            <p:cNvSpPr/>
            <p:nvPr/>
          </p:nvSpPr>
          <p:spPr>
            <a:xfrm>
              <a:off x="5383909" y="4146007"/>
              <a:ext cx="144016" cy="12958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5580112" y="4072301"/>
              <a:ext cx="10338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dirty="0" smtClean="0"/>
                <a:t>Prague - IEAP</a:t>
              </a:r>
              <a:endParaRPr lang="cs-CZ" sz="1200" b="1" dirty="0"/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5946841" y="3298649"/>
              <a:ext cx="2025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 dirty="0" smtClean="0"/>
                <a:t>Jablonec n. N.  -  JABLOTRON</a:t>
              </a:r>
              <a:endParaRPr lang="cs-CZ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618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 descr="Jabotron-Do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244" y="621851"/>
            <a:ext cx="2088232" cy="3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327" y="426017"/>
            <a:ext cx="757099" cy="59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467544" y="0"/>
            <a:ext cx="5347700" cy="1470025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 err="1" smtClean="0"/>
              <a:t>about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us</a:t>
            </a:r>
            <a:endParaRPr 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0" y="1484784"/>
            <a:ext cx="638512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40000"/>
              </a:lnSpc>
              <a:spcBef>
                <a:spcPct val="20000"/>
              </a:spcBef>
            </a:pPr>
            <a:r>
              <a:rPr lang="cs-CZ" sz="2400" b="1" dirty="0">
                <a:solidFill>
                  <a:srgbClr val="0094D3"/>
                </a:solidFill>
              </a:rPr>
              <a:t>JABLOTRON ALARMS a.s. </a:t>
            </a:r>
          </a:p>
          <a:p>
            <a:pPr lvl="1">
              <a:lnSpc>
                <a:spcPct val="15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cs-CZ" sz="1600" dirty="0"/>
              <a:t> 100% </a:t>
            </a:r>
            <a:r>
              <a:rPr lang="cs-CZ" sz="1600" dirty="0" smtClean="0"/>
              <a:t>Czech </a:t>
            </a:r>
            <a:r>
              <a:rPr lang="cs-CZ" sz="1600" dirty="0" err="1" smtClean="0"/>
              <a:t>privately-owned</a:t>
            </a:r>
            <a:r>
              <a:rPr lang="cs-CZ" sz="1600" dirty="0" smtClean="0"/>
              <a:t> </a:t>
            </a:r>
            <a:r>
              <a:rPr lang="cs-CZ" sz="1600" dirty="0"/>
              <a:t>alarm </a:t>
            </a:r>
            <a:r>
              <a:rPr lang="cs-CZ" sz="1600" dirty="0" err="1" smtClean="0"/>
              <a:t>systems</a:t>
            </a:r>
            <a:r>
              <a:rPr lang="cs-CZ" sz="1600" dirty="0" smtClean="0"/>
              <a:t> </a:t>
            </a:r>
            <a:r>
              <a:rPr lang="cs-CZ" sz="1600" dirty="0" err="1" smtClean="0"/>
              <a:t>manufacturer</a:t>
            </a:r>
            <a:endParaRPr lang="cs-CZ" sz="1600" dirty="0" smtClean="0"/>
          </a:p>
          <a:p>
            <a:pPr lvl="1">
              <a:lnSpc>
                <a:spcPct val="15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cs-CZ" sz="1600" dirty="0"/>
              <a:t> </a:t>
            </a:r>
            <a:r>
              <a:rPr lang="cs-CZ" sz="1600" dirty="0" err="1" smtClean="0"/>
              <a:t>producer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MX-10 </a:t>
            </a:r>
            <a:r>
              <a:rPr lang="cs-CZ" sz="1600" dirty="0" err="1" smtClean="0"/>
              <a:t>particle</a:t>
            </a:r>
            <a:r>
              <a:rPr lang="cs-CZ" sz="1600" dirty="0" smtClean="0"/>
              <a:t> </a:t>
            </a:r>
            <a:r>
              <a:rPr lang="cs-CZ" sz="1600" dirty="0" err="1" smtClean="0"/>
              <a:t>camera</a:t>
            </a:r>
            <a:r>
              <a:rPr lang="cs-CZ" sz="1600" dirty="0" smtClean="0"/>
              <a:t> and </a:t>
            </a:r>
            <a:r>
              <a:rPr lang="cs-CZ" sz="1600" dirty="0" err="1" smtClean="0"/>
              <a:t>the</a:t>
            </a:r>
            <a:r>
              <a:rPr lang="cs-CZ" sz="1600" dirty="0" smtClean="0"/>
              <a:t> EDUKIT set</a:t>
            </a:r>
          </a:p>
          <a:p>
            <a:pPr lvl="1">
              <a:lnSpc>
                <a:spcPct val="15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cs-CZ" sz="1600" dirty="0"/>
              <a:t> </a:t>
            </a:r>
            <a:r>
              <a:rPr lang="cs-CZ" sz="1600" dirty="0" err="1" smtClean="0"/>
              <a:t>cooperation</a:t>
            </a:r>
            <a:r>
              <a:rPr lang="cs-CZ" sz="1600" dirty="0" smtClean="0"/>
              <a:t> </a:t>
            </a:r>
            <a:r>
              <a:rPr lang="cs-CZ" sz="1600" dirty="0" err="1" smtClean="0"/>
              <a:t>with</a:t>
            </a:r>
            <a:r>
              <a:rPr lang="cs-CZ" sz="1600" dirty="0" smtClean="0"/>
              <a:t> IEAP on </a:t>
            </a:r>
            <a:r>
              <a:rPr lang="cs-CZ" sz="1600" dirty="0" err="1" smtClean="0"/>
              <a:t>the</a:t>
            </a:r>
            <a:r>
              <a:rPr lang="cs-CZ" sz="1600" dirty="0" smtClean="0"/>
              <a:t> </a:t>
            </a:r>
            <a:r>
              <a:rPr lang="cs-CZ" sz="1600" dirty="0" err="1" smtClean="0"/>
              <a:t>read-out</a:t>
            </a:r>
            <a:r>
              <a:rPr lang="cs-CZ" sz="1600" dirty="0" smtClean="0"/>
              <a:t> interface </a:t>
            </a:r>
            <a:r>
              <a:rPr lang="cs-CZ" sz="1600" dirty="0" err="1" smtClean="0"/>
              <a:t>for</a:t>
            </a:r>
            <a:r>
              <a:rPr lang="cs-CZ" sz="1600" dirty="0" smtClean="0"/>
              <a:t> MX-10 </a:t>
            </a:r>
            <a:r>
              <a:rPr lang="cs-CZ" sz="1600" dirty="0" err="1" smtClean="0"/>
              <a:t>camera</a:t>
            </a:r>
            <a:endParaRPr lang="cs-CZ" sz="1600" dirty="0"/>
          </a:p>
        </p:txBody>
      </p:sp>
      <p:sp>
        <p:nvSpPr>
          <p:cNvPr id="17" name="Obdélník 16"/>
          <p:cNvSpPr/>
          <p:nvPr/>
        </p:nvSpPr>
        <p:spPr>
          <a:xfrm>
            <a:off x="986" y="3933056"/>
            <a:ext cx="6433647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40000"/>
              </a:lnSpc>
              <a:spcBef>
                <a:spcPct val="20000"/>
              </a:spcBef>
            </a:pPr>
            <a:r>
              <a:rPr lang="cs-CZ" sz="2400" b="1" dirty="0" smtClean="0">
                <a:solidFill>
                  <a:srgbClr val="0094D3"/>
                </a:solidFill>
              </a:rPr>
              <a:t>Institute </a:t>
            </a:r>
            <a:r>
              <a:rPr lang="cs-CZ" sz="2400" b="1" dirty="0" err="1">
                <a:solidFill>
                  <a:srgbClr val="0094D3"/>
                </a:solidFill>
              </a:rPr>
              <a:t>of</a:t>
            </a:r>
            <a:r>
              <a:rPr lang="cs-CZ" sz="2400" b="1" dirty="0">
                <a:solidFill>
                  <a:srgbClr val="0094D3"/>
                </a:solidFill>
              </a:rPr>
              <a:t> </a:t>
            </a:r>
            <a:r>
              <a:rPr lang="cs-CZ" sz="2400" b="1" dirty="0" err="1">
                <a:solidFill>
                  <a:srgbClr val="0094D3"/>
                </a:solidFill>
              </a:rPr>
              <a:t>Experimental</a:t>
            </a:r>
            <a:r>
              <a:rPr lang="cs-CZ" sz="2400" b="1" dirty="0">
                <a:solidFill>
                  <a:srgbClr val="0094D3"/>
                </a:solidFill>
              </a:rPr>
              <a:t> and </a:t>
            </a:r>
            <a:r>
              <a:rPr lang="cs-CZ" sz="2400" b="1" dirty="0" err="1">
                <a:solidFill>
                  <a:srgbClr val="0094D3"/>
                </a:solidFill>
              </a:rPr>
              <a:t>Applied</a:t>
            </a:r>
            <a:r>
              <a:rPr lang="cs-CZ" sz="2400" b="1" dirty="0">
                <a:solidFill>
                  <a:srgbClr val="0094D3"/>
                </a:solidFill>
              </a:rPr>
              <a:t> </a:t>
            </a:r>
            <a:r>
              <a:rPr lang="cs-CZ" sz="2400" b="1" dirty="0" err="1" smtClean="0">
                <a:solidFill>
                  <a:srgbClr val="0094D3"/>
                </a:solidFill>
              </a:rPr>
              <a:t>Physics</a:t>
            </a:r>
            <a:r>
              <a:rPr lang="cs-CZ" sz="2400" b="1" dirty="0" smtClean="0">
                <a:solidFill>
                  <a:srgbClr val="0094D3"/>
                </a:solidFill>
              </a:rPr>
              <a:t>, Czech </a:t>
            </a:r>
            <a:r>
              <a:rPr lang="cs-CZ" sz="2400" b="1" dirty="0" err="1" smtClean="0">
                <a:solidFill>
                  <a:srgbClr val="0094D3"/>
                </a:solidFill>
              </a:rPr>
              <a:t>Technical</a:t>
            </a:r>
            <a:r>
              <a:rPr lang="cs-CZ" sz="2400" b="1" dirty="0" smtClean="0">
                <a:solidFill>
                  <a:srgbClr val="0094D3"/>
                </a:solidFill>
              </a:rPr>
              <a:t> University in Prague</a:t>
            </a:r>
            <a:endParaRPr lang="cs-CZ" sz="2400" b="1" dirty="0">
              <a:solidFill>
                <a:srgbClr val="0094D3"/>
              </a:solidFill>
            </a:endParaRPr>
          </a:p>
          <a:p>
            <a:pPr lvl="1">
              <a:lnSpc>
                <a:spcPct val="15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cs-CZ" sz="1600" dirty="0" smtClean="0"/>
              <a:t> </a:t>
            </a:r>
            <a:r>
              <a:rPr lang="cs-CZ" sz="1600" dirty="0" err="1" smtClean="0"/>
              <a:t>member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Medipix</a:t>
            </a:r>
            <a:r>
              <a:rPr lang="cs-CZ" sz="1600" dirty="0" smtClean="0"/>
              <a:t> </a:t>
            </a:r>
            <a:r>
              <a:rPr lang="cs-CZ" sz="1600" dirty="0" err="1" smtClean="0"/>
              <a:t>collaboration</a:t>
            </a:r>
            <a:endParaRPr lang="cs-CZ" sz="1600" dirty="0" smtClean="0"/>
          </a:p>
          <a:p>
            <a:pPr lvl="1">
              <a:lnSpc>
                <a:spcPct val="150000"/>
              </a:lnSpc>
              <a:spcBef>
                <a:spcPct val="20000"/>
              </a:spcBef>
              <a:buFontTx/>
              <a:buBlip>
                <a:blip r:embed="rId4"/>
              </a:buBlip>
            </a:pPr>
            <a:r>
              <a:rPr lang="cs-CZ" sz="1600" dirty="0"/>
              <a:t> </a:t>
            </a:r>
            <a:r>
              <a:rPr lang="cs-CZ" sz="1600" dirty="0" err="1" smtClean="0"/>
              <a:t>developed</a:t>
            </a:r>
            <a:r>
              <a:rPr lang="cs-CZ" sz="1600" dirty="0" smtClean="0"/>
              <a:t> </a:t>
            </a:r>
            <a:r>
              <a:rPr lang="cs-CZ" sz="1600" dirty="0" err="1" smtClean="0"/>
              <a:t>evaluation</a:t>
            </a:r>
            <a:r>
              <a:rPr lang="cs-CZ" sz="1600" dirty="0" smtClean="0"/>
              <a:t> and </a:t>
            </a:r>
            <a:r>
              <a:rPr lang="cs-CZ" sz="1600" dirty="0" err="1" smtClean="0"/>
              <a:t>control</a:t>
            </a:r>
            <a:r>
              <a:rPr lang="cs-CZ" sz="1600" dirty="0" smtClean="0"/>
              <a:t>  software </a:t>
            </a:r>
            <a:r>
              <a:rPr lang="cs-CZ" sz="1600" b="1" dirty="0" err="1" smtClean="0"/>
              <a:t>Pixelman</a:t>
            </a:r>
            <a:r>
              <a:rPr lang="cs-CZ" sz="1600" dirty="0" smtClean="0"/>
              <a:t> and a </a:t>
            </a:r>
            <a:r>
              <a:rPr lang="cs-CZ" sz="1600" dirty="0" err="1" smtClean="0"/>
              <a:t>number</a:t>
            </a:r>
            <a:r>
              <a:rPr lang="cs-CZ" sz="1600" dirty="0" smtClean="0"/>
              <a:t> </a:t>
            </a:r>
            <a:r>
              <a:rPr lang="cs-CZ" sz="1600" dirty="0" err="1" smtClean="0"/>
              <a:t>of</a:t>
            </a:r>
            <a:r>
              <a:rPr lang="cs-CZ" sz="1600" dirty="0" smtClean="0"/>
              <a:t> </a:t>
            </a:r>
            <a:r>
              <a:rPr lang="cs-CZ" sz="1600" dirty="0" err="1" smtClean="0"/>
              <a:t>devices</a:t>
            </a:r>
            <a:r>
              <a:rPr lang="cs-CZ" sz="1600" dirty="0" smtClean="0"/>
              <a:t> </a:t>
            </a:r>
            <a:r>
              <a:rPr lang="cs-CZ" sz="1600" dirty="0" err="1" smtClean="0"/>
              <a:t>incorporating</a:t>
            </a:r>
            <a:r>
              <a:rPr lang="cs-CZ" sz="1600" dirty="0" smtClean="0"/>
              <a:t> </a:t>
            </a:r>
            <a:r>
              <a:rPr lang="cs-CZ" sz="1600" dirty="0" err="1" smtClean="0"/>
              <a:t>Medipix</a:t>
            </a:r>
            <a:r>
              <a:rPr lang="cs-CZ" sz="1600" dirty="0" smtClean="0"/>
              <a:t> </a:t>
            </a:r>
            <a:r>
              <a:rPr lang="cs-CZ" sz="1600" dirty="0" err="1" smtClean="0"/>
              <a:t>family</a:t>
            </a:r>
            <a:r>
              <a:rPr lang="cs-CZ" sz="1600" dirty="0" smtClean="0"/>
              <a:t> </a:t>
            </a:r>
            <a:r>
              <a:rPr lang="cs-CZ" sz="1600" dirty="0" err="1" smtClean="0"/>
              <a:t>chips</a:t>
            </a:r>
            <a:endParaRPr lang="cs-CZ" sz="1600" dirty="0"/>
          </a:p>
        </p:txBody>
      </p:sp>
      <p:pic>
        <p:nvPicPr>
          <p:cNvPr id="4098" name="Picture 2" descr="http://www.utef.cvut.cz/document/6/1000062_RasPIX%20+%20iphone%20in%20han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2665" y="3832358"/>
            <a:ext cx="1656184" cy="12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utef.cvut.cz/document/6/1000063_New%20Cover%20+%20setup%20highlighted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254785"/>
            <a:ext cx="1656184" cy="127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094" y="1340768"/>
            <a:ext cx="3491880" cy="233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1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Picture 1" descr="Jabotron-Dop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39" y="379167"/>
            <a:ext cx="2088232" cy="39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777" y="228600"/>
            <a:ext cx="757099" cy="59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467544" y="1"/>
            <a:ext cx="5347700" cy="1052736"/>
          </a:xfrm>
        </p:spPr>
        <p:txBody>
          <a:bodyPr>
            <a:normAutofit/>
          </a:bodyPr>
          <a:lstStyle/>
          <a:p>
            <a:pPr algn="l"/>
            <a:r>
              <a:rPr lang="cs-CZ" sz="2800" b="1" dirty="0" err="1" smtClean="0"/>
              <a:t>contacts</a:t>
            </a:r>
            <a:endParaRPr lang="cs-CZ" sz="2800" b="1" dirty="0"/>
          </a:p>
        </p:txBody>
      </p:sp>
      <p:sp>
        <p:nvSpPr>
          <p:cNvPr id="17" name="Obdélník 16"/>
          <p:cNvSpPr/>
          <p:nvPr/>
        </p:nvSpPr>
        <p:spPr>
          <a:xfrm>
            <a:off x="10561" y="1556792"/>
            <a:ext cx="643364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40000"/>
              </a:lnSpc>
              <a:spcBef>
                <a:spcPct val="20000"/>
              </a:spcBef>
            </a:pPr>
            <a:r>
              <a:rPr lang="cs-CZ" sz="1600" dirty="0" smtClean="0">
                <a:hlinkClick r:id="rId4"/>
              </a:rPr>
              <a:t>www.particlecamera.com</a:t>
            </a:r>
            <a:endParaRPr lang="cs-CZ" sz="1600" dirty="0" smtClean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>
              <a:hlinkClick r:id="rId5"/>
            </a:endParaRPr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>
              <a:hlinkClick r:id="rId5"/>
            </a:endParaRPr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>
              <a:hlinkClick r:id="rId5"/>
            </a:endParaRPr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>
              <a:hlinkClick r:id="rId5"/>
            </a:endParaRPr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 smtClean="0">
              <a:hlinkClick r:id="rId5"/>
            </a:endParaRPr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r>
              <a:rPr lang="cs-CZ" sz="1600" dirty="0" smtClean="0">
                <a:hlinkClick r:id="rId5"/>
              </a:rPr>
              <a:t>www.utef.cvut.cz/en/</a:t>
            </a:r>
            <a:endParaRPr lang="cs-CZ" sz="1600" dirty="0" smtClean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/>
          </a:p>
          <a:p>
            <a:pPr lvl="1">
              <a:lnSpc>
                <a:spcPct val="140000"/>
              </a:lnSpc>
              <a:spcBef>
                <a:spcPct val="20000"/>
              </a:spcBef>
            </a:pPr>
            <a:endParaRPr lang="cs-CZ" sz="16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" t="10501" r="2479" b="31733"/>
          <a:stretch/>
        </p:blipFill>
        <p:spPr bwMode="auto">
          <a:xfrm>
            <a:off x="4065830" y="4948619"/>
            <a:ext cx="4464496" cy="170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5" t="9483" r="18354" b="4587"/>
          <a:stretch/>
        </p:blipFill>
        <p:spPr bwMode="auto">
          <a:xfrm>
            <a:off x="4283968" y="1201287"/>
            <a:ext cx="4091541" cy="356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4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kázka náhrdelníku ze skla barveného urane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760"/>
            <a:ext cx="2808312" cy="256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Ozdobná karaf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1946974" cy="417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33056"/>
            <a:ext cx="3383214" cy="2513881"/>
          </a:xfrm>
          <a:prstGeom prst="rect">
            <a:avLst/>
          </a:prstGeom>
        </p:spPr>
      </p:pic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sz="4000" b="1" dirty="0"/>
              <a:t>1</a:t>
            </a:r>
            <a:r>
              <a:rPr lang="en-US" sz="4000" b="1" dirty="0" smtClean="0"/>
              <a:t>. </a:t>
            </a:r>
            <a:r>
              <a:rPr lang="en-US" sz="4000" b="1" dirty="0"/>
              <a:t>RADIOACTIVITY </a:t>
            </a:r>
            <a:r>
              <a:rPr lang="cs-CZ" sz="4000" b="1" dirty="0" smtClean="0"/>
              <a:t>FROM</a:t>
            </a:r>
            <a:r>
              <a:rPr lang="en-US" sz="4000" b="1" dirty="0" smtClean="0"/>
              <a:t> </a:t>
            </a:r>
            <a:r>
              <a:rPr lang="en-US" sz="4000" b="1" dirty="0"/>
              <a:t>URANIUM GLASS </a:t>
            </a:r>
            <a:endParaRPr lang="cs-CZ" sz="4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940152" y="331314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err="1" smtClean="0"/>
              <a:t>Measured</a:t>
            </a:r>
            <a:r>
              <a:rPr lang="cs-CZ" sz="2400" dirty="0" smtClean="0"/>
              <a:t> </a:t>
            </a:r>
            <a:r>
              <a:rPr lang="cs-CZ" sz="2400" dirty="0" err="1" smtClean="0"/>
              <a:t>glass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413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480000" cy="453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907704" y="36575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typical image</a:t>
            </a:r>
            <a:r>
              <a:rPr lang="cs-CZ" sz="2400" dirty="0" smtClean="0"/>
              <a:t> (U),</a:t>
            </a:r>
            <a:r>
              <a:rPr lang="en-US" sz="2400" dirty="0" smtClean="0"/>
              <a:t> exposure time 60 s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786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611560" y="47667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dirty="0">
                <a:latin typeface="+mj-lt"/>
                <a:ea typeface="+mj-ea"/>
                <a:cs typeface="+mj-cs"/>
              </a:rPr>
              <a:t>2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3600" b="1" dirty="0">
                <a:latin typeface="+mj-lt"/>
                <a:ea typeface="+mj-ea"/>
                <a:cs typeface="+mj-cs"/>
              </a:rPr>
              <a:t>RADIOACTIVITY </a:t>
            </a:r>
            <a:r>
              <a:rPr lang="cs-CZ" sz="3600" b="1" dirty="0" smtClean="0">
                <a:latin typeface="+mj-lt"/>
                <a:ea typeface="+mj-ea"/>
                <a:cs typeface="+mj-cs"/>
              </a:rPr>
              <a:t>FROM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TUNGSTEN </a:t>
            </a:r>
            <a:r>
              <a:rPr lang="en-US" sz="3600" b="1" dirty="0">
                <a:latin typeface="+mj-lt"/>
                <a:ea typeface="+mj-ea"/>
                <a:cs typeface="+mj-cs"/>
              </a:rPr>
              <a:t>WELDING </a:t>
            </a:r>
            <a:r>
              <a:rPr lang="en-US" sz="3600" b="1" cap="all" dirty="0">
                <a:latin typeface="+mj-lt"/>
                <a:ea typeface="+mj-ea"/>
                <a:cs typeface="+mj-cs"/>
              </a:rPr>
              <a:t>Electrode</a:t>
            </a:r>
            <a:r>
              <a:rPr lang="en-US" sz="3600" b="1" dirty="0">
                <a:latin typeface="+mj-lt"/>
                <a:ea typeface="+mj-ea"/>
                <a:cs typeface="+mj-cs"/>
              </a:rPr>
              <a:t> </a:t>
            </a:r>
            <a:r>
              <a:rPr lang="cs-CZ" sz="3600" b="1" cap="all" dirty="0" err="1">
                <a:latin typeface="+mj-lt"/>
                <a:ea typeface="+mj-ea"/>
                <a:cs typeface="+mj-cs"/>
              </a:rPr>
              <a:t>with</a:t>
            </a:r>
            <a:r>
              <a:rPr lang="cs-CZ" sz="3600" b="1" cap="all" dirty="0">
                <a:latin typeface="+mj-lt"/>
                <a:ea typeface="+mj-ea"/>
                <a:cs typeface="+mj-cs"/>
              </a:rPr>
              <a:t> thorium </a:t>
            </a:r>
            <a:r>
              <a:rPr lang="cs-CZ" sz="3600" b="1" cap="all" dirty="0" err="1">
                <a:latin typeface="+mj-lt"/>
                <a:ea typeface="+mj-ea"/>
                <a:cs typeface="+mj-cs"/>
              </a:rPr>
              <a:t>additive</a:t>
            </a:r>
            <a:r>
              <a:rPr lang="en-US" sz="3600" b="1" cap="all" dirty="0">
                <a:latin typeface="+mj-lt"/>
                <a:ea typeface="+mj-ea"/>
                <a:cs typeface="+mj-cs"/>
              </a:rPr>
              <a:t> </a:t>
            </a:r>
            <a:endParaRPr lang="cs-CZ" sz="3600" b="1" cap="all" dirty="0">
              <a:latin typeface="+mj-lt"/>
              <a:ea typeface="+mj-ea"/>
              <a:cs typeface="+mj-cs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14" y="2589660"/>
            <a:ext cx="6804248" cy="2783556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5855745" y="2961984"/>
            <a:ext cx="124585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WTh-40 </a:t>
            </a:r>
            <a:endParaRPr lang="cs-CZ" sz="2400" dirty="0"/>
          </a:p>
        </p:txBody>
      </p:sp>
      <p:sp>
        <p:nvSpPr>
          <p:cNvPr id="10" name="Obdélník 9"/>
          <p:cNvSpPr/>
          <p:nvPr/>
        </p:nvSpPr>
        <p:spPr>
          <a:xfrm>
            <a:off x="5855745" y="4690176"/>
            <a:ext cx="1245854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 err="1" smtClean="0"/>
              <a:t>WTh</a:t>
            </a:r>
            <a:r>
              <a:rPr lang="en-US" sz="2400" dirty="0" smtClean="0"/>
              <a:t>-</a:t>
            </a:r>
            <a:r>
              <a:rPr lang="cs-CZ" sz="2400" dirty="0" smtClean="0"/>
              <a:t>2</a:t>
            </a:r>
            <a:r>
              <a:rPr lang="en-US" sz="2400" dirty="0" smtClean="0"/>
              <a:t>0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9473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480000" cy="446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835696" y="494163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typical image</a:t>
            </a:r>
            <a:r>
              <a:rPr lang="cs-CZ" sz="2400" dirty="0" smtClean="0"/>
              <a:t> (</a:t>
            </a:r>
            <a:r>
              <a:rPr lang="cs-CZ" sz="2400" dirty="0" err="1" smtClean="0"/>
              <a:t>Th</a:t>
            </a:r>
            <a:r>
              <a:rPr lang="cs-CZ" sz="2400" dirty="0" smtClean="0"/>
              <a:t>)</a:t>
            </a:r>
            <a:r>
              <a:rPr lang="en-US" sz="2400" dirty="0" smtClean="0"/>
              <a:t>, exposure time </a:t>
            </a:r>
            <a:r>
              <a:rPr lang="cs-CZ" sz="2400" dirty="0" smtClean="0"/>
              <a:t>3</a:t>
            </a:r>
            <a:r>
              <a:rPr lang="en-US" sz="2400" dirty="0" smtClean="0"/>
              <a:t>0 s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6596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40466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b="1" cap="all" dirty="0"/>
              <a:t>3</a:t>
            </a:r>
            <a:r>
              <a:rPr lang="en-US" sz="3600" b="1" cap="all" dirty="0" smtClean="0"/>
              <a:t>. RADIOACTIVITY </a:t>
            </a:r>
            <a:r>
              <a:rPr lang="cs-CZ" sz="3600" b="1" cap="all" dirty="0" smtClean="0"/>
              <a:t>FROM</a:t>
            </a:r>
            <a:r>
              <a:rPr lang="en-US" sz="3600" b="1" cap="all" dirty="0" smtClean="0"/>
              <a:t> </a:t>
            </a:r>
            <a:r>
              <a:rPr lang="en-US" sz="3600" b="1" cap="all" dirty="0"/>
              <a:t>Potassium  </a:t>
            </a:r>
            <a:r>
              <a:rPr lang="en-US" sz="3600" b="1" cap="all" dirty="0" err="1" smtClean="0"/>
              <a:t>sulphate</a:t>
            </a:r>
            <a:endParaRPr lang="cs-CZ" sz="3600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2924018" cy="445102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34320"/>
            <a:ext cx="4277135" cy="3133536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3995936" y="242088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potassium flower fertilizer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7357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</TotalTime>
  <Words>301</Words>
  <Application>Microsoft Office PowerPoint</Application>
  <PresentationFormat>Předvádění na obrazovce (4:3)</PresentationFormat>
  <Paragraphs>66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systému Office</vt:lpstr>
      <vt:lpstr> Practical school experiments with  MX-10 Particle camera </vt:lpstr>
      <vt:lpstr>about us</vt:lpstr>
      <vt:lpstr>about us</vt:lpstr>
      <vt:lpstr>contacts</vt:lpstr>
      <vt:lpstr>1. RADIOACTIVITY FROM URANIUM GLASS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experiments with the CERN@school detectors</dc:title>
  <dc:creator>stanislav</dc:creator>
  <cp:lastModifiedBy>stanislav</cp:lastModifiedBy>
  <cp:revision>75</cp:revision>
  <dcterms:created xsi:type="dcterms:W3CDTF">2014-09-05T07:26:08Z</dcterms:created>
  <dcterms:modified xsi:type="dcterms:W3CDTF">2014-09-17T10:56:46Z</dcterms:modified>
</cp:coreProperties>
</file>