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86" r:id="rId3"/>
    <p:sldId id="287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85" r:id="rId12"/>
    <p:sldId id="296" r:id="rId13"/>
    <p:sldId id="302" r:id="rId14"/>
    <p:sldId id="297" r:id="rId15"/>
    <p:sldId id="298" r:id="rId16"/>
    <p:sldId id="288" r:id="rId17"/>
    <p:sldId id="279" r:id="rId18"/>
    <p:sldId id="280" r:id="rId19"/>
    <p:sldId id="301" r:id="rId20"/>
    <p:sldId id="299" r:id="rId21"/>
    <p:sldId id="300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F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2" autoAdjust="0"/>
    <p:restoredTop sz="94673" autoAdjust="0"/>
  </p:normalViewPr>
  <p:slideViewPr>
    <p:cSldViewPr>
      <p:cViewPr varScale="1">
        <p:scale>
          <a:sx n="120" d="100"/>
          <a:sy n="120" d="100"/>
        </p:scale>
        <p:origin x="-1278" y="-108"/>
      </p:cViewPr>
      <p:guideLst>
        <p:guide orient="horz" pos="2614"/>
        <p:guide pos="29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Presentations\DESY\PPT\Efficiencie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ATCA\Evaluations\Schroff%206slots%20ATCA%20Crate\TEST%20Schroff%206slot%20ATLAS\New%20Microsoft%20Excel%20Workshee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Presentations\DESY\PPT\Load%20regul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Presentations\DESY\PPT\Rippl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TESTs\Power%20Modules\DC%20Eff%20Compare\Efficiency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TESTs\Power%20Modules\DC%20Eff%20Compare\Efficiency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Presentations\DESY\Therma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ATCA\Evaluations\Schroff%20ATCA%2014slots%20Crate\Data\Cooling%20Eval\250WFRONT&amp;50WRTM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ATCA\Evaluations\asis\250WFRONT&amp;50WRTM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dicosmo\Desktop\Documents\ATCA\Evaluations\Schroff%206slots%20ATCA%20Crate\TEST%20Schroff%206slot%20ATLAS\New%20Microsoft%20Excel%20Workshe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601022569058512E-2"/>
          <c:y val="3.271460301160331E-2"/>
          <c:w val="0.87576792128324232"/>
          <c:h val="0.8099534079546717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Efficiency PM1</c:v>
                </c:pt>
              </c:strCache>
            </c:strRef>
          </c:tx>
          <c:marker>
            <c:symbol val="diamond"/>
            <c:size val="4"/>
          </c:marker>
          <c:xVal>
            <c:numRef>
              <c:f>Sheet1!$A$4:$A$16</c:f>
              <c:numCache>
                <c:formatCode>General</c:formatCode>
                <c:ptCount val="13"/>
                <c:pt idx="0">
                  <c:v>13.582700000000001</c:v>
                </c:pt>
                <c:pt idx="1">
                  <c:v>76.239500000000007</c:v>
                </c:pt>
                <c:pt idx="2">
                  <c:v>138.76900000000001</c:v>
                </c:pt>
                <c:pt idx="3">
                  <c:v>201.042</c:v>
                </c:pt>
                <c:pt idx="4">
                  <c:v>263.16300000000001</c:v>
                </c:pt>
                <c:pt idx="5">
                  <c:v>324.85000000000002</c:v>
                </c:pt>
                <c:pt idx="6">
                  <c:v>386.34800000000001</c:v>
                </c:pt>
                <c:pt idx="7">
                  <c:v>447.58699999999999</c:v>
                </c:pt>
                <c:pt idx="8">
                  <c:v>508.43799999999999</c:v>
                </c:pt>
                <c:pt idx="9">
                  <c:v>568.70299999999997</c:v>
                </c:pt>
                <c:pt idx="10">
                  <c:v>628.60900000000004</c:v>
                </c:pt>
                <c:pt idx="11">
                  <c:v>687.88900000000001</c:v>
                </c:pt>
                <c:pt idx="12">
                  <c:v>746.36900000000003</c:v>
                </c:pt>
              </c:numCache>
            </c:numRef>
          </c:xVal>
          <c:yVal>
            <c:numRef>
              <c:f>Sheet1!$B$4:$B$16</c:f>
              <c:numCache>
                <c:formatCode>0.0%</c:formatCode>
                <c:ptCount val="13"/>
                <c:pt idx="0">
                  <c:v>0.45408799999999999</c:v>
                </c:pt>
                <c:pt idx="1">
                  <c:v>0.81908099999999995</c:v>
                </c:pt>
                <c:pt idx="2">
                  <c:v>0.87182300000000001</c:v>
                </c:pt>
                <c:pt idx="3">
                  <c:v>0.91226600000000002</c:v>
                </c:pt>
                <c:pt idx="4">
                  <c:v>0.92235400000000001</c:v>
                </c:pt>
                <c:pt idx="5">
                  <c:v>0.93795099999999998</c:v>
                </c:pt>
                <c:pt idx="6">
                  <c:v>0.943106</c:v>
                </c:pt>
                <c:pt idx="7">
                  <c:v>0.93706</c:v>
                </c:pt>
                <c:pt idx="8">
                  <c:v>0.94187399999999999</c:v>
                </c:pt>
                <c:pt idx="9">
                  <c:v>0.94039799999999996</c:v>
                </c:pt>
                <c:pt idx="10">
                  <c:v>0.94486300000000001</c:v>
                </c:pt>
                <c:pt idx="11">
                  <c:v>0.94912600000000003</c:v>
                </c:pt>
                <c:pt idx="12">
                  <c:v>0.94098899999999996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Sheet1!$D$3</c:f>
              <c:strCache>
                <c:ptCount val="1"/>
                <c:pt idx="0">
                  <c:v>Efficiency PM2</c:v>
                </c:pt>
              </c:strCache>
            </c:strRef>
          </c:tx>
          <c:marker>
            <c:symbol val="square"/>
            <c:size val="4"/>
          </c:marker>
          <c:xVal>
            <c:numRef>
              <c:f>Sheet1!$C$4:$C$18</c:f>
              <c:numCache>
                <c:formatCode>General</c:formatCode>
                <c:ptCount val="15"/>
                <c:pt idx="0">
                  <c:v>13.6211</c:v>
                </c:pt>
                <c:pt idx="1">
                  <c:v>64.0214</c:v>
                </c:pt>
                <c:pt idx="2">
                  <c:v>114.61499999999999</c:v>
                </c:pt>
                <c:pt idx="3">
                  <c:v>165.13900000000001</c:v>
                </c:pt>
                <c:pt idx="4">
                  <c:v>215.93700000000001</c:v>
                </c:pt>
                <c:pt idx="5">
                  <c:v>266.69499999999999</c:v>
                </c:pt>
                <c:pt idx="6">
                  <c:v>317.608</c:v>
                </c:pt>
                <c:pt idx="7">
                  <c:v>368.471</c:v>
                </c:pt>
                <c:pt idx="8">
                  <c:v>419.38900000000001</c:v>
                </c:pt>
                <c:pt idx="9">
                  <c:v>470.36799999999999</c:v>
                </c:pt>
                <c:pt idx="10">
                  <c:v>521.24300000000005</c:v>
                </c:pt>
                <c:pt idx="11">
                  <c:v>572.30999999999995</c:v>
                </c:pt>
                <c:pt idx="12">
                  <c:v>623.29100000000005</c:v>
                </c:pt>
                <c:pt idx="13">
                  <c:v>673.66200000000003</c:v>
                </c:pt>
                <c:pt idx="14">
                  <c:v>720</c:v>
                </c:pt>
              </c:numCache>
            </c:numRef>
          </c:xVal>
          <c:yVal>
            <c:numRef>
              <c:f>Sheet1!$D$4:$D$18</c:f>
              <c:numCache>
                <c:formatCode>0.0%</c:formatCode>
                <c:ptCount val="15"/>
                <c:pt idx="0">
                  <c:v>0.44475700000000001</c:v>
                </c:pt>
                <c:pt idx="1">
                  <c:v>0.776752</c:v>
                </c:pt>
                <c:pt idx="2">
                  <c:v>0.85880299999999998</c:v>
                </c:pt>
                <c:pt idx="3">
                  <c:v>0.88620200000000005</c:v>
                </c:pt>
                <c:pt idx="4">
                  <c:v>0.92485099999999998</c:v>
                </c:pt>
                <c:pt idx="5">
                  <c:v>0.92995799999999995</c:v>
                </c:pt>
                <c:pt idx="6">
                  <c:v>0.92298599999999997</c:v>
                </c:pt>
                <c:pt idx="7">
                  <c:v>0.91986599999999996</c:v>
                </c:pt>
                <c:pt idx="8">
                  <c:v>0.92262500000000003</c:v>
                </c:pt>
                <c:pt idx="9">
                  <c:v>0.92591699999999999</c:v>
                </c:pt>
                <c:pt idx="10">
                  <c:v>0.93009699999999995</c:v>
                </c:pt>
                <c:pt idx="11">
                  <c:v>0.930531</c:v>
                </c:pt>
                <c:pt idx="12">
                  <c:v>0.93003499999999995</c:v>
                </c:pt>
                <c:pt idx="13">
                  <c:v>0.91976199999999997</c:v>
                </c:pt>
                <c:pt idx="14">
                  <c:v>0.92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Sheet1!$F$3</c:f>
              <c:strCache>
                <c:ptCount val="1"/>
                <c:pt idx="0">
                  <c:v>Efficiency PM3 (AC/DC)</c:v>
                </c:pt>
              </c:strCache>
            </c:strRef>
          </c:tx>
          <c:marker>
            <c:symbol val="triangle"/>
            <c:size val="4"/>
          </c:marker>
          <c:dPt>
            <c:idx val="6"/>
            <c:bubble3D val="0"/>
          </c:dPt>
          <c:xVal>
            <c:numRef>
              <c:f>Sheet1!$E$4:$E$12</c:f>
              <c:numCache>
                <c:formatCode>General</c:formatCode>
                <c:ptCount val="9"/>
                <c:pt idx="0">
                  <c:v>22.481356289450893</c:v>
                </c:pt>
                <c:pt idx="1">
                  <c:v>154.59751794551502</c:v>
                </c:pt>
                <c:pt idx="2">
                  <c:v>276.79770127012597</c:v>
                </c:pt>
                <c:pt idx="3">
                  <c:v>404.71596784723158</c:v>
                </c:pt>
                <c:pt idx="4">
                  <c:v>524.16047340931436</c:v>
                </c:pt>
                <c:pt idx="5">
                  <c:v>649.76542987878986</c:v>
                </c:pt>
                <c:pt idx="6">
                  <c:v>768.96148010820264</c:v>
                </c:pt>
                <c:pt idx="7">
                  <c:v>877.68174120910589</c:v>
                </c:pt>
                <c:pt idx="8">
                  <c:v>985.79280149411852</c:v>
                </c:pt>
              </c:numCache>
            </c:numRef>
          </c:xVal>
          <c:yVal>
            <c:numRef>
              <c:f>Sheet1!$F$4:$F$12</c:f>
              <c:numCache>
                <c:formatCode>0.0%</c:formatCode>
                <c:ptCount val="9"/>
                <c:pt idx="0">
                  <c:v>0.36260252079759503</c:v>
                </c:pt>
                <c:pt idx="1">
                  <c:v>0.78848124621571392</c:v>
                </c:pt>
                <c:pt idx="2">
                  <c:v>0.84985477823188815</c:v>
                </c:pt>
                <c:pt idx="3">
                  <c:v>0.87828986077958238</c:v>
                </c:pt>
                <c:pt idx="4">
                  <c:v>0.875351491999523</c:v>
                </c:pt>
                <c:pt idx="5">
                  <c:v>0.88127686135737138</c:v>
                </c:pt>
                <c:pt idx="6">
                  <c:v>0.87700898734968369</c:v>
                </c:pt>
                <c:pt idx="7">
                  <c:v>0.86352001299597192</c:v>
                </c:pt>
                <c:pt idx="8">
                  <c:v>0.85202489325334363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Sheet1!$H$3</c:f>
              <c:strCache>
                <c:ptCount val="1"/>
                <c:pt idx="0">
                  <c:v>Efficiency PM4 (AC/DC)</c:v>
                </c:pt>
              </c:strCache>
            </c:strRef>
          </c:tx>
          <c:marker>
            <c:symbol val="x"/>
            <c:size val="4"/>
          </c:marker>
          <c:xVal>
            <c:numRef>
              <c:f>Sheet1!$G$4:$G$14</c:f>
              <c:numCache>
                <c:formatCode>General</c:formatCode>
                <c:ptCount val="11"/>
                <c:pt idx="0">
                  <c:v>17.7</c:v>
                </c:pt>
                <c:pt idx="1">
                  <c:v>52</c:v>
                </c:pt>
                <c:pt idx="2" formatCode="_(* #,##0.00_);_(* \(#,##0.00\);_(* &quot;-&quot;??_);_(@_)">
                  <c:v>59.912236636800003</c:v>
                </c:pt>
                <c:pt idx="3" formatCode="_(* #,##0.00_);_(* \(#,##0.00\);_(* &quot;-&quot;??_);_(@_)">
                  <c:v>99.530045600000008</c:v>
                </c:pt>
                <c:pt idx="4" formatCode="_(* #,##0.00_);_(* \(#,##0.00\);_(* &quot;-&quot;??_);_(@_)">
                  <c:v>137.40310592</c:v>
                </c:pt>
                <c:pt idx="5" formatCode="_(* #,##0.00_);_(* \(#,##0.00\);_(* &quot;-&quot;??_);_(@_)">
                  <c:v>174.80952239999999</c:v>
                </c:pt>
                <c:pt idx="6" formatCode="_(* #,##0.00_);_(* \(#,##0.00\);_(* &quot;-&quot;??_);_(@_)">
                  <c:v>211.58601203999999</c:v>
                </c:pt>
                <c:pt idx="7" formatCode="_(* #,##0.00_);_(* \(#,##0.00\);_(* &quot;-&quot;??_);_(@_)">
                  <c:v>247.12318207999996</c:v>
                </c:pt>
                <c:pt idx="8" formatCode="_(* #,##0.00_);_(* \(#,##0.00\);_(* &quot;-&quot;??_);_(@_)">
                  <c:v>281.7914336</c:v>
                </c:pt>
                <c:pt idx="9" formatCode="_(* #,##0.00_);_(* \(#,##0.00\);_(* &quot;-&quot;??_);_(@_)">
                  <c:v>315.552324</c:v>
                </c:pt>
                <c:pt idx="10" formatCode="_(* #,##0.00_);_(* \(#,##0.00\);_(* &quot;-&quot;??_);_(@_)">
                  <c:v>348.15996319999999</c:v>
                </c:pt>
              </c:numCache>
            </c:numRef>
          </c:xVal>
          <c:yVal>
            <c:numRef>
              <c:f>Sheet1!$H$4:$H$14</c:f>
              <c:numCache>
                <c:formatCode>0.0%</c:formatCode>
                <c:ptCount val="11"/>
                <c:pt idx="0">
                  <c:v>0.560126582278481</c:v>
                </c:pt>
                <c:pt idx="1">
                  <c:v>0.78823707745945126</c:v>
                </c:pt>
                <c:pt idx="2">
                  <c:v>0.80527199780645164</c:v>
                </c:pt>
                <c:pt idx="3">
                  <c:v>0.84490700848896438</c:v>
                </c:pt>
                <c:pt idx="4">
                  <c:v>0.85449692736318406</c:v>
                </c:pt>
                <c:pt idx="5">
                  <c:v>0.8548142904645476</c:v>
                </c:pt>
                <c:pt idx="6">
                  <c:v>0.85145276474849085</c:v>
                </c:pt>
                <c:pt idx="7">
                  <c:v>0.84428828862316352</c:v>
                </c:pt>
                <c:pt idx="8">
                  <c:v>0.83543265223836349</c:v>
                </c:pt>
                <c:pt idx="9">
                  <c:v>0.82930965571616289</c:v>
                </c:pt>
                <c:pt idx="10">
                  <c:v>0.85648207429274292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262912"/>
        <c:axId val="90535424"/>
      </c:scatterChart>
      <c:valAx>
        <c:axId val="90262912"/>
        <c:scaling>
          <c:orientation val="minMax"/>
          <c:max val="10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Output</a:t>
                </a:r>
                <a:r>
                  <a:rPr lang="en-GB" baseline="0"/>
                  <a:t> Power [W]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39908354853995814"/>
              <c:y val="0.9329574491723141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0535424"/>
        <c:crosses val="autoZero"/>
        <c:crossBetween val="midCat"/>
      </c:valAx>
      <c:valAx>
        <c:axId val="90535424"/>
        <c:scaling>
          <c:orientation val="minMax"/>
          <c:min val="0.30000000000000004"/>
        </c:scaling>
        <c:delete val="0"/>
        <c:axPos val="l"/>
        <c:majorGridlines/>
        <c:minorGridlines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902629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6848972765468286"/>
          <c:y val="0.43173962886389361"/>
          <c:w val="0.39384826535670719"/>
          <c:h val="0.29821524723475817"/>
        </c:manualLayout>
      </c:layout>
      <c:overlay val="0"/>
      <c:txPr>
        <a:bodyPr/>
        <a:lstStyle/>
        <a:p>
          <a:pPr>
            <a:defRPr sz="1050" b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'250W'!$M$12</c:f>
              <c:strCache>
                <c:ptCount val="1"/>
                <c:pt idx="0">
                  <c:v>ΔT1</c:v>
                </c:pt>
              </c:strCache>
            </c:strRef>
          </c:tx>
          <c:invertIfNegative val="0"/>
          <c:val>
            <c:numRef>
              <c:f>'250W'!$M$13:$M$18</c:f>
              <c:numCache>
                <c:formatCode>General</c:formatCode>
                <c:ptCount val="6"/>
                <c:pt idx="0">
                  <c:v>16</c:v>
                </c:pt>
                <c:pt idx="1">
                  <c:v>16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15</c:v>
                </c:pt>
              </c:numCache>
            </c:numRef>
          </c:val>
        </c:ser>
        <c:ser>
          <c:idx val="1"/>
          <c:order val="1"/>
          <c:tx>
            <c:strRef>
              <c:f>'250W'!$N$12</c:f>
              <c:strCache>
                <c:ptCount val="1"/>
                <c:pt idx="0">
                  <c:v>ΔT2</c:v>
                </c:pt>
              </c:strCache>
            </c:strRef>
          </c:tx>
          <c:invertIfNegative val="0"/>
          <c:val>
            <c:numRef>
              <c:f>'250W'!$N$13:$N$18</c:f>
              <c:numCache>
                <c:formatCode>General</c:formatCode>
                <c:ptCount val="6"/>
                <c:pt idx="0">
                  <c:v>18</c:v>
                </c:pt>
                <c:pt idx="1">
                  <c:v>13</c:v>
                </c:pt>
                <c:pt idx="2">
                  <c:v>12</c:v>
                </c:pt>
                <c:pt idx="3">
                  <c:v>12</c:v>
                </c:pt>
                <c:pt idx="4">
                  <c:v>14</c:v>
                </c:pt>
                <c:pt idx="5">
                  <c:v>13</c:v>
                </c:pt>
              </c:numCache>
            </c:numRef>
          </c:val>
        </c:ser>
        <c:ser>
          <c:idx val="2"/>
          <c:order val="2"/>
          <c:tx>
            <c:strRef>
              <c:f>'250W'!$O$12</c:f>
              <c:strCache>
                <c:ptCount val="1"/>
                <c:pt idx="0">
                  <c:v>ΔT3</c:v>
                </c:pt>
              </c:strCache>
            </c:strRef>
          </c:tx>
          <c:invertIfNegative val="0"/>
          <c:val>
            <c:numRef>
              <c:f>'250W'!$O$13:$O$18</c:f>
              <c:numCache>
                <c:formatCode>General</c:formatCode>
                <c:ptCount val="6"/>
                <c:pt idx="0">
                  <c:v>18</c:v>
                </c:pt>
                <c:pt idx="1">
                  <c:v>14</c:v>
                </c:pt>
                <c:pt idx="2">
                  <c:v>13</c:v>
                </c:pt>
                <c:pt idx="3">
                  <c:v>12</c:v>
                </c:pt>
                <c:pt idx="4">
                  <c:v>15</c:v>
                </c:pt>
                <c:pt idx="5">
                  <c:v>11</c:v>
                </c:pt>
              </c:numCache>
            </c:numRef>
          </c:val>
        </c:ser>
        <c:ser>
          <c:idx val="3"/>
          <c:order val="3"/>
          <c:tx>
            <c:strRef>
              <c:f>'250W'!$P$12</c:f>
              <c:strCache>
                <c:ptCount val="1"/>
                <c:pt idx="0">
                  <c:v>ΔTR</c:v>
                </c:pt>
              </c:strCache>
            </c:strRef>
          </c:tx>
          <c:invertIfNegative val="0"/>
          <c:val>
            <c:numRef>
              <c:f>'250W'!$P$13:$P$18</c:f>
              <c:numCache>
                <c:formatCode>General</c:formatCode>
                <c:ptCount val="6"/>
                <c:pt idx="0">
                  <c:v>13</c:v>
                </c:pt>
                <c:pt idx="1">
                  <c:v>10</c:v>
                </c:pt>
                <c:pt idx="2">
                  <c:v>9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041408"/>
        <c:axId val="95047680"/>
      </c:barChart>
      <c:catAx>
        <c:axId val="950414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Slot position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95047680"/>
        <c:crosses val="autoZero"/>
        <c:auto val="1"/>
        <c:lblAlgn val="ctr"/>
        <c:lblOffset val="100"/>
        <c:noMultiLvlLbl val="0"/>
      </c:catAx>
      <c:valAx>
        <c:axId val="950476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Temperature</a:t>
                </a:r>
                <a:r>
                  <a:rPr lang="en-GB" baseline="0"/>
                  <a:t> difference (C)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50414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776640419947507"/>
          <c:y val="5.1400554097404488E-2"/>
          <c:w val="0.81024982247948019"/>
          <c:h val="0.89719889180519097"/>
        </c:manualLayout>
      </c:layout>
      <c:barChart>
        <c:barDir val="col"/>
        <c:grouping val="clustered"/>
        <c:varyColors val="0"/>
        <c:ser>
          <c:idx val="0"/>
          <c:order val="0"/>
          <c:tx>
            <c:v>Load Reg PM1</c:v>
          </c:tx>
          <c:invertIfNegative val="0"/>
          <c:cat>
            <c:numRef>
              <c:f>Sheet1!$B$14:$K$14</c:f>
              <c:numCache>
                <c:formatCode>General</c:formatCode>
                <c:ptCount val="10"/>
                <c:pt idx="0">
                  <c:v>1</c:v>
                </c:pt>
                <c:pt idx="3">
                  <c:v>2</c:v>
                </c:pt>
                <c:pt idx="6" formatCode="0.0000">
                  <c:v>3</c:v>
                </c:pt>
                <c:pt idx="9">
                  <c:v>4</c:v>
                </c:pt>
              </c:numCache>
            </c:numRef>
          </c:cat>
          <c:val>
            <c:numRef>
              <c:f>Sheet1!$B$13</c:f>
              <c:numCache>
                <c:formatCode>0.0%</c:formatCode>
                <c:ptCount val="1"/>
                <c:pt idx="0">
                  <c:v>8.1376611875550967E-2</c:v>
                </c:pt>
              </c:numCache>
            </c:numRef>
          </c:val>
        </c:ser>
        <c:ser>
          <c:idx val="1"/>
          <c:order val="1"/>
          <c:tx>
            <c:v>Load Reg PM2</c:v>
          </c:tx>
          <c:invertIfNegative val="0"/>
          <c:cat>
            <c:numRef>
              <c:f>Sheet1!$B$14:$K$14</c:f>
              <c:numCache>
                <c:formatCode>General</c:formatCode>
                <c:ptCount val="10"/>
                <c:pt idx="0">
                  <c:v>1</c:v>
                </c:pt>
                <c:pt idx="3">
                  <c:v>2</c:v>
                </c:pt>
                <c:pt idx="6" formatCode="0.0000">
                  <c:v>3</c:v>
                </c:pt>
                <c:pt idx="9">
                  <c:v>4</c:v>
                </c:pt>
              </c:numCache>
            </c:numRef>
          </c:cat>
          <c:val>
            <c:numRef>
              <c:f>Sheet1!$E$13</c:f>
              <c:numCache>
                <c:formatCode>0.0%</c:formatCode>
                <c:ptCount val="1"/>
                <c:pt idx="0">
                  <c:v>1.2616310914314368E-2</c:v>
                </c:pt>
              </c:numCache>
            </c:numRef>
          </c:val>
        </c:ser>
        <c:ser>
          <c:idx val="2"/>
          <c:order val="2"/>
          <c:tx>
            <c:v>Load Reg PM3</c:v>
          </c:tx>
          <c:invertIfNegative val="0"/>
          <c:cat>
            <c:numRef>
              <c:f>Sheet1!$B$14:$K$14</c:f>
              <c:numCache>
                <c:formatCode>General</c:formatCode>
                <c:ptCount val="10"/>
                <c:pt idx="0">
                  <c:v>1</c:v>
                </c:pt>
                <c:pt idx="3">
                  <c:v>2</c:v>
                </c:pt>
                <c:pt idx="6" formatCode="0.0000">
                  <c:v>3</c:v>
                </c:pt>
                <c:pt idx="9">
                  <c:v>4</c:v>
                </c:pt>
              </c:numCache>
            </c:numRef>
          </c:cat>
          <c:val>
            <c:numRef>
              <c:f>Sheet1!$H$13</c:f>
              <c:numCache>
                <c:formatCode>0.0%</c:formatCode>
                <c:ptCount val="1"/>
                <c:pt idx="0">
                  <c:v>1.8274431171194021E-2</c:v>
                </c:pt>
              </c:numCache>
            </c:numRef>
          </c:val>
        </c:ser>
        <c:ser>
          <c:idx val="3"/>
          <c:order val="3"/>
          <c:tx>
            <c:v>Load Reg PM4</c:v>
          </c:tx>
          <c:invertIfNegative val="0"/>
          <c:cat>
            <c:numRef>
              <c:f>Sheet1!$B$14:$K$14</c:f>
              <c:numCache>
                <c:formatCode>General</c:formatCode>
                <c:ptCount val="10"/>
                <c:pt idx="0">
                  <c:v>1</c:v>
                </c:pt>
                <c:pt idx="3">
                  <c:v>2</c:v>
                </c:pt>
                <c:pt idx="6" formatCode="0.0000">
                  <c:v>3</c:v>
                </c:pt>
                <c:pt idx="9">
                  <c:v>4</c:v>
                </c:pt>
              </c:numCache>
            </c:numRef>
          </c:cat>
          <c:val>
            <c:numRef>
              <c:f>Sheet1!$K$13</c:f>
              <c:numCache>
                <c:formatCode>0.0%</c:formatCode>
                <c:ptCount val="1"/>
                <c:pt idx="0">
                  <c:v>2.1910859803758564E-2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557440"/>
        <c:axId val="90567424"/>
      </c:barChart>
      <c:catAx>
        <c:axId val="90557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0567424"/>
        <c:crosses val="autoZero"/>
        <c:auto val="1"/>
        <c:lblAlgn val="ctr"/>
        <c:lblOffset val="100"/>
        <c:noMultiLvlLbl val="0"/>
      </c:catAx>
      <c:valAx>
        <c:axId val="905674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GB" sz="1100"/>
                  <a:t>Load regulation [%]</a:t>
                </a:r>
              </a:p>
            </c:rich>
          </c:tx>
          <c:layout/>
          <c:overlay val="0"/>
        </c:title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90557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112412214991921"/>
          <c:y val="0.24460265383493729"/>
          <c:w val="0.33354895862858364"/>
          <c:h val="0.4274613589967920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089129483814524"/>
          <c:y val="5.1400554097404488E-2"/>
          <c:w val="0.77534237331864708"/>
          <c:h val="0.89719889180519097"/>
        </c:manualLayout>
      </c:layout>
      <c:barChart>
        <c:barDir val="col"/>
        <c:grouping val="clustered"/>
        <c:varyColors val="0"/>
        <c:ser>
          <c:idx val="0"/>
          <c:order val="0"/>
          <c:tx>
            <c:v>Ripple PM1</c:v>
          </c:tx>
          <c:invertIfNegative val="0"/>
          <c:val>
            <c:numRef>
              <c:f>Sheet1!$A$4</c:f>
              <c:numCache>
                <c:formatCode>General</c:formatCode>
                <c:ptCount val="1"/>
                <c:pt idx="0">
                  <c:v>99</c:v>
                </c:pt>
              </c:numCache>
            </c:numRef>
          </c:val>
        </c:ser>
        <c:ser>
          <c:idx val="1"/>
          <c:order val="1"/>
          <c:tx>
            <c:v>Ripple PM2</c:v>
          </c:tx>
          <c:invertIfNegative val="0"/>
          <c:val>
            <c:numRef>
              <c:f>Sheet1!$D$4</c:f>
              <c:numCache>
                <c:formatCode>General</c:formatCode>
                <c:ptCount val="1"/>
                <c:pt idx="0">
                  <c:v>135</c:v>
                </c:pt>
              </c:numCache>
            </c:numRef>
          </c:val>
        </c:ser>
        <c:ser>
          <c:idx val="2"/>
          <c:order val="2"/>
          <c:tx>
            <c:v>Ripple PM3</c:v>
          </c:tx>
          <c:invertIfNegative val="0"/>
          <c:val>
            <c:numRef>
              <c:f>Sheet1!$G$4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3"/>
          <c:order val="3"/>
          <c:tx>
            <c:v>Ripple PM4</c:v>
          </c:tx>
          <c:invertIfNegative val="0"/>
          <c:val>
            <c:numRef>
              <c:f>Sheet1!$J$4</c:f>
              <c:numCache>
                <c:formatCode>General</c:formatCode>
                <c:ptCount val="1"/>
                <c:pt idx="0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414912"/>
        <c:axId val="93416448"/>
      </c:barChart>
      <c:catAx>
        <c:axId val="93414912"/>
        <c:scaling>
          <c:orientation val="minMax"/>
        </c:scaling>
        <c:delete val="1"/>
        <c:axPos val="b"/>
        <c:majorTickMark val="out"/>
        <c:minorTickMark val="none"/>
        <c:tickLblPos val="nextTo"/>
        <c:crossAx val="93416448"/>
        <c:crosses val="autoZero"/>
        <c:auto val="1"/>
        <c:lblAlgn val="ctr"/>
        <c:lblOffset val="100"/>
        <c:noMultiLvlLbl val="0"/>
      </c:catAx>
      <c:valAx>
        <c:axId val="934164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GB" sz="1050"/>
                  <a:t>Ripple Pk-to-Pk (mV)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93414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814246515853947"/>
          <c:y val="0.30323886915059323"/>
          <c:w val="0.20857468926057135"/>
          <c:h val="0.416557797432938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v1.2 - Efficiency</a:t>
            </a:r>
          </a:p>
        </c:rich>
      </c:tx>
      <c:layout>
        <c:manualLayout>
          <c:xMode val="edge"/>
          <c:yMode val="edge"/>
          <c:x val="0.2975225387170257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400014992664304"/>
          <c:y val="0.12835369910601754"/>
          <c:w val="0.59290212085005345"/>
          <c:h val="0.58225382342063015"/>
        </c:manualLayout>
      </c:layout>
      <c:scatterChart>
        <c:scatterStyle val="smoothMarker"/>
        <c:varyColors val="0"/>
        <c:ser>
          <c:idx val="1"/>
          <c:order val="0"/>
          <c:tx>
            <c:strRef>
              <c:f>Efficiency!$E$1</c:f>
              <c:strCache>
                <c:ptCount val="1"/>
                <c:pt idx="0">
                  <c:v>Efficiency v1.2</c:v>
                </c:pt>
              </c:strCache>
            </c:strRef>
          </c:tx>
          <c:spPr>
            <a:ln w="22225"/>
          </c:spPr>
          <c:marker>
            <c:symbol val="none"/>
          </c:marker>
          <c:xVal>
            <c:numRef>
              <c:f>Efficiency!$D$2:$D$10</c:f>
              <c:numCache>
                <c:formatCode>General</c:formatCode>
                <c:ptCount val="9"/>
                <c:pt idx="0">
                  <c:v>99.871409999999997</c:v>
                </c:pt>
                <c:pt idx="1">
                  <c:v>196.94769000000002</c:v>
                </c:pt>
                <c:pt idx="2">
                  <c:v>293.29700000000003</c:v>
                </c:pt>
                <c:pt idx="3">
                  <c:v>380.83709999999991</c:v>
                </c:pt>
                <c:pt idx="4">
                  <c:v>475.91279999999995</c:v>
                </c:pt>
                <c:pt idx="5">
                  <c:v>555.17640000000006</c:v>
                </c:pt>
                <c:pt idx="6">
                  <c:v>642.6626</c:v>
                </c:pt>
                <c:pt idx="7">
                  <c:v>704.24369999999999</c:v>
                </c:pt>
                <c:pt idx="8">
                  <c:v>737.97144000000003</c:v>
                </c:pt>
              </c:numCache>
            </c:numRef>
          </c:xVal>
          <c:yVal>
            <c:numRef>
              <c:f>Efficiency!$E$2:$E$10</c:f>
              <c:numCache>
                <c:formatCode>0.0%</c:formatCode>
                <c:ptCount val="9"/>
                <c:pt idx="0">
                  <c:v>0.90281410845588228</c:v>
                </c:pt>
                <c:pt idx="1">
                  <c:v>0.92522249483471086</c:v>
                </c:pt>
                <c:pt idx="2">
                  <c:v>0.94186862727300247</c:v>
                </c:pt>
                <c:pt idx="3">
                  <c:v>0.91994182854875817</c:v>
                </c:pt>
                <c:pt idx="4">
                  <c:v>0.92838308766310651</c:v>
                </c:pt>
                <c:pt idx="5">
                  <c:v>0.91170536643093691</c:v>
                </c:pt>
                <c:pt idx="6">
                  <c:v>0.89127213466836108</c:v>
                </c:pt>
                <c:pt idx="7">
                  <c:v>0.87052134106654711</c:v>
                </c:pt>
                <c:pt idx="8">
                  <c:v>0.86336349890133979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742208"/>
        <c:axId val="91744128"/>
      </c:scatterChart>
      <c:valAx>
        <c:axId val="917422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/>
                </a:pPr>
                <a:r>
                  <a:rPr lang="en-GB" sz="900"/>
                  <a:t>Output Power [W]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91744128"/>
        <c:crosses val="autoZero"/>
        <c:crossBetween val="midCat"/>
      </c:valAx>
      <c:valAx>
        <c:axId val="91744128"/>
        <c:scaling>
          <c:orientation val="minMax"/>
          <c:min val="0.60000000000000009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7422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598530106952772"/>
          <c:y val="0.54784594702487355"/>
          <c:w val="0.42156771253249048"/>
          <c:h val="0.1161954567739826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v1.3 vs v1.2- Efficiency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4504332872784296"/>
          <c:y val="0.20095766108131563"/>
          <c:w val="0.54273084796439275"/>
          <c:h val="0.583426853941606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Efficiency!$B$1</c:f>
              <c:strCache>
                <c:ptCount val="1"/>
                <c:pt idx="0">
                  <c:v>Efficiency v1.3</c:v>
                </c:pt>
              </c:strCache>
            </c:strRef>
          </c:tx>
          <c:spPr>
            <a:ln w="22225"/>
          </c:spPr>
          <c:marker>
            <c:symbol val="none"/>
          </c:marker>
          <c:xVal>
            <c:numRef>
              <c:f>Efficiency!$A$2:$A$14</c:f>
              <c:numCache>
                <c:formatCode>General</c:formatCode>
                <c:ptCount val="13"/>
                <c:pt idx="0">
                  <c:v>13.582700000000001</c:v>
                </c:pt>
                <c:pt idx="1">
                  <c:v>76.239500000000007</c:v>
                </c:pt>
                <c:pt idx="2">
                  <c:v>138.76900000000001</c:v>
                </c:pt>
                <c:pt idx="3">
                  <c:v>201.042</c:v>
                </c:pt>
                <c:pt idx="4">
                  <c:v>263.16300000000001</c:v>
                </c:pt>
                <c:pt idx="5">
                  <c:v>324.85000000000002</c:v>
                </c:pt>
                <c:pt idx="6">
                  <c:v>386.34800000000001</c:v>
                </c:pt>
                <c:pt idx="7">
                  <c:v>447.58699999999999</c:v>
                </c:pt>
                <c:pt idx="8">
                  <c:v>508.43799999999999</c:v>
                </c:pt>
                <c:pt idx="9">
                  <c:v>568.70299999999997</c:v>
                </c:pt>
                <c:pt idx="10">
                  <c:v>628.60900000000004</c:v>
                </c:pt>
                <c:pt idx="11">
                  <c:v>687.88900000000001</c:v>
                </c:pt>
                <c:pt idx="12">
                  <c:v>746.36900000000003</c:v>
                </c:pt>
              </c:numCache>
            </c:numRef>
          </c:xVal>
          <c:yVal>
            <c:numRef>
              <c:f>Efficiency!$B$2:$B$14</c:f>
              <c:numCache>
                <c:formatCode>0.0%</c:formatCode>
                <c:ptCount val="13"/>
                <c:pt idx="0">
                  <c:v>0.45408799999999999</c:v>
                </c:pt>
                <c:pt idx="1">
                  <c:v>0.81908099999999995</c:v>
                </c:pt>
                <c:pt idx="2">
                  <c:v>0.87182300000000001</c:v>
                </c:pt>
                <c:pt idx="3">
                  <c:v>0.91226600000000002</c:v>
                </c:pt>
                <c:pt idx="4">
                  <c:v>0.92235400000000001</c:v>
                </c:pt>
                <c:pt idx="5">
                  <c:v>0.93795099999999998</c:v>
                </c:pt>
                <c:pt idx="6">
                  <c:v>0.943106</c:v>
                </c:pt>
                <c:pt idx="7">
                  <c:v>0.93706</c:v>
                </c:pt>
                <c:pt idx="8">
                  <c:v>0.94187399999999999</c:v>
                </c:pt>
                <c:pt idx="9">
                  <c:v>0.94039799999999996</c:v>
                </c:pt>
                <c:pt idx="10">
                  <c:v>0.94486300000000001</c:v>
                </c:pt>
                <c:pt idx="11">
                  <c:v>0.94912600000000003</c:v>
                </c:pt>
                <c:pt idx="12">
                  <c:v>0.94098899999999996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Efficiency!$E$1</c:f>
              <c:strCache>
                <c:ptCount val="1"/>
                <c:pt idx="0">
                  <c:v>Efficiency v1.2</c:v>
                </c:pt>
              </c:strCache>
            </c:strRef>
          </c:tx>
          <c:spPr>
            <a:ln w="22225"/>
          </c:spPr>
          <c:marker>
            <c:symbol val="none"/>
          </c:marker>
          <c:xVal>
            <c:numRef>
              <c:f>Efficiency!$D$2:$D$10</c:f>
              <c:numCache>
                <c:formatCode>General</c:formatCode>
                <c:ptCount val="9"/>
                <c:pt idx="0">
                  <c:v>99.871409999999997</c:v>
                </c:pt>
                <c:pt idx="1">
                  <c:v>196.94769000000002</c:v>
                </c:pt>
                <c:pt idx="2">
                  <c:v>293.29700000000003</c:v>
                </c:pt>
                <c:pt idx="3">
                  <c:v>380.83709999999991</c:v>
                </c:pt>
                <c:pt idx="4">
                  <c:v>475.91279999999995</c:v>
                </c:pt>
                <c:pt idx="5">
                  <c:v>555.17640000000006</c:v>
                </c:pt>
                <c:pt idx="6">
                  <c:v>642.6626</c:v>
                </c:pt>
                <c:pt idx="7">
                  <c:v>704.24369999999999</c:v>
                </c:pt>
                <c:pt idx="8">
                  <c:v>737.97144000000003</c:v>
                </c:pt>
              </c:numCache>
            </c:numRef>
          </c:xVal>
          <c:yVal>
            <c:numRef>
              <c:f>Efficiency!$E$2:$E$10</c:f>
              <c:numCache>
                <c:formatCode>0.0%</c:formatCode>
                <c:ptCount val="9"/>
                <c:pt idx="0">
                  <c:v>0.90281410845588228</c:v>
                </c:pt>
                <c:pt idx="1">
                  <c:v>0.92522249483471086</c:v>
                </c:pt>
                <c:pt idx="2">
                  <c:v>0.94186862727300247</c:v>
                </c:pt>
                <c:pt idx="3">
                  <c:v>0.91994182854875817</c:v>
                </c:pt>
                <c:pt idx="4">
                  <c:v>0.92838308766310651</c:v>
                </c:pt>
                <c:pt idx="5">
                  <c:v>0.91170536643093691</c:v>
                </c:pt>
                <c:pt idx="6">
                  <c:v>0.89127213466836108</c:v>
                </c:pt>
                <c:pt idx="7">
                  <c:v>0.87052134106654711</c:v>
                </c:pt>
                <c:pt idx="8">
                  <c:v>0.86336349890133979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769472"/>
        <c:axId val="91771648"/>
      </c:scatterChart>
      <c:valAx>
        <c:axId val="91769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/>
                </a:pPr>
                <a:r>
                  <a:rPr lang="en-GB" sz="900"/>
                  <a:t>Output Power [W]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91771648"/>
        <c:crosses val="autoZero"/>
        <c:crossBetween val="midCat"/>
      </c:valAx>
      <c:valAx>
        <c:axId val="91771648"/>
        <c:scaling>
          <c:orientation val="minMax"/>
          <c:min val="0.60000000000000009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917694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9956884030272916"/>
          <c:y val="0.49229768077581065"/>
          <c:w val="0.38021863771882886"/>
          <c:h val="0.1731457568157580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Sheet1!$B$7</c:f>
              <c:strCache>
                <c:ptCount val="1"/>
                <c:pt idx="0">
                  <c:v>Shelf1</c:v>
                </c:pt>
              </c:strCache>
            </c:strRef>
          </c:tx>
          <c:invertIfNegative val="0"/>
          <c:val>
            <c:numRef>
              <c:f>Sheet1!$C$7:$N$7</c:f>
              <c:numCache>
                <c:formatCode>General</c:formatCode>
                <c:ptCount val="12"/>
                <c:pt idx="1">
                  <c:v>25.288</c:v>
                </c:pt>
                <c:pt idx="2">
                  <c:v>19.523333333333333</c:v>
                </c:pt>
                <c:pt idx="3">
                  <c:v>19.633666666666667</c:v>
                </c:pt>
                <c:pt idx="4">
                  <c:v>22.113</c:v>
                </c:pt>
                <c:pt idx="5">
                  <c:v>19.467333333333332</c:v>
                </c:pt>
                <c:pt idx="6">
                  <c:v>21.409666666666666</c:v>
                </c:pt>
                <c:pt idx="7">
                  <c:v>21.728666666666669</c:v>
                </c:pt>
                <c:pt idx="8">
                  <c:v>21.485333333333333</c:v>
                </c:pt>
                <c:pt idx="9">
                  <c:v>14.427</c:v>
                </c:pt>
                <c:pt idx="10">
                  <c:v>16.882666666666669</c:v>
                </c:pt>
                <c:pt idx="11">
                  <c:v>21.015333333333334</c:v>
                </c:pt>
              </c:numCache>
            </c:numRef>
          </c:val>
        </c:ser>
        <c:ser>
          <c:idx val="1"/>
          <c:order val="1"/>
          <c:tx>
            <c:strRef>
              <c:f>Sheet1!$B$8</c:f>
              <c:strCache>
                <c:ptCount val="1"/>
                <c:pt idx="0">
                  <c:v>Shelf2</c:v>
                </c:pt>
              </c:strCache>
            </c:strRef>
          </c:tx>
          <c:invertIfNegative val="0"/>
          <c:val>
            <c:numRef>
              <c:f>Sheet1!$C$8:$N$8</c:f>
              <c:numCache>
                <c:formatCode>General</c:formatCode>
                <c:ptCount val="12"/>
                <c:pt idx="0">
                  <c:v>16.095666666666666</c:v>
                </c:pt>
                <c:pt idx="1">
                  <c:v>17.418666666666667</c:v>
                </c:pt>
                <c:pt idx="2">
                  <c:v>18.626000000000001</c:v>
                </c:pt>
                <c:pt idx="3">
                  <c:v>18.814666666666668</c:v>
                </c:pt>
                <c:pt idx="4">
                  <c:v>16.766000000000002</c:v>
                </c:pt>
                <c:pt idx="5">
                  <c:v>16.875333333333334</c:v>
                </c:pt>
                <c:pt idx="6">
                  <c:v>16.731999999999999</c:v>
                </c:pt>
                <c:pt idx="7">
                  <c:v>16.666</c:v>
                </c:pt>
                <c:pt idx="8">
                  <c:v>17.607666666666667</c:v>
                </c:pt>
                <c:pt idx="9">
                  <c:v>19.081</c:v>
                </c:pt>
                <c:pt idx="10">
                  <c:v>18.708666666666669</c:v>
                </c:pt>
                <c:pt idx="11">
                  <c:v>16.989000000000001</c:v>
                </c:pt>
              </c:numCache>
            </c:numRef>
          </c:val>
        </c:ser>
        <c:ser>
          <c:idx val="2"/>
          <c:order val="2"/>
          <c:tx>
            <c:strRef>
              <c:f>Sheet1!$B$9</c:f>
              <c:strCache>
                <c:ptCount val="1"/>
                <c:pt idx="0">
                  <c:v>Shelf3</c:v>
                </c:pt>
              </c:strCache>
            </c:strRef>
          </c:tx>
          <c:invertIfNegative val="0"/>
          <c:val>
            <c:numRef>
              <c:f>Sheet1!$C$9:$N$9</c:f>
              <c:numCache>
                <c:formatCode>General</c:formatCode>
                <c:ptCount val="12"/>
                <c:pt idx="0">
                  <c:v>40.636000000000003</c:v>
                </c:pt>
                <c:pt idx="1">
                  <c:v>41.747666666666667</c:v>
                </c:pt>
                <c:pt idx="2">
                  <c:v>46.747666666666667</c:v>
                </c:pt>
                <c:pt idx="3">
                  <c:v>46.636000000000003</c:v>
                </c:pt>
                <c:pt idx="4">
                  <c:v>43.112000000000002</c:v>
                </c:pt>
                <c:pt idx="5">
                  <c:v>45.159333333333329</c:v>
                </c:pt>
                <c:pt idx="6">
                  <c:v>40.021666666666668</c:v>
                </c:pt>
                <c:pt idx="7">
                  <c:v>37.81066666666667</c:v>
                </c:pt>
                <c:pt idx="8">
                  <c:v>42.580666666666666</c:v>
                </c:pt>
                <c:pt idx="9">
                  <c:v>47.058333333333337</c:v>
                </c:pt>
                <c:pt idx="10">
                  <c:v>46.482333333333337</c:v>
                </c:pt>
                <c:pt idx="11">
                  <c:v>42.98533333333333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842048"/>
        <c:axId val="91843968"/>
      </c:barChart>
      <c:catAx>
        <c:axId val="918420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Slot position</a:t>
                </a:r>
              </a:p>
            </c:rich>
          </c:tx>
          <c:layout>
            <c:manualLayout>
              <c:xMode val="edge"/>
              <c:yMode val="edge"/>
              <c:x val="0.40245997375328085"/>
              <c:y val="0.91108778069407992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1843968"/>
        <c:crosses val="autoZero"/>
        <c:auto val="1"/>
        <c:lblAlgn val="ctr"/>
        <c:lblOffset val="100"/>
        <c:noMultiLvlLbl val="0"/>
      </c:catAx>
      <c:valAx>
        <c:axId val="918439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l-GR" sz="1200"/>
                  <a:t>Δ</a:t>
                </a:r>
                <a:r>
                  <a:rPr lang="en-US" sz="1200"/>
                  <a:t>T (</a:t>
                </a:r>
                <a:r>
                  <a:rPr lang="el-GR" sz="1200">
                    <a:latin typeface="Cambria Math"/>
                    <a:ea typeface="Cambria Math"/>
                  </a:rPr>
                  <a:t>°</a:t>
                </a:r>
                <a:r>
                  <a:rPr lang="en-US" sz="1200">
                    <a:latin typeface="Cambria Math"/>
                    <a:ea typeface="Cambria Math"/>
                  </a:rPr>
                  <a:t>C)</a:t>
                </a:r>
                <a:endParaRPr lang="en-GB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18420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406326611332041"/>
          <c:y val="0.10127296149315818"/>
          <c:w val="0.11513814227989745"/>
          <c:h val="0.66970332177078906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ΔT1</c:v>
                </c:pt>
              </c:strCache>
            </c:strRef>
          </c:tx>
          <c:invertIfNegative val="0"/>
          <c:val>
            <c:numRef>
              <c:f>Sheet1!$O$2:$O$15</c:f>
              <c:numCache>
                <c:formatCode>General</c:formatCode>
                <c:ptCount val="14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27</c:v>
                </c:pt>
                <c:pt idx="4">
                  <c:v>28</c:v>
                </c:pt>
                <c:pt idx="5">
                  <c:v>30</c:v>
                </c:pt>
                <c:pt idx="6">
                  <c:v>29</c:v>
                </c:pt>
                <c:pt idx="7">
                  <c:v>30</c:v>
                </c:pt>
                <c:pt idx="8">
                  <c:v>26</c:v>
                </c:pt>
                <c:pt idx="9">
                  <c:v>29</c:v>
                </c:pt>
                <c:pt idx="10">
                  <c:v>31</c:v>
                </c:pt>
                <c:pt idx="11">
                  <c:v>28</c:v>
                </c:pt>
                <c:pt idx="12">
                  <c:v>30</c:v>
                </c:pt>
                <c:pt idx="13">
                  <c:v>29</c:v>
                </c:pt>
              </c:numCache>
            </c:numRef>
          </c:val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ΔT2</c:v>
                </c:pt>
              </c:strCache>
            </c:strRef>
          </c:tx>
          <c:invertIfNegative val="0"/>
          <c:val>
            <c:numRef>
              <c:f>Sheet1!$P$2:$P$15</c:f>
              <c:numCache>
                <c:formatCode>General</c:formatCode>
                <c:ptCount val="14"/>
                <c:pt idx="0">
                  <c:v>30</c:v>
                </c:pt>
                <c:pt idx="1">
                  <c:v>31</c:v>
                </c:pt>
                <c:pt idx="2">
                  <c:v>30</c:v>
                </c:pt>
                <c:pt idx="3">
                  <c:v>28</c:v>
                </c:pt>
                <c:pt idx="4">
                  <c:v>27</c:v>
                </c:pt>
                <c:pt idx="5">
                  <c:v>29</c:v>
                </c:pt>
                <c:pt idx="6">
                  <c:v>28</c:v>
                </c:pt>
                <c:pt idx="7">
                  <c:v>30</c:v>
                </c:pt>
                <c:pt idx="8">
                  <c:v>30</c:v>
                </c:pt>
                <c:pt idx="9">
                  <c:v>31</c:v>
                </c:pt>
                <c:pt idx="10">
                  <c:v>31</c:v>
                </c:pt>
                <c:pt idx="11">
                  <c:v>26</c:v>
                </c:pt>
                <c:pt idx="12">
                  <c:v>32</c:v>
                </c:pt>
                <c:pt idx="13">
                  <c:v>32</c:v>
                </c:pt>
              </c:numCache>
            </c:numRef>
          </c:val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ΔT3</c:v>
                </c:pt>
              </c:strCache>
            </c:strRef>
          </c:tx>
          <c:invertIfNegative val="0"/>
          <c:val>
            <c:numRef>
              <c:f>Sheet1!$Q$2:$Q$15</c:f>
              <c:numCache>
                <c:formatCode>General</c:formatCode>
                <c:ptCount val="14"/>
                <c:pt idx="0">
                  <c:v>32</c:v>
                </c:pt>
                <c:pt idx="1">
                  <c:v>34</c:v>
                </c:pt>
                <c:pt idx="2">
                  <c:v>34</c:v>
                </c:pt>
                <c:pt idx="3">
                  <c:v>34</c:v>
                </c:pt>
                <c:pt idx="4">
                  <c:v>32</c:v>
                </c:pt>
                <c:pt idx="5">
                  <c:v>32</c:v>
                </c:pt>
                <c:pt idx="6">
                  <c:v>30</c:v>
                </c:pt>
                <c:pt idx="7">
                  <c:v>34</c:v>
                </c:pt>
                <c:pt idx="8">
                  <c:v>33</c:v>
                </c:pt>
                <c:pt idx="9">
                  <c:v>33</c:v>
                </c:pt>
                <c:pt idx="10">
                  <c:v>32</c:v>
                </c:pt>
                <c:pt idx="11">
                  <c:v>27</c:v>
                </c:pt>
                <c:pt idx="12">
                  <c:v>32</c:v>
                </c:pt>
                <c:pt idx="13">
                  <c:v>35</c:v>
                </c:pt>
              </c:numCache>
            </c:numRef>
          </c:val>
        </c:ser>
        <c:ser>
          <c:idx val="3"/>
          <c:order val="3"/>
          <c:tx>
            <c:strRef>
              <c:f>Sheet1!$O$21</c:f>
              <c:strCache>
                <c:ptCount val="1"/>
                <c:pt idx="0">
                  <c:v>ΔR</c:v>
                </c:pt>
              </c:strCache>
            </c:strRef>
          </c:tx>
          <c:invertIfNegative val="0"/>
          <c:val>
            <c:numRef>
              <c:f>Sheet1!$O$22:$O$35</c:f>
              <c:numCache>
                <c:formatCode>General</c:formatCode>
                <c:ptCount val="14"/>
                <c:pt idx="0">
                  <c:v>21</c:v>
                </c:pt>
                <c:pt idx="1">
                  <c:v>14</c:v>
                </c:pt>
                <c:pt idx="2">
                  <c:v>14</c:v>
                </c:pt>
                <c:pt idx="3">
                  <c:v>17</c:v>
                </c:pt>
                <c:pt idx="4">
                  <c:v>22</c:v>
                </c:pt>
                <c:pt idx="5">
                  <c:v>19</c:v>
                </c:pt>
                <c:pt idx="6">
                  <c:v>14</c:v>
                </c:pt>
                <c:pt idx="7">
                  <c:v>16</c:v>
                </c:pt>
                <c:pt idx="8">
                  <c:v>17</c:v>
                </c:pt>
                <c:pt idx="9">
                  <c:v>20</c:v>
                </c:pt>
                <c:pt idx="10">
                  <c:v>22</c:v>
                </c:pt>
                <c:pt idx="11">
                  <c:v>21</c:v>
                </c:pt>
                <c:pt idx="12">
                  <c:v>25</c:v>
                </c:pt>
                <c:pt idx="13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880512"/>
        <c:axId val="94882432"/>
      </c:barChart>
      <c:catAx>
        <c:axId val="94880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Slot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94882432"/>
        <c:crosses val="autoZero"/>
        <c:auto val="1"/>
        <c:lblAlgn val="ctr"/>
        <c:lblOffset val="100"/>
        <c:noMultiLvlLbl val="0"/>
      </c:catAx>
      <c:valAx>
        <c:axId val="948824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l-GR" sz="1000" b="1" i="0" baseline="0" dirty="0" smtClean="0">
                    <a:effectLst/>
                  </a:rPr>
                  <a:t>Δ</a:t>
                </a:r>
                <a:r>
                  <a:rPr lang="en-US" sz="1000" b="1" i="0" baseline="0" dirty="0" smtClean="0">
                    <a:effectLst/>
                  </a:rPr>
                  <a:t>T(C)</a:t>
                </a:r>
                <a:endParaRPr lang="en-GB" sz="100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88051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ΔT1</c:v>
                </c:pt>
              </c:strCache>
            </c:strRef>
          </c:tx>
          <c:invertIfNegative val="0"/>
          <c:val>
            <c:numRef>
              <c:f>Sheet1!$O$2:$O$15</c:f>
              <c:numCache>
                <c:formatCode>General</c:formatCode>
                <c:ptCount val="14"/>
                <c:pt idx="0">
                  <c:v>21</c:v>
                </c:pt>
                <c:pt idx="1">
                  <c:v>21</c:v>
                </c:pt>
                <c:pt idx="2">
                  <c:v>20</c:v>
                </c:pt>
                <c:pt idx="3">
                  <c:v>16</c:v>
                </c:pt>
                <c:pt idx="4">
                  <c:v>20</c:v>
                </c:pt>
                <c:pt idx="5">
                  <c:v>20</c:v>
                </c:pt>
                <c:pt idx="6">
                  <c:v>22</c:v>
                </c:pt>
                <c:pt idx="7">
                  <c:v>18</c:v>
                </c:pt>
                <c:pt idx="8">
                  <c:v>15</c:v>
                </c:pt>
                <c:pt idx="9">
                  <c:v>19</c:v>
                </c:pt>
                <c:pt idx="10">
                  <c:v>21</c:v>
                </c:pt>
                <c:pt idx="11">
                  <c:v>21</c:v>
                </c:pt>
                <c:pt idx="12">
                  <c:v>18</c:v>
                </c:pt>
                <c:pt idx="13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ΔT2</c:v>
                </c:pt>
              </c:strCache>
            </c:strRef>
          </c:tx>
          <c:invertIfNegative val="0"/>
          <c:val>
            <c:numRef>
              <c:f>Sheet1!$P$2:$P$15</c:f>
              <c:numCache>
                <c:formatCode>General</c:formatCode>
                <c:ptCount val="14"/>
                <c:pt idx="0">
                  <c:v>17</c:v>
                </c:pt>
                <c:pt idx="1">
                  <c:v>18</c:v>
                </c:pt>
                <c:pt idx="2">
                  <c:v>18</c:v>
                </c:pt>
                <c:pt idx="3">
                  <c:v>16</c:v>
                </c:pt>
                <c:pt idx="4">
                  <c:v>18</c:v>
                </c:pt>
                <c:pt idx="5">
                  <c:v>16</c:v>
                </c:pt>
                <c:pt idx="6">
                  <c:v>17</c:v>
                </c:pt>
                <c:pt idx="7">
                  <c:v>15</c:v>
                </c:pt>
                <c:pt idx="8">
                  <c:v>15</c:v>
                </c:pt>
                <c:pt idx="9">
                  <c:v>17</c:v>
                </c:pt>
                <c:pt idx="10">
                  <c:v>18</c:v>
                </c:pt>
                <c:pt idx="11">
                  <c:v>18</c:v>
                </c:pt>
                <c:pt idx="12">
                  <c:v>16</c:v>
                </c:pt>
                <c:pt idx="13">
                  <c:v>18</c:v>
                </c:pt>
              </c:numCache>
            </c:numRef>
          </c:val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ΔT3</c:v>
                </c:pt>
              </c:strCache>
            </c:strRef>
          </c:tx>
          <c:invertIfNegative val="0"/>
          <c:val>
            <c:numRef>
              <c:f>Sheet1!$Q$2:$Q$15</c:f>
              <c:numCache>
                <c:formatCode>General</c:formatCode>
                <c:ptCount val="14"/>
                <c:pt idx="0">
                  <c:v>17</c:v>
                </c:pt>
                <c:pt idx="1">
                  <c:v>16</c:v>
                </c:pt>
                <c:pt idx="2">
                  <c:v>19</c:v>
                </c:pt>
                <c:pt idx="3">
                  <c:v>17</c:v>
                </c:pt>
                <c:pt idx="4">
                  <c:v>20</c:v>
                </c:pt>
                <c:pt idx="5">
                  <c:v>18</c:v>
                </c:pt>
                <c:pt idx="6">
                  <c:v>16</c:v>
                </c:pt>
                <c:pt idx="7">
                  <c:v>17</c:v>
                </c:pt>
                <c:pt idx="8">
                  <c:v>17</c:v>
                </c:pt>
                <c:pt idx="9">
                  <c:v>20</c:v>
                </c:pt>
                <c:pt idx="10">
                  <c:v>18</c:v>
                </c:pt>
                <c:pt idx="11">
                  <c:v>17</c:v>
                </c:pt>
                <c:pt idx="12">
                  <c:v>17</c:v>
                </c:pt>
                <c:pt idx="13">
                  <c:v>19</c:v>
                </c:pt>
              </c:numCache>
            </c:numRef>
          </c:val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ΔR</c:v>
                </c:pt>
              </c:strCache>
            </c:strRef>
          </c:tx>
          <c:invertIfNegative val="0"/>
          <c:val>
            <c:numRef>
              <c:f>Sheet1!$R$2:$R$15</c:f>
              <c:numCache>
                <c:formatCode>General</c:formatCode>
                <c:ptCount val="14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11</c:v>
                </c:pt>
                <c:pt idx="5">
                  <c:v>6</c:v>
                </c:pt>
                <c:pt idx="6">
                  <c:v>7</c:v>
                </c:pt>
                <c:pt idx="7">
                  <c:v>9</c:v>
                </c:pt>
                <c:pt idx="8">
                  <c:v>9</c:v>
                </c:pt>
                <c:pt idx="9">
                  <c:v>8</c:v>
                </c:pt>
                <c:pt idx="10">
                  <c:v>11</c:v>
                </c:pt>
                <c:pt idx="11">
                  <c:v>13</c:v>
                </c:pt>
                <c:pt idx="12">
                  <c:v>21</c:v>
                </c:pt>
                <c:pt idx="13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909568"/>
        <c:axId val="94911488"/>
      </c:barChart>
      <c:catAx>
        <c:axId val="949095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GB" sz="1000" b="1" i="0" baseline="0" dirty="0" smtClean="0"/>
                  <a:t>Slot</a:t>
                </a:r>
                <a:endParaRPr lang="it-IT" sz="1000" dirty="0"/>
              </a:p>
            </c:rich>
          </c:tx>
          <c:layout/>
          <c:overlay val="0"/>
        </c:title>
        <c:majorTickMark val="out"/>
        <c:minorTickMark val="none"/>
        <c:tickLblPos val="nextTo"/>
        <c:crossAx val="94911488"/>
        <c:crosses val="autoZero"/>
        <c:auto val="1"/>
        <c:lblAlgn val="ctr"/>
        <c:lblOffset val="100"/>
        <c:noMultiLvlLbl val="0"/>
      </c:catAx>
      <c:valAx>
        <c:axId val="94911488"/>
        <c:scaling>
          <c:orientation val="minMax"/>
          <c:max val="4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 dirty="0"/>
                  <a:t>Δ</a:t>
                </a:r>
                <a:r>
                  <a:rPr lang="en-US" dirty="0"/>
                  <a:t>T(C)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90956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'250W'!$M$2</c:f>
              <c:strCache>
                <c:ptCount val="1"/>
                <c:pt idx="0">
                  <c:v>ΔT1</c:v>
                </c:pt>
              </c:strCache>
            </c:strRef>
          </c:tx>
          <c:invertIfNegative val="0"/>
          <c:val>
            <c:numRef>
              <c:f>'250W'!$M$3:$M$8</c:f>
              <c:numCache>
                <c:formatCode>General</c:formatCode>
                <c:ptCount val="6"/>
                <c:pt idx="0">
                  <c:v>13</c:v>
                </c:pt>
                <c:pt idx="1">
                  <c:v>14</c:v>
                </c:pt>
                <c:pt idx="2">
                  <c:v>13</c:v>
                </c:pt>
                <c:pt idx="3">
                  <c:v>14</c:v>
                </c:pt>
                <c:pt idx="4">
                  <c:v>14</c:v>
                </c:pt>
                <c:pt idx="5">
                  <c:v>15</c:v>
                </c:pt>
              </c:numCache>
            </c:numRef>
          </c:val>
        </c:ser>
        <c:ser>
          <c:idx val="1"/>
          <c:order val="1"/>
          <c:tx>
            <c:strRef>
              <c:f>'250W'!$N$2</c:f>
              <c:strCache>
                <c:ptCount val="1"/>
                <c:pt idx="0">
                  <c:v>ΔT2</c:v>
                </c:pt>
              </c:strCache>
            </c:strRef>
          </c:tx>
          <c:invertIfNegative val="0"/>
          <c:val>
            <c:numRef>
              <c:f>'250W'!$N$3:$N$8</c:f>
              <c:numCache>
                <c:formatCode>General</c:formatCode>
                <c:ptCount val="6"/>
                <c:pt idx="0">
                  <c:v>15</c:v>
                </c:pt>
                <c:pt idx="1">
                  <c:v>12</c:v>
                </c:pt>
                <c:pt idx="2">
                  <c:v>11</c:v>
                </c:pt>
                <c:pt idx="3">
                  <c:v>12</c:v>
                </c:pt>
                <c:pt idx="4">
                  <c:v>13</c:v>
                </c:pt>
                <c:pt idx="5">
                  <c:v>13</c:v>
                </c:pt>
              </c:numCache>
            </c:numRef>
          </c:val>
        </c:ser>
        <c:ser>
          <c:idx val="2"/>
          <c:order val="2"/>
          <c:tx>
            <c:strRef>
              <c:f>'250W'!$O$2</c:f>
              <c:strCache>
                <c:ptCount val="1"/>
                <c:pt idx="0">
                  <c:v>ΔT3</c:v>
                </c:pt>
              </c:strCache>
            </c:strRef>
          </c:tx>
          <c:invertIfNegative val="0"/>
          <c:val>
            <c:numRef>
              <c:f>'250W'!$O$3:$O$8</c:f>
              <c:numCache>
                <c:formatCode>General</c:formatCode>
                <c:ptCount val="6"/>
                <c:pt idx="0">
                  <c:v>15</c:v>
                </c:pt>
                <c:pt idx="1">
                  <c:v>13</c:v>
                </c:pt>
                <c:pt idx="2">
                  <c:v>13</c:v>
                </c:pt>
                <c:pt idx="3">
                  <c:v>12</c:v>
                </c:pt>
                <c:pt idx="4">
                  <c:v>15</c:v>
                </c:pt>
                <c:pt idx="5">
                  <c:v>12</c:v>
                </c:pt>
              </c:numCache>
            </c:numRef>
          </c:val>
        </c:ser>
        <c:ser>
          <c:idx val="3"/>
          <c:order val="3"/>
          <c:tx>
            <c:strRef>
              <c:f>'250W'!$P$2</c:f>
              <c:strCache>
                <c:ptCount val="1"/>
                <c:pt idx="0">
                  <c:v>ΔTR</c:v>
                </c:pt>
              </c:strCache>
            </c:strRef>
          </c:tx>
          <c:invertIfNegative val="0"/>
          <c:val>
            <c:numRef>
              <c:f>'250W'!$P$3:$P$8</c:f>
              <c:numCache>
                <c:formatCode>General</c:formatCode>
                <c:ptCount val="6"/>
                <c:pt idx="0">
                  <c:v>10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9</c:v>
                </c:pt>
                <c:pt idx="5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991872"/>
        <c:axId val="94993792"/>
      </c:barChart>
      <c:catAx>
        <c:axId val="94991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Slot position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94993792"/>
        <c:crosses val="autoZero"/>
        <c:auto val="1"/>
        <c:lblAlgn val="ctr"/>
        <c:lblOffset val="100"/>
        <c:noMultiLvlLbl val="0"/>
      </c:catAx>
      <c:valAx>
        <c:axId val="94993792"/>
        <c:scaling>
          <c:orientation val="minMax"/>
          <c:max val="2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Temperature difference (C)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9918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3E528-9E30-4F77-9179-730D085B4555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C3718-33F9-4D6A-A56C-DAEDB4A49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97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C3718-33F9-4D6A-A56C-DAEDB4A49CD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295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 userDrawn="1"/>
        </p:nvSpPr>
        <p:spPr>
          <a:xfrm>
            <a:off x="617190" y="3720805"/>
            <a:ext cx="2527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 eaLnBrk="1" latinLnBrk="0" hangingPunct="1"/>
            <a:r>
              <a:rPr lang="en-US" sz="1800" b="1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8th </a:t>
            </a:r>
            <a:r>
              <a:rPr lang="en-GB" sz="1800" b="1" kern="1200" dirty="0" err="1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xTCA</a:t>
            </a:r>
            <a:r>
              <a:rPr lang="en-GB" sz="1800" b="1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Interest Group</a:t>
            </a:r>
            <a:r>
              <a:rPr lang="en-US" sz="1800" b="1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0" algn="l" defTabSz="914400" rtl="0" eaLnBrk="1" latinLnBrk="0" hangingPunct="1"/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CERN 17/03/2014</a:t>
            </a:r>
            <a:endParaRPr lang="en-GB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946799" y="1354414"/>
            <a:ext cx="76929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 Evaluation Project Update 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603575" y="5132511"/>
            <a:ext cx="914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Collaboration (CERN PH-ESE-BE)</a:t>
            </a:r>
          </a:p>
          <a:p>
            <a:pPr>
              <a:buNone/>
            </a:pPr>
            <a:r>
              <a:rPr lang="en-US" u="sng" dirty="0" err="1" smtClean="0">
                <a:solidFill>
                  <a:schemeClr val="tx2">
                    <a:lumMod val="75000"/>
                  </a:schemeClr>
                </a:solidFill>
              </a:rPr>
              <a:t>Matteo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 Di Cosmo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 Vincent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Bobillier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 Stefan Haas, Markus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Joos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Sylvain Mico and Francois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Vasey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629400"/>
            <a:ext cx="381000" cy="228600"/>
          </a:xfrm>
        </p:spPr>
        <p:txBody>
          <a:bodyPr/>
          <a:lstStyle>
            <a:lvl1pPr>
              <a:defRPr sz="1000" b="1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84295" y="6629400"/>
            <a:ext cx="4343400" cy="228600"/>
          </a:xfrm>
        </p:spPr>
        <p:txBody>
          <a:bodyPr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M. Di Cosmo – </a:t>
            </a:r>
            <a:r>
              <a:rPr lang="en-US" dirty="0" err="1" smtClean="0"/>
              <a:t>xTCA</a:t>
            </a:r>
            <a:r>
              <a:rPr lang="en-US" dirty="0" smtClean="0"/>
              <a:t> Evaluation Project Update</a:t>
            </a:r>
            <a:endParaRPr lang="en-GB" dirty="0" smtClean="0"/>
          </a:p>
        </p:txBody>
      </p:sp>
      <p:sp>
        <p:nvSpPr>
          <p:cNvPr id="8" name="Rectangle 7"/>
          <p:cNvSpPr/>
          <p:nvPr userDrawn="1"/>
        </p:nvSpPr>
        <p:spPr>
          <a:xfrm>
            <a:off x="431540" y="-12576"/>
            <a:ext cx="2655295" cy="246221"/>
          </a:xfrm>
          <a:prstGeom prst="rect">
            <a:avLst/>
          </a:prstGeom>
        </p:spPr>
        <p:txBody>
          <a:bodyPr/>
          <a:lstStyle/>
          <a:p>
            <a:pPr marL="0" algn="l" defTabSz="914400" rtl="0" eaLnBrk="1" latinLnBrk="0" hangingPunct="1"/>
            <a:r>
              <a:rPr lang="en-US" sz="9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8th </a:t>
            </a:r>
            <a:r>
              <a:rPr lang="en-GB" sz="900" b="1" kern="12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xTCA</a:t>
            </a:r>
            <a:r>
              <a:rPr lang="en-GB" sz="9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Interest Group – 17 March 2014</a:t>
            </a:r>
            <a:r>
              <a:rPr lang="en-US" sz="9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251520" y="627075"/>
            <a:ext cx="11368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2400" b="1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Outline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8049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629400"/>
            <a:ext cx="381000" cy="228600"/>
          </a:xfrm>
        </p:spPr>
        <p:txBody>
          <a:bodyPr/>
          <a:lstStyle>
            <a:lvl1pPr>
              <a:defRPr sz="1000" b="1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278650"/>
            <a:ext cx="8229600" cy="1143000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Title here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431540" y="-12576"/>
            <a:ext cx="2655295" cy="246221"/>
          </a:xfrm>
          <a:prstGeom prst="rect">
            <a:avLst/>
          </a:prstGeom>
        </p:spPr>
        <p:txBody>
          <a:bodyPr/>
          <a:lstStyle/>
          <a:p>
            <a:pPr marL="0" algn="l" defTabSz="914400" rtl="0" eaLnBrk="1" latinLnBrk="0" hangingPunct="1"/>
            <a:r>
              <a:rPr lang="en-US" sz="9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8th </a:t>
            </a:r>
            <a:r>
              <a:rPr lang="en-GB" sz="900" b="1" kern="12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xTCA</a:t>
            </a:r>
            <a:r>
              <a:rPr lang="en-GB" sz="9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Interest Group – 17 March 2014</a:t>
            </a:r>
            <a:r>
              <a:rPr lang="en-US" sz="9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84295" y="6629400"/>
            <a:ext cx="4343400" cy="228600"/>
          </a:xfrm>
        </p:spPr>
        <p:txBody>
          <a:bodyPr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M. Di Cosmo – </a:t>
            </a:r>
            <a:r>
              <a:rPr lang="en-US" dirty="0" err="1" smtClean="0"/>
              <a:t>xTCA</a:t>
            </a:r>
            <a:r>
              <a:rPr lang="en-US" dirty="0" smtClean="0"/>
              <a:t> Evaluation Project Update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463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293F26-D20A-45F8-9EFF-4E941B7D9699}" type="datetime1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04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3000" y="6629400"/>
            <a:ext cx="4343400" cy="228600"/>
          </a:xfrm>
          <a:prstGeom prst="rect">
            <a:avLst/>
          </a:prstGeom>
        </p:spPr>
        <p:txBody>
          <a:bodyPr/>
          <a:lstStyle>
            <a:lvl1pPr algn="l">
              <a:defRPr sz="1000" b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M. Di Cosmo - Evaluation results of MicroTCA equipment at CERN</a:t>
            </a:r>
            <a:endParaRPr lang="en-GB" dirty="0" smtClean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629400"/>
            <a:ext cx="381000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52400" y="6629400"/>
            <a:ext cx="8763000" cy="0"/>
          </a:xfrm>
          <a:prstGeom prst="line">
            <a:avLst/>
          </a:prstGeom>
          <a:ln w="19050"/>
          <a:effectLst>
            <a:glow rad="50800">
              <a:schemeClr val="accent1">
                <a:alpha val="4100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 flipH="1">
            <a:off x="0" y="6248400"/>
            <a:ext cx="9144000" cy="609600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14000">
                <a:srgbClr val="214F87"/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13" name="Oval 12"/>
          <p:cNvSpPr/>
          <p:nvPr userDrawn="1"/>
        </p:nvSpPr>
        <p:spPr>
          <a:xfrm rot="21421217">
            <a:off x="-1306056" y="5387852"/>
            <a:ext cx="12591104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gradFill flip="none" rotWithShape="1">
            <a:gsLst>
              <a:gs pos="0">
                <a:srgbClr val="214F87"/>
              </a:gs>
              <a:gs pos="14000">
                <a:srgbClr val="214F87"/>
              </a:gs>
              <a:gs pos="28000">
                <a:srgbClr val="214F87"/>
              </a:gs>
              <a:gs pos="46000">
                <a:schemeClr val="accent1">
                  <a:lumMod val="75000"/>
                </a:schemeClr>
              </a:gs>
              <a:gs pos="61000">
                <a:schemeClr val="accent1">
                  <a:lumMod val="60000"/>
                  <a:lumOff val="40000"/>
                </a:schemeClr>
              </a:gs>
              <a:gs pos="100000">
                <a:srgbClr val="214F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 userDrawn="1"/>
        </p:nvSpPr>
        <p:spPr>
          <a:xfrm rot="21421217">
            <a:off x="-1347155" y="97801"/>
            <a:ext cx="12591104" cy="12679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clrChange>
              <a:clrFrom>
                <a:srgbClr val="265184"/>
              </a:clrFrom>
              <a:clrTo>
                <a:srgbClr val="26518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49"/>
          <a:stretch/>
        </p:blipFill>
        <p:spPr bwMode="auto">
          <a:xfrm>
            <a:off x="-18510" y="8620"/>
            <a:ext cx="454025" cy="45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</p:sldLayoutIdLst>
  <mc:AlternateContent xmlns:mc="http://schemas.openxmlformats.org/markup-compatibility/2006" xmlns:p14="http://schemas.microsoft.com/office/powerpoint/2010/main">
    <mc:Choice Requires="p14">
      <p:transition p14:dur="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0.png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l.com/content/www/us/en/servers/ipmi/ipmi-specifications.html" TargetMode="External"/><Relationship Id="rId3" Type="http://schemas.openxmlformats.org/officeDocument/2006/relationships/hyperlink" Target="https://espace.cern.ch/ph-dep-ESE-BE-ATCAEvaluationProject/SitePages/Home.aspx" TargetMode="External"/><Relationship Id="rId7" Type="http://schemas.openxmlformats.org/officeDocument/2006/relationships/hyperlink" Target="http://www.picmg.org/pdf/PICMG_3_0_Shortform.pdf" TargetMode="External"/><Relationship Id="rId2" Type="http://schemas.openxmlformats.org/officeDocument/2006/relationships/hyperlink" Target="https://espace.cern.ch/ph-dep-ESE-BE-uTCAEvaluationProject/default.aspx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picmg.org/pdf/AMC.0_R2.0_Short_Form.pdf" TargetMode="External"/><Relationship Id="rId5" Type="http://schemas.openxmlformats.org/officeDocument/2006/relationships/hyperlink" Target="http://www.picmg.org/pdf/MicroTCA_Short_Form_Sept_2006.pdf" TargetMode="External"/><Relationship Id="rId4" Type="http://schemas.openxmlformats.org/officeDocument/2006/relationships/hyperlink" Target="http://www.picmg.org/" TargetMode="External"/><Relationship Id="rId9" Type="http://schemas.openxmlformats.org/officeDocument/2006/relationships/hyperlink" Target="http://www.polarisnetworks.net/atca-test-tool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gif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5.png"/><Relationship Id="rId18" Type="http://schemas.openxmlformats.org/officeDocument/2006/relationships/image" Target="../media/image11.png"/><Relationship Id="rId3" Type="http://schemas.openxmlformats.org/officeDocument/2006/relationships/image" Target="../media/image13.png"/><Relationship Id="rId21" Type="http://schemas.openxmlformats.org/officeDocument/2006/relationships/image" Target="../media/image21.jpeg"/><Relationship Id="rId7" Type="http://schemas.openxmlformats.org/officeDocument/2006/relationships/image" Target="../media/image5.png"/><Relationship Id="rId12" Type="http://schemas.openxmlformats.org/officeDocument/2006/relationships/image" Target="../media/image14.jpeg"/><Relationship Id="rId17" Type="http://schemas.openxmlformats.org/officeDocument/2006/relationships/image" Target="../media/image18.jpeg"/><Relationship Id="rId2" Type="http://schemas.openxmlformats.org/officeDocument/2006/relationships/image" Target="../media/image12.png"/><Relationship Id="rId16" Type="http://schemas.openxmlformats.org/officeDocument/2006/relationships/image" Target="../media/image17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6.jpeg"/><Relationship Id="rId10" Type="http://schemas.openxmlformats.org/officeDocument/2006/relationships/image" Target="../media/image8.gif"/><Relationship Id="rId19" Type="http://schemas.openxmlformats.org/officeDocument/2006/relationships/image" Target="../media/image19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0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39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MicroTCA</a:t>
            </a:r>
            <a:r>
              <a:rPr lang="en-US" dirty="0"/>
              <a:t> </a:t>
            </a:r>
            <a:r>
              <a:rPr lang="en-US" dirty="0" smtClean="0"/>
              <a:t>evaluation </a:t>
            </a:r>
            <a:r>
              <a:rPr lang="en-US" dirty="0"/>
              <a:t>(</a:t>
            </a:r>
            <a:r>
              <a:rPr lang="en-US" dirty="0" smtClean="0"/>
              <a:t>1/4) </a:t>
            </a:r>
            <a:r>
              <a:rPr lang="en-US" dirty="0"/>
              <a:t>– Power Modules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6159461"/>
              </p:ext>
            </p:extLst>
          </p:nvPr>
        </p:nvGraphicFramePr>
        <p:xfrm>
          <a:off x="161510" y="1448780"/>
          <a:ext cx="4140460" cy="247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7171025"/>
              </p:ext>
            </p:extLst>
          </p:nvPr>
        </p:nvGraphicFramePr>
        <p:xfrm>
          <a:off x="4797025" y="1403775"/>
          <a:ext cx="3825211" cy="2250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6157065"/>
              </p:ext>
            </p:extLst>
          </p:nvPr>
        </p:nvGraphicFramePr>
        <p:xfrm>
          <a:off x="4887035" y="4080740"/>
          <a:ext cx="4005444" cy="22952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ttangolo 34"/>
          <p:cNvSpPr/>
          <p:nvPr/>
        </p:nvSpPr>
        <p:spPr>
          <a:xfrm>
            <a:off x="1376645" y="1223755"/>
            <a:ext cx="18902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Efficiency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ttangolo 34"/>
          <p:cNvSpPr/>
          <p:nvPr/>
        </p:nvSpPr>
        <p:spPr>
          <a:xfrm>
            <a:off x="6237185" y="1216786"/>
            <a:ext cx="18902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Load Regulation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ttangolo 34"/>
          <p:cNvSpPr/>
          <p:nvPr/>
        </p:nvSpPr>
        <p:spPr>
          <a:xfrm>
            <a:off x="6237185" y="3917086"/>
            <a:ext cx="18902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Ripple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Content Placeholder 19"/>
          <p:cNvSpPr txBox="1">
            <a:spLocks/>
          </p:cNvSpPr>
          <p:nvPr/>
        </p:nvSpPr>
        <p:spPr>
          <a:xfrm>
            <a:off x="386536" y="4284096"/>
            <a:ext cx="3870430" cy="162017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Ripple measured at 90% of full load</a:t>
            </a:r>
            <a:endParaRPr lang="en-US" sz="9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56565" y="4716054"/>
                <a:ext cx="3356865" cy="4377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% </m:t>
                      </m:r>
                      <m:r>
                        <a:rPr lang="en-US" sz="11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𝑳𝒐𝒂𝒅</m:t>
                      </m:r>
                      <m:r>
                        <a:rPr lang="en-US" sz="11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1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𝑹𝒆𝒈𝒖𝒍𝒂𝒕𝒊𝒐𝒏</m:t>
                      </m:r>
                      <m:r>
                        <a:rPr lang="en-US" sz="11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1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𝟏𝟎𝟎</m:t>
                      </m:r>
                      <m:r>
                        <a:rPr lang="en-US" sz="11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% </m:t>
                      </m:r>
                      <m:f>
                        <m:fPr>
                          <m:ctrlPr>
                            <a:rPr lang="en-GB" sz="11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𝑵𝑶𝑴</m:t>
                              </m:r>
                            </m:sub>
                          </m:sSub>
                          <m:r>
                            <a:rPr lang="en-US" sz="11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func>
                                <m:funcPr>
                                  <m:ctrlPr>
                                    <a:rPr lang="en-GB" sz="1100" b="1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100" b="1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𝒎𝒂𝒙</m:t>
                                  </m:r>
                                </m:fName>
                                <m:e>
                                  <m:r>
                                    <a:rPr lang="en-US" sz="1100" b="1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𝑳𝑶𝑨𝑫</m:t>
                                  </m:r>
                                </m:e>
                              </m:fun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𝑵𝑶𝑴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1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565" y="4716054"/>
                <a:ext cx="3356865" cy="43774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46575" y="4194085"/>
                <a:ext cx="760978" cy="4369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𝜼</m:t>
                      </m:r>
                      <m:r>
                        <a:rPr lang="en-GB" sz="11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sz="11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GB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𝒐𝒖𝒕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GB" sz="11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𝒊𝒏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100" b="1" i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575" y="4194085"/>
                <a:ext cx="760978" cy="43691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085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MicroTCA</a:t>
            </a:r>
            <a:r>
              <a:rPr lang="en-US" dirty="0"/>
              <a:t> </a:t>
            </a:r>
            <a:r>
              <a:rPr lang="en-US" dirty="0" smtClean="0"/>
              <a:t>evaluation (2/4) </a:t>
            </a:r>
            <a:r>
              <a:rPr lang="en-US" dirty="0"/>
              <a:t>– Power Modules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488077"/>
              </p:ext>
            </p:extLst>
          </p:nvPr>
        </p:nvGraphicFramePr>
        <p:xfrm>
          <a:off x="428852" y="1956435"/>
          <a:ext cx="6102039" cy="13379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4310"/>
                <a:gridCol w="1950085"/>
                <a:gridCol w="1535796"/>
                <a:gridCol w="1151848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Test Conditions</a:t>
                      </a:r>
                      <a:endParaRPr lang="en-GB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Measured</a:t>
                      </a:r>
                      <a:endParaRPr lang="en-GB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PM </a:t>
                      </a:r>
                      <a:r>
                        <a:rPr lang="en-US" sz="1050" dirty="0">
                          <a:effectLst/>
                        </a:rPr>
                        <a:t>Specs</a:t>
                      </a:r>
                      <a:endParaRPr lang="en-GB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Maximum Power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Vi=-48V</a:t>
                      </a:r>
                      <a:endParaRPr lang="en-GB" sz="9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bg1"/>
                          </a:solidFill>
                          <a:effectLst/>
                        </a:rPr>
                        <a:t>730W </a:t>
                      </a:r>
                      <a:endParaRPr lang="en-GB" sz="9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bg1"/>
                          </a:solidFill>
                          <a:effectLst/>
                        </a:rPr>
                        <a:t>780W</a:t>
                      </a:r>
                      <a:endParaRPr lang="en-GB" sz="9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effectLst/>
                        </a:rPr>
                        <a:t>Input Voltage</a:t>
                      </a:r>
                      <a:endParaRPr lang="en-GB" sz="9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-48V to -53V 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-40V to -60V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Load Regulation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Full power</a:t>
                      </a:r>
                      <a:endParaRPr lang="en-GB" sz="9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8.6%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10%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Line Regulation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Full load, Vin: -40V to -53V 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2mV (max</a:t>
                      </a:r>
                      <a:r>
                        <a:rPr lang="en-US" sz="900" dirty="0" smtClean="0">
                          <a:solidFill>
                            <a:schemeClr val="bg1"/>
                          </a:solidFill>
                          <a:effectLst/>
                        </a:rPr>
                        <a:t>) before failure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Not reported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Efficiency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Vi = -48V, 1-100% of full power</a:t>
                      </a:r>
                      <a:endParaRPr lang="en-GB" sz="9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94% (max)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95.5% (min)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Ripple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Full power 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20mV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Not reported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10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Voltage transient deviation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25160" algn="r"/>
                        </a:tabLst>
                      </a:pPr>
                      <a:r>
                        <a:rPr lang="en-US" sz="900" dirty="0">
                          <a:effectLst/>
                        </a:rPr>
                        <a:t>Load step from 25% to 75% of full </a:t>
                      </a:r>
                      <a:r>
                        <a:rPr lang="en-US" sz="900" dirty="0" smtClean="0">
                          <a:effectLst/>
                        </a:rPr>
                        <a:t>load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±0.5V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reported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896798"/>
              </p:ext>
            </p:extLst>
          </p:nvPr>
        </p:nvGraphicFramePr>
        <p:xfrm>
          <a:off x="440795" y="4491065"/>
          <a:ext cx="6102039" cy="1365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4310"/>
                <a:gridCol w="1950085"/>
                <a:gridCol w="1535796"/>
                <a:gridCol w="1151848"/>
              </a:tblGrid>
              <a:tr h="218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GB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Test Conditions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Measured</a:t>
                      </a:r>
                      <a:endParaRPr lang="en-GB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PM </a:t>
                      </a:r>
                      <a:r>
                        <a:rPr lang="en-US" sz="1050" dirty="0">
                          <a:effectLst/>
                        </a:rPr>
                        <a:t>Specs</a:t>
                      </a:r>
                      <a:endParaRPr lang="en-GB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Maximum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Vi=-48V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780W 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780W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Input Voltage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-40V to -60V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-40V to -60V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Load Regulation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Full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8.6%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10%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Line Regulation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Full load, Vin: -40V to -53V 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2mV (max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Not reported</a:t>
                      </a:r>
                      <a:endParaRPr lang="en-GB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Efficiency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Vi = -48V, 1-100% of full power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94% (max)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95.5% (min)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Ripple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Full power 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20mV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reported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10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Voltage transient deviation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25160" algn="r"/>
                        </a:tabLst>
                      </a:pPr>
                      <a:r>
                        <a:rPr lang="en-US" sz="900" dirty="0">
                          <a:effectLst/>
                        </a:rPr>
                        <a:t>Load step from 25% to 75% of full </a:t>
                      </a:r>
                      <a:r>
                        <a:rPr lang="en-US" sz="900" dirty="0" smtClean="0">
                          <a:effectLst/>
                        </a:rPr>
                        <a:t>load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±0.5V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reported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7623954"/>
              </p:ext>
            </p:extLst>
          </p:nvPr>
        </p:nvGraphicFramePr>
        <p:xfrm>
          <a:off x="6611107" y="1794510"/>
          <a:ext cx="2614612" cy="1976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6594504"/>
              </p:ext>
            </p:extLst>
          </p:nvPr>
        </p:nvGraphicFramePr>
        <p:xfrm>
          <a:off x="6362700" y="4190047"/>
          <a:ext cx="2943225" cy="1776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Down Arrow 8"/>
          <p:cNvSpPr/>
          <p:nvPr/>
        </p:nvSpPr>
        <p:spPr>
          <a:xfrm>
            <a:off x="4371975" y="3680460"/>
            <a:ext cx="381000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ttangolo 34"/>
          <p:cNvSpPr/>
          <p:nvPr/>
        </p:nvSpPr>
        <p:spPr>
          <a:xfrm>
            <a:off x="358879" y="1716109"/>
            <a:ext cx="26741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PM1 v1.2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ttangolo 34"/>
          <p:cNvSpPr/>
          <p:nvPr/>
        </p:nvSpPr>
        <p:spPr>
          <a:xfrm>
            <a:off x="368404" y="4256335"/>
            <a:ext cx="26741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PM1 v1.3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MicroTCA</a:t>
            </a:r>
            <a:r>
              <a:rPr lang="en-US" dirty="0" smtClean="0"/>
              <a:t> </a:t>
            </a:r>
            <a:r>
              <a:rPr lang="en-US" dirty="0"/>
              <a:t>evaluation (</a:t>
            </a:r>
            <a:r>
              <a:rPr lang="en-US" dirty="0" smtClean="0"/>
              <a:t>3/4) </a:t>
            </a:r>
            <a:r>
              <a:rPr lang="en-US" dirty="0"/>
              <a:t>- Shelves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723905"/>
              </p:ext>
            </p:extLst>
          </p:nvPr>
        </p:nvGraphicFramePr>
        <p:xfrm>
          <a:off x="0" y="3429000"/>
          <a:ext cx="6811166" cy="3081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 descr="\\cern.ch\dfs\Users\m\mdicosmo\Documents\My Pictures\Pictur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155" y="1133746"/>
            <a:ext cx="2835315" cy="21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9"/>
          <p:cNvSpPr txBox="1">
            <a:spLocks/>
          </p:cNvSpPr>
          <p:nvPr/>
        </p:nvSpPr>
        <p:spPr>
          <a:xfrm>
            <a:off x="296524" y="1325443"/>
            <a:ext cx="8640961" cy="309366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The aim is to evaluate the maximum vertical temperature variation 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and cooling homogeneity between AMC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and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RTM slots.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Load modules configured to dissipate their maximum power</a:t>
            </a:r>
          </a:p>
          <a:p>
            <a:pPr lvl="1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Fans are driven at maximum speed</a:t>
            </a:r>
          </a:p>
          <a:p>
            <a:pPr lvl="1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Temperature is sensed in six points</a:t>
            </a:r>
          </a:p>
          <a:p>
            <a:pPr lvl="1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54471" y="5229200"/>
            <a:ext cx="1711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AMC: 47 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  <a:latin typeface="Cambria Math"/>
                <a:ea typeface="Cambria Math"/>
              </a:rPr>
              <a:t>°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C</a:t>
            </a:r>
          </a:p>
          <a:p>
            <a:pPr algn="ctr"/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RTM: 23 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  <a:latin typeface="Cambria Math"/>
                <a:ea typeface="Cambria Math"/>
              </a:rPr>
              <a:t>°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C</a:t>
            </a:r>
            <a:endParaRPr lang="en-GB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85926" y="4554125"/>
            <a:ext cx="2261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accent2">
                    <a:lumMod val="50000"/>
                  </a:schemeClr>
                </a:solidFill>
              </a:rPr>
              <a:t>AMC: 19 °C</a:t>
            </a:r>
          </a:p>
          <a:p>
            <a:pPr algn="ctr"/>
            <a:r>
              <a:rPr lang="en-US" sz="1200" b="1" dirty="0">
                <a:solidFill>
                  <a:schemeClr val="accent2">
                    <a:lumMod val="50000"/>
                  </a:schemeClr>
                </a:solidFill>
              </a:rPr>
              <a:t>RTM: 14 °C</a:t>
            </a:r>
            <a:endParaRPr lang="en-GB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61001" y="3924055"/>
            <a:ext cx="8499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AMC 25 °C</a:t>
            </a:r>
            <a:endParaRPr lang="en-GB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21020" y="3564015"/>
            <a:ext cx="9298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Max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delta</a:t>
            </a:r>
            <a:endParaRPr lang="en-GB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CasellaDiTesto 23"/>
          <p:cNvSpPr txBox="1"/>
          <p:nvPr/>
        </p:nvSpPr>
        <p:spPr>
          <a:xfrm>
            <a:off x="6732240" y="3924055"/>
            <a:ext cx="95571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2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it-IT" dirty="0"/>
              <a:t>CFM 60 x 10</a:t>
            </a:r>
          </a:p>
        </p:txBody>
      </p:sp>
      <p:sp>
        <p:nvSpPr>
          <p:cNvPr id="13" name="CasellaDiTesto 28"/>
          <p:cNvSpPr txBox="1"/>
          <p:nvPr/>
        </p:nvSpPr>
        <p:spPr>
          <a:xfrm>
            <a:off x="6687235" y="5229200"/>
            <a:ext cx="148516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200" b="1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it-IT" dirty="0"/>
              <a:t>CFM 100 x 3 (AMC)</a:t>
            </a:r>
          </a:p>
          <a:p>
            <a:r>
              <a:rPr lang="it-IT" dirty="0"/>
              <a:t>CFM 100 x 3 (RTM)</a:t>
            </a:r>
          </a:p>
          <a:p>
            <a:endParaRPr lang="it-IT" dirty="0"/>
          </a:p>
        </p:txBody>
      </p:sp>
      <p:sp>
        <p:nvSpPr>
          <p:cNvPr id="14" name="CasellaDiTesto 29"/>
          <p:cNvSpPr txBox="1"/>
          <p:nvPr/>
        </p:nvSpPr>
        <p:spPr>
          <a:xfrm>
            <a:off x="6642230" y="4554125"/>
            <a:ext cx="1570151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200" b="1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it-IT" dirty="0"/>
              <a:t>CFM 171 x 3 (AMC)</a:t>
            </a:r>
          </a:p>
          <a:p>
            <a:r>
              <a:rPr lang="it-IT" dirty="0"/>
              <a:t>CFM 130 x 2 (RTM)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30612" y="3564015"/>
            <a:ext cx="9635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Fans specs</a:t>
            </a:r>
            <a:endParaRPr lang="en-GB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60535" y="3211233"/>
            <a:ext cx="28224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AMC vertical temperature variation</a:t>
            </a:r>
            <a:endParaRPr lang="en-GB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Rettangolo 13"/>
          <p:cNvSpPr/>
          <p:nvPr/>
        </p:nvSpPr>
        <p:spPr>
          <a:xfrm>
            <a:off x="5539608" y="953725"/>
            <a:ext cx="285781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900" b="1" dirty="0" smtClean="0">
                <a:solidFill>
                  <a:schemeClr val="tx2"/>
                </a:solidFill>
              </a:rPr>
              <a:t>AMC Load Board</a:t>
            </a:r>
            <a:endParaRPr lang="en-US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23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5" name="Rectangle 4"/>
          <p:cNvSpPr/>
          <p:nvPr/>
        </p:nvSpPr>
        <p:spPr>
          <a:xfrm>
            <a:off x="386535" y="1234205"/>
            <a:ext cx="6435715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Example: Load Sharing Topology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Required </a:t>
            </a: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to fully load the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crate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More </a:t>
            </a: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than one Primary 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Each PM powers a defined set of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FRUs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Load </a:t>
            </a: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configuration defined in Backplane FRU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Info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3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tangolo 13"/>
          <p:cNvSpPr/>
          <p:nvPr/>
        </p:nvSpPr>
        <p:spPr>
          <a:xfrm>
            <a:off x="5269578" y="5004175"/>
            <a:ext cx="285781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900" b="1" dirty="0" smtClean="0">
                <a:solidFill>
                  <a:schemeClr val="tx2"/>
                </a:solidFill>
              </a:rPr>
              <a:t>Power Policy Record editing in </a:t>
            </a:r>
            <a:r>
              <a:rPr lang="en-GB" sz="900" b="1" dirty="0" err="1" smtClean="0">
                <a:solidFill>
                  <a:schemeClr val="tx2"/>
                </a:solidFill>
              </a:rPr>
              <a:t>NatView</a:t>
            </a:r>
            <a:endParaRPr lang="en-US" sz="900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885681"/>
              </p:ext>
            </p:extLst>
          </p:nvPr>
        </p:nvGraphicFramePr>
        <p:xfrm>
          <a:off x="521550" y="2663915"/>
          <a:ext cx="4500880" cy="630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7175"/>
                <a:gridCol w="813435"/>
                <a:gridCol w="216027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Power Module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PM Role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FRUs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PM1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Primary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MCH1, CU1, AMC1 to AMC6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PM2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Primary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MCH2, CU2, AMC7 to AMC12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637" y="1178750"/>
            <a:ext cx="3049858" cy="387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86535" y="3586369"/>
            <a:ext cx="643571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Proper operation of the system depends on components used</a:t>
            </a:r>
          </a:p>
          <a:p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       and FW versions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Several equipment combinations tested (Shelves, MCHs, PMs)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Some no-systematic issues encountered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Significant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mprovements</a:t>
            </a:r>
            <a:endParaRPr lang="en-US" sz="13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51520" y="278650"/>
            <a:ext cx="8229600" cy="1143000"/>
          </a:xfrm>
        </p:spPr>
        <p:txBody>
          <a:bodyPr/>
          <a:lstStyle/>
          <a:p>
            <a:r>
              <a:rPr lang="en-US" dirty="0" err="1"/>
              <a:t>MicroTCA</a:t>
            </a:r>
            <a:r>
              <a:rPr lang="en-US" dirty="0"/>
              <a:t> evaluation (4/4) – </a:t>
            </a:r>
            <a:r>
              <a:rPr lang="en-US" dirty="0" smtClean="0"/>
              <a:t>Interoperability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39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MicroTCA</a:t>
            </a:r>
            <a:r>
              <a:rPr lang="en-US" dirty="0"/>
              <a:t> PM Test </a:t>
            </a:r>
            <a:r>
              <a:rPr lang="en-US" dirty="0" smtClean="0"/>
              <a:t>Pad (1/2)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5" name="Content Placeholder 19"/>
          <p:cNvSpPr txBox="1">
            <a:spLocks/>
          </p:cNvSpPr>
          <p:nvPr/>
        </p:nvSpPr>
        <p:spPr>
          <a:xfrm>
            <a:off x="296524" y="1325444"/>
            <a:ext cx="8847476" cy="453382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So far the test architecture consisted of</a:t>
            </a:r>
          </a:p>
          <a:p>
            <a:pPr lvl="1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Commercial crate where load modules were hosted and used to perform test</a:t>
            </a:r>
          </a:p>
          <a:p>
            <a:pPr lvl="1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Load Sharing Topology: PM under test assigned to AMC slots. Auxiliary PM used to power CUs and MCH. </a:t>
            </a:r>
          </a:p>
          <a:p>
            <a:pPr marL="0" indent="0">
              <a:buNone/>
            </a:pPr>
            <a:r>
              <a:rPr lang="en-GB" sz="1400" b="1" dirty="0" smtClean="0">
                <a:solidFill>
                  <a:schemeClr val="tx2">
                    <a:lumMod val="75000"/>
                  </a:schemeClr>
                </a:solidFill>
              </a:rPr>
              <a:t>Limitation:</a:t>
            </a:r>
          </a:p>
          <a:p>
            <a:pPr lvl="1">
              <a:buFontTx/>
              <a:buChar char="–"/>
            </a:pP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Backplane </a:t>
            </a: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influence on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measurements (Ripple </a:t>
            </a: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and noise are influenced by CU and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shelf)</a:t>
            </a:r>
            <a:endParaRPr lang="en-GB" sz="13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Tx/>
              <a:buChar char="–"/>
            </a:pP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The test is limited to the 12 AMC channels since the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CU </a:t>
            </a: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and MCH channels cannot be easily measured in a crate</a:t>
            </a:r>
            <a:endParaRPr lang="en-GB" sz="13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Tx/>
              <a:buChar char="–"/>
            </a:pP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In the perspective of performing EMC measurements, this setup is not suitable for this kind of measurements</a:t>
            </a:r>
            <a:endParaRPr lang="en-GB" sz="13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Tx/>
              <a:buChar char="–"/>
            </a:pP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Full automatic test procedure not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possible</a:t>
            </a:r>
          </a:p>
          <a:p>
            <a:pPr lvl="1">
              <a:buFontTx/>
              <a:buChar char="–"/>
            </a:pPr>
            <a:endParaRPr lang="en-US" sz="1300" dirty="0">
              <a:solidFill>
                <a:schemeClr val="tx2">
                  <a:lumMod val="75000"/>
                </a:schemeClr>
              </a:solidFill>
            </a:endParaRPr>
          </a:p>
          <a:p>
            <a:pPr marL="285750" lvl="1">
              <a:buFont typeface="Wingdings" panose="05000000000000000000" pitchFamily="2" charset="2"/>
              <a:buChar char="q"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Design a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stand-alone 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test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device to 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perform automatically static and dynamic regulation tests,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efficiency 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and ripple and noise measurements. </a:t>
            </a:r>
            <a:endParaRPr lang="en-US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lvl="1">
              <a:buFont typeface="Wingdings" panose="05000000000000000000" pitchFamily="2" charset="2"/>
              <a:buChar char="q"/>
            </a:pPr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Tx/>
              <a:buChar char="–"/>
            </a:pPr>
            <a:endParaRPr lang="en-US" sz="13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5400000">
            <a:off x="4622212" y="2931706"/>
            <a:ext cx="2150604" cy="4753761"/>
          </a:xfrm>
          <a:prstGeom prst="rect">
            <a:avLst/>
          </a:prstGeom>
          <a:solidFill>
            <a:srgbClr val="8AD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 rot="5400000">
            <a:off x="5464896" y="3785846"/>
            <a:ext cx="2095650" cy="3033338"/>
          </a:xfrm>
          <a:prstGeom prst="rect">
            <a:avLst/>
          </a:prstGeom>
          <a:solidFill>
            <a:srgbClr val="CD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 rot="5400000">
            <a:off x="3084131" y="4510425"/>
            <a:ext cx="2095651" cy="1584176"/>
          </a:xfrm>
          <a:prstGeom prst="rect">
            <a:avLst/>
          </a:prstGeom>
          <a:solidFill>
            <a:srgbClr val="CD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717022" y="5051813"/>
            <a:ext cx="479614" cy="12066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glow rad="50800">
              <a:schemeClr val="accent1">
                <a:satMod val="175000"/>
                <a:alpha val="40000"/>
              </a:schemeClr>
            </a:glow>
            <a:outerShdw blurRad="508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</p:txBody>
      </p:sp>
      <p:pic>
        <p:nvPicPr>
          <p:cNvPr id="10" name="Picture 2" descr="http://gallery.proficad.com/Preview/344.s.pn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8" t="30872" r="20621" b="32142"/>
          <a:stretch/>
        </p:blipFill>
        <p:spPr bwMode="auto">
          <a:xfrm>
            <a:off x="4780029" y="5968720"/>
            <a:ext cx="360032" cy="23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251679" y="6185532"/>
            <a:ext cx="5485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PM GND</a:t>
            </a:r>
            <a:endParaRPr lang="en-GB" sz="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82553" y="6183886"/>
            <a:ext cx="5613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EXT GND</a:t>
            </a:r>
            <a:endParaRPr lang="en-GB" sz="800" b="1" dirty="0"/>
          </a:p>
        </p:txBody>
      </p:sp>
      <p:sp>
        <p:nvSpPr>
          <p:cNvPr id="13" name="Rectangle 12"/>
          <p:cNvSpPr/>
          <p:nvPr/>
        </p:nvSpPr>
        <p:spPr>
          <a:xfrm>
            <a:off x="3492144" y="5671444"/>
            <a:ext cx="783829" cy="54786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IO</a:t>
            </a:r>
          </a:p>
          <a:p>
            <a:pPr algn="ctr"/>
            <a:r>
              <a:rPr lang="en-US" sz="1200" dirty="0" smtClean="0"/>
              <a:t>Extender</a:t>
            </a:r>
            <a:endParaRPr lang="en-GB" sz="12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"/>
          <a:stretch/>
        </p:blipFill>
        <p:spPr bwMode="auto">
          <a:xfrm>
            <a:off x="4610793" y="4486780"/>
            <a:ext cx="723963" cy="454588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" name="Picture 2" descr="http://gallery.proficad.com/Preview/344.s.pn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8" t="30872" r="20621" b="32142"/>
          <a:stretch/>
        </p:blipFill>
        <p:spPr bwMode="auto">
          <a:xfrm>
            <a:off x="4780029" y="5699885"/>
            <a:ext cx="360032" cy="23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gallery.proficad.com/Preview/344.s.pn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8" t="30872" r="20621" b="32142"/>
          <a:stretch/>
        </p:blipFill>
        <p:spPr bwMode="auto">
          <a:xfrm>
            <a:off x="4780029" y="5392656"/>
            <a:ext cx="360032" cy="23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gallery.proficad.com/Preview/344.s.pn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8" t="30872" r="20621" b="32142"/>
          <a:stretch/>
        </p:blipFill>
        <p:spPr bwMode="auto">
          <a:xfrm>
            <a:off x="4780029" y="5123821"/>
            <a:ext cx="360032" cy="23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738580" y="4683333"/>
            <a:ext cx="1890211" cy="1748306"/>
          </a:xfrm>
          <a:prstGeom prst="rect">
            <a:avLst/>
          </a:prstGeom>
          <a:solidFill>
            <a:srgbClr val="8AD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 rot="5400000">
            <a:off x="857151" y="4657250"/>
            <a:ext cx="1653070" cy="1800200"/>
          </a:xfrm>
          <a:prstGeom prst="rect">
            <a:avLst/>
          </a:prstGeom>
          <a:solidFill>
            <a:srgbClr val="CD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275973" y="5988478"/>
            <a:ext cx="430921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049170" y="5418221"/>
            <a:ext cx="0" cy="30663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212078" y="5724852"/>
            <a:ext cx="839924" cy="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367029" y="4911842"/>
            <a:ext cx="322101" cy="4803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36248" y="5544235"/>
            <a:ext cx="8579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70C0"/>
                </a:solidFill>
              </a:rPr>
              <a:t>PS1, EN, MP, PP</a:t>
            </a:r>
            <a:endParaRPr lang="en-GB" sz="800" b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73795" y="5773034"/>
            <a:ext cx="5581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70C0"/>
                </a:solidFill>
              </a:rPr>
              <a:t>Local I2C</a:t>
            </a:r>
            <a:endParaRPr lang="en-GB" sz="8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04009" y="5043373"/>
            <a:ext cx="934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70C0"/>
                </a:solidFill>
              </a:rPr>
              <a:t>PM IPMB_0 (A/B)</a:t>
            </a:r>
            <a:endParaRPr lang="en-GB" sz="800" b="1" dirty="0">
              <a:solidFill>
                <a:srgbClr val="0070C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76736" y="6012572"/>
            <a:ext cx="391915" cy="3113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uC</a:t>
            </a:r>
            <a:endParaRPr lang="en-US" sz="12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2112424" y="6216195"/>
            <a:ext cx="5613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EXT GND</a:t>
            </a:r>
            <a:endParaRPr lang="en-GB" sz="800" b="1" dirty="0"/>
          </a:p>
        </p:txBody>
      </p:sp>
      <p:pic>
        <p:nvPicPr>
          <p:cNvPr id="29" name="Picture 5" descr="http://www.clker.com/cliparts/4/4/d/4/12236156551925934261rsamurti_RSA_IEC_Ground_Symbol.svg.h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728" y="6385240"/>
            <a:ext cx="130043" cy="14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>
            <a:off x="6967618" y="5130984"/>
            <a:ext cx="309647" cy="0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960048" y="4254687"/>
            <a:ext cx="1" cy="2414673"/>
          </a:xfrm>
          <a:prstGeom prst="straightConnector1">
            <a:avLst/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744025" y="4098268"/>
            <a:ext cx="54965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b="1" dirty="0" smtClean="0">
                <a:solidFill>
                  <a:srgbClr val="0070C0"/>
                </a:solidFill>
              </a:rPr>
              <a:t>ISOLATION</a:t>
            </a:r>
            <a:endParaRPr lang="en-GB" sz="500" b="1" dirty="0">
              <a:solidFill>
                <a:srgbClr val="0070C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 rot="16200000">
            <a:off x="1516879" y="5442835"/>
            <a:ext cx="1157499" cy="11472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MCH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1233636" y="5672803"/>
            <a:ext cx="804632" cy="0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233635" y="5672803"/>
            <a:ext cx="1" cy="339769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904265" y="4773343"/>
            <a:ext cx="468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 smtClean="0">
                <a:solidFill>
                  <a:srgbClr val="0070C0"/>
                </a:solidFill>
              </a:rPr>
              <a:t>Payload </a:t>
            </a:r>
          </a:p>
          <a:p>
            <a:r>
              <a:rPr lang="en-US" sz="600" b="1" dirty="0" smtClean="0">
                <a:solidFill>
                  <a:srgbClr val="0070C0"/>
                </a:solidFill>
              </a:rPr>
              <a:t>channels</a:t>
            </a:r>
            <a:endParaRPr lang="en-GB" sz="600" b="1" dirty="0">
              <a:solidFill>
                <a:srgbClr val="0070C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7780032" y="5151462"/>
            <a:ext cx="194656" cy="0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5400000">
            <a:off x="7670032" y="5065318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rgbClr val="0070C0"/>
                </a:solidFill>
              </a:rPr>
              <a:t>External LOAD</a:t>
            </a:r>
            <a:endParaRPr lang="en-GB" sz="900" b="1" dirty="0">
              <a:solidFill>
                <a:srgbClr val="0070C0"/>
              </a:solidFill>
            </a:endParaRPr>
          </a:p>
        </p:txBody>
      </p:sp>
      <p:sp>
        <p:nvSpPr>
          <p:cNvPr id="39" name="Down Arrow 38"/>
          <p:cNvSpPr/>
          <p:nvPr/>
        </p:nvSpPr>
        <p:spPr>
          <a:xfrm>
            <a:off x="996300" y="4384454"/>
            <a:ext cx="192331" cy="24303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484540" y="4149080"/>
            <a:ext cx="12971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err="1" smtClean="0"/>
              <a:t>EXTernal</a:t>
            </a:r>
            <a:r>
              <a:rPr lang="en-US" sz="900" b="1" dirty="0" smtClean="0"/>
              <a:t> Power Supply</a:t>
            </a:r>
            <a:endParaRPr lang="en-GB" sz="900" b="1" dirty="0"/>
          </a:p>
        </p:txBody>
      </p:sp>
      <p:sp>
        <p:nvSpPr>
          <p:cNvPr id="41" name="Rectangle 40"/>
          <p:cNvSpPr/>
          <p:nvPr/>
        </p:nvSpPr>
        <p:spPr>
          <a:xfrm>
            <a:off x="873596" y="4648463"/>
            <a:ext cx="391915" cy="124957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1053616" y="5038101"/>
            <a:ext cx="984650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1051552" y="4782948"/>
            <a:ext cx="2064" cy="255152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998520" y="4857546"/>
            <a:ext cx="5501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</a:rPr>
              <a:t>MP&amp;PP</a:t>
            </a:r>
            <a:endParaRPr lang="en-GB" sz="9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43626" y="5503004"/>
            <a:ext cx="5084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70C0"/>
                </a:solidFill>
              </a:rPr>
              <a:t>IPMB_L</a:t>
            </a:r>
            <a:endParaRPr lang="en-GB" sz="800" b="1" dirty="0">
              <a:solidFill>
                <a:srgbClr val="0070C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 rot="5400000">
            <a:off x="7116312" y="4894679"/>
            <a:ext cx="917747" cy="495055"/>
            <a:chOff x="7641070" y="2784821"/>
            <a:chExt cx="917747" cy="495055"/>
          </a:xfrm>
        </p:grpSpPr>
        <p:sp>
          <p:nvSpPr>
            <p:cNvPr id="47" name="Rectangle 46"/>
            <p:cNvSpPr/>
            <p:nvPr/>
          </p:nvSpPr>
          <p:spPr>
            <a:xfrm>
              <a:off x="7718126" y="2827503"/>
              <a:ext cx="840691" cy="45237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641070" y="2784821"/>
              <a:ext cx="7473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>
                  <a:solidFill>
                    <a:schemeClr val="bg1"/>
                  </a:solidFill>
                </a:rPr>
                <a:t>Payload Relays</a:t>
              </a:r>
              <a:endParaRPr lang="en-GB" sz="700" b="1" dirty="0">
                <a:solidFill>
                  <a:schemeClr val="bg1"/>
                </a:solidFill>
              </a:endParaRPr>
            </a:p>
          </p:txBody>
        </p:sp>
        <p:pic>
          <p:nvPicPr>
            <p:cNvPr id="49" name="Picture 11" descr="File:Relay symbols.svg"/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8" t="7309" r="69334" b="70910"/>
            <a:stretch/>
          </p:blipFill>
          <p:spPr bwMode="auto">
            <a:xfrm>
              <a:off x="7785153" y="2935092"/>
              <a:ext cx="216022" cy="292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11" descr="File:Relay symbols.svg"/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92" t="7309" r="69334" b="70910"/>
            <a:stretch/>
          </p:blipFill>
          <p:spPr bwMode="auto">
            <a:xfrm>
              <a:off x="8009641" y="2935092"/>
              <a:ext cx="108011" cy="292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1" descr="File:Relay symbols.svg"/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92" t="7309" r="69334" b="70910"/>
            <a:stretch/>
          </p:blipFill>
          <p:spPr bwMode="auto">
            <a:xfrm>
              <a:off x="8117652" y="2935092"/>
              <a:ext cx="108011" cy="292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11" descr="File:Relay symbols.svg"/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92" t="7309" r="69334" b="70910"/>
            <a:stretch/>
          </p:blipFill>
          <p:spPr bwMode="auto">
            <a:xfrm>
              <a:off x="8222289" y="2935092"/>
              <a:ext cx="108011" cy="292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11" descr="File:Relay symbols.svg"/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92" t="7309" r="69334" b="70910"/>
            <a:stretch/>
          </p:blipFill>
          <p:spPr bwMode="auto">
            <a:xfrm>
              <a:off x="8330300" y="2935092"/>
              <a:ext cx="108011" cy="292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11" descr="File:Relay symbols.svg"/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92" t="7309" r="69334" b="70910"/>
            <a:stretch/>
          </p:blipFill>
          <p:spPr bwMode="auto">
            <a:xfrm>
              <a:off x="8427578" y="2935092"/>
              <a:ext cx="108011" cy="292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5" name="Picture 2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4D4D4D"/>
              </a:clrFrom>
              <a:clrTo>
                <a:srgbClr val="4D4D4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38" t="38674" r="42063" b="8445"/>
          <a:stretch/>
        </p:blipFill>
        <p:spPr bwMode="auto">
          <a:xfrm rot="5400000">
            <a:off x="6018235" y="4497111"/>
            <a:ext cx="577197" cy="1235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Straight Arrow Connector 55"/>
          <p:cNvCxnSpPr/>
          <p:nvPr/>
        </p:nvCxnSpPr>
        <p:spPr>
          <a:xfrm flipH="1">
            <a:off x="5196638" y="5876078"/>
            <a:ext cx="2357207" cy="0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697277" y="5854624"/>
            <a:ext cx="7569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70C0"/>
                </a:solidFill>
              </a:rPr>
              <a:t>Relay Control</a:t>
            </a:r>
            <a:endParaRPr lang="en-GB" sz="800" b="1" dirty="0">
              <a:solidFill>
                <a:srgbClr val="0070C0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7037441" y="5075039"/>
            <a:ext cx="85346" cy="11285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338980" y="4276732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70C0"/>
                </a:solidFill>
              </a:rPr>
              <a:t>I2C Isolator</a:t>
            </a:r>
            <a:endParaRPr lang="en-GB" sz="800" b="1" dirty="0">
              <a:solidFill>
                <a:srgbClr val="0070C0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1051553" y="5038101"/>
            <a:ext cx="2063" cy="974471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14" idx="1"/>
          </p:cNvCxnSpPr>
          <p:nvPr/>
        </p:nvCxnSpPr>
        <p:spPr>
          <a:xfrm rot="10800000" flipV="1">
            <a:off x="2178741" y="4714073"/>
            <a:ext cx="2432053" cy="364493"/>
          </a:xfrm>
          <a:prstGeom prst="bentConnector3">
            <a:avLst>
              <a:gd name="adj1" fmla="val 40209"/>
            </a:avLst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/>
          <p:nvPr/>
        </p:nvCxnSpPr>
        <p:spPr>
          <a:xfrm rot="10800000">
            <a:off x="1053617" y="4842160"/>
            <a:ext cx="2295255" cy="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/>
          <p:nvPr/>
        </p:nvCxnSpPr>
        <p:spPr>
          <a:xfrm rot="10800000" flipV="1">
            <a:off x="1368654" y="5962345"/>
            <a:ext cx="2103857" cy="253847"/>
          </a:xfrm>
          <a:prstGeom prst="bentConnector3">
            <a:avLst>
              <a:gd name="adj1" fmla="val 50000"/>
            </a:avLst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7559215" y="5601080"/>
            <a:ext cx="0" cy="283405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5" descr="http://www.clker.com/cliparts/4/4/d/4/12236156551925934261rsamurti_RSA_IEC_Ground_Symbol.svg.h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511" y="6350339"/>
            <a:ext cx="130043" cy="14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5" descr="http://www.clker.com/cliparts/4/4/d/4/12236156551925934261rsamurti_RSA_IEC_Ground_Symbol.svg.h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163" y="6351985"/>
            <a:ext cx="130043" cy="14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44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MicroTCA</a:t>
            </a:r>
            <a:r>
              <a:rPr lang="en-US" dirty="0"/>
              <a:t> PM Test </a:t>
            </a:r>
            <a:r>
              <a:rPr lang="en-US" dirty="0" smtClean="0"/>
              <a:t>Pad (2/2)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31" y="1358770"/>
            <a:ext cx="4096502" cy="171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015" y="3301631"/>
            <a:ext cx="4005445" cy="2789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41530" y="3690607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The test pad will provide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lvl="0"/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Shelf environment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Isolation between PM and test control circuitry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PP and MP voltages measurement features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Connection to an external electronic 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EMC measurements features (EMI receiver)</a:t>
            </a:r>
            <a:endParaRPr lang="en-GB" sz="13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Noise rejection ratio across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IPMB-0 Analyzer</a:t>
            </a:r>
            <a:endParaRPr lang="en-US" sz="13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Cooling</a:t>
            </a:r>
            <a:endParaRPr lang="en-GB" sz="1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58578" y="6091542"/>
            <a:ext cx="1858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chemeClr val="tx2"/>
                </a:solidFill>
              </a:rPr>
              <a:t>Power Module </a:t>
            </a:r>
            <a:r>
              <a:rPr lang="en-US" sz="900" b="1" dirty="0">
                <a:solidFill>
                  <a:schemeClr val="tx2"/>
                </a:solidFill>
              </a:rPr>
              <a:t>PCB CAD view</a:t>
            </a:r>
            <a:endParaRPr lang="en-GB" sz="900" b="1" dirty="0">
              <a:solidFill>
                <a:schemeClr val="tx2"/>
              </a:solidFill>
            </a:endParaRPr>
          </a:p>
          <a:p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247" y="3070799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tx2"/>
                </a:solidFill>
              </a:rPr>
              <a:t>MCH PCB CAD view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52020" y="1268760"/>
            <a:ext cx="2925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CH" b="1" dirty="0" err="1" smtClean="0">
                <a:solidFill>
                  <a:schemeClr val="tx2">
                    <a:lumMod val="75000"/>
                  </a:schemeClr>
                </a:solidFill>
              </a:rPr>
              <a:t>Ready</a:t>
            </a:r>
            <a:r>
              <a:rPr lang="fr-CH" b="1" dirty="0" smtClean="0">
                <a:solidFill>
                  <a:schemeClr val="tx2">
                    <a:lumMod val="75000"/>
                  </a:schemeClr>
                </a:solidFill>
              </a:rPr>
              <a:t> for </a:t>
            </a:r>
            <a:r>
              <a:rPr lang="fr-CH" b="1" dirty="0" err="1" smtClean="0">
                <a:solidFill>
                  <a:schemeClr val="tx2">
                    <a:lumMod val="75000"/>
                  </a:schemeClr>
                </a:solidFill>
              </a:rPr>
              <a:t>manufacturing</a:t>
            </a:r>
            <a:r>
              <a:rPr lang="fr-CH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GB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4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46575" y="1358770"/>
            <a:ext cx="82359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evaluation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AdvancedTCA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Conclusions &amp; Questions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239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5" name="Rettangolo 11"/>
          <p:cNvSpPr/>
          <p:nvPr/>
        </p:nvSpPr>
        <p:spPr>
          <a:xfrm>
            <a:off x="386535" y="1229270"/>
            <a:ext cx="80357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Test is performed with fans at maximum speed and:</a:t>
            </a:r>
          </a:p>
          <a:p>
            <a:pPr lvl="1" indent="-285750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250W for front modules (Power Entry Module limitation)</a:t>
            </a:r>
          </a:p>
          <a:p>
            <a:pPr lvl="1" indent="-285750">
              <a:buFontTx/>
              <a:buChar char="-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50W for rear modules</a:t>
            </a:r>
          </a:p>
        </p:txBody>
      </p:sp>
      <p:grpSp>
        <p:nvGrpSpPr>
          <p:cNvPr id="7" name="Gruppo 30"/>
          <p:cNvGrpSpPr/>
          <p:nvPr/>
        </p:nvGrpSpPr>
        <p:grpSpPr>
          <a:xfrm>
            <a:off x="5910720" y="773705"/>
            <a:ext cx="2351690" cy="2160240"/>
            <a:chOff x="5167141" y="589833"/>
            <a:chExt cx="3230284" cy="2959200"/>
          </a:xfrm>
        </p:grpSpPr>
        <p:sp>
          <p:nvSpPr>
            <p:cNvPr id="8" name="Rettangolo 34"/>
            <p:cNvSpPr/>
            <p:nvPr/>
          </p:nvSpPr>
          <p:spPr>
            <a:xfrm>
              <a:off x="5562110" y="3318201"/>
              <a:ext cx="2674169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b="1" dirty="0" smtClean="0">
                  <a:solidFill>
                    <a:schemeClr val="tx2">
                      <a:lumMod val="75000"/>
                    </a:schemeClr>
                  </a:solidFill>
                </a:rPr>
                <a:t>Load boards</a:t>
              </a:r>
              <a:endParaRPr lang="en-US" sz="9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9" name="Picture 3" descr="\\cern.ch\dfs\Users\m\mdicosmo\Desktop\IMAG1676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48" t="3750" r="21174" b="8611"/>
            <a:stretch/>
          </p:blipFill>
          <p:spPr bwMode="auto">
            <a:xfrm rot="10800000">
              <a:off x="7668296" y="589833"/>
              <a:ext cx="729129" cy="24165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\\cern.ch\dfs\Users\m\mdicosmo\Desktop\IMAG167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721" b="23751"/>
            <a:stretch/>
          </p:blipFill>
          <p:spPr bwMode="auto">
            <a:xfrm rot="16200000">
              <a:off x="5218874" y="538102"/>
              <a:ext cx="2416534" cy="25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5697125" y="863715"/>
              <a:ext cx="0" cy="1845205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6327195" y="863715"/>
              <a:ext cx="0" cy="184520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957265" y="863715"/>
              <a:ext cx="0" cy="1845205"/>
            </a:xfrm>
            <a:prstGeom prst="straightConnector1">
              <a:avLst/>
            </a:prstGeom>
            <a:ln w="28575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8037385" y="863715"/>
              <a:ext cx="0" cy="1845205"/>
            </a:xfrm>
            <a:prstGeom prst="straightConnector1">
              <a:avLst/>
            </a:prstGeom>
            <a:ln w="28575">
              <a:solidFill>
                <a:srgbClr val="7030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462925" y="2933006"/>
              <a:ext cx="4683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Δ</a:t>
              </a:r>
              <a:r>
                <a:rPr lang="en-US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T1</a:t>
              </a:r>
              <a:endParaRPr lang="en-GB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92996" y="2933984"/>
              <a:ext cx="4683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rgbClr val="FF0000"/>
                  </a:solidFill>
                </a:rPr>
                <a:t>Δ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T2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32240" y="2932533"/>
              <a:ext cx="4683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rgbClr val="00B050"/>
                  </a:solidFill>
                </a:rPr>
                <a:t>Δ</a:t>
              </a:r>
              <a:r>
                <a:rPr lang="en-US" sz="1400" b="1" dirty="0" smtClean="0">
                  <a:solidFill>
                    <a:srgbClr val="00B050"/>
                  </a:solidFill>
                </a:rPr>
                <a:t>T3</a:t>
              </a:r>
              <a:endParaRPr lang="en-GB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846430" y="2932533"/>
              <a:ext cx="3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 smtClean="0">
                  <a:solidFill>
                    <a:srgbClr val="7030A0"/>
                  </a:solidFill>
                </a:rPr>
                <a:t>Δ</a:t>
              </a:r>
              <a:r>
                <a:rPr lang="en-US" sz="1400" b="1" dirty="0">
                  <a:solidFill>
                    <a:srgbClr val="7030A0"/>
                  </a:solidFill>
                </a:rPr>
                <a:t>R</a:t>
              </a:r>
              <a:endParaRPr lang="en-GB" sz="1400" b="1" dirty="0">
                <a:solidFill>
                  <a:srgbClr val="7030A0"/>
                </a:solidFill>
              </a:endParaRPr>
            </a:p>
          </p:txBody>
        </p:sp>
      </p:grp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1552132"/>
              </p:ext>
            </p:extLst>
          </p:nvPr>
        </p:nvGraphicFramePr>
        <p:xfrm>
          <a:off x="134035" y="3369767"/>
          <a:ext cx="4366465" cy="3126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7227917"/>
              </p:ext>
            </p:extLst>
          </p:nvPr>
        </p:nvGraphicFramePr>
        <p:xfrm>
          <a:off x="4320480" y="3369767"/>
          <a:ext cx="4572000" cy="3126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Rettangolo 34"/>
          <p:cNvSpPr/>
          <p:nvPr/>
        </p:nvSpPr>
        <p:spPr>
          <a:xfrm>
            <a:off x="2302876" y="3045441"/>
            <a:ext cx="26741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MAX front ∆T = </a:t>
            </a:r>
            <a:r>
              <a:rPr lang="en-US" sz="1300" b="1" dirty="0" smtClean="0">
                <a:solidFill>
                  <a:schemeClr val="tx2">
                    <a:lumMod val="75000"/>
                  </a:schemeClr>
                </a:solidFill>
              </a:rPr>
              <a:t>35 °C</a:t>
            </a:r>
            <a:endParaRPr lang="en-US" sz="1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ettangolo 34"/>
          <p:cNvSpPr/>
          <p:nvPr/>
        </p:nvSpPr>
        <p:spPr>
          <a:xfrm>
            <a:off x="6957265" y="3031213"/>
            <a:ext cx="161896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MAX front ∆T = </a:t>
            </a:r>
            <a:r>
              <a:rPr lang="en-US" sz="1300" b="1" dirty="0" smtClean="0">
                <a:solidFill>
                  <a:schemeClr val="tx2">
                    <a:lumMod val="75000"/>
                  </a:schemeClr>
                </a:solidFill>
              </a:rPr>
              <a:t>23°C </a:t>
            </a:r>
            <a:endParaRPr lang="en-US" sz="1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ettangolo 34"/>
          <p:cNvSpPr/>
          <p:nvPr/>
        </p:nvSpPr>
        <p:spPr>
          <a:xfrm>
            <a:off x="791580" y="2986208"/>
            <a:ext cx="26741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Chassis1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ettangolo 38"/>
          <p:cNvSpPr/>
          <p:nvPr/>
        </p:nvSpPr>
        <p:spPr>
          <a:xfrm>
            <a:off x="4842030" y="2978950"/>
            <a:ext cx="26741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Chassis2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itle 3"/>
          <p:cNvSpPr>
            <a:spLocks noGrp="1"/>
          </p:cNvSpPr>
          <p:nvPr>
            <p:ph type="title"/>
          </p:nvPr>
        </p:nvSpPr>
        <p:spPr>
          <a:xfrm>
            <a:off x="251520" y="278650"/>
            <a:ext cx="8229600" cy="1143000"/>
          </a:xfrm>
        </p:spPr>
        <p:txBody>
          <a:bodyPr/>
          <a:lstStyle/>
          <a:p>
            <a:r>
              <a:rPr lang="en-US" dirty="0" smtClean="0"/>
              <a:t>ATCA Evaluation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874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5" name="Rettangolo 11"/>
          <p:cNvSpPr/>
          <p:nvPr/>
        </p:nvSpPr>
        <p:spPr>
          <a:xfrm>
            <a:off x="251520" y="1229270"/>
            <a:ext cx="803577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ATLAS is using a 6 slots ATCA shelf as single instance infrastructure for the trigger 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upgrade.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Shelf airflow direction is horizontal (left to right)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The shelf will be located on the bottom side of the LHC rack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Outside the turbine circulation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Test has been carried out on the table and inside the rack with the following load conditions: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250W on each slot (200W front, 50W rear)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350W on three slot (300W front, 50W rear)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Test showed that the temperature increase in the two cases was not excessive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(+ 4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Cambria Math"/>
                <a:ea typeface="Cambria Math"/>
              </a:rPr>
              <a:t>°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C)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However, it should not be scaled to full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system.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itle 3"/>
          <p:cNvSpPr>
            <a:spLocks noGrp="1"/>
          </p:cNvSpPr>
          <p:nvPr>
            <p:ph type="title"/>
          </p:nvPr>
        </p:nvSpPr>
        <p:spPr>
          <a:xfrm>
            <a:off x="251520" y="278650"/>
            <a:ext cx="8229600" cy="1143000"/>
          </a:xfrm>
        </p:spPr>
        <p:txBody>
          <a:bodyPr/>
          <a:lstStyle/>
          <a:p>
            <a:r>
              <a:rPr lang="en-US" dirty="0" smtClean="0"/>
              <a:t>ATCA Evaluation – Specific case study</a:t>
            </a:r>
            <a:endParaRPr lang="en-GB" dirty="0"/>
          </a:p>
        </p:txBody>
      </p:sp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3058862082"/>
              </p:ext>
            </p:extLst>
          </p:nvPr>
        </p:nvGraphicFramePr>
        <p:xfrm>
          <a:off x="6249" y="4284234"/>
          <a:ext cx="3915435" cy="2430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1527219364"/>
              </p:ext>
            </p:extLst>
          </p:nvPr>
        </p:nvGraphicFramePr>
        <p:xfrm>
          <a:off x="4549497" y="4284234"/>
          <a:ext cx="3915435" cy="2416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31640" y="4149725"/>
            <a:ext cx="16001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tx2"/>
                </a:solidFill>
              </a:rPr>
              <a:t>Chassis outside the rack(1)</a:t>
            </a:r>
            <a:endParaRPr lang="en-GB" sz="1000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67155" y="4161007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tx2"/>
                </a:solidFill>
              </a:rPr>
              <a:t>Chassis in the rack (2)</a:t>
            </a:r>
            <a:endParaRPr lang="en-GB" sz="1000" b="1" dirty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305" y="2123855"/>
            <a:ext cx="1458887" cy="191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690" y="683695"/>
            <a:ext cx="2176675" cy="124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552220" y="1853825"/>
            <a:ext cx="3882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(1)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487435" y="3981827"/>
            <a:ext cx="3882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(2)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0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46575" y="1358770"/>
            <a:ext cx="82359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evaluation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AdvancedTCA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evaluation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Conclusions &amp; Questions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66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46575" y="1358770"/>
            <a:ext cx="82359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Introduction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AdvancedTCA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Conclusions &amp; Questions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86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5" name="TextBox 2"/>
          <p:cNvSpPr txBox="1"/>
          <p:nvPr/>
        </p:nvSpPr>
        <p:spPr>
          <a:xfrm>
            <a:off x="406326" y="1207777"/>
            <a:ext cx="91162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Results obtained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Detailed test procedures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Test systems developed (Modules, systems and software)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standards, systems and equipment know-how gained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Comprehensive  set of tests performed for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: crates, PMs and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MCH and ATCA.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Interaction with manufacturers (HW and SW modifications introduced)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Detailed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evaluation reports published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https://espace.cern.ch/ph-dep-ESE-BE-uTCAEvaluationProject/default.aspx)</a:t>
            </a:r>
          </a:p>
          <a:p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Lessons learned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Some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new products lacking maturity in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format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Good communication with vendor support is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essential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Evaluation program ongoing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PMs, MCHs,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Shelves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PM Test Pad, DESY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MMC,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LAPP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ANNECY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IPMC</a:t>
            </a:r>
          </a:p>
          <a:p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New 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project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phase launched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Make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equipment recommendations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Define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technical specifications jointly with experiments in view of future equipment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purchase and maintenance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Make reference equipment available to users for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evaluation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Provide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support service and tools to the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community</a:t>
            </a:r>
          </a:p>
        </p:txBody>
      </p:sp>
    </p:spTree>
    <p:extLst>
      <p:ext uri="{BB962C8B-B14F-4D97-AF65-F5344CB8AC3E}">
        <p14:creationId xmlns:p14="http://schemas.microsoft.com/office/powerpoint/2010/main" val="340182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176845" y="2826060"/>
            <a:ext cx="28353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smtClean="0"/>
              <a:t>Thank you</a:t>
            </a:r>
            <a:endParaRPr lang="en-GB" sz="4000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5202070" y="5229200"/>
            <a:ext cx="454550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0" i="1" dirty="0" smtClean="0"/>
              <a:t>matteo.di.cosmo@cern.ch</a:t>
            </a:r>
            <a:endParaRPr lang="en-GB" sz="1800" b="0" i="1" dirty="0"/>
          </a:p>
        </p:txBody>
      </p:sp>
    </p:spTree>
    <p:extLst>
      <p:ext uri="{BB962C8B-B14F-4D97-AF65-F5344CB8AC3E}">
        <p14:creationId xmlns:p14="http://schemas.microsoft.com/office/powerpoint/2010/main" val="308163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406325" y="767605"/>
            <a:ext cx="8654805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Useful links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Evaluation Repository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https://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espace.cern.ch/ph-dep-ESE-BE-uTCAEvaluationProject/default.aspx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ATCA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Evaluation Repository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3"/>
              </a:rPr>
              <a:t>https://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espace.cern.ch/ph-dep-ESE-BE-ATCAEvaluationProject/SitePages/Home.aspx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PICMG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Website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4"/>
              </a:rPr>
              <a:t>http://www.picmg.org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/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Short Form Specification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5"/>
              </a:rPr>
              <a:t>http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5"/>
              </a:rPr>
              <a:t>://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5"/>
              </a:rPr>
              <a:t>www.picmg.org/pdf/MicroTCA_Short_Form_Sept_2006.pdf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AMC Short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Form Specification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6"/>
              </a:rPr>
              <a:t>http://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6"/>
              </a:rPr>
              <a:t>www.picmg.org/pdf/AMC.0_R2.0_Short_Form.pdf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ATCA Short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Form Specification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7"/>
              </a:rPr>
              <a:t>http://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7"/>
              </a:rPr>
              <a:t>www.picmg.org/pdf/PICMG_3_0_Shortform.pdf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IPMI, IPMB 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</a:rPr>
              <a:t>Specification 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hlinkClick r:id="rId8"/>
              </a:rPr>
              <a:t>http://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  <a:hlinkClick r:id="rId8"/>
              </a:rPr>
              <a:t>www.intel.com/content/www/us/en/servers/ipmi/ipmi-specifications.html</a:t>
            </a:r>
            <a:endParaRPr lang="en-GB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Polaris Tester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hlinkClick r:id="rId9"/>
              </a:rPr>
              <a:t>http://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9"/>
              </a:rPr>
              <a:t>www.polarisnetworks.net/atca-test-tool.html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400" dirty="0"/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67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5" name="Content Placeholder 19"/>
          <p:cNvSpPr txBox="1">
            <a:spLocks/>
          </p:cNvSpPr>
          <p:nvPr/>
        </p:nvSpPr>
        <p:spPr>
          <a:xfrm>
            <a:off x="296524" y="1325443"/>
            <a:ext cx="8640961" cy="471384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At CERN the first </a:t>
            </a:r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</a:rPr>
              <a:t>x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TCA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systems are being installed during the current Long Shutdown (LS1) while larger quantities are planned for the Long Shutdown 2 (2018).</a:t>
            </a:r>
          </a:p>
          <a:p>
            <a:endParaRPr lang="en-US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800100" lvl="2" indent="0">
              <a:buNone/>
            </a:pP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CMS</a:t>
            </a:r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  <a:p>
            <a:pPr marL="800100" lvl="2" indent="0">
              <a:buNone/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ATCA: ATLAS and potentially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LHCb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&amp; Alice </a:t>
            </a:r>
          </a:p>
          <a:p>
            <a:pPr marL="800100" lvl="2" indent="0">
              <a:buNone/>
            </a:pPr>
            <a:endParaRPr lang="en-US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evaluation project in 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Electronics support group for experiments </a:t>
            </a:r>
            <a:r>
              <a:rPr lang="en-US" sz="1400" dirty="0" smtClean="0"/>
              <a:t>(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PH-ESE) group launched in 2011 </a:t>
            </a:r>
          </a:p>
          <a:p>
            <a:pPr lvl="1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Technical evaluation of components for </a:t>
            </a: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and 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ATCA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systems as well as AC/DC rectifiers</a:t>
            </a:r>
          </a:p>
          <a:p>
            <a:pPr lvl="1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Development of tools (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H/W and S/W) for the testing of commercial components</a:t>
            </a:r>
          </a:p>
          <a:p>
            <a:pPr lvl="1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Conduct market surveys </a:t>
            </a:r>
          </a:p>
          <a:p>
            <a:pPr lvl="1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Report and share results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xTCA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Interest Group)</a:t>
            </a:r>
          </a:p>
          <a:p>
            <a:pPr marL="0" indent="0">
              <a:buNone/>
            </a:pPr>
            <a:endParaRPr lang="en-US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1400" b="1" dirty="0" smtClean="0">
                <a:solidFill>
                  <a:schemeClr val="tx2">
                    <a:lumMod val="75000"/>
                  </a:schemeClr>
                </a:solidFill>
              </a:rPr>
              <a:t>Next phase</a:t>
            </a:r>
          </a:p>
          <a:p>
            <a:pPr lvl="1"/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Try to standardize </a:t>
            </a:r>
            <a:r>
              <a:rPr lang="en-GB" sz="1400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 and ATCA shelves, power supplies, MCHs..</a:t>
            </a:r>
          </a:p>
          <a:p>
            <a:pPr lvl="1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Define acceptance test procedures</a:t>
            </a:r>
          </a:p>
          <a:p>
            <a:pPr lvl="1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Propose a selected set of equipment to the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experiments</a:t>
            </a:r>
            <a:endParaRPr lang="en-GB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Provide centralized support for these items</a:t>
            </a:r>
          </a:p>
          <a:p>
            <a:pPr marL="0" indent="0">
              <a:buNone/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25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</a:t>
            </a:r>
            <a:r>
              <a:rPr lang="en-US" dirty="0" err="1"/>
              <a:t>MicroTCA</a:t>
            </a:r>
            <a:r>
              <a:rPr lang="en-US" dirty="0"/>
              <a:t> Equipment (1/2)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0" y="6629400"/>
            <a:ext cx="3810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ttangolo 6"/>
          <p:cNvSpPr/>
          <p:nvPr/>
        </p:nvSpPr>
        <p:spPr>
          <a:xfrm>
            <a:off x="296525" y="1224334"/>
            <a:ext cx="20702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Crates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tangolo 17"/>
          <p:cNvSpPr/>
          <p:nvPr/>
        </p:nvSpPr>
        <p:spPr>
          <a:xfrm>
            <a:off x="341529" y="2905780"/>
            <a:ext cx="3555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Power Modules (PM)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8" name="Straight Connector 8"/>
          <p:cNvCxnSpPr/>
          <p:nvPr/>
        </p:nvCxnSpPr>
        <p:spPr>
          <a:xfrm>
            <a:off x="341531" y="3158970"/>
            <a:ext cx="3792860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6" descr="http://www.nateurope.com/Bilder/NAT-PM-DC780_lr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530" y="3850306"/>
            <a:ext cx="855181" cy="523799"/>
          </a:xfrm>
          <a:prstGeom prst="rect">
            <a:avLst/>
          </a:prstGeom>
          <a:noFill/>
        </p:spPr>
      </p:pic>
      <p:sp>
        <p:nvSpPr>
          <p:cNvPr id="10" name="Rettangolo 19"/>
          <p:cNvSpPr/>
          <p:nvPr/>
        </p:nvSpPr>
        <p:spPr>
          <a:xfrm>
            <a:off x="341530" y="3185391"/>
            <a:ext cx="11701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NAT DC780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792W</a:t>
            </a:r>
          </a:p>
        </p:txBody>
      </p:sp>
      <p:pic>
        <p:nvPicPr>
          <p:cNvPr id="11" name="Picture 8" descr="http://www.vadatech.com/images/products/UTC01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73132">
            <a:off x="1445235" y="3776223"/>
            <a:ext cx="685542" cy="621558"/>
          </a:xfrm>
          <a:prstGeom prst="rect">
            <a:avLst/>
          </a:prstGeom>
          <a:noFill/>
        </p:spPr>
      </p:pic>
      <p:sp>
        <p:nvSpPr>
          <p:cNvPr id="12" name="Rettangolo 21"/>
          <p:cNvSpPr/>
          <p:nvPr/>
        </p:nvSpPr>
        <p:spPr>
          <a:xfrm>
            <a:off x="1286635" y="3185391"/>
            <a:ext cx="13051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err="1" smtClean="0">
                <a:solidFill>
                  <a:schemeClr val="tx2">
                    <a:lumMod val="75000"/>
                  </a:schemeClr>
                </a:solidFill>
              </a:rPr>
              <a:t>Vadatech</a:t>
            </a:r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 UTC010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792W</a:t>
            </a:r>
          </a:p>
        </p:txBody>
      </p:sp>
      <p:sp>
        <p:nvSpPr>
          <p:cNvPr id="13" name="Rettangolo 23"/>
          <p:cNvSpPr/>
          <p:nvPr/>
        </p:nvSpPr>
        <p:spPr>
          <a:xfrm>
            <a:off x="6417205" y="2888940"/>
            <a:ext cx="4230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Carrier Hubs (MCH)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4" name="Straight Connector 8"/>
          <p:cNvCxnSpPr/>
          <p:nvPr/>
        </p:nvCxnSpPr>
        <p:spPr>
          <a:xfrm>
            <a:off x="4887035" y="3158970"/>
            <a:ext cx="3825425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0" descr="http://www.vadatech.com/images/products/UTC00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2140" y="3606710"/>
            <a:ext cx="675957" cy="606108"/>
          </a:xfrm>
          <a:prstGeom prst="rect">
            <a:avLst/>
          </a:prstGeom>
          <a:noFill/>
        </p:spPr>
      </p:pic>
      <p:pic>
        <p:nvPicPr>
          <p:cNvPr id="16" name="Picture 12" descr="http://www.nateurope.com/Bilder/MCH_SRIO_GEN2_sm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25588">
            <a:off x="6949640" y="3633693"/>
            <a:ext cx="819963" cy="547325"/>
          </a:xfrm>
          <a:prstGeom prst="rect">
            <a:avLst/>
          </a:prstGeom>
          <a:noFill/>
        </p:spPr>
      </p:pic>
      <p:pic>
        <p:nvPicPr>
          <p:cNvPr id="17" name="Picture 14" descr="http://emea.kontron.com/images/imageprocessing.php?action=thumb&amp;file=/images/categories/564/564master_microtcacarrierhubmch&amp;thumbsize=35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127394" y="3708469"/>
            <a:ext cx="585066" cy="573316"/>
          </a:xfrm>
          <a:prstGeom prst="rect">
            <a:avLst/>
          </a:prstGeom>
          <a:noFill/>
        </p:spPr>
      </p:pic>
      <p:sp>
        <p:nvSpPr>
          <p:cNvPr id="18" name="Rettangolo 28"/>
          <p:cNvSpPr/>
          <p:nvPr/>
        </p:nvSpPr>
        <p:spPr>
          <a:xfrm>
            <a:off x="5697125" y="3185391"/>
            <a:ext cx="117013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err="1" smtClean="0">
                <a:solidFill>
                  <a:schemeClr val="tx2">
                    <a:lumMod val="75000"/>
                  </a:schemeClr>
                </a:solidFill>
              </a:rPr>
              <a:t>Vadatech</a:t>
            </a:r>
            <a:endParaRPr lang="en-US" sz="9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UTC001</a:t>
            </a:r>
          </a:p>
          <a:p>
            <a:pPr>
              <a:buFontTx/>
              <a:buChar char="-"/>
            </a:pP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ttangolo 29"/>
          <p:cNvSpPr/>
          <p:nvPr/>
        </p:nvSpPr>
        <p:spPr>
          <a:xfrm>
            <a:off x="6912260" y="3185391"/>
            <a:ext cx="11701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NAT</a:t>
            </a:r>
          </a:p>
          <a:p>
            <a:pPr>
              <a:buFontTx/>
              <a:buChar char="-"/>
            </a:pP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ttangolo 30"/>
          <p:cNvSpPr/>
          <p:nvPr/>
        </p:nvSpPr>
        <p:spPr>
          <a:xfrm>
            <a:off x="7902370" y="3185391"/>
            <a:ext cx="1170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Kontron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AM4904</a:t>
            </a:r>
          </a:p>
          <a:p>
            <a:pPr algn="ctr"/>
            <a:endParaRPr lang="en-US" sz="9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Rettangolo 31"/>
          <p:cNvSpPr/>
          <p:nvPr/>
        </p:nvSpPr>
        <p:spPr>
          <a:xfrm>
            <a:off x="341530" y="4599130"/>
            <a:ext cx="10801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AMCs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2" name="Straight Connector 8"/>
          <p:cNvCxnSpPr/>
          <p:nvPr/>
        </p:nvCxnSpPr>
        <p:spPr>
          <a:xfrm>
            <a:off x="431540" y="4852320"/>
            <a:ext cx="6300700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16" descr="http://images1.hellotrade.com/data2/SD/KU/HTVENDOR-3072455/031-716-20mtca-20load-20board-250x25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BFBEF"/>
              </a:clrFrom>
              <a:clrTo>
                <a:srgbClr val="FBFB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550" y="5167355"/>
            <a:ext cx="675075" cy="675075"/>
          </a:xfrm>
          <a:prstGeom prst="rect">
            <a:avLst/>
          </a:prstGeom>
          <a:noFill/>
        </p:spPr>
      </p:pic>
      <p:sp>
        <p:nvSpPr>
          <p:cNvPr id="24" name="Rettangolo 34"/>
          <p:cNvSpPr/>
          <p:nvPr/>
        </p:nvSpPr>
        <p:spPr>
          <a:xfrm>
            <a:off x="431540" y="4897325"/>
            <a:ext cx="18902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ELMA Load Board</a:t>
            </a: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5" name="Picture 18" descr="http://de.kontron.com/images/imageprocessing.php?action=thumb&amp;file=/images/products/2518/2518prod_am5030&amp;thumbsize=35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986068" y="5302370"/>
            <a:ext cx="920747" cy="620847"/>
          </a:xfrm>
          <a:prstGeom prst="rect">
            <a:avLst/>
          </a:prstGeom>
          <a:noFill/>
        </p:spPr>
      </p:pic>
      <p:sp>
        <p:nvSpPr>
          <p:cNvPr id="26" name="Rettangolo 37"/>
          <p:cNvSpPr/>
          <p:nvPr/>
        </p:nvSpPr>
        <p:spPr>
          <a:xfrm>
            <a:off x="1556665" y="4897325"/>
            <a:ext cx="1890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Processor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Kontron AM5030</a:t>
            </a: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Rettangolo 39"/>
          <p:cNvSpPr/>
          <p:nvPr/>
        </p:nvSpPr>
        <p:spPr>
          <a:xfrm>
            <a:off x="3626895" y="4897325"/>
            <a:ext cx="18902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ESD ADIO24</a:t>
            </a: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8" name="Picture 2" descr="http://www.redlinx.co.za/ART/cct_am92xx1x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12060" y="5347375"/>
            <a:ext cx="642680" cy="57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ttangolo 39"/>
          <p:cNvSpPr/>
          <p:nvPr/>
        </p:nvSpPr>
        <p:spPr>
          <a:xfrm>
            <a:off x="4391980" y="4916488"/>
            <a:ext cx="1890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Processor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CCT AM310 </a:t>
            </a: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Rettangolo 21"/>
          <p:cNvSpPr/>
          <p:nvPr/>
        </p:nvSpPr>
        <p:spPr>
          <a:xfrm>
            <a:off x="2411760" y="3185391"/>
            <a:ext cx="1166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Wiener AC/DC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Prototype, 800W </a:t>
            </a:r>
          </a:p>
        </p:txBody>
      </p:sp>
      <p:pic>
        <p:nvPicPr>
          <p:cNvPr id="31" name="Picture 2" descr="C:\Users\mdicosmo\Downloads\IMAG055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14983"/>
            <a:ext cx="424685" cy="75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0" descr="http://members.picmg.org/ShowcaseApp/sh_catalog/b1d9a43bdac8b63cf9eadbdd26bd2d4c5dbd7e66/image_storage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81890" y="5123466"/>
            <a:ext cx="939125" cy="939125"/>
          </a:xfrm>
          <a:prstGeom prst="rect">
            <a:avLst/>
          </a:prstGeom>
          <a:noFill/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6995" y="1901206"/>
            <a:ext cx="1124665" cy="80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Straight Connector 8"/>
          <p:cNvCxnSpPr/>
          <p:nvPr/>
        </p:nvCxnSpPr>
        <p:spPr>
          <a:xfrm>
            <a:off x="386535" y="1481634"/>
            <a:ext cx="7785865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ttangolo 14"/>
          <p:cNvSpPr/>
          <p:nvPr/>
        </p:nvSpPr>
        <p:spPr>
          <a:xfrm>
            <a:off x="5112060" y="1500754"/>
            <a:ext cx="1575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ELMA MTCA.4 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043-012</a:t>
            </a: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377" y="1855792"/>
            <a:ext cx="1038828" cy="898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Rettangolo 16"/>
          <p:cNvSpPr/>
          <p:nvPr/>
        </p:nvSpPr>
        <p:spPr>
          <a:xfrm>
            <a:off x="2726795" y="1500754"/>
            <a:ext cx="31503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err="1" smtClean="0">
                <a:solidFill>
                  <a:schemeClr val="tx2">
                    <a:lumMod val="75000"/>
                  </a:schemeClr>
                </a:solidFill>
              </a:rPr>
              <a:t>Schroff</a:t>
            </a:r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 MTCA.4 + AC/DC CM100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3653489" y="1853825"/>
            <a:ext cx="1368561" cy="822241"/>
            <a:chOff x="6083759" y="1898830"/>
            <a:chExt cx="1368561" cy="822241"/>
          </a:xfrm>
        </p:grpSpPr>
        <p:pic>
          <p:nvPicPr>
            <p:cNvPr id="39" name="Picture 4" descr="http://www.powerbridge.de/daten_e/MicroTCA/Starter-Kits/11850-019_foto.jpg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83759" y="1898830"/>
              <a:ext cx="945105" cy="822241"/>
            </a:xfrm>
            <a:prstGeom prst="rect">
              <a:avLst/>
            </a:prstGeom>
            <a:noFill/>
          </p:spPr>
        </p:pic>
        <p:pic>
          <p:nvPicPr>
            <p:cNvPr id="40" name="Picture 39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8874" y="1943835"/>
              <a:ext cx="333446" cy="630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" name="Picture 2" descr="http://www.powerbridge.de/daten_e/MicroTCA/11890-035/11890-035_foto.jpg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869" y="1898830"/>
            <a:ext cx="1046966" cy="77798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Rettangolo 44"/>
          <p:cNvSpPr/>
          <p:nvPr/>
        </p:nvSpPr>
        <p:spPr>
          <a:xfrm>
            <a:off x="1016605" y="1493785"/>
            <a:ext cx="3150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Schroff MTCA.4 </a:t>
            </a:r>
          </a:p>
          <a:p>
            <a:pPr algn="ctr"/>
            <a:r>
              <a:rPr lang="en-GB" sz="900" dirty="0" smtClean="0">
                <a:solidFill>
                  <a:schemeClr val="tx2">
                    <a:lumMod val="75000"/>
                  </a:schemeClr>
                </a:solidFill>
              </a:rPr>
              <a:t>11890</a:t>
            </a:r>
            <a:endParaRPr lang="en-US" sz="9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Rettangolo 13"/>
          <p:cNvSpPr/>
          <p:nvPr/>
        </p:nvSpPr>
        <p:spPr>
          <a:xfrm>
            <a:off x="-558570" y="1500754"/>
            <a:ext cx="3150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err="1" smtClean="0">
                <a:solidFill>
                  <a:schemeClr val="tx2">
                    <a:lumMod val="75000"/>
                  </a:schemeClr>
                </a:solidFill>
              </a:rPr>
              <a:t>Vadatech</a:t>
            </a:r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 MTCA.0</a:t>
            </a:r>
          </a:p>
          <a:p>
            <a:pPr algn="ctr"/>
            <a:r>
              <a:rPr lang="en-US" sz="900" dirty="0">
                <a:solidFill>
                  <a:schemeClr val="tx2">
                    <a:lumMod val="75000"/>
                  </a:schemeClr>
                </a:solidFill>
              </a:rPr>
              <a:t>VT892</a:t>
            </a:r>
            <a:endParaRPr lang="en-US" sz="9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93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</a:t>
            </a:r>
            <a:r>
              <a:rPr lang="en-US" dirty="0" err="1"/>
              <a:t>MicroTCA</a:t>
            </a:r>
            <a:r>
              <a:rPr lang="en-US" dirty="0"/>
              <a:t> Equipment (2/2)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5" name="Rettangolo 6"/>
          <p:cNvSpPr/>
          <p:nvPr/>
        </p:nvSpPr>
        <p:spPr>
          <a:xfrm>
            <a:off x="296525" y="1224334"/>
            <a:ext cx="20702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Crates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995" y="1901206"/>
            <a:ext cx="1124665" cy="80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8"/>
          <p:cNvCxnSpPr/>
          <p:nvPr/>
        </p:nvCxnSpPr>
        <p:spPr>
          <a:xfrm>
            <a:off x="386535" y="1481634"/>
            <a:ext cx="7785865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13"/>
          <p:cNvSpPr/>
          <p:nvPr/>
        </p:nvSpPr>
        <p:spPr>
          <a:xfrm>
            <a:off x="-558570" y="1500754"/>
            <a:ext cx="3150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err="1" smtClean="0">
                <a:solidFill>
                  <a:schemeClr val="tx2">
                    <a:lumMod val="75000"/>
                  </a:schemeClr>
                </a:solidFill>
              </a:rPr>
              <a:t>Vadatech</a:t>
            </a:r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 MTCA.0</a:t>
            </a:r>
          </a:p>
          <a:p>
            <a:pPr algn="ctr"/>
            <a:r>
              <a:rPr lang="en-US" sz="900" dirty="0">
                <a:solidFill>
                  <a:schemeClr val="tx2">
                    <a:lumMod val="75000"/>
                  </a:schemeClr>
                </a:solidFill>
              </a:rPr>
              <a:t>VT892</a:t>
            </a:r>
            <a:endParaRPr lang="en-US" sz="9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ttangolo 14"/>
          <p:cNvSpPr/>
          <p:nvPr/>
        </p:nvSpPr>
        <p:spPr>
          <a:xfrm>
            <a:off x="5112060" y="1500754"/>
            <a:ext cx="1575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ELMA MTCA.4 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043-012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377" y="1855792"/>
            <a:ext cx="1038828" cy="898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ttangolo 16"/>
          <p:cNvSpPr/>
          <p:nvPr/>
        </p:nvSpPr>
        <p:spPr>
          <a:xfrm>
            <a:off x="2726795" y="1500754"/>
            <a:ext cx="31503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err="1" smtClean="0">
                <a:solidFill>
                  <a:schemeClr val="tx2">
                    <a:lumMod val="75000"/>
                  </a:schemeClr>
                </a:solidFill>
              </a:rPr>
              <a:t>Schroff</a:t>
            </a:r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 MTCA.4 + AC/DC CM100</a:t>
            </a:r>
          </a:p>
        </p:txBody>
      </p:sp>
      <p:sp>
        <p:nvSpPr>
          <p:cNvPr id="12" name="Rettangolo 17"/>
          <p:cNvSpPr/>
          <p:nvPr/>
        </p:nvSpPr>
        <p:spPr>
          <a:xfrm>
            <a:off x="341529" y="2905780"/>
            <a:ext cx="3555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Power Modules (PM)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Connector 8"/>
          <p:cNvCxnSpPr/>
          <p:nvPr/>
        </p:nvCxnSpPr>
        <p:spPr>
          <a:xfrm>
            <a:off x="341531" y="3158970"/>
            <a:ext cx="3792860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6" descr="http://www.nateurope.com/Bilder/NAT-PM-DC780_lr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530" y="3850306"/>
            <a:ext cx="855181" cy="523799"/>
          </a:xfrm>
          <a:prstGeom prst="rect">
            <a:avLst/>
          </a:prstGeom>
          <a:noFill/>
        </p:spPr>
      </p:pic>
      <p:sp>
        <p:nvSpPr>
          <p:cNvPr id="15" name="Rettangolo 19"/>
          <p:cNvSpPr/>
          <p:nvPr/>
        </p:nvSpPr>
        <p:spPr>
          <a:xfrm>
            <a:off x="341530" y="3185391"/>
            <a:ext cx="11701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NAT DC840</a:t>
            </a:r>
          </a:p>
          <a:p>
            <a:pPr algn="ctr"/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840W</a:t>
            </a:r>
          </a:p>
        </p:txBody>
      </p:sp>
      <p:pic>
        <p:nvPicPr>
          <p:cNvPr id="16" name="Picture 8" descr="http://www.vadatech.com/images/products/UTC01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73132">
            <a:off x="1445235" y="3776223"/>
            <a:ext cx="685542" cy="621558"/>
          </a:xfrm>
          <a:prstGeom prst="rect">
            <a:avLst/>
          </a:prstGeom>
          <a:noFill/>
        </p:spPr>
      </p:pic>
      <p:sp>
        <p:nvSpPr>
          <p:cNvPr id="17" name="Rettangolo 21"/>
          <p:cNvSpPr/>
          <p:nvPr/>
        </p:nvSpPr>
        <p:spPr>
          <a:xfrm>
            <a:off x="1286635" y="3185391"/>
            <a:ext cx="13051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err="1" smtClean="0">
                <a:solidFill>
                  <a:schemeClr val="tx2">
                    <a:lumMod val="75000"/>
                  </a:schemeClr>
                </a:solidFill>
              </a:rPr>
              <a:t>Vadatech</a:t>
            </a:r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 UTC010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792W</a:t>
            </a:r>
          </a:p>
        </p:txBody>
      </p:sp>
      <p:sp>
        <p:nvSpPr>
          <p:cNvPr id="18" name="Rettangolo 23"/>
          <p:cNvSpPr/>
          <p:nvPr/>
        </p:nvSpPr>
        <p:spPr>
          <a:xfrm>
            <a:off x="6417205" y="2888940"/>
            <a:ext cx="4230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Carrier Hubs (MCH)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9" name="Straight Connector 8"/>
          <p:cNvCxnSpPr/>
          <p:nvPr/>
        </p:nvCxnSpPr>
        <p:spPr>
          <a:xfrm>
            <a:off x="4887035" y="3158970"/>
            <a:ext cx="3825425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0" descr="http://www.vadatech.com/images/products/UTC00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2140" y="3606710"/>
            <a:ext cx="675957" cy="606108"/>
          </a:xfrm>
          <a:prstGeom prst="rect">
            <a:avLst/>
          </a:prstGeom>
          <a:noFill/>
        </p:spPr>
      </p:pic>
      <p:pic>
        <p:nvPicPr>
          <p:cNvPr id="21" name="Picture 12" descr="http://www.nateurope.com/Bilder/MCH_SRIO_GEN2_sm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25588">
            <a:off x="6949640" y="3633693"/>
            <a:ext cx="819963" cy="547325"/>
          </a:xfrm>
          <a:prstGeom prst="rect">
            <a:avLst/>
          </a:prstGeom>
          <a:noFill/>
        </p:spPr>
      </p:pic>
      <p:pic>
        <p:nvPicPr>
          <p:cNvPr id="22" name="Picture 14" descr="http://emea.kontron.com/images/imageprocessing.php?action=thumb&amp;file=/images/categories/564/564master_microtcacarrierhubmch&amp;thumbsize=35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127394" y="3708469"/>
            <a:ext cx="585066" cy="573316"/>
          </a:xfrm>
          <a:prstGeom prst="rect">
            <a:avLst/>
          </a:prstGeom>
          <a:noFill/>
        </p:spPr>
      </p:pic>
      <p:sp>
        <p:nvSpPr>
          <p:cNvPr id="23" name="Rettangolo 28"/>
          <p:cNvSpPr/>
          <p:nvPr/>
        </p:nvSpPr>
        <p:spPr>
          <a:xfrm>
            <a:off x="5697125" y="3185391"/>
            <a:ext cx="117013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err="1" smtClean="0">
                <a:solidFill>
                  <a:schemeClr val="tx2">
                    <a:lumMod val="75000"/>
                  </a:schemeClr>
                </a:solidFill>
              </a:rPr>
              <a:t>Vadatech</a:t>
            </a:r>
            <a:endParaRPr lang="en-US" sz="9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UTC001</a:t>
            </a:r>
          </a:p>
          <a:p>
            <a:pPr>
              <a:buFontTx/>
              <a:buChar char="-"/>
            </a:pP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ettangolo 29"/>
          <p:cNvSpPr/>
          <p:nvPr/>
        </p:nvSpPr>
        <p:spPr>
          <a:xfrm>
            <a:off x="6912260" y="3185391"/>
            <a:ext cx="11701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NAT</a:t>
            </a:r>
          </a:p>
          <a:p>
            <a:pPr>
              <a:buFontTx/>
              <a:buChar char="-"/>
            </a:pP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Rettangolo 30"/>
          <p:cNvSpPr/>
          <p:nvPr/>
        </p:nvSpPr>
        <p:spPr>
          <a:xfrm>
            <a:off x="7902370" y="3185391"/>
            <a:ext cx="1170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Kontron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AM4904</a:t>
            </a:r>
          </a:p>
          <a:p>
            <a:pPr algn="ctr"/>
            <a:endParaRPr lang="en-US" sz="9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Rettangolo 31"/>
          <p:cNvSpPr/>
          <p:nvPr/>
        </p:nvSpPr>
        <p:spPr>
          <a:xfrm>
            <a:off x="341530" y="4599130"/>
            <a:ext cx="10801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AMCs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7" name="Straight Connector 8"/>
          <p:cNvCxnSpPr/>
          <p:nvPr/>
        </p:nvCxnSpPr>
        <p:spPr>
          <a:xfrm>
            <a:off x="431540" y="4852320"/>
            <a:ext cx="6300700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16" descr="http://images1.hellotrade.com/data2/SD/KU/HTVENDOR-3072455/031-716-20mtca-20load-20board-250x25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BFBEF"/>
              </a:clrFrom>
              <a:clrTo>
                <a:srgbClr val="FBFB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550" y="5167355"/>
            <a:ext cx="675075" cy="675075"/>
          </a:xfrm>
          <a:prstGeom prst="rect">
            <a:avLst/>
          </a:prstGeom>
          <a:noFill/>
        </p:spPr>
      </p:pic>
      <p:sp>
        <p:nvSpPr>
          <p:cNvPr id="29" name="Rettangolo 34"/>
          <p:cNvSpPr/>
          <p:nvPr/>
        </p:nvSpPr>
        <p:spPr>
          <a:xfrm>
            <a:off x="431540" y="4897325"/>
            <a:ext cx="18902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ELMA Load Board</a:t>
            </a: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" name="Picture 18" descr="http://de.kontron.com/images/imageprocessing.php?action=thumb&amp;file=/images/products/2518/2518prod_am5030&amp;thumbsize=35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986068" y="5302370"/>
            <a:ext cx="920747" cy="620847"/>
          </a:xfrm>
          <a:prstGeom prst="rect">
            <a:avLst/>
          </a:prstGeom>
          <a:noFill/>
        </p:spPr>
      </p:pic>
      <p:sp>
        <p:nvSpPr>
          <p:cNvPr id="31" name="Rettangolo 37"/>
          <p:cNvSpPr/>
          <p:nvPr/>
        </p:nvSpPr>
        <p:spPr>
          <a:xfrm>
            <a:off x="1556665" y="4897325"/>
            <a:ext cx="1890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Processor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Kontron AM5030</a:t>
            </a: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Rettangolo 39"/>
          <p:cNvSpPr/>
          <p:nvPr/>
        </p:nvSpPr>
        <p:spPr>
          <a:xfrm>
            <a:off x="3626895" y="4897325"/>
            <a:ext cx="18902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ESD ADIO24</a:t>
            </a: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3" name="Picture 2" descr="http://www.redlinx.co.za/ART/cct_am92xx1x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12060" y="5347375"/>
            <a:ext cx="642680" cy="57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ttangolo 39"/>
          <p:cNvSpPr/>
          <p:nvPr/>
        </p:nvSpPr>
        <p:spPr>
          <a:xfrm>
            <a:off x="4391980" y="4916488"/>
            <a:ext cx="1890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Processor</a:t>
            </a:r>
          </a:p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CCT AM310 </a:t>
            </a: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653489" y="1853825"/>
            <a:ext cx="1368561" cy="822241"/>
            <a:chOff x="6083759" y="1898830"/>
            <a:chExt cx="1368561" cy="822241"/>
          </a:xfrm>
        </p:grpSpPr>
        <p:pic>
          <p:nvPicPr>
            <p:cNvPr id="36" name="Picture 4" descr="http://www.powerbridge.de/daten_e/MicroTCA/Starter-Kits/11850-019_foto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83759" y="1898830"/>
              <a:ext cx="945105" cy="822241"/>
            </a:xfrm>
            <a:prstGeom prst="rect">
              <a:avLst/>
            </a:prstGeom>
            <a:noFill/>
          </p:spPr>
        </p:pic>
        <p:pic>
          <p:nvPicPr>
            <p:cNvPr id="37" name="Picture 36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8874" y="1943835"/>
              <a:ext cx="333446" cy="630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" name="Rettangolo 21"/>
          <p:cNvSpPr/>
          <p:nvPr/>
        </p:nvSpPr>
        <p:spPr>
          <a:xfrm>
            <a:off x="2411760" y="3185391"/>
            <a:ext cx="1166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Wiener AC/DC</a:t>
            </a:r>
          </a:p>
          <a:p>
            <a:pPr algn="ctr"/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1000W </a:t>
            </a:r>
          </a:p>
        </p:txBody>
      </p:sp>
      <p:pic>
        <p:nvPicPr>
          <p:cNvPr id="39" name="Picture 2" descr="C:\Users\mdicosmo\Downloads\IMAG0554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14983"/>
            <a:ext cx="424685" cy="75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http://www.powerbridge.de/daten_e/MicroTCA/11890-035/11890-035_foto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869" y="1898830"/>
            <a:ext cx="1046966" cy="77798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Rettangolo 44"/>
          <p:cNvSpPr/>
          <p:nvPr/>
        </p:nvSpPr>
        <p:spPr>
          <a:xfrm>
            <a:off x="1016605" y="1493785"/>
            <a:ext cx="3150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2">
                    <a:lumMod val="75000"/>
                  </a:schemeClr>
                </a:solidFill>
              </a:rPr>
              <a:t>Schroff MTCA.4 </a:t>
            </a:r>
          </a:p>
          <a:p>
            <a:pPr algn="ctr"/>
            <a:r>
              <a:rPr lang="en-GB" sz="900" dirty="0" smtClean="0">
                <a:solidFill>
                  <a:schemeClr val="tx2">
                    <a:lumMod val="75000"/>
                  </a:schemeClr>
                </a:solidFill>
              </a:rPr>
              <a:t>11890</a:t>
            </a:r>
            <a:endParaRPr lang="en-US" sz="9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2" name="Picture 2" descr="MicroTCA  Carrier Hub with MTCA.4 suppor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flipH="1">
            <a:off x="4887035" y="3606710"/>
            <a:ext cx="613493" cy="618963"/>
          </a:xfrm>
          <a:prstGeom prst="rect">
            <a:avLst/>
          </a:prstGeom>
          <a:noFill/>
        </p:spPr>
      </p:pic>
      <p:sp>
        <p:nvSpPr>
          <p:cNvPr id="43" name="Rettangolo 46"/>
          <p:cNvSpPr/>
          <p:nvPr/>
        </p:nvSpPr>
        <p:spPr>
          <a:xfrm>
            <a:off x="4634390" y="3173776"/>
            <a:ext cx="117013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 err="1" smtClean="0">
                <a:solidFill>
                  <a:schemeClr val="tx2">
                    <a:lumMod val="75000"/>
                  </a:schemeClr>
                </a:solidFill>
              </a:rPr>
              <a:t>Samway</a:t>
            </a:r>
            <a:endParaRPr lang="en-US" sz="9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4" name="Picture 2" descr="http://img.directindustry.com/images_di/photo-g/microtca-integrated-platforms-6089-4520417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683" y="1846397"/>
            <a:ext cx="878797" cy="86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ttangolo 16"/>
          <p:cNvSpPr/>
          <p:nvPr/>
        </p:nvSpPr>
        <p:spPr>
          <a:xfrm>
            <a:off x="6912260" y="1503579"/>
            <a:ext cx="31503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ELMA </a:t>
            </a:r>
            <a:r>
              <a:rPr lang="en-US" sz="900" b="1" dirty="0" err="1" smtClean="0">
                <a:solidFill>
                  <a:schemeClr val="tx2">
                    <a:lumMod val="75000"/>
                  </a:schemeClr>
                </a:solidFill>
              </a:rPr>
              <a:t>Blu!Eco</a:t>
            </a:r>
            <a:endParaRPr lang="en-US" sz="9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6" name="Picture 20" descr="http://members.picmg.org/ShowcaseApp/sh_catalog/b1d9a43bdac8b63cf9eadbdd26bd2d4c5dbd7e66/image_storage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581890" y="5123466"/>
            <a:ext cx="939125" cy="939125"/>
          </a:xfrm>
          <a:prstGeom prst="rect">
            <a:avLst/>
          </a:prstGeom>
          <a:noFill/>
        </p:spPr>
      </p:pic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151" y="1853825"/>
            <a:ext cx="1038828" cy="898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Rettangolo 14"/>
          <p:cNvSpPr/>
          <p:nvPr/>
        </p:nvSpPr>
        <p:spPr>
          <a:xfrm>
            <a:off x="6470829" y="1493785"/>
            <a:ext cx="1575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solidFill>
                  <a:schemeClr val="tx2">
                    <a:lumMod val="75000"/>
                  </a:schemeClr>
                </a:solidFill>
              </a:rPr>
              <a:t>ELMA </a:t>
            </a:r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MTCA.4</a:t>
            </a:r>
          </a:p>
          <a:p>
            <a:pPr algn="ctr"/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 045-821</a:t>
            </a:r>
            <a:endParaRPr lang="en-US" sz="9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9" name="Picture 2" descr="http://www.telkoor.com/_uploads/imagesgallery/utca.jpg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77" t="3142" r="2535" b="3240"/>
          <a:stretch/>
        </p:blipFill>
        <p:spPr bwMode="auto">
          <a:xfrm flipH="1">
            <a:off x="3767428" y="3663248"/>
            <a:ext cx="366963" cy="7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ttangolo 21"/>
          <p:cNvSpPr/>
          <p:nvPr/>
        </p:nvSpPr>
        <p:spPr>
          <a:xfrm>
            <a:off x="3356865" y="3175084"/>
            <a:ext cx="1166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 err="1" smtClean="0">
                <a:solidFill>
                  <a:schemeClr val="tx2">
                    <a:lumMod val="75000"/>
                  </a:schemeClr>
                </a:solidFill>
              </a:rPr>
              <a:t>Telkoor</a:t>
            </a:r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 AC/DC</a:t>
            </a:r>
          </a:p>
          <a:p>
            <a:pPr algn="ctr"/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600W </a:t>
            </a:r>
          </a:p>
        </p:txBody>
      </p:sp>
      <p:pic>
        <p:nvPicPr>
          <p:cNvPr id="51" name="Picture 2" descr="http://www.languages.ac.nz/wp-content/uploads/2013/10/new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11" y="3603316"/>
            <a:ext cx="307334" cy="30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http://www.languages.ac.nz/wp-content/uploads/2013/10/new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461" y="3596774"/>
            <a:ext cx="307334" cy="30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http://www.languages.ac.nz/wp-content/uploads/2013/10/new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911" y="3596774"/>
            <a:ext cx="307334" cy="30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http://www.languages.ac.nz/wp-content/uploads/2013/10/new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921" y="1616170"/>
            <a:ext cx="307334" cy="30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http://www.languages.ac.nz/wp-content/uploads/2013/10/new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784" y="1618995"/>
            <a:ext cx="307334" cy="30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mattmcwilliams.com/wp-content/uploads/2012/08/comingsoon1.jpg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269" y="4087002"/>
            <a:ext cx="636125" cy="63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39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</a:t>
            </a:r>
            <a:r>
              <a:rPr lang="en-US" dirty="0" err="1"/>
              <a:t>AdvancedTCA</a:t>
            </a:r>
            <a:r>
              <a:rPr lang="en-US" dirty="0"/>
              <a:t> Equipment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5" name="Rettangolo 6"/>
          <p:cNvSpPr/>
          <p:nvPr/>
        </p:nvSpPr>
        <p:spPr>
          <a:xfrm>
            <a:off x="296525" y="1224334"/>
            <a:ext cx="20702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AdvancedTCA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Crates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8"/>
          <p:cNvCxnSpPr/>
          <p:nvPr/>
        </p:nvCxnSpPr>
        <p:spPr>
          <a:xfrm>
            <a:off x="386535" y="1481634"/>
            <a:ext cx="7785865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13"/>
          <p:cNvSpPr/>
          <p:nvPr/>
        </p:nvSpPr>
        <p:spPr>
          <a:xfrm>
            <a:off x="-603575" y="1565214"/>
            <a:ext cx="3150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1000" dirty="0">
                <a:solidFill>
                  <a:schemeClr val="tx2"/>
                </a:solidFill>
              </a:rPr>
              <a:t>Schroff 14-slot 13U </a:t>
            </a:r>
            <a:r>
              <a:rPr lang="en-GB" sz="1000" dirty="0" smtClean="0">
                <a:solidFill>
                  <a:schemeClr val="tx2"/>
                </a:solidFill>
              </a:rPr>
              <a:t>ATCA</a:t>
            </a:r>
          </a:p>
          <a:p>
            <a:pPr lvl="1" algn="ctr"/>
            <a:r>
              <a:rPr lang="en-GB" sz="1000" dirty="0">
                <a:solidFill>
                  <a:schemeClr val="tx2"/>
                </a:solidFill>
              </a:rPr>
              <a:t>11596-150 </a:t>
            </a:r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12" y="2105274"/>
            <a:ext cx="1104668" cy="1260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http://www.asis-pro.com/drupal-7.14/sites/default/files/styles/large/public/13U-photo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2364" y="2150279"/>
            <a:ext cx="1914601" cy="1276401"/>
          </a:xfrm>
          <a:prstGeom prst="rect">
            <a:avLst/>
          </a:prstGeom>
          <a:noFill/>
        </p:spPr>
      </p:pic>
      <p:sp>
        <p:nvSpPr>
          <p:cNvPr id="10" name="Rettangolo 13"/>
          <p:cNvSpPr/>
          <p:nvPr/>
        </p:nvSpPr>
        <p:spPr>
          <a:xfrm>
            <a:off x="1466655" y="1553599"/>
            <a:ext cx="3150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1000" dirty="0" smtClean="0">
                <a:solidFill>
                  <a:schemeClr val="tx2"/>
                </a:solidFill>
              </a:rPr>
              <a:t>ASIS </a:t>
            </a:r>
            <a:r>
              <a:rPr lang="en-GB" sz="1000" dirty="0">
                <a:solidFill>
                  <a:schemeClr val="tx2"/>
                </a:solidFill>
              </a:rPr>
              <a:t>14-slot 13U </a:t>
            </a:r>
            <a:r>
              <a:rPr lang="en-GB" sz="1000" dirty="0" smtClean="0">
                <a:solidFill>
                  <a:schemeClr val="tx2"/>
                </a:solidFill>
              </a:rPr>
              <a:t>ATCA</a:t>
            </a:r>
          </a:p>
          <a:p>
            <a:pPr lvl="1" algn="ctr"/>
            <a:r>
              <a:rPr lang="en-GB" sz="1000" dirty="0" smtClean="0">
                <a:solidFill>
                  <a:schemeClr val="tx2"/>
                </a:solidFill>
              </a:rPr>
              <a:t>144D422</a:t>
            </a:r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11" name="Picture 2" descr="13U ATCA Chassi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1" t="15379" r="7407" b="14958"/>
          <a:stretch/>
        </p:blipFill>
        <p:spPr bwMode="auto">
          <a:xfrm>
            <a:off x="4727484" y="2134803"/>
            <a:ext cx="1267065" cy="135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ttangolo 13"/>
          <p:cNvSpPr/>
          <p:nvPr/>
        </p:nvSpPr>
        <p:spPr>
          <a:xfrm>
            <a:off x="3671900" y="1572180"/>
            <a:ext cx="3150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1000" dirty="0" smtClean="0">
                <a:solidFill>
                  <a:schemeClr val="tx2"/>
                </a:solidFill>
              </a:rPr>
              <a:t>ELMA </a:t>
            </a:r>
            <a:r>
              <a:rPr lang="en-GB" sz="1000" dirty="0">
                <a:solidFill>
                  <a:schemeClr val="tx2"/>
                </a:solidFill>
              </a:rPr>
              <a:t>14-slot 13U </a:t>
            </a:r>
            <a:r>
              <a:rPr lang="en-GB" sz="1000" dirty="0" smtClean="0">
                <a:solidFill>
                  <a:schemeClr val="tx2"/>
                </a:solidFill>
              </a:rPr>
              <a:t>ATCA</a:t>
            </a:r>
          </a:p>
          <a:p>
            <a:pPr lvl="1" algn="ctr"/>
            <a:r>
              <a:rPr lang="en-US" sz="1000" dirty="0" smtClean="0">
                <a:solidFill>
                  <a:schemeClr val="tx2"/>
                </a:solidFill>
              </a:rPr>
              <a:t>190186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13" name="Rettangolo 6"/>
          <p:cNvSpPr/>
          <p:nvPr/>
        </p:nvSpPr>
        <p:spPr>
          <a:xfrm>
            <a:off x="296524" y="3621750"/>
            <a:ext cx="20702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AdvancedTCA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</a:rPr>
              <a:t> blades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4" name="Straight Connector 8"/>
          <p:cNvCxnSpPr/>
          <p:nvPr/>
        </p:nvCxnSpPr>
        <p:spPr>
          <a:xfrm>
            <a:off x="386534" y="3879050"/>
            <a:ext cx="7785865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3"/>
          <p:cNvSpPr/>
          <p:nvPr/>
        </p:nvSpPr>
        <p:spPr>
          <a:xfrm>
            <a:off x="-108520" y="3969060"/>
            <a:ext cx="22502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1000" dirty="0">
                <a:solidFill>
                  <a:schemeClr val="tx2"/>
                </a:solidFill>
              </a:rPr>
              <a:t>Kontron AMC Carrier</a:t>
            </a:r>
          </a:p>
          <a:p>
            <a:pPr lvl="1" algn="ctr"/>
            <a:r>
              <a:rPr lang="it-IT" sz="1000" dirty="0">
                <a:solidFill>
                  <a:schemeClr val="tx2"/>
                </a:solidFill>
              </a:rPr>
              <a:t>AT8901M</a:t>
            </a:r>
            <a:endParaRPr lang="en-GB" sz="1000" dirty="0">
              <a:solidFill>
                <a:schemeClr val="tx2"/>
              </a:solidFill>
            </a:endParaRPr>
          </a:p>
          <a:p>
            <a:endParaRPr lang="en-US" sz="1200" dirty="0"/>
          </a:p>
        </p:txBody>
      </p:sp>
      <p:sp>
        <p:nvSpPr>
          <p:cNvPr id="16" name="Rettangolo 13"/>
          <p:cNvSpPr/>
          <p:nvPr/>
        </p:nvSpPr>
        <p:spPr>
          <a:xfrm>
            <a:off x="2006715" y="3969060"/>
            <a:ext cx="22502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1000" dirty="0" err="1" smtClean="0">
                <a:solidFill>
                  <a:schemeClr val="tx2"/>
                </a:solidFill>
              </a:rPr>
              <a:t>Comtel</a:t>
            </a:r>
            <a:r>
              <a:rPr lang="en-GB" sz="1000" dirty="0" smtClean="0">
                <a:solidFill>
                  <a:schemeClr val="tx2"/>
                </a:solidFill>
              </a:rPr>
              <a:t> load boards</a:t>
            </a:r>
            <a:endParaRPr lang="en-US" sz="1000" dirty="0">
              <a:solidFill>
                <a:schemeClr val="tx2"/>
              </a:solidFill>
            </a:endParaRPr>
          </a:p>
          <a:p>
            <a:pPr lvl="1" algn="ctr"/>
            <a:r>
              <a:rPr lang="en-US" sz="1000" dirty="0" smtClean="0">
                <a:solidFill>
                  <a:schemeClr val="tx2"/>
                </a:solidFill>
              </a:rPr>
              <a:t>(Front and rear)</a:t>
            </a:r>
            <a:endParaRPr lang="en-GB" sz="1000" dirty="0">
              <a:solidFill>
                <a:schemeClr val="tx2"/>
              </a:solidFill>
            </a:endParaRPr>
          </a:p>
        </p:txBody>
      </p:sp>
      <p:pic>
        <p:nvPicPr>
          <p:cNvPr id="17" name="Picture 2" descr="115_ATCA_LoadBoard_Fron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775" y="4644135"/>
            <a:ext cx="1667832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7367" y="4615391"/>
            <a:ext cx="1734353" cy="94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://www.languages.ac.nz/wp-content/uploads/2013/10/new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338" y="1793071"/>
            <a:ext cx="307334" cy="30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32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</a:t>
            </a:r>
            <a:r>
              <a:rPr lang="en-US" dirty="0" smtClean="0"/>
              <a:t>Custom designs </a:t>
            </a:r>
            <a:r>
              <a:rPr lang="en-US" dirty="0"/>
              <a:t>under development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5" name="Rettangolo 6"/>
          <p:cNvSpPr/>
          <p:nvPr/>
        </p:nvSpPr>
        <p:spPr>
          <a:xfrm>
            <a:off x="296525" y="1224334"/>
            <a:ext cx="50644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AdvancedTCA</a:t>
            </a:r>
            <a:endParaRPr lang="en-US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8"/>
          <p:cNvCxnSpPr/>
          <p:nvPr/>
        </p:nvCxnSpPr>
        <p:spPr>
          <a:xfrm>
            <a:off x="386535" y="1481634"/>
            <a:ext cx="4410490" cy="431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Users\mdicosmo\Downloads\bottom isometri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9" t="5060" r="14240" b="11223"/>
          <a:stretch/>
        </p:blipFill>
        <p:spPr bwMode="auto">
          <a:xfrm>
            <a:off x="6777245" y="1346099"/>
            <a:ext cx="1939050" cy="210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own Arrow 7"/>
          <p:cNvSpPr/>
          <p:nvPr/>
        </p:nvSpPr>
        <p:spPr>
          <a:xfrm rot="10800000">
            <a:off x="7347476" y="3017687"/>
            <a:ext cx="180020" cy="514729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89644" y="1583795"/>
            <a:ext cx="629759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Commercially available shelves implement a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front-bottom to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rear-top airflow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In order to adapt the ATCA shelves cooling to the existing rack cooling system a modification of the mechanics is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Vertically cooled shelf under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 rot="10800000">
            <a:off x="7611755" y="2860475"/>
            <a:ext cx="180020" cy="514729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 rot="10800000">
            <a:off x="7881787" y="2705786"/>
            <a:ext cx="180020" cy="514729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 rot="10800000">
            <a:off x="7347475" y="1040601"/>
            <a:ext cx="180020" cy="514729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 rot="10800000">
            <a:off x="7611754" y="883389"/>
            <a:ext cx="180020" cy="514729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 rot="10800000">
            <a:off x="7881786" y="728700"/>
            <a:ext cx="180020" cy="514729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ttangolo 6"/>
          <p:cNvSpPr/>
          <p:nvPr/>
        </p:nvSpPr>
        <p:spPr>
          <a:xfrm>
            <a:off x="389645" y="2753925"/>
            <a:ext cx="50644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6" name="Straight Connector 8"/>
          <p:cNvCxnSpPr/>
          <p:nvPr/>
        </p:nvCxnSpPr>
        <p:spPr>
          <a:xfrm>
            <a:off x="479655" y="3011225"/>
            <a:ext cx="4410490" cy="431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31540" y="3113965"/>
            <a:ext cx="65257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12 full size-double width AMCs, six RTMs, six PMs and two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MCHs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Fully redundant and fully loaded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Vertical cooled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404040"/>
              </a:clrFrom>
              <a:clrTo>
                <a:srgbClr val="40404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06" y="4395674"/>
            <a:ext cx="2531595" cy="170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404040"/>
              </a:clrFrom>
              <a:clrTo>
                <a:srgbClr val="40404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022" y="4396840"/>
            <a:ext cx="2558128" cy="159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Down Arrow 19"/>
          <p:cNvSpPr/>
          <p:nvPr/>
        </p:nvSpPr>
        <p:spPr>
          <a:xfrm rot="10800000">
            <a:off x="781546" y="6028618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20"/>
          <p:cNvSpPr/>
          <p:nvPr/>
        </p:nvSpPr>
        <p:spPr>
          <a:xfrm rot="10800000">
            <a:off x="1456621" y="6028619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 rot="10800000">
            <a:off x="2086690" y="6028619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own Arrow 22"/>
          <p:cNvSpPr/>
          <p:nvPr/>
        </p:nvSpPr>
        <p:spPr>
          <a:xfrm rot="10800000">
            <a:off x="781546" y="4141822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own Arrow 23"/>
          <p:cNvSpPr/>
          <p:nvPr/>
        </p:nvSpPr>
        <p:spPr>
          <a:xfrm rot="10800000">
            <a:off x="1456621" y="4141823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Down Arrow 24"/>
          <p:cNvSpPr/>
          <p:nvPr/>
        </p:nvSpPr>
        <p:spPr>
          <a:xfrm rot="10800000">
            <a:off x="2086690" y="4141823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own Arrow 25"/>
          <p:cNvSpPr/>
          <p:nvPr/>
        </p:nvSpPr>
        <p:spPr>
          <a:xfrm rot="10800000">
            <a:off x="3958391" y="6028618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Down Arrow 26"/>
          <p:cNvSpPr/>
          <p:nvPr/>
        </p:nvSpPr>
        <p:spPr>
          <a:xfrm rot="10800000">
            <a:off x="4633466" y="6028619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Down Arrow 27"/>
          <p:cNvSpPr/>
          <p:nvPr/>
        </p:nvSpPr>
        <p:spPr>
          <a:xfrm rot="10800000">
            <a:off x="5263535" y="6028619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Down Arrow 28"/>
          <p:cNvSpPr/>
          <p:nvPr/>
        </p:nvSpPr>
        <p:spPr>
          <a:xfrm rot="10800000">
            <a:off x="3958391" y="4141822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 rot="10800000">
            <a:off x="4633466" y="4141823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own Arrow 30"/>
          <p:cNvSpPr/>
          <p:nvPr/>
        </p:nvSpPr>
        <p:spPr>
          <a:xfrm rot="10800000">
            <a:off x="5263535" y="4141823"/>
            <a:ext cx="270031" cy="27344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 rot="5400000">
            <a:off x="1448079" y="5287569"/>
            <a:ext cx="4480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MCH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 rot="5400000">
            <a:off x="1448079" y="4972534"/>
            <a:ext cx="4480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PM</a:t>
            </a:r>
            <a:endParaRPr lang="en-GB" sz="900" b="1" dirty="0"/>
          </a:p>
        </p:txBody>
      </p:sp>
      <p:sp>
        <p:nvSpPr>
          <p:cNvPr id="34" name="Rectangle 33"/>
          <p:cNvSpPr/>
          <p:nvPr/>
        </p:nvSpPr>
        <p:spPr>
          <a:xfrm rot="5400000">
            <a:off x="1583094" y="4970488"/>
            <a:ext cx="4480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PM</a:t>
            </a:r>
            <a:endParaRPr lang="en-GB" sz="900" b="1" dirty="0"/>
          </a:p>
        </p:txBody>
      </p:sp>
      <p:sp>
        <p:nvSpPr>
          <p:cNvPr id="35" name="Rectangle 34"/>
          <p:cNvSpPr/>
          <p:nvPr/>
        </p:nvSpPr>
        <p:spPr>
          <a:xfrm rot="5400000">
            <a:off x="1577286" y="5285523"/>
            <a:ext cx="4480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MCH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rot="5400000">
            <a:off x="4367597" y="5017539"/>
            <a:ext cx="4480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PM</a:t>
            </a:r>
            <a:endParaRPr lang="en-GB" sz="900" b="1" dirty="0"/>
          </a:p>
        </p:txBody>
      </p:sp>
      <p:sp>
        <p:nvSpPr>
          <p:cNvPr id="37" name="Rectangle 36"/>
          <p:cNvSpPr/>
          <p:nvPr/>
        </p:nvSpPr>
        <p:spPr>
          <a:xfrm rot="5400000">
            <a:off x="4502612" y="5015493"/>
            <a:ext cx="4480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PM</a:t>
            </a:r>
            <a:endParaRPr lang="en-GB" sz="900" b="1" dirty="0"/>
          </a:p>
        </p:txBody>
      </p:sp>
      <p:sp>
        <p:nvSpPr>
          <p:cNvPr id="38" name="Rectangle 37"/>
          <p:cNvSpPr/>
          <p:nvPr/>
        </p:nvSpPr>
        <p:spPr>
          <a:xfrm rot="5400000">
            <a:off x="4997667" y="5017539"/>
            <a:ext cx="4480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PM</a:t>
            </a:r>
            <a:endParaRPr lang="en-GB" sz="900" b="1" dirty="0"/>
          </a:p>
        </p:txBody>
      </p:sp>
      <p:sp>
        <p:nvSpPr>
          <p:cNvPr id="39" name="Rectangle 38"/>
          <p:cNvSpPr/>
          <p:nvPr/>
        </p:nvSpPr>
        <p:spPr>
          <a:xfrm rot="5400000">
            <a:off x="5132682" y="5015493"/>
            <a:ext cx="4480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>
                <a:solidFill>
                  <a:schemeClr val="tx2">
                    <a:lumMod val="75000"/>
                  </a:schemeClr>
                </a:solidFill>
              </a:rPr>
              <a:t>PM</a:t>
            </a:r>
            <a:endParaRPr lang="en-GB" sz="900" b="1" dirty="0"/>
          </a:p>
        </p:txBody>
      </p:sp>
      <p:sp>
        <p:nvSpPr>
          <p:cNvPr id="40" name="Rettangolo 34"/>
          <p:cNvSpPr/>
          <p:nvPr/>
        </p:nvSpPr>
        <p:spPr>
          <a:xfrm>
            <a:off x="6282190" y="3564015"/>
            <a:ext cx="23660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tx2">
                    <a:lumMod val="75000"/>
                  </a:schemeClr>
                </a:solidFill>
              </a:rPr>
              <a:t>ATCA vertically cooled shelf</a:t>
            </a:r>
            <a:endParaRPr lang="en-U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86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</a:t>
            </a:r>
            <a:r>
              <a:rPr lang="en-US" dirty="0" smtClean="0"/>
              <a:t>Tests </a:t>
            </a:r>
            <a:r>
              <a:rPr lang="en-US" dirty="0"/>
              <a:t>Performed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graphicFrame>
        <p:nvGraphicFramePr>
          <p:cNvPr id="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945995"/>
              </p:ext>
            </p:extLst>
          </p:nvPr>
        </p:nvGraphicFramePr>
        <p:xfrm>
          <a:off x="842901" y="1583795"/>
          <a:ext cx="7599529" cy="3962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934"/>
                <a:gridCol w="2655295"/>
                <a:gridCol w="2700300"/>
              </a:tblGrid>
              <a:tr h="360040">
                <a:tc>
                  <a:txBody>
                    <a:bodyPr/>
                    <a:lstStyle/>
                    <a:p>
                      <a:endParaRPr lang="it-I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MicroTCA</a:t>
                      </a:r>
                      <a:endParaRPr lang="en-GB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ATCA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036204">
                <a:tc rowSpan="2">
                  <a:txBody>
                    <a:bodyPr/>
                    <a:lstStyle/>
                    <a:p>
                      <a:r>
                        <a:rPr lang="it-IT" sz="1600" b="1" dirty="0" err="1" smtClean="0"/>
                        <a:t>Electrical</a:t>
                      </a:r>
                      <a:r>
                        <a:rPr lang="it-IT" sz="1600" b="1" dirty="0" smtClean="0"/>
                        <a:t> </a:t>
                      </a:r>
                      <a:r>
                        <a:rPr lang="it-IT" sz="1600" b="1" dirty="0" err="1" smtClean="0"/>
                        <a:t>tests</a:t>
                      </a:r>
                      <a:endParaRPr lang="it-IT" sz="1600" b="1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Static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regulation</a:t>
                      </a:r>
                      <a:endParaRPr lang="it-IT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Dynamic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regulation</a:t>
                      </a:r>
                      <a:endParaRPr lang="it-IT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Ripple</a:t>
                      </a:r>
                      <a:r>
                        <a:rPr lang="it-IT" sz="1400" baseline="0" dirty="0" smtClean="0"/>
                        <a:t> and </a:t>
                      </a:r>
                      <a:r>
                        <a:rPr lang="it-IT" sz="1400" baseline="0" dirty="0" err="1" smtClean="0"/>
                        <a:t>noise</a:t>
                      </a:r>
                      <a:endParaRPr lang="it-IT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Efficiency</a:t>
                      </a:r>
                      <a:r>
                        <a:rPr lang="it-IT" sz="1400" baseline="0" dirty="0" smtClean="0"/>
                        <a:t> and PF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baseline="0" dirty="0" smtClean="0"/>
                        <a:t> Overcurrent protection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2000" dirty="0"/>
                    </a:p>
                  </a:txBody>
                  <a:tcPr/>
                </a:tc>
              </a:tr>
              <a:tr h="335730">
                <a:tc vMerge="1">
                  <a:txBody>
                    <a:bodyPr/>
                    <a:lstStyle/>
                    <a:p>
                      <a:endParaRPr lang="it-IT" sz="1400" b="1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it-IT" sz="1400" dirty="0" smtClean="0"/>
                        <a:t>- AC/DC rectifiers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AC/DC </a:t>
                      </a:r>
                      <a:r>
                        <a:rPr lang="it-IT" sz="1400" dirty="0" smtClean="0"/>
                        <a:t>rectifiers</a:t>
                      </a:r>
                      <a:endParaRPr lang="it-IT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036204">
                <a:tc>
                  <a:txBody>
                    <a:bodyPr/>
                    <a:lstStyle/>
                    <a:p>
                      <a:r>
                        <a:rPr lang="it-IT" sz="1600" b="1" dirty="0" err="1" smtClean="0"/>
                        <a:t>Cooling</a:t>
                      </a:r>
                      <a:r>
                        <a:rPr lang="it-IT" sz="1600" b="1" dirty="0" smtClean="0"/>
                        <a:t> and </a:t>
                      </a:r>
                      <a:r>
                        <a:rPr lang="it-IT" sz="1600" b="1" dirty="0" err="1" smtClean="0"/>
                        <a:t>mechanics</a:t>
                      </a:r>
                      <a:endParaRPr lang="it-IT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Tx/>
                        <a:buChar char="-"/>
                      </a:pP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Cooling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performance</a:t>
                      </a:r>
                    </a:p>
                    <a:p>
                      <a:pPr marL="0" algn="l" defTabSz="914400" rtl="0" eaLnBrk="1" latinLnBrk="0" hangingPunct="1">
                        <a:buFontTx/>
                        <a:buChar char="-"/>
                      </a:pP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aspect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layout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Backplane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alignment</a:t>
                      </a:r>
                      <a:endParaRPr lang="it-IT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2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Tx/>
                        <a:buChar char="-"/>
                      </a:pP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Cooling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performance</a:t>
                      </a:r>
                    </a:p>
                    <a:p>
                      <a:pPr marL="0" algn="l" defTabSz="914400" rtl="0" eaLnBrk="1" latinLnBrk="0" hangingPunct="1">
                        <a:buFontTx/>
                        <a:buChar char="-"/>
                      </a:pP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Mechanical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aspect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layout</a:t>
                      </a:r>
                    </a:p>
                    <a:p>
                      <a:endParaRPr lang="it-IT" sz="2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036204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Software</a:t>
                      </a:r>
                      <a:r>
                        <a:rPr lang="it-IT" sz="1600" b="1" baseline="0" dirty="0" smtClean="0"/>
                        <a:t> (</a:t>
                      </a:r>
                      <a:r>
                        <a:rPr lang="it-IT" sz="1600" b="1" dirty="0" smtClean="0"/>
                        <a:t>IPMI)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IPMI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interoperability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tests</a:t>
                      </a:r>
                      <a:endParaRPr lang="it-IT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IPMI conformity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Load sharing configuration</a:t>
                      </a:r>
                    </a:p>
                    <a:p>
                      <a:endParaRPr lang="it-IT" sz="1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IPMI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interoperability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tests</a:t>
                      </a:r>
                      <a:endParaRPr lang="it-IT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IPMI </a:t>
                      </a:r>
                      <a:r>
                        <a:rPr lang="it-IT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conformity</a:t>
                      </a:r>
                      <a:endParaRPr lang="it-IT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it-IT" sz="1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204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Di Cosmo – xTCA Evaluation Project Update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46575" y="1358770"/>
            <a:ext cx="823591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MicroTCA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evaluation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Power Modules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Schelves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Interoperability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AdvancedTCA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evaluation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Conclusions &amp; Questions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27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2933</TotalTime>
  <Words>1750</Words>
  <Application>Microsoft Office PowerPoint</Application>
  <PresentationFormat>On-screen Show (4:3)</PresentationFormat>
  <Paragraphs>468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Introduction</vt:lpstr>
      <vt:lpstr>Introduction – MicroTCA Equipment (1/2) </vt:lpstr>
      <vt:lpstr>Introduction – MicroTCA Equipment (2/2) </vt:lpstr>
      <vt:lpstr>Introduction – AdvancedTCA Equipment </vt:lpstr>
      <vt:lpstr>Introduction – Custom designs under development</vt:lpstr>
      <vt:lpstr>Introduction – Tests Performed</vt:lpstr>
      <vt:lpstr>PowerPoint Presentation</vt:lpstr>
      <vt:lpstr>MicroTCA evaluation (1/4) – Power Modules</vt:lpstr>
      <vt:lpstr>MicroTCA evaluation (2/4) – Power Modules</vt:lpstr>
      <vt:lpstr>MicroTCA evaluation (3/4) - Shelves</vt:lpstr>
      <vt:lpstr>MicroTCA evaluation (4/4) – Interoperability</vt:lpstr>
      <vt:lpstr>MicroTCA PM Test Pad (1/2)</vt:lpstr>
      <vt:lpstr>MicroTCA PM Test Pad (2/2)</vt:lpstr>
      <vt:lpstr>PowerPoint Presentation</vt:lpstr>
      <vt:lpstr>ATCA Evaluation</vt:lpstr>
      <vt:lpstr>ATCA Evaluation – Specific case study</vt:lpstr>
      <vt:lpstr>PowerPoint Presentation</vt:lpstr>
      <vt:lpstr>Conclusions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Matteo Di Cosmo</dc:creator>
  <cp:lastModifiedBy>Matteo Di Cosmo</cp:lastModifiedBy>
  <cp:revision>219</cp:revision>
  <dcterms:created xsi:type="dcterms:W3CDTF">2006-08-16T00:00:00Z</dcterms:created>
  <dcterms:modified xsi:type="dcterms:W3CDTF">2014-03-17T12:22:25Z</dcterms:modified>
</cp:coreProperties>
</file>