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94" r:id="rId3"/>
    <p:sldId id="289" r:id="rId4"/>
    <p:sldId id="261" r:id="rId5"/>
    <p:sldId id="262" r:id="rId6"/>
    <p:sldId id="277" r:id="rId7"/>
    <p:sldId id="297" r:id="rId8"/>
    <p:sldId id="310" r:id="rId9"/>
    <p:sldId id="278" r:id="rId10"/>
    <p:sldId id="311" r:id="rId11"/>
    <p:sldId id="285" r:id="rId12"/>
    <p:sldId id="300" r:id="rId13"/>
    <p:sldId id="302" r:id="rId14"/>
    <p:sldId id="298" r:id="rId15"/>
    <p:sldId id="309" r:id="rId16"/>
    <p:sldId id="276" r:id="rId17"/>
  </p:sldIdLst>
  <p:sldSz cx="9144000" cy="6858000" type="screen4x3"/>
  <p:notesSz cx="7099300" cy="102346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Dátum helye 2"/>
          <p:cNvSpPr txBox="1">
            <a:spLocks noGrp="1"/>
          </p:cNvSpPr>
          <p:nvPr>
            <p:ph type="dt" sz="quarter" idx="1"/>
          </p:nvPr>
        </p:nvSpPr>
        <p:spPr>
          <a:xfrm>
            <a:off x="401832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389DC73A-65FC-4DC7-9880-A0BCA7F38A36}" type="datetimeFigureOut">
              <a:t>2014.08.26.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Élőláb helye 3"/>
          <p:cNvSpPr txBox="1">
            <a:spLocks noGrp="1"/>
          </p:cNvSpPr>
          <p:nvPr>
            <p:ph type="ftr" sz="quarter" idx="2"/>
          </p:nvPr>
        </p:nvSpPr>
        <p:spPr>
          <a:xfrm>
            <a:off x="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Dia számának helye 4"/>
          <p:cNvSpPr txBox="1">
            <a:spLocks noGrp="1"/>
          </p:cNvSpPr>
          <p:nvPr>
            <p:ph type="sldNum" sz="quarter" idx="3"/>
          </p:nvPr>
        </p:nvSpPr>
        <p:spPr>
          <a:xfrm>
            <a:off x="401832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7066AFAC-24ED-4B1A-B4CB-B719CDDB8C6E}" type="slidenum">
              <a:t>‹#›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2986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>
            <a:spLocks noMove="1" noResize="1"/>
          </p:cNvSpPr>
          <p:nvPr/>
        </p:nvSpPr>
        <p:spPr>
          <a:xfrm>
            <a:off x="0" y="0"/>
            <a:ext cx="7099200" cy="102348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0" tIns="0" rIns="0" bIns="0" anchor="ctr" anchorCtr="1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abadkézi sokszög 1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9" name="Szabadkézi sokszög 1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0" name="Szabadkézi sokszög 1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3" name="Szabadkézi sokszög 22"/>
          <p:cNvSpPr/>
          <p:nvPr/>
        </p:nvSpPr>
        <p:spPr>
          <a:xfrm>
            <a:off x="0" y="339840"/>
            <a:ext cx="33288120" cy="24966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4" name="Jegyzetek helye 23"/>
          <p:cNvSpPr txBox="1">
            <a:spLocks noGrp="1"/>
          </p:cNvSpPr>
          <p:nvPr>
            <p:ph type="body" sz="quarter" idx="3"/>
          </p:nvPr>
        </p:nvSpPr>
        <p:spPr>
          <a:xfrm>
            <a:off x="522000" y="4830480"/>
            <a:ext cx="6041879" cy="45230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  <p:sp>
        <p:nvSpPr>
          <p:cNvPr id="25" name="Diakép helye 24"/>
          <p:cNvSpPr>
            <a:spLocks noGrp="1" noRot="1" noChangeAspect="1"/>
          </p:cNvSpPr>
          <p:nvPr>
            <p:ph type="sldImg" idx="2"/>
          </p:nvPr>
        </p:nvSpPr>
        <p:spPr>
          <a:xfrm>
            <a:off x="990360" y="777600"/>
            <a:ext cx="5095800" cy="3816720"/>
          </a:xfrm>
          <a:prstGeom prst="rect">
            <a:avLst/>
          </a:prstGeom>
          <a:noFill/>
          <a:ln>
            <a:noFill/>
            <a:prstDash val="solid"/>
          </a:ln>
        </p:spPr>
      </p:sp>
    </p:spTree>
    <p:extLst>
      <p:ext uri="{BB962C8B-B14F-4D97-AF65-F5344CB8AC3E}">
        <p14:creationId xmlns:p14="http://schemas.microsoft.com/office/powerpoint/2010/main" val="33053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hu-HU" sz="1200" b="0" i="0" u="none" strike="noStrike" baseline="0">
        <a:ln>
          <a:noFill/>
        </a:ln>
        <a:solidFill>
          <a:srgbClr val="000000"/>
        </a:solidFill>
        <a:latin typeface="Times New Roman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909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054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65938" y="-25400"/>
            <a:ext cx="2287587" cy="545941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0" y="-25400"/>
            <a:ext cx="6713538" cy="5459413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736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8497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7227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39750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371975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955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2805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9333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22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1464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85081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50000">
              <a:srgbClr val="0000CC"/>
            </a:gs>
            <a:gs pos="100000">
              <a:srgbClr val="00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gyenes összekötő 1"/>
          <p:cNvSpPr/>
          <p:nvPr/>
        </p:nvSpPr>
        <p:spPr>
          <a:xfrm>
            <a:off x="0" y="685799"/>
            <a:ext cx="9144000" cy="1440"/>
          </a:xfrm>
          <a:prstGeom prst="line">
            <a:avLst/>
          </a:prstGeom>
          <a:noFill/>
          <a:ln w="18360">
            <a:solidFill>
              <a:srgbClr val="FFFF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31680" y="3046320"/>
            <a:ext cx="9144000" cy="180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3200400"/>
            <a:ext cx="9144000" cy="144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grpSp>
        <p:nvGrpSpPr>
          <p:cNvPr id="5" name="Csoportba foglalás 4"/>
          <p:cNvGrpSpPr/>
          <p:nvPr/>
        </p:nvGrpSpPr>
        <p:grpSpPr>
          <a:xfrm>
            <a:off x="2139840" y="2987640"/>
            <a:ext cx="4854600" cy="885960"/>
            <a:chOff x="2139840" y="2987640"/>
            <a:chExt cx="4854600" cy="885960"/>
          </a:xfrm>
        </p:grpSpPr>
        <p:sp>
          <p:nvSpPr>
            <p:cNvPr id="6" name="Szabadkézi sokszög 5"/>
            <p:cNvSpPr/>
            <p:nvPr/>
          </p:nvSpPr>
          <p:spPr>
            <a:xfrm>
              <a:off x="2139840" y="2987640"/>
              <a:ext cx="3125880" cy="18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grpSp>
          <p:nvGrpSpPr>
            <p:cNvPr id="7" name="Csoportba foglalás 6"/>
            <p:cNvGrpSpPr/>
            <p:nvPr/>
          </p:nvGrpSpPr>
          <p:grpSpPr>
            <a:xfrm>
              <a:off x="2139840" y="2987640"/>
              <a:ext cx="4854600" cy="885960"/>
              <a:chOff x="2139840" y="2987640"/>
              <a:chExt cx="4854600" cy="885960"/>
            </a:xfrm>
          </p:grpSpPr>
          <p:sp>
            <p:nvSpPr>
              <p:cNvPr id="8" name="Szabadkézi sokszög 7"/>
              <p:cNvSpPr/>
              <p:nvPr/>
            </p:nvSpPr>
            <p:spPr>
              <a:xfrm>
                <a:off x="2139840" y="2987640"/>
                <a:ext cx="4854600" cy="857159"/>
              </a:xfrm>
              <a:custGeom>
                <a:avLst>
                  <a:gd name="f0" fmla="val 4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hu-HU" sz="2400">
                  <a:latin typeface="Times New Roman" pitchFamily="18"/>
                  <a:ea typeface="Arial Unicode MS" pitchFamily="2"/>
                  <a:cs typeface="Tahoma" pitchFamily="2"/>
                </a:endParaRPr>
              </a:p>
            </p:txBody>
          </p:sp>
          <p:sp>
            <p:nvSpPr>
              <p:cNvPr id="9" name="Szabadkézi sokszög 8"/>
              <p:cNvSpPr/>
              <p:nvPr/>
            </p:nvSpPr>
            <p:spPr>
              <a:xfrm>
                <a:off x="2139840" y="2987640"/>
                <a:ext cx="4854600" cy="8859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rtl="0" hangingPunct="1">
                  <a:buNone/>
                  <a:tabLst/>
                </a:pP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  </a:t>
                </a:r>
                <a:r>
                  <a:rPr lang="en-GB" sz="5200">
                    <a:latin typeface="Times New Roman" pitchFamily="18"/>
                    <a:ea typeface="Arial Unicode MS" pitchFamily="2"/>
                    <a:cs typeface="Tahoma" pitchFamily="2"/>
                  </a:rPr>
                  <a:t> </a:t>
                </a: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                      </a:t>
                </a:r>
              </a:p>
            </p:txBody>
          </p:sp>
        </p:grpSp>
      </p:grpSp>
      <p:grpSp>
        <p:nvGrpSpPr>
          <p:cNvPr id="10" name="Csoportba foglalás 9"/>
          <p:cNvGrpSpPr/>
          <p:nvPr/>
        </p:nvGrpSpPr>
        <p:grpSpPr>
          <a:xfrm>
            <a:off x="0" y="6580440"/>
            <a:ext cx="3851920" cy="277560"/>
            <a:chOff x="0" y="6580440"/>
            <a:chExt cx="2698200" cy="277560"/>
          </a:xfrm>
        </p:grpSpPr>
        <p:sp>
          <p:nvSpPr>
            <p:cNvPr id="11" name="Szabadkézi sokszög 10"/>
            <p:cNvSpPr/>
            <p:nvPr/>
          </p:nvSpPr>
          <p:spPr>
            <a:xfrm>
              <a:off x="0" y="6580440"/>
              <a:ext cx="2698200" cy="277560"/>
            </a:xfrm>
            <a:custGeom>
              <a:avLst>
                <a:gd name="f0" fmla="val 124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12" name="Szabadkézi sokszög 11"/>
            <p:cNvSpPr/>
            <p:nvPr/>
          </p:nvSpPr>
          <p:spPr>
            <a:xfrm>
              <a:off x="0" y="6590692"/>
              <a:ext cx="2694240" cy="26137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2160" tIns="46080" rIns="92160" bIns="46080" anchor="ctr" anchorCtr="0" compatLnSpc="0">
              <a:spAutoFit/>
            </a:bodyPr>
            <a:lstStyle/>
            <a:p>
              <a:pPr marL="0" marR="0" lvl="0" indent="0" rtl="0" hangingPunct="1">
                <a:lnSpc>
                  <a:spcPct val="90000"/>
                </a:lnSpc>
                <a:buNone/>
                <a:tabLst/>
              </a:pPr>
              <a:r>
                <a:rPr lang="hu-HU" sz="120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WPCF2014, Gyöngyös, Hungary,</a:t>
              </a:r>
              <a:r>
                <a:rPr lang="en-GB" sz="120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 201</a:t>
              </a:r>
              <a:r>
                <a:rPr lang="hu-HU" sz="120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4/08/26</a:t>
              </a:r>
              <a:endParaRPr lang="en-GB" sz="1200" dirty="0">
                <a:solidFill>
                  <a:srgbClr val="FFFFFF"/>
                </a:solidFill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grpSp>
        <p:nvGrpSpPr>
          <p:cNvPr id="13" name="Csoportba foglalás 12"/>
          <p:cNvGrpSpPr/>
          <p:nvPr/>
        </p:nvGrpSpPr>
        <p:grpSpPr>
          <a:xfrm>
            <a:off x="8018999" y="6597352"/>
            <a:ext cx="1228353" cy="304927"/>
            <a:chOff x="8018999" y="6597352"/>
            <a:chExt cx="1228353" cy="304927"/>
          </a:xfrm>
        </p:grpSpPr>
        <p:sp>
          <p:nvSpPr>
            <p:cNvPr id="14" name="Szabadkézi sokszög 13"/>
            <p:cNvSpPr/>
            <p:nvPr/>
          </p:nvSpPr>
          <p:spPr>
            <a:xfrm>
              <a:off x="8018999" y="6624719"/>
              <a:ext cx="1148760" cy="277560"/>
            </a:xfrm>
            <a:custGeom>
              <a:avLst>
                <a:gd name="f0" fmla="val 124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15" name="Szabadkézi sokszög 14"/>
            <p:cNvSpPr/>
            <p:nvPr/>
          </p:nvSpPr>
          <p:spPr>
            <a:xfrm>
              <a:off x="8100392" y="6597352"/>
              <a:ext cx="1146960" cy="2566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2160" tIns="46080" rIns="92160" bIns="46080" anchor="ctr" anchorCtr="0" compatLnSpc="0">
              <a:spAutoFit/>
            </a:bodyPr>
            <a:lstStyle/>
            <a:p>
              <a:pPr marL="0" marR="0" lvl="0" indent="0" rtl="0" hangingPunct="1">
                <a:lnSpc>
                  <a:spcPct val="90000"/>
                </a:lnSpc>
                <a:buNone/>
                <a:tabLst/>
              </a:pPr>
              <a:r>
                <a:rPr lang="en-GB" sz="120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Csörgő, T.</a:t>
              </a:r>
            </a:p>
          </p:txBody>
        </p:sp>
      </p:grpSp>
      <p:sp>
        <p:nvSpPr>
          <p:cNvPr id="16" name="Cím helye 15"/>
          <p:cNvSpPr txBox="1">
            <a:spLocks noGrp="1"/>
          </p:cNvSpPr>
          <p:nvPr>
            <p:ph type="title"/>
          </p:nvPr>
        </p:nvSpPr>
        <p:spPr>
          <a:xfrm>
            <a:off x="0" y="-25560"/>
            <a:ext cx="9153360" cy="635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hu-HU" dirty="0" smtClean="0"/>
              <a:t> Címszöveg </a:t>
            </a:r>
            <a:r>
              <a:rPr lang="hu-HU" dirty="0"/>
              <a:t>formátumának szerkesztése</a:t>
            </a:r>
          </a:p>
        </p:txBody>
      </p:sp>
      <p:sp>
        <p:nvSpPr>
          <p:cNvPr id="17" name="Szöveg helye 16"/>
          <p:cNvSpPr txBox="1">
            <a:spLocks noGrp="1"/>
          </p:cNvSpPr>
          <p:nvPr>
            <p:ph type="body" idx="1"/>
          </p:nvPr>
        </p:nvSpPr>
        <p:spPr>
          <a:xfrm>
            <a:off x="539280" y="907919"/>
            <a:ext cx="7512120" cy="45262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18" name="Szabadkézi sokszög 17"/>
          <p:cNvSpPr/>
          <p:nvPr/>
        </p:nvSpPr>
        <p:spPr>
          <a:xfrm>
            <a:off x="4071960" y="6613560"/>
            <a:ext cx="979560" cy="433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fld id="{E91FBBA9-DBE9-49E9-8232-3FA516142299}" type="slidenum">
              <a:t>‹#›</a:t>
            </a:fld>
            <a:endParaRPr lang="hu-HU" sz="1200">
              <a:solidFill>
                <a:srgbClr val="FFFFFF"/>
              </a:solidFill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dt="0"/>
  <p:txStyles>
    <p:titleStyle>
      <a:lvl1pPr marL="0" marR="0" lvl="0" indent="0" algn="ctr" rtl="0" hangingPunct="1">
        <a:lnSpc>
          <a:spcPct val="97000"/>
        </a:lnSpc>
        <a:spcBef>
          <a:spcPts val="0"/>
        </a:spcBef>
        <a:spcAft>
          <a:spcPts val="0"/>
        </a:spcAft>
        <a:buFontTx/>
        <a:buNone/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hu-HU" sz="3200" b="1" i="0" u="none" strike="noStrike" baseline="0">
          <a:ln>
            <a:noFill/>
          </a:ln>
          <a:solidFill>
            <a:srgbClr val="FFFF00"/>
          </a:solidFill>
          <a:latin typeface="Verdana" pitchFamily="34"/>
          <a:ea typeface="Arial" pitchFamily="34"/>
          <a:cs typeface="Arial" pitchFamily="34"/>
        </a:defRPr>
      </a:lvl1pPr>
    </p:titleStyle>
    <p:bodyStyle>
      <a:lvl1pPr marL="0" marR="0" indent="0" algn="l" rtl="0" hangingPunct="1">
        <a:lnSpc>
          <a:spcPct val="97000"/>
        </a:lnSpc>
        <a:spcBef>
          <a:spcPts val="598"/>
        </a:spcBef>
        <a:spcAft>
          <a:spcPts val="0"/>
        </a:spcAft>
        <a:buFontTx/>
        <a:buNone/>
        <a:tabLst>
          <a:tab pos="311040" algn="l"/>
          <a:tab pos="456840" algn="l"/>
          <a:tab pos="914040" algn="l"/>
          <a:tab pos="1371240" algn="l"/>
          <a:tab pos="1828440" algn="l"/>
          <a:tab pos="2285640" algn="l"/>
          <a:tab pos="2742840" algn="l"/>
          <a:tab pos="3200040" algn="l"/>
          <a:tab pos="3657240" algn="l"/>
          <a:tab pos="4114440" algn="l"/>
          <a:tab pos="4571640" algn="l"/>
          <a:tab pos="5028840" algn="l"/>
          <a:tab pos="5486040" algn="l"/>
          <a:tab pos="5943240" algn="l"/>
          <a:tab pos="6400440" algn="l"/>
          <a:tab pos="6857640" algn="l"/>
          <a:tab pos="7314839" algn="l"/>
          <a:tab pos="7772039" algn="l"/>
          <a:tab pos="8229239" algn="l"/>
          <a:tab pos="8686439" algn="l"/>
          <a:tab pos="9143640" algn="l"/>
        </a:tabLst>
        <a:defRPr lang="hu-HU" sz="2400" b="1" i="0" u="none" strike="noStrike" baseline="0">
          <a:ln>
            <a:noFill/>
          </a:ln>
          <a:solidFill>
            <a:srgbClr val="FFFFFF"/>
          </a:solidFill>
          <a:latin typeface="Verdana" pitchFamily="34"/>
          <a:cs typeface="Arial" pitchFamily="34"/>
        </a:defRPr>
      </a:lvl1pPr>
      <a:lvl2pPr marL="457200" indent="0">
        <a:buFontTx/>
        <a:buNone/>
        <a:defRPr/>
      </a:lvl2pPr>
      <a:lvl3pPr marL="914400" indent="0">
        <a:buFontTx/>
        <a:buNone/>
        <a:defRPr/>
      </a:lvl3pPr>
      <a:lvl4pPr marL="1371599" indent="0">
        <a:buFontTx/>
        <a:buNone/>
        <a:defRPr/>
      </a:lvl4pPr>
      <a:lvl5pPr marL="1828800" indent="0">
        <a:buFontTx/>
        <a:buNone/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204.561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arxiv.org/abs/arXiv:1311.2308" TargetMode="External"/><Relationship Id="rId4" Type="http://schemas.openxmlformats.org/officeDocument/2006/relationships/hyperlink" Target="http://arxiv.org/abs/1306.4217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231537"/>
            <a:ext cx="9144000" cy="870366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lnSpc>
                <a:spcPct val="101000"/>
              </a:lnSpc>
              <a:buNone/>
            </a:pPr>
            <a:r>
              <a:rPr lang="hu-HU" sz="2800">
                <a:effectLst>
                  <a:outerShdw dist="17961" dir="2700000">
                    <a:scrgbClr r="0" g="0" b="0"/>
                  </a:outerShdw>
                </a:effectLst>
              </a:rPr>
              <a:t>E</a:t>
            </a:r>
            <a:r>
              <a:rPr lang="hu-HU" sz="2800" smtClean="0">
                <a:effectLst>
                  <a:outerShdw dist="17961" dir="2700000">
                    <a:scrgbClr r="0" g="0" b="0"/>
                  </a:outerShdw>
                </a:effectLst>
              </a:rPr>
              <a:t>xtension of Bialas-Bzdak model</a:t>
            </a:r>
            <a:r>
              <a:rPr lang="hu-HU" sz="2800" dirty="0">
                <a:effectLst>
                  <a:outerShdw dist="17961" dir="2700000">
                    <a:scrgbClr r="0" g="0" b="0"/>
                  </a:outerShdw>
                </a:effectLst>
              </a:rPr>
              <a:t/>
            </a:r>
            <a:br>
              <a:rPr lang="hu-HU" sz="2800" dirty="0">
                <a:effectLst>
                  <a:outerShdw dist="17961" dir="2700000">
                    <a:scrgbClr r="0" g="0" b="0"/>
                  </a:outerShdw>
                </a:effectLst>
              </a:rPr>
            </a:br>
            <a:r>
              <a:rPr lang="hu-HU" sz="2800" smtClean="0">
                <a:effectLst>
                  <a:outerShdw dist="17961" dir="2700000">
                    <a:scrgbClr r="0" g="0" b="0"/>
                  </a:outerShdw>
                </a:effectLst>
              </a:rPr>
              <a:t> for measuring the size of protons at LHC</a:t>
            </a:r>
            <a:endParaRPr lang="hu-HU" sz="28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3" name="Szöveg helye 2"/>
          <p:cNvSpPr txBox="1">
            <a:spLocks noGrp="1"/>
          </p:cNvSpPr>
          <p:nvPr>
            <p:ph type="body" idx="4294967295"/>
          </p:nvPr>
        </p:nvSpPr>
        <p:spPr>
          <a:xfrm>
            <a:off x="23760" y="1353928"/>
            <a:ext cx="9144000" cy="5027400"/>
          </a:xfrm>
        </p:spPr>
        <p:txBody>
          <a:bodyPr wrap="square" lIns="92160" tIns="46080" rIns="92160" bIns="46080" anchor="t" anchorCtr="0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 algn="ctr">
              <a:lnSpc>
                <a:spcPct val="87000"/>
              </a:lnSpc>
              <a:spcBef>
                <a:spcPts val="799"/>
              </a:spcBef>
              <a:buNone/>
            </a:pPr>
            <a:r>
              <a:rPr lang="en-GB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T</a:t>
            </a:r>
            <a:r>
              <a:rPr lang="en-GB" sz="2200" dirty="0">
                <a:effectLst>
                  <a:outerShdw dist="17961" dir="2700000">
                    <a:scrgbClr r="0" g="0" b="0"/>
                  </a:outerShdw>
                </a:effectLst>
              </a:rPr>
              <a:t>. </a:t>
            </a:r>
            <a:r>
              <a:rPr lang="en-GB" sz="2200" err="1" smtClean="0">
                <a:effectLst>
                  <a:outerShdw dist="17961" dir="2700000">
                    <a:scrgbClr r="0" g="0" b="0"/>
                  </a:outerShdw>
                </a:effectLst>
              </a:rPr>
              <a:t>Csörgő</a:t>
            </a:r>
            <a:r>
              <a:rPr lang="hu-HU" sz="220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2200" baseline="30000" smtClean="0">
                <a:effectLst>
                  <a:outerShdw dist="17961" dir="2700000">
                    <a:scrgbClr r="0" g="0" b="0"/>
                  </a:outerShdw>
                </a:effectLst>
              </a:rPr>
              <a:t>1</a:t>
            </a:r>
            <a:r>
              <a:rPr lang="hu-HU" sz="2200" baseline="30000" smtClean="0">
                <a:effectLst>
                  <a:outerShdw dist="17961" dir="2700000">
                    <a:scrgbClr r="0" g="0" b="0"/>
                  </a:outerShdw>
                </a:effectLst>
              </a:rPr>
              <a:t>,2</a:t>
            </a:r>
            <a:r>
              <a:rPr lang="hu-HU" sz="2200" smtClean="0">
                <a:effectLst>
                  <a:outerShdw dist="17961" dir="2700000">
                    <a:scrgbClr r="0" g="0" b="0"/>
                  </a:outerShdw>
                </a:effectLst>
              </a:rPr>
              <a:t> and F</a:t>
            </a:r>
            <a:r>
              <a:rPr lang="en-GB" sz="2200" smtClean="0">
                <a:effectLst>
                  <a:outerShdw dist="17961" dir="2700000">
                    <a:scrgbClr r="0" g="0" b="0"/>
                  </a:outerShdw>
                </a:effectLst>
              </a:rPr>
              <a:t>. </a:t>
            </a:r>
            <a:r>
              <a:rPr lang="en-GB" sz="2200" err="1">
                <a:effectLst>
                  <a:outerShdw dist="17961" dir="2700000">
                    <a:scrgbClr r="0" g="0" b="0"/>
                  </a:outerShdw>
                </a:effectLst>
              </a:rPr>
              <a:t>Nemes</a:t>
            </a:r>
            <a:r>
              <a:rPr lang="en-GB" sz="220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2200" baseline="30000" smtClean="0">
                <a:effectLst>
                  <a:outerShdw dist="17961" dir="2700000">
                    <a:scrgbClr r="0" g="0" b="0"/>
                  </a:outerShdw>
                </a:effectLst>
              </a:rPr>
              <a:t>1,</a:t>
            </a:r>
            <a:r>
              <a:rPr lang="hu-HU" sz="2200" baseline="30000" smtClean="0">
                <a:effectLst>
                  <a:outerShdw dist="17961" dir="2700000">
                    <a:scrgbClr r="0" g="0" b="0"/>
                  </a:outerShdw>
                </a:effectLst>
              </a:rPr>
              <a:t>3</a:t>
            </a:r>
            <a:endParaRPr lang="en-GB" sz="2200" baseline="30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22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20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2000" baseline="3000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1</a:t>
            </a:r>
            <a:r>
              <a:rPr lang="hu-HU" sz="200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200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Wigner </a:t>
            </a:r>
            <a:r>
              <a:rPr lang="en-GB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Research </a:t>
            </a:r>
            <a:r>
              <a:rPr lang="en-GB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Center</a:t>
            </a:r>
            <a:r>
              <a:rPr lang="en-GB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for Physics</a:t>
            </a:r>
            <a:r>
              <a:rPr lang="en-GB" sz="200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200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Budapest, Hungary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baseline="3000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2</a:t>
            </a:r>
            <a:r>
              <a:rPr lang="en-GB" sz="2000" baseline="3000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 </a:t>
            </a:r>
            <a:r>
              <a:rPr lang="hu-HU" sz="200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KRF, Gyöngyös, Hungary</a:t>
            </a:r>
            <a:endParaRPr lang="en-GB" sz="2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baseline="3000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3</a:t>
            </a:r>
            <a:r>
              <a:rPr lang="en-GB" sz="2000" baseline="3000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 </a:t>
            </a:r>
            <a:r>
              <a:rPr lang="hu-HU" sz="200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CERN</a:t>
            </a:r>
            <a:endParaRPr lang="en-GB" sz="2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000">
                <a:effectLst>
                  <a:outerShdw dist="17961" dir="2700000">
                    <a:scrgbClr r="0" g="0" b="0"/>
                  </a:outerShdw>
                </a:effectLst>
              </a:rPr>
              <a:t> p+p </a:t>
            </a:r>
            <a:r>
              <a:rPr lang="hu-HU" sz="2000">
                <a:effectLst>
                  <a:outerShdw dist="17961" dir="2700000">
                    <a:scrgbClr r="0" g="0" b="0"/>
                  </a:outerShdw>
                </a:effectLst>
              </a:rPr>
              <a:t>@ ISR and </a:t>
            </a:r>
            <a:r>
              <a:rPr lang="en-GB" sz="2000">
                <a:effectLst>
                  <a:outerShdw dist="17961" dir="2700000">
                    <a:scrgbClr r="0" g="0" b="0"/>
                  </a:outerShdw>
                </a:effectLst>
              </a:rPr>
              <a:t>@ 7 TeV</a:t>
            </a:r>
            <a:r>
              <a:rPr lang="hu-HU" sz="200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smtClean="0">
                <a:effectLst>
                  <a:outerShdw dist="17961" dir="2700000">
                    <a:scrgbClr r="0" g="0" b="0"/>
                  </a:outerShdw>
                </a:effectLst>
              </a:rPr>
              <a:t>LHC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smtClean="0">
                <a:effectLst>
                  <a:outerShdw dist="17961" dir="2700000">
                    <a:scrgbClr r="0" g="0" b="0"/>
                  </a:outerShdw>
                </a:effectLst>
              </a:rPr>
              <a:t>Real extension of Bialas-Bzdak  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smtClean="0">
                <a:effectLst>
                  <a:outerShdw dist="17961" dir="2700000">
                    <a:scrgbClr r="0" g="0" b="0"/>
                  </a:outerShdw>
                </a:effectLst>
              </a:rPr>
              <a:t>New: focusing reBB on low t d</a:t>
            </a:r>
            <a:r>
              <a:rPr lang="hu-HU" smtClean="0"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</a:rPr>
              <a:t>s</a:t>
            </a:r>
            <a:r>
              <a:rPr lang="hu-HU" sz="2000" smtClean="0">
                <a:effectLst>
                  <a:outerShdw dist="17961" dir="2700000">
                    <a:scrgbClr r="0" g="0" b="0"/>
                  </a:outerShdw>
                </a:effectLst>
              </a:rPr>
              <a:t>/dt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2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1800" smtClean="0">
                <a:effectLst>
                  <a:outerShdw dist="17961" dir="2700000">
                    <a:scrgbClr r="0" g="0" b="0"/>
                  </a:outerShdw>
                </a:effectLst>
                <a:hlinkClick r:id="rId3"/>
              </a:rPr>
              <a:t>arXiv:1204.5617</a:t>
            </a:r>
            <a:endParaRPr lang="hu-HU" sz="1800" smtClean="0">
              <a:effectLst>
                <a:outerShdw dist="17961" dir="2700000">
                  <a:scrgbClr r="0" g="0" b="0"/>
                </a:outerShdw>
              </a:effectLst>
              <a:hlinkClick r:id="rId3"/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smtClean="0">
                <a:effectLst>
                  <a:outerShdw dist="17961" dir="2700000">
                    <a:scrgbClr r="0" g="0" b="0"/>
                  </a:outerShdw>
                </a:effectLst>
                <a:hlinkClick r:id="rId4"/>
              </a:rPr>
              <a:t>arXiv:1306.4217</a:t>
            </a:r>
            <a:endParaRPr lang="hu-HU" sz="180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smtClean="0">
                <a:effectLst>
                  <a:outerShdw dist="17961" dir="2700000">
                    <a:scrgbClr r="0" g="0" b="0"/>
                  </a:outerShdw>
                </a:effectLst>
                <a:hlinkClick r:id="rId5"/>
              </a:rPr>
              <a:t>arXiv:1311.2308</a:t>
            </a:r>
            <a:endParaRPr lang="hu-HU" sz="1800" smtClean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6440" y="2616120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reBB model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6" name="Szabadkézi sokszög 5"/>
          <p:cNvSpPr/>
          <p:nvPr/>
        </p:nvSpPr>
        <p:spPr>
          <a:xfrm>
            <a:off x="4631939" y="6165304"/>
            <a:ext cx="436484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spcAft>
                <a:spcPts val="1200"/>
              </a:spcAft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fit</a:t>
            </a:r>
            <a:r>
              <a:rPr lang="hu-HU" sz="20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 ≤ </a:t>
            </a:r>
            <a:r>
              <a:rPr lang="hu-HU" sz="20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–t ≤ 2.5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hu-HU" sz="2000" baseline="30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~not OK</a:t>
            </a:r>
            <a:endParaRPr lang="hu-HU" sz="20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349" y="5445224"/>
            <a:ext cx="241935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3790950" cy="546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301208"/>
            <a:ext cx="16573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76873"/>
            <a:ext cx="4352771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389906"/>
            <a:ext cx="38004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zabadkézi sokszög 12"/>
          <p:cNvSpPr/>
          <p:nvPr/>
        </p:nvSpPr>
        <p:spPr>
          <a:xfrm>
            <a:off x="4644008" y="908720"/>
            <a:ext cx="436484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spcAft>
                <a:spcPts val="1200"/>
              </a:spcAft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Shadow profile function</a:t>
            </a:r>
            <a:endParaRPr lang="hu-HU" sz="20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397427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BB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shadow profile functions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467544" y="5733256"/>
            <a:ext cx="8208912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Indication of saturation at 7 TeV: A(b) ~ 1 at low b.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~ max probability of interaction at low b</a:t>
            </a:r>
            <a:endParaRPr lang="en-US" sz="2000" b="0" i="0" u="none" strike="noStrike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5" y="1196752"/>
            <a:ext cx="8995419" cy="4175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125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Focusing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reBB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on the low-t region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539552" y="6093296"/>
            <a:ext cx="8208912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Saturation is apparent if fit range is limited to |t| &lt; 0.36 GeV</a:t>
            </a:r>
            <a:r>
              <a:rPr lang="hu-HU" sz="2000" baseline="30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endParaRPr lang="en-US" sz="2000" b="0" i="0" u="none" strike="noStrike" baseline="3000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46839"/>
            <a:ext cx="7776864" cy="516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Csoportba foglalás 8"/>
          <p:cNvGrpSpPr/>
          <p:nvPr/>
        </p:nvGrpSpPr>
        <p:grpSpPr>
          <a:xfrm>
            <a:off x="1187624" y="4399829"/>
            <a:ext cx="3224355" cy="550631"/>
            <a:chOff x="827584" y="4399829"/>
            <a:chExt cx="3224355" cy="550631"/>
          </a:xfrm>
        </p:grpSpPr>
        <p:cxnSp>
          <p:nvCxnSpPr>
            <p:cNvPr id="10" name="Egyenes összekötő 9"/>
            <p:cNvCxnSpPr/>
            <p:nvPr/>
          </p:nvCxnSpPr>
          <p:spPr>
            <a:xfrm>
              <a:off x="827584" y="4509120"/>
              <a:ext cx="2952328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Balra nyíl 10"/>
            <p:cNvSpPr/>
            <p:nvPr/>
          </p:nvSpPr>
          <p:spPr>
            <a:xfrm>
              <a:off x="1464081" y="4399829"/>
              <a:ext cx="864096" cy="216024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2" name="Szövegdoboz 11"/>
            <p:cNvSpPr txBox="1"/>
            <p:nvPr/>
          </p:nvSpPr>
          <p:spPr>
            <a:xfrm>
              <a:off x="1259632" y="4581128"/>
              <a:ext cx="27923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mtClean="0">
                  <a:solidFill>
                    <a:srgbClr val="FF0000"/>
                  </a:solidFill>
                </a:rPr>
                <a:t>Connection </a:t>
              </a:r>
              <a:r>
                <a:rPr lang="hu-HU" smtClean="0">
                  <a:solidFill>
                    <a:srgbClr val="FF0000"/>
                  </a:solidFill>
                </a:rPr>
                <a:t>to TOTEM talk</a:t>
              </a:r>
              <a:endParaRPr lang="hu-HU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9052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Focusing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reBB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on even lower -t region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425003" y="6093296"/>
            <a:ext cx="8251453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Saturation still apparent, fit range |t| &lt; 0.18 GeV</a:t>
            </a:r>
            <a:r>
              <a:rPr lang="hu-HU" sz="2000" baseline="30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endParaRPr lang="en-US" sz="2000" b="0" i="0" u="none" strike="noStrike" baseline="3000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03" y="764535"/>
            <a:ext cx="8251453" cy="5256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Csoportba foglalás 9"/>
          <p:cNvGrpSpPr/>
          <p:nvPr/>
        </p:nvGrpSpPr>
        <p:grpSpPr>
          <a:xfrm>
            <a:off x="899592" y="4399829"/>
            <a:ext cx="3240360" cy="550631"/>
            <a:chOff x="899592" y="4399829"/>
            <a:chExt cx="3240360" cy="550631"/>
          </a:xfrm>
        </p:grpSpPr>
        <p:cxnSp>
          <p:nvCxnSpPr>
            <p:cNvPr id="7" name="Egyenes összekötő 6"/>
            <p:cNvCxnSpPr/>
            <p:nvPr/>
          </p:nvCxnSpPr>
          <p:spPr>
            <a:xfrm>
              <a:off x="899592" y="4509120"/>
              <a:ext cx="3240360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Balra nyíl 7"/>
            <p:cNvSpPr/>
            <p:nvPr/>
          </p:nvSpPr>
          <p:spPr>
            <a:xfrm>
              <a:off x="1464081" y="4399829"/>
              <a:ext cx="864096" cy="216024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" name="Szövegdoboz 8"/>
            <p:cNvSpPr txBox="1"/>
            <p:nvPr/>
          </p:nvSpPr>
          <p:spPr>
            <a:xfrm>
              <a:off x="1547664" y="4581128"/>
              <a:ext cx="22359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mtClean="0">
                  <a:solidFill>
                    <a:srgbClr val="FF0000"/>
                  </a:solidFill>
                </a:rPr>
                <a:t>Connection to </a:t>
              </a:r>
              <a:r>
                <a:rPr lang="hu-HU" smtClean="0">
                  <a:solidFill>
                    <a:srgbClr val="FF0000"/>
                  </a:solidFill>
                </a:rPr>
                <a:t>TOTEM</a:t>
              </a:r>
              <a:endParaRPr lang="hu-HU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376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What have we learned? 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8" name="Szabadkézi sokszög 7"/>
          <p:cNvSpPr/>
          <p:nvPr/>
        </p:nvSpPr>
        <p:spPr>
          <a:xfrm>
            <a:off x="4846256" y="5085184"/>
            <a:ext cx="4178111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full saturation is not yet reached 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 approaching </a:t>
            </a:r>
            <a:endParaRPr lang="hu-HU" sz="200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 in BB and GV models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4846256" y="3429000"/>
            <a:ext cx="4190240" cy="163339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re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BB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and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gGV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models:</a:t>
            </a:r>
            <a:endParaRPr lang="hu-HU" sz="200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non-trivial structure at </a:t>
            </a:r>
            <a:r>
              <a:rPr lang="hu-HU" sz="20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low-t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similar to non-Gaussian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HBT correlations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femtoscopy</a:t>
            </a:r>
            <a:endParaRPr lang="hu-HU" sz="20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836712"/>
            <a:ext cx="452437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18" y="3861048"/>
            <a:ext cx="4570462" cy="2549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4352771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zabadkézi sokszög 12"/>
          <p:cNvSpPr/>
          <p:nvPr/>
        </p:nvSpPr>
        <p:spPr>
          <a:xfrm>
            <a:off x="2051720" y="2334001"/>
            <a:ext cx="2016224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Bialas-Bzdak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751493" y="4869160"/>
            <a:ext cx="1732275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Glauber-Velasco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554254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00080"/>
              <a:ext cx="9144000" cy="487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Imaging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on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the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sub-femtometer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scale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1909763" y="6021288"/>
            <a:ext cx="5182517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Thank you!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763" y="836712"/>
            <a:ext cx="5182517" cy="5034180"/>
          </a:xfrm>
          <a:prstGeom prst="rect">
            <a:avLst/>
          </a:prstGeom>
          <a:noFill/>
          <a:ln w="19050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001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Backup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slides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–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Questions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?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714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S-matrix Unitarity, Optical Theorem</a:t>
              </a:r>
              <a:endParaRPr lang="hu-HU" sz="3200" b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Szabadkézi sokszög 9"/>
          <p:cNvSpPr/>
          <p:nvPr/>
        </p:nvSpPr>
        <p:spPr>
          <a:xfrm>
            <a:off x="4131720" y="831599"/>
            <a:ext cx="4780079" cy="194117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Note: diffraction also measures</a:t>
            </a:r>
            <a:endParaRPr lang="en-US" sz="2000" b="0" i="0" u="none" strike="noStrike" baseline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CMR9" pitchFamily="2"/>
                <a:cs typeface="Lucida Sans Unicode" pitchFamily="2"/>
              </a:rPr>
              <a:t>|Fourier-transform|</a:t>
            </a:r>
            <a:r>
              <a:rPr lang="hu-HU" sz="2000" baseline="30000" smtClean="0">
                <a:solidFill>
                  <a:srgbClr val="000000"/>
                </a:solidFill>
                <a:latin typeface="Verdana" pitchFamily="34"/>
                <a:ea typeface="CMR9" pitchFamily="2"/>
                <a:cs typeface="Lucida Sans Unicode" pitchFamily="2"/>
              </a:rPr>
              <a:t>2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CMR9" pitchFamily="2"/>
                <a:cs typeface="Lucida Sans Unicode" pitchFamily="2"/>
              </a:rPr>
              <a:t> images of</a:t>
            </a:r>
            <a:endParaRPr lang="en-US" sz="2000" b="0" i="0" u="none" strike="noStrike" baseline="0">
              <a:ln>
                <a:noFill/>
              </a:ln>
              <a:solidFill>
                <a:srgbClr val="000000"/>
              </a:solidFill>
              <a:latin typeface="Verdana" pitchFamily="34"/>
              <a:ea typeface="CMR9" pitchFamily="2"/>
              <a:cs typeface="CMR9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sources of elastic scattering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ideal for</a:t>
            </a:r>
            <a:r>
              <a:rPr lang="hu-HU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femtoscopic studies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several similarities e.g. non-Gaussian sources etc</a:t>
            </a:r>
            <a:endParaRPr lang="en-US" sz="2000" b="0" i="0" u="none" strike="noStrike" baseline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663241" y="5465689"/>
            <a:ext cx="8229239" cy="77162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Black (grey) disc limit</a:t>
            </a: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(important)</a:t>
            </a:r>
            <a:endParaRPr lang="hu-HU" sz="2000" b="0" i="0" u="none" strike="noStrike" baseline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→</a:t>
            </a:r>
            <a:r>
              <a:rPr lang="hu-HU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40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(b)</a:t>
            </a:r>
            <a:r>
              <a:rPr lang="en-US" sz="20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~ </a:t>
            </a:r>
            <a:r>
              <a:rPr lang="hu-HU" sz="24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q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(R-b)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 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1"/>
            <a:ext cx="2293538" cy="1012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1984222"/>
            <a:ext cx="2669925" cy="1012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36350"/>
            <a:ext cx="3528731" cy="1012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88478"/>
            <a:ext cx="7221927" cy="1012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612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00080"/>
              <a:ext cx="9144000" cy="487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Diffraction in quark-diquark models</a:t>
              </a: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349560" y="5824080"/>
            <a:ext cx="8521560" cy="7038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Structure of protons = ? 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→ Diffractive 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p+p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at ISR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(23.5 – 62.5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and 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LHC (7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).  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95536" y="843840"/>
            <a:ext cx="2275560" cy="101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95536" y="1988840"/>
            <a:ext cx="6953760" cy="1319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90096" y="3438000"/>
            <a:ext cx="2885760" cy="913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352440" y="4465440"/>
            <a:ext cx="8530200" cy="120564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zabadkézi sokszög 9"/>
          <p:cNvSpPr/>
          <p:nvPr/>
        </p:nvSpPr>
        <p:spPr>
          <a:xfrm>
            <a:off x="4131720" y="831599"/>
            <a:ext cx="4780079" cy="1008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Bialas and Bzdak,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Acta Phys. Polon. B 38 </a:t>
            </a: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CMR9" pitchFamily="2"/>
                <a:cs typeface="CMR9" pitchFamily="2"/>
              </a:rPr>
              <a:t>(2007) 159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p= (q, d) or p = (q, (q, q))</a:t>
            </a:r>
          </a:p>
        </p:txBody>
      </p:sp>
      <p:sp>
        <p:nvSpPr>
          <p:cNvPr id="11" name="Szabadkézi sokszög 10"/>
          <p:cNvSpPr/>
          <p:nvPr/>
        </p:nvSpPr>
        <p:spPr>
          <a:xfrm>
            <a:off x="3491880" y="3429000"/>
            <a:ext cx="5419918" cy="77162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40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(b)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= </a:t>
            </a:r>
            <a:r>
              <a:rPr lang="hu-HU" sz="20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</a:t>
            </a:r>
            <a:r>
              <a:rPr lang="hu-HU" sz="20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dependent prob. of interaction</a:t>
            </a:r>
            <a:r>
              <a:rPr lang="hu-HU" sz="900" b="0" i="0" u="none" strike="noStrike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9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→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connection to scattering centers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407982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00080"/>
              <a:ext cx="9144000" cy="487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Diffraction a la Bialas and Bzdak</a:t>
              </a: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349560" y="3873617"/>
            <a:ext cx="8521560" cy="255672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  quark-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diquark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model of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Bialas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Bzdak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has 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been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analytically integrated  in a  Gaussian approximation,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i="1" u="sng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assuming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that 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real part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forward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scattering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is negligible.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Two different pictures: p = (q, d) or p = (q, (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q,q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Note: p= (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q,q,q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model fails, quarks are correlated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W.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Czyz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L. C.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Maximon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Annals. Phys. 52 (1969) 59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090080" y="897119"/>
            <a:ext cx="7055280" cy="926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293480" y="1988840"/>
            <a:ext cx="6648479" cy="82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2157840" y="2967540"/>
            <a:ext cx="4919760" cy="77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00080"/>
              <a:ext cx="9144000" cy="487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Diffractive p+p scattering</a:t>
              </a: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219592" y="5582520"/>
            <a:ext cx="4280400" cy="971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 = (q, d)</a:t>
            </a:r>
          </a:p>
        </p:txBody>
      </p:sp>
      <p:sp>
        <p:nvSpPr>
          <p:cNvPr id="6" name="Szabadkézi sokszög 5"/>
          <p:cNvSpPr/>
          <p:nvPr/>
        </p:nvSpPr>
        <p:spPr>
          <a:xfrm>
            <a:off x="4677840" y="5582160"/>
            <a:ext cx="4280400" cy="971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sz="2000" b="0" i="0" u="none" strike="noStrike" baseline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p = (q, (q,q))</a:t>
            </a: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31832" y="868319"/>
            <a:ext cx="4268160" cy="4581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682880" y="868319"/>
            <a:ext cx="4275360" cy="4582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Real extended BB model for the dip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251520" y="5733256"/>
            <a:ext cx="86196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Real extension of an imaginary t</a:t>
            </a:r>
            <a:r>
              <a:rPr lang="hu-HU" sz="2000" baseline="-25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 parameter Im</a:t>
            </a:r>
            <a:r>
              <a:rPr lang="hu-HU" sz="200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 </a:t>
            </a:r>
            <a:r>
              <a:rPr lang="hu-HU" sz="2000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W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added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51520" y="980728"/>
            <a:ext cx="2559996" cy="1142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915816" y="980728"/>
            <a:ext cx="6017656" cy="1142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251520" y="2276872"/>
            <a:ext cx="3066276" cy="970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251520" y="4311592"/>
            <a:ext cx="8619600" cy="120564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zabadkézi sokszög 9"/>
          <p:cNvSpPr/>
          <p:nvPr/>
        </p:nvSpPr>
        <p:spPr>
          <a:xfrm>
            <a:off x="5940152" y="2441353"/>
            <a:ext cx="3010905" cy="77162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Bialas-Bzdak obtained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 Re (t</a:t>
            </a:r>
            <a:r>
              <a:rPr lang="hu-HU" sz="2000" baseline="-25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  <a:r>
              <a:rPr lang="hu-HU" sz="24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= 0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546735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06130"/>
            <a:ext cx="63912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985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reBB model for the dip (2)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6876256" y="4368147"/>
            <a:ext cx="2106390" cy="22489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Bialas-Bzdak model is „realized”: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 = (q,d)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p= (q, (q,q))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3" y="836712"/>
            <a:ext cx="86772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37" y="2276872"/>
            <a:ext cx="700087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3573016"/>
            <a:ext cx="6408712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23" y="4765898"/>
            <a:ext cx="641032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877272"/>
            <a:ext cx="30956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2980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reBB model: two choices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6660232" y="836712"/>
            <a:ext cx="2106390" cy="22489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Similar to a constant </a:t>
            </a:r>
            <a:r>
              <a:rPr lang="hu-HU" sz="20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r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 favored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 data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913" y="4313659"/>
            <a:ext cx="3686175" cy="771525"/>
          </a:xfrm>
          <a:prstGeom prst="rect">
            <a:avLst/>
          </a:prstGeom>
          <a:noFill/>
          <a:ln w="190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100" y="1658888"/>
            <a:ext cx="3733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zabadkézi sokszög 12"/>
          <p:cNvSpPr/>
          <p:nvPr/>
        </p:nvSpPr>
        <p:spPr>
          <a:xfrm>
            <a:off x="6660232" y="3429000"/>
            <a:ext cx="2106390" cy="286450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 small values of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a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we recover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our first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attempt, the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BB model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1120924" y="5589240"/>
            <a:ext cx="5323284" cy="64551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This choice is also favoured by data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T. Cs., F. Nemes, arxiv:1306.4217</a:t>
            </a:r>
            <a:endParaRPr lang="hu-HU" sz="200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69230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reBB model, fit range studies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6" name="Szabadkézi sokszög 5"/>
          <p:cNvSpPr/>
          <p:nvPr/>
        </p:nvSpPr>
        <p:spPr>
          <a:xfrm>
            <a:off x="4598356" y="6076799"/>
            <a:ext cx="4332549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spcAft>
                <a:spcPts val="1200"/>
              </a:spcAft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fit</a:t>
            </a:r>
            <a:r>
              <a:rPr lang="hu-HU" sz="20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 ≤ </a:t>
            </a:r>
            <a:r>
              <a:rPr lang="hu-HU" sz="200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–t ≤ 2.5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hu-HU" sz="2000" baseline="30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~not OK</a:t>
            </a:r>
            <a:endParaRPr lang="hu-HU" sz="20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265808" y="6077848"/>
            <a:ext cx="4162176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fit: 0.36≤ –t ≤ 2.5 GeV</a:t>
            </a:r>
            <a:r>
              <a:rPr lang="hu-HU" sz="2000" baseline="30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OK</a:t>
            </a:r>
            <a:r>
              <a:rPr lang="hu-HU" sz="2000" baseline="30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en-US" sz="2000" b="0" i="0" u="none" strike="noStrike" baseline="3000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08" y="908720"/>
            <a:ext cx="8665097" cy="501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0590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">
  <a:themeElements>
    <a:clrScheme name="Egyéni 2. sém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100D2"/>
      </a:hlink>
      <a:folHlink>
        <a:srgbClr val="FE19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3596</TotalTime>
  <Words>573</Words>
  <Application>Microsoft Office PowerPoint</Application>
  <PresentationFormat>Diavetítés a képernyőre (4:3 oldalarány)</PresentationFormat>
  <Paragraphs>101</Paragraphs>
  <Slides>16</Slides>
  <Notes>16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16</vt:i4>
      </vt:variant>
    </vt:vector>
  </HeadingPairs>
  <TitlesOfParts>
    <vt:vector size="17" baseType="lpstr">
      <vt:lpstr>Alapértelmezett</vt:lpstr>
      <vt:lpstr>Extension of Bialas-Bzdak model  for measuring the size of protons at LHC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Imaging the internal structure of p</dc:title>
  <dc:subject>STAR Regional Meeting, Warsaw, November 5, 2012</dc:subject>
  <dc:creator>Csörgő.Tamás</dc:creator>
  <cp:lastModifiedBy>Csörgő Tamás</cp:lastModifiedBy>
  <cp:revision>113</cp:revision>
  <dcterms:modified xsi:type="dcterms:W3CDTF">2014-08-26T11:39:48Z</dcterms:modified>
</cp:coreProperties>
</file>