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  <p:sldMasterId id="2147483792" r:id="rId13"/>
  </p:sldMasterIdLst>
  <p:notesMasterIdLst>
    <p:notesMasterId r:id="rId67"/>
  </p:notesMasterIdLst>
  <p:sldIdLst>
    <p:sldId id="256" r:id="rId14"/>
    <p:sldId id="257" r:id="rId15"/>
    <p:sldId id="258" r:id="rId16"/>
    <p:sldId id="286" r:id="rId17"/>
    <p:sldId id="287" r:id="rId18"/>
    <p:sldId id="288" r:id="rId19"/>
    <p:sldId id="296" r:id="rId20"/>
    <p:sldId id="293" r:id="rId21"/>
    <p:sldId id="289" r:id="rId22"/>
    <p:sldId id="259" r:id="rId23"/>
    <p:sldId id="290" r:id="rId24"/>
    <p:sldId id="291" r:id="rId25"/>
    <p:sldId id="292" r:id="rId26"/>
    <p:sldId id="260" r:id="rId27"/>
    <p:sldId id="295" r:id="rId28"/>
    <p:sldId id="294" r:id="rId29"/>
    <p:sldId id="261" r:id="rId30"/>
    <p:sldId id="262" r:id="rId31"/>
    <p:sldId id="263" r:id="rId32"/>
    <p:sldId id="264" r:id="rId33"/>
    <p:sldId id="265" r:id="rId34"/>
    <p:sldId id="266" r:id="rId35"/>
    <p:sldId id="267" r:id="rId36"/>
    <p:sldId id="268" r:id="rId37"/>
    <p:sldId id="269" r:id="rId38"/>
    <p:sldId id="297" r:id="rId39"/>
    <p:sldId id="270" r:id="rId40"/>
    <p:sldId id="298" r:id="rId41"/>
    <p:sldId id="271" r:id="rId42"/>
    <p:sldId id="302" r:id="rId43"/>
    <p:sldId id="300" r:id="rId44"/>
    <p:sldId id="303" r:id="rId45"/>
    <p:sldId id="273" r:id="rId46"/>
    <p:sldId id="304" r:id="rId47"/>
    <p:sldId id="305" r:id="rId48"/>
    <p:sldId id="306" r:id="rId49"/>
    <p:sldId id="307" r:id="rId50"/>
    <p:sldId id="308" r:id="rId51"/>
    <p:sldId id="311" r:id="rId52"/>
    <p:sldId id="312" r:id="rId53"/>
    <p:sldId id="313" r:id="rId54"/>
    <p:sldId id="314" r:id="rId55"/>
    <p:sldId id="315" r:id="rId56"/>
    <p:sldId id="316" r:id="rId57"/>
    <p:sldId id="310" r:id="rId58"/>
    <p:sldId id="320" r:id="rId59"/>
    <p:sldId id="275" r:id="rId60"/>
    <p:sldId id="317" r:id="rId61"/>
    <p:sldId id="318" r:id="rId62"/>
    <p:sldId id="319" r:id="rId63"/>
    <p:sldId id="277" r:id="rId64"/>
    <p:sldId id="276" r:id="rId65"/>
    <p:sldId id="278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63" Type="http://schemas.openxmlformats.org/officeDocument/2006/relationships/slide" Target="slides/slide50.xml"/><Relationship Id="rId68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66" Type="http://schemas.openxmlformats.org/officeDocument/2006/relationships/slide" Target="slides/slide5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Relationship Id="rId61" Type="http://schemas.openxmlformats.org/officeDocument/2006/relationships/slide" Target="slides/slide4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slide" Target="slides/slide47.xml"/><Relationship Id="rId65" Type="http://schemas.openxmlformats.org/officeDocument/2006/relationships/slide" Target="slides/slide5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64" Type="http://schemas.openxmlformats.org/officeDocument/2006/relationships/slide" Target="slides/slide51.xml"/><Relationship Id="rId69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slide" Target="slides/slide46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slide" Target="slides/slide49.xml"/><Relationship Id="rId7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23FB1-B97D-4DC7-A02A-CC92C13B533B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A140D-4612-42A1-A11F-2C9C41A932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541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99248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11:40</a:t>
            </a:r>
            <a:r>
              <a:rPr lang="pl-PL" dirty="0" smtClean="0"/>
              <a:t>, N*</a:t>
            </a:r>
            <a:r>
              <a:rPr lang="pl-PL" baseline="0" dirty="0" smtClean="0"/>
              <a:t> can be argued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B1829-0DE1-4CAD-A48F-991417FFCDEE}" type="slidenum">
              <a:rPr lang="fr-FR" smtClean="0">
                <a:solidFill>
                  <a:prstClr val="black"/>
                </a:solidFill>
              </a:rPr>
              <a:pPr/>
              <a:t>43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745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11:42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B1829-0DE1-4CAD-A48F-991417FFCDEE}" type="slidenum">
              <a:rPr lang="fr-FR" smtClean="0">
                <a:solidFill>
                  <a:prstClr val="black"/>
                </a:solidFill>
              </a:rPr>
              <a:pPr/>
              <a:t>44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89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494" y="4342940"/>
            <a:ext cx="5487013" cy="4037997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lIns="80163" tIns="40082" rIns="80163" bIns="40082" anchor="ctr"/>
          <a:lstStyle/>
          <a:p>
            <a:endParaRPr lang="fi-FI" smtClean="0"/>
          </a:p>
        </p:txBody>
      </p:sp>
    </p:spTree>
    <p:extLst>
      <p:ext uri="{BB962C8B-B14F-4D97-AF65-F5344CB8AC3E}">
        <p14:creationId xmlns:p14="http://schemas.microsoft.com/office/powerpoint/2010/main" val="1087119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189F78-F832-4FED-8F5A-05345F0FF9BA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4390" tIns="42195" rIns="84390" bIns="42195"/>
          <a:lstStyle/>
          <a:p>
            <a:pPr eaLnBrk="0" hangingPunct="0">
              <a:spcBef>
                <a:spcPct val="0"/>
              </a:spcBef>
            </a:pPr>
            <a:fld id="{DF0D2599-F08A-4173-B074-BEA033382E89}" type="slidenum">
              <a:rPr lang="en-GB" sz="1400">
                <a:solidFill>
                  <a:prstClr val="black"/>
                </a:solidFill>
                <a:latin typeface="Arial" charset="0"/>
              </a:rPr>
              <a:pPr eaLnBrk="0" hangingPunct="0">
                <a:spcBef>
                  <a:spcPct val="0"/>
                </a:spcBef>
              </a:pPr>
              <a:t>5</a:t>
            </a:fld>
            <a:endParaRPr lang="en-GB" sz="14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6663" y="587375"/>
            <a:ext cx="4168775" cy="3127375"/>
          </a:xfrm>
          <a:ln>
            <a:noFill/>
          </a:ln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3910013"/>
            <a:ext cx="4841875" cy="3638550"/>
          </a:xfrm>
          <a:noFill/>
          <a:ln/>
        </p:spPr>
        <p:txBody>
          <a:bodyPr wrap="none" lIns="80154" tIns="40077" rIns="80154" bIns="40077" anchor="ctr"/>
          <a:lstStyle/>
          <a:p>
            <a:pPr defTabSz="762000"/>
            <a:endParaRPr lang="fi-FI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88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A140D-4612-42A1-A11F-2C9C41A9328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1716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noFill/>
        </p:spPr>
        <p:txBody>
          <a:bodyPr/>
          <a:lstStyle/>
          <a:p>
            <a:fld id="{093E4BCA-A240-4A89-933B-F160F0C1A63C}" type="slidenum">
              <a:rPr lang="en-US" sz="1400">
                <a:solidFill>
                  <a:prstClr val="black"/>
                </a:solidFill>
                <a:latin typeface="Arial" charset="0"/>
              </a:rPr>
              <a:pPr/>
              <a:t>12</a:t>
            </a:fld>
            <a:endParaRPr lang="en-US" sz="14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ln>
            <a:noFill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/>
            <a:endParaRPr lang="fr-FR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48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11:11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B1829-0DE1-4CAD-A48F-991417FFCDEE}" type="slidenum">
              <a:rPr lang="fr-FR" smtClean="0">
                <a:solidFill>
                  <a:prstClr val="black"/>
                </a:solidFill>
              </a:rPr>
              <a:pPr/>
              <a:t>15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781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/>
            <a:fld id="{DBFB88E7-8602-4B59-ABB8-9F8AC4AB22B3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</a:rPr>
              <a:pPr eaLnBrk="1"/>
              <a:t>26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ea typeface="Arial Unicode MS" panose="020B0604020202020204" pitchFamily="34" charset="-128"/>
            </a:endParaRPr>
          </a:p>
        </p:txBody>
      </p:sp>
      <p:sp>
        <p:nvSpPr>
          <p:cNvPr id="1126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5460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0377C-0A1E-4E80-892F-8EA8D4BD3BE4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568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310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82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8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29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50B9C8-33CA-4FB9-B86A-0FD78C9CB0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607935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BE9A89-BEC7-4F31-B5F7-EDCE6E1C41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751987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DD285E-DFB9-40A2-8AB6-0494B72F1C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147860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BA357A-75BB-4C08-8468-28410E66FD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1049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EBA987-5431-4D13-B9C4-3BA425477D5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344568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653858-2851-40AE-8500-169577E3DF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930883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33D505-82C5-46BD-95EC-56502B5E1F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434129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4168B-ACB3-4BA8-A5AD-CFB4DA45E9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919858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D4AC80-13C0-44E4-B134-5ADB671934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61778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3DBB9A-BF2C-420C-B4B7-CFAF0EACFA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669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6/15/14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95BAF4-28E6-4152-B669-708F4E3D02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62388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BF76B-A801-4D21-A47B-C0BB24F3536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15773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0F4CA-797B-434B-B32D-FFCB482BA8E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86162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DD37-633E-4ABF-B56F-DC269328AE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9099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3C1E3-8FC3-4881-B3CF-0C8FEFE71B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78432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8B861-7681-4857-981D-2C78A34C26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89492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E342E-F75E-41E2-8A8A-E12B1A61F1B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50031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577D6-BFB9-4C6B-A36B-00F6992B067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77293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B671-2BFD-4366-9665-6803089FB49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5249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E237-3872-4435-B816-B65088AB42C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101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63074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C9517-3765-40B2-A0BA-99291FF8627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51653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0612E-C31C-412B-9453-5CE7C04374D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32335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42972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365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60065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98562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49878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57667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91572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8405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5826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23138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06980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4757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41005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40683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48972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6613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76642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26514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557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43741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35952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8490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40673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38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28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160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145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070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08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481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944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8842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1459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4398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425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482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2904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0434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08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9408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6533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7315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2413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855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822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180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51025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5602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30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3464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2644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246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0052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8989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9382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5549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93561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525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35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143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5060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8520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6198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6268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4911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4687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53375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493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5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316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01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6884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33013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15761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91820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79314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5263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0601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173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1701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56888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1784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0965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14414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526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9857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67255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75532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51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868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5125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8473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802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5141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39185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28858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76969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86778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014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22294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64298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4831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68669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0157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24673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116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6144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8644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 smtClean="0">
                <a:solidFill>
                  <a:srgbClr val="000000"/>
                </a:solidFill>
                <a:latin typeface="+mn-lt"/>
                <a:ea typeface="Microsoft YaHei" charset="-122"/>
                <a:cs typeface="Arial Unicode MS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r>
              <a:rPr lang="en-US" altLang="en-US"/>
              <a:t>6/15/14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smtClean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04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</a:pPr>
            <a:fld id="{8B836C32-0E87-44B9-B960-1FF2DC2AE471}" type="slidenum">
              <a:rPr lang="en-US" altLang="en-US" smtClean="0"/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‹#›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4508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/>
  <p:txStyles>
    <p:titleStyle>
      <a:lvl1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charset="0"/>
          <a:ea typeface="Microsoft YaHei" charset="-122"/>
        </a:defRPr>
      </a:lvl2pPr>
      <a:lvl3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charset="0"/>
          <a:ea typeface="Microsoft YaHei" charset="-122"/>
        </a:defRPr>
      </a:lvl3pPr>
      <a:lvl4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charset="0"/>
          <a:ea typeface="Microsoft YaHei" charset="-122"/>
        </a:defRPr>
      </a:lvl4pPr>
      <a:lvl5pPr algn="l" defTabSz="457200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charset="0"/>
          <a:ea typeface="Microsoft YaHei" charset="-122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57200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0E527-4410-4293-AFB0-D81686E1956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Baechler  TOTEM STATUS OF  THE CONSOLIDATION  WORK  LHCC  Referee Meeting   June 3, 2014            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5C9FF-97C7-47CA-BF14-B0AADCE6E0FD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10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050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75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75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2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40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829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01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6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89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8/24/2014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944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9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35.wmf"/><Relationship Id="rId5" Type="http://schemas.openxmlformats.org/officeDocument/2006/relationships/image" Target="../media/image32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34.wmf"/><Relationship Id="rId1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Relationship Id="rId4" Type="http://schemas.openxmlformats.org/officeDocument/2006/relationships/hyperlink" Target="http://iopscience.iop.org/0295-5075/95/4/41001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emf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6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6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1.jpeg"/><Relationship Id="rId9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jpeg"/><Relationship Id="rId5" Type="http://schemas.openxmlformats.org/officeDocument/2006/relationships/image" Target="../media/image70.png"/><Relationship Id="rId4" Type="http://schemas.openxmlformats.org/officeDocument/2006/relationships/image" Target="../media/image69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7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80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4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5.png"/><Relationship Id="rId9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.jpeg"/><Relationship Id="rId7" Type="http://schemas.openxmlformats.org/officeDocument/2006/relationships/image" Target="../media/image16.wmf"/><Relationship Id="rId12" Type="http://schemas.openxmlformats.org/officeDocument/2006/relationships/image" Target="../media/image2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8.wmf"/><Relationship Id="rId5" Type="http://schemas.openxmlformats.org/officeDocument/2006/relationships/image" Target="../media/image20.jpeg"/><Relationship Id="rId10" Type="http://schemas.openxmlformats.org/officeDocument/2006/relationships/oleObject" Target="../embeddings/oleObject7.bin"/><Relationship Id="rId4" Type="http://schemas.openxmlformats.org/officeDocument/2006/relationships/image" Target="../media/image19.jpeg"/><Relationship Id="rId9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0"/>
            <a:ext cx="7086600" cy="2536825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TOTEM results on total cross-section, elastic scattering and diffraction at LHC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WPCF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GB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25/08/2014</a:t>
            </a:r>
            <a:endParaRPr lang="en-GB" sz="1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46482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S.Giani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CERN-CH</a:t>
            </a:r>
          </a:p>
          <a:p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GB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behalf of the TOTEM Collaboration</a:t>
            </a:r>
            <a:endParaRPr lang="en-GB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50720" cy="2862682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19941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5" name="Titolo 3"/>
          <p:cNvSpPr txBox="1">
            <a:spLocks/>
          </p:cNvSpPr>
          <p:nvPr/>
        </p:nvSpPr>
        <p:spPr>
          <a:xfrm>
            <a:off x="457200" y="2667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TOTEM PHYSICS LHC RUN I</a:t>
            </a:r>
          </a:p>
        </p:txBody>
      </p:sp>
    </p:spTree>
    <p:extLst>
      <p:ext uri="{BB962C8B-B14F-4D97-AF65-F5344CB8AC3E}">
        <p14:creationId xmlns:p14="http://schemas.microsoft.com/office/powerpoint/2010/main" val="21918397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59" y="1545663"/>
            <a:ext cx="9095741" cy="325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00600"/>
            <a:ext cx="9172576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165"/>
          <p:cNvSpPr txBox="1">
            <a:spLocks noChangeArrowheads="1"/>
          </p:cNvSpPr>
          <p:nvPr/>
        </p:nvSpPr>
        <p:spPr bwMode="auto">
          <a:xfrm>
            <a:off x="3886200" y="5250359"/>
            <a:ext cx="14700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SzPct val="70000"/>
            </a:pPr>
            <a:r>
              <a:rPr lang="en-US" sz="2200" b="1" dirty="0">
                <a:solidFill>
                  <a:srgbClr val="009900"/>
                </a:solidFill>
                <a:cs typeface="Arial" pitchFamily="34" charset="0"/>
                <a:sym typeface="Symbol" pitchFamily="18" charset="2"/>
              </a:rPr>
              <a:t>s = 7 TeV</a:t>
            </a:r>
          </a:p>
          <a:p>
            <a:pPr marL="342900" indent="-342900">
              <a:buClr>
                <a:srgbClr val="FF0000"/>
              </a:buClr>
              <a:buSzPct val="70000"/>
            </a:pPr>
            <a:r>
              <a:rPr lang="en-US" sz="2200" b="1" dirty="0">
                <a:solidFill>
                  <a:srgbClr val="009900"/>
                </a:solidFill>
                <a:cs typeface="Arial" pitchFamily="34" charset="0"/>
                <a:sym typeface="Symbol" pitchFamily="18" charset="2"/>
              </a:rPr>
              <a:t>* = 3.5 m </a:t>
            </a:r>
          </a:p>
        </p:txBody>
      </p:sp>
      <p:sp>
        <p:nvSpPr>
          <p:cNvPr id="9" name="TextBox 2"/>
          <p:cNvSpPr txBox="1"/>
          <p:nvPr/>
        </p:nvSpPr>
        <p:spPr>
          <a:xfrm>
            <a:off x="1066800" y="71735"/>
            <a:ext cx="800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2010 </a:t>
            </a:r>
            <a:r>
              <a:rPr lang="en-GB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First p-p Elastic Scattering </a:t>
            </a:r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Events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1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7805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15362" name="Picture 2" descr="Y:\public\totem\latex\conferences\split\0001149v1\fig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769938"/>
            <a:ext cx="3595688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Y:\public\totem\latex\conferences\split\0001149v1\fig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730250"/>
            <a:ext cx="3505200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108325" y="5991225"/>
            <a:ext cx="1841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dirty="0">
              <a:solidFill>
                <a:srgbClr val="339966"/>
              </a:solidFill>
              <a:latin typeface="Comic Sans MS" pitchFamily="66" charset="0"/>
            </a:endParaRPr>
          </a:p>
        </p:txBody>
      </p:sp>
      <p:sp>
        <p:nvSpPr>
          <p:cNvPr id="15365" name="Line 5"/>
          <p:cNvSpPr>
            <a:spLocks noChangeAspect="1" noChangeShapeType="1"/>
          </p:cNvSpPr>
          <p:nvPr/>
        </p:nvSpPr>
        <p:spPr bwMode="auto">
          <a:xfrm>
            <a:off x="1630800" y="1100138"/>
            <a:ext cx="0" cy="2862262"/>
          </a:xfrm>
          <a:prstGeom prst="line">
            <a:avLst/>
          </a:prstGeom>
          <a:noFill/>
          <a:ln w="1905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5366" name="Text Box 6"/>
          <p:cNvSpPr txBox="1">
            <a:spLocks noChangeAspect="1" noChangeArrowheads="1"/>
          </p:cNvSpPr>
          <p:nvPr/>
        </p:nvSpPr>
        <p:spPr bwMode="auto">
          <a:xfrm>
            <a:off x="1119188" y="3962400"/>
            <a:ext cx="1014412" cy="3079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i-FI" sz="1400">
                <a:solidFill>
                  <a:srgbClr val="FF0000"/>
                </a:solidFill>
                <a:latin typeface="Arial" charset="0"/>
              </a:rPr>
              <a:t>~1.4 GeV</a:t>
            </a:r>
            <a:r>
              <a:rPr lang="fi-FI" sz="1400" baseline="30000">
                <a:solidFill>
                  <a:srgbClr val="FF0000"/>
                </a:solidFill>
                <a:latin typeface="Arial" charset="0"/>
              </a:rPr>
              <a:t>2</a:t>
            </a:r>
            <a:endParaRPr lang="en-US" sz="1400" baseline="300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52400" y="4191000"/>
            <a:ext cx="7483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Arial" charset="0"/>
              </a:rPr>
              <a:t>Diffractive minimum: analogous to Fraunhofer diffraction:          |t|~ p</a:t>
            </a:r>
            <a:r>
              <a:rPr lang="en-US" baseline="30000" dirty="0">
                <a:solidFill>
                  <a:prstClr val="black"/>
                </a:solidFill>
                <a:latin typeface="Arial" charset="0"/>
              </a:rPr>
              <a:t>2</a:t>
            </a:r>
            <a:r>
              <a:rPr lang="en-US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Symbol" pitchFamily="18" charset="2"/>
              </a:rPr>
              <a:t>q</a:t>
            </a:r>
            <a:r>
              <a:rPr lang="en-US" baseline="30000" dirty="0">
                <a:solidFill>
                  <a:prstClr val="black"/>
                </a:solidFill>
                <a:latin typeface="Arial" charset="0"/>
              </a:rPr>
              <a:t>2</a:t>
            </a:r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572000"/>
            <a:ext cx="35052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Text Box 15"/>
          <p:cNvSpPr txBox="1">
            <a:spLocks noChangeArrowheads="1"/>
          </p:cNvSpPr>
          <p:nvPr/>
        </p:nvSpPr>
        <p:spPr bwMode="auto">
          <a:xfrm>
            <a:off x="3886200" y="4621213"/>
            <a:ext cx="525780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dirty="0">
                <a:solidFill>
                  <a:srgbClr val="006600"/>
                </a:solidFill>
                <a:latin typeface="Arial" charset="0"/>
              </a:rPr>
              <a:t>  </a:t>
            </a:r>
            <a:r>
              <a:rPr lang="en-US" sz="1400" dirty="0">
                <a:solidFill>
                  <a:srgbClr val="006600"/>
                </a:solidFill>
                <a:latin typeface="Arial" charset="0"/>
              </a:rPr>
              <a:t>exponential slope B at low |t| increases</a:t>
            </a:r>
          </a:p>
          <a:p>
            <a:pPr>
              <a:buFontTx/>
              <a:buChar char="•"/>
            </a:pPr>
            <a:r>
              <a:rPr lang="en-US" sz="1400" dirty="0">
                <a:solidFill>
                  <a:srgbClr val="FF0000"/>
                </a:solidFill>
                <a:latin typeface="Arial" charset="0"/>
              </a:rPr>
              <a:t>  minimum moves to lower |t| with increasing s</a:t>
            </a:r>
          </a:p>
          <a:p>
            <a:r>
              <a:rPr lang="en-US" sz="1400" dirty="0">
                <a:solidFill>
                  <a:prstClr val="black"/>
                </a:solidFill>
                <a:latin typeface="Arial" charset="0"/>
              </a:rPr>
              <a:t>   </a:t>
            </a:r>
            <a:r>
              <a:rPr lang="en-US" sz="1400" dirty="0">
                <a:solidFill>
                  <a:prstClr val="black"/>
                </a:solidFill>
                <a:latin typeface="Arial" charset="0"/>
                <a:sym typeface="Wingdings" pitchFamily="2" charset="2"/>
              </a:rPr>
              <a:t> interaction region grows (as also seen from </a:t>
            </a:r>
            <a:r>
              <a:rPr lang="en-US" sz="1400" dirty="0">
                <a:solidFill>
                  <a:prstClr val="black"/>
                </a:solidFill>
                <a:latin typeface="Symbol" pitchFamily="18" charset="2"/>
                <a:sym typeface="Wingdings" pitchFamily="2" charset="2"/>
              </a:rPr>
              <a:t>s</a:t>
            </a:r>
            <a:r>
              <a:rPr lang="en-US" sz="1400" baseline="-25000" dirty="0">
                <a:solidFill>
                  <a:prstClr val="black"/>
                </a:solidFill>
                <a:latin typeface="Arial" charset="0"/>
                <a:sym typeface="Wingdings" pitchFamily="2" charset="2"/>
              </a:rPr>
              <a:t>tot</a:t>
            </a:r>
            <a:r>
              <a:rPr lang="en-US" sz="1400" dirty="0">
                <a:solidFill>
                  <a:prstClr val="black"/>
                </a:solidFill>
                <a:latin typeface="Arial" charset="0"/>
                <a:sym typeface="Wingdings" pitchFamily="2" charset="2"/>
              </a:rPr>
              <a:t>)</a:t>
            </a:r>
          </a:p>
          <a:p>
            <a:pPr>
              <a:buFontTx/>
              <a:buChar char="•"/>
            </a:pPr>
            <a:r>
              <a:rPr lang="en-US" sz="1400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  depth of minimum changes </a:t>
            </a:r>
            <a:r>
              <a:rPr lang="en-US" sz="1400" dirty="0">
                <a:solidFill>
                  <a:prstClr val="black"/>
                </a:solidFill>
                <a:latin typeface="Arial" charset="0"/>
                <a:sym typeface="Wingdings" pitchFamily="2" charset="2"/>
              </a:rPr>
              <a:t/>
            </a:r>
            <a:br>
              <a:rPr lang="en-US" sz="1400" dirty="0">
                <a:solidFill>
                  <a:prstClr val="black"/>
                </a:solidFill>
                <a:latin typeface="Arial" charset="0"/>
                <a:sym typeface="Wingdings" pitchFamily="2" charset="2"/>
              </a:rPr>
            </a:br>
            <a:r>
              <a:rPr lang="en-US" sz="1400" dirty="0">
                <a:solidFill>
                  <a:prstClr val="black"/>
                </a:solidFill>
                <a:latin typeface="Arial" charset="0"/>
                <a:sym typeface="Wingdings" pitchFamily="2" charset="2"/>
              </a:rPr>
              <a:t>    shape of proton profile changes</a:t>
            </a:r>
          </a:p>
          <a:p>
            <a:pPr>
              <a:buFontTx/>
              <a:buChar char="•"/>
            </a:pPr>
            <a:r>
              <a:rPr lang="en-US" sz="1400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  depth of minimum differs between </a:t>
            </a:r>
            <a:r>
              <a:rPr lang="en-US" sz="14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p-p</a:t>
            </a:r>
            <a:r>
              <a:rPr lang="en-US" sz="1400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, </a:t>
            </a:r>
            <a:r>
              <a:rPr lang="en-US" sz="1400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p-pbar</a:t>
            </a:r>
            <a:r>
              <a:rPr lang="en-US" sz="1400" dirty="0">
                <a:solidFill>
                  <a:prstClr val="black"/>
                </a:solidFill>
                <a:latin typeface="Arial" charset="0"/>
                <a:sym typeface="Wingdings" pitchFamily="2" charset="2"/>
              </a:rPr>
              <a:t/>
            </a:r>
            <a:br>
              <a:rPr lang="en-US" sz="1400" dirty="0">
                <a:solidFill>
                  <a:prstClr val="black"/>
                </a:solidFill>
                <a:latin typeface="Arial" charset="0"/>
                <a:sym typeface="Wingdings" pitchFamily="2" charset="2"/>
              </a:rPr>
            </a:br>
            <a:r>
              <a:rPr lang="en-US" sz="1400" dirty="0">
                <a:solidFill>
                  <a:prstClr val="black"/>
                </a:solidFill>
                <a:latin typeface="Arial" charset="0"/>
                <a:sym typeface="Wingdings" pitchFamily="2" charset="2"/>
              </a:rPr>
              <a:t>    different mix of processes</a:t>
            </a:r>
          </a:p>
        </p:txBody>
      </p:sp>
      <p:sp>
        <p:nvSpPr>
          <p:cNvPr id="15370" name="TextBox 17"/>
          <p:cNvSpPr txBox="1">
            <a:spLocks noChangeArrowheads="1"/>
          </p:cNvSpPr>
          <p:nvPr/>
        </p:nvSpPr>
        <p:spPr bwMode="auto">
          <a:xfrm>
            <a:off x="3581400" y="889000"/>
            <a:ext cx="666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charset="0"/>
              </a:rPr>
              <a:t>ISR</a:t>
            </a:r>
          </a:p>
        </p:txBody>
      </p:sp>
      <p:sp>
        <p:nvSpPr>
          <p:cNvPr id="15371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543800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Elastic Scattering – from ISR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 Tevatron</a:t>
            </a:r>
          </a:p>
        </p:txBody>
      </p:sp>
    </p:spTree>
    <p:extLst>
      <p:ext uri="{BB962C8B-B14F-4D97-AF65-F5344CB8AC3E}">
        <p14:creationId xmlns:p14="http://schemas.microsoft.com/office/powerpoint/2010/main" val="266306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766258" y="72000"/>
            <a:ext cx="6301542" cy="6696000"/>
            <a:chOff x="1470802" y="0"/>
            <a:chExt cx="6453998" cy="6858000"/>
          </a:xfrm>
        </p:grpSpPr>
        <p:pic>
          <p:nvPicPr>
            <p:cNvPr id="942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70802" y="0"/>
              <a:ext cx="6453998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" name="Straight Connector 4"/>
            <p:cNvCxnSpPr/>
            <p:nvPr/>
          </p:nvCxnSpPr>
          <p:spPr>
            <a:xfrm>
              <a:off x="1656000" y="828000"/>
              <a:ext cx="194451" cy="69626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" y="0"/>
            <a:ext cx="8839200" cy="762000"/>
          </a:xfrm>
        </p:spPr>
        <p:txBody>
          <a:bodyPr>
            <a:normAutofit/>
          </a:bodyPr>
          <a:lstStyle/>
          <a:p>
            <a:r>
              <a:rPr lang="it-IT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TOTEM Elastic Differential Cross-Section</a:t>
            </a:r>
            <a:endParaRPr lang="en-US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67199"/>
            <a:ext cx="3249741" cy="256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81012"/>
            <a:ext cx="2057399" cy="2686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6800" y="8382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  <a:latin typeface="Cambria Math"/>
                <a:ea typeface="Cambria Math"/>
                <a:cs typeface="Times New Roman" panose="02020603050405020304" pitchFamily="18" charset="0"/>
              </a:rPr>
              <a:t>√s = </a:t>
            </a: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en-GB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GB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368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low-t Elastic Scattering</a:t>
            </a:r>
            <a:r>
              <a:rPr lang="en-GB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27668"/>
            <a:ext cx="2514600" cy="32111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4677" y="1173534"/>
            <a:ext cx="6879323" cy="4617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791200"/>
            <a:ext cx="2514600" cy="457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with </a:t>
            </a:r>
            <a:r>
              <a:rPr lang="en-US" dirty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90m optics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5791200"/>
            <a:ext cx="6705600" cy="533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Extrapolation to t = 0 and integration of elastic cross section: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25.4</a:t>
            </a:r>
            <a:r>
              <a:rPr lang="en-US" sz="2000" b="1" dirty="0">
                <a:latin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 1.1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mb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(&gt; 90% of cross-section visible, &lt;10% extrapolated)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715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Content Placeholder 3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2752029" y="1175659"/>
          <a:ext cx="4648644" cy="1343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7" name="Equation" r:id="rId4" imgW="1625600" imgH="469900" progId="Equation.3">
                  <p:embed/>
                </p:oleObj>
              </mc:Choice>
              <mc:Fallback>
                <p:oleObj name="Equation" r:id="rId4" imgW="1625600" imgH="4699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2029" y="1175659"/>
                        <a:ext cx="4648644" cy="13436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4"/>
          <p:cNvGraphicFramePr>
            <a:graphicFrameLocks noChangeAspect="1"/>
          </p:cNvGraphicFramePr>
          <p:nvPr>
            <p:extLst/>
          </p:nvPr>
        </p:nvGraphicFramePr>
        <p:xfrm>
          <a:off x="1840803" y="4382182"/>
          <a:ext cx="6144986" cy="1417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8" name="Equation" r:id="rId6" imgW="2145369" imgH="495085" progId="Equation.3">
                  <p:embed/>
                </p:oleObj>
              </mc:Choice>
              <mc:Fallback>
                <p:oleObj name="Equation" r:id="rId6" imgW="2145369" imgH="4950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0803" y="4382182"/>
                        <a:ext cx="6144986" cy="14177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>
            <p:extLst/>
          </p:nvPr>
        </p:nvGraphicFramePr>
        <p:xfrm>
          <a:off x="3232814" y="5791200"/>
          <a:ext cx="3631399" cy="653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99" name="Equation" r:id="rId8" imgW="1270000" imgH="228600" progId="Equation.3">
                  <p:embed/>
                </p:oleObj>
              </mc:Choice>
              <mc:Fallback>
                <p:oleObj name="Equation" r:id="rId8" imgW="1270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2814" y="5791200"/>
                        <a:ext cx="3631399" cy="6537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83503" y="1690688"/>
            <a:ext cx="19925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Optical Theorem:</a:t>
            </a:r>
          </a:p>
        </p:txBody>
      </p:sp>
      <p:graphicFrame>
        <p:nvGraphicFramePr>
          <p:cNvPr id="8" name="Object 6"/>
          <p:cNvGraphicFramePr>
            <a:graphicFrameLocks noChangeAspect="1"/>
          </p:cNvGraphicFramePr>
          <p:nvPr>
            <p:extLst/>
          </p:nvPr>
        </p:nvGraphicFramePr>
        <p:xfrm>
          <a:off x="5729872" y="2987338"/>
          <a:ext cx="1676400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00" name="Equation" r:id="rId10" imgW="774364" imgH="241195" progId="Equation.3">
                  <p:embed/>
                </p:oleObj>
              </mc:Choice>
              <mc:Fallback>
                <p:oleObj name="Equation" r:id="rId10" imgW="774364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9872" y="2987338"/>
                        <a:ext cx="1676400" cy="52228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579801" y="2569810"/>
            <a:ext cx="24375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luminosity </a:t>
            </a:r>
            <a:r>
              <a:rPr lang="en-US" sz="2000" dirty="0">
                <a:solidFill>
                  <a:srgbClr val="C00000"/>
                </a:solidFill>
              </a:rPr>
              <a:t>from </a:t>
            </a:r>
            <a:r>
              <a:rPr lang="en-US" sz="2000" dirty="0" smtClean="0">
                <a:solidFill>
                  <a:srgbClr val="C00000"/>
                </a:solidFill>
              </a:rPr>
              <a:t>CMS</a:t>
            </a:r>
            <a:endParaRPr lang="en-US" sz="2000" dirty="0">
              <a:solidFill>
                <a:srgbClr val="C00000"/>
              </a:solidFill>
            </a:endParaRPr>
          </a:p>
        </p:txBody>
      </p:sp>
      <p:graphicFrame>
        <p:nvGraphicFramePr>
          <p:cNvPr id="10" name="Object 11"/>
          <p:cNvGraphicFramePr>
            <a:graphicFrameLocks noChangeAspect="1"/>
          </p:cNvGraphicFramePr>
          <p:nvPr>
            <p:extLst/>
          </p:nvPr>
        </p:nvGraphicFramePr>
        <p:xfrm>
          <a:off x="1796883" y="2876575"/>
          <a:ext cx="200342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01" name="Equation" r:id="rId12" imgW="1066337" imgH="393529" progId="Equation.3">
                  <p:embed/>
                </p:oleObj>
              </mc:Choice>
              <mc:Fallback>
                <p:oleObj name="Equation" r:id="rId12" imgW="106633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6883" y="2876575"/>
                        <a:ext cx="2003425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490194" y="2569810"/>
            <a:ext cx="23856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Symbol" pitchFamily="18" charset="2"/>
              </a:rPr>
              <a:t>r</a:t>
            </a:r>
            <a:r>
              <a:rPr lang="en-US" sz="2000" dirty="0" smtClean="0">
                <a:solidFill>
                  <a:srgbClr val="C00000"/>
                </a:solidFill>
              </a:rPr>
              <a:t> from </a:t>
            </a:r>
            <a:r>
              <a:rPr lang="en-US" sz="2000" dirty="0">
                <a:solidFill>
                  <a:srgbClr val="C00000"/>
                </a:solidFill>
              </a:rPr>
              <a:t>COMPETE </a:t>
            </a:r>
            <a:r>
              <a:rPr lang="en-US" sz="2000" dirty="0" smtClean="0">
                <a:solidFill>
                  <a:srgbClr val="C00000"/>
                </a:solidFill>
              </a:rPr>
              <a:t>fit: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763617" y="2569810"/>
            <a:ext cx="6531" cy="140129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4850703" y="3474720"/>
            <a:ext cx="1036320" cy="55928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361537" y="3579223"/>
            <a:ext cx="1319677" cy="45478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781034" y="4049485"/>
            <a:ext cx="0" cy="39188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Cross-Section</a:t>
            </a:r>
            <a:r>
              <a:rPr lang="en-GB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1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927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976" y="35477"/>
            <a:ext cx="8892624" cy="682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4" name="Titolo 1"/>
          <p:cNvSpPr txBox="1">
            <a:spLocks/>
          </p:cNvSpPr>
          <p:nvPr/>
        </p:nvSpPr>
        <p:spPr>
          <a:xfrm>
            <a:off x="2667000" y="0"/>
            <a:ext cx="6477000" cy="762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TOTEM Total Cross-Section [7TeV]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8821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TOTEM Total Cross-Section Measurements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grpSp>
        <p:nvGrpSpPr>
          <p:cNvPr id="5" name="Group 22"/>
          <p:cNvGrpSpPr>
            <a:grpSpLocks noChangeAspect="1"/>
          </p:cNvGrpSpPr>
          <p:nvPr/>
        </p:nvGrpSpPr>
        <p:grpSpPr bwMode="auto">
          <a:xfrm>
            <a:off x="76200" y="1828800"/>
            <a:ext cx="8964000" cy="4826769"/>
            <a:chOff x="576" y="1200"/>
            <a:chExt cx="3936" cy="2011"/>
          </a:xfrm>
        </p:grpSpPr>
        <p:grpSp>
          <p:nvGrpSpPr>
            <p:cNvPr id="7" name="Group 11"/>
            <p:cNvGrpSpPr>
              <a:grpSpLocks noChangeAspect="1"/>
            </p:cNvGrpSpPr>
            <p:nvPr/>
          </p:nvGrpSpPr>
          <p:grpSpPr bwMode="auto">
            <a:xfrm>
              <a:off x="600" y="1200"/>
              <a:ext cx="3623" cy="1983"/>
              <a:chOff x="96" y="432"/>
              <a:chExt cx="5447" cy="2981"/>
            </a:xfrm>
          </p:grpSpPr>
          <p:pic>
            <p:nvPicPr>
              <p:cNvPr id="16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" y="432"/>
                <a:ext cx="5040" cy="29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3266" y="3105"/>
                <a:ext cx="2277" cy="3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 rIns="0" bIns="0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Symbol" panose="05050102010706020507" pitchFamily="18" charset="2"/>
                    <a:ea typeface="ＭＳ Ｐゴシック" panose="020B0600070205080204" pitchFamily="34" charset="-128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Symbol" panose="05050102010706020507" pitchFamily="18" charset="2"/>
                    <a:ea typeface="ＭＳ Ｐゴシック" panose="020B0600070205080204" pitchFamily="34" charset="-128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Symbol" panose="05050102010706020507" pitchFamily="18" charset="2"/>
                    <a:ea typeface="ＭＳ Ｐゴシック" panose="020B0600070205080204" pitchFamily="34" charset="-128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Symbol" panose="05050102010706020507" pitchFamily="18" charset="2"/>
                    <a:ea typeface="ＭＳ Ｐゴシック" panose="020B0600070205080204" pitchFamily="34" charset="-128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Symbol" panose="05050102010706020507" pitchFamily="18" charset="2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Symbol" panose="05050102010706020507" pitchFamily="18" charset="2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Symbol" panose="05050102010706020507" pitchFamily="18" charset="2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Symbol" panose="05050102010706020507" pitchFamily="18" charset="2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Symbol" panose="05050102010706020507" pitchFamily="18" charset="2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en-US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EPL101]:</a:t>
                </a:r>
                <a:r>
                  <a:rPr lang="en-US" sz="1600" i="1" dirty="0" smtClean="0"/>
                  <a:t> </a:t>
                </a:r>
                <a:r>
                  <a:rPr lang="en-US" i="1" dirty="0" err="1"/>
                  <a:t>s</a:t>
                </a:r>
                <a:r>
                  <a:rPr lang="en-US" baseline="-25000" dirty="0" err="1" smtClean="0">
                    <a:latin typeface="ECXPMX+URWPalladioL-Roma"/>
                  </a:rPr>
                  <a:t>tot</a:t>
                </a:r>
                <a:r>
                  <a:rPr lang="en-US" dirty="0" smtClean="0">
                    <a:latin typeface="ECXPMX+URWPalladioL-Roma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</a:rPr>
                  <a:t>= (98.0 ± 2.5) </a:t>
                </a:r>
                <a:r>
                  <a:rPr lang="en-US" dirty="0" err="1" smtClean="0">
                    <a:latin typeface="Times New Roman" panose="02020603050405020304" pitchFamily="18" charset="0"/>
                  </a:rPr>
                  <a:t>mb</a:t>
                </a:r>
                <a:endParaRPr lang="en-US" dirty="0" smtClean="0">
                  <a:latin typeface="Times New Roman" panose="02020603050405020304" pitchFamily="18" charset="0"/>
                </a:endParaRPr>
              </a:p>
              <a:p>
                <a:pPr eaLnBrk="1" hangingPunct="1"/>
                <a:endParaRPr lang="en-US" sz="1200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8" name="TextBox 7"/>
            <p:cNvSpPr txBox="1">
              <a:spLocks noChangeAspect="1" noChangeArrowheads="1"/>
            </p:cNvSpPr>
            <p:nvPr/>
          </p:nvSpPr>
          <p:spPr bwMode="auto">
            <a:xfrm>
              <a:off x="2791" y="1447"/>
              <a:ext cx="1721" cy="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1639" tIns="40820" rIns="81639" bIns="4082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>
                <a:buSzPct val="45000"/>
                <a:buFont typeface="StarSymbol"/>
                <a:buNone/>
              </a:pPr>
              <a:r>
                <a:rPr lang="en-US" sz="1400">
                  <a:latin typeface="Arial" panose="020B0604020202020204" pitchFamily="34" charset="0"/>
                </a:rPr>
                <a:t>(</a:t>
              </a:r>
              <a:r>
                <a:rPr lang="en-US" sz="1400"/>
                <a:t>r</a:t>
              </a:r>
              <a:r>
                <a:rPr lang="en-US" sz="1400">
                  <a:latin typeface="Arial" panose="020B0604020202020204" pitchFamily="34" charset="0"/>
                </a:rPr>
                <a:t>=0.14</a:t>
              </a:r>
              <a:r>
                <a:rPr lang="en-US" sz="1400" baseline="80000">
                  <a:latin typeface="Arial" panose="020B0604020202020204" pitchFamily="34" charset="0"/>
                </a:rPr>
                <a:t>  </a:t>
              </a:r>
              <a:r>
                <a:rPr lang="en-US" sz="1400">
                  <a:latin typeface="Arial" panose="020B0604020202020204" pitchFamily="34" charset="0"/>
                </a:rPr>
                <a:t>[COMPETE extrapol.])</a:t>
              </a:r>
            </a:p>
          </p:txBody>
        </p:sp>
        <p:sp>
          <p:nvSpPr>
            <p:cNvPr id="10" name="Rectangle 4"/>
            <p:cNvSpPr>
              <a:spLocks noChangeAspect="1" noChangeArrowheads="1"/>
            </p:cNvSpPr>
            <p:nvPr/>
          </p:nvSpPr>
          <p:spPr bwMode="auto">
            <a:xfrm>
              <a:off x="2217" y="1738"/>
              <a:ext cx="2103" cy="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sz="1600" dirty="0" smtClean="0">
                  <a:latin typeface="Times New Roman" panose="02020603050405020304" pitchFamily="18" charset="0"/>
                </a:rPr>
                <a:t>[EPL96]:   </a:t>
              </a:r>
              <a:r>
                <a:rPr lang="en-US" i="1" dirty="0" err="1" smtClean="0"/>
                <a:t>s</a:t>
              </a:r>
              <a:r>
                <a:rPr lang="en-US" baseline="-25000" dirty="0" err="1" smtClean="0">
                  <a:latin typeface="Times New Roman" panose="02020603050405020304" pitchFamily="18" charset="0"/>
                </a:rPr>
                <a:t>tot</a:t>
              </a:r>
              <a:r>
                <a:rPr lang="en-US" dirty="0" smtClean="0">
                  <a:latin typeface="Times New Roman" panose="02020603050405020304" pitchFamily="18" charset="0"/>
                </a:rPr>
                <a:t> </a:t>
              </a:r>
              <a:r>
                <a:rPr lang="en-US" dirty="0">
                  <a:latin typeface="Times New Roman" panose="02020603050405020304" pitchFamily="18" charset="0"/>
                </a:rPr>
                <a:t>= (98.3 ±2.8) </a:t>
              </a:r>
              <a:r>
                <a:rPr lang="en-US" dirty="0" err="1">
                  <a:latin typeface="Times New Roman" panose="02020603050405020304" pitchFamily="18" charset="0"/>
                </a:rPr>
                <a:t>mb</a:t>
              </a:r>
              <a:endParaRPr lang="en-US" sz="1800" dirty="0">
                <a:latin typeface="Times New Roman" panose="02020603050405020304" pitchFamily="18" charset="0"/>
              </a:endParaRPr>
            </a:p>
            <a:p>
              <a:pPr eaLnBrk="1" hangingPunct="1"/>
              <a:r>
                <a:rPr lang="en-US" sz="1500" dirty="0">
                  <a:latin typeface="Times New Roman" panose="02020603050405020304" pitchFamily="18" charset="0"/>
                </a:rPr>
                <a:t> </a:t>
              </a:r>
              <a:r>
                <a:rPr lang="en-US" sz="1600" dirty="0">
                  <a:latin typeface="Times New Roman" panose="02020603050405020304" pitchFamily="18" charset="0"/>
                </a:rPr>
                <a:t>[</a:t>
              </a:r>
              <a:r>
                <a:rPr lang="en-US" sz="1600" dirty="0" smtClean="0">
                  <a:latin typeface="Times New Roman" panose="02020603050405020304" pitchFamily="18" charset="0"/>
                </a:rPr>
                <a:t>EPL101</a:t>
              </a:r>
              <a:r>
                <a:rPr lang="en-US" sz="1600" dirty="0">
                  <a:latin typeface="Times New Roman" panose="02020603050405020304" pitchFamily="18" charset="0"/>
                </a:rPr>
                <a:t>]</a:t>
              </a:r>
              <a:r>
                <a:rPr lang="en-US" sz="1600" dirty="0" smtClean="0">
                  <a:latin typeface="Times New Roman" panose="02020603050405020304" pitchFamily="18" charset="0"/>
                </a:rPr>
                <a:t>: </a:t>
              </a:r>
              <a:r>
                <a:rPr lang="en-US" i="1" dirty="0" err="1"/>
                <a:t>s</a:t>
              </a:r>
              <a:r>
                <a:rPr lang="en-US" baseline="-25000" dirty="0" err="1">
                  <a:latin typeface="Times New Roman" panose="02020603050405020304" pitchFamily="18" charset="0"/>
                </a:rPr>
                <a:t>tot</a:t>
              </a:r>
              <a:r>
                <a:rPr lang="en-US" dirty="0">
                  <a:latin typeface="Times New Roman" panose="02020603050405020304" pitchFamily="18" charset="0"/>
                </a:rPr>
                <a:t> = (98.6 ±2.2) </a:t>
              </a:r>
              <a:r>
                <a:rPr lang="en-US" dirty="0" err="1" smtClean="0">
                  <a:latin typeface="Times New Roman" panose="02020603050405020304" pitchFamily="18" charset="0"/>
                </a:rPr>
                <a:t>mb</a:t>
              </a:r>
              <a:endParaRPr lang="en-US" dirty="0" smtClean="0">
                <a:latin typeface="Times New Roman" panose="02020603050405020304" pitchFamily="18" charset="0"/>
              </a:endParaRPr>
            </a:p>
            <a:p>
              <a:pPr eaLnBrk="1" hangingPunct="1"/>
              <a:endParaRPr lang="en-US" sz="1800" dirty="0">
                <a:latin typeface="Times New Roman" panose="02020603050405020304" pitchFamily="18" charset="0"/>
              </a:endParaRPr>
            </a:p>
          </p:txBody>
        </p:sp>
        <p:sp>
          <p:nvSpPr>
            <p:cNvPr id="11" name="Rectangle 10"/>
            <p:cNvSpPr>
              <a:spLocks noChangeAspect="1" noChangeArrowheads="1"/>
            </p:cNvSpPr>
            <p:nvPr/>
          </p:nvSpPr>
          <p:spPr bwMode="auto">
            <a:xfrm>
              <a:off x="605" y="2978"/>
              <a:ext cx="1459" cy="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0" rIns="0" bIns="0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[EPL101]:</a:t>
              </a:r>
              <a:r>
                <a:rPr lang="en-US" sz="1600" i="1" dirty="0" smtClean="0"/>
                <a:t> </a:t>
              </a:r>
              <a:r>
                <a:rPr lang="en-US" i="1" dirty="0" err="1" smtClean="0"/>
                <a:t>s</a:t>
              </a:r>
              <a:r>
                <a:rPr lang="en-US" baseline="-25000" dirty="0" err="1" smtClean="0">
                  <a:latin typeface="ECXPMX+URWPalladioL-Roma"/>
                </a:rPr>
                <a:t>tot</a:t>
              </a:r>
              <a:r>
                <a:rPr lang="en-US" dirty="0" smtClean="0">
                  <a:latin typeface="ECXPMX+URWPalladioL-Roma"/>
                </a:rPr>
                <a:t> </a:t>
              </a:r>
              <a:r>
                <a:rPr lang="en-US" dirty="0">
                  <a:latin typeface="Times New Roman" panose="02020603050405020304" pitchFamily="18" charset="0"/>
                </a:rPr>
                <a:t>= (99.1 ± 4.3) </a:t>
              </a:r>
              <a:r>
                <a:rPr lang="en-US" dirty="0" err="1">
                  <a:latin typeface="Times New Roman" panose="02020603050405020304" pitchFamily="18" charset="0"/>
                </a:rPr>
                <a:t>mb</a:t>
              </a:r>
              <a:endParaRPr lang="en-US" dirty="0">
                <a:latin typeface="Times New Roman" panose="02020603050405020304" pitchFamily="18" charset="0"/>
              </a:endParaRPr>
            </a:p>
          </p:txBody>
        </p:sp>
        <p:sp>
          <p:nvSpPr>
            <p:cNvPr id="12" name="Text Box 14"/>
            <p:cNvSpPr txBox="1">
              <a:spLocks noChangeAspect="1" noChangeArrowheads="1"/>
            </p:cNvSpPr>
            <p:nvPr/>
          </p:nvSpPr>
          <p:spPr bwMode="auto">
            <a:xfrm>
              <a:off x="576" y="1200"/>
              <a:ext cx="360" cy="1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b="1" dirty="0">
                  <a:solidFill>
                    <a:srgbClr val="C00000"/>
                  </a:solidFill>
                  <a:latin typeface="Times New Roman" panose="02020603050405020304" pitchFamily="18" charset="0"/>
                </a:rPr>
                <a:t>7 </a:t>
              </a:r>
              <a:r>
                <a:rPr lang="en-US" b="1" dirty="0" err="1">
                  <a:solidFill>
                    <a:srgbClr val="C00000"/>
                  </a:solidFill>
                  <a:latin typeface="Times New Roman" panose="02020603050405020304" pitchFamily="18" charset="0"/>
                </a:rPr>
                <a:t>TeV</a:t>
              </a:r>
              <a:endParaRPr lang="en-US" b="1" dirty="0">
                <a:solidFill>
                  <a:srgbClr val="C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" name="Rectangle 17"/>
            <p:cNvSpPr>
              <a:spLocks noChangeAspect="1" noChangeArrowheads="1"/>
            </p:cNvSpPr>
            <p:nvPr/>
          </p:nvSpPr>
          <p:spPr bwMode="auto">
            <a:xfrm>
              <a:off x="576" y="1200"/>
              <a:ext cx="3888" cy="2011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>
                <a:latin typeface="Times New Roman" panose="02020603050405020304" pitchFamily="18" charset="0"/>
              </a:endParaRPr>
            </a:p>
          </p:txBody>
        </p:sp>
        <p:sp>
          <p:nvSpPr>
            <p:cNvPr id="14" name="Rectangle 19"/>
            <p:cNvSpPr>
              <a:spLocks noChangeAspect="1" noChangeArrowheads="1"/>
            </p:cNvSpPr>
            <p:nvPr/>
          </p:nvSpPr>
          <p:spPr bwMode="auto">
            <a:xfrm rot="-3036028">
              <a:off x="732" y="1702"/>
              <a:ext cx="910" cy="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sz="1400">
                  <a:solidFill>
                    <a:srgbClr val="FF00FF"/>
                  </a:solidFill>
                  <a:latin typeface="Arial" panose="020B0604020202020204" pitchFamily="34" charset="0"/>
                </a:rPr>
                <a:t>test validity of 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sz="1400">
                  <a:solidFill>
                    <a:srgbClr val="FF00FF"/>
                  </a:solidFill>
                  <a:latin typeface="Arial" panose="020B0604020202020204" pitchFamily="34" charset="0"/>
                </a:rPr>
                <a:t>optical theorem </a:t>
              </a:r>
            </a:p>
            <a:p>
              <a:pPr eaLnBrk="1" hangingPunct="1">
                <a:spcBef>
                  <a:spcPct val="0"/>
                </a:spcBef>
              </a:pPr>
              <a:r>
                <a:rPr lang="en-US" sz="1400">
                  <a:solidFill>
                    <a:srgbClr val="FF00FF"/>
                  </a:solidFill>
                  <a:latin typeface="Arial" panose="020B0604020202020204" pitchFamily="34" charset="0"/>
                </a:rPr>
                <a:t>at ~3.5 % level</a:t>
              </a:r>
            </a:p>
          </p:txBody>
        </p:sp>
        <p:sp>
          <p:nvSpPr>
            <p:cNvPr id="15" name="Line 20"/>
            <p:cNvSpPr>
              <a:spLocks noChangeAspect="1" noChangeShapeType="1"/>
            </p:cNvSpPr>
            <p:nvPr/>
          </p:nvSpPr>
          <p:spPr bwMode="auto">
            <a:xfrm flipH="1">
              <a:off x="994" y="1673"/>
              <a:ext cx="631" cy="789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spect="1" noChangeArrowheads="1"/>
            </p:cNvSpPr>
            <p:nvPr/>
          </p:nvSpPr>
          <p:spPr bwMode="auto">
            <a:xfrm>
              <a:off x="2788" y="1994"/>
              <a:ext cx="933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sz="1400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(different </a:t>
              </a:r>
              <a:r>
                <a:rPr lang="en-US" sz="14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beam </a:t>
              </a:r>
              <a:r>
                <a:rPr lang="en-US" sz="1400" dirty="0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intensities)</a:t>
              </a:r>
              <a:endParaRPr lang="en-US" sz="1400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6003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TOTEM Inelastic Cross-Section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grpSp>
        <p:nvGrpSpPr>
          <p:cNvPr id="3" name="Group 2"/>
          <p:cNvGrpSpPr/>
          <p:nvPr/>
        </p:nvGrpSpPr>
        <p:grpSpPr>
          <a:xfrm>
            <a:off x="152399" y="5334000"/>
            <a:ext cx="8914751" cy="1406294"/>
            <a:chOff x="990600" y="5334000"/>
            <a:chExt cx="6553200" cy="914400"/>
          </a:xfrm>
        </p:grpSpPr>
        <p:sp>
          <p:nvSpPr>
            <p:cNvPr id="5" name="Rectangle 13"/>
            <p:cNvSpPr>
              <a:spLocks noChangeArrowheads="1"/>
            </p:cNvSpPr>
            <p:nvPr/>
          </p:nvSpPr>
          <p:spPr bwMode="auto">
            <a:xfrm>
              <a:off x="990600" y="5334000"/>
              <a:ext cx="2983848" cy="260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sz="1800" b="1" dirty="0">
                  <a:sym typeface="Wingdings" panose="05000000000000000000" pitchFamily="2" charset="2"/>
                </a:rPr>
                <a:t></a:t>
              </a:r>
              <a:r>
                <a:rPr lang="en-US" sz="1800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  </a:t>
              </a:r>
              <a:r>
                <a:rPr lang="en-US" b="1" dirty="0"/>
                <a:t>s</a:t>
              </a:r>
              <a:r>
                <a:rPr lang="en-US" b="1" dirty="0">
                  <a:latin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US" b="1" baseline="-25000" dirty="0" err="1">
                  <a:latin typeface="Times New Roman" panose="02020603050405020304" pitchFamily="18" charset="0"/>
                  <a:cs typeface="Arial" panose="020B0604020202020204" pitchFamily="34" charset="0"/>
                </a:rPr>
                <a:t>inel</a:t>
              </a:r>
              <a:r>
                <a:rPr lang="en-US" b="1" dirty="0">
                  <a:latin typeface="Times New Roman" panose="02020603050405020304" pitchFamily="18" charset="0"/>
                  <a:cs typeface="Arial" panose="020B0604020202020204" pitchFamily="34" charset="0"/>
                </a:rPr>
                <a:t> =</a:t>
              </a:r>
              <a:r>
                <a:rPr lang="en-US" b="1" dirty="0"/>
                <a:t> s</a:t>
              </a:r>
              <a:r>
                <a:rPr lang="en-US" b="1" dirty="0">
                  <a:latin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US" b="1" baseline="-25000" dirty="0">
                  <a:latin typeface="Times New Roman" panose="02020603050405020304" pitchFamily="18" charset="0"/>
                  <a:cs typeface="Arial" panose="020B0604020202020204" pitchFamily="34" charset="0"/>
                </a:rPr>
                <a:t>tot</a:t>
              </a:r>
              <a:r>
                <a:rPr lang="en-US" b="1" dirty="0">
                  <a:latin typeface="Times New Roman" panose="02020603050405020304" pitchFamily="18" charset="0"/>
                  <a:cs typeface="Arial" panose="020B0604020202020204" pitchFamily="34" charset="0"/>
                </a:rPr>
                <a:t> – </a:t>
              </a:r>
              <a:r>
                <a:rPr lang="en-US" b="1" dirty="0"/>
                <a:t>s</a:t>
              </a:r>
              <a:r>
                <a:rPr lang="en-US" b="1" dirty="0">
                  <a:latin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US" b="1" baseline="-25000" dirty="0">
                  <a:latin typeface="Times New Roman" panose="02020603050405020304" pitchFamily="18" charset="0"/>
                  <a:cs typeface="Arial" panose="020B0604020202020204" pitchFamily="34" charset="0"/>
                </a:rPr>
                <a:t>el</a:t>
              </a:r>
              <a:r>
                <a:rPr lang="en-US" b="1" dirty="0">
                  <a:latin typeface="Times New Roman" panose="02020603050405020304" pitchFamily="18" charset="0"/>
                  <a:cs typeface="Arial" panose="020B0604020202020204" pitchFamily="34" charset="0"/>
                </a:rPr>
                <a:t> = </a:t>
              </a:r>
              <a:r>
                <a:rPr lang="en-US" b="1" dirty="0" smtClean="0">
                  <a:latin typeface="Times New Roman" panose="02020603050405020304" pitchFamily="18" charset="0"/>
                  <a:cs typeface="Arial" panose="020B0604020202020204" pitchFamily="34" charset="0"/>
                </a:rPr>
                <a:t>73.1 </a:t>
              </a:r>
              <a:r>
                <a:rPr lang="en-US" b="1" dirty="0">
                  <a:latin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</a:t>
              </a:r>
              <a:r>
                <a:rPr lang="en-US" b="1" dirty="0">
                  <a:latin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US" b="1" dirty="0" smtClean="0">
                  <a:latin typeface="Times New Roman" panose="02020603050405020304" pitchFamily="18" charset="0"/>
                  <a:cs typeface="Arial" panose="020B0604020202020204" pitchFamily="34" charset="0"/>
                </a:rPr>
                <a:t>1.3 </a:t>
              </a:r>
              <a:r>
                <a:rPr lang="en-US" b="1" dirty="0" err="1">
                  <a:latin typeface="Times New Roman" panose="02020603050405020304" pitchFamily="18" charset="0"/>
                  <a:cs typeface="Arial" panose="020B0604020202020204" pitchFamily="34" charset="0"/>
                </a:rPr>
                <a:t>mb</a:t>
              </a:r>
              <a:endParaRPr lang="en-US" sz="1600" b="1" dirty="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14"/>
            <p:cNvSpPr>
              <a:spLocks noChangeArrowheads="1"/>
            </p:cNvSpPr>
            <p:nvPr/>
          </p:nvSpPr>
          <p:spPr bwMode="auto">
            <a:xfrm>
              <a:off x="1371600" y="5891213"/>
              <a:ext cx="2168421" cy="260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dirty="0" err="1">
                  <a:cs typeface="Arial" panose="020B0604020202020204" pitchFamily="34" charset="0"/>
                </a:rPr>
                <a:t>s</a:t>
              </a:r>
              <a:r>
                <a:rPr lang="en-US" baseline="-25000" dirty="0" err="1">
                  <a:latin typeface="Times New Roman" panose="02020603050405020304" pitchFamily="18" charset="0"/>
                  <a:cs typeface="Arial" panose="020B0604020202020204" pitchFamily="34" charset="0"/>
                </a:rPr>
                <a:t>inel</a:t>
              </a:r>
              <a:r>
                <a:rPr lang="en-US" baseline="-25000" dirty="0">
                  <a:latin typeface="Times New Roman" panose="02020603050405020304" pitchFamily="18" charset="0"/>
                  <a:cs typeface="Arial" panose="020B0604020202020204" pitchFamily="34" charset="0"/>
                </a:rPr>
                <a:t>, |</a:t>
              </a:r>
              <a:r>
                <a:rPr lang="en-US" baseline="-25000" dirty="0">
                  <a:cs typeface="Arial" panose="020B0604020202020204" pitchFamily="34" charset="0"/>
                </a:rPr>
                <a:t>h</a:t>
              </a:r>
              <a:r>
                <a:rPr lang="en-US" baseline="-25000" dirty="0">
                  <a:latin typeface="Times New Roman" panose="02020603050405020304" pitchFamily="18" charset="0"/>
                  <a:cs typeface="Arial" panose="020B0604020202020204" pitchFamily="34" charset="0"/>
                </a:rPr>
                <a:t>| &lt; 6.5</a:t>
              </a:r>
              <a:r>
                <a:rPr lang="en-US" dirty="0">
                  <a:latin typeface="Times New Roman" panose="02020603050405020304" pitchFamily="18" charset="0"/>
                  <a:cs typeface="Arial" panose="020B0604020202020204" pitchFamily="34" charset="0"/>
                </a:rPr>
                <a:t> = </a:t>
              </a:r>
              <a:r>
                <a:rPr lang="en-US" dirty="0" smtClean="0">
                  <a:latin typeface="Times New Roman" panose="02020603050405020304" pitchFamily="18" charset="0"/>
                  <a:cs typeface="Arial" panose="020B0604020202020204" pitchFamily="34" charset="0"/>
                </a:rPr>
                <a:t>70.5 </a:t>
              </a:r>
              <a:r>
                <a:rPr lang="en-US" dirty="0">
                  <a:latin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</a:t>
              </a:r>
              <a:r>
                <a:rPr lang="en-US" dirty="0">
                  <a:latin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US" dirty="0" smtClean="0">
                  <a:latin typeface="Times New Roman" panose="02020603050405020304" pitchFamily="18" charset="0"/>
                  <a:cs typeface="Arial" panose="020B0604020202020204" pitchFamily="34" charset="0"/>
                </a:rPr>
                <a:t>2.9 </a:t>
              </a:r>
              <a:r>
                <a:rPr lang="en-US" dirty="0" err="1">
                  <a:latin typeface="Times New Roman" panose="02020603050405020304" pitchFamily="18" charset="0"/>
                  <a:cs typeface="Arial" panose="020B0604020202020204" pitchFamily="34" charset="0"/>
                </a:rPr>
                <a:t>mb</a:t>
              </a:r>
              <a:endParaRPr lang="en-US" dirty="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16"/>
            <p:cNvSpPr>
              <a:spLocks noChangeArrowheads="1"/>
            </p:cNvSpPr>
            <p:nvPr/>
          </p:nvSpPr>
          <p:spPr bwMode="auto">
            <a:xfrm>
              <a:off x="4648200" y="5562600"/>
              <a:ext cx="2895600" cy="56034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 typeface="Symbol" panose="05050102010706020507" pitchFamily="18" charset="2"/>
                <a:buChar char=" "/>
              </a:pPr>
              <a:r>
                <a:rPr lang="en-US" dirty="0" err="1">
                  <a:solidFill>
                    <a:srgbClr val="FF0000"/>
                  </a:solidFill>
                  <a:cs typeface="Arial" panose="020B0604020202020204" pitchFamily="34" charset="0"/>
                </a:rPr>
                <a:t>s</a:t>
              </a:r>
              <a:r>
                <a:rPr lang="en-US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inel</a:t>
              </a:r>
              <a:r>
                <a:rPr lang="en-US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, |</a:t>
              </a:r>
              <a:r>
                <a:rPr lang="en-US" baseline="-25000" dirty="0">
                  <a:solidFill>
                    <a:srgbClr val="FF0000"/>
                  </a:solidFill>
                  <a:cs typeface="Arial" panose="020B0604020202020204" pitchFamily="34" charset="0"/>
                </a:rPr>
                <a:t>h</a:t>
              </a:r>
              <a:r>
                <a:rPr lang="en-US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| &gt; 6.5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 = </a:t>
              </a:r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2.6 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  <a:sym typeface="Symbol" panose="05050102010706020507" pitchFamily="18" charset="2"/>
                </a:rPr>
                <a:t>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2.2 </a:t>
              </a:r>
              <a:r>
                <a:rPr lang="en-US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mb</a:t>
              </a:r>
              <a:endParaRPr lang="en-US" dirty="0">
                <a:latin typeface="Times New Roman" panose="02020603050405020304" pitchFamily="18" charset="0"/>
                <a:cs typeface="Arial" panose="020B0604020202020204" pitchFamily="34" charset="0"/>
              </a:endParaRPr>
            </a:p>
            <a:p>
              <a:pPr eaLnBrk="1" hangingPunct="1">
                <a:spcBef>
                  <a:spcPct val="50000"/>
                </a:spcBef>
                <a:buFont typeface="Symbol" panose="05050102010706020507" pitchFamily="18" charset="2"/>
                <a:buChar char=" "/>
              </a:pPr>
              <a:r>
                <a:rPr lang="en-US" dirty="0">
                  <a:latin typeface="Times New Roman" panose="02020603050405020304" pitchFamily="18" charset="0"/>
                  <a:cs typeface="Arial" panose="020B0604020202020204" pitchFamily="34" charset="0"/>
                </a:rPr>
                <a:t>                 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&lt; </a:t>
              </a:r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6.3 </a:t>
              </a:r>
              <a:r>
                <a:rPr lang="en-US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mb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  (95% </a:t>
              </a:r>
              <a:r>
                <a:rPr lang="en-US" sz="1600" dirty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CL</a:t>
              </a:r>
              <a:r>
                <a: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9" name="AutoShape 17"/>
            <p:cNvSpPr>
              <a:spLocks/>
            </p:cNvSpPr>
            <p:nvPr/>
          </p:nvSpPr>
          <p:spPr bwMode="auto">
            <a:xfrm>
              <a:off x="4419600" y="5334000"/>
              <a:ext cx="152400" cy="914400"/>
            </a:xfrm>
            <a:prstGeom prst="rightBrace">
              <a:avLst>
                <a:gd name="adj1" fmla="val 500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362200" y="990600"/>
            <a:ext cx="3200400" cy="381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T1 and T2 direct measurement</a:t>
            </a:r>
            <a:endParaRPr lang="en-US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45"/>
          <p:cNvGrpSpPr/>
          <p:nvPr/>
        </p:nvGrpSpPr>
        <p:grpSpPr>
          <a:xfrm>
            <a:off x="5983645" y="1319908"/>
            <a:ext cx="3084155" cy="2402821"/>
            <a:chOff x="5814416" y="1062337"/>
            <a:chExt cx="3084155" cy="2402821"/>
          </a:xfrm>
        </p:grpSpPr>
        <p:sp>
          <p:nvSpPr>
            <p:cNvPr id="11" name="Straight Connector 10"/>
            <p:cNvSpPr/>
            <p:nvPr/>
          </p:nvSpPr>
          <p:spPr>
            <a:xfrm>
              <a:off x="5898665" y="1867203"/>
              <a:ext cx="2740745" cy="0"/>
            </a:xfrm>
            <a:prstGeom prst="line">
              <a:avLst/>
            </a:prstGeom>
            <a:noFill/>
            <a:ln w="22320">
              <a:solidFill>
                <a:srgbClr val="4F81BD"/>
              </a:solidFill>
              <a:prstDash val="solid"/>
              <a:tailEnd type="arrow"/>
            </a:ln>
          </p:spPr>
          <p:txBody>
            <a:bodyPr vert="horz" wrap="none" lIns="88560" tIns="43560" rIns="88560" bIns="4356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12" name="Straight Connector 11"/>
            <p:cNvSpPr/>
            <p:nvPr/>
          </p:nvSpPr>
          <p:spPr>
            <a:xfrm>
              <a:off x="7341369" y="1271511"/>
              <a:ext cx="0" cy="596019"/>
            </a:xfrm>
            <a:prstGeom prst="line">
              <a:avLst/>
            </a:prstGeom>
            <a:noFill/>
            <a:ln w="22320">
              <a:solidFill>
                <a:srgbClr val="4F81BD"/>
              </a:solidFill>
              <a:prstDash val="solid"/>
              <a:headEnd type="arrow"/>
            </a:ln>
          </p:spPr>
          <p:txBody>
            <a:bodyPr vert="horz" wrap="none" lIns="88560" tIns="43560" rIns="88560" bIns="4356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35340" y="1408349"/>
              <a:ext cx="225973" cy="456893"/>
            </a:xfrm>
            <a:prstGeom prst="rect">
              <a:avLst/>
            </a:prstGeom>
            <a:solidFill>
              <a:srgbClr val="FFFF00">
                <a:alpha val="70000"/>
              </a:srgbClr>
            </a:solidFill>
            <a:ln>
              <a:noFill/>
            </a:ln>
          </p:spPr>
          <p:txBody>
            <a:bodyPr vert="horz" wrap="none" lIns="90000" tIns="45000" rIns="90000" bIns="4500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62394" y="1408349"/>
              <a:ext cx="225973" cy="456893"/>
            </a:xfrm>
            <a:prstGeom prst="rect">
              <a:avLst/>
            </a:prstGeom>
            <a:solidFill>
              <a:srgbClr val="FFFF00">
                <a:alpha val="70000"/>
              </a:srgbClr>
            </a:solidFill>
            <a:ln>
              <a:noFill/>
            </a:ln>
          </p:spPr>
          <p:txBody>
            <a:bodyPr vert="horz" wrap="none" lIns="90000" tIns="45000" rIns="90000" bIns="4500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09161" y="1494384"/>
              <a:ext cx="323079" cy="26310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  <a:tabLst>
                  <a:tab pos="829452" algn="l"/>
                </a:tabLst>
              </a:pPr>
              <a:r>
                <a:rPr lang="en-US" sz="1100" b="1" dirty="0">
                  <a:solidFill>
                    <a:srgbClr val="000000"/>
                  </a:solidFill>
                  <a:ea typeface="DejaVu LGC Sans" pitchFamily="2"/>
                  <a:cs typeface="DejaVu LGC Sans" pitchFamily="2"/>
                </a:rPr>
                <a:t>T2</a:t>
              </a:r>
            </a:p>
          </p:txBody>
        </p:sp>
        <p:sp>
          <p:nvSpPr>
            <p:cNvPr id="16" name="Straight Connector 15"/>
            <p:cNvSpPr/>
            <p:nvPr/>
          </p:nvSpPr>
          <p:spPr>
            <a:xfrm>
              <a:off x="5898665" y="2638163"/>
              <a:ext cx="2740745" cy="0"/>
            </a:xfrm>
            <a:prstGeom prst="line">
              <a:avLst/>
            </a:prstGeom>
            <a:noFill/>
            <a:ln w="22320">
              <a:solidFill>
                <a:srgbClr val="4F81BD"/>
              </a:solidFill>
              <a:prstDash val="solid"/>
              <a:tailEnd type="arrow"/>
            </a:ln>
          </p:spPr>
          <p:txBody>
            <a:bodyPr vert="horz" wrap="none" lIns="88560" tIns="43560" rIns="88560" bIns="4356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17" name="Straight Connector 16"/>
            <p:cNvSpPr/>
            <p:nvPr/>
          </p:nvSpPr>
          <p:spPr>
            <a:xfrm>
              <a:off x="7341369" y="2042143"/>
              <a:ext cx="0" cy="596020"/>
            </a:xfrm>
            <a:prstGeom prst="line">
              <a:avLst/>
            </a:prstGeom>
            <a:noFill/>
            <a:ln w="22320">
              <a:solidFill>
                <a:srgbClr val="4F81BD"/>
              </a:solidFill>
              <a:prstDash val="solid"/>
              <a:headEnd type="arrow"/>
            </a:ln>
          </p:spPr>
          <p:txBody>
            <a:bodyPr vert="horz" wrap="none" lIns="88560" tIns="43560" rIns="88560" bIns="4356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35340" y="2179309"/>
              <a:ext cx="225973" cy="456567"/>
            </a:xfrm>
            <a:prstGeom prst="rect">
              <a:avLst/>
            </a:prstGeom>
            <a:solidFill>
              <a:srgbClr val="FFFF00">
                <a:alpha val="70000"/>
              </a:srgbClr>
            </a:solidFill>
            <a:ln>
              <a:noFill/>
            </a:ln>
          </p:spPr>
          <p:txBody>
            <a:bodyPr vert="horz" wrap="none" lIns="90000" tIns="45000" rIns="90000" bIns="4500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62394" y="2179309"/>
              <a:ext cx="225973" cy="456567"/>
            </a:xfrm>
            <a:prstGeom prst="rect">
              <a:avLst/>
            </a:prstGeom>
            <a:solidFill>
              <a:srgbClr val="FFFF00">
                <a:alpha val="70000"/>
              </a:srgbClr>
            </a:solidFill>
            <a:ln>
              <a:noFill/>
            </a:ln>
          </p:spPr>
          <p:txBody>
            <a:bodyPr vert="horz" wrap="none" lIns="90000" tIns="45000" rIns="90000" bIns="4500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0" name="Straight Connector 19"/>
            <p:cNvSpPr/>
            <p:nvPr/>
          </p:nvSpPr>
          <p:spPr>
            <a:xfrm>
              <a:off x="5898665" y="3336095"/>
              <a:ext cx="2740745" cy="0"/>
            </a:xfrm>
            <a:prstGeom prst="line">
              <a:avLst/>
            </a:prstGeom>
            <a:noFill/>
            <a:ln w="22320">
              <a:solidFill>
                <a:srgbClr val="4F81BD"/>
              </a:solidFill>
              <a:prstDash val="solid"/>
              <a:tailEnd type="arrow"/>
            </a:ln>
          </p:spPr>
          <p:txBody>
            <a:bodyPr vert="horz" wrap="none" lIns="88560" tIns="43560" rIns="88560" bIns="4356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1" name="Straight Connector 20"/>
            <p:cNvSpPr/>
            <p:nvPr/>
          </p:nvSpPr>
          <p:spPr>
            <a:xfrm>
              <a:off x="7341369" y="2742362"/>
              <a:ext cx="0" cy="593733"/>
            </a:xfrm>
            <a:prstGeom prst="line">
              <a:avLst/>
            </a:prstGeom>
            <a:noFill/>
            <a:ln w="22320">
              <a:solidFill>
                <a:srgbClr val="4F81BD"/>
              </a:solidFill>
              <a:prstDash val="solid"/>
              <a:headEnd type="arrow"/>
            </a:ln>
          </p:spPr>
          <p:txBody>
            <a:bodyPr vert="horz" wrap="none" lIns="88560" tIns="43560" rIns="88560" bIns="4356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235340" y="2877242"/>
              <a:ext cx="225973" cy="456567"/>
            </a:xfrm>
            <a:prstGeom prst="rect">
              <a:avLst/>
            </a:prstGeom>
            <a:solidFill>
              <a:srgbClr val="FFFF00">
                <a:alpha val="70000"/>
              </a:srgbClr>
            </a:solidFill>
            <a:ln>
              <a:noFill/>
            </a:ln>
          </p:spPr>
          <p:txBody>
            <a:bodyPr vert="horz" wrap="none" lIns="90000" tIns="45000" rIns="90000" bIns="4500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62394" y="2877242"/>
              <a:ext cx="225973" cy="456567"/>
            </a:xfrm>
            <a:prstGeom prst="rect">
              <a:avLst/>
            </a:prstGeom>
            <a:solidFill>
              <a:srgbClr val="FFFF00">
                <a:alpha val="70000"/>
              </a:srgbClr>
            </a:solidFill>
            <a:ln>
              <a:noFill/>
            </a:ln>
          </p:spPr>
          <p:txBody>
            <a:bodyPr vert="horz" wrap="none" lIns="90000" tIns="45000" rIns="90000" bIns="4500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639412" y="1769227"/>
              <a:ext cx="258510" cy="2708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  <a:tabLst>
                  <a:tab pos="829452" algn="l"/>
                </a:tabLst>
              </a:pPr>
              <a:r>
                <a:rPr lang="el-GR" sz="1100" b="1" dirty="0" smtClean="0">
                  <a:solidFill>
                    <a:srgbClr val="333399"/>
                  </a:solidFill>
                  <a:ea typeface="DejaVu LGC Sans" pitchFamily="2"/>
                  <a:cs typeface="DejaVu LGC Sans" pitchFamily="2"/>
                </a:rPr>
                <a:t>η</a:t>
              </a:r>
              <a:endParaRPr lang="en-US" sz="1100" b="1" dirty="0">
                <a:solidFill>
                  <a:srgbClr val="333399"/>
                </a:solidFill>
                <a:latin typeface="Standard Symbols 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5" name="Straight Connector 24"/>
            <p:cNvSpPr/>
            <p:nvPr/>
          </p:nvSpPr>
          <p:spPr>
            <a:xfrm>
              <a:off x="8110397" y="2833806"/>
              <a:ext cx="0" cy="502289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6" name="Straight Connector 25"/>
            <p:cNvSpPr/>
            <p:nvPr/>
          </p:nvSpPr>
          <p:spPr>
            <a:xfrm>
              <a:off x="8206730" y="2833806"/>
              <a:ext cx="0" cy="502289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7" name="Straight Connector 26"/>
            <p:cNvSpPr/>
            <p:nvPr/>
          </p:nvSpPr>
          <p:spPr>
            <a:xfrm>
              <a:off x="8254733" y="2833806"/>
              <a:ext cx="0" cy="502289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8" name="Straight Connector 27"/>
            <p:cNvSpPr/>
            <p:nvPr/>
          </p:nvSpPr>
          <p:spPr>
            <a:xfrm>
              <a:off x="6297710" y="2133588"/>
              <a:ext cx="0" cy="502289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29" name="Straight Connector 28"/>
            <p:cNvSpPr/>
            <p:nvPr/>
          </p:nvSpPr>
          <p:spPr>
            <a:xfrm>
              <a:off x="6393717" y="2133588"/>
              <a:ext cx="0" cy="502289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0" name="Straight Connector 29"/>
            <p:cNvSpPr/>
            <p:nvPr/>
          </p:nvSpPr>
          <p:spPr>
            <a:xfrm>
              <a:off x="6442046" y="2133588"/>
              <a:ext cx="0" cy="502289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1" name="Straight Connector 30"/>
            <p:cNvSpPr/>
            <p:nvPr/>
          </p:nvSpPr>
          <p:spPr>
            <a:xfrm>
              <a:off x="6331346" y="2133588"/>
              <a:ext cx="0" cy="504901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2" name="Straight Connector 31"/>
            <p:cNvSpPr/>
            <p:nvPr/>
          </p:nvSpPr>
          <p:spPr>
            <a:xfrm>
              <a:off x="6283343" y="1362627"/>
              <a:ext cx="0" cy="502290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3" name="Straight Connector 32"/>
            <p:cNvSpPr/>
            <p:nvPr/>
          </p:nvSpPr>
          <p:spPr>
            <a:xfrm>
              <a:off x="6379675" y="1362627"/>
              <a:ext cx="0" cy="502290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4" name="Straight Connector 33"/>
            <p:cNvSpPr/>
            <p:nvPr/>
          </p:nvSpPr>
          <p:spPr>
            <a:xfrm>
              <a:off x="6427678" y="1362627"/>
              <a:ext cx="0" cy="502290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5" name="Straight Connector 34"/>
            <p:cNvSpPr/>
            <p:nvPr/>
          </p:nvSpPr>
          <p:spPr>
            <a:xfrm>
              <a:off x="6316977" y="1364914"/>
              <a:ext cx="0" cy="502289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6" name="Straight Connector 35"/>
            <p:cNvSpPr/>
            <p:nvPr/>
          </p:nvSpPr>
          <p:spPr>
            <a:xfrm>
              <a:off x="8062394" y="1362627"/>
              <a:ext cx="0" cy="502290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7" name="Straight Connector 36"/>
            <p:cNvSpPr/>
            <p:nvPr/>
          </p:nvSpPr>
          <p:spPr>
            <a:xfrm>
              <a:off x="8158400" y="1362627"/>
              <a:ext cx="0" cy="502290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8" name="Straight Connector 37"/>
            <p:cNvSpPr/>
            <p:nvPr/>
          </p:nvSpPr>
          <p:spPr>
            <a:xfrm>
              <a:off x="8206730" y="1362627"/>
              <a:ext cx="0" cy="502290"/>
            </a:xfrm>
            <a:prstGeom prst="line">
              <a:avLst/>
            </a:prstGeom>
            <a:noFill/>
            <a:ln w="19080">
              <a:solidFill>
                <a:srgbClr val="C00000"/>
              </a:solidFill>
              <a:prstDash val="solid"/>
            </a:ln>
          </p:spPr>
          <p:txBody>
            <a:bodyPr vert="horz" wrap="none" lIns="87120" tIns="42120" rIns="87120" bIns="42120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814416" y="1062337"/>
              <a:ext cx="501461" cy="247397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  <a:tabLst>
                  <a:tab pos="829452" algn="l"/>
                </a:tabLst>
              </a:pPr>
              <a:r>
                <a:rPr lang="en-US" sz="1000" b="1" dirty="0">
                  <a:solidFill>
                    <a:srgbClr val="000000"/>
                  </a:solidFill>
                  <a:ea typeface="DejaVu LGC Sans" pitchFamily="2"/>
                  <a:cs typeface="DejaVu LGC Sans" pitchFamily="2"/>
                </a:rPr>
                <a:t>tracks</a:t>
              </a:r>
            </a:p>
          </p:txBody>
        </p:sp>
        <p:sp>
          <p:nvSpPr>
            <p:cNvPr id="40" name="Straight Connector 39"/>
            <p:cNvSpPr/>
            <p:nvPr/>
          </p:nvSpPr>
          <p:spPr>
            <a:xfrm>
              <a:off x="5896053" y="1276409"/>
              <a:ext cx="349410" cy="17472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tailEnd type="arrow"/>
            </a:ln>
          </p:spPr>
          <p:txBody>
            <a:bodyPr vert="horz" wrap="none" lIns="90000" tIns="45000" rIns="90000" bIns="45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</a:pPr>
              <a:endParaRPr lang="en-US" sz="1600" dirty="0">
                <a:solidFill>
                  <a:prstClr val="black"/>
                </a:solidFill>
                <a:latin typeface="Liberation Sans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812361" y="1494384"/>
              <a:ext cx="323079" cy="26310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  <a:tabLst>
                  <a:tab pos="829452" algn="l"/>
                </a:tabLst>
              </a:pPr>
              <a:r>
                <a:rPr lang="en-US" sz="1100" b="1" dirty="0">
                  <a:solidFill>
                    <a:srgbClr val="000000"/>
                  </a:solidFill>
                  <a:ea typeface="DejaVu LGC Sans" pitchFamily="2"/>
                  <a:cs typeface="DejaVu LGC Sans" pitchFamily="2"/>
                </a:rPr>
                <a:t>T2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39737" y="2475850"/>
              <a:ext cx="258510" cy="2708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  <a:tabLst>
                  <a:tab pos="829452" algn="l"/>
                </a:tabLst>
              </a:pPr>
              <a:r>
                <a:rPr lang="el-GR" sz="1100" b="1" dirty="0" smtClean="0">
                  <a:solidFill>
                    <a:srgbClr val="333399"/>
                  </a:solidFill>
                  <a:ea typeface="DejaVu LGC Sans" pitchFamily="2"/>
                  <a:cs typeface="DejaVu LGC Sans" pitchFamily="2"/>
                </a:rPr>
                <a:t>η</a:t>
              </a:r>
              <a:endParaRPr lang="en-US" sz="1100" b="1" dirty="0">
                <a:solidFill>
                  <a:srgbClr val="333399"/>
                </a:solidFill>
                <a:latin typeface="Standard Symbols L" pitchFamily="18"/>
                <a:ea typeface="DejaVu LGC Sans" pitchFamily="2"/>
                <a:cs typeface="DejaVu LGC Sans" pitchFamily="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640061" y="3194358"/>
              <a:ext cx="258510" cy="2708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buFont typeface="StarSymbol"/>
                <a:buNone/>
                <a:tabLst>
                  <a:tab pos="829452" algn="l"/>
                </a:tabLst>
              </a:pPr>
              <a:r>
                <a:rPr lang="el-GR" sz="1100" b="1" dirty="0" smtClean="0">
                  <a:solidFill>
                    <a:srgbClr val="333399"/>
                  </a:solidFill>
                  <a:ea typeface="DejaVu LGC Sans" pitchFamily="2"/>
                  <a:cs typeface="DejaVu LGC Sans" pitchFamily="2"/>
                </a:rPr>
                <a:t>η</a:t>
              </a:r>
              <a:endParaRPr lang="en-US" sz="1100" b="1" dirty="0">
                <a:solidFill>
                  <a:srgbClr val="333399"/>
                </a:solidFill>
                <a:latin typeface="Standard Symbols L" pitchFamily="18"/>
                <a:ea typeface="DejaVu LGC Sans" pitchFamily="2"/>
                <a:cs typeface="DejaVu LGC Sans" pitchFamily="2"/>
              </a:endParaRPr>
            </a:p>
          </p:txBody>
        </p:sp>
      </p:grpSp>
      <p:sp>
        <p:nvSpPr>
          <p:cNvPr id="44" name="Rectangle 43"/>
          <p:cNvSpPr/>
          <p:nvPr/>
        </p:nvSpPr>
        <p:spPr>
          <a:xfrm>
            <a:off x="852797" y="1352490"/>
            <a:ext cx="38956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sz="2000" b="1" dirty="0" smtClean="0">
                <a:solidFill>
                  <a:srgbClr val="0000FF"/>
                </a:solidFill>
                <a:ea typeface="DejaVu LGC Sans" pitchFamily="2"/>
                <a:cs typeface="DejaVu LGC Sans" pitchFamily="2"/>
              </a:rPr>
              <a:t>Inelastic events in T2: classification</a:t>
            </a:r>
            <a:endParaRPr lang="en-US" sz="2000" b="1" dirty="0">
              <a:solidFill>
                <a:srgbClr val="0000FF"/>
              </a:solidFill>
              <a:ea typeface="DejaVu LGC Sans" pitchFamily="2"/>
              <a:cs typeface="DejaVu LGC Sans" pitchFamily="2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869021" y="1652826"/>
            <a:ext cx="280831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b="1" dirty="0" smtClean="0">
                <a:solidFill>
                  <a:srgbClr val="000000"/>
                </a:solidFill>
                <a:ea typeface="DejaVu LGC Sans" pitchFamily="2"/>
                <a:cs typeface="DejaVu LGC Sans" pitchFamily="2"/>
              </a:rPr>
              <a:t>tracks in both hemispheres</a:t>
            </a:r>
          </a:p>
          <a:p>
            <a:r>
              <a:rPr lang="en-US" sz="1600" i="1" dirty="0" smtClean="0">
                <a:solidFill>
                  <a:srgbClr val="000000"/>
                </a:solidFill>
                <a:ea typeface="DejaVu LGC Sans" pitchFamily="2"/>
                <a:cs typeface="DejaVu LGC Sans" pitchFamily="2"/>
              </a:rPr>
              <a:t>non-diffractive minimum bias</a:t>
            </a:r>
          </a:p>
          <a:p>
            <a:r>
              <a:rPr lang="en-US" sz="1600" i="1" dirty="0" smtClean="0">
                <a:solidFill>
                  <a:srgbClr val="000000"/>
                </a:solidFill>
                <a:ea typeface="DejaVu LGC Sans" pitchFamily="2"/>
                <a:cs typeface="DejaVu LGC Sans" pitchFamily="2"/>
              </a:rPr>
              <a:t>double diffraction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869021" y="2429470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ea typeface="DejaVu LGC Sans" pitchFamily="2"/>
                <a:cs typeface="DejaVu LGC Sans" pitchFamily="2"/>
              </a:rPr>
              <a:t>tracks in a single hemisphere</a:t>
            </a:r>
          </a:p>
          <a:p>
            <a:r>
              <a:rPr lang="en-US" i="1" dirty="0" smtClean="0">
                <a:solidFill>
                  <a:srgbClr val="000000"/>
                </a:solidFill>
                <a:ea typeface="DejaVu LGC Sans" pitchFamily="2"/>
                <a:cs typeface="DejaVu LGC Sans" pitchFamily="2"/>
              </a:rPr>
              <a:t>mainly single diffraction</a:t>
            </a:r>
          </a:p>
          <a:p>
            <a:r>
              <a:rPr lang="en-US" i="1" dirty="0" smtClean="0">
                <a:solidFill>
                  <a:srgbClr val="FF0000"/>
                </a:solidFill>
                <a:ea typeface="DejaVu LGC Sans" pitchFamily="2"/>
                <a:cs typeface="DejaVu LGC Sans" pitchFamily="2"/>
              </a:rPr>
              <a:t>M</a:t>
            </a:r>
            <a:r>
              <a:rPr lang="en-US" i="1" baseline="-25000" dirty="0" smtClean="0">
                <a:solidFill>
                  <a:srgbClr val="FF0000"/>
                </a:solidFill>
                <a:ea typeface="DejaVu LGC Sans" pitchFamily="2"/>
                <a:cs typeface="DejaVu LGC Sans" pitchFamily="2"/>
              </a:rPr>
              <a:t>X </a:t>
            </a:r>
            <a:r>
              <a:rPr lang="en-US" i="1" dirty="0" smtClean="0">
                <a:solidFill>
                  <a:srgbClr val="FF0000"/>
                </a:solidFill>
                <a:ea typeface="DejaVu LGC Sans" pitchFamily="2"/>
                <a:cs typeface="DejaVu LGC Sans" pitchFamily="2"/>
              </a:rPr>
              <a:t>&gt; 3.4 </a:t>
            </a:r>
            <a:r>
              <a:rPr lang="en-US" i="1" dirty="0" err="1" smtClean="0">
                <a:solidFill>
                  <a:srgbClr val="FF0000"/>
                </a:solidFill>
                <a:ea typeface="DejaVu LGC Sans" pitchFamily="2"/>
                <a:cs typeface="DejaVu LGC Sans" pitchFamily="2"/>
              </a:rPr>
              <a:t>GeV</a:t>
            </a:r>
            <a:r>
              <a:rPr lang="en-US" i="1" dirty="0" smtClean="0">
                <a:solidFill>
                  <a:srgbClr val="FF0000"/>
                </a:solidFill>
                <a:ea typeface="DejaVu LGC Sans" pitchFamily="2"/>
                <a:cs typeface="DejaVu LGC Sans" pitchFamily="2"/>
              </a:rPr>
              <a:t>/c</a:t>
            </a:r>
            <a:r>
              <a:rPr lang="en-US" i="1" baseline="30000" dirty="0" smtClean="0">
                <a:solidFill>
                  <a:srgbClr val="FF0000"/>
                </a:solidFill>
                <a:ea typeface="DejaVu LGC Sans" pitchFamily="2"/>
                <a:cs typeface="DejaVu LGC Sans" pitchFamily="2"/>
              </a:rPr>
              <a:t>2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51633" y="3257490"/>
            <a:ext cx="51894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sz="2000" b="1" dirty="0" smtClean="0">
                <a:solidFill>
                  <a:srgbClr val="0000FF"/>
                </a:solidFill>
                <a:ea typeface="DejaVu LGC Sans" pitchFamily="2"/>
                <a:cs typeface="DejaVu LGC Sans" pitchFamily="2"/>
              </a:rPr>
              <a:t>Corrections to the T1, T2 visible events (eff., </a:t>
            </a:r>
            <a:r>
              <a:rPr lang="en-US" sz="2000" b="1" dirty="0" smtClean="0">
                <a:solidFill>
                  <a:srgbClr val="0000FF"/>
                </a:solidFill>
                <a:latin typeface="Symbol" panose="05050102010706020507" pitchFamily="18" charset="2"/>
                <a:ea typeface="DejaVu LGC Sans" pitchFamily="2"/>
                <a:cs typeface="DejaVu LGC Sans" pitchFamily="2"/>
              </a:rPr>
              <a:t>m</a:t>
            </a:r>
            <a:r>
              <a:rPr lang="en-US" sz="2000" b="1" dirty="0" smtClean="0">
                <a:solidFill>
                  <a:srgbClr val="0000FF"/>
                </a:solidFill>
                <a:ea typeface="DejaVu LGC Sans" pitchFamily="2"/>
                <a:cs typeface="DejaVu LGC Sans" pitchFamily="2"/>
              </a:rPr>
              <a:t>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362200" y="4876800"/>
            <a:ext cx="4953000" cy="381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Inclusive measurement based on Optical Theorem</a:t>
            </a:r>
            <a:endParaRPr lang="en-US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Rectangle 14"/>
          <p:cNvSpPr>
            <a:spLocks noChangeArrowheads="1"/>
          </p:cNvSpPr>
          <p:nvPr/>
        </p:nvSpPr>
        <p:spPr bwMode="auto">
          <a:xfrm>
            <a:off x="2889673" y="3516868"/>
            <a:ext cx="26757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1800" dirty="0" err="1">
                <a:cs typeface="Arial" panose="020B0604020202020204" pitchFamily="34" charset="0"/>
              </a:rPr>
              <a:t>s</a:t>
            </a:r>
            <a:r>
              <a:rPr lang="en-US" sz="1800" baseline="-25000" dirty="0" err="1">
                <a:latin typeface="Times New Roman" panose="02020603050405020304" pitchFamily="18" charset="0"/>
                <a:cs typeface="Arial" panose="020B0604020202020204" pitchFamily="34" charset="0"/>
              </a:rPr>
              <a:t>inel</a:t>
            </a:r>
            <a:r>
              <a:rPr lang="en-US" sz="1800" baseline="-25000" dirty="0">
                <a:latin typeface="Times New Roman" panose="02020603050405020304" pitchFamily="18" charset="0"/>
                <a:cs typeface="Arial" panose="020B0604020202020204" pitchFamily="34" charset="0"/>
              </a:rPr>
              <a:t>, |</a:t>
            </a:r>
            <a:r>
              <a:rPr lang="en-US" sz="1800" baseline="-25000" dirty="0">
                <a:cs typeface="Arial" panose="020B0604020202020204" pitchFamily="34" charset="0"/>
              </a:rPr>
              <a:t>h</a:t>
            </a:r>
            <a:r>
              <a:rPr lang="en-US" sz="1800" baseline="-25000" dirty="0">
                <a:latin typeface="Times New Roman" panose="02020603050405020304" pitchFamily="18" charset="0"/>
                <a:cs typeface="Arial" panose="020B0604020202020204" pitchFamily="34" charset="0"/>
              </a:rPr>
              <a:t>| &lt; 6.5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lang="en-US" sz="18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70.5 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  <a:sym typeface="Symbol" panose="05050102010706020507" pitchFamily="18" charset="2"/>
              </a:rPr>
              <a:t></a:t>
            </a:r>
            <a:r>
              <a:rPr lang="en-US" sz="1800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2.9 </a:t>
            </a:r>
            <a:r>
              <a:rPr lang="en-US" sz="1800" dirty="0" err="1">
                <a:latin typeface="Times New Roman" panose="02020603050405020304" pitchFamily="18" charset="0"/>
                <a:cs typeface="Arial" panose="020B0604020202020204" pitchFamily="34" charset="0"/>
              </a:rPr>
              <a:t>mb</a:t>
            </a:r>
            <a:endParaRPr lang="en-US" sz="1800" dirty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75291" y="3867090"/>
            <a:ext cx="53399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sz="2000" b="1" dirty="0" smtClean="0">
                <a:solidFill>
                  <a:srgbClr val="0000FF"/>
                </a:solidFill>
                <a:ea typeface="DejaVu LGC Sans" pitchFamily="2"/>
                <a:cs typeface="DejaVu LGC Sans" pitchFamily="2"/>
              </a:rPr>
              <a:t>Corrections for acceptance, gaps, DPE (MC/data)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33400" y="4215906"/>
            <a:ext cx="7698118" cy="508494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None/>
              <a:tabLst>
                <a:tab pos="829452" algn="l"/>
              </a:tabLst>
            </a:pPr>
            <a:r>
              <a:rPr lang="el-GR" sz="2000" b="1" dirty="0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σ</a:t>
            </a:r>
            <a:r>
              <a:rPr lang="en-US" sz="2000" b="1" baseline="-25000" dirty="0" err="1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inel</a:t>
            </a:r>
            <a:r>
              <a:rPr lang="en-US" sz="2000" b="1" baseline="-25000" dirty="0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= 73.7 </a:t>
            </a:r>
            <a:r>
              <a:rPr lang="en-US" sz="2000" dirty="0" smtClean="0">
                <a:latin typeface="Times New Roman" panose="02020603050405020304" pitchFamily="18" charset="0"/>
                <a:ea typeface="DejaVu LGC Sans" pitchFamily="34"/>
                <a:cs typeface="Times New Roman" panose="02020603050405020304" pitchFamily="18" charset="0"/>
              </a:rPr>
              <a:t>±</a:t>
            </a:r>
            <a:r>
              <a:rPr lang="en-US" sz="2000" b="1" dirty="0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0.1</a:t>
            </a:r>
            <a:r>
              <a:rPr lang="en-US" sz="2000" b="1" baseline="30000" dirty="0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 stat</a:t>
            </a:r>
            <a:r>
              <a:rPr lang="en-US" sz="2000" b="1" dirty="0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ea typeface="DejaVu LGC Sans" pitchFamily="34"/>
                <a:cs typeface="Times New Roman" panose="02020603050405020304" pitchFamily="18" charset="0"/>
              </a:rPr>
              <a:t>±</a:t>
            </a:r>
            <a:r>
              <a:rPr lang="en-US" sz="2000" b="1" dirty="0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1.7 </a:t>
            </a:r>
            <a:r>
              <a:rPr lang="en-US" sz="2000" b="1" baseline="30000" dirty="0" err="1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syst</a:t>
            </a:r>
            <a:r>
              <a:rPr lang="en-US" sz="2000" b="1" dirty="0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ea typeface="DejaVu LGC Sans" pitchFamily="34"/>
                <a:cs typeface="Times New Roman" panose="02020603050405020304" pitchFamily="18" charset="0"/>
              </a:rPr>
              <a:t>±</a:t>
            </a:r>
            <a:r>
              <a:rPr lang="en-US" sz="2000" b="1" dirty="0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2.9 </a:t>
            </a:r>
            <a:r>
              <a:rPr lang="en-US" sz="2000" b="1" baseline="30000" dirty="0" err="1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lumi</a:t>
            </a:r>
            <a:r>
              <a:rPr lang="en-US" sz="2000" b="1" dirty="0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DejaVu LGC Sans" pitchFamily="2"/>
                <a:cs typeface="Times New Roman" panose="02020603050405020304" pitchFamily="18" charset="0"/>
              </a:rPr>
              <a:t>mb</a:t>
            </a:r>
            <a:endParaRPr lang="en-US" sz="2000" b="1" dirty="0">
              <a:latin typeface="Times New Roman" panose="02020603050405020304" pitchFamily="18" charset="0"/>
              <a:ea typeface="DejaVu LGC Sans" pitchFamily="2"/>
              <a:cs typeface="Times New Roman" panose="02020603050405020304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78072" y="4050268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ym typeface="Wingdings" panose="05000000000000000000" pitchFamily="2" charset="2"/>
              </a:rPr>
              <a:t>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112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0" y="76200"/>
            <a:ext cx="8153400" cy="762000"/>
          </a:xfrm>
        </p:spPr>
        <p:txBody>
          <a:bodyPr>
            <a:normAutofit fontScale="90000"/>
          </a:bodyPr>
          <a:lstStyle/>
          <a:p>
            <a:r>
              <a:rPr lang="en-GB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Elastic, Inelastic, Total Cross-Sections [7TeV]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2011"/>
            <a:ext cx="9144000" cy="5735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77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Outlook &amp; Contents</a:t>
            </a:r>
            <a:endParaRPr lang="en-GB" sz="32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905000"/>
            <a:ext cx="7620000" cy="3886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TOTEM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TOTEM PHYSICS LHC RUN 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TOTEM DETECTORS LS1 CONSOLIDATION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TOTEM PHYSICS LHC RUN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TOTEM – CMS UPGRADE PROGRAMME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38917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670" y="2926072"/>
            <a:ext cx="7649615" cy="202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76200"/>
            <a:ext cx="8534400" cy="762000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Luminosity-independent Cross-Section [8TeV]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00862" y="2129135"/>
            <a:ext cx="4342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July 2012   </a:t>
            </a:r>
            <a:r>
              <a:rPr lang="en-GB" sz="2400" dirty="0">
                <a:cs typeface="Times New Roman" pitchFamily="18" charset="0"/>
              </a:rPr>
              <a:t>√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sz="2400" dirty="0" smtClean="0">
                <a:latin typeface="Symbol" pitchFamily="18" charset="2"/>
                <a:cs typeface="Times New Roman" pitchFamily="18" charset="0"/>
              </a:rPr>
              <a:t>b</a:t>
            </a:r>
            <a:r>
              <a:rPr lang="en-GB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90m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7400" y="5638800"/>
            <a:ext cx="5105400" cy="685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Published Physics Review Letters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PRL 111 (2013)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5000" y="1066800"/>
            <a:ext cx="5334000" cy="838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Elastic, Inelastic, Total cross-sections all measured “</a:t>
            </a: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luminosity-independent”</a:t>
            </a:r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0995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838200" y="76200"/>
            <a:ext cx="83058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Elastic, Inelastic, Total Cross-Sections [8TeV]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813358"/>
            <a:ext cx="8305799" cy="604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11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76200"/>
            <a:ext cx="8229600" cy="762000"/>
          </a:xfrm>
        </p:spPr>
        <p:txBody>
          <a:bodyPr>
            <a:no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CMS-TOTEM Forward Charged Multiplicity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6657" y="852407"/>
            <a:ext cx="6967343" cy="34147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419600"/>
            <a:ext cx="4678395" cy="22859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7063" y="4495800"/>
            <a:ext cx="4459037" cy="2209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" y="1600200"/>
            <a:ext cx="2590800" cy="2514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CMS-TOTEM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ata taking / trigger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baseline="30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common paper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CMS-TOTEM </a:t>
            </a:r>
          </a:p>
          <a:p>
            <a:r>
              <a:rPr lang="en-US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[EPJ]</a:t>
            </a:r>
            <a:endParaRPr lang="en-US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267200"/>
            <a:ext cx="6096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70" y="6733638"/>
            <a:ext cx="4104000" cy="12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200" y="6705600"/>
            <a:ext cx="3978000" cy="12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245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047108"/>
            <a:ext cx="9067801" cy="581089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Extended-</a:t>
            </a:r>
            <a:r>
              <a:rPr lang="el-GR" sz="3200" b="1" dirty="0" smtClean="0">
                <a:solidFill>
                  <a:srgbClr val="002060"/>
                </a:solidFill>
                <a:latin typeface="Cambria Math"/>
                <a:ea typeface="Cambria Math"/>
                <a:cs typeface="Times New Roman" panose="02020603050405020304" pitchFamily="18" charset="0"/>
              </a:rPr>
              <a:t>η</a:t>
            </a:r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Forward Charged Multiplicity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533733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Non-</a:t>
            </a:r>
            <a:r>
              <a:rPr lang="en-GB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perturbative</a:t>
            </a:r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QCD of Elastic Scattering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94" y="1219200"/>
            <a:ext cx="839150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38800" y="5715000"/>
            <a:ext cx="3505200" cy="990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000" i="1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study amplitudes and central vs peripheral phase of nuclear elastic scattering</a:t>
            </a:r>
            <a:endParaRPr lang="en-US" sz="2000" i="1" dirty="0">
              <a:solidFill>
                <a:srgbClr val="00B05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1" y="762000"/>
            <a:ext cx="8153400" cy="381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From </a:t>
            </a:r>
            <a:r>
              <a:rPr lang="en-US" sz="16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Pomerons</a:t>
            </a: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to </a:t>
            </a:r>
            <a:r>
              <a:rPr lang="en-US" sz="16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diquark</a:t>
            </a: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-quark models to coherent amplitudes of gluon exchange between </a:t>
            </a:r>
            <a:r>
              <a:rPr lang="en-US" sz="16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fermionic</a:t>
            </a:r>
            <a:r>
              <a:rPr lang="en-US" sz="16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lines</a:t>
            </a:r>
            <a:endParaRPr lang="en-US" sz="16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865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10220"/>
            <a:ext cx="6512029" cy="4847780"/>
          </a:xfrm>
          <a:prstGeom prst="rect">
            <a:avLst/>
          </a:prstGeom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990600" y="1699974"/>
            <a:ext cx="5006975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defTabSz="4572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defTabSz="4572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defTabSz="4572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defTabSz="4572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defTabSz="4572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>
              <a:spcBef>
                <a:spcPct val="0"/>
              </a:spcBef>
              <a:buClr>
                <a:srgbClr val="000000"/>
              </a:buClr>
              <a:buSzPct val="45000"/>
              <a:buFont typeface="StarSymbol"/>
              <a:buNone/>
            </a:pPr>
            <a:r>
              <a:rPr lang="en-US" sz="1600" dirty="0">
                <a:solidFill>
                  <a:srgbClr val="FF0000"/>
                </a:solidFill>
                <a:latin typeface="Bitstream Vera Sans" pitchFamily="34" charset="0"/>
                <a:ea typeface="DejaVu LGC Sans"/>
                <a:cs typeface="DejaVu LGC Sans"/>
              </a:rPr>
              <a:t>d</a:t>
            </a:r>
            <a:r>
              <a:rPr lang="en-US" sz="1600" dirty="0">
                <a:solidFill>
                  <a:srgbClr val="FF0000"/>
                </a:solidFill>
                <a:latin typeface="Bitstream Vera Sans" pitchFamily="34" charset="0"/>
                <a:ea typeface="DejaVu LGC Sans"/>
                <a:cs typeface="DejaVu LGC Sans"/>
                <a:sym typeface="Symbol" panose="05050102010706020507" pitchFamily="18" charset="2"/>
              </a:rPr>
              <a:t> </a:t>
            </a:r>
            <a:r>
              <a:rPr lang="en-US" sz="1600" dirty="0">
                <a:solidFill>
                  <a:srgbClr val="FF0000"/>
                </a:solidFill>
                <a:latin typeface="Bitstream Vera Sans" pitchFamily="34" charset="0"/>
                <a:ea typeface="DejaVu LGC Sans"/>
                <a:cs typeface="DejaVu LGC Sans"/>
              </a:rPr>
              <a:t>/ </a:t>
            </a:r>
            <a:r>
              <a:rPr lang="en-US" sz="1600" dirty="0" err="1">
                <a:solidFill>
                  <a:srgbClr val="FF0000"/>
                </a:solidFill>
                <a:latin typeface="Bitstream Vera Sans" pitchFamily="34" charset="0"/>
                <a:ea typeface="DejaVu LGC Sans"/>
                <a:cs typeface="DejaVu LGC Sans"/>
              </a:rPr>
              <a:t>dt</a:t>
            </a:r>
            <a:r>
              <a:rPr lang="en-US" sz="1600" dirty="0">
                <a:solidFill>
                  <a:srgbClr val="FF0000"/>
                </a:solidFill>
                <a:latin typeface="Bitstream Vera Sans" pitchFamily="34" charset="0"/>
                <a:ea typeface="DejaVu LGC Sans"/>
                <a:cs typeface="DejaVu LGC Sans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Bitstream Vera Sans" pitchFamily="34" charset="0"/>
                <a:ea typeface="DejaVu LGC Sans"/>
                <a:cs typeface="DejaVu LGC Sans"/>
                <a:sym typeface="Symbol" panose="05050102010706020507" pitchFamily="18" charset="2"/>
              </a:rPr>
              <a:t></a:t>
            </a:r>
            <a:r>
              <a:rPr lang="en-US" sz="1600" dirty="0">
                <a:solidFill>
                  <a:srgbClr val="FF0000"/>
                </a:solidFill>
                <a:latin typeface="Bitstream Vera Sans" pitchFamily="34" charset="0"/>
              </a:rPr>
              <a:t> |F</a:t>
            </a:r>
            <a:r>
              <a:rPr lang="en-US" sz="1600" baseline="33000" dirty="0">
                <a:solidFill>
                  <a:srgbClr val="FF0000"/>
                </a:solidFill>
                <a:latin typeface="Bitstream Vera Sans" pitchFamily="34" charset="0"/>
              </a:rPr>
              <a:t>C+h</a:t>
            </a:r>
            <a:r>
              <a:rPr lang="en-US" sz="1600" dirty="0">
                <a:solidFill>
                  <a:srgbClr val="FF0000"/>
                </a:solidFill>
                <a:latin typeface="Bitstream Vera Sans" pitchFamily="34" charset="0"/>
              </a:rPr>
              <a:t>|</a:t>
            </a:r>
            <a:r>
              <a:rPr lang="en-US" sz="1600" baseline="33000" dirty="0">
                <a:solidFill>
                  <a:srgbClr val="FF0000"/>
                </a:solidFill>
                <a:latin typeface="Bitstream Vera Sans" pitchFamily="34" charset="0"/>
              </a:rPr>
              <a:t>2</a:t>
            </a:r>
            <a:r>
              <a:rPr lang="en-US" sz="1600" dirty="0">
                <a:solidFill>
                  <a:srgbClr val="FF0000"/>
                </a:solidFill>
                <a:latin typeface="Bitstream Vera Sans" pitchFamily="34" charset="0"/>
                <a:ea typeface="DejaVu LGC Sans"/>
                <a:cs typeface="DejaVu LGC Sans"/>
              </a:rPr>
              <a:t> = Coulomb + interference + </a:t>
            </a:r>
            <a:r>
              <a:rPr lang="en-US" sz="1600" dirty="0" err="1">
                <a:solidFill>
                  <a:srgbClr val="FF0000"/>
                </a:solidFill>
                <a:latin typeface="Bitstream Vera Sans" pitchFamily="34" charset="0"/>
                <a:ea typeface="DejaVu LGC Sans"/>
                <a:cs typeface="DejaVu LGC Sans"/>
              </a:rPr>
              <a:t>hadronic</a:t>
            </a:r>
            <a:endParaRPr lang="en-US" sz="1600" dirty="0">
              <a:solidFill>
                <a:srgbClr val="FF0000"/>
              </a:solidFill>
              <a:latin typeface="Bitstream Vera Sans" pitchFamily="34" charset="0"/>
              <a:ea typeface="DejaVu LGC Sans"/>
              <a:cs typeface="DejaVu LGC Sans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14400" y="838200"/>
            <a:ext cx="536396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1800" dirty="0">
                <a:latin typeface="Times New Roman" panose="02020603050405020304" pitchFamily="18" charset="0"/>
              </a:rPr>
              <a:t>Measure elastic scattering at </a:t>
            </a:r>
            <a:r>
              <a:rPr lang="en-US" sz="1800" b="1" dirty="0">
                <a:latin typeface="Times New Roman" panose="02020603050405020304" pitchFamily="18" charset="0"/>
              </a:rPr>
              <a:t>|t|</a:t>
            </a:r>
            <a:r>
              <a:rPr lang="en-US" sz="1800" dirty="0">
                <a:latin typeface="Times New Roman" panose="02020603050405020304" pitchFamily="18" charset="0"/>
              </a:rPr>
              <a:t> as low as </a:t>
            </a:r>
            <a:r>
              <a:rPr lang="en-US" sz="1800" b="1" dirty="0">
                <a:latin typeface="Times New Roman" panose="02020603050405020304" pitchFamily="18" charset="0"/>
              </a:rPr>
              <a:t>6 x 10</a:t>
            </a:r>
            <a:r>
              <a:rPr lang="en-US" sz="1800" b="1" baseline="30000" dirty="0"/>
              <a:t>-4</a:t>
            </a:r>
            <a:r>
              <a:rPr lang="en-US" sz="1800" b="1" dirty="0">
                <a:latin typeface="Times New Roman" panose="02020603050405020304" pitchFamily="18" charset="0"/>
              </a:rPr>
              <a:t> GeV</a:t>
            </a:r>
            <a:r>
              <a:rPr lang="en-US" sz="1800" b="1" baseline="30000" dirty="0">
                <a:latin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buFontTx/>
              <a:buChar char="•"/>
            </a:pPr>
            <a:r>
              <a:rPr lang="en-US" sz="1600" dirty="0">
                <a:latin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b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* = 1000 m</a:t>
            </a:r>
            <a:r>
              <a:rPr lang="en-US" sz="1600" dirty="0">
                <a:latin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</a:rPr>
              <a:t>optics</a:t>
            </a:r>
            <a:endParaRPr lang="en-US" sz="1600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Char char="•"/>
            </a:pPr>
            <a:r>
              <a:rPr lang="en-US" sz="1600" dirty="0">
                <a:latin typeface="Times New Roman" panose="02020603050405020304" pitchFamily="18" charset="0"/>
              </a:rPr>
              <a:t> RP approach to </a:t>
            </a:r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3 </a:t>
            </a:r>
            <a:r>
              <a:rPr lang="en-US" sz="1600" dirty="0">
                <a:solidFill>
                  <a:srgbClr val="FF0000"/>
                </a:solidFill>
              </a:rPr>
              <a:t>s</a:t>
            </a:r>
            <a:r>
              <a:rPr lang="en-US" sz="1600" dirty="0">
                <a:latin typeface="Times New Roman" panose="02020603050405020304" pitchFamily="18" charset="0"/>
              </a:rPr>
              <a:t> from the beam </a:t>
            </a:r>
            <a:r>
              <a:rPr lang="en-US" sz="1600" dirty="0" err="1">
                <a:latin typeface="Times New Roman" panose="02020603050405020304" pitchFamily="18" charset="0"/>
              </a:rPr>
              <a:t>centre</a:t>
            </a:r>
            <a:r>
              <a:rPr lang="en-US" sz="16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Coulomb-Nuclear </a:t>
            </a:r>
            <a:r>
              <a:rPr lang="en-GB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nterference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78369" y="762000"/>
            <a:ext cx="2865631" cy="5334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Results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 observation of not constant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hadronic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slope B in pp elastic scattering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Simplified West-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Yennie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(SWY) interference formula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ruled out by data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Evidence of Coulomb-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hadronic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interference at √s = 8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TeV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TOTEM data exclude centrality of elastic scattering in the form it was derived via SWY formalism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219200" y="4572000"/>
            <a:ext cx="990600" cy="990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2826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792870"/>
            <a:ext cx="9144000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Proton-proton elastic scattering at the LHC energy of √s = 7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TeV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,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EPL 95 (2011) 41001</a:t>
            </a:r>
            <a:endParaRPr lang="en-US" altLang="en-US" b="1" dirty="0" smtClean="0">
              <a:solidFill>
                <a:srgbClr val="000000"/>
              </a:solidFill>
              <a:latin typeface="Calibri" panose="020F0502020204030204" pitchFamily="34" charset="0"/>
              <a:hlinkClick r:id="rId4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0" y="1091935"/>
            <a:ext cx="9143999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First measurement of the total proton-proton cross section at the LHC energy of √s = 7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TeV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EPL 96 (2011) 21002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0" y="1667999"/>
            <a:ext cx="9144000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Measurement of the forward charged particle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pseudorapidity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density in pp collisions at √s = 7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TeV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with the TOTEM experiment,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EPL 98 (2012) 31002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2246002"/>
            <a:ext cx="9143999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Measurement of proton-proton elastic scattering</a:t>
            </a:r>
            <a:r>
              <a:rPr lang="en-US" altLang="en-US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and total cross-section at √s = 7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TeV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EPL 101 (2013) 21002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-1" y="2789238"/>
            <a:ext cx="9143999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Measurement of proton-proton inelastic scattering</a:t>
            </a:r>
            <a:r>
              <a:rPr lang="en-US" altLang="en-US" u="sng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cross-section at √s = 7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TeV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EPL 101 (2013) 21003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-1" y="3324183"/>
            <a:ext cx="9143999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Luminosity-independent measurements of total, elastic and inelastic cross-sections at √s = 7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TeV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EPL 101 (2013) 21004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-25400" y="4437237"/>
            <a:ext cx="9144000" cy="1229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Double diffractive cross-section measurement in the forward region at  LHC,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Phys. Rev. </a:t>
            </a:r>
            <a:r>
              <a:rPr lang="en-US" altLang="en-US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Lett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111 (2013) 262001 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pPr defTabSz="457200" eaLnBrk="1" fontAlgn="base">
              <a:spcBef>
                <a:spcPct val="0"/>
              </a:spcBef>
              <a:spcAft>
                <a:spcPct val="0"/>
              </a:spcAft>
              <a:buSzPct val="100000"/>
            </a:pPr>
            <a:endParaRPr lang="en-US" altLang="en-US" sz="2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 defTabSz="457200" eaLnBrk="1" fontAlgn="base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Measurement of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pseudorapidity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distributions of charged particles in proton-proton collisions at √s = 8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TeV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by the CMS and TOTEM experiments CERN-PH-EP-2014-063, submitted to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EPJ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3900247"/>
            <a:ext cx="9144000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A luminosity-independent measurement of the proton-proton total cross-section at √s = 8 </a:t>
            </a:r>
            <a:r>
              <a:rPr lang="en-US" altLang="en-US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TeV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Phys. Rev. </a:t>
            </a:r>
            <a:r>
              <a:rPr lang="en-US" altLang="en-US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Lett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111, 012001 (2013)</a:t>
            </a:r>
          </a:p>
        </p:txBody>
      </p:sp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0" y="5625369"/>
            <a:ext cx="9143999" cy="40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The TOTEM Experiment at the CERN Large Hadron Collider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JINST 3 (2008) S08007 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0" y="5944927"/>
            <a:ext cx="9143999" cy="342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Performance of the Totem Detectors at the LHC,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Int. J. Mod. Phys. A </a:t>
            </a: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" y="6250930"/>
            <a:ext cx="9143998" cy="5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marL="285750" indent="-285750" defTabSz="457200" eaLnBrk="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LHC optics determination with proton tracks measured in the Roman Pots detectors of the TOTEM experiment CERN-PH-EP-TOTEM-2014-002, submitted to </a:t>
            </a:r>
            <a:r>
              <a:rPr lang="en-US" altLang="en-US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New J. </a:t>
            </a:r>
            <a:r>
              <a:rPr lang="en-US" altLang="en-US" b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Phys</a:t>
            </a:r>
            <a:r>
              <a:rPr lang="en-US" altLang="en-US" dirty="0" smtClean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2438400" y="76200"/>
            <a:ext cx="4038600" cy="762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TOTEM Publications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8359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5" name="Titolo 3"/>
          <p:cNvSpPr txBox="1">
            <a:spLocks/>
          </p:cNvSpPr>
          <p:nvPr/>
        </p:nvSpPr>
        <p:spPr>
          <a:xfrm>
            <a:off x="457200" y="25908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latin typeface="Times New Roman" pitchFamily="18" charset="0"/>
                <a:cs typeface="Times New Roman" pitchFamily="18" charset="0"/>
              </a:rPr>
              <a:t>TOTEM DETECTORS </a:t>
            </a:r>
          </a:p>
          <a:p>
            <a:r>
              <a:rPr lang="fr-CH" dirty="0" smtClean="0">
                <a:latin typeface="Times New Roman" pitchFamily="18" charset="0"/>
                <a:cs typeface="Times New Roman" pitchFamily="18" charset="0"/>
              </a:rPr>
              <a:t>LS1 CONSOLIDATION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0825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3460"/>
            <a:ext cx="8229600" cy="274178"/>
          </a:xfrm>
        </p:spPr>
        <p:txBody>
          <a:bodyPr>
            <a:normAutofit fontScale="90000"/>
          </a:bodyPr>
          <a:lstStyle/>
          <a:p>
            <a:r>
              <a:rPr lang="en-US" sz="1400" dirty="0" smtClean="0"/>
              <a:t>overview (schematic)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4794447" y="3622848"/>
            <a:ext cx="786635" cy="6645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 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TIMING Detector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83126" y="3605103"/>
            <a:ext cx="786635" cy="66459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 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TIMING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Detector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32561" y="3628501"/>
            <a:ext cx="786635" cy="66459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Near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68465" y="3636171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>
              <a:solidFill>
                <a:prstClr val="black"/>
              </a:solidFill>
            </a:endParaRP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 TRACKING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Detector</a:t>
            </a:r>
          </a:p>
          <a:p>
            <a:pPr algn="ctr"/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09701" y="3604256"/>
            <a:ext cx="786635" cy="66459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 smtClean="0">
              <a:solidFill>
                <a:prstClr val="black"/>
              </a:solidFill>
            </a:endParaRPr>
          </a:p>
          <a:p>
            <a:pPr algn="ctr"/>
            <a:endParaRPr lang="en-US" sz="800" dirty="0">
              <a:solidFill>
                <a:prstClr val="black"/>
              </a:solidFill>
            </a:endParaRP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Far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top/bottom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</a:t>
            </a: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88246" y="3609946"/>
            <a:ext cx="786635" cy="6645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2 vertical RP</a:t>
            </a:r>
          </a:p>
          <a:p>
            <a:pPr algn="ctr"/>
            <a:r>
              <a:rPr lang="en-US" sz="800" dirty="0" smtClean="0">
                <a:solidFill>
                  <a:prstClr val="black"/>
                </a:solidFill>
              </a:rPr>
              <a:t>1 horizontal RP 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TRACKING</a:t>
            </a:r>
            <a:br>
              <a:rPr lang="en-US" sz="800" dirty="0" smtClean="0">
                <a:solidFill>
                  <a:prstClr val="black"/>
                </a:solidFill>
              </a:rPr>
            </a:br>
            <a:r>
              <a:rPr lang="en-US" sz="800" dirty="0" smtClean="0">
                <a:solidFill>
                  <a:prstClr val="black"/>
                </a:solidFill>
              </a:rPr>
              <a:t>Detector</a:t>
            </a:r>
          </a:p>
        </p:txBody>
      </p:sp>
      <p:cxnSp>
        <p:nvCxnSpPr>
          <p:cNvPr id="17" name="Straight Connector 16"/>
          <p:cNvCxnSpPr>
            <a:stCxn id="11" idx="0"/>
          </p:cNvCxnSpPr>
          <p:nvPr/>
        </p:nvCxnSpPr>
        <p:spPr>
          <a:xfrm flipV="1">
            <a:off x="4325879" y="2298287"/>
            <a:ext cx="5223" cy="13302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7186673" y="2298287"/>
            <a:ext cx="9403" cy="12994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336326" y="2298287"/>
            <a:ext cx="28701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21282" y="1844824"/>
            <a:ext cx="3527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Existing TOTEM RP-220 m (near-far)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167234" y="3356945"/>
            <a:ext cx="7662" cy="27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167234" y="3360637"/>
            <a:ext cx="8952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145871" y="2792676"/>
            <a:ext cx="10438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New</a:t>
            </a:r>
            <a:r>
              <a:rPr lang="en-US" sz="1000" dirty="0" smtClean="0">
                <a:solidFill>
                  <a:prstClr val="black"/>
                </a:solidFill>
              </a:rPr>
              <a:t>  </a:t>
            </a:r>
          </a:p>
          <a:p>
            <a:r>
              <a:rPr lang="en-US" sz="1000" dirty="0" smtClean="0">
                <a:solidFill>
                  <a:prstClr val="black"/>
                </a:solidFill>
              </a:rPr>
              <a:t>timing detectors</a:t>
            </a:r>
            <a:endParaRPr lang="en-GB" sz="1000" dirty="0">
              <a:solidFill>
                <a:prstClr val="black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5683126" y="2130028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812361" y="340797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532441" y="3216835"/>
            <a:ext cx="504056" cy="130815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777560" y="4684494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TCL-6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4894198" y="565744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110222" y="5334279"/>
            <a:ext cx="1061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CMS ip5  </a:t>
            </a:r>
            <a:br>
              <a:rPr lang="en-US" dirty="0" smtClean="0">
                <a:solidFill>
                  <a:prstClr val="black"/>
                </a:solidFill>
              </a:rPr>
            </a:br>
            <a:r>
              <a:rPr lang="en-US" dirty="0" smtClean="0">
                <a:solidFill>
                  <a:prstClr val="black"/>
                </a:solidFill>
              </a:rPr>
              <a:t>~ 220 m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-33785" y="3968468"/>
            <a:ext cx="50132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-39452" y="4033232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o</a:t>
            </a:r>
            <a:r>
              <a:rPr lang="en-US" sz="800" dirty="0" smtClean="0">
                <a:solidFill>
                  <a:prstClr val="black"/>
                </a:solidFill>
              </a:rPr>
              <a:t>utgoing </a:t>
            </a:r>
          </a:p>
          <a:p>
            <a:r>
              <a:rPr lang="en-US" sz="800" dirty="0" smtClean="0">
                <a:solidFill>
                  <a:prstClr val="black"/>
                </a:solidFill>
              </a:rPr>
              <a:t>beam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6062495" y="3360637"/>
            <a:ext cx="0" cy="260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endCxn id="12" idx="0"/>
          </p:cNvCxnSpPr>
          <p:nvPr/>
        </p:nvCxnSpPr>
        <p:spPr>
          <a:xfrm>
            <a:off x="3461433" y="3378861"/>
            <a:ext cx="350" cy="257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958221" y="3375588"/>
            <a:ext cx="0" cy="2221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963123" y="3378861"/>
            <a:ext cx="1498660" cy="2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682977" y="3213356"/>
            <a:ext cx="0" cy="1682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778632" y="2642767"/>
            <a:ext cx="206979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New</a:t>
            </a:r>
            <a:r>
              <a:rPr lang="en-US" sz="1100" dirty="0" smtClean="0">
                <a:solidFill>
                  <a:prstClr val="black"/>
                </a:solidFill>
              </a:rPr>
              <a:t/>
            </a:r>
            <a:br>
              <a:rPr lang="en-US" sz="1100" dirty="0" smtClean="0">
                <a:solidFill>
                  <a:prstClr val="black"/>
                </a:solidFill>
              </a:rPr>
            </a:br>
            <a:r>
              <a:rPr lang="en-US" sz="1100" dirty="0" smtClean="0">
                <a:solidFill>
                  <a:prstClr val="black"/>
                </a:solidFill>
              </a:rPr>
              <a:t>Si pixel</a:t>
            </a:r>
            <a:r>
              <a:rPr lang="en-US" sz="1100" dirty="0">
                <a:solidFill>
                  <a:prstClr val="black"/>
                </a:solidFill>
              </a:rPr>
              <a:t> </a:t>
            </a:r>
            <a:r>
              <a:rPr lang="en-US" sz="1100" dirty="0" smtClean="0">
                <a:solidFill>
                  <a:prstClr val="black"/>
                </a:solidFill>
              </a:rPr>
              <a:t>tracking detectors</a:t>
            </a:r>
            <a:br>
              <a:rPr lang="en-US" sz="1100" dirty="0" smtClean="0">
                <a:solidFill>
                  <a:prstClr val="black"/>
                </a:solidFill>
              </a:rPr>
            </a:br>
            <a:r>
              <a:rPr lang="en-US" sz="1100" dirty="0" smtClean="0">
                <a:solidFill>
                  <a:prstClr val="black"/>
                </a:solidFill>
              </a:rPr>
              <a:t>in horizontal RPs + RP - RF shield 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653113" y="468449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Q6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552736" y="4636264"/>
            <a:ext cx="237982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663786" y="4636264"/>
            <a:ext cx="242200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418823" y="4860596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5-10 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770057" y="4860596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~ 5 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668345" y="3447377"/>
            <a:ext cx="144016" cy="989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336809" y="4524985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prstClr val="black"/>
                </a:solidFill>
              </a:rPr>
              <a:t>shielding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740353" y="3061961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New</a:t>
            </a:r>
            <a:br>
              <a:rPr lang="en-US" sz="1000" b="1" dirty="0" smtClean="0">
                <a:solidFill>
                  <a:srgbClr val="FF0000"/>
                </a:solidFill>
              </a:rPr>
            </a:br>
            <a:r>
              <a:rPr lang="en-US" sz="1000" b="1" dirty="0" smtClean="0">
                <a:solidFill>
                  <a:srgbClr val="FF0000"/>
                </a:solidFill>
              </a:rPr>
              <a:t>LHC component</a:t>
            </a:r>
            <a:endParaRPr lang="en-GB" sz="1000" b="1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1704964" y="2049269"/>
            <a:ext cx="1" cy="1568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742883" y="2029490"/>
            <a:ext cx="0" cy="16122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712530" y="2035896"/>
            <a:ext cx="574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373976" y="2029490"/>
            <a:ext cx="382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4900469" y="2616017"/>
            <a:ext cx="7516" cy="1004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900469" y="2618534"/>
            <a:ext cx="3914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 flipV="1">
            <a:off x="6276807" y="2599879"/>
            <a:ext cx="7516" cy="1004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5874790" y="2618534"/>
            <a:ext cx="4020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5227942" y="2406660"/>
            <a:ext cx="770548" cy="3954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New </a:t>
            </a:r>
            <a:r>
              <a:rPr lang="en-US" sz="1200" dirty="0" smtClean="0">
                <a:solidFill>
                  <a:prstClr val="black"/>
                </a:solidFill>
              </a:rPr>
              <a:t>RP stations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39553" y="3248198"/>
            <a:ext cx="720080" cy="105715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98043" y="4621376"/>
            <a:ext cx="700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TCL-4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35370" y="2869620"/>
            <a:ext cx="10262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New</a:t>
            </a:r>
            <a:br>
              <a:rPr lang="en-US" sz="1000" b="1" dirty="0" smtClean="0">
                <a:solidFill>
                  <a:srgbClr val="FF0000"/>
                </a:solidFill>
              </a:rPr>
            </a:br>
            <a:r>
              <a:rPr lang="en-US" sz="1000" b="1" dirty="0" smtClean="0">
                <a:solidFill>
                  <a:srgbClr val="FF0000"/>
                </a:solidFill>
              </a:rPr>
              <a:t>LHC component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27270" y="5316886"/>
            <a:ext cx="159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All RPs  can be operated simultaneously ! 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31966" y="5212535"/>
            <a:ext cx="255333" cy="7506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286891" y="1732347"/>
            <a:ext cx="1087085" cy="6338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prstClr val="black"/>
                </a:solidFill>
              </a:rPr>
              <a:t>Relocated stations from 147 m</a:t>
            </a:r>
            <a:endParaRPr lang="en-GB" sz="900" dirty="0">
              <a:solidFill>
                <a:prstClr val="black"/>
              </a:solidFill>
            </a:endParaRPr>
          </a:p>
        </p:txBody>
      </p:sp>
      <p:pic>
        <p:nvPicPr>
          <p:cNvPr id="73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74" name="Title 3"/>
          <p:cNvSpPr txBox="1">
            <a:spLocks/>
          </p:cNvSpPr>
          <p:nvPr/>
        </p:nvSpPr>
        <p:spPr>
          <a:xfrm>
            <a:off x="1131967" y="76200"/>
            <a:ext cx="7859634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RPs Consolidation &amp; Upgrade – LS1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20026"/>
            <a:ext cx="9144000" cy="283797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5" r="5329"/>
          <a:stretch/>
        </p:blipFill>
        <p:spPr bwMode="auto">
          <a:xfrm>
            <a:off x="152400" y="1590592"/>
            <a:ext cx="2090015" cy="206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28394"/>
          <a:stretch/>
        </p:blipFill>
        <p:spPr bwMode="auto">
          <a:xfrm>
            <a:off x="2209800" y="1447800"/>
            <a:ext cx="223096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0300" y="1054968"/>
            <a:ext cx="4793700" cy="3059832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1131967" y="76200"/>
            <a:ext cx="7859634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RPs Performance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757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3"/>
          <p:cNvSpPr txBox="1">
            <a:spLocks/>
          </p:cNvSpPr>
          <p:nvPr/>
        </p:nvSpPr>
        <p:spPr>
          <a:xfrm>
            <a:off x="457200" y="2667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latin typeface="Times New Roman" pitchFamily="18" charset="0"/>
                <a:cs typeface="Times New Roman" pitchFamily="18" charset="0"/>
              </a:rPr>
              <a:t>TOTEM EXPERIMENT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805820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0" y="838200"/>
            <a:ext cx="4572000" cy="211137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1800" dirty="0" smtClean="0"/>
              <a:t>       RF studies (impact on machine), </a:t>
            </a:r>
          </a:p>
          <a:p>
            <a:pPr marL="857250" lvl="2" indent="0">
              <a:buNone/>
            </a:pPr>
            <a:r>
              <a:rPr lang="en-US" sz="1800" dirty="0" smtClean="0"/>
              <a:t>RF shield for </a:t>
            </a:r>
            <a:r>
              <a:rPr lang="en-US" sz="1800" dirty="0"/>
              <a:t>square </a:t>
            </a:r>
            <a:r>
              <a:rPr lang="en-US" sz="1800" dirty="0" smtClean="0"/>
              <a:t>pots of Run </a:t>
            </a:r>
            <a:r>
              <a:rPr lang="en-US" sz="1800" dirty="0"/>
              <a:t>I, </a:t>
            </a:r>
            <a:endParaRPr lang="en-US" sz="1800" dirty="0" smtClean="0"/>
          </a:p>
          <a:p>
            <a:pPr marL="857250" lvl="2" indent="0">
              <a:buNone/>
            </a:pPr>
            <a:r>
              <a:rPr lang="en-US" sz="1800" dirty="0" smtClean="0"/>
              <a:t>New ferrites to control induced RF,</a:t>
            </a:r>
          </a:p>
          <a:p>
            <a:pPr marL="857250" lvl="2" indent="0">
              <a:buNone/>
            </a:pPr>
            <a:r>
              <a:rPr lang="en-US" sz="1800" dirty="0" smtClean="0"/>
              <a:t>New Pots cylindrical with thin window</a:t>
            </a:r>
            <a:endParaRPr lang="en-US" sz="1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062" t="25586" r="18375" b="34518"/>
          <a:stretch/>
        </p:blipFill>
        <p:spPr bwMode="auto">
          <a:xfrm>
            <a:off x="762000" y="1447800"/>
            <a:ext cx="4572000" cy="226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068" y="3857313"/>
            <a:ext cx="4899932" cy="29244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20000" y="4038600"/>
            <a:ext cx="918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50 ns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I</a:t>
            </a:r>
            <a:r>
              <a:rPr lang="en-US" baseline="-25000" dirty="0" smtClean="0">
                <a:solidFill>
                  <a:prstClr val="black"/>
                </a:solidFill>
              </a:rPr>
              <a:t>B</a:t>
            </a:r>
            <a:r>
              <a:rPr lang="en-US" dirty="0" smtClean="0">
                <a:solidFill>
                  <a:prstClr val="black"/>
                </a:solidFill>
              </a:rPr>
              <a:t>=0.6 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1131967" y="76200"/>
            <a:ext cx="7859634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RPs Safety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300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990600"/>
            <a:ext cx="8382000" cy="551656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Location of </a:t>
            </a:r>
            <a:r>
              <a:rPr lang="en-US" sz="2000" dirty="0">
                <a:solidFill>
                  <a:srgbClr val="002060"/>
                </a:solidFill>
              </a:rPr>
              <a:t>new horizontal </a:t>
            </a:r>
            <a:r>
              <a:rPr lang="en-US" sz="2000" dirty="0" smtClean="0">
                <a:solidFill>
                  <a:srgbClr val="002060"/>
                </a:solidFill>
              </a:rPr>
              <a:t>RP </a:t>
            </a:r>
            <a:r>
              <a:rPr lang="en-US" sz="2000" dirty="0">
                <a:solidFill>
                  <a:srgbClr val="002060"/>
                </a:solidFill>
              </a:rPr>
              <a:t>confirmed by LHC </a:t>
            </a:r>
            <a:r>
              <a:rPr lang="en-US" sz="2000" dirty="0" smtClean="0">
                <a:solidFill>
                  <a:srgbClr val="002060"/>
                </a:solidFill>
              </a:rPr>
              <a:t>integration, vacuum and impedance groups.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6 horizontal vacuum </a:t>
            </a:r>
            <a:r>
              <a:rPr lang="en-US" sz="2000" dirty="0">
                <a:solidFill>
                  <a:srgbClr val="002060"/>
                </a:solidFill>
              </a:rPr>
              <a:t>chambers have been </a:t>
            </a:r>
            <a:r>
              <a:rPr lang="en-US" sz="2000" dirty="0" smtClean="0">
                <a:solidFill>
                  <a:srgbClr val="002060"/>
                </a:solidFill>
              </a:rPr>
              <a:t/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produced and installed in LHC: </a:t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technology OK, all tests passed.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New ferrites (ring) simulated, designed, </a:t>
            </a:r>
            <a:br>
              <a:rPr lang="en-US" sz="2000" dirty="0">
                <a:solidFill>
                  <a:srgbClr val="002060"/>
                </a:solidFill>
              </a:rPr>
            </a:br>
            <a:r>
              <a:rPr lang="en-US" sz="2000" dirty="0">
                <a:solidFill>
                  <a:srgbClr val="002060"/>
                </a:solidFill>
              </a:rPr>
              <a:t>produced, tested and integrated into </a:t>
            </a:r>
            <a:r>
              <a:rPr lang="en-US" sz="2000" dirty="0" smtClean="0">
                <a:solidFill>
                  <a:srgbClr val="002060"/>
                </a:solidFill>
              </a:rPr>
              <a:t>RP.</a:t>
            </a:r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RF shields </a:t>
            </a:r>
            <a:r>
              <a:rPr lang="en-US" sz="2000" dirty="0">
                <a:solidFill>
                  <a:srgbClr val="002060"/>
                </a:solidFill>
              </a:rPr>
              <a:t>(Faraday cage) </a:t>
            </a:r>
            <a:r>
              <a:rPr lang="en-US" sz="2000" dirty="0" smtClean="0">
                <a:solidFill>
                  <a:srgbClr val="002060"/>
                </a:solidFill>
              </a:rPr>
              <a:t>produced;</a:t>
            </a:r>
            <a:br>
              <a:rPr lang="en-US" sz="2000" dirty="0" smtClean="0">
                <a:solidFill>
                  <a:srgbClr val="002060"/>
                </a:solidFill>
              </a:rPr>
            </a:br>
            <a:r>
              <a:rPr lang="en-US" sz="2000" dirty="0" smtClean="0">
                <a:solidFill>
                  <a:srgbClr val="002060"/>
                </a:solidFill>
              </a:rPr>
              <a:t>mechanical and </a:t>
            </a:r>
            <a:r>
              <a:rPr lang="en-US" sz="2000" dirty="0">
                <a:solidFill>
                  <a:srgbClr val="002060"/>
                </a:solidFill>
              </a:rPr>
              <a:t>integration tests </a:t>
            </a:r>
            <a:r>
              <a:rPr lang="en-US" sz="2000" dirty="0" smtClean="0">
                <a:solidFill>
                  <a:srgbClr val="002060"/>
                </a:solidFill>
              </a:rPr>
              <a:t>passed. 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Four </a:t>
            </a:r>
            <a:r>
              <a:rPr lang="en-US" sz="2000" dirty="0">
                <a:solidFill>
                  <a:srgbClr val="002060"/>
                </a:solidFill>
              </a:rPr>
              <a:t>220m RP </a:t>
            </a:r>
            <a:r>
              <a:rPr lang="en-US" sz="2000" dirty="0" smtClean="0">
                <a:solidFill>
                  <a:srgbClr val="002060"/>
                </a:solidFill>
              </a:rPr>
              <a:t>stations refurbished </a:t>
            </a:r>
            <a:r>
              <a:rPr lang="en-US" sz="2000" dirty="0">
                <a:solidFill>
                  <a:srgbClr val="002060"/>
                </a:solidFill>
              </a:rPr>
              <a:t>(</a:t>
            </a:r>
            <a:r>
              <a:rPr lang="en-US" sz="2000" dirty="0" smtClean="0">
                <a:solidFill>
                  <a:srgbClr val="002060"/>
                </a:solidFill>
              </a:rPr>
              <a:t>new ferrites and anti-collision </a:t>
            </a:r>
            <a:r>
              <a:rPr lang="en-US" sz="2000" dirty="0">
                <a:solidFill>
                  <a:srgbClr val="002060"/>
                </a:solidFill>
              </a:rPr>
              <a:t>switches</a:t>
            </a:r>
            <a:r>
              <a:rPr lang="en-US" sz="2000" dirty="0" smtClean="0">
                <a:solidFill>
                  <a:srgbClr val="002060"/>
                </a:solidFill>
              </a:rPr>
              <a:t>), tested and already installed in </a:t>
            </a:r>
            <a:r>
              <a:rPr lang="en-US" sz="2000" dirty="0">
                <a:solidFill>
                  <a:srgbClr val="002060"/>
                </a:solidFill>
              </a:rPr>
              <a:t>the </a:t>
            </a:r>
            <a:r>
              <a:rPr lang="en-US" sz="2000" dirty="0" smtClean="0">
                <a:solidFill>
                  <a:srgbClr val="002060"/>
                </a:solidFill>
              </a:rPr>
              <a:t>LHC tunnel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Four </a:t>
            </a:r>
            <a:r>
              <a:rPr lang="en-US" sz="2000" dirty="0">
                <a:solidFill>
                  <a:srgbClr val="002060"/>
                </a:solidFill>
              </a:rPr>
              <a:t>210m </a:t>
            </a:r>
            <a:r>
              <a:rPr lang="en-US" sz="2000" dirty="0" smtClean="0">
                <a:solidFill>
                  <a:srgbClr val="002060"/>
                </a:solidFill>
              </a:rPr>
              <a:t>RP stations </a:t>
            </a:r>
            <a:r>
              <a:rPr lang="en-US" sz="2000" dirty="0">
                <a:solidFill>
                  <a:srgbClr val="002060"/>
                </a:solidFill>
              </a:rPr>
              <a:t>have been refurbished </a:t>
            </a:r>
            <a:r>
              <a:rPr lang="en-US" sz="2000" dirty="0" smtClean="0">
                <a:solidFill>
                  <a:srgbClr val="002060"/>
                </a:solidFill>
              </a:rPr>
              <a:t>(</a:t>
            </a:r>
            <a:r>
              <a:rPr lang="en-US" sz="2000" dirty="0">
                <a:solidFill>
                  <a:srgbClr val="002060"/>
                </a:solidFill>
              </a:rPr>
              <a:t>new </a:t>
            </a:r>
            <a:r>
              <a:rPr lang="en-US" sz="2000" dirty="0" smtClean="0">
                <a:solidFill>
                  <a:srgbClr val="002060"/>
                </a:solidFill>
              </a:rPr>
              <a:t>ferrites, RF </a:t>
            </a:r>
            <a:r>
              <a:rPr lang="en-US" sz="2000" dirty="0">
                <a:solidFill>
                  <a:srgbClr val="002060"/>
                </a:solidFill>
              </a:rPr>
              <a:t>shield, </a:t>
            </a:r>
            <a:r>
              <a:rPr lang="en-US" sz="2000" dirty="0" smtClean="0">
                <a:solidFill>
                  <a:srgbClr val="002060"/>
                </a:solidFill>
              </a:rPr>
              <a:t>anti-collision </a:t>
            </a:r>
            <a:r>
              <a:rPr lang="en-US" sz="2000" dirty="0">
                <a:solidFill>
                  <a:srgbClr val="002060"/>
                </a:solidFill>
              </a:rPr>
              <a:t>switches), </a:t>
            </a:r>
            <a:r>
              <a:rPr lang="en-US" sz="2000" dirty="0" smtClean="0">
                <a:solidFill>
                  <a:srgbClr val="002060"/>
                </a:solidFill>
              </a:rPr>
              <a:t>tested, </a:t>
            </a:r>
            <a:r>
              <a:rPr lang="en-US" sz="2000" dirty="0" smtClean="0"/>
              <a:t> </a:t>
            </a:r>
          </a:p>
          <a:p>
            <a:pPr lvl="1"/>
            <a:r>
              <a:rPr lang="en-US" sz="1800" dirty="0" smtClean="0"/>
              <a:t>under </a:t>
            </a:r>
            <a:r>
              <a:rPr lang="en-US" sz="1800" dirty="0" err="1"/>
              <a:t>bakeout</a:t>
            </a:r>
            <a:r>
              <a:rPr lang="en-US" sz="1800" dirty="0"/>
              <a:t> </a:t>
            </a:r>
            <a:endParaRPr lang="en-US" sz="1800" dirty="0" smtClean="0"/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will be installed in the LHC in June (next weeks)</a:t>
            </a:r>
            <a:endParaRPr lang="en-US" sz="1800" dirty="0" smtClean="0">
              <a:solidFill>
                <a:srgbClr val="002060"/>
              </a:solidFill>
            </a:endParaRPr>
          </a:p>
          <a:p>
            <a:pPr lvl="1"/>
            <a:r>
              <a:rPr lang="en-US" sz="1800" dirty="0" smtClean="0">
                <a:solidFill>
                  <a:srgbClr val="00B050"/>
                </a:solidFill>
              </a:rPr>
              <a:t>within </a:t>
            </a:r>
            <a:r>
              <a:rPr lang="en-US" sz="1800" dirty="0">
                <a:solidFill>
                  <a:srgbClr val="00B050"/>
                </a:solidFill>
              </a:rPr>
              <a:t>LHC schedule</a:t>
            </a:r>
          </a:p>
          <a:p>
            <a:endParaRPr lang="en-US" sz="2000" dirty="0"/>
          </a:p>
        </p:txBody>
      </p:sp>
      <p:pic>
        <p:nvPicPr>
          <p:cNvPr id="7" name="Picture 2" descr="G:\Workspaces\c\cmsintegration\PCCMI29Dmitry\Dmitry\Roman Pot\Housing design (tracking)\Image11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52600"/>
            <a:ext cx="28194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1131967" y="76200"/>
            <a:ext cx="7859634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Coordination - Progress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82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990600" y="1066800"/>
            <a:ext cx="7738163" cy="3176465"/>
            <a:chOff x="179512" y="1079476"/>
            <a:chExt cx="8676456" cy="395958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325572"/>
              <a:ext cx="8676456" cy="3713488"/>
            </a:xfrm>
            <a:prstGeom prst="rect">
              <a:avLst/>
            </a:prstGeom>
          </p:spPr>
        </p:pic>
        <p:grpSp>
          <p:nvGrpSpPr>
            <p:cNvPr id="12" name="Gruppo 11"/>
            <p:cNvGrpSpPr/>
            <p:nvPr/>
          </p:nvGrpSpPr>
          <p:grpSpPr>
            <a:xfrm>
              <a:off x="2201436" y="2379133"/>
              <a:ext cx="5274631" cy="2125316"/>
              <a:chOff x="2201436" y="2379133"/>
              <a:chExt cx="5274631" cy="2125316"/>
            </a:xfrm>
          </p:grpSpPr>
          <p:sp>
            <p:nvSpPr>
              <p:cNvPr id="8" name="TextBox 80"/>
              <p:cNvSpPr txBox="1"/>
              <p:nvPr/>
            </p:nvSpPr>
            <p:spPr>
              <a:xfrm>
                <a:off x="2201436" y="4080933"/>
                <a:ext cx="1378167" cy="378565"/>
              </a:xfrm>
              <a:prstGeom prst="rect">
                <a:avLst/>
              </a:prstGeom>
              <a:solidFill>
                <a:srgbClr val="FF0000">
                  <a:alpha val="5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GB" sz="1000" b="1" dirty="0" smtClean="0">
                    <a:solidFill>
                      <a:srgbClr val="000099"/>
                    </a:solidFill>
                    <a:latin typeface="Arial" charset="0"/>
                  </a:rPr>
                  <a:t>UDP link for standalone DAQ</a:t>
                </a:r>
                <a:endParaRPr lang="en-GB" sz="1000" b="1" dirty="0">
                  <a:solidFill>
                    <a:srgbClr val="000099"/>
                  </a:solidFill>
                  <a:latin typeface="Arial" charset="0"/>
                </a:endParaRPr>
              </a:p>
            </p:txBody>
          </p:sp>
          <p:sp>
            <p:nvSpPr>
              <p:cNvPr id="9" name="Figura a mano libera 8"/>
              <p:cNvSpPr/>
              <p:nvPr/>
            </p:nvSpPr>
            <p:spPr bwMode="auto">
              <a:xfrm>
                <a:off x="3606800" y="2988733"/>
                <a:ext cx="740604" cy="1219200"/>
              </a:xfrm>
              <a:custGeom>
                <a:avLst/>
                <a:gdLst>
                  <a:gd name="connsiteX0" fmla="*/ 0 w 740604"/>
                  <a:gd name="connsiteY0" fmla="*/ 1219200 h 1219200"/>
                  <a:gd name="connsiteX1" fmla="*/ 736600 w 740604"/>
                  <a:gd name="connsiteY1" fmla="*/ 914400 h 1219200"/>
                  <a:gd name="connsiteX2" fmla="*/ 313267 w 740604"/>
                  <a:gd name="connsiteY2" fmla="*/ 0 h 1219200"/>
                  <a:gd name="connsiteX3" fmla="*/ 313267 w 740604"/>
                  <a:gd name="connsiteY3" fmla="*/ 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0604" h="1219200">
                    <a:moveTo>
                      <a:pt x="0" y="1219200"/>
                    </a:moveTo>
                    <a:cubicBezTo>
                      <a:pt x="342194" y="1168400"/>
                      <a:pt x="684389" y="1117600"/>
                      <a:pt x="736600" y="914400"/>
                    </a:cubicBezTo>
                    <a:cubicBezTo>
                      <a:pt x="788811" y="711200"/>
                      <a:pt x="313267" y="0"/>
                      <a:pt x="313267" y="0"/>
                    </a:cubicBezTo>
                    <a:lnTo>
                      <a:pt x="313267" y="0"/>
                    </a:lnTo>
                  </a:path>
                </a:pathLst>
              </a:custGeom>
              <a:noFill/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81623" tIns="55209" rIns="81623" bIns="40811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143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657225" algn="l"/>
                  </a:tabLst>
                </a:pPr>
                <a:endParaRPr lang="it-IT" sz="1600" b="1" smtClean="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  <p:sp>
            <p:nvSpPr>
              <p:cNvPr id="10" name="Figura a mano libera 9"/>
              <p:cNvSpPr/>
              <p:nvPr/>
            </p:nvSpPr>
            <p:spPr bwMode="auto">
              <a:xfrm>
                <a:off x="3615267" y="2929467"/>
                <a:ext cx="2971800" cy="1574982"/>
              </a:xfrm>
              <a:custGeom>
                <a:avLst/>
                <a:gdLst>
                  <a:gd name="connsiteX0" fmla="*/ 0 w 2971800"/>
                  <a:gd name="connsiteY0" fmla="*/ 1329266 h 1574982"/>
                  <a:gd name="connsiteX1" fmla="*/ 982133 w 2971800"/>
                  <a:gd name="connsiteY1" fmla="*/ 1473200 h 1574982"/>
                  <a:gd name="connsiteX2" fmla="*/ 2971800 w 2971800"/>
                  <a:gd name="connsiteY2" fmla="*/ 0 h 1574982"/>
                  <a:gd name="connsiteX3" fmla="*/ 2971800 w 2971800"/>
                  <a:gd name="connsiteY3" fmla="*/ 0 h 157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1800" h="1574982">
                    <a:moveTo>
                      <a:pt x="0" y="1329266"/>
                    </a:moveTo>
                    <a:cubicBezTo>
                      <a:pt x="243416" y="1512005"/>
                      <a:pt x="486833" y="1694744"/>
                      <a:pt x="982133" y="1473200"/>
                    </a:cubicBezTo>
                    <a:cubicBezTo>
                      <a:pt x="1477433" y="1251656"/>
                      <a:pt x="2971800" y="0"/>
                      <a:pt x="2971800" y="0"/>
                    </a:cubicBezTo>
                    <a:lnTo>
                      <a:pt x="2971800" y="0"/>
                    </a:lnTo>
                  </a:path>
                </a:pathLst>
              </a:custGeom>
              <a:noFill/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81623" tIns="55209" rIns="81623" bIns="40811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143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657225" algn="l"/>
                  </a:tabLst>
                </a:pPr>
                <a:endParaRPr lang="it-IT" sz="1600" b="1" smtClean="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  <p:sp>
            <p:nvSpPr>
              <p:cNvPr id="11" name="Figura a mano libera 10"/>
              <p:cNvSpPr/>
              <p:nvPr/>
            </p:nvSpPr>
            <p:spPr bwMode="auto">
              <a:xfrm>
                <a:off x="3124200" y="2379133"/>
                <a:ext cx="4351867" cy="966877"/>
              </a:xfrm>
              <a:custGeom>
                <a:avLst/>
                <a:gdLst>
                  <a:gd name="connsiteX0" fmla="*/ 0 w 4351867"/>
                  <a:gd name="connsiteY0" fmla="*/ 186267 h 966877"/>
                  <a:gd name="connsiteX1" fmla="*/ 2082800 w 4351867"/>
                  <a:gd name="connsiteY1" fmla="*/ 965200 h 966877"/>
                  <a:gd name="connsiteX2" fmla="*/ 4351867 w 4351867"/>
                  <a:gd name="connsiteY2" fmla="*/ 0 h 966877"/>
                  <a:gd name="connsiteX3" fmla="*/ 4351867 w 4351867"/>
                  <a:gd name="connsiteY3" fmla="*/ 0 h 966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51867" h="966877">
                    <a:moveTo>
                      <a:pt x="0" y="186267"/>
                    </a:moveTo>
                    <a:cubicBezTo>
                      <a:pt x="678744" y="591256"/>
                      <a:pt x="1357489" y="996245"/>
                      <a:pt x="2082800" y="965200"/>
                    </a:cubicBezTo>
                    <a:cubicBezTo>
                      <a:pt x="2808111" y="934156"/>
                      <a:pt x="4351867" y="0"/>
                      <a:pt x="4351867" y="0"/>
                    </a:cubicBezTo>
                    <a:lnTo>
                      <a:pt x="4351867" y="0"/>
                    </a:lnTo>
                  </a:path>
                </a:pathLst>
              </a:custGeom>
              <a:noFill/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81623" tIns="55209" rIns="81623" bIns="40811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143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657225" algn="l"/>
                  </a:tabLst>
                </a:pPr>
                <a:endParaRPr lang="it-IT" sz="1600" b="1" smtClean="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17" name="Gruppo 16"/>
            <p:cNvGrpSpPr/>
            <p:nvPr/>
          </p:nvGrpSpPr>
          <p:grpSpPr>
            <a:xfrm>
              <a:off x="508205" y="1079476"/>
              <a:ext cx="3432322" cy="723924"/>
              <a:chOff x="508205" y="1079476"/>
              <a:chExt cx="3432322" cy="723924"/>
            </a:xfrm>
          </p:grpSpPr>
          <p:sp>
            <p:nvSpPr>
              <p:cNvPr id="14" name="TextBox 80"/>
              <p:cNvSpPr txBox="1"/>
              <p:nvPr/>
            </p:nvSpPr>
            <p:spPr>
              <a:xfrm>
                <a:off x="508205" y="1079476"/>
                <a:ext cx="2590698" cy="378565"/>
              </a:xfrm>
              <a:prstGeom prst="rect">
                <a:avLst/>
              </a:prstGeom>
              <a:solidFill>
                <a:srgbClr val="FF0000">
                  <a:alpha val="5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en-GB" sz="1000" b="1" dirty="0" smtClean="0">
                    <a:solidFill>
                      <a:srgbClr val="000099"/>
                    </a:solidFill>
                    <a:latin typeface="Arial" charset="0"/>
                  </a:rPr>
                  <a:t>DTC </a:t>
                </a:r>
                <a:r>
                  <a:rPr lang="en-US" sz="1000" b="1" dirty="0" smtClean="0">
                    <a:solidFill>
                      <a:srgbClr val="000099"/>
                    </a:solidFill>
                    <a:latin typeface="Arial" charset="0"/>
                  </a:rPr>
                  <a:t>(Data, Timing, Commands) to merge more than a FEC</a:t>
                </a:r>
                <a:endParaRPr lang="en-GB" sz="1000" b="1" dirty="0">
                  <a:solidFill>
                    <a:srgbClr val="000099"/>
                  </a:solidFill>
                  <a:latin typeface="Arial" charset="0"/>
                </a:endParaRPr>
              </a:p>
            </p:txBody>
          </p:sp>
          <p:sp>
            <p:nvSpPr>
              <p:cNvPr id="15" name="Figura a mano libera 14"/>
              <p:cNvSpPr/>
              <p:nvPr/>
            </p:nvSpPr>
            <p:spPr bwMode="auto">
              <a:xfrm>
                <a:off x="3081867" y="1159445"/>
                <a:ext cx="429330" cy="419344"/>
              </a:xfrm>
              <a:custGeom>
                <a:avLst/>
                <a:gdLst>
                  <a:gd name="connsiteX0" fmla="*/ 0 w 756852"/>
                  <a:gd name="connsiteY0" fmla="*/ 89144 h 419344"/>
                  <a:gd name="connsiteX1" fmla="*/ 719667 w 756852"/>
                  <a:gd name="connsiteY1" fmla="*/ 21411 h 419344"/>
                  <a:gd name="connsiteX2" fmla="*/ 660400 w 756852"/>
                  <a:gd name="connsiteY2" fmla="*/ 419344 h 419344"/>
                  <a:gd name="connsiteX3" fmla="*/ 660400 w 756852"/>
                  <a:gd name="connsiteY3" fmla="*/ 419344 h 419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6852" h="419344">
                    <a:moveTo>
                      <a:pt x="0" y="89144"/>
                    </a:moveTo>
                    <a:cubicBezTo>
                      <a:pt x="304800" y="27761"/>
                      <a:pt x="609600" y="-33622"/>
                      <a:pt x="719667" y="21411"/>
                    </a:cubicBezTo>
                    <a:cubicBezTo>
                      <a:pt x="829734" y="76444"/>
                      <a:pt x="660400" y="419344"/>
                      <a:pt x="660400" y="419344"/>
                    </a:cubicBezTo>
                    <a:lnTo>
                      <a:pt x="660400" y="419344"/>
                    </a:lnTo>
                  </a:path>
                </a:pathLst>
              </a:custGeom>
              <a:noFill/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81623" tIns="55209" rIns="81623" bIns="40811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143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657225" algn="l"/>
                  </a:tabLst>
                </a:pPr>
                <a:endParaRPr lang="it-IT" sz="1600" b="1" smtClean="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  <p:sp>
            <p:nvSpPr>
              <p:cNvPr id="16" name="Figura a mano libera 15"/>
              <p:cNvSpPr/>
              <p:nvPr/>
            </p:nvSpPr>
            <p:spPr bwMode="auto">
              <a:xfrm>
                <a:off x="3081867" y="1549400"/>
                <a:ext cx="858660" cy="254000"/>
              </a:xfrm>
              <a:custGeom>
                <a:avLst/>
                <a:gdLst>
                  <a:gd name="connsiteX0" fmla="*/ 0 w 858660"/>
                  <a:gd name="connsiteY0" fmla="*/ 254000 h 254000"/>
                  <a:gd name="connsiteX1" fmla="*/ 728133 w 858660"/>
                  <a:gd name="connsiteY1" fmla="*/ 50800 h 254000"/>
                  <a:gd name="connsiteX2" fmla="*/ 855133 w 858660"/>
                  <a:gd name="connsiteY2" fmla="*/ 0 h 2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58660" h="254000">
                    <a:moveTo>
                      <a:pt x="0" y="254000"/>
                    </a:moveTo>
                    <a:lnTo>
                      <a:pt x="728133" y="50800"/>
                    </a:lnTo>
                    <a:cubicBezTo>
                      <a:pt x="870655" y="8467"/>
                      <a:pt x="862894" y="4233"/>
                      <a:pt x="855133" y="0"/>
                    </a:cubicBezTo>
                  </a:path>
                </a:pathLst>
              </a:custGeom>
              <a:noFill/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81623" tIns="55209" rIns="81623" bIns="40811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143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657225" algn="l"/>
                  </a:tabLst>
                </a:pPr>
                <a:endParaRPr lang="it-IT" sz="1600" b="1" smtClean="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22" name="Gruppo 21"/>
            <p:cNvGrpSpPr/>
            <p:nvPr/>
          </p:nvGrpSpPr>
          <p:grpSpPr>
            <a:xfrm>
              <a:off x="190007" y="2480153"/>
              <a:ext cx="1613547" cy="891446"/>
              <a:chOff x="190007" y="2480153"/>
              <a:chExt cx="1613547" cy="891446"/>
            </a:xfrm>
          </p:grpSpPr>
          <p:sp>
            <p:nvSpPr>
              <p:cNvPr id="19" name="TextBox 80"/>
              <p:cNvSpPr txBox="1"/>
              <p:nvPr/>
            </p:nvSpPr>
            <p:spPr>
              <a:xfrm>
                <a:off x="190007" y="2993034"/>
                <a:ext cx="1613547" cy="378565"/>
              </a:xfrm>
              <a:prstGeom prst="rect">
                <a:avLst/>
              </a:prstGeom>
              <a:solidFill>
                <a:srgbClr val="FF0000">
                  <a:alpha val="5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r>
                  <a:rPr lang="it-IT" sz="1000" b="1" dirty="0" smtClean="0">
                    <a:solidFill>
                      <a:srgbClr val="000099"/>
                    </a:solidFill>
                    <a:latin typeface="Arial" charset="0"/>
                  </a:rPr>
                  <a:t>CMS DAQ</a:t>
                </a:r>
                <a:br>
                  <a:rPr lang="it-IT" sz="1000" b="1" dirty="0" smtClean="0">
                    <a:solidFill>
                      <a:srgbClr val="000099"/>
                    </a:solidFill>
                    <a:latin typeface="Arial" charset="0"/>
                  </a:rPr>
                </a:br>
                <a:r>
                  <a:rPr lang="it-IT" sz="1000" b="1" dirty="0" err="1" smtClean="0">
                    <a:solidFill>
                      <a:srgbClr val="000099"/>
                    </a:solidFill>
                    <a:latin typeface="Arial" charset="0"/>
                  </a:rPr>
                  <a:t>interface</a:t>
                </a:r>
                <a:endParaRPr lang="en-GB" sz="1000" b="1" dirty="0">
                  <a:solidFill>
                    <a:srgbClr val="000099"/>
                  </a:solidFill>
                  <a:latin typeface="Arial" charset="0"/>
                </a:endParaRPr>
              </a:p>
            </p:txBody>
          </p:sp>
          <p:sp>
            <p:nvSpPr>
              <p:cNvPr id="13" name="Figura a mano libera 12"/>
              <p:cNvSpPr/>
              <p:nvPr/>
            </p:nvSpPr>
            <p:spPr bwMode="auto">
              <a:xfrm>
                <a:off x="1027134" y="2480153"/>
                <a:ext cx="663880" cy="488515"/>
              </a:xfrm>
              <a:custGeom>
                <a:avLst/>
                <a:gdLst>
                  <a:gd name="connsiteX0" fmla="*/ 0 w 663880"/>
                  <a:gd name="connsiteY0" fmla="*/ 488515 h 488515"/>
                  <a:gd name="connsiteX1" fmla="*/ 663880 w 663880"/>
                  <a:gd name="connsiteY1" fmla="*/ 0 h 488515"/>
                  <a:gd name="connsiteX2" fmla="*/ 663880 w 663880"/>
                  <a:gd name="connsiteY2" fmla="*/ 0 h 48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63880" h="488515">
                    <a:moveTo>
                      <a:pt x="0" y="488515"/>
                    </a:moveTo>
                    <a:lnTo>
                      <a:pt x="663880" y="0"/>
                    </a:lnTo>
                    <a:lnTo>
                      <a:pt x="663880" y="0"/>
                    </a:lnTo>
                  </a:path>
                </a:pathLst>
              </a:custGeom>
              <a:noFill/>
              <a:ln w="38100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none" lIns="81623" tIns="55209" rIns="81623" bIns="40811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defTabSz="414338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657225" algn="l"/>
                  </a:tabLst>
                </a:pPr>
                <a:endParaRPr lang="it-IT" sz="1600" b="1" smtClean="0">
                  <a:solidFill>
                    <a:srgbClr val="000099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6" name="Segnaposto contenuto 5"/>
          <p:cNvSpPr>
            <a:spLocks noGrp="1"/>
          </p:cNvSpPr>
          <p:nvPr>
            <p:ph idx="4294967295"/>
          </p:nvPr>
        </p:nvSpPr>
        <p:spPr>
          <a:xfrm>
            <a:off x="785813" y="3778250"/>
            <a:ext cx="8358187" cy="27749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/>
              <a:t>Consolidated DAQ </a:t>
            </a:r>
          </a:p>
          <a:p>
            <a:r>
              <a:rPr lang="en-US" sz="1800" dirty="0" smtClean="0"/>
              <a:t>Full compatibility with CMS DAQ </a:t>
            </a:r>
            <a:r>
              <a:rPr lang="en-US" sz="1800" dirty="0" smtClean="0">
                <a:solidFill>
                  <a:srgbClr val="C00000"/>
                </a:solidFill>
              </a:rPr>
              <a:t>[goal integration to exploit CMS HLT online]</a:t>
            </a:r>
          </a:p>
          <a:p>
            <a:r>
              <a:rPr lang="en-US" sz="1800" dirty="0" smtClean="0"/>
              <a:t>Full compatibility with LHC Trigger Timing and Control (TTC)</a:t>
            </a:r>
          </a:p>
          <a:p>
            <a:r>
              <a:rPr lang="en-US" sz="1800" dirty="0"/>
              <a:t>H</a:t>
            </a:r>
            <a:r>
              <a:rPr lang="en-US" sz="1800" dirty="0" smtClean="0"/>
              <a:t>igher L1 trigger </a:t>
            </a:r>
            <a:r>
              <a:rPr lang="en-US" sz="1800" dirty="0"/>
              <a:t>rate </a:t>
            </a:r>
            <a:r>
              <a:rPr lang="en-US" sz="1800" dirty="0" smtClean="0"/>
              <a:t>(20kHz </a:t>
            </a:r>
            <a:r>
              <a:rPr lang="en-US" sz="1800" dirty="0"/>
              <a:t>trigger rate, ~20x w.r.t. previous DAQ system) </a:t>
            </a:r>
            <a:endParaRPr lang="en-US" sz="1800" dirty="0" smtClean="0"/>
          </a:p>
          <a:p>
            <a:pPr lvl="1"/>
            <a:r>
              <a:rPr lang="en-US" sz="1800" dirty="0" smtClean="0"/>
              <a:t>measured </a:t>
            </a:r>
            <a:r>
              <a:rPr lang="en-US" sz="1800" dirty="0"/>
              <a:t>on 1 FEC with 1 </a:t>
            </a:r>
            <a:r>
              <a:rPr lang="en-US" sz="1800" dirty="0" err="1"/>
              <a:t>OptoRx</a:t>
            </a:r>
            <a:r>
              <a:rPr lang="en-US" sz="1800" dirty="0"/>
              <a:t> through a standard PC.</a:t>
            </a:r>
          </a:p>
          <a:p>
            <a:r>
              <a:rPr lang="en-US" sz="1800" dirty="0"/>
              <a:t>Replacement of the VME back-end with Ethernet 1Gb links</a:t>
            </a:r>
          </a:p>
          <a:p>
            <a:r>
              <a:rPr lang="en-US" sz="1800" dirty="0" smtClean="0"/>
              <a:t>Full </a:t>
            </a:r>
            <a:r>
              <a:rPr lang="en-US" sz="1800" dirty="0"/>
              <a:t>TTC commands set, L1A and TTC clock </a:t>
            </a:r>
            <a:r>
              <a:rPr lang="en-US" sz="1800" dirty="0" smtClean="0"/>
              <a:t>distribution </a:t>
            </a:r>
            <a:r>
              <a:rPr lang="en-US" sz="1800" dirty="0"/>
              <a:t>integrated in the system. </a:t>
            </a:r>
            <a:endParaRPr lang="en-US" sz="1800" dirty="0" smtClean="0"/>
          </a:p>
          <a:p>
            <a:r>
              <a:rPr lang="en-US" sz="1800" dirty="0" smtClean="0"/>
              <a:t>Hardware resources (FPGA) at different level enables </a:t>
            </a:r>
            <a:r>
              <a:rPr lang="it-IT" sz="1800" dirty="0"/>
              <a:t>real-time data </a:t>
            </a:r>
            <a:r>
              <a:rPr lang="it-IT" sz="1800" dirty="0" err="1"/>
              <a:t>filtering</a:t>
            </a:r>
            <a:r>
              <a:rPr lang="en-US" sz="1800" dirty="0" smtClean="0"/>
              <a:t>.</a:t>
            </a:r>
          </a:p>
        </p:txBody>
      </p:sp>
      <p:pic>
        <p:nvPicPr>
          <p:cNvPr id="23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24" name="Title 3"/>
          <p:cNvSpPr txBox="1">
            <a:spLocks/>
          </p:cNvSpPr>
          <p:nvPr/>
        </p:nvSpPr>
        <p:spPr>
          <a:xfrm>
            <a:off x="1131967" y="76200"/>
            <a:ext cx="7859634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DAQ &amp; Trigger</a:t>
            </a:r>
            <a:endParaRPr lang="en-GB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04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5" name="Titolo 3"/>
          <p:cNvSpPr txBox="1">
            <a:spLocks/>
          </p:cNvSpPr>
          <p:nvPr/>
        </p:nvSpPr>
        <p:spPr>
          <a:xfrm>
            <a:off x="457200" y="2667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TOTEM PHYSICS LHC RUN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8828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5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2000" y="77788"/>
            <a:ext cx="7772400" cy="660400"/>
          </a:xfrm>
          <a:prstGeom prst="rect">
            <a:avLst/>
          </a:prstGeom>
          <a:ln w="12700">
            <a:miter lim="800000"/>
            <a:headEnd type="none" w="sm" len="sm"/>
            <a:tailEnd type="none" w="sm" len="sm"/>
          </a:ln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pp Interactions</a:t>
            </a:r>
          </a:p>
        </p:txBody>
      </p:sp>
      <p:pic>
        <p:nvPicPr>
          <p:cNvPr id="121139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281238"/>
            <a:ext cx="2362200" cy="3695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12113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794000"/>
            <a:ext cx="2311400" cy="3225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sp>
        <p:nvSpPr>
          <p:cNvPr id="1211397" name="Text Box 6"/>
          <p:cNvSpPr txBox="1">
            <a:spLocks noChangeArrowheads="1"/>
          </p:cNvSpPr>
          <p:nvPr/>
        </p:nvSpPr>
        <p:spPr bwMode="auto">
          <a:xfrm>
            <a:off x="165100" y="3187700"/>
            <a:ext cx="1854200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Incident hadrons acquire </a:t>
            </a:r>
            <a:r>
              <a:rPr lang="en-GB" sz="1800"/>
              <a:t>colour</a:t>
            </a:r>
            <a:r>
              <a:rPr lang="en-US" sz="1800"/>
              <a:t> and break apart</a:t>
            </a:r>
          </a:p>
        </p:txBody>
      </p:sp>
      <p:sp>
        <p:nvSpPr>
          <p:cNvPr id="1211398" name="Text Box 7"/>
          <p:cNvSpPr txBox="1">
            <a:spLocks noChangeArrowheads="1"/>
          </p:cNvSpPr>
          <p:nvPr/>
        </p:nvSpPr>
        <p:spPr bwMode="auto">
          <a:xfrm>
            <a:off x="7251700" y="3251200"/>
            <a:ext cx="1549400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Incident </a:t>
            </a:r>
            <a:r>
              <a:rPr lang="en-US" sz="1600" dirty="0" smtClean="0"/>
              <a:t>hadrons </a:t>
            </a:r>
            <a:r>
              <a:rPr lang="en-US" sz="1600" dirty="0"/>
              <a:t>retain their quantum numbers remaining </a:t>
            </a:r>
            <a:r>
              <a:rPr lang="en-US" sz="1600" dirty="0" err="1"/>
              <a:t>colourless</a:t>
            </a:r>
            <a:endParaRPr lang="en-US" sz="1600" dirty="0"/>
          </a:p>
        </p:txBody>
      </p:sp>
      <p:sp>
        <p:nvSpPr>
          <p:cNvPr id="1211399" name="Text Box 8"/>
          <p:cNvSpPr txBox="1">
            <a:spLocks noChangeArrowheads="1"/>
          </p:cNvSpPr>
          <p:nvPr/>
        </p:nvSpPr>
        <p:spPr bwMode="auto">
          <a:xfrm>
            <a:off x="381001" y="860424"/>
            <a:ext cx="7924799" cy="10618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               </a:t>
            </a:r>
            <a:r>
              <a:rPr lang="en-US" sz="1600" b="1" dirty="0"/>
              <a:t>Non-diffractive</a:t>
            </a:r>
            <a:r>
              <a:rPr lang="en-US" dirty="0"/>
              <a:t>	              </a:t>
            </a:r>
            <a:r>
              <a:rPr lang="en-US" dirty="0" smtClean="0"/>
              <a:t>       </a:t>
            </a:r>
            <a:r>
              <a:rPr lang="en-US" sz="1600" b="1" dirty="0"/>
              <a:t>Diffractive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           </a:t>
            </a:r>
            <a:r>
              <a:rPr lang="en-US" dirty="0" smtClean="0"/>
              <a:t> </a:t>
            </a:r>
            <a:r>
              <a:rPr lang="en-US" dirty="0" err="1"/>
              <a:t>Colour</a:t>
            </a:r>
            <a:r>
              <a:rPr lang="en-US" dirty="0"/>
              <a:t> exchange                   </a:t>
            </a:r>
            <a:r>
              <a:rPr lang="en-US" dirty="0" smtClean="0"/>
              <a:t>            </a:t>
            </a:r>
            <a:r>
              <a:rPr lang="en-US" dirty="0" err="1" smtClean="0"/>
              <a:t>Colourless</a:t>
            </a:r>
            <a:r>
              <a:rPr lang="en-US" dirty="0" smtClean="0"/>
              <a:t> </a:t>
            </a:r>
            <a:r>
              <a:rPr lang="en-US" dirty="0"/>
              <a:t>exchange with </a:t>
            </a:r>
            <a:r>
              <a:rPr lang="en-US" dirty="0" smtClean="0"/>
              <a:t>vacuum</a:t>
            </a:r>
          </a:p>
          <a:p>
            <a:r>
              <a:rPr lang="en-US" dirty="0" smtClean="0"/>
              <a:t>                                                                        quantum </a:t>
            </a:r>
            <a:r>
              <a:rPr lang="en-US" dirty="0"/>
              <a:t>numbers</a:t>
            </a:r>
            <a:endParaRPr lang="en-US" sz="1600" dirty="0"/>
          </a:p>
        </p:txBody>
      </p:sp>
      <p:sp>
        <p:nvSpPr>
          <p:cNvPr id="1211400" name="Text Box 9"/>
          <p:cNvSpPr txBox="1">
            <a:spLocks noChangeArrowheads="1"/>
          </p:cNvSpPr>
          <p:nvPr/>
        </p:nvSpPr>
        <p:spPr bwMode="auto">
          <a:xfrm>
            <a:off x="977900" y="6096000"/>
            <a:ext cx="67310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GOAL: understand the QCD nature of the diffractive exchange</a:t>
            </a:r>
          </a:p>
        </p:txBody>
      </p:sp>
      <p:sp>
        <p:nvSpPr>
          <p:cNvPr id="1211401" name="Text Box 10"/>
          <p:cNvSpPr txBox="1">
            <a:spLocks noChangeArrowheads="1"/>
          </p:cNvSpPr>
          <p:nvPr/>
        </p:nvSpPr>
        <p:spPr bwMode="auto">
          <a:xfrm>
            <a:off x="1766888" y="1703388"/>
            <a:ext cx="6796087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11402" name="Text Box 11"/>
          <p:cNvSpPr txBox="1">
            <a:spLocks noChangeArrowheads="1"/>
          </p:cNvSpPr>
          <p:nvPr/>
        </p:nvSpPr>
        <p:spPr bwMode="auto">
          <a:xfrm>
            <a:off x="990600" y="1941513"/>
            <a:ext cx="5791200" cy="3444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err="1"/>
              <a:t>dN</a:t>
            </a:r>
            <a:r>
              <a:rPr lang="en-US" sz="1600" b="1" dirty="0"/>
              <a:t> / d </a:t>
            </a:r>
            <a:r>
              <a:rPr lang="en-US" sz="1600" b="1" dirty="0">
                <a:latin typeface="Symbol" pitchFamily="18" charset="2"/>
                <a:sym typeface="Symbol" pitchFamily="18" charset="2"/>
              </a:rPr>
              <a:t></a:t>
            </a:r>
            <a:r>
              <a:rPr lang="en-US" sz="1600" b="1" dirty="0"/>
              <a:t> = exp (-</a:t>
            </a:r>
            <a:r>
              <a:rPr lang="en-US" sz="1600" b="1" dirty="0">
                <a:latin typeface="Symbol" pitchFamily="18" charset="2"/>
                <a:sym typeface="Symbol" pitchFamily="18" charset="2"/>
              </a:rPr>
              <a:t></a:t>
            </a:r>
            <a:r>
              <a:rPr lang="en-US" sz="1600" b="1" dirty="0"/>
              <a:t>)         </a:t>
            </a:r>
            <a:r>
              <a:rPr lang="en-US" sz="1600" b="1" dirty="0" smtClean="0"/>
              <a:t>                     </a:t>
            </a:r>
            <a:r>
              <a:rPr lang="en-US" sz="1600" b="1" dirty="0" err="1" smtClean="0"/>
              <a:t>dN</a:t>
            </a:r>
            <a:r>
              <a:rPr lang="en-US" sz="1600" b="1" dirty="0" smtClean="0"/>
              <a:t> </a:t>
            </a:r>
            <a:r>
              <a:rPr lang="en-US" sz="1600" b="1" dirty="0"/>
              <a:t>/ d </a:t>
            </a:r>
            <a:r>
              <a:rPr lang="en-US" sz="1600" b="1" dirty="0">
                <a:latin typeface="Symbol" pitchFamily="18" charset="2"/>
                <a:sym typeface="Symbol" pitchFamily="18" charset="2"/>
              </a:rPr>
              <a:t></a:t>
            </a:r>
            <a:r>
              <a:rPr lang="en-US" sz="1600" b="1" dirty="0"/>
              <a:t> = const</a:t>
            </a:r>
          </a:p>
        </p:txBody>
      </p:sp>
      <p:pic>
        <p:nvPicPr>
          <p:cNvPr id="11" name="Picture 1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7467600" y="1846053"/>
            <a:ext cx="1600200" cy="28754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/>
              <a:t>(</a:t>
            </a:r>
            <a:r>
              <a:rPr lang="en-US" dirty="0">
                <a:latin typeface="Symbol" pitchFamily="18" charset="2"/>
                <a:sym typeface="Symbol" pitchFamily="18" charset="2"/>
              </a:rPr>
              <a:t></a:t>
            </a:r>
            <a:r>
              <a:rPr lang="en-US" dirty="0"/>
              <a:t> = -</a:t>
            </a:r>
            <a:r>
              <a:rPr lang="en-US" dirty="0" err="1"/>
              <a:t>ln</a:t>
            </a:r>
            <a:r>
              <a:rPr lang="en-US" dirty="0"/>
              <a:t> </a:t>
            </a:r>
            <a:r>
              <a:rPr lang="en-US" dirty="0" err="1"/>
              <a:t>tg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  <a:sym typeface="Symbol" pitchFamily="18" charset="2"/>
              </a:rPr>
              <a:t></a:t>
            </a:r>
            <a:r>
              <a:rPr lang="en-US" dirty="0"/>
              <a:t>/2)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39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7251" name="Rectangle 3"/>
          <p:cNvSpPr>
            <a:spLocks noChangeArrowheads="1"/>
          </p:cNvSpPr>
          <p:nvPr/>
        </p:nvSpPr>
        <p:spPr bwMode="auto">
          <a:xfrm>
            <a:off x="6648450" y="1985963"/>
            <a:ext cx="8931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~25 </a:t>
            </a:r>
            <a:r>
              <a:rPr lang="en-US" dirty="0" err="1"/>
              <a:t>mb</a:t>
            </a:r>
            <a:endParaRPr lang="en-US" dirty="0"/>
          </a:p>
        </p:txBody>
      </p:sp>
      <p:sp>
        <p:nvSpPr>
          <p:cNvPr id="1077252" name="Rectangle 4"/>
          <p:cNvSpPr>
            <a:spLocks noChangeArrowheads="1"/>
          </p:cNvSpPr>
          <p:nvPr/>
        </p:nvSpPr>
        <p:spPr bwMode="auto">
          <a:xfrm>
            <a:off x="6638924" y="3001963"/>
            <a:ext cx="1057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~10 </a:t>
            </a:r>
            <a:r>
              <a:rPr lang="en-US" dirty="0" err="1"/>
              <a:t>mb</a:t>
            </a:r>
            <a:endParaRPr lang="en-US" dirty="0"/>
          </a:p>
        </p:txBody>
      </p:sp>
      <p:sp>
        <p:nvSpPr>
          <p:cNvPr id="1077253" name="Rectangle 5"/>
          <p:cNvSpPr>
            <a:spLocks noChangeArrowheads="1"/>
          </p:cNvSpPr>
          <p:nvPr/>
        </p:nvSpPr>
        <p:spPr bwMode="auto">
          <a:xfrm>
            <a:off x="6696075" y="4070350"/>
            <a:ext cx="776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~5 </a:t>
            </a:r>
            <a:r>
              <a:rPr lang="en-US" dirty="0" err="1"/>
              <a:t>mb</a:t>
            </a:r>
            <a:endParaRPr lang="en-US" dirty="0"/>
          </a:p>
        </p:txBody>
      </p:sp>
      <p:sp>
        <p:nvSpPr>
          <p:cNvPr id="1077254" name="Rectangle 6"/>
          <p:cNvSpPr>
            <a:spLocks noChangeArrowheads="1"/>
          </p:cNvSpPr>
          <p:nvPr/>
        </p:nvSpPr>
        <p:spPr bwMode="auto">
          <a:xfrm>
            <a:off x="6702425" y="5126038"/>
            <a:ext cx="682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~1 mb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519238" y="676275"/>
            <a:ext cx="4886325" cy="5189538"/>
            <a:chOff x="96" y="259"/>
            <a:chExt cx="3072" cy="3437"/>
          </a:xfrm>
        </p:grpSpPr>
        <p:pic>
          <p:nvPicPr>
            <p:cNvPr id="1077256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 l="23584" b="23750"/>
            <a:stretch>
              <a:fillRect/>
            </a:stretch>
          </p:blipFill>
          <p:spPr bwMode="auto">
            <a:xfrm>
              <a:off x="835" y="768"/>
              <a:ext cx="2333" cy="2928"/>
            </a:xfrm>
            <a:prstGeom prst="rect">
              <a:avLst/>
            </a:prstGeom>
            <a:noFill/>
          </p:spPr>
        </p:pic>
        <p:sp>
          <p:nvSpPr>
            <p:cNvPr id="1077257" name="Text Box 9"/>
            <p:cNvSpPr txBox="1">
              <a:spLocks noChangeArrowheads="1"/>
            </p:cNvSpPr>
            <p:nvPr/>
          </p:nvSpPr>
          <p:spPr bwMode="auto">
            <a:xfrm>
              <a:off x="1392" y="2054"/>
              <a:ext cx="20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1" hangingPunct="1"/>
              <a:r>
                <a:rPr lang="en-US" sz="1200" b="1">
                  <a:solidFill>
                    <a:srgbClr val="FF0000"/>
                  </a:solidFill>
                  <a:latin typeface="Times New Roman" pitchFamily="18" charset="0"/>
                </a:rPr>
                <a:t>M</a:t>
              </a:r>
            </a:p>
          </p:txBody>
        </p:sp>
        <p:sp>
          <p:nvSpPr>
            <p:cNvPr id="1077258" name="Text Box 10"/>
            <p:cNvSpPr txBox="1">
              <a:spLocks noChangeArrowheads="1"/>
            </p:cNvSpPr>
            <p:nvPr/>
          </p:nvSpPr>
          <p:spPr bwMode="auto">
            <a:xfrm>
              <a:off x="1296" y="3264"/>
              <a:ext cx="203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1" hangingPunct="1"/>
              <a:r>
                <a:rPr lang="en-US" sz="1200" b="1">
                  <a:solidFill>
                    <a:srgbClr val="FF0000"/>
                  </a:solidFill>
                  <a:latin typeface="Times New Roman" pitchFamily="18" charset="0"/>
                </a:rPr>
                <a:t>M</a:t>
              </a:r>
            </a:p>
          </p:txBody>
        </p:sp>
        <p:sp>
          <p:nvSpPr>
            <p:cNvPr id="1077259" name="Rectangle 11"/>
            <p:cNvSpPr>
              <a:spLocks noChangeArrowheads="1"/>
            </p:cNvSpPr>
            <p:nvPr/>
          </p:nvSpPr>
          <p:spPr bwMode="auto">
            <a:xfrm>
              <a:off x="1385" y="2496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077260" name="Rectangle 12"/>
            <p:cNvSpPr>
              <a:spLocks noChangeArrowheads="1"/>
            </p:cNvSpPr>
            <p:nvPr/>
          </p:nvSpPr>
          <p:spPr bwMode="auto">
            <a:xfrm>
              <a:off x="2064" y="2496"/>
              <a:ext cx="48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077261" name="Rectangle 13"/>
            <p:cNvSpPr>
              <a:spLocks noChangeArrowheads="1"/>
            </p:cNvSpPr>
            <p:nvPr/>
          </p:nvSpPr>
          <p:spPr bwMode="auto">
            <a:xfrm>
              <a:off x="1296" y="3187"/>
              <a:ext cx="144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077262" name="Rectangle 14"/>
            <p:cNvSpPr>
              <a:spLocks noChangeArrowheads="1"/>
            </p:cNvSpPr>
            <p:nvPr/>
          </p:nvSpPr>
          <p:spPr bwMode="auto">
            <a:xfrm>
              <a:off x="816" y="3193"/>
              <a:ext cx="288" cy="2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077263" name="Rectangle 15"/>
            <p:cNvSpPr>
              <a:spLocks noChangeArrowheads="1"/>
            </p:cNvSpPr>
            <p:nvPr/>
          </p:nvSpPr>
          <p:spPr bwMode="auto">
            <a:xfrm>
              <a:off x="576" y="3193"/>
              <a:ext cx="144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077264" name="Rectangle 16"/>
            <p:cNvSpPr>
              <a:spLocks noChangeArrowheads="1"/>
            </p:cNvSpPr>
            <p:nvPr/>
          </p:nvSpPr>
          <p:spPr bwMode="auto">
            <a:xfrm>
              <a:off x="1248" y="3567"/>
              <a:ext cx="144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077265" name="Rectangle 17"/>
            <p:cNvSpPr>
              <a:spLocks noChangeArrowheads="1"/>
            </p:cNvSpPr>
            <p:nvPr/>
          </p:nvSpPr>
          <p:spPr bwMode="auto">
            <a:xfrm>
              <a:off x="551" y="3567"/>
              <a:ext cx="144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077266" name="Oval 18"/>
            <p:cNvSpPr>
              <a:spLocks noChangeArrowheads="1"/>
            </p:cNvSpPr>
            <p:nvPr/>
          </p:nvSpPr>
          <p:spPr bwMode="auto">
            <a:xfrm>
              <a:off x="506" y="3197"/>
              <a:ext cx="57" cy="9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077267" name="Rectangle 19"/>
            <p:cNvSpPr>
              <a:spLocks noChangeArrowheads="1"/>
            </p:cNvSpPr>
            <p:nvPr/>
          </p:nvSpPr>
          <p:spPr bwMode="auto">
            <a:xfrm>
              <a:off x="864" y="3571"/>
              <a:ext cx="144" cy="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1077268" name="Rectangle 20"/>
            <p:cNvSpPr>
              <a:spLocks noChangeArrowheads="1"/>
            </p:cNvSpPr>
            <p:nvPr/>
          </p:nvSpPr>
          <p:spPr bwMode="auto">
            <a:xfrm>
              <a:off x="672" y="2563"/>
              <a:ext cx="192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eaLnBrk="1" hangingPunct="1"/>
              <a:endParaRPr lang="en-GB" sz="1200" b="1">
                <a:latin typeface="Times New Roman" pitchFamily="18" charset="0"/>
              </a:endParaRPr>
            </a:p>
          </p:txBody>
        </p:sp>
        <p:sp>
          <p:nvSpPr>
            <p:cNvPr id="1077269" name="Text Box 21"/>
            <p:cNvSpPr txBox="1">
              <a:spLocks noChangeArrowheads="1"/>
            </p:cNvSpPr>
            <p:nvPr/>
          </p:nvSpPr>
          <p:spPr bwMode="auto">
            <a:xfrm>
              <a:off x="144" y="3206"/>
              <a:ext cx="912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FF"/>
                  </a:solidFill>
                  <a:latin typeface="Times New Roman" pitchFamily="18" charset="0"/>
                </a:rPr>
                <a:t>Double Pomeron Exchange</a:t>
              </a:r>
              <a:endParaRPr lang="en-GB" sz="120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1077270" name="Text Box 22"/>
            <p:cNvSpPr txBox="1">
              <a:spLocks noChangeArrowheads="1"/>
            </p:cNvSpPr>
            <p:nvPr/>
          </p:nvSpPr>
          <p:spPr bwMode="auto">
            <a:xfrm>
              <a:off x="96" y="2564"/>
              <a:ext cx="86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FF"/>
                  </a:solidFill>
                  <a:latin typeface="Times New Roman" pitchFamily="18" charset="0"/>
                </a:rPr>
                <a:t>Double Diffraction</a:t>
              </a:r>
              <a:endParaRPr lang="en-GB" sz="120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1077271" name="Text Box 23"/>
            <p:cNvSpPr txBox="1">
              <a:spLocks noChangeArrowheads="1"/>
            </p:cNvSpPr>
            <p:nvPr/>
          </p:nvSpPr>
          <p:spPr bwMode="auto">
            <a:xfrm>
              <a:off x="96" y="1862"/>
              <a:ext cx="864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FF"/>
                  </a:solidFill>
                  <a:latin typeface="Times New Roman" pitchFamily="18" charset="0"/>
                </a:rPr>
                <a:t>Single Diffraction</a:t>
              </a:r>
              <a:endParaRPr lang="en-GB" sz="120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sp>
          <p:nvSpPr>
            <p:cNvPr id="1077272" name="Text Box 24"/>
            <p:cNvSpPr txBox="1">
              <a:spLocks noChangeArrowheads="1"/>
            </p:cNvSpPr>
            <p:nvPr/>
          </p:nvSpPr>
          <p:spPr bwMode="auto">
            <a:xfrm>
              <a:off x="96" y="1123"/>
              <a:ext cx="816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1" hangingPunct="1"/>
              <a:r>
                <a:rPr lang="en-US" sz="1200">
                  <a:solidFill>
                    <a:srgbClr val="0000FF"/>
                  </a:solidFill>
                  <a:latin typeface="Times New Roman" pitchFamily="18" charset="0"/>
                </a:rPr>
                <a:t>Elastic Scattering</a:t>
              </a:r>
              <a:endParaRPr lang="en-GB" sz="1200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  <p:pic>
          <p:nvPicPr>
            <p:cNvPr id="1077273" name="Picture 25" descr="mb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8" y="259"/>
              <a:ext cx="2806" cy="535"/>
            </a:xfrm>
            <a:prstGeom prst="rect">
              <a:avLst/>
            </a:prstGeom>
            <a:noFill/>
          </p:spPr>
        </p:pic>
      </p:grpSp>
      <p:sp>
        <p:nvSpPr>
          <p:cNvPr id="1077274" name="Rectangle 26"/>
          <p:cNvSpPr>
            <a:spLocks noChangeArrowheads="1"/>
          </p:cNvSpPr>
          <p:nvPr/>
        </p:nvSpPr>
        <p:spPr bwMode="auto">
          <a:xfrm>
            <a:off x="6637338" y="941388"/>
            <a:ext cx="8931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60 </a:t>
            </a:r>
            <a:r>
              <a:rPr lang="en-US" dirty="0" err="1"/>
              <a:t>mb</a:t>
            </a:r>
            <a:endParaRPr lang="en-US" dirty="0"/>
          </a:p>
        </p:txBody>
      </p:sp>
      <p:sp>
        <p:nvSpPr>
          <p:cNvPr id="1077275" name="Rectangle 27"/>
          <p:cNvSpPr>
            <a:spLocks noChangeArrowheads="1"/>
          </p:cNvSpPr>
          <p:nvPr/>
        </p:nvSpPr>
        <p:spPr bwMode="auto">
          <a:xfrm>
            <a:off x="6608763" y="6088063"/>
            <a:ext cx="836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&lt;&lt; 1 mb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1622425" y="5810250"/>
            <a:ext cx="4589463" cy="1014413"/>
            <a:chOff x="240" y="3648"/>
            <a:chExt cx="2832" cy="672"/>
          </a:xfrm>
        </p:grpSpPr>
        <p:pic>
          <p:nvPicPr>
            <p:cNvPr id="1077277" name="Picture 29"/>
            <p:cNvPicPr>
              <a:picLocks noChangeAspect="1" noChangeArrowheads="1"/>
            </p:cNvPicPr>
            <p:nvPr/>
          </p:nvPicPr>
          <p:blipFill>
            <a:blip r:embed="rId3" cstate="print"/>
            <a:srcRect l="3145" t="77499" r="4094" b="5000"/>
            <a:stretch>
              <a:fillRect/>
            </a:stretch>
          </p:blipFill>
          <p:spPr bwMode="auto">
            <a:xfrm>
              <a:off x="240" y="3648"/>
              <a:ext cx="2832" cy="672"/>
            </a:xfrm>
            <a:prstGeom prst="rect">
              <a:avLst/>
            </a:prstGeom>
            <a:noFill/>
          </p:spPr>
        </p:pic>
        <p:sp>
          <p:nvSpPr>
            <p:cNvPr id="1077278" name="Rectangle 30"/>
            <p:cNvSpPr>
              <a:spLocks noChangeArrowheads="1"/>
            </p:cNvSpPr>
            <p:nvPr/>
          </p:nvSpPr>
          <p:spPr bwMode="auto">
            <a:xfrm>
              <a:off x="950" y="3840"/>
              <a:ext cx="144" cy="24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77281" name="Rectangle 33"/>
          <p:cNvSpPr>
            <a:spLocks noGrp="1" noChangeArrowheads="1"/>
          </p:cNvSpPr>
          <p:nvPr>
            <p:ph type="title"/>
          </p:nvPr>
        </p:nvSpPr>
        <p:spPr bwMode="auto">
          <a:xfrm>
            <a:off x="0" y="55562"/>
            <a:ext cx="8648700" cy="401638"/>
          </a:xfrm>
          <a:noFill/>
          <a:ln w="12700"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3600" b="1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Inelastic and Diffractive </a:t>
            </a:r>
            <a:r>
              <a:rPr lang="en-US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Processes</a:t>
            </a:r>
            <a:endParaRPr lang="en-US" sz="2400" b="0" u="sng" dirty="0">
              <a:solidFill>
                <a:srgbClr val="00206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-5400000">
            <a:off x="-1631628" y="3160042"/>
            <a:ext cx="47961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All the drawings show soft interactions</a:t>
            </a:r>
            <a:r>
              <a:rPr lang="en-GB" dirty="0" smtClean="0"/>
              <a:t>.</a:t>
            </a:r>
            <a:endParaRPr lang="pl-PL" dirty="0" smtClean="0"/>
          </a:p>
          <a:p>
            <a:r>
              <a:rPr lang="pl-PL" dirty="0" smtClean="0"/>
              <a:t>In case of hard interactions there should be jets,</a:t>
            </a:r>
          </a:p>
          <a:p>
            <a:r>
              <a:rPr lang="pl-PL" dirty="0" smtClean="0"/>
              <a:t> which fall in the same</a:t>
            </a:r>
            <a:r>
              <a:rPr lang="en-GB" dirty="0" smtClean="0"/>
              <a:t> rapidity intervals.</a:t>
            </a:r>
            <a:endParaRPr lang="en-US" dirty="0"/>
          </a:p>
        </p:txBody>
      </p:sp>
      <p:sp>
        <p:nvSpPr>
          <p:cNvPr id="35" name="Text Box 2"/>
          <p:cNvSpPr txBox="1">
            <a:spLocks noChangeArrowheads="1"/>
          </p:cNvSpPr>
          <p:nvPr/>
        </p:nvSpPr>
        <p:spPr bwMode="auto">
          <a:xfrm rot="5400000">
            <a:off x="5090325" y="2767281"/>
            <a:ext cx="6858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fi-FI" sz="20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fi-FI" sz="1800" b="1" dirty="0">
                <a:solidFill>
                  <a:srgbClr val="0000FF"/>
                </a:solidFill>
              </a:rPr>
              <a:t>Diffractive scattering is a unique laboratory of confinement &amp; QCD:</a:t>
            </a:r>
          </a:p>
          <a:p>
            <a:pPr eaLnBrk="1" hangingPunct="1"/>
            <a:r>
              <a:rPr lang="fi-FI" sz="1800" b="1" dirty="0">
                <a:solidFill>
                  <a:srgbClr val="0000FF"/>
                </a:solidFill>
              </a:rPr>
              <a:t> A hard scale + hadrons which remain intact in the scattering </a:t>
            </a:r>
            <a:r>
              <a:rPr lang="fi-FI" sz="1800" b="1" dirty="0" smtClean="0">
                <a:solidFill>
                  <a:srgbClr val="0000FF"/>
                </a:solidFill>
              </a:rPr>
              <a:t>process.</a:t>
            </a:r>
          </a:p>
          <a:p>
            <a:pPr eaLnBrk="1" hangingPunct="1"/>
            <a:endParaRPr lang="fi-FI" sz="1800" b="1" dirty="0" smtClean="0">
              <a:solidFill>
                <a:srgbClr val="0000FF"/>
              </a:solidFill>
            </a:endParaRPr>
          </a:p>
          <a:p>
            <a:pPr algn="ctr"/>
            <a:r>
              <a:rPr lang="fi-FI" sz="2400" b="1" dirty="0" smtClean="0">
                <a:solidFill>
                  <a:srgbClr val="FF0000"/>
                </a:solidFill>
              </a:rPr>
              <a:t>Measure </a:t>
            </a:r>
            <a:r>
              <a:rPr lang="fi-FI" sz="2400" b="1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</a:t>
            </a:r>
            <a:r>
              <a:rPr lang="fi-FI" sz="2400" b="1" dirty="0" smtClean="0">
                <a:solidFill>
                  <a:srgbClr val="FF0000"/>
                </a:solidFill>
              </a:rPr>
              <a:t>(M,</a:t>
            </a:r>
            <a:r>
              <a:rPr lang="fi-FI" sz="2400" b="1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</a:t>
            </a:r>
            <a:r>
              <a:rPr lang="fi-FI" sz="2400" b="1" dirty="0" smtClean="0">
                <a:solidFill>
                  <a:srgbClr val="FF0000"/>
                </a:solidFill>
              </a:rPr>
              <a:t>,t)</a:t>
            </a:r>
            <a:endParaRPr lang="en-US" sz="24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3" name="Picture 1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7248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52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Single Diffraction low </a:t>
            </a:r>
            <a:r>
              <a:rPr lang="en-US" sz="3600" b="1" dirty="0" smtClean="0">
                <a:solidFill>
                  <a:srgbClr val="002060"/>
                </a:solidFill>
                <a:latin typeface="Symbol" pitchFamily="18" charset="2"/>
                <a:ea typeface="MS PGothic" pitchFamily="34" charset="-128"/>
                <a:cs typeface="Times New Roman" pitchFamily="18" charset="0"/>
              </a:rPr>
              <a:t>x</a:t>
            </a:r>
            <a:r>
              <a:rPr lang="en-US" sz="3600" dirty="0" smtClean="0">
                <a:solidFill>
                  <a:srgbClr val="002060"/>
                </a:solidFill>
                <a:latin typeface="Symbol" pitchFamily="18" charset="2"/>
                <a:ea typeface="MS PGothic" pitchFamily="34" charset="-128"/>
              </a:rPr>
              <a:t/>
            </a:r>
            <a:br>
              <a:rPr lang="en-US" sz="3600" dirty="0" smtClean="0">
                <a:solidFill>
                  <a:srgbClr val="002060"/>
                </a:solidFill>
                <a:latin typeface="Symbol" pitchFamily="18" charset="2"/>
                <a:ea typeface="MS PGothic" pitchFamily="34" charset="-128"/>
              </a:rPr>
            </a:br>
            <a:r>
              <a:rPr lang="en-US" sz="2000" dirty="0" smtClean="0">
                <a:ea typeface="MS PGothic" pitchFamily="34" charset="-128"/>
              </a:rPr>
              <a:t>Correlation between leading proton and forward detector T2</a:t>
            </a:r>
          </a:p>
        </p:txBody>
      </p:sp>
      <p:pic>
        <p:nvPicPr>
          <p:cNvPr id="35843" name="Picture 6" descr="sd_low_xi_event_3000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733800"/>
            <a:ext cx="876776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8" descr="scheme_sd_low_xi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603500"/>
            <a:ext cx="36068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676400" y="1282700"/>
            <a:ext cx="5257800" cy="850900"/>
            <a:chOff x="3649663" y="749300"/>
            <a:chExt cx="5257800" cy="850900"/>
          </a:xfrm>
        </p:grpSpPr>
        <p:grpSp>
          <p:nvGrpSpPr>
            <p:cNvPr id="3" name="Group 1099"/>
            <p:cNvGrpSpPr>
              <a:grpSpLocks/>
            </p:cNvGrpSpPr>
            <p:nvPr/>
          </p:nvGrpSpPr>
          <p:grpSpPr bwMode="auto">
            <a:xfrm>
              <a:off x="3649663" y="749300"/>
              <a:ext cx="5257800" cy="850900"/>
              <a:chOff x="2299" y="472"/>
              <a:chExt cx="3312" cy="536"/>
            </a:xfrm>
          </p:grpSpPr>
          <p:sp>
            <p:nvSpPr>
              <p:cNvPr id="35850" name="Rectangle 1075" descr="70%"/>
              <p:cNvSpPr>
                <a:spLocks noChangeArrowheads="1"/>
              </p:cNvSpPr>
              <p:nvPr/>
            </p:nvSpPr>
            <p:spPr bwMode="auto">
              <a:xfrm>
                <a:off x="4459" y="530"/>
                <a:ext cx="1152" cy="467"/>
              </a:xfrm>
              <a:prstGeom prst="rect">
                <a:avLst/>
              </a:prstGeom>
              <a:pattFill prst="pct70">
                <a:fgClr>
                  <a:schemeClr val="folHlink"/>
                </a:fgClr>
                <a:bgClr>
                  <a:srgbClr val="FFFFFF"/>
                </a:bgClr>
              </a:patt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51" name="Rectangle 1076"/>
              <p:cNvSpPr>
                <a:spLocks noChangeArrowheads="1"/>
              </p:cNvSpPr>
              <p:nvPr/>
            </p:nvSpPr>
            <p:spPr bwMode="auto">
              <a:xfrm>
                <a:off x="2890" y="520"/>
                <a:ext cx="2714" cy="488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lIns="100794" tIns="50397" rIns="100794" bIns="50397" anchor="ctr"/>
              <a:lstStyle/>
              <a:p>
                <a:pPr algn="ctr" defTabSz="503238" eaLnBrk="0" hangingPunct="0">
                  <a:spcBef>
                    <a:spcPct val="0"/>
                  </a:spcBef>
                </a:pPr>
                <a:endParaRPr lang="fi-FI" sz="1500">
                  <a:latin typeface="Arial" pitchFamily="34" charset="0"/>
                </a:endParaRPr>
              </a:p>
            </p:txBody>
          </p:sp>
          <p:sp>
            <p:nvSpPr>
              <p:cNvPr id="35852" name="Text Box 1077"/>
              <p:cNvSpPr txBox="1">
                <a:spLocks noChangeArrowheads="1"/>
              </p:cNvSpPr>
              <p:nvPr/>
            </p:nvSpPr>
            <p:spPr bwMode="auto">
              <a:xfrm>
                <a:off x="4459" y="664"/>
                <a:ext cx="1112" cy="23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500">
                    <a:latin typeface="Arial" pitchFamily="34" charset="0"/>
                  </a:rPr>
                  <a:t>       </a:t>
                </a:r>
                <a:r>
                  <a:rPr lang="en-US" sz="1800" b="1">
                    <a:latin typeface="Arial" pitchFamily="34" charset="0"/>
                  </a:rPr>
                  <a:t>M</a:t>
                </a:r>
                <a:r>
                  <a:rPr lang="en-US" sz="1800" b="1" baseline="-25000">
                    <a:latin typeface="Arial" pitchFamily="34" charset="0"/>
                  </a:rPr>
                  <a:t>X</a:t>
                </a:r>
                <a:r>
                  <a:rPr lang="en-US" sz="1800" b="1" baseline="30000">
                    <a:latin typeface="Arial" pitchFamily="34" charset="0"/>
                  </a:rPr>
                  <a:t>2</a:t>
                </a:r>
                <a:r>
                  <a:rPr lang="en-US" sz="1800" b="1">
                    <a:latin typeface="Arial" pitchFamily="34" charset="0"/>
                  </a:rPr>
                  <a:t> = </a:t>
                </a:r>
                <a:r>
                  <a:rPr lang="en-US" sz="1800" b="1">
                    <a:latin typeface="Symbol" pitchFamily="18" charset="2"/>
                    <a:sym typeface="Symbol" pitchFamily="18" charset="2"/>
                  </a:rPr>
                  <a:t></a:t>
                </a:r>
                <a:r>
                  <a:rPr lang="en-US" sz="1800" b="1">
                    <a:latin typeface="Arial" pitchFamily="34" charset="0"/>
                  </a:rPr>
                  <a:t> s</a:t>
                </a:r>
              </a:p>
            </p:txBody>
          </p:sp>
          <p:sp>
            <p:nvSpPr>
              <p:cNvPr id="35853" name="Text Box 1078"/>
              <p:cNvSpPr txBox="1">
                <a:spLocks noChangeArrowheads="1"/>
              </p:cNvSpPr>
              <p:nvPr/>
            </p:nvSpPr>
            <p:spPr bwMode="auto">
              <a:xfrm>
                <a:off x="3259" y="568"/>
                <a:ext cx="805" cy="377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300">
                    <a:latin typeface="Arial" pitchFamily="34" charset="0"/>
                  </a:rPr>
                  <a:t>Rapidity Gap</a:t>
                </a:r>
              </a:p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300" b="1">
                    <a:latin typeface="Symbol" pitchFamily="18" charset="2"/>
                  </a:rPr>
                  <a:t>Dh </a:t>
                </a:r>
                <a:r>
                  <a:rPr lang="en-US" sz="1300" b="1">
                    <a:latin typeface="Arial" pitchFamily="34" charset="0"/>
                  </a:rPr>
                  <a:t>= -ln </a:t>
                </a:r>
                <a:r>
                  <a:rPr lang="en-US" sz="1300" b="1">
                    <a:latin typeface="Symbol" pitchFamily="18" charset="2"/>
                    <a:sym typeface="Symbol" pitchFamily="18" charset="2"/>
                  </a:rPr>
                  <a:t></a:t>
                </a:r>
                <a:endParaRPr lang="en-US" sz="1300" b="1">
                  <a:latin typeface="Arial" pitchFamily="34" charset="0"/>
                </a:endParaRPr>
              </a:p>
            </p:txBody>
          </p:sp>
          <p:sp>
            <p:nvSpPr>
              <p:cNvPr id="35854" name="Text Box 1079"/>
              <p:cNvSpPr txBox="1">
                <a:spLocks noChangeArrowheads="1"/>
              </p:cNvSpPr>
              <p:nvPr/>
            </p:nvSpPr>
            <p:spPr bwMode="auto">
              <a:xfrm>
                <a:off x="2683" y="472"/>
                <a:ext cx="208" cy="27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defTabSz="503238" eaLnBrk="0" hangingPunct="0">
                  <a:spcBef>
                    <a:spcPct val="50000"/>
                  </a:spcBef>
                </a:pPr>
                <a:r>
                  <a:rPr lang="en-US" sz="2200" b="1">
                    <a:latin typeface="Symbol" pitchFamily="18" charset="2"/>
                    <a:sym typeface="Symbol" pitchFamily="18" charset="2"/>
                  </a:rPr>
                  <a:t></a:t>
                </a:r>
                <a:endParaRPr lang="en-US" sz="1500">
                  <a:latin typeface="Symbol" pitchFamily="18" charset="2"/>
                  <a:sym typeface="Symbol" pitchFamily="18" charset="2"/>
                </a:endParaRPr>
              </a:p>
            </p:txBody>
          </p:sp>
          <p:sp>
            <p:nvSpPr>
              <p:cNvPr id="35855" name="Text Box 1089"/>
              <p:cNvSpPr txBox="1">
                <a:spLocks noChangeArrowheads="1"/>
              </p:cNvSpPr>
              <p:nvPr/>
            </p:nvSpPr>
            <p:spPr bwMode="auto">
              <a:xfrm>
                <a:off x="2299" y="649"/>
                <a:ext cx="323" cy="20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defTabSz="503238" eaLnBrk="0" hangingPunct="0">
                  <a:spcBef>
                    <a:spcPct val="50000"/>
                  </a:spcBef>
                </a:pPr>
                <a:r>
                  <a:rPr lang="en-US" sz="1500">
                    <a:latin typeface="Arial" pitchFamily="34" charset="0"/>
                  </a:rPr>
                  <a:t>SD</a:t>
                </a:r>
              </a:p>
            </p:txBody>
          </p:sp>
        </p:grpSp>
        <p:sp>
          <p:nvSpPr>
            <p:cNvPr id="35849" name="Oval 1097"/>
            <p:cNvSpPr>
              <a:spLocks noChangeArrowheads="1"/>
            </p:cNvSpPr>
            <p:nvPr/>
          </p:nvSpPr>
          <p:spPr bwMode="auto">
            <a:xfrm>
              <a:off x="4564063" y="11303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sp>
        <p:nvSpPr>
          <p:cNvPr id="35847" name="Rectangle 1"/>
          <p:cNvSpPr>
            <a:spLocks noChangeArrowheads="1"/>
          </p:cNvSpPr>
          <p:nvPr/>
        </p:nvSpPr>
        <p:spPr bwMode="auto">
          <a:xfrm>
            <a:off x="6934200" y="1671638"/>
            <a:ext cx="369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Symbol" pitchFamily="18" charset="2"/>
                <a:sym typeface="Symbol" pitchFamily="18" charset="2"/>
              </a:rPr>
              <a:t>h</a:t>
            </a:r>
            <a:endParaRPr lang="en-US" sz="1600">
              <a:latin typeface="Symbol" pitchFamily="18" charset="2"/>
              <a:sym typeface="Symbol" pitchFamily="18" charset="2"/>
            </a:endParaRPr>
          </a:p>
        </p:txBody>
      </p:sp>
      <p:pic>
        <p:nvPicPr>
          <p:cNvPr id="15" name="Picture 1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143000" y="6477000"/>
            <a:ext cx="6553200" cy="304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Ongoing analysis on data of LHC Run 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71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-17463" y="0"/>
            <a:ext cx="9161463" cy="1066800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ea typeface="MS PGothic" pitchFamily="34" charset="-128"/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Single Diffraction large </a:t>
            </a:r>
            <a:r>
              <a:rPr lang="en-US" sz="3600" b="1" dirty="0" smtClean="0">
                <a:solidFill>
                  <a:srgbClr val="002060"/>
                </a:solidFill>
                <a:latin typeface="Symbol" pitchFamily="18" charset="2"/>
                <a:ea typeface="MS PGothic" pitchFamily="34" charset="-128"/>
                <a:cs typeface="Times New Roman" pitchFamily="18" charset="0"/>
              </a:rPr>
              <a:t>x</a:t>
            </a:r>
            <a:r>
              <a:rPr lang="en-US" sz="3600" dirty="0" smtClean="0">
                <a:solidFill>
                  <a:srgbClr val="002060"/>
                </a:solidFill>
                <a:latin typeface="Symbol" pitchFamily="18" charset="2"/>
                <a:ea typeface="MS PGothic" pitchFamily="34" charset="-128"/>
              </a:rPr>
              <a:t/>
            </a:r>
            <a:br>
              <a:rPr lang="en-US" sz="3600" dirty="0" smtClean="0">
                <a:solidFill>
                  <a:srgbClr val="002060"/>
                </a:solidFill>
                <a:latin typeface="Symbol" pitchFamily="18" charset="2"/>
                <a:ea typeface="MS PGothic" pitchFamily="34" charset="-128"/>
              </a:rPr>
            </a:br>
            <a:r>
              <a:rPr lang="en-US" sz="2000" dirty="0">
                <a:ea typeface="MS PGothic" pitchFamily="34" charset="-128"/>
              </a:rPr>
              <a:t>C</a:t>
            </a:r>
            <a:r>
              <a:rPr lang="en-US" sz="2000" dirty="0" smtClean="0">
                <a:ea typeface="MS PGothic" pitchFamily="34" charset="-128"/>
              </a:rPr>
              <a:t>orrelation between leading proton and forward detector T2</a:t>
            </a:r>
            <a:endParaRPr lang="en-US" dirty="0" smtClean="0">
              <a:ea typeface="MS PGothic" pitchFamily="34" charset="-128"/>
            </a:endParaRPr>
          </a:p>
        </p:txBody>
      </p:sp>
      <p:pic>
        <p:nvPicPr>
          <p:cNvPr id="36867" name="Picture 4" descr="scheme_sd_large_xi.pd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501900"/>
            <a:ext cx="36068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 descr="sd_high_xi_event_9522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0"/>
            <a:ext cx="852011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1"/>
          <p:cNvSpPr>
            <a:spLocks noChangeArrowheads="1"/>
          </p:cNvSpPr>
          <p:nvPr/>
        </p:nvSpPr>
        <p:spPr bwMode="auto">
          <a:xfrm>
            <a:off x="6629400" y="2128838"/>
            <a:ext cx="304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latin typeface="Symbol" pitchFamily="18" charset="2"/>
                <a:sym typeface="Symbol" pitchFamily="18" charset="2"/>
              </a:rPr>
              <a:t>h</a:t>
            </a:r>
            <a:endParaRPr lang="en-US" sz="1600" dirty="0">
              <a:latin typeface="Symbol" pitchFamily="18" charset="2"/>
              <a:sym typeface="Symbol" pitchFamily="18" charset="2"/>
            </a:endParaRPr>
          </a:p>
        </p:txBody>
      </p:sp>
      <p:sp>
        <p:nvSpPr>
          <p:cNvPr id="36871" name="Rectangle 1075" descr="70%"/>
          <p:cNvSpPr>
            <a:spLocks noChangeArrowheads="1"/>
          </p:cNvSpPr>
          <p:nvPr/>
        </p:nvSpPr>
        <p:spPr bwMode="auto">
          <a:xfrm>
            <a:off x="3810000" y="1447800"/>
            <a:ext cx="3200400" cy="762000"/>
          </a:xfrm>
          <a:prstGeom prst="rect">
            <a:avLst/>
          </a:prstGeom>
          <a:pattFill prst="pct70">
            <a:fgClr>
              <a:schemeClr val="folHlink"/>
            </a:fgClr>
            <a:bgClr>
              <a:srgbClr val="FFFFFF"/>
            </a:bgClr>
          </a:patt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Rectangle 1076"/>
          <p:cNvSpPr>
            <a:spLocks noChangeArrowheads="1"/>
          </p:cNvSpPr>
          <p:nvPr/>
        </p:nvSpPr>
        <p:spPr bwMode="auto">
          <a:xfrm>
            <a:off x="2690813" y="1447800"/>
            <a:ext cx="4308475" cy="7747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100794" tIns="50397" rIns="100794" bIns="50397" anchor="ctr"/>
          <a:lstStyle/>
          <a:p>
            <a:pPr algn="ctr" defTabSz="503238" eaLnBrk="0" hangingPunct="0">
              <a:spcBef>
                <a:spcPct val="0"/>
              </a:spcBef>
            </a:pPr>
            <a:endParaRPr lang="fi-FI" sz="1500">
              <a:latin typeface="Arial" pitchFamily="34" charset="0"/>
            </a:endParaRPr>
          </a:p>
        </p:txBody>
      </p:sp>
      <p:sp>
        <p:nvSpPr>
          <p:cNvPr id="36873" name="Text Box 1077"/>
          <p:cNvSpPr txBox="1">
            <a:spLocks noChangeArrowheads="1"/>
          </p:cNvSpPr>
          <p:nvPr/>
        </p:nvSpPr>
        <p:spPr bwMode="auto">
          <a:xfrm>
            <a:off x="4648200" y="1600200"/>
            <a:ext cx="1765300" cy="3794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100794" tIns="50397" rIns="100794" bIns="50397">
            <a:spAutoFit/>
          </a:bodyPr>
          <a:lstStyle/>
          <a:p>
            <a:pPr algn="ctr" defTabSz="503238" eaLnBrk="0" hangingPunct="0">
              <a:spcBef>
                <a:spcPct val="50000"/>
              </a:spcBef>
            </a:pPr>
            <a:r>
              <a:rPr lang="en-US" sz="1500">
                <a:latin typeface="Arial" pitchFamily="34" charset="0"/>
              </a:rPr>
              <a:t>       </a:t>
            </a:r>
            <a:r>
              <a:rPr lang="en-US" sz="1800" b="1">
                <a:latin typeface="Arial" pitchFamily="34" charset="0"/>
              </a:rPr>
              <a:t>M</a:t>
            </a:r>
            <a:r>
              <a:rPr lang="en-US" sz="1800" b="1" baseline="-25000">
                <a:latin typeface="Arial" pitchFamily="34" charset="0"/>
              </a:rPr>
              <a:t>X</a:t>
            </a:r>
            <a:r>
              <a:rPr lang="en-US" sz="1800" b="1" baseline="30000">
                <a:latin typeface="Arial" pitchFamily="34" charset="0"/>
              </a:rPr>
              <a:t>2</a:t>
            </a:r>
            <a:r>
              <a:rPr lang="en-US" sz="1800" b="1">
                <a:latin typeface="Arial" pitchFamily="34" charset="0"/>
              </a:rPr>
              <a:t> = </a:t>
            </a:r>
            <a:r>
              <a:rPr lang="en-US" sz="1800" b="1">
                <a:latin typeface="Symbol" pitchFamily="18" charset="2"/>
                <a:sym typeface="Symbol" pitchFamily="18" charset="2"/>
              </a:rPr>
              <a:t></a:t>
            </a:r>
            <a:r>
              <a:rPr lang="en-US" sz="1800" b="1">
                <a:latin typeface="Arial" pitchFamily="34" charset="0"/>
              </a:rPr>
              <a:t> s</a:t>
            </a:r>
          </a:p>
        </p:txBody>
      </p:sp>
      <p:sp>
        <p:nvSpPr>
          <p:cNvPr id="36874" name="Text Box 1078"/>
          <p:cNvSpPr txBox="1">
            <a:spLocks noChangeArrowheads="1"/>
          </p:cNvSpPr>
          <p:nvPr/>
        </p:nvSpPr>
        <p:spPr bwMode="auto">
          <a:xfrm>
            <a:off x="2667000" y="1524000"/>
            <a:ext cx="1277938" cy="5984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100794" tIns="50397" rIns="100794" bIns="50397">
            <a:spAutoFit/>
          </a:bodyPr>
          <a:lstStyle/>
          <a:p>
            <a:pPr algn="ctr" defTabSz="503238" eaLnBrk="0" hangingPunct="0">
              <a:spcBef>
                <a:spcPct val="50000"/>
              </a:spcBef>
            </a:pPr>
            <a:r>
              <a:rPr lang="en-US" sz="1300">
                <a:latin typeface="Arial" pitchFamily="34" charset="0"/>
              </a:rPr>
              <a:t>Rapidity Gap</a:t>
            </a:r>
          </a:p>
          <a:p>
            <a:pPr algn="ctr" defTabSz="503238" eaLnBrk="0" hangingPunct="0">
              <a:spcBef>
                <a:spcPct val="50000"/>
              </a:spcBef>
            </a:pPr>
            <a:r>
              <a:rPr lang="en-US" sz="1300" b="1">
                <a:latin typeface="Symbol" pitchFamily="18" charset="2"/>
              </a:rPr>
              <a:t>Dh </a:t>
            </a:r>
            <a:r>
              <a:rPr lang="en-US" sz="1300" b="1">
                <a:latin typeface="Arial" pitchFamily="34" charset="0"/>
              </a:rPr>
              <a:t>= -ln </a:t>
            </a:r>
            <a:r>
              <a:rPr lang="en-US" sz="1300" b="1">
                <a:latin typeface="Symbol" pitchFamily="18" charset="2"/>
                <a:sym typeface="Symbol" pitchFamily="18" charset="2"/>
              </a:rPr>
              <a:t></a:t>
            </a:r>
            <a:endParaRPr lang="en-US" sz="1300" b="1">
              <a:latin typeface="Arial" pitchFamily="34" charset="0"/>
            </a:endParaRPr>
          </a:p>
        </p:txBody>
      </p:sp>
      <p:sp>
        <p:nvSpPr>
          <p:cNvPr id="36875" name="Text Box 1079"/>
          <p:cNvSpPr txBox="1">
            <a:spLocks noChangeArrowheads="1"/>
          </p:cNvSpPr>
          <p:nvPr/>
        </p:nvSpPr>
        <p:spPr bwMode="auto">
          <a:xfrm>
            <a:off x="2362200" y="1371600"/>
            <a:ext cx="330200" cy="438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100794" tIns="50397" rIns="100794" bIns="50397">
            <a:spAutoFit/>
          </a:bodyPr>
          <a:lstStyle/>
          <a:p>
            <a:pPr defTabSz="503238" eaLnBrk="0" hangingPunct="0">
              <a:spcBef>
                <a:spcPct val="50000"/>
              </a:spcBef>
            </a:pPr>
            <a:r>
              <a:rPr lang="en-US" sz="2200" b="1">
                <a:latin typeface="Symbol" pitchFamily="18" charset="2"/>
                <a:sym typeface="Symbol" pitchFamily="18" charset="2"/>
              </a:rPr>
              <a:t></a:t>
            </a:r>
            <a:endParaRPr lang="en-US" sz="1500">
              <a:latin typeface="Symbol" pitchFamily="18" charset="2"/>
              <a:sym typeface="Symbol" pitchFamily="18" charset="2"/>
            </a:endParaRPr>
          </a:p>
        </p:txBody>
      </p:sp>
      <p:sp>
        <p:nvSpPr>
          <p:cNvPr id="36876" name="Text Box 1089"/>
          <p:cNvSpPr txBox="1">
            <a:spLocks noChangeArrowheads="1"/>
          </p:cNvSpPr>
          <p:nvPr/>
        </p:nvSpPr>
        <p:spPr bwMode="auto">
          <a:xfrm>
            <a:off x="1752600" y="1652588"/>
            <a:ext cx="512763" cy="330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100794" tIns="50397" rIns="100794" bIns="50397">
            <a:spAutoFit/>
          </a:bodyPr>
          <a:lstStyle/>
          <a:p>
            <a:pPr defTabSz="503238" eaLnBrk="0" hangingPunct="0">
              <a:spcBef>
                <a:spcPct val="50000"/>
              </a:spcBef>
            </a:pPr>
            <a:r>
              <a:rPr lang="en-US" sz="1500">
                <a:latin typeface="Arial" pitchFamily="34" charset="0"/>
              </a:rPr>
              <a:t>SD</a:t>
            </a:r>
          </a:p>
        </p:txBody>
      </p:sp>
      <p:sp>
        <p:nvSpPr>
          <p:cNvPr id="36877" name="Oval 1097"/>
          <p:cNvSpPr>
            <a:spLocks noChangeArrowheads="1"/>
          </p:cNvSpPr>
          <p:nvPr/>
        </p:nvSpPr>
        <p:spPr bwMode="auto">
          <a:xfrm>
            <a:off x="2590800" y="1752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  <p:pic>
        <p:nvPicPr>
          <p:cNvPr id="13" name="Picture 1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143000" y="6477000"/>
            <a:ext cx="6553200" cy="304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Ongoing joint CMS-TOTEM jets analysis on data of LHC Run 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81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62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Double </a:t>
            </a:r>
            <a:r>
              <a:rPr lang="en-US" sz="3200" b="1" dirty="0" err="1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Pomeron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Exchange</a:t>
            </a:r>
          </a:p>
        </p:txBody>
      </p:sp>
      <p:pic>
        <p:nvPicPr>
          <p:cNvPr id="32772" name="Picture 31" descr="d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42963"/>
            <a:ext cx="67056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Box 5"/>
          <p:cNvSpPr txBox="1">
            <a:spLocks noChangeArrowheads="1"/>
          </p:cNvSpPr>
          <p:nvPr/>
        </p:nvSpPr>
        <p:spPr bwMode="auto">
          <a:xfrm>
            <a:off x="838200" y="5638800"/>
            <a:ext cx="7010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LHC as a </a:t>
            </a:r>
            <a:r>
              <a:rPr lang="en-US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Pomeron-Pomeron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(gluon 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gluon</a:t>
            </a: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</a:t>
            </a:r>
            <a:r>
              <a:rPr lang="en-US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ollider</a:t>
            </a:r>
            <a:endParaRPr lang="en-US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219200" y="3962400"/>
            <a:ext cx="6437313" cy="1371600"/>
            <a:chOff x="1371600" y="1041400"/>
            <a:chExt cx="6437166" cy="1371600"/>
          </a:xfrm>
        </p:grpSpPr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1371600" y="1041400"/>
              <a:ext cx="5486400" cy="939800"/>
              <a:chOff x="1371600" y="1041400"/>
              <a:chExt cx="5486400" cy="939800"/>
            </a:xfrm>
          </p:grpSpPr>
          <p:sp>
            <p:nvSpPr>
              <p:cNvPr id="32780" name="Rectangle 1034" descr="70%"/>
              <p:cNvSpPr>
                <a:spLocks noChangeArrowheads="1"/>
              </p:cNvSpPr>
              <p:nvPr/>
            </p:nvSpPr>
            <p:spPr bwMode="auto">
              <a:xfrm>
                <a:off x="4038600" y="1219200"/>
                <a:ext cx="2008187" cy="754063"/>
              </a:xfrm>
              <a:prstGeom prst="rect">
                <a:avLst/>
              </a:prstGeom>
              <a:pattFill prst="pct70">
                <a:fgClr>
                  <a:schemeClr val="folHlink"/>
                </a:fgClr>
                <a:bgClr>
                  <a:srgbClr val="FFFFFF"/>
                </a:bgClr>
              </a:patt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81" name="Rectangle 1035"/>
              <p:cNvSpPr>
                <a:spLocks noChangeArrowheads="1"/>
              </p:cNvSpPr>
              <p:nvPr/>
            </p:nvSpPr>
            <p:spPr bwMode="auto">
              <a:xfrm>
                <a:off x="2378075" y="1193800"/>
                <a:ext cx="4310062" cy="787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lIns="100794" tIns="50397" rIns="100794" bIns="50397" anchor="ctr"/>
              <a:lstStyle/>
              <a:p>
                <a:pPr algn="ctr" defTabSz="503238" eaLnBrk="0" hangingPunct="0">
                  <a:spcBef>
                    <a:spcPct val="0"/>
                  </a:spcBef>
                </a:pPr>
                <a:endParaRPr lang="fi-FI" sz="1500">
                  <a:latin typeface="Arial" pitchFamily="34" charset="0"/>
                </a:endParaRPr>
              </a:p>
            </p:txBody>
          </p:sp>
          <p:sp>
            <p:nvSpPr>
              <p:cNvPr id="32782" name="Text Box 1036"/>
              <p:cNvSpPr txBox="1">
                <a:spLocks noChangeArrowheads="1"/>
              </p:cNvSpPr>
              <p:nvPr/>
            </p:nvSpPr>
            <p:spPr bwMode="auto">
              <a:xfrm>
                <a:off x="4191000" y="1041400"/>
                <a:ext cx="1676400" cy="71755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spcBef>
                    <a:spcPct val="50000"/>
                  </a:spcBef>
                </a:pPr>
                <a:endParaRPr lang="en-US" sz="1300" b="1">
                  <a:solidFill>
                    <a:srgbClr val="FF0000"/>
                  </a:solidFill>
                  <a:latin typeface="Arial" pitchFamily="34" charset="0"/>
                </a:endParaRPr>
              </a:p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800" b="1">
                    <a:latin typeface="Arial" pitchFamily="34" charset="0"/>
                  </a:rPr>
                  <a:t>M</a:t>
                </a:r>
                <a:r>
                  <a:rPr lang="en-US" sz="1800" b="1" baseline="-25000">
                    <a:latin typeface="Arial" pitchFamily="34" charset="0"/>
                  </a:rPr>
                  <a:t>PP</a:t>
                </a:r>
                <a:r>
                  <a:rPr lang="en-US" sz="1800" b="1" baseline="30000">
                    <a:latin typeface="Arial" pitchFamily="34" charset="0"/>
                  </a:rPr>
                  <a:t>2</a:t>
                </a:r>
                <a:r>
                  <a:rPr lang="en-US" sz="1800" b="1">
                    <a:latin typeface="Arial" pitchFamily="34" charset="0"/>
                  </a:rPr>
                  <a:t> = </a:t>
                </a:r>
                <a:r>
                  <a:rPr lang="en-US" sz="1800" b="1">
                    <a:latin typeface="Symbol" pitchFamily="18" charset="2"/>
                    <a:sym typeface="Symbol" pitchFamily="18" charset="2"/>
                  </a:rPr>
                  <a:t></a:t>
                </a:r>
                <a:r>
                  <a:rPr lang="en-US" sz="1800" b="1" baseline="-25000">
                    <a:latin typeface="Arial" pitchFamily="34" charset="0"/>
                  </a:rPr>
                  <a:t>1</a:t>
                </a:r>
                <a:r>
                  <a:rPr lang="en-US" sz="1800" b="1">
                    <a:latin typeface="Arial" pitchFamily="34" charset="0"/>
                  </a:rPr>
                  <a:t> </a:t>
                </a:r>
                <a:r>
                  <a:rPr lang="en-US" sz="1800" b="1">
                    <a:latin typeface="Symbol" pitchFamily="18" charset="2"/>
                    <a:sym typeface="Symbol" pitchFamily="18" charset="2"/>
                  </a:rPr>
                  <a:t></a:t>
                </a:r>
                <a:r>
                  <a:rPr lang="en-US" sz="1800" b="1" baseline="-25000">
                    <a:latin typeface="Arial" pitchFamily="34" charset="0"/>
                  </a:rPr>
                  <a:t>2</a:t>
                </a:r>
                <a:r>
                  <a:rPr lang="en-US" sz="1800" b="1">
                    <a:latin typeface="Arial" pitchFamily="34" charset="0"/>
                  </a:rPr>
                  <a:t>s</a:t>
                </a:r>
                <a:endParaRPr lang="en-US" sz="1800">
                  <a:latin typeface="Arial" pitchFamily="34" charset="0"/>
                </a:endParaRPr>
              </a:p>
            </p:txBody>
          </p:sp>
          <p:sp>
            <p:nvSpPr>
              <p:cNvPr id="32783" name="Text Box 1037"/>
              <p:cNvSpPr txBox="1">
                <a:spLocks noChangeArrowheads="1"/>
              </p:cNvSpPr>
              <p:nvPr/>
            </p:nvSpPr>
            <p:spPr bwMode="auto">
              <a:xfrm>
                <a:off x="5961063" y="1450767"/>
                <a:ext cx="896937" cy="3018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300" b="1" dirty="0">
                    <a:latin typeface="Arial" pitchFamily="34" charset="0"/>
                  </a:rPr>
                  <a:t>-</a:t>
                </a:r>
                <a:r>
                  <a:rPr lang="en-US" sz="1300" b="1" dirty="0" err="1">
                    <a:latin typeface="Arial" pitchFamily="34" charset="0"/>
                  </a:rPr>
                  <a:t>ln</a:t>
                </a:r>
                <a:r>
                  <a:rPr lang="en-US" sz="1300" b="1" dirty="0">
                    <a:latin typeface="Arial" pitchFamily="34" charset="0"/>
                  </a:rPr>
                  <a:t> </a:t>
                </a:r>
                <a:r>
                  <a:rPr lang="en-US" sz="1300" b="1" dirty="0">
                    <a:latin typeface="Symbol" pitchFamily="18" charset="2"/>
                    <a:sym typeface="Symbol" pitchFamily="18" charset="2"/>
                  </a:rPr>
                  <a:t></a:t>
                </a:r>
                <a:r>
                  <a:rPr lang="en-US" sz="1300" b="1" baseline="-25000" dirty="0">
                    <a:latin typeface="Arial" pitchFamily="34" charset="0"/>
                  </a:rPr>
                  <a:t>2</a:t>
                </a:r>
                <a:endParaRPr lang="en-US" sz="1300" b="1" dirty="0">
                  <a:latin typeface="Arial" pitchFamily="34" charset="0"/>
                </a:endParaRPr>
              </a:p>
            </p:txBody>
          </p:sp>
          <p:sp>
            <p:nvSpPr>
              <p:cNvPr id="32784" name="Text Box 1038"/>
              <p:cNvSpPr txBox="1">
                <a:spLocks noChangeArrowheads="1"/>
              </p:cNvSpPr>
              <p:nvPr/>
            </p:nvSpPr>
            <p:spPr bwMode="auto">
              <a:xfrm>
                <a:off x="2362200" y="1371600"/>
                <a:ext cx="1143000" cy="5032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sz="1100">
                    <a:latin typeface="Arial" pitchFamily="34" charset="0"/>
                  </a:rPr>
                  <a:t>Rapidity Gap</a:t>
                </a:r>
              </a:p>
              <a:p>
                <a:pPr algn="ctr" defTabSz="5032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sz="1300" b="1">
                    <a:latin typeface="Symbol" pitchFamily="18" charset="2"/>
                  </a:rPr>
                  <a:t>Dh = </a:t>
                </a:r>
                <a:r>
                  <a:rPr lang="en-US" sz="1300" b="1">
                    <a:latin typeface="Arial" pitchFamily="34" charset="0"/>
                  </a:rPr>
                  <a:t>-ln </a:t>
                </a:r>
                <a:r>
                  <a:rPr lang="en-US" sz="1300" b="1">
                    <a:latin typeface="Symbol" pitchFamily="18" charset="2"/>
                    <a:sym typeface="Symbol" pitchFamily="18" charset="2"/>
                  </a:rPr>
                  <a:t></a:t>
                </a:r>
                <a:r>
                  <a:rPr lang="en-US" sz="1300" b="1" baseline="-25000">
                    <a:latin typeface="Arial" pitchFamily="34" charset="0"/>
                  </a:rPr>
                  <a:t>1</a:t>
                </a:r>
                <a:endParaRPr lang="en-US" sz="1300">
                  <a:latin typeface="Arial" pitchFamily="34" charset="0"/>
                </a:endParaRPr>
              </a:p>
            </p:txBody>
          </p:sp>
          <p:sp>
            <p:nvSpPr>
              <p:cNvPr id="32786" name="Text Box 1063"/>
              <p:cNvSpPr txBox="1">
                <a:spLocks noChangeArrowheads="1"/>
              </p:cNvSpPr>
              <p:nvPr/>
            </p:nvSpPr>
            <p:spPr bwMode="auto">
              <a:xfrm>
                <a:off x="1371600" y="1352550"/>
                <a:ext cx="642937" cy="33020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500">
                    <a:latin typeface="Arial" pitchFamily="34" charset="0"/>
                  </a:rPr>
                  <a:t>DPE</a:t>
                </a:r>
              </a:p>
            </p:txBody>
          </p:sp>
        </p:grpSp>
        <p:sp>
          <p:nvSpPr>
            <p:cNvPr id="2" name="Rectangle 8"/>
            <p:cNvSpPr>
              <a:spLocks noChangeArrowheads="1"/>
            </p:cNvSpPr>
            <p:nvPr/>
          </p:nvSpPr>
          <p:spPr bwMode="auto">
            <a:xfrm>
              <a:off x="5649815" y="1951038"/>
              <a:ext cx="2158951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dirty="0">
                  <a:latin typeface="Symbol" charset="0"/>
                  <a:ea typeface="MS PGothic" charset="0"/>
                  <a:cs typeface="MS PGothic" charset="0"/>
                  <a:sym typeface="Symbol" charset="0"/>
                </a:rPr>
                <a:t>h = -</a:t>
              </a:r>
              <a:r>
                <a:rPr lang="en-US" dirty="0" err="1">
                  <a:latin typeface="+mj-lt"/>
                  <a:ea typeface="MS PGothic" charset="0"/>
                  <a:cs typeface="MS PGothic" charset="0"/>
                  <a:sym typeface="Symbol" charset="0"/>
                </a:rPr>
                <a:t>ln</a:t>
              </a:r>
              <a:r>
                <a:rPr lang="en-US" dirty="0">
                  <a:latin typeface="+mj-lt"/>
                  <a:ea typeface="MS PGothic" charset="0"/>
                  <a:cs typeface="MS PGothic" charset="0"/>
                  <a:sym typeface="Symbol" charset="0"/>
                </a:rPr>
                <a:t> tan </a:t>
              </a:r>
              <a:r>
                <a:rPr lang="en-US" dirty="0">
                  <a:latin typeface="Symbol" charset="0"/>
                  <a:ea typeface="MS PGothic" charset="0"/>
                  <a:cs typeface="MS PGothic" charset="0"/>
                  <a:sym typeface="Symbol" charset="0"/>
                </a:rPr>
                <a:t>q/2</a:t>
              </a:r>
              <a:endParaRPr lang="en-US" sz="1600" dirty="0">
                <a:latin typeface="Symbol" charset="0"/>
                <a:ea typeface="MS PGothic" charset="0"/>
                <a:cs typeface="MS PGothic" charset="0"/>
                <a:sym typeface="Symbol" charset="0"/>
              </a:endParaRPr>
            </a:p>
          </p:txBody>
        </p:sp>
        <p:sp>
          <p:nvSpPr>
            <p:cNvPr id="32778" name="Oval 1097"/>
            <p:cNvSpPr>
              <a:spLocks noChangeArrowheads="1"/>
            </p:cNvSpPr>
            <p:nvPr/>
          </p:nvSpPr>
          <p:spPr bwMode="auto">
            <a:xfrm>
              <a:off x="2286000" y="15240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32779" name="Oval 1097"/>
            <p:cNvSpPr>
              <a:spLocks noChangeArrowheads="1"/>
            </p:cNvSpPr>
            <p:nvPr/>
          </p:nvSpPr>
          <p:spPr bwMode="auto">
            <a:xfrm>
              <a:off x="6629400" y="1524000"/>
              <a:ext cx="152400" cy="1524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sp>
        <p:nvSpPr>
          <p:cNvPr id="32775" name="Rectangle 2"/>
          <p:cNvSpPr>
            <a:spLocks noChangeArrowheads="1"/>
          </p:cNvSpPr>
          <p:nvPr/>
        </p:nvSpPr>
        <p:spPr bwMode="auto">
          <a:xfrm>
            <a:off x="6629400" y="1905000"/>
            <a:ext cx="1600200" cy="457200"/>
          </a:xfrm>
          <a:prstGeom prst="rect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US"/>
          </a:p>
        </p:txBody>
      </p:sp>
      <p:sp>
        <p:nvSpPr>
          <p:cNvPr id="32787" name="Rectangle 19"/>
          <p:cNvSpPr>
            <a:spLocks noChangeArrowheads="1"/>
          </p:cNvSpPr>
          <p:nvPr/>
        </p:nvSpPr>
        <p:spPr bwMode="auto">
          <a:xfrm>
            <a:off x="6553200" y="1905000"/>
            <a:ext cx="16764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8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6400800"/>
            <a:ext cx="8763000" cy="381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*Central Diffraction  **Central Exclusive Production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8005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990600"/>
            <a:ext cx="8534400" cy="5486400"/>
          </a:xfrm>
        </p:spPr>
        <p:txBody>
          <a:bodyPr>
            <a:noAutofit/>
          </a:bodyPr>
          <a:lstStyle/>
          <a:p>
            <a:r>
              <a:rPr lang="en-US" sz="2000" dirty="0" smtClean="0"/>
              <a:t>TOTEM: standard measurement of elastic scattering </a:t>
            </a:r>
            <a:br>
              <a:rPr lang="en-US" sz="2000" dirty="0" smtClean="0"/>
            </a:br>
            <a:r>
              <a:rPr lang="en-US" sz="2000" dirty="0" smtClean="0"/>
              <a:t>(from the largest to the smallest </a:t>
            </a:r>
            <a:r>
              <a:rPr lang="en-US" sz="2000" i="1" dirty="0" smtClean="0"/>
              <a:t>t</a:t>
            </a:r>
            <a:r>
              <a:rPr lang="en-US" sz="2000" dirty="0" smtClean="0"/>
              <a:t>) </a:t>
            </a:r>
            <a:br>
              <a:rPr lang="en-US" sz="2000" dirty="0" smtClean="0"/>
            </a:br>
            <a:r>
              <a:rPr lang="en-US" sz="2000" dirty="0" smtClean="0"/>
              <a:t>and of the total and inelastic cross section at the new LHC energy</a:t>
            </a:r>
          </a:p>
          <a:p>
            <a:r>
              <a:rPr lang="en-US" sz="2000" dirty="0" smtClean="0"/>
              <a:t>TOTEM+CMS: physics </a:t>
            </a:r>
            <a:r>
              <a:rPr lang="en-US" sz="2000" dirty="0"/>
              <a:t>search on low mass spectroscopy (1-3GeV)</a:t>
            </a:r>
          </a:p>
          <a:p>
            <a:pPr lvl="1"/>
            <a:r>
              <a:rPr lang="en-US" sz="2000" dirty="0" err="1" smtClean="0"/>
              <a:t>gluonic</a:t>
            </a:r>
            <a:r>
              <a:rPr lang="en-US" sz="2000" dirty="0" smtClean="0"/>
              <a:t> </a:t>
            </a:r>
            <a:r>
              <a:rPr lang="en-US" sz="2000" dirty="0"/>
              <a:t>states and </a:t>
            </a:r>
            <a:r>
              <a:rPr lang="en-US" sz="2000" dirty="0" err="1"/>
              <a:t>glueball</a:t>
            </a:r>
            <a:r>
              <a:rPr lang="en-US" sz="2000" dirty="0"/>
              <a:t> searches</a:t>
            </a:r>
          </a:p>
          <a:p>
            <a:pPr lvl="1"/>
            <a:r>
              <a:rPr lang="en-US" sz="2000" dirty="0" smtClean="0"/>
              <a:t>diffractive </a:t>
            </a:r>
            <a:r>
              <a:rPr lang="en-US" sz="2000" dirty="0" smtClean="0">
                <a:latin typeface="Symbol" panose="05050102010706020507" pitchFamily="18" charset="2"/>
              </a:rPr>
              <a:t>c</a:t>
            </a:r>
            <a:r>
              <a:rPr lang="en-US" sz="2000" baseline="-25000" dirty="0" smtClean="0"/>
              <a:t>c</a:t>
            </a:r>
            <a:r>
              <a:rPr lang="en-US" sz="2000" dirty="0" smtClean="0"/>
              <a:t> production</a:t>
            </a:r>
          </a:p>
          <a:p>
            <a:r>
              <a:rPr lang="en-US" sz="2000" dirty="0" smtClean="0"/>
              <a:t>TOTEM+CMS: central-diffractive </a:t>
            </a:r>
            <a:r>
              <a:rPr lang="en-US" sz="2000" dirty="0"/>
              <a:t>jet </a:t>
            </a:r>
            <a:r>
              <a:rPr lang="en-US" sz="2000" dirty="0" smtClean="0"/>
              <a:t>production</a:t>
            </a:r>
          </a:p>
          <a:p>
            <a:r>
              <a:rPr lang="en-US" sz="2000" dirty="0" smtClean="0"/>
              <a:t>TOTEM+CMS: missing/escaping </a:t>
            </a:r>
            <a:r>
              <a:rPr lang="en-US" sz="2000" dirty="0"/>
              <a:t>mass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C00000"/>
                </a:solidFill>
              </a:rPr>
              <a:t>Preliminary investigation of some physics </a:t>
            </a:r>
            <a:r>
              <a:rPr lang="en-US" sz="1800" b="1" dirty="0">
                <a:solidFill>
                  <a:srgbClr val="C00000"/>
                </a:solidFill>
              </a:rPr>
              <a:t>c</a:t>
            </a:r>
            <a:r>
              <a:rPr lang="en-US" sz="1800" b="1" dirty="0" smtClean="0">
                <a:solidFill>
                  <a:srgbClr val="C00000"/>
                </a:solidFill>
              </a:rPr>
              <a:t>hannels in progress with the analysis </a:t>
            </a:r>
            <a:r>
              <a:rPr lang="en-US" sz="1800" b="1" dirty="0">
                <a:solidFill>
                  <a:srgbClr val="C00000"/>
                </a:solidFill>
              </a:rPr>
              <a:t>of </a:t>
            </a:r>
            <a:r>
              <a:rPr lang="en-US" sz="1800" b="1" dirty="0" smtClean="0">
                <a:solidFill>
                  <a:srgbClr val="C00000"/>
                </a:solidFill>
              </a:rPr>
              <a:t>data from joint </a:t>
            </a:r>
            <a:r>
              <a:rPr lang="en-US" sz="1800" b="1" dirty="0">
                <a:solidFill>
                  <a:srgbClr val="C00000"/>
                </a:solidFill>
              </a:rPr>
              <a:t>CMS-TOTEM high </a:t>
            </a:r>
            <a:r>
              <a:rPr lang="en-US" sz="1800" b="1" dirty="0">
                <a:solidFill>
                  <a:srgbClr val="C00000"/>
                </a:solidFill>
                <a:latin typeface="Symbol" panose="05050102010706020507" pitchFamily="18" charset="2"/>
              </a:rPr>
              <a:t>b</a:t>
            </a:r>
            <a:r>
              <a:rPr lang="en-US" sz="1800" b="1" baseline="30000" dirty="0">
                <a:solidFill>
                  <a:srgbClr val="C00000"/>
                </a:solidFill>
              </a:rPr>
              <a:t>*</a:t>
            </a:r>
            <a:r>
              <a:rPr lang="en-US" sz="1800" b="1" dirty="0">
                <a:solidFill>
                  <a:srgbClr val="C00000"/>
                </a:solidFill>
              </a:rPr>
              <a:t> run (90m) </a:t>
            </a:r>
            <a:r>
              <a:rPr lang="en-US" sz="1800" b="1" dirty="0" smtClean="0">
                <a:solidFill>
                  <a:srgbClr val="C00000"/>
                </a:solidFill>
              </a:rPr>
              <a:t>, 8 </a:t>
            </a:r>
            <a:r>
              <a:rPr lang="en-US" sz="1800" b="1" dirty="0" err="1">
                <a:solidFill>
                  <a:srgbClr val="C00000"/>
                </a:solidFill>
              </a:rPr>
              <a:t>TeV</a:t>
            </a:r>
            <a:r>
              <a:rPr lang="en-US" sz="1800" b="1" dirty="0">
                <a:solidFill>
                  <a:srgbClr val="C00000"/>
                </a:solidFill>
              </a:rPr>
              <a:t> ,</a:t>
            </a:r>
            <a:r>
              <a:rPr lang="en-US" sz="1800" b="1" dirty="0" smtClean="0">
                <a:solidFill>
                  <a:srgbClr val="C00000"/>
                </a:solidFill>
              </a:rPr>
              <a:t> </a:t>
            </a:r>
            <a:r>
              <a:rPr lang="en-US" sz="1800" b="1" dirty="0">
                <a:solidFill>
                  <a:srgbClr val="C00000"/>
                </a:solidFill>
              </a:rPr>
              <a:t>July </a:t>
            </a:r>
            <a:r>
              <a:rPr lang="en-US" sz="1800" b="1" dirty="0" smtClean="0">
                <a:solidFill>
                  <a:srgbClr val="C00000"/>
                </a:solidFill>
              </a:rPr>
              <a:t>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152400"/>
            <a:ext cx="73914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Diffractive Physics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rogram LHC Run II 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026819"/>
            <a:ext cx="5937695" cy="176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634156"/>
            <a:ext cx="2895600" cy="102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ct 8"/>
          <p:cNvGraphicFramePr>
            <a:graphicFrameLocks noChangeAspect="1"/>
          </p:cNvGraphicFramePr>
          <p:nvPr>
            <p:extLst/>
          </p:nvPr>
        </p:nvGraphicFramePr>
        <p:xfrm>
          <a:off x="5565775" y="3670300"/>
          <a:ext cx="327025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1" name="Equation" r:id="rId6" imgW="1866600" imgH="253800" progId="Equation.3">
                  <p:embed/>
                </p:oleObj>
              </mc:Choice>
              <mc:Fallback>
                <p:oleObj name="Equation" r:id="rId6" imgW="18666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775" y="3670300"/>
                        <a:ext cx="3270250" cy="4445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925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1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60419" name="Text Box 4"/>
          <p:cNvSpPr txBox="1">
            <a:spLocks noChangeArrowheads="1"/>
          </p:cNvSpPr>
          <p:nvPr/>
        </p:nvSpPr>
        <p:spPr bwMode="auto">
          <a:xfrm>
            <a:off x="1879600" y="762000"/>
            <a:ext cx="23876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0000B9"/>
                </a:solidFill>
              </a:rPr>
              <a:t>Total cross-section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0420" name="Text Box 5"/>
          <p:cNvSpPr txBox="1">
            <a:spLocks noChangeArrowheads="1"/>
          </p:cNvSpPr>
          <p:nvPr/>
        </p:nvSpPr>
        <p:spPr bwMode="auto">
          <a:xfrm>
            <a:off x="5638801" y="1231900"/>
            <a:ext cx="1811338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0000B9"/>
                </a:solidFill>
              </a:rPr>
              <a:t>Elastic Scattering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60421" name="Picture 8" descr="aa3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7888" y="3101975"/>
            <a:ext cx="270351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9" descr="sigma_pp_ne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1688" y="1136650"/>
            <a:ext cx="3690937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614612" y="3900487"/>
            <a:ext cx="2871788" cy="2576513"/>
            <a:chOff x="421" y="1007"/>
            <a:chExt cx="1650" cy="2018"/>
          </a:xfrm>
        </p:grpSpPr>
        <p:graphicFrame>
          <p:nvGraphicFramePr>
            <p:cNvPr id="60418" name="Object 2"/>
            <p:cNvGraphicFramePr>
              <a:graphicFrameLocks noChangeAspect="1"/>
            </p:cNvGraphicFramePr>
            <p:nvPr/>
          </p:nvGraphicFramePr>
          <p:xfrm>
            <a:off x="421" y="1007"/>
            <a:ext cx="1650" cy="20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4" name="Fotografia di Photo Editor " r:id="rId7" imgW="5068007" imgH="6190476" progId="">
                    <p:embed/>
                  </p:oleObj>
                </mc:Choice>
                <mc:Fallback>
                  <p:oleObj name="Fotografia di Photo Editor " r:id="rId7" imgW="5068007" imgH="619047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1" y="1007"/>
                          <a:ext cx="1650" cy="20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oup 12"/>
            <p:cNvGrpSpPr>
              <a:grpSpLocks/>
            </p:cNvGrpSpPr>
            <p:nvPr/>
          </p:nvGrpSpPr>
          <p:grpSpPr bwMode="auto">
            <a:xfrm>
              <a:off x="1655" y="1659"/>
              <a:ext cx="265" cy="600"/>
              <a:chOff x="1655" y="1659"/>
              <a:chExt cx="265" cy="600"/>
            </a:xfrm>
          </p:grpSpPr>
          <p:sp>
            <p:nvSpPr>
              <p:cNvPr id="60450" name="Text Box 13"/>
              <p:cNvSpPr txBox="1">
                <a:spLocks noChangeArrowheads="1"/>
              </p:cNvSpPr>
              <p:nvPr/>
            </p:nvSpPr>
            <p:spPr bwMode="auto">
              <a:xfrm>
                <a:off x="1655" y="1659"/>
                <a:ext cx="265" cy="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it-IT" sz="1600" b="1" dirty="0">
                    <a:solidFill>
                      <a:srgbClr val="FF3300"/>
                    </a:solidFill>
                  </a:rPr>
                  <a:t>jet</a:t>
                </a:r>
                <a:endParaRPr lang="it-IT" sz="2400" b="1" dirty="0">
                  <a:solidFill>
                    <a:prstClr val="black"/>
                  </a:solidFill>
                  <a:latin typeface="Trebuchet MS" pitchFamily="-110" charset="0"/>
                </a:endParaRPr>
              </a:p>
            </p:txBody>
          </p:sp>
          <p:sp>
            <p:nvSpPr>
              <p:cNvPr id="60451" name="Text Box 14"/>
              <p:cNvSpPr txBox="1">
                <a:spLocks noChangeArrowheads="1"/>
              </p:cNvSpPr>
              <p:nvPr/>
            </p:nvSpPr>
            <p:spPr bwMode="auto">
              <a:xfrm>
                <a:off x="1667" y="2043"/>
                <a:ext cx="224" cy="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it-IT" sz="1600" b="1" dirty="0">
                    <a:solidFill>
                      <a:srgbClr val="FF3300"/>
                    </a:solidFill>
                  </a:rPr>
                  <a:t>jet</a:t>
                </a:r>
                <a:endParaRPr lang="it-IT" sz="2400" b="1" dirty="0">
                  <a:solidFill>
                    <a:prstClr val="black"/>
                  </a:solidFill>
                  <a:latin typeface="Trebuchet MS" pitchFamily="-110" charset="0"/>
                </a:endParaRPr>
              </a:p>
            </p:txBody>
          </p:sp>
        </p:grpSp>
      </p:grpSp>
      <p:sp>
        <p:nvSpPr>
          <p:cNvPr id="60424" name="Text Box 6"/>
          <p:cNvSpPr txBox="1">
            <a:spLocks noChangeArrowheads="1"/>
          </p:cNvSpPr>
          <p:nvPr/>
        </p:nvSpPr>
        <p:spPr bwMode="auto">
          <a:xfrm>
            <a:off x="1219200" y="3959225"/>
            <a:ext cx="38100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0000B9"/>
                </a:solidFill>
              </a:rPr>
              <a:t>Diffraction: soft </a:t>
            </a:r>
            <a:r>
              <a:rPr lang="en-US" b="1" dirty="0" smtClean="0">
                <a:solidFill>
                  <a:srgbClr val="0000B9"/>
                </a:solidFill>
              </a:rPr>
              <a:t>(and hard with CMS)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4" name="Group 74"/>
          <p:cNvGrpSpPr>
            <a:grpSpLocks/>
          </p:cNvGrpSpPr>
          <p:nvPr/>
        </p:nvGrpSpPr>
        <p:grpSpPr bwMode="auto">
          <a:xfrm>
            <a:off x="6851650" y="411163"/>
            <a:ext cx="1574800" cy="2016125"/>
            <a:chOff x="3336" y="173"/>
            <a:chExt cx="992" cy="1270"/>
          </a:xfrm>
        </p:grpSpPr>
        <p:grpSp>
          <p:nvGrpSpPr>
            <p:cNvPr id="5" name="Group 57"/>
            <p:cNvGrpSpPr>
              <a:grpSpLocks/>
            </p:cNvGrpSpPr>
            <p:nvPr/>
          </p:nvGrpSpPr>
          <p:grpSpPr bwMode="auto">
            <a:xfrm>
              <a:off x="3336" y="173"/>
              <a:ext cx="862" cy="1270"/>
              <a:chOff x="1882" y="1253"/>
              <a:chExt cx="862" cy="1270"/>
            </a:xfrm>
          </p:grpSpPr>
          <p:sp>
            <p:nvSpPr>
              <p:cNvPr id="60434" name="Line 58"/>
              <p:cNvSpPr>
                <a:spLocks noChangeShapeType="1"/>
              </p:cNvSpPr>
              <p:nvPr/>
            </p:nvSpPr>
            <p:spPr bwMode="auto">
              <a:xfrm>
                <a:off x="1945" y="1570"/>
                <a:ext cx="182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35" name="Line 59"/>
              <p:cNvSpPr>
                <a:spLocks noChangeShapeType="1"/>
              </p:cNvSpPr>
              <p:nvPr/>
            </p:nvSpPr>
            <p:spPr bwMode="auto">
              <a:xfrm flipH="1">
                <a:off x="1882" y="2296"/>
                <a:ext cx="227" cy="13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36" name="Oval 60"/>
              <p:cNvSpPr>
                <a:spLocks noChangeArrowheads="1"/>
              </p:cNvSpPr>
              <p:nvPr/>
            </p:nvSpPr>
            <p:spPr bwMode="auto">
              <a:xfrm>
                <a:off x="2245" y="1253"/>
                <a:ext cx="227" cy="72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37" name="Oval 61"/>
              <p:cNvSpPr>
                <a:spLocks noChangeArrowheads="1"/>
              </p:cNvSpPr>
              <p:nvPr/>
            </p:nvSpPr>
            <p:spPr bwMode="auto">
              <a:xfrm>
                <a:off x="2336" y="1752"/>
                <a:ext cx="227" cy="771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38" name="Line 62"/>
              <p:cNvSpPr>
                <a:spLocks noChangeShapeType="1"/>
              </p:cNvSpPr>
              <p:nvPr/>
            </p:nvSpPr>
            <p:spPr bwMode="auto">
              <a:xfrm>
                <a:off x="2018" y="1570"/>
                <a:ext cx="227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39" name="Oval 63" descr="Light upward diagonal"/>
              <p:cNvSpPr>
                <a:spLocks noChangeArrowheads="1"/>
              </p:cNvSpPr>
              <p:nvPr/>
            </p:nvSpPr>
            <p:spPr bwMode="auto">
              <a:xfrm>
                <a:off x="2336" y="1480"/>
                <a:ext cx="45" cy="272"/>
              </a:xfrm>
              <a:prstGeom prst="ellipse">
                <a:avLst/>
              </a:prstGeom>
              <a:pattFill prst="ltUp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40" name="Oval 64" descr="Light upward diagonal"/>
              <p:cNvSpPr>
                <a:spLocks noChangeArrowheads="1"/>
              </p:cNvSpPr>
              <p:nvPr/>
            </p:nvSpPr>
            <p:spPr bwMode="auto">
              <a:xfrm>
                <a:off x="2426" y="1979"/>
                <a:ext cx="46" cy="272"/>
              </a:xfrm>
              <a:prstGeom prst="ellipse">
                <a:avLst/>
              </a:prstGeom>
              <a:pattFill prst="ltUp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41" name="Line 65"/>
              <p:cNvSpPr>
                <a:spLocks noChangeShapeType="1"/>
              </p:cNvSpPr>
              <p:nvPr/>
            </p:nvSpPr>
            <p:spPr bwMode="auto">
              <a:xfrm flipH="1">
                <a:off x="2109" y="2160"/>
                <a:ext cx="227" cy="13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42" name="Line 66"/>
              <p:cNvSpPr>
                <a:spLocks noChangeShapeType="1"/>
              </p:cNvSpPr>
              <p:nvPr/>
            </p:nvSpPr>
            <p:spPr bwMode="auto">
              <a:xfrm flipV="1">
                <a:off x="2472" y="1480"/>
                <a:ext cx="181" cy="9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43" name="Line 67"/>
              <p:cNvSpPr>
                <a:spLocks noChangeShapeType="1"/>
              </p:cNvSpPr>
              <p:nvPr/>
            </p:nvSpPr>
            <p:spPr bwMode="auto">
              <a:xfrm flipV="1">
                <a:off x="2653" y="1434"/>
                <a:ext cx="91" cy="46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44" name="Line 68"/>
              <p:cNvSpPr>
                <a:spLocks noChangeShapeType="1"/>
              </p:cNvSpPr>
              <p:nvPr/>
            </p:nvSpPr>
            <p:spPr bwMode="auto">
              <a:xfrm>
                <a:off x="2562" y="2115"/>
                <a:ext cx="182" cy="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45" name="Oval 69"/>
              <p:cNvSpPr>
                <a:spLocks noChangeArrowheads="1"/>
              </p:cNvSpPr>
              <p:nvPr/>
            </p:nvSpPr>
            <p:spPr bwMode="auto">
              <a:xfrm>
                <a:off x="2336" y="1570"/>
                <a:ext cx="46" cy="9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46" name="Oval 70"/>
              <p:cNvSpPr>
                <a:spLocks noChangeArrowheads="1"/>
              </p:cNvSpPr>
              <p:nvPr/>
            </p:nvSpPr>
            <p:spPr bwMode="auto">
              <a:xfrm>
                <a:off x="2426" y="2069"/>
                <a:ext cx="46" cy="9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47" name="Line 71"/>
              <p:cNvSpPr>
                <a:spLocks noChangeShapeType="1"/>
              </p:cNvSpPr>
              <p:nvPr/>
            </p:nvSpPr>
            <p:spPr bwMode="auto">
              <a:xfrm>
                <a:off x="2381" y="1616"/>
                <a:ext cx="0" cy="499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sysDot"/>
                <a:round/>
                <a:headEnd type="triangle" w="med" len="med"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60448" name="Text Box 72"/>
              <p:cNvSpPr txBox="1">
                <a:spLocks noChangeArrowheads="1"/>
              </p:cNvSpPr>
              <p:nvPr/>
            </p:nvSpPr>
            <p:spPr bwMode="auto">
              <a:xfrm>
                <a:off x="2381" y="1797"/>
                <a:ext cx="164" cy="1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fi-FI" sz="1000" b="1">
                    <a:solidFill>
                      <a:srgbClr val="FF0000"/>
                    </a:solidFill>
                    <a:latin typeface="Comic Sans MS" pitchFamily="-110" charset="0"/>
                  </a:rPr>
                  <a:t>b</a:t>
                </a:r>
                <a:endParaRPr lang="en-US" sz="1000" b="1" dirty="0">
                  <a:solidFill>
                    <a:srgbClr val="FF0000"/>
                  </a:solidFill>
                  <a:latin typeface="Comic Sans MS" pitchFamily="-110" charset="0"/>
                </a:endParaRPr>
              </a:p>
            </p:txBody>
          </p:sp>
        </p:grpSp>
        <p:sp>
          <p:nvSpPr>
            <p:cNvPr id="60433" name="Line 73"/>
            <p:cNvSpPr>
              <a:spLocks noChangeShapeType="1"/>
            </p:cNvSpPr>
            <p:nvPr/>
          </p:nvSpPr>
          <p:spPr bwMode="auto">
            <a:xfrm flipH="1">
              <a:off x="4146" y="1028"/>
              <a:ext cx="182" cy="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60426" name="Text Box 7"/>
          <p:cNvSpPr txBox="1">
            <a:spLocks noChangeArrowheads="1"/>
          </p:cNvSpPr>
          <p:nvPr/>
        </p:nvSpPr>
        <p:spPr bwMode="auto">
          <a:xfrm>
            <a:off x="6772275" y="2798763"/>
            <a:ext cx="182562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>
                <a:solidFill>
                  <a:srgbClr val="0000B9"/>
                </a:solidFill>
              </a:rPr>
              <a:t>Forward physics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0427" name="Text Box 75"/>
          <p:cNvSpPr txBox="1">
            <a:spLocks noChangeArrowheads="1"/>
          </p:cNvSpPr>
          <p:nvPr/>
        </p:nvSpPr>
        <p:spPr bwMode="auto">
          <a:xfrm>
            <a:off x="2362200" y="55563"/>
            <a:ext cx="4876801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TOTEM Physics Overview</a:t>
            </a:r>
          </a:p>
        </p:txBody>
      </p:sp>
      <p:sp>
        <p:nvSpPr>
          <p:cNvPr id="60428" name="AutoShape 76"/>
          <p:cNvSpPr>
            <a:spLocks noChangeArrowheads="1"/>
          </p:cNvSpPr>
          <p:nvPr/>
        </p:nvSpPr>
        <p:spPr bwMode="auto">
          <a:xfrm>
            <a:off x="1905000" y="762000"/>
            <a:ext cx="1905000" cy="296863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0000B9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0429" name="AutoShape 77"/>
          <p:cNvSpPr>
            <a:spLocks noChangeArrowheads="1"/>
          </p:cNvSpPr>
          <p:nvPr/>
        </p:nvSpPr>
        <p:spPr bwMode="auto">
          <a:xfrm>
            <a:off x="5638800" y="1219201"/>
            <a:ext cx="1752600" cy="304799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0000B9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0430" name="AutoShape 78"/>
          <p:cNvSpPr>
            <a:spLocks noChangeArrowheads="1"/>
          </p:cNvSpPr>
          <p:nvPr/>
        </p:nvSpPr>
        <p:spPr bwMode="auto">
          <a:xfrm>
            <a:off x="6767512" y="2798763"/>
            <a:ext cx="1690687" cy="325437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0000B9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0431" name="AutoShape 79"/>
          <p:cNvSpPr>
            <a:spLocks noChangeArrowheads="1"/>
          </p:cNvSpPr>
          <p:nvPr/>
        </p:nvSpPr>
        <p:spPr bwMode="auto">
          <a:xfrm>
            <a:off x="1219200" y="3957638"/>
            <a:ext cx="3657600" cy="309562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0000B9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B4F4B-A16F-45C8-983A-C5BC52D6CD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4340875"/>
            <a:ext cx="2302576" cy="213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696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800" y="152400"/>
            <a:ext cx="8077200" cy="715963"/>
          </a:xfrm>
        </p:spPr>
        <p:txBody>
          <a:bodyPr>
            <a:noAutofit/>
          </a:bodyPr>
          <a:lstStyle/>
          <a:p>
            <a:r>
              <a:rPr lang="fi-FI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Central </a:t>
            </a:r>
            <a:r>
              <a:rPr lang="fi-FI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Exclusive </a:t>
            </a:r>
            <a:r>
              <a:rPr lang="fi-FI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fi-FI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roduction </a:t>
            </a:r>
            <a:r>
              <a:rPr lang="fi-FI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(CEP</a:t>
            </a:r>
            <a:r>
              <a:rPr lang="fi-FI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)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66800" y="908720"/>
            <a:ext cx="6312368" cy="1876516"/>
            <a:chOff x="1115616" y="908720"/>
            <a:chExt cx="6568352" cy="2024853"/>
          </a:xfrm>
        </p:grpSpPr>
        <p:graphicFrame>
          <p:nvGraphicFramePr>
            <p:cNvPr id="7" name="Object 0"/>
            <p:cNvGraphicFramePr>
              <a:graphicFrameLocks noChangeAspect="1"/>
            </p:cNvGraphicFramePr>
            <p:nvPr>
              <p:extLst/>
            </p:nvPr>
          </p:nvGraphicFramePr>
          <p:xfrm>
            <a:off x="4904256" y="2281184"/>
            <a:ext cx="1370880" cy="593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5" name="Equation" r:id="rId3" imgW="787320" imgH="444240" progId="">
                    <p:embed/>
                  </p:oleObj>
                </mc:Choice>
                <mc:Fallback>
                  <p:oleObj name="Equation" r:id="rId3" imgW="787320" imgH="4442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4256" y="2281184"/>
                          <a:ext cx="1370880" cy="593342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4773217" y="1104581"/>
              <a:ext cx="1437120" cy="38308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91430" tIns="45715" rIns="91430" bIns="45715">
              <a:spAutoFit/>
            </a:bodyPr>
            <a:lstStyle/>
            <a:p>
              <a:pPr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/>
                <a:buNone/>
              </a:pPr>
              <a:r>
                <a:rPr lang="en-US" sz="1900">
                  <a:solidFill>
                    <a:srgbClr val="FF0000"/>
                  </a:solidFill>
                </a:rPr>
                <a:t>M</a:t>
              </a:r>
              <a:r>
                <a:rPr lang="en-US" sz="1900" baseline="30000">
                  <a:solidFill>
                    <a:srgbClr val="FF0000"/>
                  </a:solidFill>
                </a:rPr>
                <a:t>2 </a:t>
              </a:r>
              <a:r>
                <a:rPr lang="en-US" sz="1900">
                  <a:solidFill>
                    <a:srgbClr val="FF0000"/>
                  </a:solidFill>
                </a:rPr>
                <a:t>= </a:t>
              </a:r>
              <a:r>
                <a:rPr lang="en-US" sz="1900">
                  <a:solidFill>
                    <a:srgbClr val="FF0000"/>
                  </a:solidFill>
                  <a:latin typeface="Symbol" pitchFamily="18" charset="2"/>
                </a:rPr>
                <a:t>x</a:t>
              </a:r>
              <a:r>
                <a:rPr lang="en-US" sz="1900" baseline="-25000">
                  <a:solidFill>
                    <a:srgbClr val="FF0000"/>
                  </a:solidFill>
                  <a:latin typeface="Symbol" pitchFamily="18" charset="2"/>
                </a:rPr>
                <a:t>1</a:t>
              </a:r>
              <a:r>
                <a:rPr lang="en-US" sz="1900">
                  <a:solidFill>
                    <a:srgbClr val="FF0000"/>
                  </a:solidFill>
                  <a:latin typeface="Symbol" pitchFamily="18" charset="2"/>
                </a:rPr>
                <a:t> x</a:t>
              </a:r>
              <a:r>
                <a:rPr lang="en-US" sz="1900" baseline="-25000">
                  <a:solidFill>
                    <a:srgbClr val="FF0000"/>
                  </a:solidFill>
                  <a:latin typeface="Symbol" pitchFamily="18" charset="2"/>
                </a:rPr>
                <a:t>2</a:t>
              </a:r>
              <a:r>
                <a:rPr lang="en-US" sz="1900">
                  <a:solidFill>
                    <a:srgbClr val="FF0000"/>
                  </a:solidFill>
                </a:rPr>
                <a:t> s </a:t>
              </a:r>
            </a:p>
          </p:txBody>
        </p:sp>
        <p:pic>
          <p:nvPicPr>
            <p:cNvPr id="9" name="Picture 1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15616" y="908720"/>
              <a:ext cx="2874240" cy="2024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3662976" y="1758409"/>
              <a:ext cx="1771619" cy="375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0" tIns="45715" rIns="91430" bIns="45715">
              <a:spAutoFit/>
            </a:bodyPr>
            <a:lstStyle/>
            <a:p>
              <a:pPr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/>
                <a:buNone/>
              </a:pPr>
              <a:r>
                <a:rPr lang="en-US" sz="1900">
                  <a:solidFill>
                    <a:prstClr val="black"/>
                  </a:solidFill>
                  <a:latin typeface="Arial" charset="0"/>
                  <a:sym typeface="Symbol" pitchFamily="18" charset="2"/>
                </a:rPr>
                <a:t>X at rapidity </a:t>
              </a:r>
              <a:r>
                <a:rPr lang="en-US" sz="1900">
                  <a:solidFill>
                    <a:srgbClr val="FF0000"/>
                  </a:solidFill>
                  <a:latin typeface="Arial" charset="0"/>
                  <a:sym typeface="Symbol" pitchFamily="18" charset="2"/>
                </a:rPr>
                <a:t>y</a:t>
              </a:r>
              <a:r>
                <a:rPr lang="en-US" sz="1900" baseline="-25000">
                  <a:solidFill>
                    <a:srgbClr val="FF0000"/>
                  </a:solidFill>
                  <a:latin typeface="Arial" charset="0"/>
                  <a:sym typeface="Symbol" pitchFamily="18" charset="2"/>
                </a:rPr>
                <a:t>X</a:t>
              </a:r>
              <a:endParaRPr lang="en-US" sz="1900" baseline="-2500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11" name="Text Box 19"/>
            <p:cNvSpPr txBox="1">
              <a:spLocks noChangeArrowheads="1"/>
            </p:cNvSpPr>
            <p:nvPr/>
          </p:nvSpPr>
          <p:spPr bwMode="auto">
            <a:xfrm>
              <a:off x="3841537" y="1039773"/>
              <a:ext cx="551520" cy="374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0" tIns="45715" rIns="91430" bIns="45715">
              <a:spAutoFit/>
            </a:bodyPr>
            <a:lstStyle/>
            <a:p>
              <a:pPr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/>
                <a:buNone/>
              </a:pPr>
              <a:r>
                <a:rPr lang="en-US" sz="1900">
                  <a:solidFill>
                    <a:srgbClr val="FF0000"/>
                  </a:solidFill>
                </a:rPr>
                <a:t>(</a:t>
              </a:r>
              <a:r>
                <a:rPr lang="en-US" sz="1900">
                  <a:solidFill>
                    <a:srgbClr val="FF0000"/>
                  </a:solidFill>
                  <a:latin typeface="Symbol" pitchFamily="18" charset="2"/>
                </a:rPr>
                <a:t>x</a:t>
              </a:r>
              <a:r>
                <a:rPr lang="en-US" sz="1900" baseline="-25000">
                  <a:solidFill>
                    <a:srgbClr val="FF0000"/>
                  </a:solidFill>
                </a:rPr>
                <a:t>1</a:t>
              </a:r>
              <a:r>
                <a:rPr lang="en-US" sz="190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12" name="Text Box 20"/>
            <p:cNvSpPr txBox="1">
              <a:spLocks noChangeArrowheads="1"/>
            </p:cNvSpPr>
            <p:nvPr/>
          </p:nvSpPr>
          <p:spPr bwMode="auto">
            <a:xfrm>
              <a:off x="3858817" y="2410797"/>
              <a:ext cx="551520" cy="374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0" tIns="45715" rIns="91430" bIns="45715">
              <a:spAutoFit/>
            </a:bodyPr>
            <a:lstStyle/>
            <a:p>
              <a:pPr hangingPunct="0">
                <a:lnSpc>
                  <a:spcPct val="97000"/>
                </a:lnSpc>
                <a:buClr>
                  <a:srgbClr val="000000"/>
                </a:buClr>
                <a:buSzPct val="45000"/>
                <a:buFont typeface="StarSymbol"/>
                <a:buNone/>
              </a:pPr>
              <a:r>
                <a:rPr lang="en-US" sz="1900">
                  <a:solidFill>
                    <a:srgbClr val="FF0000"/>
                  </a:solidFill>
                </a:rPr>
                <a:t>(</a:t>
              </a:r>
              <a:r>
                <a:rPr lang="en-US" sz="1900">
                  <a:solidFill>
                    <a:srgbClr val="FF0000"/>
                  </a:solidFill>
                  <a:latin typeface="Symbol" pitchFamily="18" charset="2"/>
                </a:rPr>
                <a:t>x</a:t>
              </a:r>
              <a:r>
                <a:rPr lang="en-US" sz="1900" baseline="-25000">
                  <a:solidFill>
                    <a:srgbClr val="FF0000"/>
                  </a:solidFill>
                </a:rPr>
                <a:t>2</a:t>
              </a:r>
              <a:r>
                <a:rPr lang="en-US" sz="190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24128" y="1740980"/>
              <a:ext cx="1959840" cy="407222"/>
            </a:xfrm>
            <a:prstGeom prst="rect">
              <a:avLst/>
            </a:prstGeom>
            <a:noFill/>
            <a:ln>
              <a:noFill/>
            </a:ln>
          </p:spPr>
          <p:txBody>
            <a:bodyPr lIns="81639" tIns="40820" rIns="81639" bIns="40820" compatLnSpc="0">
              <a:spAutoFit/>
            </a:bodyPr>
            <a:lstStyle/>
            <a:p>
              <a:pPr algn="ctr" hangingPunct="0">
                <a:buClr>
                  <a:srgbClr val="000000"/>
                </a:buClr>
                <a:buSzPct val="45000"/>
                <a:defRPr/>
              </a:pPr>
              <a:r>
                <a:rPr lang="fi-FI" sz="2000" dirty="0">
                  <a:solidFill>
                    <a:srgbClr val="002060"/>
                  </a:solidFill>
                  <a:latin typeface="Liberation Sans" pitchFamily="34"/>
                  <a:ea typeface="DejaVu LGC Sans" pitchFamily="2"/>
                  <a:cs typeface="DejaVu LGC Sans" pitchFamily="2"/>
                </a:rPr>
                <a:t>gg collider </a:t>
              </a:r>
              <a:r>
                <a:rPr lang="fi-FI" sz="2000" dirty="0" smtClean="0">
                  <a:solidFill>
                    <a:srgbClr val="002060"/>
                  </a:solidFill>
                  <a:latin typeface="Liberation Sans" pitchFamily="34"/>
                  <a:ea typeface="DejaVu LGC Sans" pitchFamily="2"/>
                  <a:cs typeface="DejaVu LGC Sans" pitchFamily="2"/>
                </a:rPr>
                <a:t> </a:t>
              </a:r>
              <a:endParaRPr lang="fi-FI" sz="2000" dirty="0">
                <a:solidFill>
                  <a:srgbClr val="002060"/>
                </a:solidFill>
                <a:latin typeface="Liberation Sans" pitchFamily="34"/>
                <a:ea typeface="DejaVu LGC Sans" pitchFamily="2"/>
                <a:cs typeface="DejaVu LGC Sans" pitchFamily="2"/>
              </a:endParaRP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228600" y="2895600"/>
            <a:ext cx="8839200" cy="36196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B050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29452" hangingPunct="0">
              <a:buSzPct val="45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prstClr val="black"/>
                </a:solidFill>
                <a:latin typeface="+mn-lt"/>
              </a:rPr>
              <a:t>exchange of </a:t>
            </a:r>
            <a:r>
              <a:rPr lang="en-US" sz="2000" dirty="0" err="1">
                <a:solidFill>
                  <a:prstClr val="black"/>
                </a:solidFill>
                <a:latin typeface="+mn-lt"/>
              </a:rPr>
              <a:t>colour</a:t>
            </a:r>
            <a:r>
              <a:rPr lang="en-US" sz="2000" dirty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+mn-lt"/>
              </a:rPr>
              <a:t>singlets</a:t>
            </a:r>
            <a:r>
              <a:rPr lang="en-US" sz="2000" dirty="0">
                <a:solidFill>
                  <a:prstClr val="black"/>
                </a:solidFill>
                <a:latin typeface="+mn-lt"/>
              </a:rPr>
              <a:t> with vacuum quantum numbers </a:t>
            </a:r>
            <a:r>
              <a:rPr lang="en-US" sz="2000" dirty="0" smtClean="0">
                <a:solidFill>
                  <a:prstClr val="black"/>
                </a:solidFill>
                <a:latin typeface="+mn-lt"/>
              </a:rPr>
              <a:t/>
            </a:r>
            <a:br>
              <a:rPr lang="en-US" sz="2000" dirty="0" smtClean="0">
                <a:solidFill>
                  <a:prstClr val="black"/>
                </a:solidFill>
                <a:latin typeface="+mn-lt"/>
              </a:rPr>
            </a:br>
            <a:r>
              <a:rPr lang="en-US" sz="2000" dirty="0" smtClean="0">
                <a:solidFill>
                  <a:prstClr val="black"/>
                </a:solidFill>
                <a:latin typeface="+mn-lt"/>
                <a:sym typeface="Symbol" pitchFamily="18" charset="2"/>
              </a:rPr>
              <a:t> </a:t>
            </a:r>
            <a:r>
              <a:rPr lang="en-US" sz="2000" dirty="0">
                <a:solidFill>
                  <a:prstClr val="black"/>
                </a:solidFill>
                <a:latin typeface="+mn-lt"/>
                <a:sym typeface="Symbol" pitchFamily="18" charset="2"/>
              </a:rPr>
              <a:t>s</a:t>
            </a:r>
            <a:r>
              <a:rPr lang="en-US" sz="2000" dirty="0">
                <a:solidFill>
                  <a:prstClr val="black"/>
                </a:solidFill>
                <a:latin typeface="+mn-lt"/>
              </a:rPr>
              <a:t>election rules for system X: J</a:t>
            </a:r>
            <a:r>
              <a:rPr lang="en-US" sz="2000" baseline="30000" dirty="0">
                <a:solidFill>
                  <a:prstClr val="black"/>
                </a:solidFill>
                <a:latin typeface="+mn-lt"/>
              </a:rPr>
              <a:t>PC</a:t>
            </a:r>
            <a:r>
              <a:rPr lang="en-US" sz="2000" dirty="0">
                <a:solidFill>
                  <a:prstClr val="black"/>
                </a:solidFill>
                <a:latin typeface="+mn-lt"/>
              </a:rPr>
              <a:t> = 0</a:t>
            </a:r>
            <a:r>
              <a:rPr lang="en-US" sz="2000" baseline="30000" dirty="0">
                <a:solidFill>
                  <a:prstClr val="black"/>
                </a:solidFill>
                <a:latin typeface="+mn-lt"/>
              </a:rPr>
              <a:t>++</a:t>
            </a:r>
            <a:r>
              <a:rPr lang="en-US" sz="2000" dirty="0">
                <a:solidFill>
                  <a:prstClr val="black"/>
                </a:solidFill>
                <a:latin typeface="+mn-lt"/>
              </a:rPr>
              <a:t>, </a:t>
            </a: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2</a:t>
            </a:r>
            <a:r>
              <a:rPr lang="en-US" sz="2000" baseline="30000" dirty="0" smtClean="0">
                <a:solidFill>
                  <a:prstClr val="black"/>
                </a:solidFill>
                <a:latin typeface="+mn-lt"/>
              </a:rPr>
              <a:t>++</a:t>
            </a:r>
            <a:r>
              <a:rPr lang="en-US" sz="2000" dirty="0" smtClean="0">
                <a:solidFill>
                  <a:prstClr val="black"/>
                </a:solidFill>
                <a:latin typeface="+mn-lt"/>
              </a:rPr>
              <a:t>, </a:t>
            </a:r>
            <a:r>
              <a:rPr lang="en-US" sz="2000" dirty="0">
                <a:solidFill>
                  <a:prstClr val="black"/>
                </a:solidFill>
                <a:latin typeface="+mn-lt"/>
              </a:rPr>
              <a:t>… resonances</a:t>
            </a:r>
            <a:r>
              <a:rPr lang="en-US" sz="2000" dirty="0">
                <a:solidFill>
                  <a:prstClr val="black"/>
                </a:solidFill>
                <a:latin typeface="+mn-lt"/>
                <a:sym typeface="Symbol" pitchFamily="18" charset="2"/>
              </a:rPr>
              <a:t>, jets,?….</a:t>
            </a:r>
          </a:p>
          <a:p>
            <a:pPr defTabSz="829452" hangingPunct="0">
              <a:buSzPct val="45000"/>
              <a:buFont typeface="Wingdings" panose="05000000000000000000" pitchFamily="2" charset="2"/>
              <a:buChar char="Ø"/>
            </a:pPr>
            <a:r>
              <a:rPr lang="fi-FI" sz="2000" u="sng" dirty="0" smtClean="0">
                <a:solidFill>
                  <a:prstClr val="black"/>
                </a:solidFill>
                <a:latin typeface="+mn-lt"/>
              </a:rPr>
              <a:t>With </a:t>
            </a:r>
            <a:r>
              <a:rPr lang="fi-FI" sz="2000" u="sng" dirty="0">
                <a:solidFill>
                  <a:prstClr val="black"/>
                </a:solidFill>
                <a:latin typeface="+mn-lt"/>
              </a:rPr>
              <a:t>double-arm proton detection</a:t>
            </a:r>
            <a:r>
              <a:rPr lang="fi-FI" sz="2000" u="sng" dirty="0" smtClean="0">
                <a:solidFill>
                  <a:prstClr val="black"/>
                </a:solidFill>
                <a:latin typeface="+mn-lt"/>
              </a:rPr>
              <a:t>:</a:t>
            </a:r>
            <a:br>
              <a:rPr lang="fi-FI" sz="2000" u="sng" dirty="0" smtClean="0">
                <a:solidFill>
                  <a:prstClr val="black"/>
                </a:solidFill>
                <a:latin typeface="+mn-lt"/>
              </a:rPr>
            </a:br>
            <a:r>
              <a:rPr lang="fi-FI" sz="1800" dirty="0">
                <a:solidFill>
                  <a:srgbClr val="0070C0"/>
                </a:solidFill>
              </a:rPr>
              <a:t> </a:t>
            </a:r>
            <a:r>
              <a:rPr lang="fi-FI" sz="1800" dirty="0" smtClean="0">
                <a:solidFill>
                  <a:srgbClr val="0070C0"/>
                </a:solidFill>
              </a:rPr>
              <a:t>   </a:t>
            </a:r>
            <a:r>
              <a:rPr lang="fi-FI" sz="1800" dirty="0" smtClean="0">
                <a:solidFill>
                  <a:srgbClr val="0070C0"/>
                </a:solidFill>
                <a:sym typeface="Symbol"/>
              </a:rPr>
              <a:t></a:t>
            </a:r>
            <a:r>
              <a:rPr lang="fi-FI" sz="1800" dirty="0">
                <a:solidFill>
                  <a:srgbClr val="0070C0"/>
                </a:solidFill>
                <a:sym typeface="Symbol"/>
              </a:rPr>
              <a:t>* </a:t>
            </a:r>
            <a:r>
              <a:rPr lang="fi-FI" sz="1800" dirty="0">
                <a:solidFill>
                  <a:srgbClr val="0070C0"/>
                </a:solidFill>
                <a:latin typeface="+mn-lt"/>
                <a:sym typeface="Symbol"/>
              </a:rPr>
              <a:t>= </a:t>
            </a:r>
            <a:r>
              <a:rPr lang="fi-FI" sz="1800" dirty="0" smtClean="0">
                <a:solidFill>
                  <a:srgbClr val="0070C0"/>
                </a:solidFill>
                <a:latin typeface="+mn-lt"/>
                <a:sym typeface="Symbol"/>
              </a:rPr>
              <a:t>90m</a:t>
            </a:r>
            <a:r>
              <a:rPr lang="fi-FI" sz="18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fi-FI" sz="1800" dirty="0">
                <a:solidFill>
                  <a:srgbClr val="0070C0"/>
                </a:solidFill>
                <a:latin typeface="+mn-lt"/>
              </a:rPr>
              <a:t>runs: all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M(pp), </a:t>
            </a: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      </a:t>
            </a:r>
            <a:r>
              <a:rPr lang="en-US" sz="1800" dirty="0" smtClean="0">
                <a:solidFill>
                  <a:srgbClr val="0070C0"/>
                </a:solidFill>
                <a:sym typeface="Symbol"/>
              </a:rPr>
              <a:t> </a:t>
            </a:r>
            <a:r>
              <a:rPr lang="en-US" sz="1800" dirty="0">
                <a:solidFill>
                  <a:srgbClr val="0070C0"/>
                </a:solidFill>
                <a:latin typeface="+mn-lt"/>
                <a:sym typeface="Symbol"/>
              </a:rPr>
              <a:t> 0.05 - 0.5  </a:t>
            </a:r>
            <a:r>
              <a:rPr lang="en-US" sz="1800" dirty="0" smtClean="0">
                <a:solidFill>
                  <a:srgbClr val="0070C0"/>
                </a:solidFill>
                <a:sym typeface="Symbol"/>
              </a:rPr>
              <a:t> </a:t>
            </a:r>
            <a:r>
              <a:rPr lang="en-US" sz="1800" dirty="0">
                <a:solidFill>
                  <a:srgbClr val="0070C0"/>
                </a:solidFill>
                <a:latin typeface="+mn-lt"/>
                <a:sym typeface="Symbol"/>
              </a:rPr>
              <a:t>O(0.1-10 pb</a:t>
            </a:r>
            <a:r>
              <a:rPr lang="en-US" sz="1800" baseline="30000" dirty="0">
                <a:solidFill>
                  <a:srgbClr val="0070C0"/>
                </a:solidFill>
                <a:latin typeface="+mn-lt"/>
                <a:sym typeface="Symbol"/>
              </a:rPr>
              <a:t>1</a:t>
            </a:r>
            <a:r>
              <a:rPr lang="en-US" sz="1800" dirty="0">
                <a:solidFill>
                  <a:srgbClr val="0070C0"/>
                </a:solidFill>
                <a:latin typeface="+mn-lt"/>
                <a:sym typeface="Symbol"/>
              </a:rPr>
              <a:t>/day)</a:t>
            </a:r>
            <a:r>
              <a:rPr lang="en-US" sz="1800" dirty="0">
                <a:solidFill>
                  <a:srgbClr val="0070C0"/>
                </a:solidFill>
                <a:latin typeface="+mn-lt"/>
                <a:ea typeface="DejaVu LGC Sans"/>
                <a:cs typeface="DejaVu LGC Sans"/>
              </a:rPr>
              <a:t> </a:t>
            </a:r>
            <a:endParaRPr lang="en-US" sz="1800" dirty="0" smtClean="0">
              <a:solidFill>
                <a:srgbClr val="0070C0"/>
              </a:solidFill>
              <a:latin typeface="+mn-lt"/>
              <a:ea typeface="DejaVu LGC Sans"/>
              <a:cs typeface="DejaVu LGC Sans"/>
            </a:endParaRPr>
          </a:p>
          <a:p>
            <a:pPr marL="0" indent="0" defTabSz="829452" hangingPunct="0">
              <a:buSzPct val="45000"/>
              <a:buFont typeface="Arial" panose="020B0604020202020204" pitchFamily="34" charset="0"/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         </a:t>
            </a: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low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 smtClean="0">
                <a:solidFill>
                  <a:srgbClr val="0070C0"/>
                </a:solidFill>
                <a:latin typeface="Symbol" panose="05050102010706020507" pitchFamily="18" charset="2"/>
              </a:rPr>
              <a:t>b</a:t>
            </a:r>
            <a:r>
              <a:rPr lang="en-US" sz="1800" dirty="0" smtClean="0">
                <a:solidFill>
                  <a:srgbClr val="0070C0"/>
                </a:solidFill>
              </a:rPr>
              <a:t>*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runs: M(pp) &gt; ~ 350 </a:t>
            </a:r>
            <a:r>
              <a:rPr lang="en-US" sz="1800" dirty="0" err="1">
                <a:solidFill>
                  <a:srgbClr val="0070C0"/>
                </a:solidFill>
                <a:latin typeface="+mn-lt"/>
              </a:rPr>
              <a:t>GeV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, </a:t>
            </a:r>
            <a:r>
              <a:rPr lang="en-US" sz="1800" dirty="0" smtClean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sz="1800" dirty="0" smtClean="0">
                <a:solidFill>
                  <a:srgbClr val="0070C0"/>
                </a:solidFill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~ 30 - 50 </a:t>
            </a: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  </a:t>
            </a:r>
            <a:r>
              <a:rPr lang="en-US" sz="1800" dirty="0" smtClean="0">
                <a:solidFill>
                  <a:srgbClr val="0070C0"/>
                </a:solidFill>
                <a:latin typeface="+mn-lt"/>
                <a:sym typeface="Symbol"/>
              </a:rPr>
              <a:t></a:t>
            </a: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+mn-lt"/>
              </a:rPr>
              <a:t>O(1 </a:t>
            </a: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fb</a:t>
            </a:r>
            <a:r>
              <a:rPr lang="en-US" sz="1800" baseline="30000" dirty="0" smtClean="0">
                <a:solidFill>
                  <a:srgbClr val="0070C0"/>
                </a:solidFill>
                <a:latin typeface="+mn-lt"/>
              </a:rPr>
              <a:t>-1</a:t>
            </a:r>
            <a:r>
              <a:rPr lang="en-US" sz="1800" dirty="0" smtClean="0">
                <a:solidFill>
                  <a:srgbClr val="0070C0"/>
                </a:solidFill>
                <a:latin typeface="+mn-lt"/>
              </a:rPr>
              <a:t>/day)</a:t>
            </a:r>
            <a:endParaRPr lang="en-US" sz="1800" dirty="0">
              <a:solidFill>
                <a:srgbClr val="0070C0"/>
              </a:solidFill>
              <a:latin typeface="+mn-lt"/>
              <a:ea typeface="DejaVu LGC Sans"/>
              <a:cs typeface="DejaVu LGC Sans"/>
            </a:endParaRPr>
          </a:p>
          <a:p>
            <a:pPr defTabSz="829452" hangingPunct="0">
              <a:buSzPct val="45000"/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Comparison/prediction from forward to 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central system:  </a:t>
            </a:r>
          </a:p>
          <a:p>
            <a:pPr defTabSz="829452" hangingPunct="0">
              <a:buSzPct val="45000"/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M(pp) =? M(central</a:t>
            </a:r>
            <a:r>
              <a:rPr lang="en-US" sz="1800" dirty="0" smtClean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),    </a:t>
            </a:r>
            <a:r>
              <a:rPr lang="en-US" sz="1800" dirty="0" err="1" smtClean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p</a:t>
            </a:r>
            <a:r>
              <a:rPr lang="en-US" sz="1800" baseline="-25000" dirty="0" err="1" smtClean="0">
                <a:solidFill>
                  <a:prstClr val="black"/>
                </a:solidFill>
                <a:latin typeface="+mn-lt"/>
              </a:rPr>
              <a:t>T,z</a:t>
            </a:r>
            <a:r>
              <a:rPr lang="en-US" sz="1800" dirty="0" smtClean="0">
                <a:solidFill>
                  <a:prstClr val="black"/>
                </a:solidFill>
                <a:latin typeface="+mn-lt"/>
              </a:rPr>
              <a:t>(pp</a:t>
            </a:r>
            <a:r>
              <a:rPr lang="en-US" sz="1800" dirty="0">
                <a:solidFill>
                  <a:prstClr val="black"/>
                </a:solidFill>
                <a:latin typeface="+mn-lt"/>
              </a:rPr>
              <a:t>) =? </a:t>
            </a:r>
            <a:r>
              <a:rPr lang="en-US" sz="1800" dirty="0" err="1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p</a:t>
            </a:r>
            <a:r>
              <a:rPr lang="en-US" sz="1800" baseline="-25000" dirty="0" err="1">
                <a:solidFill>
                  <a:prstClr val="black"/>
                </a:solidFill>
                <a:latin typeface="+mn-lt"/>
              </a:rPr>
              <a:t>T,z</a:t>
            </a:r>
            <a:r>
              <a:rPr lang="en-US" sz="1800" dirty="0">
                <a:solidFill>
                  <a:prstClr val="black"/>
                </a:solidFill>
                <a:latin typeface="+mn-lt"/>
              </a:rPr>
              <a:t>(central), </a:t>
            </a:r>
            <a:r>
              <a:rPr lang="en-US" sz="1800" dirty="0" smtClean="0">
                <a:solidFill>
                  <a:prstClr val="black"/>
                </a:solidFill>
                <a:latin typeface="+mn-lt"/>
              </a:rPr>
              <a:t>  vertex(pp</a:t>
            </a:r>
            <a:r>
              <a:rPr lang="en-US" sz="1800" dirty="0">
                <a:solidFill>
                  <a:prstClr val="black"/>
                </a:solidFill>
                <a:latin typeface="+mn-lt"/>
              </a:rPr>
              <a:t>) </a:t>
            </a:r>
            <a:r>
              <a:rPr lang="en-US" sz="1800" dirty="0" smtClean="0">
                <a:solidFill>
                  <a:prstClr val="black"/>
                </a:solidFill>
                <a:latin typeface="+mn-lt"/>
              </a:rPr>
              <a:t>=? vertex(central)</a:t>
            </a:r>
          </a:p>
          <a:p>
            <a:pPr defTabSz="829452" hangingPunct="0">
              <a:buSzPct val="45000"/>
              <a:buFont typeface="Wingdings" panose="05000000000000000000" pitchFamily="2" charset="2"/>
              <a:buChar char="Ø"/>
            </a:pPr>
            <a:endParaRPr lang="en-US" sz="1000" dirty="0" smtClean="0">
              <a:solidFill>
                <a:prstClr val="black"/>
              </a:solidFill>
              <a:ea typeface="DejaVu LGC Sans"/>
              <a:cs typeface="DejaVu LGC Sans"/>
            </a:endParaRPr>
          </a:p>
          <a:p>
            <a:pPr defTabSz="829452" hangingPunct="0">
              <a:buSzPct val="45000"/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Prediction 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of central particle flow topology from proton 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ea typeface="DejaVu LGC Sans"/>
                <a:cs typeface="DejaVu LGC Sans"/>
              </a:rPr>
              <a:t>x</a:t>
            </a:r>
            <a:r>
              <a:rPr lang="en-US" sz="2000" dirty="0">
                <a:solidFill>
                  <a:prstClr val="black"/>
                </a:solidFill>
                <a:ea typeface="DejaVu LGC Sans"/>
                <a:cs typeface="DejaVu LGC Sans"/>
              </a:rPr>
              <a:t>'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s</a:t>
            </a:r>
            <a:r>
              <a:rPr lang="en-US" sz="2000" dirty="0">
                <a:solidFill>
                  <a:prstClr val="black"/>
                </a:solidFill>
                <a:ea typeface="DejaVu LGC Sans"/>
                <a:cs typeface="DejaVu LGC Sans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ea typeface="DejaVu LGC Sans"/>
                <a:cs typeface="DejaVu LGC Sans"/>
              </a:rPr>
              <a:t/>
            </a:r>
            <a:br>
              <a:rPr lang="en-US" sz="2000" dirty="0" smtClean="0">
                <a:solidFill>
                  <a:prstClr val="black"/>
                </a:solidFill>
                <a:ea typeface="DejaVu LGC Sans"/>
                <a:cs typeface="DejaVu LGC Sans"/>
              </a:rPr>
            </a:br>
            <a:r>
              <a:rPr lang="en-US" sz="2000" dirty="0" smtClean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(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rapidity gaps): 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ea typeface="DejaVu LGC Sans"/>
                <a:cs typeface="DejaVu LGC Sans"/>
              </a:rPr>
              <a:t>Dh</a:t>
            </a:r>
            <a:r>
              <a:rPr lang="en-US" sz="2000" baseline="-33000" dirty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1,2</a:t>
            </a:r>
            <a:r>
              <a:rPr lang="en-US" sz="2000" dirty="0">
                <a:solidFill>
                  <a:prstClr val="black"/>
                </a:solidFill>
                <a:ea typeface="DejaVu LGC Sans"/>
                <a:cs typeface="DejaVu LGC Sans"/>
              </a:rPr>
              <a:t> = </a:t>
            </a:r>
            <a:r>
              <a:rPr lang="en-US" sz="2000" dirty="0">
                <a:solidFill>
                  <a:prstClr val="black"/>
                </a:solidFill>
                <a:ea typeface="DejaVu LGC Sans"/>
                <a:cs typeface="DejaVu LGC Sans"/>
                <a:sym typeface="Symbol"/>
              </a:rPr>
              <a:t></a:t>
            </a:r>
            <a:r>
              <a:rPr lang="en-US" sz="2000" dirty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ln</a:t>
            </a:r>
            <a:r>
              <a:rPr lang="en-US" sz="2000" dirty="0">
                <a:solidFill>
                  <a:prstClr val="black"/>
                </a:solidFill>
                <a:latin typeface="Symbol" panose="05050102010706020507" pitchFamily="18" charset="2"/>
                <a:ea typeface="DejaVu LGC Sans"/>
                <a:cs typeface="DejaVu LGC Sans"/>
              </a:rPr>
              <a:t>x</a:t>
            </a:r>
            <a:r>
              <a:rPr lang="en-US" sz="2000" baseline="-25000" dirty="0">
                <a:solidFill>
                  <a:prstClr val="black"/>
                </a:solidFill>
                <a:latin typeface="+mn-lt"/>
                <a:ea typeface="DejaVu LGC Sans"/>
                <a:cs typeface="DejaVu LGC Sans"/>
              </a:rPr>
              <a:t>1,2</a:t>
            </a:r>
          </a:p>
          <a:p>
            <a:pPr defTabSz="829452">
              <a:spcBef>
                <a:spcPct val="50000"/>
              </a:spcBef>
            </a:pPr>
            <a:r>
              <a:rPr lang="en-US" sz="2000" dirty="0">
                <a:solidFill>
                  <a:srgbClr val="C00000"/>
                </a:solidFill>
                <a:latin typeface="+mn-lt"/>
                <a:sym typeface="Symbol"/>
              </a:rPr>
              <a:t>CMS &amp; TOTEM common runs: </a:t>
            </a:r>
            <a:r>
              <a:rPr lang="en-US" sz="2000" dirty="0" smtClean="0">
                <a:solidFill>
                  <a:srgbClr val="C00000"/>
                </a:solidFill>
                <a:latin typeface="+mn-lt"/>
                <a:sym typeface="Symbol"/>
              </a:rPr>
              <a:t>access </a:t>
            </a:r>
            <a:r>
              <a:rPr lang="en-US" sz="2000" dirty="0">
                <a:solidFill>
                  <a:srgbClr val="C00000"/>
                </a:solidFill>
                <a:latin typeface="+mn-lt"/>
                <a:sym typeface="Symbol"/>
              </a:rPr>
              <a:t>to O(</a:t>
            </a:r>
            <a:r>
              <a:rPr lang="en-US" sz="2000" dirty="0" err="1">
                <a:solidFill>
                  <a:srgbClr val="C00000"/>
                </a:solidFill>
                <a:latin typeface="+mn-lt"/>
                <a:sym typeface="Symbol"/>
              </a:rPr>
              <a:t>pb</a:t>
            </a:r>
            <a:r>
              <a:rPr lang="en-US" sz="2000" dirty="0">
                <a:solidFill>
                  <a:srgbClr val="C00000"/>
                </a:solidFill>
                <a:latin typeface="+mn-lt"/>
                <a:sym typeface="Symbol"/>
              </a:rPr>
              <a:t>) </a:t>
            </a:r>
            <a:r>
              <a:rPr lang="en-US" sz="2000" dirty="0" smtClean="0">
                <a:solidFill>
                  <a:srgbClr val="C00000"/>
                </a:solidFill>
                <a:latin typeface="+mn-lt"/>
                <a:sym typeface="Symbol"/>
              </a:rPr>
              <a:t>production cross-sections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23816" y="2035314"/>
            <a:ext cx="2084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>
                <a:solidFill>
                  <a:prstClr val="black"/>
                </a:solidFill>
              </a:rPr>
              <a:t>a</a:t>
            </a:r>
            <a:r>
              <a:rPr lang="fi-FI" sz="2000" dirty="0" err="1" smtClean="0">
                <a:solidFill>
                  <a:prstClr val="black"/>
                </a:solidFill>
              </a:rPr>
              <a:t>lso</a:t>
            </a:r>
            <a:r>
              <a:rPr lang="fi-FI" sz="2000" dirty="0" smtClean="0">
                <a:solidFill>
                  <a:prstClr val="black"/>
                </a:solidFill>
              </a:rPr>
              <a:t> </a:t>
            </a:r>
            <a:r>
              <a:rPr lang="fi-FI" sz="2000" dirty="0" smtClean="0">
                <a:solidFill>
                  <a:prstClr val="black"/>
                </a:solidFill>
                <a:sym typeface="Symbol"/>
              </a:rPr>
              <a:t> </a:t>
            </a:r>
            <a:r>
              <a:rPr lang="fi-FI" sz="2000" dirty="0" err="1" smtClean="0">
                <a:solidFill>
                  <a:prstClr val="black"/>
                </a:solidFill>
                <a:sym typeface="Symbol"/>
              </a:rPr>
              <a:t>fusion</a:t>
            </a:r>
            <a:r>
              <a:rPr lang="fi-FI" sz="2000" dirty="0" smtClean="0">
                <a:solidFill>
                  <a:prstClr val="black"/>
                </a:solidFill>
                <a:sym typeface="Symbol"/>
              </a:rPr>
              <a:t> &amp;</a:t>
            </a:r>
            <a:r>
              <a:rPr lang="fi-FI" sz="2000" dirty="0" smtClean="0">
                <a:solidFill>
                  <a:prstClr val="black"/>
                </a:solidFill>
              </a:rPr>
              <a:t> </a:t>
            </a:r>
            <a:r>
              <a:rPr lang="fi-FI" sz="2000" dirty="0" err="1" smtClean="0">
                <a:solidFill>
                  <a:prstClr val="black"/>
                </a:solidFill>
              </a:rPr>
              <a:t>photoproduction</a:t>
            </a:r>
            <a:r>
              <a:rPr lang="fi-FI" sz="2000" dirty="0" smtClean="0">
                <a:solidFill>
                  <a:prstClr val="black"/>
                </a:solidFill>
              </a:rPr>
              <a:t> </a:t>
            </a:r>
            <a:endParaRPr lang="fi-FI" sz="2000" dirty="0">
              <a:solidFill>
                <a:prstClr val="black"/>
              </a:solidFill>
            </a:endParaRPr>
          </a:p>
        </p:txBody>
      </p:sp>
      <p:pic>
        <p:nvPicPr>
          <p:cNvPr id="16" name="Picture 1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8737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76200"/>
            <a:ext cx="8077200" cy="715963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CEP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low-Mass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S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tates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&amp; </a:t>
            </a:r>
            <a:r>
              <a:rPr lang="en-US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G</a:t>
            </a:r>
            <a:r>
              <a:rPr lang="en-US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lueballs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200400" y="762000"/>
            <a:ext cx="5867400" cy="35814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B050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fi-FI" sz="2000" i="1" dirty="0">
                <a:solidFill>
                  <a:prstClr val="black"/>
                </a:solidFill>
                <a:latin typeface="+mn-lt"/>
                <a:sym typeface="Symbol"/>
              </a:rPr>
              <a:t>LHC: </a:t>
            </a:r>
            <a:r>
              <a:rPr lang="fi-FI" sz="2000" i="1" dirty="0" smtClean="0">
                <a:solidFill>
                  <a:prstClr val="black"/>
                </a:solidFill>
                <a:latin typeface="+mn-lt"/>
                <a:sym typeface="Symbol"/>
              </a:rPr>
              <a:t>a unique lab </a:t>
            </a:r>
            <a:r>
              <a:rPr lang="fi-FI" sz="2000" i="1" dirty="0">
                <a:solidFill>
                  <a:prstClr val="black"/>
                </a:solidFill>
                <a:latin typeface="+mn-lt"/>
                <a:sym typeface="Symbol"/>
              </a:rPr>
              <a:t>to study CEP low M states </a:t>
            </a:r>
          </a:p>
          <a:p>
            <a:pPr marL="685800" lvl="1"/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small p</a:t>
            </a:r>
            <a:r>
              <a:rPr lang="fi-FI" sz="1800" baseline="-250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T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’s of final state mesons </a:t>
            </a:r>
            <a:r>
              <a:rPr lang="fi-FI" sz="1800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/>
            </a:r>
            <a:br>
              <a:rPr lang="fi-FI" sz="1800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</a:br>
            <a:r>
              <a:rPr lang="fi-FI" sz="1800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 </a:t>
            </a:r>
            <a:r>
              <a:rPr lang="fi-FI" sz="1800" b="1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CMS tracking</a:t>
            </a:r>
            <a:r>
              <a:rPr lang="fi-FI" sz="1800" b="1" dirty="0" smtClean="0">
                <a:solidFill>
                  <a:srgbClr val="4F81BD">
                    <a:lumMod val="75000"/>
                  </a:srgbClr>
                </a:solidFill>
                <a:sym typeface="Symbol"/>
              </a:rPr>
              <a:t> 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sym typeface="Symbol"/>
              </a:rPr>
              <a:t></a:t>
            </a:r>
            <a:r>
              <a:rPr lang="fi-FI" sz="1800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M  10 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MeV </a:t>
            </a:r>
            <a:r>
              <a:rPr lang="fi-FI" sz="1600" dirty="0">
                <a:solidFill>
                  <a:srgbClr val="4F81BD">
                    <a:lumMod val="75000"/>
                  </a:srgbClr>
                </a:solidFill>
                <a:sym typeface="Symbol"/>
              </a:rPr>
              <a:t>(&lt;&lt; </a:t>
            </a:r>
            <a:r>
              <a:rPr lang="fi-FI" sz="16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ISR, RHIC, </a:t>
            </a:r>
            <a:r>
              <a:rPr lang="fi-FI" sz="1600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Tevatron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sym typeface="Symbol"/>
              </a:rPr>
              <a:t>)</a:t>
            </a:r>
          </a:p>
          <a:p>
            <a:pPr marL="685800" lvl="1"/>
            <a:r>
              <a:rPr lang="fi-FI" sz="1800" dirty="0">
                <a:solidFill>
                  <a:srgbClr val="4F81BD">
                    <a:lumMod val="75000"/>
                  </a:srgbClr>
                </a:solidFill>
                <a:sym typeface="Symbol"/>
              </a:rPr>
              <a:t>/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K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sym typeface="Symbol"/>
              </a:rPr>
              <a:t>/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p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sym typeface="Symbol"/>
              </a:rPr>
              <a:t> 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separation using CMS tracker dE/dx</a:t>
            </a:r>
          </a:p>
          <a:p>
            <a:pPr marL="685800" lvl="1"/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proton tagging in 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sym typeface="Symbol"/>
              </a:rPr>
              <a:t>* = </a:t>
            </a:r>
            <a:r>
              <a:rPr lang="fi-FI" sz="1800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90m 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runs </a:t>
            </a:r>
            <a:r>
              <a:rPr lang="fi-FI" sz="1800" dirty="0" smtClean="0">
                <a:solidFill>
                  <a:srgbClr val="4F81BD">
                    <a:lumMod val="75000"/>
                  </a:srgbClr>
                </a:solidFill>
                <a:sym typeface="Symbol"/>
              </a:rPr>
              <a:t> 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p</a:t>
            </a:r>
            <a:r>
              <a:rPr lang="fi-FI" sz="1800" baseline="-250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T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 </a:t>
            </a:r>
            <a:r>
              <a:rPr lang="fi-FI" sz="1800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  40 MeV</a:t>
            </a:r>
          </a:p>
          <a:p>
            <a:pPr marL="685800" lvl="1"/>
            <a:r>
              <a:rPr lang="fi-FI" sz="1800" b="1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RP proton tagging </a:t>
            </a:r>
            <a:r>
              <a:rPr lang="fi-FI" sz="1800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 no need to invoke rapidity gaps</a:t>
            </a:r>
            <a:endParaRPr lang="fi-FI" sz="1800" dirty="0">
              <a:solidFill>
                <a:srgbClr val="4F81BD">
                  <a:lumMod val="75000"/>
                </a:srgbClr>
              </a:solidFill>
              <a:latin typeface="+mn-lt"/>
              <a:sym typeface="Symbol"/>
            </a:endParaRPr>
          </a:p>
          <a:p>
            <a:pPr marL="685800" lvl="1"/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large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sym typeface="Symbol"/>
              </a:rPr>
              <a:t>  </a:t>
            </a:r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coverage &amp; protons  exclusivity ensured with excellent S/B </a:t>
            </a:r>
          </a:p>
          <a:p>
            <a:pPr marL="685800" lvl="1"/>
            <a:r>
              <a:rPr lang="fi-FI" sz="1800" dirty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spin determination from decay angles &amp; proton azimuthal </a:t>
            </a:r>
            <a:r>
              <a:rPr lang="fi-FI" sz="1800" dirty="0" smtClean="0">
                <a:solidFill>
                  <a:srgbClr val="4F81BD">
                    <a:lumMod val="75000"/>
                  </a:srgbClr>
                </a:solidFill>
                <a:latin typeface="+mn-lt"/>
                <a:sym typeface="Symbol"/>
              </a:rPr>
              <a:t>correlations</a:t>
            </a:r>
            <a:r>
              <a:rPr lang="fi-FI" sz="1800" dirty="0" smtClean="0">
                <a:solidFill>
                  <a:srgbClr val="FF0000"/>
                </a:solidFill>
                <a:latin typeface="+mn-lt"/>
                <a:sym typeface="Symbol"/>
              </a:rPr>
              <a:t>  </a:t>
            </a:r>
            <a:endParaRPr lang="fi-FI" sz="160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52401" y="1219200"/>
            <a:ext cx="3200399" cy="2895600"/>
            <a:chOff x="152401" y="284555"/>
            <a:chExt cx="3200399" cy="289560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>
              <a:lum/>
              <a:alphaModFix/>
            </a:blip>
            <a:srcRect r="6308" b="27146"/>
            <a:stretch/>
          </p:blipFill>
          <p:spPr>
            <a:xfrm>
              <a:off x="428969" y="970355"/>
              <a:ext cx="2923831" cy="2209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152401" y="284555"/>
              <a:ext cx="3048000" cy="576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algn="ctr" defTabSz="829452">
                <a:spcBef>
                  <a:spcPct val="50000"/>
                </a:spcBef>
              </a:pPr>
              <a:r>
                <a:rPr lang="fi-FI" sz="1600" dirty="0" smtClean="0">
                  <a:solidFill>
                    <a:prstClr val="black"/>
                  </a:solidFill>
                </a:rPr>
                <a:t>X = low</a:t>
              </a:r>
              <a:r>
                <a:rPr lang="fi-FI" sz="1600" dirty="0">
                  <a:solidFill>
                    <a:prstClr val="black"/>
                  </a:solidFill>
                </a:rPr>
                <a:t> </a:t>
              </a:r>
              <a:r>
                <a:rPr lang="fi-FI" sz="1600" dirty="0" smtClean="0">
                  <a:solidFill>
                    <a:prstClr val="black"/>
                  </a:solidFill>
                </a:rPr>
                <a:t>M resonance / meson pair </a:t>
              </a:r>
              <a:br>
                <a:rPr lang="fi-FI" sz="1600" dirty="0" smtClean="0">
                  <a:solidFill>
                    <a:prstClr val="black"/>
                  </a:solidFill>
                </a:rPr>
              </a:br>
              <a:r>
                <a:rPr lang="fi-FI" sz="1600" dirty="0" smtClean="0">
                  <a:solidFill>
                    <a:prstClr val="black"/>
                  </a:solidFill>
                </a:rPr>
                <a:t>(</a:t>
              </a:r>
              <a:r>
                <a:rPr lang="fi-FI" sz="1600" dirty="0" smtClean="0">
                  <a:solidFill>
                    <a:prstClr val="black"/>
                  </a:solidFill>
                  <a:sym typeface="Symbol"/>
                </a:rPr>
                <a:t>, KK, , )</a:t>
              </a:r>
              <a:endParaRPr lang="fi-FI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228600" y="4191000"/>
            <a:ext cx="8762999" cy="2590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Comic Sans MS" panose="030F0702030302020204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B050"/>
                </a:solidFill>
                <a:latin typeface="Comic Sans MS" panose="030F0702030302020204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Comic Sans MS" panose="030F0702030302020204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i-FI" sz="1800" dirty="0" smtClean="0">
                <a:solidFill>
                  <a:prstClr val="black"/>
                </a:solidFill>
                <a:latin typeface="+mn-lt"/>
                <a:sym typeface="Symbol"/>
              </a:rPr>
              <a:t>Small</a:t>
            </a:r>
            <a:r>
              <a:rPr lang="fi-FI" sz="1800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i-FI" sz="2000" b="1" dirty="0" smtClean="0">
                <a:solidFill>
                  <a:prstClr val="black"/>
                </a:solidFill>
                <a:latin typeface="Symbol" panose="05050102010706020507" pitchFamily="18" charset="2"/>
                <a:sym typeface="Symbol"/>
              </a:rPr>
              <a:t>x</a:t>
            </a:r>
            <a:r>
              <a:rPr lang="fi-FI" sz="1800" b="1" dirty="0" smtClean="0">
                <a:solidFill>
                  <a:prstClr val="black"/>
                </a:solidFill>
                <a:latin typeface="Symbol" panose="05050102010706020507" pitchFamily="18" charset="2"/>
                <a:sym typeface="Symbol"/>
              </a:rPr>
              <a:t> </a:t>
            </a:r>
            <a:r>
              <a:rPr lang="fi-FI" sz="2000" b="1" dirty="0" smtClean="0">
                <a:solidFill>
                  <a:prstClr val="black"/>
                </a:solidFill>
                <a:latin typeface="+mn-lt"/>
                <a:sym typeface="Symbol"/>
              </a:rPr>
              <a:t>~10</a:t>
            </a:r>
            <a:r>
              <a:rPr lang="fi-FI" sz="2000" b="1" baseline="30000" dirty="0" smtClean="0">
                <a:solidFill>
                  <a:prstClr val="black"/>
                </a:solidFill>
                <a:latin typeface="+mn-lt"/>
                <a:sym typeface="Symbol"/>
              </a:rPr>
              <a:t>-3</a:t>
            </a:r>
            <a:r>
              <a:rPr lang="fi-FI" sz="2000" b="1" dirty="0" smtClean="0">
                <a:solidFill>
                  <a:prstClr val="black"/>
                </a:solidFill>
                <a:latin typeface="+mn-lt"/>
                <a:sym typeface="Symbol"/>
              </a:rPr>
              <a:t> 10</a:t>
            </a:r>
            <a:r>
              <a:rPr lang="fi-FI" sz="2000" b="1" baseline="30000" dirty="0" smtClean="0">
                <a:solidFill>
                  <a:prstClr val="black"/>
                </a:solidFill>
                <a:latin typeface="+mn-lt"/>
                <a:sym typeface="Symbol"/>
              </a:rPr>
              <a:t>-4</a:t>
            </a:r>
            <a:r>
              <a:rPr lang="fi-FI" sz="1800" b="1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i-FI" sz="1800" b="1" dirty="0" smtClean="0">
                <a:solidFill>
                  <a:prstClr val="black"/>
                </a:solidFill>
                <a:latin typeface="+mn-lt"/>
                <a:sym typeface="Symbol"/>
              </a:rPr>
              <a:t>at LHC</a:t>
            </a:r>
            <a:r>
              <a:rPr lang="fi-FI" sz="1800" dirty="0" smtClean="0">
                <a:solidFill>
                  <a:prstClr val="black"/>
                </a:solidFill>
                <a:latin typeface="+mn-lt"/>
                <a:sym typeface="Symbol"/>
              </a:rPr>
              <a:t> from </a:t>
            </a:r>
            <a:r>
              <a:rPr lang="fi-FI" sz="1800" dirty="0">
                <a:solidFill>
                  <a:prstClr val="black"/>
                </a:solidFill>
                <a:latin typeface="+mn-lt"/>
                <a:sym typeface="Symbol"/>
              </a:rPr>
              <a:t>RP </a:t>
            </a:r>
            <a:r>
              <a:rPr lang="fi-FI" sz="1800" dirty="0" smtClean="0">
                <a:solidFill>
                  <a:prstClr val="black"/>
                </a:solidFill>
                <a:latin typeface="+mn-lt"/>
                <a:sym typeface="Symbol"/>
              </a:rPr>
              <a:t>vertices </a:t>
            </a:r>
            <a:r>
              <a:rPr lang="fi-FI" sz="1800" dirty="0">
                <a:solidFill>
                  <a:prstClr val="black"/>
                </a:solidFill>
                <a:latin typeface="+mn-lt"/>
                <a:sym typeface="Symbol"/>
              </a:rPr>
              <a:t></a:t>
            </a:r>
            <a:r>
              <a:rPr lang="fi-FI" sz="1800" dirty="0" smtClean="0">
                <a:solidFill>
                  <a:prstClr val="black"/>
                </a:solidFill>
                <a:latin typeface="+mn-lt"/>
                <a:sym typeface="Symbol"/>
              </a:rPr>
              <a:t> pure gluon pair  masses ~ 1-3 GeV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i-FI" sz="1800" dirty="0" smtClean="0">
                <a:solidFill>
                  <a:prstClr val="black"/>
                </a:solidFill>
                <a:latin typeface="+mn-lt"/>
                <a:sym typeface="Symbol"/>
              </a:rPr>
              <a:t>Pomeron </a:t>
            </a:r>
            <a:r>
              <a:rPr lang="fi-FI" sz="1800" dirty="0">
                <a:solidFill>
                  <a:prstClr val="black"/>
                </a:solidFill>
                <a:latin typeface="+mn-lt"/>
                <a:sym typeface="Symbol"/>
              </a:rPr>
              <a:t> colourless gluon pair/ladder </a:t>
            </a:r>
            <a:r>
              <a:rPr lang="fi-FI" sz="1800" dirty="0" smtClean="0">
                <a:solidFill>
                  <a:prstClr val="black"/>
                </a:solidFill>
                <a:latin typeface="+mn-lt"/>
                <a:sym typeface="Symbol"/>
              </a:rPr>
              <a:t/>
            </a:r>
            <a:br>
              <a:rPr lang="fi-FI" sz="1800" dirty="0" smtClean="0">
                <a:solidFill>
                  <a:prstClr val="black"/>
                </a:solidFill>
                <a:latin typeface="+mn-lt"/>
                <a:sym typeface="Symbol"/>
              </a:rPr>
            </a:br>
            <a:r>
              <a:rPr lang="fi-FI" sz="1800" dirty="0" smtClean="0">
                <a:solidFill>
                  <a:prstClr val="black"/>
                </a:solidFill>
                <a:latin typeface="+mn-lt"/>
                <a:sym typeface="Symbol"/>
              </a:rPr>
              <a:t> </a:t>
            </a:r>
            <a:r>
              <a:rPr lang="fi-FI" sz="1800" dirty="0">
                <a:solidFill>
                  <a:prstClr val="black"/>
                </a:solidFill>
                <a:latin typeface="+mn-lt"/>
                <a:sym typeface="Symbol"/>
              </a:rPr>
              <a:t>Pomeron fusion likely to produce glueballs</a:t>
            </a:r>
          </a:p>
          <a:p>
            <a:r>
              <a:rPr lang="fi-FI" sz="1800" dirty="0">
                <a:solidFill>
                  <a:srgbClr val="FF0000"/>
                </a:solidFill>
                <a:latin typeface="+mn-lt"/>
                <a:sym typeface="Symbol"/>
              </a:rPr>
              <a:t>Past luminosity:  0.003 pb</a:t>
            </a:r>
            <a:r>
              <a:rPr lang="fi-FI" sz="1800" baseline="30000" dirty="0">
                <a:solidFill>
                  <a:srgbClr val="FF0000"/>
                </a:solidFill>
                <a:latin typeface="+mn-lt"/>
                <a:sym typeface="Symbol"/>
              </a:rPr>
              <a:t>1</a:t>
            </a:r>
            <a:r>
              <a:rPr lang="fi-FI" sz="1800" dirty="0">
                <a:solidFill>
                  <a:srgbClr val="FF0000"/>
                </a:solidFill>
                <a:latin typeface="+mn-lt"/>
                <a:sym typeface="Symbol"/>
              </a:rPr>
              <a:t>  need  300 ( 1 pb</a:t>
            </a:r>
            <a:r>
              <a:rPr lang="fi-FI" sz="1800" baseline="30000" dirty="0">
                <a:solidFill>
                  <a:srgbClr val="FF0000"/>
                </a:solidFill>
                <a:latin typeface="+mn-lt"/>
                <a:sym typeface="Symbol"/>
              </a:rPr>
              <a:t>1</a:t>
            </a:r>
            <a:r>
              <a:rPr lang="fi-FI" sz="1800" dirty="0">
                <a:solidFill>
                  <a:srgbClr val="FF0000"/>
                </a:solidFill>
                <a:latin typeface="+mn-lt"/>
                <a:sym typeface="Symbol"/>
              </a:rPr>
              <a:t>) to produce resonances</a:t>
            </a:r>
            <a:r>
              <a:rPr lang="fi-FI" sz="1050" dirty="0">
                <a:solidFill>
                  <a:srgbClr val="FF0000"/>
                </a:solidFill>
                <a:latin typeface="+mn-lt"/>
                <a:sym typeface="Symbol"/>
              </a:rPr>
              <a:t>  </a:t>
            </a:r>
          </a:p>
          <a:p>
            <a:r>
              <a:rPr lang="fi-FI" sz="1800" dirty="0" smtClean="0">
                <a:solidFill>
                  <a:srgbClr val="FF0000"/>
                </a:solidFill>
                <a:latin typeface="+mn-lt"/>
                <a:sym typeface="Symbol"/>
              </a:rPr>
              <a:t>Study of glueballs </a:t>
            </a:r>
            <a:r>
              <a:rPr lang="fi-FI" sz="1800" dirty="0">
                <a:solidFill>
                  <a:srgbClr val="FF0000"/>
                </a:solidFill>
                <a:latin typeface="+mn-lt"/>
                <a:sym typeface="Symbol"/>
              </a:rPr>
              <a:t>&amp;</a:t>
            </a:r>
            <a:r>
              <a:rPr lang="fi-FI" sz="1800" dirty="0">
                <a:solidFill>
                  <a:srgbClr val="FF0000"/>
                </a:solidFill>
                <a:sym typeface="Symbol"/>
              </a:rPr>
              <a:t> </a:t>
            </a:r>
            <a:r>
              <a:rPr lang="fi-FI" sz="1800" baseline="-25000" dirty="0" smtClean="0">
                <a:solidFill>
                  <a:srgbClr val="FF0000"/>
                </a:solidFill>
                <a:sym typeface="Symbol"/>
              </a:rPr>
              <a:t>c</a:t>
            </a:r>
            <a:r>
              <a:rPr lang="fi-FI" sz="1800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fi-FI" sz="1800" dirty="0" smtClean="0">
                <a:solidFill>
                  <a:srgbClr val="FF0000"/>
                </a:solidFill>
                <a:latin typeface="+mn-lt"/>
                <a:sym typeface="Symbol"/>
              </a:rPr>
              <a:t>in </a:t>
            </a:r>
            <a:r>
              <a:rPr lang="fi-FI" sz="1800" dirty="0">
                <a:solidFill>
                  <a:srgbClr val="FF0000"/>
                </a:solidFill>
                <a:latin typeface="+mn-lt"/>
                <a:sym typeface="Symbol"/>
              </a:rPr>
              <a:t>hadronic modes require  3000 ( 10 pb</a:t>
            </a:r>
            <a:r>
              <a:rPr lang="fi-FI" sz="1800" baseline="30000" dirty="0">
                <a:solidFill>
                  <a:srgbClr val="FF0000"/>
                </a:solidFill>
                <a:latin typeface="+mn-lt"/>
                <a:sym typeface="Symbol"/>
              </a:rPr>
              <a:t>1</a:t>
            </a:r>
            <a:r>
              <a:rPr lang="fi-FI" sz="1800" dirty="0">
                <a:solidFill>
                  <a:srgbClr val="FF0000"/>
                </a:solidFill>
                <a:latin typeface="+mn-lt"/>
                <a:sym typeface="Symbol"/>
              </a:rPr>
              <a:t>)</a:t>
            </a:r>
            <a:r>
              <a:rPr lang="fi-FI" sz="1800" dirty="0">
                <a:solidFill>
                  <a:srgbClr val="FF0000"/>
                </a:solidFill>
                <a:sym typeface="Symbol"/>
              </a:rPr>
              <a:t>  </a:t>
            </a:r>
            <a:endParaRPr lang="fi-FI" sz="1800" dirty="0" smtClean="0">
              <a:solidFill>
                <a:srgbClr val="FF0000"/>
              </a:solidFill>
              <a:sym typeface="Symbol"/>
            </a:endParaRPr>
          </a:p>
          <a:p>
            <a:r>
              <a:rPr lang="en-US" sz="1800" dirty="0" smtClean="0">
                <a:solidFill>
                  <a:prstClr val="black"/>
                </a:solidFill>
                <a:latin typeface="+mn-lt"/>
              </a:rPr>
              <a:t>Increase in integrated </a:t>
            </a:r>
            <a:r>
              <a:rPr lang="en-US" sz="1800" dirty="0">
                <a:solidFill>
                  <a:prstClr val="black"/>
                </a:solidFill>
                <a:latin typeface="+mn-lt"/>
              </a:rPr>
              <a:t>luminosity in high </a:t>
            </a:r>
            <a:r>
              <a:rPr lang="en-US" sz="1800" dirty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US" sz="1800" dirty="0">
                <a:solidFill>
                  <a:prstClr val="black"/>
                </a:solidFill>
                <a:latin typeface="+mn-lt"/>
              </a:rPr>
              <a:t> runs </a:t>
            </a:r>
            <a:r>
              <a:rPr lang="en-US" sz="1800" dirty="0" smtClean="0">
                <a:solidFill>
                  <a:prstClr val="black"/>
                </a:solidFill>
                <a:latin typeface="+mn-lt"/>
              </a:rPr>
              <a:t>may be obtained </a:t>
            </a:r>
            <a:r>
              <a:rPr lang="en-US" sz="1800" dirty="0">
                <a:solidFill>
                  <a:prstClr val="black"/>
                </a:solidFill>
                <a:latin typeface="+mn-lt"/>
              </a:rPr>
              <a:t>:</a:t>
            </a:r>
          </a:p>
          <a:p>
            <a:pPr marL="800100" lvl="2" indent="0">
              <a:buFont typeface="Arial" panose="020B0604020202020204" pitchFamily="34" charset="0"/>
              <a:buNone/>
            </a:pPr>
            <a:r>
              <a:rPr lang="en-US" sz="1600" dirty="0" smtClean="0">
                <a:latin typeface="+mn-lt"/>
              </a:rPr>
              <a:t>&gt; Increasing </a:t>
            </a:r>
            <a:r>
              <a:rPr lang="en-US" sz="1600" dirty="0">
                <a:latin typeface="+mn-lt"/>
              </a:rPr>
              <a:t>bunch number (requires crossing </a:t>
            </a:r>
            <a:r>
              <a:rPr lang="en-US" sz="1600" dirty="0" smtClean="0">
                <a:latin typeface="+mn-lt"/>
              </a:rPr>
              <a:t>angle for high </a:t>
            </a:r>
            <a:r>
              <a:rPr lang="en-US" sz="1600" dirty="0" smtClean="0">
                <a:latin typeface="Symbol" panose="05050102010706020507" pitchFamily="18" charset="2"/>
              </a:rPr>
              <a:t>b</a:t>
            </a:r>
            <a:r>
              <a:rPr lang="en-US" sz="1600" dirty="0" smtClean="0">
                <a:latin typeface="+mn-lt"/>
              </a:rPr>
              <a:t> runs)</a:t>
            </a:r>
          </a:p>
          <a:p>
            <a:pPr marL="800100" lvl="2" indent="0">
              <a:buFont typeface="Arial" panose="020B0604020202020204" pitchFamily="34" charset="0"/>
              <a:buNone/>
            </a:pPr>
            <a:r>
              <a:rPr lang="en-US" sz="1600" dirty="0" smtClean="0">
                <a:latin typeface="+mn-lt"/>
              </a:rPr>
              <a:t>&gt; Increasing running time</a:t>
            </a:r>
            <a:endParaRPr lang="en-US" sz="1600" dirty="0">
              <a:latin typeface="+mn-lt"/>
            </a:endParaRPr>
          </a:p>
        </p:txBody>
      </p:sp>
      <p:pic>
        <p:nvPicPr>
          <p:cNvPr id="11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5999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2971800" y="431824"/>
            <a:ext cx="2448272" cy="711176"/>
            <a:chOff x="2771800" y="304800"/>
            <a:chExt cx="2448272" cy="71117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2867472" y="692696"/>
              <a:ext cx="2352600" cy="3232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Rectangle 9"/>
            <p:cNvSpPr/>
            <p:nvPr/>
          </p:nvSpPr>
          <p:spPr>
            <a:xfrm>
              <a:off x="2771800" y="304800"/>
              <a:ext cx="501372" cy="4688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494564" y="324000"/>
              <a:ext cx="501372" cy="4688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3000" y="76200"/>
            <a:ext cx="6121981" cy="715963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CEP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Jets 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295400"/>
            <a:ext cx="8610600" cy="3048000"/>
          </a:xfrm>
        </p:spPr>
        <p:txBody>
          <a:bodyPr/>
          <a:lstStyle/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●"/>
            </a:pPr>
            <a:r>
              <a:rPr lang="en-US" sz="2000" dirty="0" smtClean="0">
                <a:ea typeface="Times-Roman" pitchFamily="34"/>
                <a:cs typeface="Times-Roman" pitchFamily="34"/>
              </a:rPr>
              <a:t> </a:t>
            </a:r>
            <a:r>
              <a:rPr lang="en-US" sz="2000" dirty="0" err="1">
                <a:ea typeface="Times-Roman" pitchFamily="34"/>
                <a:cs typeface="Times-Roman" pitchFamily="34"/>
              </a:rPr>
              <a:t>J</a:t>
            </a:r>
            <a:r>
              <a:rPr lang="en-US" sz="2000" baseline="-25000" dirty="0" err="1">
                <a:ea typeface="Times-Roman" pitchFamily="34"/>
                <a:cs typeface="Times-Roman" pitchFamily="34"/>
              </a:rPr>
              <a:t>z</a:t>
            </a:r>
            <a:r>
              <a:rPr lang="en-US" sz="2000" dirty="0">
                <a:ea typeface="Times-Roman" pitchFamily="34"/>
                <a:cs typeface="Times-Roman" pitchFamily="34"/>
              </a:rPr>
              <a:t>= 0 selection rule: </a:t>
            </a:r>
            <a:r>
              <a:rPr lang="en-US" sz="2000" dirty="0" err="1">
                <a:ea typeface="Times-Roman" pitchFamily="34"/>
                <a:cs typeface="Times-Roman" pitchFamily="34"/>
              </a:rPr>
              <a:t>gg</a:t>
            </a:r>
            <a:r>
              <a:rPr lang="en-US" sz="2000" dirty="0">
                <a:ea typeface="Times-Roman" pitchFamily="34"/>
                <a:cs typeface="Times-Roman" pitchFamily="34"/>
              </a:rPr>
              <a:t> </a:t>
            </a:r>
            <a:r>
              <a:rPr lang="en-US" sz="2000" dirty="0">
                <a:ea typeface="Times-Roman" pitchFamily="34"/>
                <a:cs typeface="Times-Roman" pitchFamily="34"/>
                <a:sym typeface="Symbol"/>
              </a:rPr>
              <a:t> </a:t>
            </a:r>
            <a:r>
              <a:rPr lang="en-US" sz="2000" dirty="0" err="1">
                <a:ea typeface="Times-Roman" pitchFamily="34"/>
                <a:cs typeface="Times-Roman" pitchFamily="34"/>
              </a:rPr>
              <a:t>qq,bb</a:t>
            </a:r>
            <a:r>
              <a:rPr lang="en-US" sz="2000" dirty="0">
                <a:ea typeface="Times-Roman" pitchFamily="34"/>
                <a:cs typeface="Times-Roman" pitchFamily="34"/>
              </a:rPr>
              <a:t> suppressed by  a factor 10</a:t>
            </a:r>
            <a:r>
              <a:rPr lang="en-US" sz="2000" baseline="30000" dirty="0">
                <a:ea typeface="Times-Roman" pitchFamily="34"/>
                <a:cs typeface="Times-Roman" pitchFamily="34"/>
              </a:rPr>
              <a:t>2</a:t>
            </a:r>
            <a:r>
              <a:rPr lang="en-US" sz="2000" dirty="0">
                <a:ea typeface="Times-Roman" pitchFamily="34"/>
                <a:cs typeface="Times-Roman" pitchFamily="34"/>
              </a:rPr>
              <a:t>-10</a:t>
            </a:r>
            <a:r>
              <a:rPr lang="en-US" sz="2000" baseline="30000" dirty="0">
                <a:ea typeface="Times-Roman" pitchFamily="34"/>
                <a:cs typeface="Times-Roman" pitchFamily="34"/>
              </a:rPr>
              <a:t>3</a:t>
            </a:r>
            <a:endParaRPr lang="en-US" sz="2000" dirty="0">
              <a:ea typeface="Times-Roman" pitchFamily="34"/>
              <a:cs typeface="Times-Roman" pitchFamily="34"/>
            </a:endParaRPr>
          </a:p>
          <a:p>
            <a:pPr marL="0" indent="0" hangingPunct="0">
              <a:spcBef>
                <a:spcPts val="0"/>
              </a:spcBef>
              <a:buSzPct val="45000"/>
              <a:buFont typeface="StarSymbol"/>
              <a:buChar char="●"/>
            </a:pP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 </a:t>
            </a:r>
            <a:r>
              <a:rPr lang="en-US" sz="20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CEP </a:t>
            </a:r>
            <a:r>
              <a:rPr lang="en-US" sz="2000" dirty="0" err="1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dijets</a:t>
            </a: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: </a:t>
            </a:r>
            <a:r>
              <a:rPr lang="en-US" sz="20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unique possibility to observe </a:t>
            </a: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enhanced</a:t>
            </a:r>
            <a:r>
              <a:rPr lang="en-US" sz="2000" dirty="0" smtClean="0">
                <a:solidFill>
                  <a:srgbClr val="0000FF"/>
                </a:solidFill>
                <a:ea typeface="Times-Roman" pitchFamily="34"/>
                <a:cs typeface="Times-Roman" pitchFamily="34"/>
              </a:rPr>
              <a:t> </a:t>
            </a:r>
            <a:r>
              <a:rPr lang="en-US" sz="20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gluon jets at </a:t>
            </a: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LHC</a:t>
            </a:r>
          </a:p>
          <a:p>
            <a:pPr marL="400050" lvl="1" indent="0" hangingPunct="0">
              <a:spcBef>
                <a:spcPts val="0"/>
              </a:spcBef>
              <a:buSzPct val="45000"/>
              <a:buNone/>
            </a:pPr>
            <a:r>
              <a:rPr lang="en-US" sz="16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ea typeface="Times-Roman" pitchFamily="34"/>
                <a:cs typeface="Times-Roman" pitchFamily="34"/>
                <a:sym typeface="Symbol"/>
              </a:rPr>
              <a:t> </a:t>
            </a:r>
            <a:r>
              <a:rPr lang="en-US" sz="1600" dirty="0" smtClean="0">
                <a:solidFill>
                  <a:srgbClr val="FF0000"/>
                </a:solidFill>
                <a:ea typeface="Times-Roman" pitchFamily="34"/>
                <a:cs typeface="Times-Roman" pitchFamily="34"/>
              </a:rPr>
              <a:t>clean </a:t>
            </a:r>
            <a:r>
              <a:rPr lang="en-US" sz="1600" dirty="0">
                <a:solidFill>
                  <a:srgbClr val="FF0000"/>
                </a:solidFill>
                <a:ea typeface="Times-Roman" pitchFamily="34"/>
                <a:cs typeface="Times-Roman" pitchFamily="34"/>
              </a:rPr>
              <a:t>probe of properties of gluon jets (multiplicity, particle correlations</a:t>
            </a:r>
            <a:r>
              <a:rPr lang="en-US" sz="1600" dirty="0" smtClean="0">
                <a:solidFill>
                  <a:srgbClr val="FF0000"/>
                </a:solidFill>
                <a:ea typeface="Times-Roman" pitchFamily="34"/>
                <a:cs typeface="Times-Roman" pitchFamily="34"/>
              </a:rPr>
              <a:t>...).</a:t>
            </a:r>
            <a:endParaRPr lang="en-US" sz="1600" dirty="0">
              <a:solidFill>
                <a:srgbClr val="000000"/>
              </a:solidFill>
              <a:ea typeface="Times-Roman" pitchFamily="34"/>
              <a:cs typeface="Times-Roman" pitchFamily="34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●"/>
            </a:pPr>
            <a:r>
              <a:rPr lang="en-US" sz="20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 cross-sections extremely sensitive to important &amp; subtle QCD effects</a:t>
            </a: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: </a:t>
            </a:r>
          </a:p>
          <a:p>
            <a:pPr marL="400050" lvl="1" indent="0" hangingPunct="0">
              <a:spcBef>
                <a:spcPts val="0"/>
              </a:spcBef>
              <a:buSzPct val="45000"/>
              <a:buFont typeface="StarSymbol"/>
              <a:buChar char="●"/>
            </a:pPr>
            <a:r>
              <a:rPr lang="en-US" sz="16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generalized </a:t>
            </a:r>
            <a:r>
              <a:rPr lang="en-US" sz="16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gluon PDFs, rapidity gap survival probabilities, “</a:t>
            </a:r>
            <a:r>
              <a:rPr lang="en-US" sz="1600" dirty="0" err="1">
                <a:solidFill>
                  <a:srgbClr val="000000"/>
                </a:solidFill>
                <a:ea typeface="Times-Roman" pitchFamily="34"/>
                <a:cs typeface="Times-Roman" pitchFamily="34"/>
              </a:rPr>
              <a:t>Sudakov</a:t>
            </a:r>
            <a:r>
              <a:rPr lang="en-US" sz="16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” factors.</a:t>
            </a: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●"/>
            </a:pPr>
            <a:endParaRPr lang="en-US" sz="2000" dirty="0">
              <a:solidFill>
                <a:srgbClr val="000000"/>
              </a:solidFill>
              <a:ea typeface="Times-Roman" pitchFamily="34"/>
              <a:cs typeface="Times-Roman" pitchFamily="34"/>
            </a:endParaRPr>
          </a:p>
          <a:p>
            <a:pPr marL="0" lvl="0" indent="0" hangingPunct="0">
              <a:spcBef>
                <a:spcPts val="0"/>
              </a:spcBef>
              <a:buSzPct val="45000"/>
              <a:buFont typeface="StarSymbol"/>
              <a:buChar char="●"/>
            </a:pPr>
            <a:r>
              <a:rPr lang="en-US" sz="20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 test model predictions: </a:t>
            </a: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/>
            </a:r>
            <a:b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</a:b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      study </a:t>
            </a:r>
            <a:r>
              <a:rPr lang="en-US" sz="20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proton azimuthal correlations &amp; CEP 3-jet topologies </a:t>
            </a:r>
            <a:endParaRPr lang="en-US" sz="2000" dirty="0" smtClean="0">
              <a:solidFill>
                <a:srgbClr val="000000"/>
              </a:solidFill>
              <a:ea typeface="Times-Roman" pitchFamily="34"/>
              <a:cs typeface="Times-Roman" pitchFamily="34"/>
            </a:endParaRPr>
          </a:p>
          <a:p>
            <a:pPr marL="400050" lvl="1" indent="0" hangingPunct="0">
              <a:spcBef>
                <a:spcPts val="0"/>
              </a:spcBef>
              <a:buSzPct val="45000"/>
              <a:buNone/>
            </a:pPr>
            <a:r>
              <a:rPr lang="en-US" sz="16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Durham </a:t>
            </a:r>
            <a:r>
              <a:rPr lang="en-US" sz="16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model: </a:t>
            </a:r>
            <a:r>
              <a:rPr lang="en-US" sz="1600" dirty="0" err="1">
                <a:solidFill>
                  <a:srgbClr val="000000"/>
                </a:solidFill>
                <a:ea typeface="Times-Roman" pitchFamily="34"/>
                <a:cs typeface="Times-Roman" pitchFamily="34"/>
              </a:rPr>
              <a:t>gg</a:t>
            </a:r>
            <a:r>
              <a:rPr lang="en-US" sz="16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 </a:t>
            </a:r>
            <a:r>
              <a:rPr lang="en-US" sz="1600" dirty="0">
                <a:solidFill>
                  <a:srgbClr val="000000"/>
                </a:solidFill>
                <a:ea typeface="Times-Roman" pitchFamily="34"/>
                <a:cs typeface="Times-Roman" pitchFamily="34"/>
                <a:sym typeface="Symbol"/>
              </a:rPr>
              <a:t> </a:t>
            </a:r>
            <a:r>
              <a:rPr lang="en-US" sz="1600" dirty="0" err="1">
                <a:solidFill>
                  <a:srgbClr val="000000"/>
                </a:solidFill>
                <a:ea typeface="Times-Roman" pitchFamily="34"/>
                <a:cs typeface="Times-Roman" pitchFamily="34"/>
              </a:rPr>
              <a:t>gqq</a:t>
            </a:r>
            <a:r>
              <a:rPr lang="en-US" sz="16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 (more Mercedes-like) &amp;  </a:t>
            </a:r>
            <a:r>
              <a:rPr lang="en-US" sz="1600" dirty="0" err="1">
                <a:solidFill>
                  <a:srgbClr val="000000"/>
                </a:solidFill>
                <a:ea typeface="Times-Roman" pitchFamily="34"/>
                <a:cs typeface="Times-Roman" pitchFamily="34"/>
              </a:rPr>
              <a:t>gg</a:t>
            </a:r>
            <a:r>
              <a:rPr lang="en-US" sz="16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 </a:t>
            </a:r>
            <a:r>
              <a:rPr lang="en-US" sz="1600" dirty="0">
                <a:solidFill>
                  <a:srgbClr val="000000"/>
                </a:solidFill>
                <a:ea typeface="Times-Roman" pitchFamily="34"/>
                <a:cs typeface="Times-Roman" pitchFamily="34"/>
                <a:sym typeface="Symbol"/>
              </a:rPr>
              <a:t> </a:t>
            </a:r>
            <a:r>
              <a:rPr lang="en-US" sz="1600" dirty="0" err="1">
                <a:solidFill>
                  <a:srgbClr val="000000"/>
                </a:solidFill>
                <a:ea typeface="Times-Roman" pitchFamily="34"/>
                <a:cs typeface="Times-Roman" pitchFamily="34"/>
              </a:rPr>
              <a:t>ggg</a:t>
            </a:r>
            <a:r>
              <a:rPr lang="en-US" sz="1600" dirty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 (“more back-to-back</a:t>
            </a:r>
            <a:r>
              <a:rPr lang="en-US" sz="1600" dirty="0" smtClean="0">
                <a:solidFill>
                  <a:srgbClr val="000000"/>
                </a:solidFill>
                <a:ea typeface="Times-Roman" pitchFamily="34"/>
                <a:cs typeface="Times-Roman" pitchFamily="34"/>
              </a:rPr>
              <a:t>”).</a:t>
            </a:r>
            <a:endParaRPr lang="en-US" sz="1600" dirty="0">
              <a:solidFill>
                <a:srgbClr val="000000"/>
              </a:solidFill>
              <a:ea typeface="Times-Roman" pitchFamily="34"/>
              <a:cs typeface="Times-Roman" pitchFamily="34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54279" y="4261912"/>
            <a:ext cx="7880121" cy="2065564"/>
            <a:chOff x="539552" y="3955724"/>
            <a:chExt cx="7880121" cy="2065564"/>
          </a:xfrm>
        </p:grpSpPr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6001913" y="4277266"/>
              <a:ext cx="2417760" cy="78344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82945" tIns="41473" rIns="82945" bIns="41473" anchor="ctr"/>
            <a:lstStyle/>
            <a:p>
              <a:endParaRPr lang="fi-FI">
                <a:solidFill>
                  <a:prstClr val="black"/>
                </a:solidFill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539552" y="3961012"/>
              <a:ext cx="2880320" cy="329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82945" tIns="41473" rIns="82945" bIns="41473">
              <a:spAutoFit/>
            </a:bodyPr>
            <a:lstStyle/>
            <a:p>
              <a:pPr defTabSz="829452">
                <a:spcBef>
                  <a:spcPct val="50000"/>
                </a:spcBef>
              </a:pPr>
              <a:r>
                <a:rPr lang="fi-FI" sz="1600" dirty="0" err="1" smtClean="0">
                  <a:solidFill>
                    <a:prstClr val="black"/>
                  </a:solidFill>
                </a:rPr>
                <a:t>Durham</a:t>
              </a:r>
              <a:r>
                <a:rPr lang="fi-FI" sz="1600" dirty="0" smtClean="0">
                  <a:solidFill>
                    <a:prstClr val="black"/>
                  </a:solidFill>
                </a:rPr>
                <a:t> </a:t>
              </a:r>
              <a:r>
                <a:rPr lang="fi-FI" sz="1600" dirty="0" err="1" smtClean="0">
                  <a:solidFill>
                    <a:prstClr val="black"/>
                  </a:solidFill>
                </a:rPr>
                <a:t>group</a:t>
              </a:r>
              <a:r>
                <a:rPr lang="fi-FI" sz="1600" dirty="0" smtClean="0">
                  <a:solidFill>
                    <a:prstClr val="black"/>
                  </a:solidFill>
                </a:rPr>
                <a:t> (KHARYS MC)                               </a:t>
              </a:r>
              <a:endParaRPr lang="fi-FI" sz="1600" dirty="0">
                <a:solidFill>
                  <a:prstClr val="black"/>
                </a:solidFill>
              </a:endParaRPr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208" y="4218697"/>
              <a:ext cx="2741672" cy="1802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468880" y="3955724"/>
              <a:ext cx="3336596" cy="341332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0">
              <a:spAutoFit/>
            </a:bodyPr>
            <a:lstStyle/>
            <a:p>
              <a:pPr algn="ctr" hangingPunct="0"/>
              <a:r>
                <a:rPr lang="en-US" sz="1600" dirty="0" smtClean="0">
                  <a:solidFill>
                    <a:srgbClr val="FF3333"/>
                  </a:solidFill>
                  <a:ea typeface="Microsoft YaHei" pitchFamily="2"/>
                  <a:cs typeface="Mangal" pitchFamily="2"/>
                </a:rPr>
                <a:t>Predictions for CMS-TOTEM selection:</a:t>
              </a:r>
              <a:endParaRPr lang="en-US" sz="1600" dirty="0">
                <a:solidFill>
                  <a:srgbClr val="FF3333"/>
                </a:solidFill>
                <a:ea typeface="Microsoft YaHei" pitchFamily="2"/>
                <a:cs typeface="Mangal" pitchFamily="2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356376" y="4389583"/>
              <a:ext cx="3600000" cy="1402704"/>
              <a:chOff x="4212360" y="1395984"/>
              <a:chExt cx="3600000" cy="116892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212360" y="1395984"/>
                <a:ext cx="3600000" cy="1168920"/>
              </a:xfrm>
              <a:prstGeom prst="rect">
                <a:avLst/>
              </a:prstGeom>
              <a:noFill/>
              <a:ln w="36000">
                <a:solidFill>
                  <a:srgbClr val="FF3333"/>
                </a:solidFill>
                <a:prstDash val="solid"/>
              </a:ln>
            </p:spPr>
            <p:txBody>
              <a:bodyPr vert="horz" wrap="none" lIns="108000" tIns="63000" rIns="108000" bIns="63000" anchor="ctr" anchorCtr="0" compatLnSpc="0"/>
              <a:lstStyle/>
              <a:p>
                <a:pPr hangingPunct="0"/>
                <a:endParaRPr lang="en-US">
                  <a:solidFill>
                    <a:prstClr val="black"/>
                  </a:solidFill>
                  <a:latin typeface="Arial" pitchFamily="18"/>
                  <a:ea typeface="Microsoft YaHei" pitchFamily="2"/>
                  <a:cs typeface="Mangal" pitchFamily="2"/>
                </a:endParaRPr>
              </a:p>
            </p:txBody>
          </p:sp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4330801" y="1513364"/>
                <a:ext cx="2709000" cy="366839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6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4402800" y="1806765"/>
                <a:ext cx="3096000" cy="34236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7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4906801" y="2113125"/>
                <a:ext cx="1728000" cy="41364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7150254" y="4525475"/>
              <a:ext cx="7920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i-FI" dirty="0" smtClean="0">
                  <a:solidFill>
                    <a:prstClr val="white">
                      <a:lumMod val="5000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fi-FI" dirty="0" err="1" smtClean="0">
                  <a:solidFill>
                    <a:prstClr val="white">
                      <a:lumMod val="5000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jets</a:t>
              </a:r>
              <a:r>
                <a:rPr lang="fi-FI" dirty="0" smtClean="0">
                  <a:solidFill>
                    <a:prstClr val="white">
                      <a:lumMod val="5000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fi-FI" dirty="0">
                <a:solidFill>
                  <a:prstClr val="white">
                    <a:lumMod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48816" y="6214646"/>
            <a:ext cx="8314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rgbClr val="FF0000"/>
                </a:solidFill>
                <a:sym typeface="Symbol"/>
              </a:rPr>
              <a:t>Past luminosity:  0.1 pb</a:t>
            </a:r>
            <a:r>
              <a:rPr lang="fi-FI" sz="1600" baseline="30000" dirty="0" smtClean="0">
                <a:solidFill>
                  <a:srgbClr val="FF0000"/>
                </a:solidFill>
                <a:sym typeface="Symbol"/>
              </a:rPr>
              <a:t>1</a:t>
            </a:r>
            <a:r>
              <a:rPr lang="fi-FI" sz="1600" dirty="0" smtClean="0">
                <a:solidFill>
                  <a:srgbClr val="FF0000"/>
                </a:solidFill>
                <a:sym typeface="Symbol"/>
              </a:rPr>
              <a:t>  need  1000 ( 100 pb</a:t>
            </a:r>
            <a:r>
              <a:rPr lang="fi-FI" sz="1600" baseline="30000" dirty="0" smtClean="0">
                <a:solidFill>
                  <a:srgbClr val="FF0000"/>
                </a:solidFill>
                <a:sym typeface="Symbol"/>
              </a:rPr>
              <a:t>1</a:t>
            </a:r>
            <a:r>
              <a:rPr lang="fi-FI" sz="1600" dirty="0" smtClean="0">
                <a:solidFill>
                  <a:srgbClr val="FF0000"/>
                </a:solidFill>
                <a:sym typeface="Symbol"/>
              </a:rPr>
              <a:t>) for sufficient statistics ( 10k)</a:t>
            </a:r>
            <a:r>
              <a:rPr lang="fi-FI" sz="1600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/>
              </a:rPr>
              <a:t>     </a:t>
            </a:r>
            <a:endParaRPr lang="fi-FI" sz="1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29000" y="10784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_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33800" y="10784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_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71800" y="342900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199824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57004"/>
            <a:ext cx="8229600" cy="5966085"/>
          </a:xfrm>
        </p:spPr>
        <p:txBody>
          <a:bodyPr>
            <a:normAutofit fontScale="92500" lnSpcReduction="20000"/>
          </a:bodyPr>
          <a:lstStyle/>
          <a:p>
            <a:r>
              <a:rPr lang="pl-PL" sz="2400" dirty="0" smtClean="0">
                <a:solidFill>
                  <a:srgbClr val="000000"/>
                </a:solidFill>
                <a:latin typeface="Calibri" charset="0"/>
              </a:rPr>
              <a:t>Check </a:t>
            </a:r>
            <a:r>
              <a:rPr lang="en-US" sz="2400" u="sng" dirty="0" smtClean="0">
                <a:solidFill>
                  <a:srgbClr val="000000"/>
                </a:solidFill>
                <a:latin typeface="Calibri" charset="0"/>
              </a:rPr>
              <a:t>escaping-mass candidates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 charset="0"/>
              </a:rPr>
              <a:t>P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ile-up protection</a:t>
            </a:r>
          </a:p>
          <a:p>
            <a:r>
              <a:rPr lang="en-US" sz="2400" dirty="0" err="1" smtClean="0">
                <a:solidFill>
                  <a:srgbClr val="000000"/>
                </a:solidFill>
                <a:latin typeface="Calibri" charset="0"/>
              </a:rPr>
              <a:t>p</a:t>
            </a:r>
            <a:r>
              <a:rPr lang="en-US" sz="2400" baseline="-25000" dirty="0" err="1" smtClean="0">
                <a:solidFill>
                  <a:srgbClr val="000000"/>
                </a:solidFill>
                <a:latin typeface="Calibri" charset="0"/>
              </a:rPr>
              <a:t>CMS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(Particle Flow) 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sym typeface="Symbol"/>
              </a:rPr>
              <a:t> </a:t>
            </a:r>
            <a:r>
              <a:rPr lang="en-US" sz="2400" dirty="0" err="1" smtClean="0">
                <a:solidFill>
                  <a:srgbClr val="000000"/>
                </a:solidFill>
                <a:latin typeface="Calibri" charset="0"/>
                <a:sym typeface="Symbol"/>
              </a:rPr>
              <a:t>p</a:t>
            </a:r>
            <a:r>
              <a:rPr lang="en-US" sz="2400" baseline="-25000" dirty="0" err="1" smtClean="0">
                <a:solidFill>
                  <a:srgbClr val="000000"/>
                </a:solidFill>
                <a:latin typeface="Calibri" charset="0"/>
                <a:sym typeface="Symbol"/>
              </a:rPr>
              <a:t>TOTEM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sym typeface="Symbol"/>
              </a:rPr>
              <a:t>(pp)</a:t>
            </a:r>
          </a:p>
          <a:p>
            <a:pPr>
              <a:buNone/>
            </a:pPr>
            <a:r>
              <a:rPr lang="en-GB" sz="2400" dirty="0" smtClean="0">
                <a:sym typeface="Symbol"/>
              </a:rPr>
              <a:t>	M</a:t>
            </a:r>
            <a:r>
              <a:rPr lang="en-GB" sz="2400" baseline="-25000" dirty="0" smtClean="0">
                <a:sym typeface="Symbol"/>
              </a:rPr>
              <a:t>CMS</a:t>
            </a:r>
            <a:r>
              <a:rPr lang="en-GB" sz="2400" dirty="0" smtClean="0">
                <a:sym typeface="Symbol"/>
              </a:rPr>
              <a:t>(Particle Flow + missing momentum)  M</a:t>
            </a:r>
            <a:r>
              <a:rPr lang="en-GB" sz="2400" baseline="-25000" dirty="0" smtClean="0">
                <a:sym typeface="Symbol"/>
              </a:rPr>
              <a:t>TOTEM</a:t>
            </a:r>
            <a:r>
              <a:rPr lang="en-GB" sz="2400" dirty="0" smtClean="0">
                <a:sym typeface="Symbol"/>
              </a:rPr>
              <a:t>(pp)</a:t>
            </a:r>
          </a:p>
          <a:p>
            <a:pPr>
              <a:buNone/>
            </a:pPr>
            <a:r>
              <a:rPr lang="en-GB" sz="2400" dirty="0" smtClean="0">
                <a:sym typeface="Symbol"/>
              </a:rPr>
              <a:t>		</a:t>
            </a:r>
            <a:r>
              <a:rPr lang="en-GB" sz="2400" b="1" dirty="0" smtClean="0">
                <a:sym typeface="Symbol"/>
              </a:rPr>
              <a:t></a:t>
            </a:r>
            <a:r>
              <a:rPr lang="en-GB" sz="2400" dirty="0" smtClean="0">
                <a:sym typeface="Symbol"/>
              </a:rPr>
              <a:t>  </a:t>
            </a:r>
            <a:r>
              <a:rPr lang="en-GB" sz="2400" u="sng" dirty="0" smtClean="0">
                <a:sym typeface="Symbol"/>
              </a:rPr>
              <a:t>existence of tracks undetected by CMS</a:t>
            </a:r>
          </a:p>
          <a:p>
            <a:endParaRPr lang="en-US" sz="2400" dirty="0" smtClean="0">
              <a:solidFill>
                <a:srgbClr val="000000"/>
              </a:solidFill>
              <a:latin typeface="Calibri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No tracks observed in forward detectors ‘allowed’ by rapidity gaps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More forward regions excluded by rapidity gaps 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  <a:sym typeface="Symbol"/>
              </a:rPr>
              <a:t> ‘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allowed’ = ‘required’ ?</a:t>
            </a:r>
          </a:p>
          <a:p>
            <a:endParaRPr lang="en-US" sz="2400" dirty="0" smtClean="0">
              <a:solidFill>
                <a:srgbClr val="000000"/>
              </a:solidFill>
              <a:latin typeface="Calibri" charset="0"/>
            </a:endParaRPr>
          </a:p>
          <a:p>
            <a:endParaRPr lang="en-US" sz="2400" dirty="0">
              <a:solidFill>
                <a:srgbClr val="000000"/>
              </a:solidFill>
              <a:latin typeface="Calibri" charset="0"/>
            </a:endParaRPr>
          </a:p>
          <a:p>
            <a:r>
              <a:rPr lang="en-US" sz="2100" dirty="0">
                <a:solidFill>
                  <a:srgbClr val="000000"/>
                </a:solidFill>
                <a:latin typeface="Calibri" charset="0"/>
              </a:rPr>
              <a:t>e</a:t>
            </a:r>
            <a:r>
              <a:rPr lang="pl-PL" sz="2100" dirty="0" smtClean="0">
                <a:solidFill>
                  <a:srgbClr val="000000"/>
                </a:solidFill>
                <a:latin typeface="Calibri" charset="0"/>
              </a:rPr>
              <a:t>nergetic gammas in T2, N*</a:t>
            </a:r>
            <a:r>
              <a:rPr lang="pl-PL" sz="2100" dirty="0" smtClean="0">
                <a:solidFill>
                  <a:srgbClr val="000000"/>
                </a:solidFill>
                <a:latin typeface="Calibri" charset="0"/>
                <a:sym typeface="Symbol"/>
              </a:rPr>
              <a:t>p</a:t>
            </a:r>
            <a:endParaRPr lang="pl-PL" sz="2100" dirty="0" smtClean="0">
              <a:solidFill>
                <a:srgbClr val="000000"/>
              </a:solidFill>
              <a:latin typeface="Calibri" charset="0"/>
            </a:endParaRPr>
          </a:p>
          <a:p>
            <a:r>
              <a:rPr lang="en-US" sz="2100" dirty="0" smtClean="0">
                <a:solidFill>
                  <a:srgbClr val="000000"/>
                </a:solidFill>
                <a:latin typeface="Calibri" charset="0"/>
              </a:rPr>
              <a:t>detectors' 'inefficiency‘?</a:t>
            </a:r>
          </a:p>
          <a:p>
            <a:r>
              <a:rPr lang="en-US" sz="2100" dirty="0" smtClean="0">
                <a:solidFill>
                  <a:srgbClr val="000000"/>
                </a:solidFill>
                <a:latin typeface="Calibri" charset="0"/>
              </a:rPr>
              <a:t>acceptance gaps between detectors?</a:t>
            </a:r>
          </a:p>
          <a:p>
            <a:r>
              <a:rPr lang="en-US" sz="2100" dirty="0" smtClean="0">
                <a:solidFill>
                  <a:srgbClr val="000000"/>
                </a:solidFill>
                <a:latin typeface="Calibri" charset="0"/>
              </a:rPr>
              <a:t>high </a:t>
            </a:r>
            <a:r>
              <a:rPr lang="en-US" sz="2100" dirty="0">
                <a:solidFill>
                  <a:srgbClr val="000000"/>
                </a:solidFill>
                <a:latin typeface="Calibri" charset="0"/>
              </a:rPr>
              <a:t>energy </a:t>
            </a:r>
            <a:r>
              <a:rPr lang="en-US" sz="2100" dirty="0" smtClean="0">
                <a:solidFill>
                  <a:srgbClr val="000000"/>
                </a:solidFill>
                <a:latin typeface="Calibri" charset="0"/>
              </a:rPr>
              <a:t>neutrinos?</a:t>
            </a:r>
          </a:p>
          <a:p>
            <a:r>
              <a:rPr lang="en-US" sz="2100" dirty="0" smtClean="0">
                <a:solidFill>
                  <a:srgbClr val="000000"/>
                </a:solidFill>
                <a:latin typeface="Calibri" charset="0"/>
              </a:rPr>
              <a:t>neutral </a:t>
            </a:r>
            <a:r>
              <a:rPr lang="en-US" sz="2100" dirty="0">
                <a:solidFill>
                  <a:srgbClr val="000000"/>
                </a:solidFill>
                <a:latin typeface="Calibri" charset="0"/>
              </a:rPr>
              <a:t>particle flow in T2 (under simulation</a:t>
            </a:r>
            <a:r>
              <a:rPr lang="en-US" sz="2100" dirty="0" smtClean="0">
                <a:solidFill>
                  <a:srgbClr val="000000"/>
                </a:solidFill>
                <a:latin typeface="Calibri" charset="0"/>
              </a:rPr>
              <a:t>)?</a:t>
            </a:r>
          </a:p>
          <a:p>
            <a:r>
              <a:rPr lang="en-US" sz="2100" dirty="0" smtClean="0">
                <a:solidFill>
                  <a:srgbClr val="000000"/>
                </a:solidFill>
                <a:latin typeface="Calibri" charset="0"/>
              </a:rPr>
              <a:t>real escaping energy?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	These depend on amount </a:t>
            </a:r>
            <a:r>
              <a:rPr lang="en-US" sz="2400" dirty="0">
                <a:solidFill>
                  <a:srgbClr val="000000"/>
                </a:solidFill>
                <a:latin typeface="Calibri" charset="0"/>
              </a:rPr>
              <a:t>of missing </a:t>
            </a:r>
            <a:r>
              <a:rPr lang="en-US" sz="2400" dirty="0" smtClean="0">
                <a:solidFill>
                  <a:srgbClr val="000000"/>
                </a:solidFill>
                <a:latin typeface="Calibri" charset="0"/>
              </a:rPr>
              <a:t>energy</a:t>
            </a:r>
            <a:endParaRPr lang="en-US" sz="24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3947861" y="3702146"/>
            <a:ext cx="5261843" cy="1723974"/>
            <a:chOff x="3947861" y="3701320"/>
            <a:chExt cx="5261843" cy="1723974"/>
          </a:xfrm>
        </p:grpSpPr>
        <p:grpSp>
          <p:nvGrpSpPr>
            <p:cNvPr id="10" name="Group 7"/>
            <p:cNvGrpSpPr/>
            <p:nvPr/>
          </p:nvGrpSpPr>
          <p:grpSpPr>
            <a:xfrm>
              <a:off x="3947861" y="3701320"/>
              <a:ext cx="5261843" cy="1448625"/>
              <a:chOff x="2880610" y="3819997"/>
              <a:chExt cx="5261843" cy="1448625"/>
            </a:xfrm>
          </p:grpSpPr>
          <p:sp>
            <p:nvSpPr>
              <p:cNvPr id="14" name="Rectangle 1034" descr="70%"/>
              <p:cNvSpPr>
                <a:spLocks noChangeArrowheads="1"/>
              </p:cNvSpPr>
              <p:nvPr/>
            </p:nvSpPr>
            <p:spPr bwMode="auto">
              <a:xfrm>
                <a:off x="4411083" y="3971981"/>
                <a:ext cx="2151191" cy="779463"/>
              </a:xfrm>
              <a:prstGeom prst="rect">
                <a:avLst/>
              </a:prstGeom>
              <a:pattFill prst="pct70">
                <a:fgClr>
                  <a:schemeClr val="folHlink"/>
                </a:fgClr>
                <a:bgClr>
                  <a:srgbClr val="FFFFFF"/>
                </a:bgClr>
              </a:patt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5" name="Rectangle 1035"/>
              <p:cNvSpPr>
                <a:spLocks noChangeArrowheads="1"/>
              </p:cNvSpPr>
              <p:nvPr/>
            </p:nvSpPr>
            <p:spPr bwMode="auto">
              <a:xfrm>
                <a:off x="3336328" y="3971981"/>
                <a:ext cx="4310160" cy="787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lIns="100794" tIns="50397" rIns="100794" bIns="50397" anchor="ctr"/>
              <a:lstStyle/>
              <a:p>
                <a:pPr algn="ctr" defTabSz="503238" eaLnBrk="0" hangingPunct="0">
                  <a:spcBef>
                    <a:spcPct val="0"/>
                  </a:spcBef>
                </a:pPr>
                <a:endParaRPr lang="fi-FI" sz="150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6" name="Text Box 1036"/>
              <p:cNvSpPr txBox="1">
                <a:spLocks noChangeArrowheads="1"/>
              </p:cNvSpPr>
              <p:nvPr/>
            </p:nvSpPr>
            <p:spPr bwMode="auto">
              <a:xfrm>
                <a:off x="4578476" y="3902026"/>
                <a:ext cx="1795777" cy="65577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 lIns="100794" tIns="50397" rIns="100794" bIns="50397">
                <a:spAutoFit/>
              </a:bodyPr>
              <a:lstStyle/>
              <a:p>
                <a:pPr algn="ctr" defTabSz="503238" eaLnBrk="0" hangingPunct="0">
                  <a:spcBef>
                    <a:spcPct val="50000"/>
                  </a:spcBef>
                </a:pPr>
                <a:endParaRPr lang="en-US" sz="1200" dirty="0">
                  <a:solidFill>
                    <a:srgbClr val="FF0000"/>
                  </a:solidFill>
                  <a:latin typeface="Arial" pitchFamily="34" charset="0"/>
                </a:endParaRPr>
              </a:p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600" dirty="0" smtClean="0">
                    <a:solidFill>
                      <a:prstClr val="black"/>
                    </a:solidFill>
                    <a:latin typeface="Arial" pitchFamily="34" charset="0"/>
                  </a:rPr>
                  <a:t>allowed</a:t>
                </a:r>
              </a:p>
            </p:txBody>
          </p:sp>
          <p:sp>
            <p:nvSpPr>
              <p:cNvPr id="17" name="Text Box 1037"/>
              <p:cNvSpPr txBox="1">
                <a:spLocks noChangeArrowheads="1"/>
              </p:cNvSpPr>
              <p:nvPr/>
            </p:nvSpPr>
            <p:spPr bwMode="auto">
              <a:xfrm>
                <a:off x="6919398" y="4228948"/>
                <a:ext cx="896957" cy="3018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300" b="1">
                    <a:solidFill>
                      <a:prstClr val="black"/>
                    </a:solidFill>
                    <a:latin typeface="Arial" pitchFamily="34" charset="0"/>
                  </a:rPr>
                  <a:t>-</a:t>
                </a:r>
                <a:r>
                  <a:rPr lang="en-US" sz="1300" b="1" err="1">
                    <a:solidFill>
                      <a:prstClr val="black"/>
                    </a:solidFill>
                    <a:latin typeface="Arial" pitchFamily="34" charset="0"/>
                  </a:rPr>
                  <a:t>ln</a:t>
                </a:r>
                <a:r>
                  <a:rPr lang="en-US" sz="1300" b="1">
                    <a:solidFill>
                      <a:prstClr val="black"/>
                    </a:solidFill>
                    <a:latin typeface="Arial" pitchFamily="34" charset="0"/>
                  </a:rPr>
                  <a:t> </a:t>
                </a:r>
                <a:r>
                  <a:rPr lang="en-US" sz="1300" b="1">
                    <a:solidFill>
                      <a:prstClr val="black"/>
                    </a:solidFill>
                    <a:latin typeface="Symbol" pitchFamily="18" charset="2"/>
                    <a:sym typeface="Symbol" pitchFamily="18" charset="2"/>
                  </a:rPr>
                  <a:t></a:t>
                </a:r>
                <a:r>
                  <a:rPr lang="en-US" sz="1300" b="1" baseline="-25000">
                    <a:solidFill>
                      <a:prstClr val="black"/>
                    </a:solidFill>
                    <a:latin typeface="Arial" pitchFamily="34" charset="0"/>
                  </a:rPr>
                  <a:t>2</a:t>
                </a:r>
                <a:endParaRPr lang="en-US" sz="1300" b="1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8" name="Text Box 1038"/>
              <p:cNvSpPr txBox="1">
                <a:spLocks noChangeArrowheads="1"/>
              </p:cNvSpPr>
              <p:nvPr/>
            </p:nvSpPr>
            <p:spPr bwMode="auto">
              <a:xfrm>
                <a:off x="3320453" y="4149781"/>
                <a:ext cx="1143026" cy="5032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sz="1100" dirty="0">
                    <a:solidFill>
                      <a:prstClr val="black"/>
                    </a:solidFill>
                    <a:latin typeface="Arial" pitchFamily="34" charset="0"/>
                  </a:rPr>
                  <a:t>Rapidity Gap</a:t>
                </a:r>
              </a:p>
              <a:p>
                <a:pPr algn="ctr" defTabSz="5032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sz="1300" b="1" dirty="0">
                    <a:solidFill>
                      <a:prstClr val="black"/>
                    </a:solidFill>
                    <a:latin typeface="Symbol" pitchFamily="18" charset="2"/>
                  </a:rPr>
                  <a:t>Dh = </a:t>
                </a:r>
                <a:r>
                  <a:rPr lang="en-US" sz="1300" b="1" dirty="0">
                    <a:solidFill>
                      <a:prstClr val="black"/>
                    </a:solidFill>
                    <a:latin typeface="Arial" pitchFamily="34" charset="0"/>
                  </a:rPr>
                  <a:t>-</a:t>
                </a:r>
                <a:r>
                  <a:rPr lang="en-US" sz="1300" b="1" dirty="0" err="1">
                    <a:solidFill>
                      <a:prstClr val="black"/>
                    </a:solidFill>
                    <a:latin typeface="Arial" pitchFamily="34" charset="0"/>
                  </a:rPr>
                  <a:t>ln</a:t>
                </a:r>
                <a:r>
                  <a:rPr lang="en-US" sz="1300" b="1" dirty="0">
                    <a:solidFill>
                      <a:prstClr val="black"/>
                    </a:solidFill>
                    <a:latin typeface="Arial" pitchFamily="34" charset="0"/>
                  </a:rPr>
                  <a:t> </a:t>
                </a:r>
                <a:r>
                  <a:rPr lang="en-US" sz="1300" b="1" dirty="0">
                    <a:solidFill>
                      <a:prstClr val="black"/>
                    </a:solidFill>
                    <a:latin typeface="Symbol" pitchFamily="18" charset="2"/>
                    <a:sym typeface="Symbol" pitchFamily="18" charset="2"/>
                  </a:rPr>
                  <a:t></a:t>
                </a:r>
                <a:r>
                  <a:rPr lang="en-US" sz="1300" b="1" baseline="-25000" dirty="0">
                    <a:solidFill>
                      <a:prstClr val="black"/>
                    </a:solidFill>
                    <a:latin typeface="Arial" pitchFamily="34" charset="0"/>
                  </a:rPr>
                  <a:t>1</a:t>
                </a:r>
                <a:endParaRPr lang="en-US" sz="1300" dirty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19" name="Oval 1097"/>
              <p:cNvSpPr>
                <a:spLocks noChangeArrowheads="1"/>
              </p:cNvSpPr>
              <p:nvPr/>
            </p:nvSpPr>
            <p:spPr bwMode="auto">
              <a:xfrm>
                <a:off x="3244251" y="4302181"/>
                <a:ext cx="152403" cy="1524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0" name="Oval 1097"/>
              <p:cNvSpPr>
                <a:spLocks noChangeArrowheads="1"/>
              </p:cNvSpPr>
              <p:nvPr/>
            </p:nvSpPr>
            <p:spPr bwMode="auto">
              <a:xfrm>
                <a:off x="7587750" y="4302181"/>
                <a:ext cx="152403" cy="1524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704898" y="3822492"/>
                <a:ext cx="1578769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209083" y="4894290"/>
                <a:ext cx="6110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prstClr val="black"/>
                    </a:solidFill>
                  </a:rPr>
                  <a:t>CMS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063519" y="3824992"/>
                <a:ext cx="187380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6373314" y="3819997"/>
                <a:ext cx="187380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946093" y="4896790"/>
                <a:ext cx="74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prstClr val="black"/>
                    </a:solidFill>
                  </a:rPr>
                  <a:t>T1  T2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432109" y="3819997"/>
                <a:ext cx="187380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741904" y="3822497"/>
                <a:ext cx="187380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314683" y="4899290"/>
                <a:ext cx="74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prstClr val="black"/>
                    </a:solidFill>
                  </a:rPr>
                  <a:t>T2  T1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757411" y="4167265"/>
                <a:ext cx="3850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GB" b="1" baseline="-25000" dirty="0" smtClean="0">
                    <a:solidFill>
                      <a:srgbClr val="FF0000"/>
                    </a:solidFill>
                  </a:rPr>
                  <a:t>2</a:t>
                </a:r>
                <a:endParaRPr lang="en-GB" b="1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880610" y="4154774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GB" b="1" baseline="-25000" dirty="0" smtClean="0">
                    <a:solidFill>
                      <a:srgbClr val="FF0000"/>
                    </a:solidFill>
                  </a:rPr>
                  <a:t>1</a:t>
                </a:r>
                <a:endParaRPr lang="en-GB" b="1" baseline="-25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5953968" y="5117517"/>
              <a:ext cx="15633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prstClr val="black"/>
                  </a:solidFill>
                </a:rPr>
                <a:t>no tracks observed</a:t>
              </a:r>
              <a:endParaRPr lang="en-GB" sz="1400" dirty="0">
                <a:solidFill>
                  <a:prstClr val="black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 flipV="1">
              <a:off x="5636302" y="4744387"/>
              <a:ext cx="419724" cy="4422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7232754" y="4714407"/>
              <a:ext cx="307298" cy="4946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5920630" y="3477663"/>
            <a:ext cx="1334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</a:rPr>
              <a:t>tracks observed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4" name="Title 1"/>
          <p:cNvSpPr>
            <a:spLocks noGrp="1"/>
          </p:cNvSpPr>
          <p:nvPr>
            <p:ph type="title" idx="4294967295"/>
          </p:nvPr>
        </p:nvSpPr>
        <p:spPr>
          <a:xfrm>
            <a:off x="1219200" y="76200"/>
            <a:ext cx="7924800" cy="715963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 Diffraction Missing Mass Searches 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88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91440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DPE pp candidates in Roman Pots.   CMS, T1, T2 empty.</a:t>
            </a:r>
            <a:r>
              <a:rPr lang="en-GB" sz="2400" dirty="0" smtClean="0">
                <a:solidFill>
                  <a:srgbClr val="0000FF"/>
                </a:solidFill>
              </a:rPr>
              <a:t/>
            </a:r>
            <a:br>
              <a:rPr lang="en-GB" sz="2400" dirty="0" smtClean="0">
                <a:solidFill>
                  <a:srgbClr val="0000FF"/>
                </a:solidFill>
              </a:rPr>
            </a:b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33600" y="3137834"/>
            <a:ext cx="5261843" cy="2043766"/>
            <a:chOff x="3947861" y="3381528"/>
            <a:chExt cx="5261843" cy="2043766"/>
          </a:xfrm>
        </p:grpSpPr>
        <p:grpSp>
          <p:nvGrpSpPr>
            <p:cNvPr id="21" name="Group 7"/>
            <p:cNvGrpSpPr/>
            <p:nvPr/>
          </p:nvGrpSpPr>
          <p:grpSpPr>
            <a:xfrm>
              <a:off x="3947861" y="3381528"/>
              <a:ext cx="5261843" cy="1404079"/>
              <a:chOff x="2880610" y="3500205"/>
              <a:chExt cx="5261843" cy="1404079"/>
            </a:xfrm>
          </p:grpSpPr>
          <p:sp>
            <p:nvSpPr>
              <p:cNvPr id="27" name="Rectangle 1034" descr="70%"/>
              <p:cNvSpPr>
                <a:spLocks noChangeArrowheads="1"/>
              </p:cNvSpPr>
              <p:nvPr/>
            </p:nvSpPr>
            <p:spPr bwMode="auto">
              <a:xfrm>
                <a:off x="4296779" y="3971981"/>
                <a:ext cx="2695876" cy="779463"/>
              </a:xfrm>
              <a:prstGeom prst="rect">
                <a:avLst/>
              </a:prstGeom>
              <a:pattFill prst="pct70">
                <a:fgClr>
                  <a:schemeClr val="folHlink"/>
                </a:fgClr>
                <a:bgClr>
                  <a:srgbClr val="FFFFFF"/>
                </a:bgClr>
              </a:patt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Rectangle 1035"/>
              <p:cNvSpPr>
                <a:spLocks noChangeArrowheads="1"/>
              </p:cNvSpPr>
              <p:nvPr/>
            </p:nvSpPr>
            <p:spPr bwMode="auto">
              <a:xfrm>
                <a:off x="3336328" y="3971981"/>
                <a:ext cx="4310160" cy="787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lIns="100794" tIns="50397" rIns="100794" bIns="50397" anchor="ctr"/>
              <a:lstStyle/>
              <a:p>
                <a:pPr algn="ctr" defTabSz="503238" eaLnBrk="0" hangingPunct="0">
                  <a:spcBef>
                    <a:spcPct val="0"/>
                  </a:spcBef>
                </a:pPr>
                <a:endParaRPr lang="fi-FI" sz="150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9" name="Text Box 1036"/>
              <p:cNvSpPr txBox="1">
                <a:spLocks noChangeArrowheads="1"/>
              </p:cNvSpPr>
              <p:nvPr/>
            </p:nvSpPr>
            <p:spPr bwMode="auto">
              <a:xfrm>
                <a:off x="4464171" y="3902026"/>
                <a:ext cx="2250471" cy="655776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 lIns="100794" tIns="50397" rIns="100794" bIns="50397">
                <a:spAutoFit/>
              </a:bodyPr>
              <a:lstStyle/>
              <a:p>
                <a:pPr algn="ctr" defTabSz="503238" eaLnBrk="0" hangingPunct="0">
                  <a:spcBef>
                    <a:spcPct val="50000"/>
                  </a:spcBef>
                </a:pPr>
                <a:endParaRPr lang="en-US" sz="1200" dirty="0">
                  <a:solidFill>
                    <a:srgbClr val="FF0000"/>
                  </a:solidFill>
                  <a:latin typeface="Arial" pitchFamily="34" charset="0"/>
                </a:endParaRPr>
              </a:p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600" dirty="0" smtClean="0">
                    <a:solidFill>
                      <a:prstClr val="black"/>
                    </a:solidFill>
                    <a:latin typeface="Arial" pitchFamily="34" charset="0"/>
                  </a:rPr>
                  <a:t>allowed</a:t>
                </a:r>
              </a:p>
            </p:txBody>
          </p:sp>
          <p:sp>
            <p:nvSpPr>
              <p:cNvPr id="30" name="Text Box 1037"/>
              <p:cNvSpPr txBox="1">
                <a:spLocks noChangeArrowheads="1"/>
              </p:cNvSpPr>
              <p:nvPr/>
            </p:nvSpPr>
            <p:spPr bwMode="auto">
              <a:xfrm>
                <a:off x="6919398" y="4228948"/>
                <a:ext cx="896957" cy="3018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spcBef>
                    <a:spcPct val="50000"/>
                  </a:spcBef>
                </a:pPr>
                <a:r>
                  <a:rPr lang="en-US" sz="1300" b="1">
                    <a:solidFill>
                      <a:prstClr val="black"/>
                    </a:solidFill>
                    <a:latin typeface="Arial" pitchFamily="34" charset="0"/>
                  </a:rPr>
                  <a:t>-</a:t>
                </a:r>
                <a:r>
                  <a:rPr lang="en-US" sz="1300" b="1" err="1">
                    <a:solidFill>
                      <a:prstClr val="black"/>
                    </a:solidFill>
                    <a:latin typeface="Arial" pitchFamily="34" charset="0"/>
                  </a:rPr>
                  <a:t>ln</a:t>
                </a:r>
                <a:r>
                  <a:rPr lang="en-US" sz="1300" b="1">
                    <a:solidFill>
                      <a:prstClr val="black"/>
                    </a:solidFill>
                    <a:latin typeface="Arial" pitchFamily="34" charset="0"/>
                  </a:rPr>
                  <a:t> </a:t>
                </a:r>
                <a:r>
                  <a:rPr lang="en-US" sz="1300" b="1">
                    <a:solidFill>
                      <a:prstClr val="black"/>
                    </a:solidFill>
                    <a:latin typeface="Symbol" pitchFamily="18" charset="2"/>
                    <a:sym typeface="Symbol" pitchFamily="18" charset="2"/>
                  </a:rPr>
                  <a:t></a:t>
                </a:r>
                <a:r>
                  <a:rPr lang="en-US" sz="1300" b="1" baseline="-25000">
                    <a:solidFill>
                      <a:prstClr val="black"/>
                    </a:solidFill>
                    <a:latin typeface="Arial" pitchFamily="34" charset="0"/>
                  </a:rPr>
                  <a:t>2</a:t>
                </a:r>
                <a:endParaRPr lang="en-US" sz="1300" b="1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31" name="Text Box 1038"/>
              <p:cNvSpPr txBox="1">
                <a:spLocks noChangeArrowheads="1"/>
              </p:cNvSpPr>
              <p:nvPr/>
            </p:nvSpPr>
            <p:spPr bwMode="auto">
              <a:xfrm>
                <a:off x="3263301" y="4149781"/>
                <a:ext cx="1143026" cy="50323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94" tIns="50397" rIns="100794" bIns="50397">
                <a:spAutoFit/>
              </a:bodyPr>
              <a:lstStyle/>
              <a:p>
                <a:pPr algn="ctr" defTabSz="5032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sz="1100" dirty="0">
                    <a:solidFill>
                      <a:prstClr val="black"/>
                    </a:solidFill>
                    <a:latin typeface="Arial" pitchFamily="34" charset="0"/>
                  </a:rPr>
                  <a:t>Rapidity Gap</a:t>
                </a:r>
              </a:p>
              <a:p>
                <a:pPr algn="ctr" defTabSz="503238"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sz="1300" b="1" dirty="0">
                    <a:solidFill>
                      <a:prstClr val="black"/>
                    </a:solidFill>
                    <a:latin typeface="Symbol" pitchFamily="18" charset="2"/>
                  </a:rPr>
                  <a:t>Dh = </a:t>
                </a:r>
                <a:r>
                  <a:rPr lang="en-US" sz="1300" b="1" dirty="0">
                    <a:solidFill>
                      <a:prstClr val="black"/>
                    </a:solidFill>
                    <a:latin typeface="Arial" pitchFamily="34" charset="0"/>
                  </a:rPr>
                  <a:t>-</a:t>
                </a:r>
                <a:r>
                  <a:rPr lang="en-US" sz="1300" b="1" dirty="0" err="1">
                    <a:solidFill>
                      <a:prstClr val="black"/>
                    </a:solidFill>
                    <a:latin typeface="Arial" pitchFamily="34" charset="0"/>
                  </a:rPr>
                  <a:t>ln</a:t>
                </a:r>
                <a:r>
                  <a:rPr lang="en-US" sz="1300" b="1" dirty="0">
                    <a:solidFill>
                      <a:prstClr val="black"/>
                    </a:solidFill>
                    <a:latin typeface="Arial" pitchFamily="34" charset="0"/>
                  </a:rPr>
                  <a:t> </a:t>
                </a:r>
                <a:r>
                  <a:rPr lang="en-US" sz="1300" b="1" dirty="0">
                    <a:solidFill>
                      <a:prstClr val="black"/>
                    </a:solidFill>
                    <a:latin typeface="Symbol" pitchFamily="18" charset="2"/>
                    <a:sym typeface="Symbol" pitchFamily="18" charset="2"/>
                  </a:rPr>
                  <a:t></a:t>
                </a:r>
                <a:r>
                  <a:rPr lang="en-US" sz="1300" b="1" baseline="-25000" dirty="0">
                    <a:solidFill>
                      <a:prstClr val="black"/>
                    </a:solidFill>
                    <a:latin typeface="Arial" pitchFamily="34" charset="0"/>
                  </a:rPr>
                  <a:t>1</a:t>
                </a:r>
                <a:endParaRPr lang="en-US" sz="1300" dirty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32" name="Oval 1097"/>
              <p:cNvSpPr>
                <a:spLocks noChangeArrowheads="1"/>
              </p:cNvSpPr>
              <p:nvPr/>
            </p:nvSpPr>
            <p:spPr bwMode="auto">
              <a:xfrm>
                <a:off x="3244251" y="4302181"/>
                <a:ext cx="152403" cy="1524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33" name="Oval 1097"/>
              <p:cNvSpPr>
                <a:spLocks noChangeArrowheads="1"/>
              </p:cNvSpPr>
              <p:nvPr/>
            </p:nvSpPr>
            <p:spPr bwMode="auto">
              <a:xfrm>
                <a:off x="7587750" y="4302181"/>
                <a:ext cx="152403" cy="1524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713798" y="3822492"/>
                <a:ext cx="1571625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209083" y="3500205"/>
                <a:ext cx="6110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prstClr val="black"/>
                    </a:solidFill>
                  </a:rPr>
                  <a:t>CMS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6063519" y="3824992"/>
                <a:ext cx="187380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373314" y="3819997"/>
                <a:ext cx="187380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946093" y="3502705"/>
                <a:ext cx="74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prstClr val="black"/>
                    </a:solidFill>
                  </a:rPr>
                  <a:t>T1  T2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4432109" y="3819997"/>
                <a:ext cx="187380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741904" y="3822497"/>
                <a:ext cx="187380" cy="1079292"/>
              </a:xfrm>
              <a:prstGeom prst="rect">
                <a:avLst/>
              </a:prstGeom>
              <a:noFill/>
              <a:ln w="12700"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314683" y="3505205"/>
                <a:ext cx="74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prstClr val="black"/>
                    </a:solidFill>
                  </a:rPr>
                  <a:t>T2  T1</a:t>
                </a:r>
                <a:endParaRPr lang="en-GB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757411" y="4167265"/>
                <a:ext cx="3850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GB" b="1" baseline="-25000" dirty="0" smtClean="0">
                    <a:solidFill>
                      <a:srgbClr val="FF0000"/>
                    </a:solidFill>
                  </a:rPr>
                  <a:t>2</a:t>
                </a:r>
                <a:endParaRPr lang="en-GB" b="1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880610" y="4154774"/>
                <a:ext cx="3866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GB" b="1" baseline="-25000" dirty="0" smtClean="0">
                    <a:solidFill>
                      <a:srgbClr val="FF0000"/>
                    </a:solidFill>
                  </a:rPr>
                  <a:t>1</a:t>
                </a:r>
                <a:endParaRPr lang="en-GB" b="1" baseline="-25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5886513" y="5117517"/>
              <a:ext cx="15633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prstClr val="black"/>
                  </a:solidFill>
                </a:rPr>
                <a:t>no tracks observed</a:t>
              </a:r>
              <a:endParaRPr lang="en-GB" sz="1400" dirty="0">
                <a:solidFill>
                  <a:prstClr val="black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5636302" y="4744387"/>
              <a:ext cx="419724" cy="4422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5891134" y="4736892"/>
              <a:ext cx="172387" cy="457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 flipV="1">
              <a:off x="7210269" y="4714407"/>
              <a:ext cx="22485" cy="4871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7232754" y="4714407"/>
              <a:ext cx="307298" cy="49467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/>
          <p:cNvCxnSpPr/>
          <p:nvPr/>
        </p:nvCxnSpPr>
        <p:spPr>
          <a:xfrm flipV="1">
            <a:off x="4716905" y="4419600"/>
            <a:ext cx="7495" cy="4871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46" name="Title 1"/>
          <p:cNvSpPr txBox="1">
            <a:spLocks/>
          </p:cNvSpPr>
          <p:nvPr/>
        </p:nvSpPr>
        <p:spPr>
          <a:xfrm>
            <a:off x="1219200" y="76200"/>
            <a:ext cx="7924800" cy="71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Exclusive Missing Mass Searches 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-1" y="5867400"/>
            <a:ext cx="9122221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GB" sz="2400" dirty="0" smtClean="0">
                <a:solidFill>
                  <a:srgbClr val="C0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x</a:t>
            </a:r>
            <a:r>
              <a:rPr lang="en-GB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~1% logic applies to CMS tracker allowed &amp; everything else forbidden </a:t>
            </a:r>
            <a:r>
              <a:rPr lang="en-GB" sz="2400" dirty="0" smtClean="0">
                <a:solidFill>
                  <a:srgbClr val="0000FF"/>
                </a:solidFill>
              </a:rPr>
              <a:t/>
            </a:r>
            <a:br>
              <a:rPr lang="en-GB" sz="2400" dirty="0" smtClean="0">
                <a:solidFill>
                  <a:srgbClr val="0000FF"/>
                </a:solidFill>
              </a:rPr>
            </a:br>
            <a:r>
              <a:rPr lang="en-GB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(then it could work also if pile-up).</a:t>
            </a:r>
            <a:endParaRPr lang="en-US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3581400" y="3853928"/>
            <a:ext cx="429693" cy="260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Arrow 47"/>
          <p:cNvSpPr/>
          <p:nvPr/>
        </p:nvSpPr>
        <p:spPr>
          <a:xfrm rot="10800000">
            <a:off x="5791201" y="3853928"/>
            <a:ext cx="429693" cy="260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50838" y="2709863"/>
            <a:ext cx="8793162" cy="1058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1" tIns="40816" rIns="81631" bIns="40816">
            <a:spAutoFit/>
          </a:bodyPr>
          <a:lstStyle/>
          <a:p>
            <a:pPr defTabSz="414338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  <a:tab pos="8534400" algn="l"/>
                <a:tab pos="9191625" algn="l"/>
                <a:tab pos="9850438" algn="l"/>
              </a:tabLst>
            </a:pP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	pp-&gt;</a:t>
            </a:r>
            <a:r>
              <a:rPr lang="en-GB" dirty="0" err="1">
                <a:solidFill>
                  <a:srgbClr val="000000"/>
                </a:solidFill>
                <a:latin typeface="Bitstream Vera Sans" pitchFamily="34" charset="0"/>
              </a:rPr>
              <a:t>pX</a:t>
            </a: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                               pp-&gt;</a:t>
            </a:r>
            <a:r>
              <a:rPr lang="en-GB" dirty="0" err="1">
                <a:solidFill>
                  <a:srgbClr val="000000"/>
                </a:solidFill>
                <a:latin typeface="Bitstream Vera Sans" pitchFamily="34" charset="0"/>
              </a:rPr>
              <a:t>pjjX</a:t>
            </a: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                            pp-&gt;</a:t>
            </a:r>
            <a:r>
              <a:rPr lang="en-GB" dirty="0" err="1">
                <a:solidFill>
                  <a:srgbClr val="000000"/>
                </a:solidFill>
                <a:latin typeface="Bitstream Vera Sans" pitchFamily="34" charset="0"/>
              </a:rPr>
              <a:t>pjj</a:t>
            </a: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    (bosons, heavy </a:t>
            </a:r>
            <a:r>
              <a:rPr lang="en-GB" dirty="0" smtClean="0">
                <a:solidFill>
                  <a:srgbClr val="000000"/>
                </a:solidFill>
                <a:latin typeface="Bitstream Vera Sans" pitchFamily="34" charset="0"/>
              </a:rPr>
              <a:t>                        </a:t>
            </a: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	pp-&gt;</a:t>
            </a:r>
            <a:r>
              <a:rPr lang="en-GB" dirty="0" err="1">
                <a:solidFill>
                  <a:srgbClr val="000000"/>
                </a:solidFill>
                <a:latin typeface="Bitstream Vera Sans" pitchFamily="34" charset="0"/>
              </a:rPr>
              <a:t>pXp</a:t>
            </a: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                             pp-&gt;</a:t>
            </a:r>
            <a:r>
              <a:rPr lang="en-GB" dirty="0" err="1">
                <a:solidFill>
                  <a:srgbClr val="000000"/>
                </a:solidFill>
                <a:latin typeface="Bitstream Vera Sans" pitchFamily="34" charset="0"/>
              </a:rPr>
              <a:t>pjjXp</a:t>
            </a: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                          pp-&gt;</a:t>
            </a:r>
            <a:r>
              <a:rPr lang="en-GB" dirty="0" err="1">
                <a:solidFill>
                  <a:srgbClr val="000000"/>
                </a:solidFill>
                <a:latin typeface="Bitstream Vera Sans" pitchFamily="34" charset="0"/>
              </a:rPr>
              <a:t>pjjp</a:t>
            </a: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   </a:t>
            </a:r>
            <a:r>
              <a:rPr lang="en-GB" dirty="0" err="1">
                <a:solidFill>
                  <a:srgbClr val="000000"/>
                </a:solidFill>
                <a:latin typeface="Bitstream Vera Sans" pitchFamily="34" charset="0"/>
              </a:rPr>
              <a:t>quarks,Higgs</a:t>
            </a: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...)   </a:t>
            </a:r>
          </a:p>
          <a:p>
            <a:pPr defTabSz="414338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  <a:tab pos="8534400" algn="l"/>
                <a:tab pos="9191625" algn="l"/>
                <a:tab pos="9850438" algn="l"/>
              </a:tabLst>
            </a:pPr>
            <a:endParaRPr lang="en-GB" sz="900" dirty="0">
              <a:solidFill>
                <a:srgbClr val="000000"/>
              </a:solidFill>
              <a:latin typeface="Bitstream Vera Sans" pitchFamily="34" charset="0"/>
            </a:endParaRPr>
          </a:p>
          <a:p>
            <a:pPr defTabSz="414338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  <a:tab pos="8534400" algn="l"/>
                <a:tab pos="9191625" algn="l"/>
                <a:tab pos="9850438" algn="l"/>
              </a:tabLst>
            </a:pPr>
            <a:r>
              <a:rPr lang="en-GB" dirty="0">
                <a:solidFill>
                  <a:srgbClr val="000000"/>
                </a:solidFill>
                <a:latin typeface="Bitstream Vera Sans" pitchFamily="34" charset="0"/>
              </a:rPr>
              <a:t>	soft diffraction              (semi)-hard diffraction                  hard diffraction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92175" y="3821113"/>
            <a:ext cx="7947025" cy="414337"/>
            <a:chOff x="325" y="2616"/>
            <a:chExt cx="5518" cy="289"/>
          </a:xfrm>
        </p:grpSpPr>
        <p:sp>
          <p:nvSpPr>
            <p:cNvPr id="40975" name="Line 4"/>
            <p:cNvSpPr>
              <a:spLocks noChangeShapeType="1"/>
            </p:cNvSpPr>
            <p:nvPr/>
          </p:nvSpPr>
          <p:spPr bwMode="auto">
            <a:xfrm>
              <a:off x="325" y="2692"/>
              <a:ext cx="547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lIns="81631" tIns="40816" rIns="81631" bIns="40816">
              <a:sp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976" name="AutoShape 5"/>
            <p:cNvSpPr>
              <a:spLocks noChangeArrowheads="1"/>
            </p:cNvSpPr>
            <p:nvPr/>
          </p:nvSpPr>
          <p:spPr bwMode="auto">
            <a:xfrm>
              <a:off x="325" y="2616"/>
              <a:ext cx="432" cy="144"/>
            </a:xfrm>
            <a:prstGeom prst="leftArrow">
              <a:avLst>
                <a:gd name="adj1" fmla="val 50000"/>
                <a:gd name="adj2" fmla="val 75000"/>
              </a:avLst>
            </a:prstGeom>
            <a:solidFill>
              <a:srgbClr val="4700B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81631" tIns="40816" rIns="81631" bIns="40816">
              <a:sp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977" name="Text Box 6"/>
            <p:cNvSpPr txBox="1">
              <a:spLocks noChangeArrowheads="1"/>
            </p:cNvSpPr>
            <p:nvPr/>
          </p:nvSpPr>
          <p:spPr bwMode="auto">
            <a:xfrm>
              <a:off x="757" y="2701"/>
              <a:ext cx="4752" cy="2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81631" tIns="40816" rIns="81631" bIns="40816">
              <a:spAutoFit/>
            </a:bodyPr>
            <a:lstStyle/>
            <a:p>
              <a:pPr defTabSz="414338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  <a:tab pos="5253038" algn="l"/>
                  <a:tab pos="5910263" algn="l"/>
                  <a:tab pos="6564313" algn="l"/>
                </a:tabLst>
              </a:pPr>
              <a:r>
                <a:rPr lang="en-GB" sz="1400">
                  <a:solidFill>
                    <a:srgbClr val="000000"/>
                  </a:solidFill>
                  <a:latin typeface="Bitstream Vera Sans" pitchFamily="34" charset="0"/>
                </a:rPr>
                <a:t>Cross section                                                                                 Luminosity  </a:t>
              </a:r>
            </a:p>
          </p:txBody>
        </p:sp>
        <p:sp>
          <p:nvSpPr>
            <p:cNvPr id="40978" name="AutoShape 7"/>
            <p:cNvSpPr>
              <a:spLocks noChangeArrowheads="1"/>
            </p:cNvSpPr>
            <p:nvPr/>
          </p:nvSpPr>
          <p:spPr bwMode="auto">
            <a:xfrm>
              <a:off x="5411" y="2624"/>
              <a:ext cx="432" cy="144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4700B8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81631" tIns="40816" rIns="81631" bIns="40816">
              <a:spAutoFit/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0964" name="AutoShape 8"/>
          <p:cNvSpPr>
            <a:spLocks noChangeArrowheads="1"/>
          </p:cNvSpPr>
          <p:nvPr/>
        </p:nvSpPr>
        <p:spPr bwMode="auto">
          <a:xfrm>
            <a:off x="515938" y="4341813"/>
            <a:ext cx="8323262" cy="1552575"/>
          </a:xfrm>
          <a:prstGeom prst="roundRect">
            <a:avLst>
              <a:gd name="adj" fmla="val 88"/>
            </a:avLst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2700000" scaled="1"/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81631" tIns="40816" rIns="81631" bIns="40816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0965" name="Text Box 9"/>
          <p:cNvSpPr txBox="1">
            <a:spLocks noChangeArrowheads="1"/>
          </p:cNvSpPr>
          <p:nvPr/>
        </p:nvSpPr>
        <p:spPr bwMode="auto">
          <a:xfrm>
            <a:off x="577850" y="4421188"/>
            <a:ext cx="8212138" cy="1211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1" tIns="40816" rIns="81631" bIns="40816">
            <a:spAutoFit/>
          </a:bodyPr>
          <a:lstStyle/>
          <a:p>
            <a:pPr defTabSz="414338">
              <a:lnSpc>
                <a:spcPct val="109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</a:pPr>
            <a:r>
              <a:rPr lang="en-GB" sz="1600" dirty="0">
                <a:solidFill>
                  <a:srgbClr val="FFFFFF"/>
                </a:solidFill>
                <a:latin typeface="Standard Symbols L" charset="2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Standard Symbols L" charset="2"/>
                <a:sym typeface="Symbol" pitchFamily="18" charset="2"/>
              </a:rPr>
              <a:t></a:t>
            </a:r>
            <a:r>
              <a:rPr lang="en-GB" sz="1600" dirty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 (</a:t>
            </a:r>
            <a:r>
              <a:rPr lang="en-GB" sz="1600" dirty="0">
                <a:solidFill>
                  <a:prstClr val="black"/>
                </a:solidFill>
                <a:latin typeface="Bitstream Vera Sans" pitchFamily="34" charset="0"/>
              </a:rPr>
              <a:t>m)</a:t>
            </a:r>
            <a:r>
              <a:rPr lang="pl-PL" sz="1600" dirty="0">
                <a:solidFill>
                  <a:prstClr val="black"/>
                </a:solidFill>
                <a:latin typeface="Bitstream Vera Sans" pitchFamily="34" charset="0"/>
              </a:rPr>
              <a:t>           </a:t>
            </a:r>
            <a:r>
              <a:rPr lang="en-GB" sz="1600" dirty="0">
                <a:solidFill>
                  <a:prstClr val="black"/>
                </a:solidFill>
                <a:latin typeface="Bitstream Vera Sans" pitchFamily="34" charset="0"/>
              </a:rPr>
              <a:t> 1540           </a:t>
            </a:r>
            <a:r>
              <a:rPr lang="pl-PL" sz="1600" dirty="0">
                <a:solidFill>
                  <a:prstClr val="black"/>
                </a:solidFill>
                <a:latin typeface="Bitstream Vera Sans" pitchFamily="34" charset="0"/>
              </a:rPr>
              <a:t>      </a:t>
            </a:r>
            <a:r>
              <a:rPr lang="en-GB" sz="1600" dirty="0">
                <a:solidFill>
                  <a:prstClr val="black"/>
                </a:solidFill>
                <a:latin typeface="Bitstream Vera Sans" pitchFamily="34" charset="0"/>
              </a:rPr>
              <a:t>   </a:t>
            </a:r>
            <a:r>
              <a:rPr lang="pl-PL" sz="1600" dirty="0">
                <a:solidFill>
                  <a:prstClr val="black"/>
                </a:solidFill>
                <a:latin typeface="Standard Symbols L" charset="2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Bitstream Vera Sans" pitchFamily="34" charset="0"/>
              </a:rPr>
              <a:t>90</a:t>
            </a:r>
            <a:r>
              <a:rPr lang="en-GB" sz="1600" dirty="0">
                <a:solidFill>
                  <a:srgbClr val="000000"/>
                </a:solidFill>
                <a:latin typeface="Bitstream Vera Sans" pitchFamily="34" charset="0"/>
              </a:rPr>
              <a:t>       </a:t>
            </a:r>
            <a:r>
              <a:rPr lang="pl-PL" sz="1600" dirty="0">
                <a:solidFill>
                  <a:srgbClr val="000000"/>
                </a:solidFill>
                <a:latin typeface="Bitstream Vera Sans" pitchFamily="34" charset="0"/>
              </a:rPr>
              <a:t>    </a:t>
            </a:r>
            <a:r>
              <a:rPr lang="en-GB" sz="1600" dirty="0">
                <a:solidFill>
                  <a:srgbClr val="000000"/>
                </a:solidFill>
                <a:latin typeface="Bitstream Vera Sans" pitchFamily="34" charset="0"/>
              </a:rPr>
              <a:t> </a:t>
            </a:r>
            <a:r>
              <a:rPr lang="pl-PL" sz="1600" dirty="0">
                <a:solidFill>
                  <a:srgbClr val="000000"/>
                </a:solidFill>
                <a:latin typeface="Bitstream Vera Sans" pitchFamily="34" charset="0"/>
              </a:rPr>
              <a:t>  </a:t>
            </a:r>
            <a:r>
              <a:rPr lang="en-GB" sz="1600" dirty="0">
                <a:solidFill>
                  <a:srgbClr val="000000"/>
                </a:solidFill>
                <a:latin typeface="Bitstream Vera Sans" pitchFamily="34" charset="0"/>
              </a:rPr>
              <a:t>     </a:t>
            </a:r>
            <a:r>
              <a:rPr lang="en-GB" sz="1600" dirty="0">
                <a:solidFill>
                  <a:srgbClr val="000080"/>
                </a:solidFill>
                <a:latin typeface="Bitstream Vera Sans" pitchFamily="34" charset="0"/>
              </a:rPr>
              <a:t>  2                               0.5</a:t>
            </a:r>
          </a:p>
          <a:p>
            <a:pPr defTabSz="414338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</a:pPr>
            <a:endParaRPr lang="en-GB" sz="1600" dirty="0">
              <a:solidFill>
                <a:srgbClr val="000080"/>
              </a:solidFill>
              <a:latin typeface="Bitstream Vera Sans" pitchFamily="34" charset="0"/>
            </a:endParaRPr>
          </a:p>
          <a:p>
            <a:pPr defTabSz="414338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</a:pPr>
            <a:r>
              <a:rPr lang="en-GB" sz="1600" dirty="0">
                <a:solidFill>
                  <a:prstClr val="black"/>
                </a:solidFill>
                <a:latin typeface="Bitstream Vera Sans" pitchFamily="34" charset="0"/>
              </a:rPr>
              <a:t>L (cm</a:t>
            </a:r>
            <a:r>
              <a:rPr lang="en-GB" sz="1600" baseline="33000" dirty="0">
                <a:solidFill>
                  <a:prstClr val="black"/>
                </a:solidFill>
                <a:latin typeface="Bitstream Vera Sans" pitchFamily="34" charset="0"/>
              </a:rPr>
              <a:t>-2</a:t>
            </a:r>
            <a:r>
              <a:rPr lang="en-GB" sz="1600" dirty="0">
                <a:solidFill>
                  <a:prstClr val="black"/>
                </a:solidFill>
                <a:latin typeface="Bitstream Vera Sans" pitchFamily="34" charset="0"/>
              </a:rPr>
              <a:t> s</a:t>
            </a:r>
            <a:r>
              <a:rPr lang="en-GB" sz="1600" baseline="33000" dirty="0">
                <a:solidFill>
                  <a:prstClr val="black"/>
                </a:solidFill>
                <a:latin typeface="Bitstream Vera Sans" pitchFamily="34" charset="0"/>
              </a:rPr>
              <a:t>-1</a:t>
            </a:r>
            <a:r>
              <a:rPr lang="en-GB" sz="1600" dirty="0">
                <a:solidFill>
                  <a:prstClr val="black"/>
                </a:solidFill>
                <a:latin typeface="Bitstream Vera Sans" pitchFamily="34" charset="0"/>
              </a:rPr>
              <a:t>)       10</a:t>
            </a:r>
            <a:r>
              <a:rPr lang="en-GB" sz="1600" baseline="33000" dirty="0">
                <a:solidFill>
                  <a:prstClr val="black"/>
                </a:solidFill>
                <a:latin typeface="Bitstream Vera Sans" pitchFamily="34" charset="0"/>
              </a:rPr>
              <a:t>29                   </a:t>
            </a:r>
            <a:r>
              <a:rPr lang="pl-PL" sz="1600" baseline="33000" dirty="0">
                <a:solidFill>
                  <a:prstClr val="black"/>
                </a:solidFill>
                <a:latin typeface="Bitstream Vera Sans" pitchFamily="34" charset="0"/>
              </a:rPr>
              <a:t>  </a:t>
            </a:r>
            <a:r>
              <a:rPr lang="en-GB" sz="1600" baseline="33000" dirty="0">
                <a:solidFill>
                  <a:prstClr val="black"/>
                </a:solidFill>
                <a:latin typeface="Bitstream Vera Sans" pitchFamily="34" charset="0"/>
              </a:rPr>
              <a:t>           </a:t>
            </a:r>
            <a:r>
              <a:rPr lang="pl-PL" sz="1600" baseline="33000" dirty="0">
                <a:solidFill>
                  <a:prstClr val="black"/>
                </a:solidFill>
                <a:latin typeface="Bitstream Vera Sans" pitchFamily="34" charset="0"/>
              </a:rPr>
              <a:t>   </a:t>
            </a:r>
            <a:r>
              <a:rPr lang="en-GB" sz="1600" baseline="33000" dirty="0">
                <a:solidFill>
                  <a:prstClr val="black"/>
                </a:solidFill>
                <a:latin typeface="Bitstream Vera Sans" pitchFamily="34" charset="0"/>
              </a:rPr>
              <a:t>  </a:t>
            </a:r>
            <a:r>
              <a:rPr lang="en-GB" sz="1600" dirty="0">
                <a:solidFill>
                  <a:prstClr val="black"/>
                </a:solidFill>
                <a:latin typeface="Bitstream Vera Sans" pitchFamily="34" charset="0"/>
              </a:rPr>
              <a:t>10</a:t>
            </a:r>
            <a:r>
              <a:rPr lang="en-GB" sz="1600" baseline="33000" dirty="0">
                <a:solidFill>
                  <a:prstClr val="black"/>
                </a:solidFill>
                <a:latin typeface="Bitstream Vera Sans" pitchFamily="34" charset="0"/>
              </a:rPr>
              <a:t>30</a:t>
            </a:r>
            <a:r>
              <a:rPr lang="en-GB" sz="1600" baseline="33000" dirty="0">
                <a:solidFill>
                  <a:srgbClr val="FFFFFF"/>
                </a:solidFill>
                <a:latin typeface="Bitstream Vera Sans" pitchFamily="34" charset="0"/>
              </a:rPr>
              <a:t>  </a:t>
            </a:r>
            <a:r>
              <a:rPr lang="en-GB" sz="1600" baseline="33000" dirty="0">
                <a:solidFill>
                  <a:srgbClr val="000080"/>
                </a:solidFill>
                <a:latin typeface="Bitstream Vera Sans" pitchFamily="34" charset="0"/>
              </a:rPr>
              <a:t>                       </a:t>
            </a:r>
            <a:r>
              <a:rPr lang="en-GB" sz="1600" dirty="0">
                <a:solidFill>
                  <a:srgbClr val="000080"/>
                </a:solidFill>
                <a:latin typeface="Bitstream Vera Sans" pitchFamily="34" charset="0"/>
              </a:rPr>
              <a:t>10</a:t>
            </a:r>
            <a:r>
              <a:rPr lang="en-GB" sz="1600" baseline="33000" dirty="0">
                <a:solidFill>
                  <a:srgbClr val="000080"/>
                </a:solidFill>
                <a:latin typeface="Bitstream Vera Sans" pitchFamily="34" charset="0"/>
              </a:rPr>
              <a:t>32                                                                  </a:t>
            </a:r>
            <a:r>
              <a:rPr lang="en-GB" sz="1600" dirty="0">
                <a:solidFill>
                  <a:srgbClr val="000080"/>
                </a:solidFill>
                <a:latin typeface="Bitstream Vera Sans" pitchFamily="34" charset="0"/>
              </a:rPr>
              <a:t>10</a:t>
            </a:r>
            <a:r>
              <a:rPr lang="en-GB" sz="1600" baseline="33000" dirty="0">
                <a:solidFill>
                  <a:srgbClr val="000080"/>
                </a:solidFill>
                <a:latin typeface="Bitstream Vera Sans" pitchFamily="34" charset="0"/>
              </a:rPr>
              <a:t>34</a:t>
            </a:r>
          </a:p>
          <a:p>
            <a:pPr defTabSz="414338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</a:pPr>
            <a:endParaRPr lang="en-GB" sz="1600" baseline="33000" dirty="0">
              <a:solidFill>
                <a:srgbClr val="000080"/>
              </a:solidFill>
              <a:latin typeface="Bitstream Vera Sans" pitchFamily="34" charset="0"/>
            </a:endParaRPr>
          </a:p>
          <a:p>
            <a:pPr defTabSz="414338">
              <a:lnSpc>
                <a:spcPct val="97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4313" algn="l"/>
                <a:tab pos="7221538" algn="l"/>
                <a:tab pos="7880350" algn="l"/>
              </a:tabLst>
            </a:pPr>
            <a:r>
              <a:rPr lang="en-GB" sz="1500" dirty="0">
                <a:solidFill>
                  <a:srgbClr val="FFFFFF"/>
                </a:solidFill>
                <a:latin typeface="Bitstream Vera Sans" pitchFamily="34" charset="0"/>
              </a:rPr>
              <a:t>                              </a:t>
            </a:r>
            <a:r>
              <a:rPr lang="en-GB" sz="1500" dirty="0">
                <a:solidFill>
                  <a:prstClr val="black"/>
                </a:solidFill>
                <a:latin typeface="Bitstream Vera Sans" pitchFamily="34" charset="0"/>
              </a:rPr>
              <a:t>TOTEM</a:t>
            </a:r>
            <a:r>
              <a:rPr lang="pl-PL" sz="1500" dirty="0">
                <a:solidFill>
                  <a:prstClr val="black"/>
                </a:solidFill>
                <a:latin typeface="Bitstream Vera Sans" pitchFamily="34" charset="0"/>
              </a:rPr>
              <a:t> </a:t>
            </a:r>
            <a:r>
              <a:rPr lang="en-GB" sz="1500" dirty="0">
                <a:solidFill>
                  <a:prstClr val="black"/>
                </a:solidFill>
                <a:latin typeface="Bitstream Vera Sans" pitchFamily="34" charset="0"/>
              </a:rPr>
              <a:t> </a:t>
            </a:r>
            <a:r>
              <a:rPr lang="pl-PL" sz="1500" dirty="0">
                <a:solidFill>
                  <a:prstClr val="black"/>
                </a:solidFill>
                <a:latin typeface="Bitstream Vera Sans" pitchFamily="34" charset="0"/>
              </a:rPr>
              <a:t>LHC  </a:t>
            </a:r>
            <a:r>
              <a:rPr lang="en-GB" sz="1500" dirty="0">
                <a:solidFill>
                  <a:prstClr val="black"/>
                </a:solidFill>
                <a:latin typeface="Bitstream Vera Sans" pitchFamily="34" charset="0"/>
              </a:rPr>
              <a:t>runs</a:t>
            </a:r>
            <a:r>
              <a:rPr lang="en-GB" sz="1500" dirty="0">
                <a:solidFill>
                  <a:srgbClr val="FFFFFF"/>
                </a:solidFill>
                <a:latin typeface="Bitstream Vera Sans" pitchFamily="34" charset="0"/>
              </a:rPr>
              <a:t> </a:t>
            </a:r>
            <a:r>
              <a:rPr lang="en-GB" sz="1500" dirty="0">
                <a:solidFill>
                  <a:srgbClr val="000080"/>
                </a:solidFill>
                <a:latin typeface="Bitstream Vera Sans" pitchFamily="34" charset="0"/>
              </a:rPr>
              <a:t>                                              Standard </a:t>
            </a:r>
            <a:r>
              <a:rPr lang="pl-PL" sz="1500" dirty="0">
                <a:solidFill>
                  <a:srgbClr val="000080"/>
                </a:solidFill>
                <a:latin typeface="Bitstream Vera Sans" pitchFamily="34" charset="0"/>
              </a:rPr>
              <a:t>  LHC  </a:t>
            </a:r>
            <a:r>
              <a:rPr lang="en-GB" sz="1500" dirty="0">
                <a:solidFill>
                  <a:srgbClr val="000080"/>
                </a:solidFill>
                <a:latin typeface="Bitstream Vera Sans" pitchFamily="34" charset="0"/>
              </a:rPr>
              <a:t>runs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62000" y="992188"/>
            <a:ext cx="8070850" cy="1660525"/>
            <a:chOff x="374" y="689"/>
            <a:chExt cx="5604" cy="1153"/>
          </a:xfrm>
        </p:grpSpPr>
        <p:sp>
          <p:nvSpPr>
            <p:cNvPr id="40970" name="Text Box 12"/>
            <p:cNvSpPr txBox="1">
              <a:spLocks noChangeArrowheads="1"/>
            </p:cNvSpPr>
            <p:nvPr/>
          </p:nvSpPr>
          <p:spPr bwMode="auto">
            <a:xfrm>
              <a:off x="712" y="835"/>
              <a:ext cx="5040" cy="2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pic>
          <p:nvPicPr>
            <p:cNvPr id="40971" name="Picture 1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" y="689"/>
              <a:ext cx="1671" cy="11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40972" name="Text Box 14"/>
            <p:cNvSpPr txBox="1">
              <a:spLocks noChangeArrowheads="1"/>
            </p:cNvSpPr>
            <p:nvPr/>
          </p:nvSpPr>
          <p:spPr bwMode="auto">
            <a:xfrm>
              <a:off x="4456" y="835"/>
              <a:ext cx="114" cy="28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pic>
          <p:nvPicPr>
            <p:cNvPr id="40973" name="Picture 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96" y="691"/>
              <a:ext cx="1659" cy="11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40974" name="Picture 1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309" y="691"/>
              <a:ext cx="1671" cy="11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sp>
        <p:nvSpPr>
          <p:cNvPr id="40968" name="Text Box 17"/>
          <p:cNvSpPr txBox="1">
            <a:spLocks noChangeArrowheads="1"/>
          </p:cNvSpPr>
          <p:nvPr/>
        </p:nvSpPr>
        <p:spPr bwMode="auto">
          <a:xfrm>
            <a:off x="2222367" y="76200"/>
            <a:ext cx="6567621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TOTEM </a:t>
            </a:r>
            <a:r>
              <a:rPr lang="it-IT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CMS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unning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cenarios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9" name="Picture 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6325" y="33338"/>
            <a:ext cx="828675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78623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825037"/>
            <a:ext cx="7627883" cy="6032963"/>
          </a:xfrm>
          <a:prstGeom prst="rect">
            <a:avLst/>
          </a:prstGeom>
        </p:spPr>
      </p:pic>
      <p:pic>
        <p:nvPicPr>
          <p:cNvPr id="4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6325" y="33338"/>
            <a:ext cx="828675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2222367" y="76200"/>
            <a:ext cx="6853316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TOTEM </a:t>
            </a:r>
            <a:r>
              <a:rPr lang="it-IT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CMS 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Special Runs </a:t>
            </a:r>
            <a:r>
              <a:rPr lang="en-US" sz="3200" b="1" dirty="0" smtClean="0">
                <a:solidFill>
                  <a:srgbClr val="002060"/>
                </a:solidFill>
                <a:latin typeface="Symbol" panose="05050102010706020507" pitchFamily="18" charset="2"/>
                <a:cs typeface="Times New Roman" pitchFamily="18" charset="0"/>
              </a:rPr>
              <a:t>b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 90m</a:t>
            </a:r>
            <a:endParaRPr lang="en-US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5156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7" name="Titolo 3"/>
          <p:cNvSpPr txBox="1">
            <a:spLocks/>
          </p:cNvSpPr>
          <p:nvPr/>
        </p:nvSpPr>
        <p:spPr>
          <a:xfrm>
            <a:off x="0" y="2667000"/>
            <a:ext cx="9144000" cy="16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TOTEM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CMS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UPGRADE PROGRAMME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8336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9144000" cy="1066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Timing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easurements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V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ertical RPs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038501" y="1600200"/>
            <a:ext cx="8105499" cy="48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70C0"/>
                </a:solidFill>
              </a:rPr>
              <a:t>Integrated </a:t>
            </a:r>
            <a:r>
              <a:rPr lang="en-US" sz="2000" dirty="0">
                <a:solidFill>
                  <a:srgbClr val="0070C0"/>
                </a:solidFill>
              </a:rPr>
              <a:t>luminosity of 100 pb</a:t>
            </a:r>
            <a:r>
              <a:rPr lang="en-US" sz="2000" baseline="30000" dirty="0">
                <a:solidFill>
                  <a:srgbClr val="0070C0"/>
                </a:solidFill>
              </a:rPr>
              <a:t>-1</a:t>
            </a:r>
            <a:r>
              <a:rPr lang="en-US" sz="2000" dirty="0">
                <a:solidFill>
                  <a:srgbClr val="0070C0"/>
                </a:solidFill>
              </a:rPr>
              <a:t> is necessary to probe O(</a:t>
            </a:r>
            <a:r>
              <a:rPr lang="en-US" sz="2000" dirty="0" err="1">
                <a:solidFill>
                  <a:srgbClr val="0070C0"/>
                </a:solidFill>
              </a:rPr>
              <a:t>pb</a:t>
            </a:r>
            <a:r>
              <a:rPr lang="en-US" sz="2000" dirty="0">
                <a:solidFill>
                  <a:srgbClr val="0070C0"/>
                </a:solidFill>
              </a:rPr>
              <a:t>) </a:t>
            </a:r>
            <a:r>
              <a:rPr lang="en-US" sz="2000" dirty="0" smtClean="0">
                <a:solidFill>
                  <a:srgbClr val="0070C0"/>
                </a:solidFill>
              </a:rPr>
              <a:t>cross-sections for the study of :</a:t>
            </a:r>
          </a:p>
          <a:p>
            <a:r>
              <a:rPr lang="en-US" sz="2000" dirty="0" smtClean="0"/>
              <a:t>High </a:t>
            </a:r>
            <a:r>
              <a:rPr lang="en-US" sz="2000" dirty="0"/>
              <a:t>statistics </a:t>
            </a:r>
            <a:r>
              <a:rPr lang="en-US" sz="2000" dirty="0" smtClean="0"/>
              <a:t>hard diffractive </a:t>
            </a:r>
            <a:r>
              <a:rPr lang="en-US" sz="2000" dirty="0"/>
              <a:t>processes in CD (</a:t>
            </a:r>
            <a:r>
              <a:rPr lang="en-US" sz="2000" dirty="0" smtClean="0"/>
              <a:t>jet physics</a:t>
            </a:r>
            <a:r>
              <a:rPr lang="en-US" sz="2000" dirty="0"/>
              <a:t>)</a:t>
            </a:r>
          </a:p>
          <a:p>
            <a:r>
              <a:rPr lang="en-US" sz="2000" dirty="0" smtClean="0"/>
              <a:t>Study of BR and quantum numbers of </a:t>
            </a:r>
            <a:r>
              <a:rPr lang="en-US" sz="2000" dirty="0" err="1" smtClean="0"/>
              <a:t>gluonic</a:t>
            </a:r>
            <a:r>
              <a:rPr lang="en-US" sz="2000" dirty="0" smtClean="0"/>
              <a:t> states candidates </a:t>
            </a:r>
          </a:p>
          <a:p>
            <a:r>
              <a:rPr lang="en-US" sz="2000" dirty="0" smtClean="0"/>
              <a:t>Missing mass candidates with inclusive production cross section of O(</a:t>
            </a:r>
            <a:r>
              <a:rPr lang="en-US" sz="2000" dirty="0" err="1" smtClean="0"/>
              <a:t>pb</a:t>
            </a:r>
            <a:r>
              <a:rPr lang="en-US" sz="2000" dirty="0" smtClean="0"/>
              <a:t>)</a:t>
            </a:r>
            <a:endParaRPr lang="en-US" sz="1800" dirty="0" smtClean="0"/>
          </a:p>
          <a:p>
            <a:pPr marL="0" indent="0">
              <a:buNone/>
            </a:pPr>
            <a:endParaRPr lang="en-US" sz="1050" dirty="0" smtClean="0"/>
          </a:p>
          <a:p>
            <a:pPr marL="0" indent="0">
              <a:buNone/>
            </a:pPr>
            <a:r>
              <a:rPr lang="en-US" sz="2000" dirty="0" smtClean="0"/>
              <a:t>Such integrated luminosity becomes reasonable for high </a:t>
            </a:r>
            <a:r>
              <a:rPr lang="en-US" sz="2000" dirty="0" smtClean="0">
                <a:latin typeface="Symbol" panose="05050102010706020507" pitchFamily="18" charset="2"/>
              </a:rPr>
              <a:t>b</a:t>
            </a:r>
            <a:r>
              <a:rPr lang="en-US" sz="2000" dirty="0" smtClean="0"/>
              <a:t> runs if a pile up 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 ~ 0.5 is generated  by increasing bunch population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  <a:sym typeface="Symbol"/>
              </a:rPr>
              <a:t>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  <a:sym typeface="Symbol"/>
              </a:rPr>
              <a:t>Advanced </a:t>
            </a:r>
            <a:r>
              <a:rPr lang="en-US" sz="2000" dirty="0" smtClean="0"/>
              <a:t>forward </a:t>
            </a:r>
            <a:r>
              <a:rPr lang="en-US" sz="2000" dirty="0"/>
              <a:t>physics </a:t>
            </a:r>
            <a:r>
              <a:rPr lang="en-US" sz="2000" dirty="0" smtClean="0"/>
              <a:t>in </a:t>
            </a:r>
            <a:r>
              <a:rPr lang="en-US" sz="2000" dirty="0"/>
              <a:t>special runs with vertical pots</a:t>
            </a:r>
            <a:r>
              <a:rPr lang="en-US" sz="2000" dirty="0" smtClean="0">
                <a:solidFill>
                  <a:srgbClr val="000000"/>
                </a:solidFill>
                <a:ea typeface="Times-Roman" pitchFamily="34"/>
                <a:cs typeface="Times-Roman" pitchFamily="34"/>
                <a:sym typeface="Symbol"/>
              </a:rPr>
              <a:t> </a:t>
            </a:r>
            <a:r>
              <a:rPr lang="en-US" sz="2000" dirty="0" smtClean="0">
                <a:sym typeface="Symbol"/>
              </a:rPr>
              <a:t>requires</a:t>
            </a:r>
            <a:r>
              <a:rPr lang="en-US" sz="2000" dirty="0" smtClean="0"/>
              <a:t> presence of timing to identify the collision vertex</a:t>
            </a:r>
          </a:p>
          <a:p>
            <a:r>
              <a:rPr lang="en-US" sz="2000" dirty="0" smtClean="0"/>
              <a:t>Signal and background scale with intensity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2060"/>
                </a:solidFill>
              </a:rPr>
              <a:t>Remark: timing improves background reduction also in low pileup runs</a:t>
            </a:r>
          </a:p>
          <a:p>
            <a:pPr marL="0" indent="0">
              <a:buNone/>
            </a:pPr>
            <a:endParaRPr lang="en-US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43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38800" y="1524000"/>
            <a:ext cx="3505200" cy="4343400"/>
          </a:xfrm>
        </p:spPr>
        <p:txBody>
          <a:bodyPr/>
          <a:lstStyle/>
          <a:p>
            <a:r>
              <a:rPr lang="en-US" sz="2000" dirty="0" smtClean="0"/>
              <a:t>Goal to use production technologies to implement it </a:t>
            </a:r>
            <a:r>
              <a:rPr lang="en-US" sz="2000" dirty="0"/>
              <a:t>by end </a:t>
            </a:r>
            <a:r>
              <a:rPr lang="en-US" sz="2000" dirty="0" smtClean="0"/>
              <a:t>2015</a:t>
            </a:r>
          </a:p>
          <a:p>
            <a:endParaRPr lang="en-US" sz="2000" dirty="0" smtClean="0"/>
          </a:p>
          <a:p>
            <a:r>
              <a:rPr lang="en-US" sz="2000" dirty="0" smtClean="0"/>
              <a:t>Status and progress on TDR preparation</a:t>
            </a:r>
          </a:p>
          <a:p>
            <a:endParaRPr lang="en-US" sz="2000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est </a:t>
            </a:r>
            <a:r>
              <a:rPr lang="en-US" sz="2000" dirty="0"/>
              <a:t>beam campaigns during summer </a:t>
            </a:r>
            <a:r>
              <a:rPr lang="en-US" sz="2000" dirty="0" smtClean="0"/>
              <a:t>(PSI, PS, SPS)</a:t>
            </a:r>
          </a:p>
          <a:p>
            <a:endParaRPr lang="en-US" sz="2000" dirty="0" smtClean="0"/>
          </a:p>
          <a:p>
            <a:r>
              <a:rPr lang="en-US" sz="2000" dirty="0" smtClean="0"/>
              <a:t>Delivery of TDR to LHCC in September 2014</a:t>
            </a:r>
          </a:p>
          <a:p>
            <a:endParaRPr lang="en-US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95" y="533400"/>
            <a:ext cx="457780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TDR – Timing Vertical RP Project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79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ChangeArrowheads="1"/>
          </p:cNvSpPr>
          <p:nvPr/>
        </p:nvSpPr>
        <p:spPr bwMode="auto">
          <a:xfrm>
            <a:off x="5551488" y="5954713"/>
            <a:ext cx="1241425" cy="6524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auto">
          <a:xfrm>
            <a:off x="6073775" y="5332413"/>
            <a:ext cx="327025" cy="5889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9" name="Rectangle 15"/>
          <p:cNvSpPr>
            <a:spLocks noChangeArrowheads="1"/>
          </p:cNvSpPr>
          <p:nvPr/>
        </p:nvSpPr>
        <p:spPr bwMode="auto">
          <a:xfrm>
            <a:off x="782638" y="5072063"/>
            <a:ext cx="392112" cy="195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030" name="Picture 27" descr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288" y="4689475"/>
            <a:ext cx="81883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33"/>
          <p:cNvSpPr>
            <a:spLocks noChangeArrowheads="1"/>
          </p:cNvSpPr>
          <p:nvPr/>
        </p:nvSpPr>
        <p:spPr bwMode="auto">
          <a:xfrm>
            <a:off x="5226050" y="4691063"/>
            <a:ext cx="587375" cy="3254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2" name="Rectangle 34"/>
          <p:cNvSpPr>
            <a:spLocks noChangeArrowheads="1"/>
          </p:cNvSpPr>
          <p:nvPr/>
        </p:nvSpPr>
        <p:spPr bwMode="auto">
          <a:xfrm>
            <a:off x="7577138" y="4692650"/>
            <a:ext cx="587375" cy="325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3" name="Rectangle 59"/>
          <p:cNvSpPr>
            <a:spLocks noChangeArrowheads="1"/>
          </p:cNvSpPr>
          <p:nvPr/>
        </p:nvSpPr>
        <p:spPr bwMode="auto">
          <a:xfrm>
            <a:off x="457200" y="5464175"/>
            <a:ext cx="325438" cy="325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4" name="Oval 60"/>
          <p:cNvSpPr>
            <a:spLocks noChangeArrowheads="1"/>
          </p:cNvSpPr>
          <p:nvPr/>
        </p:nvSpPr>
        <p:spPr bwMode="auto">
          <a:xfrm>
            <a:off x="782638" y="5643563"/>
            <a:ext cx="82550" cy="82550"/>
          </a:xfrm>
          <a:prstGeom prst="ellipse">
            <a:avLst/>
          </a:prstGeom>
          <a:solidFill>
            <a:srgbClr val="B8004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5" name="Text Box 61"/>
          <p:cNvSpPr txBox="1">
            <a:spLocks noChangeArrowheads="1"/>
          </p:cNvSpPr>
          <p:nvPr/>
        </p:nvSpPr>
        <p:spPr bwMode="auto">
          <a:xfrm>
            <a:off x="195263" y="5527675"/>
            <a:ext cx="523875" cy="357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v-FI" b="1">
                <a:solidFill>
                  <a:srgbClr val="FF0000"/>
                </a:solidFill>
                <a:latin typeface="Arial" charset="0"/>
              </a:rPr>
              <a:t>IP5</a:t>
            </a:r>
            <a:endParaRPr lang="fi-FI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36" name="Rectangle 64"/>
          <p:cNvSpPr>
            <a:spLocks noChangeArrowheads="1"/>
          </p:cNvSpPr>
          <p:nvPr/>
        </p:nvSpPr>
        <p:spPr bwMode="auto">
          <a:xfrm>
            <a:off x="5094288" y="4940300"/>
            <a:ext cx="261937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7" name="Rectangle 65"/>
          <p:cNvSpPr>
            <a:spLocks noChangeArrowheads="1"/>
          </p:cNvSpPr>
          <p:nvPr/>
        </p:nvSpPr>
        <p:spPr bwMode="auto">
          <a:xfrm>
            <a:off x="7707313" y="4940300"/>
            <a:ext cx="261937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eaLnBrk="0" hangingPunct="0">
              <a:spcBef>
                <a:spcPct val="0"/>
              </a:spcBef>
            </a:pPr>
            <a:endParaRPr lang="fi-FI" sz="14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8" name="Text Box 66"/>
          <p:cNvSpPr txBox="1">
            <a:spLocks noChangeArrowheads="1"/>
          </p:cNvSpPr>
          <p:nvPr/>
        </p:nvSpPr>
        <p:spPr bwMode="auto">
          <a:xfrm>
            <a:off x="5226050" y="5986463"/>
            <a:ext cx="125095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v-FI" sz="2100">
                <a:solidFill>
                  <a:srgbClr val="FF0000"/>
                </a:solidFill>
                <a:latin typeface="Arial" charset="0"/>
              </a:rPr>
              <a:t>RP147</a:t>
            </a:r>
            <a:endParaRPr lang="fi-FI" sz="15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39" name="Text Box 67"/>
          <p:cNvSpPr txBox="1">
            <a:spLocks noChangeArrowheads="1"/>
          </p:cNvSpPr>
          <p:nvPr/>
        </p:nvSpPr>
        <p:spPr bwMode="auto">
          <a:xfrm>
            <a:off x="7969250" y="5986463"/>
            <a:ext cx="117475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v-FI" sz="2100">
                <a:solidFill>
                  <a:srgbClr val="FF0000"/>
                </a:solidFill>
                <a:latin typeface="Arial" charset="0"/>
              </a:rPr>
              <a:t>RP220</a:t>
            </a:r>
            <a:endParaRPr lang="fi-FI" sz="21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40" name="Line 68"/>
          <p:cNvSpPr>
            <a:spLocks noChangeShapeType="1"/>
          </p:cNvSpPr>
          <p:nvPr/>
        </p:nvSpPr>
        <p:spPr bwMode="auto">
          <a:xfrm flipH="1" flipV="1">
            <a:off x="5159375" y="5594350"/>
            <a:ext cx="196850" cy="4587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041" name="Line 69"/>
          <p:cNvSpPr>
            <a:spLocks noChangeShapeType="1"/>
          </p:cNvSpPr>
          <p:nvPr/>
        </p:nvSpPr>
        <p:spPr bwMode="auto">
          <a:xfrm flipH="1" flipV="1">
            <a:off x="7967663" y="5594350"/>
            <a:ext cx="196850" cy="4587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1042" name="Text Box 39"/>
          <p:cNvSpPr txBox="1">
            <a:spLocks noChangeArrowheads="1"/>
          </p:cNvSpPr>
          <p:nvPr/>
        </p:nvSpPr>
        <p:spPr bwMode="auto">
          <a:xfrm>
            <a:off x="1479550" y="4778375"/>
            <a:ext cx="743585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defTabSz="455613" eaLnBrk="0">
              <a:lnSpc>
                <a:spcPct val="90000"/>
              </a:lnSpc>
              <a:spcBef>
                <a:spcPct val="15000"/>
              </a:spcBef>
            </a:pPr>
            <a:r>
              <a:rPr lang="en-US" sz="1700" b="1" dirty="0">
                <a:solidFill>
                  <a:srgbClr val="FF0000"/>
                </a:solidFill>
                <a:latin typeface="Arial" charset="0"/>
              </a:rPr>
              <a:t>Roman Pots:</a:t>
            </a:r>
            <a:r>
              <a:rPr lang="en-US" sz="17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1700" dirty="0">
                <a:solidFill>
                  <a:prstClr val="black"/>
                </a:solidFill>
                <a:latin typeface="Arial" charset="0"/>
              </a:rPr>
              <a:t>measure elastic &amp; diffractive protons close to outgoing beam</a:t>
            </a:r>
          </a:p>
        </p:txBody>
      </p:sp>
      <p:sp>
        <p:nvSpPr>
          <p:cNvPr id="1044" name="Rectangle 45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077200" cy="533400"/>
          </a:xfrm>
        </p:spPr>
        <p:txBody>
          <a:bodyPr>
            <a:noAutofit/>
          </a:bodyPr>
          <a:lstStyle/>
          <a:p>
            <a:r>
              <a:rPr lang="fi-FI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 @ IP5</a:t>
            </a:r>
            <a:endParaRPr lang="en-US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81000" y="914400"/>
            <a:ext cx="8643938" cy="3417887"/>
            <a:chOff x="0" y="849313"/>
            <a:chExt cx="8643938" cy="3417887"/>
          </a:xfrm>
        </p:grpSpPr>
        <p:grpSp>
          <p:nvGrpSpPr>
            <p:cNvPr id="2" name="Group 49"/>
            <p:cNvGrpSpPr>
              <a:grpSpLocks/>
            </p:cNvGrpSpPr>
            <p:nvPr/>
          </p:nvGrpSpPr>
          <p:grpSpPr bwMode="auto">
            <a:xfrm>
              <a:off x="0" y="849313"/>
              <a:ext cx="8643938" cy="3417887"/>
              <a:chOff x="0" y="405"/>
              <a:chExt cx="5445" cy="2153"/>
            </a:xfrm>
          </p:grpSpPr>
          <p:sp>
            <p:nvSpPr>
              <p:cNvPr id="1048" name="Rectangle 10"/>
              <p:cNvSpPr>
                <a:spLocks noChangeArrowheads="1"/>
              </p:cNvSpPr>
              <p:nvPr/>
            </p:nvSpPr>
            <p:spPr bwMode="auto">
              <a:xfrm>
                <a:off x="2880" y="940"/>
                <a:ext cx="1152" cy="49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graphicFrame>
            <p:nvGraphicFramePr>
              <p:cNvPr id="1026" name="Object 25"/>
              <p:cNvGraphicFramePr>
                <a:graphicFrameLocks noChangeAspect="1"/>
              </p:cNvGraphicFramePr>
              <p:nvPr/>
            </p:nvGraphicFramePr>
            <p:xfrm>
              <a:off x="357" y="405"/>
              <a:ext cx="4971" cy="213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7" name="Photo Editor Photo" r:id="rId5" imgW="11209524" imgH="4734586" progId="">
                      <p:embed/>
                    </p:oleObj>
                  </mc:Choice>
                  <mc:Fallback>
                    <p:oleObj name="Photo Editor Photo" r:id="rId5" imgW="11209524" imgH="4734586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r="1544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7" y="405"/>
                            <a:ext cx="4971" cy="213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bg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chemeClr val="tx1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>
                                      <a:alpha val="74997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49" name="Rectangle 30"/>
              <p:cNvSpPr>
                <a:spLocks noChangeArrowheads="1"/>
              </p:cNvSpPr>
              <p:nvPr/>
            </p:nvSpPr>
            <p:spPr bwMode="auto">
              <a:xfrm>
                <a:off x="2304" y="2215"/>
                <a:ext cx="206" cy="20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50" name="Rectangle 31"/>
              <p:cNvSpPr>
                <a:spLocks noChangeArrowheads="1"/>
              </p:cNvSpPr>
              <p:nvPr/>
            </p:nvSpPr>
            <p:spPr bwMode="auto">
              <a:xfrm>
                <a:off x="3169" y="2339"/>
                <a:ext cx="206" cy="20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51" name="Rectangle 32"/>
              <p:cNvSpPr>
                <a:spLocks noChangeArrowheads="1"/>
              </p:cNvSpPr>
              <p:nvPr/>
            </p:nvSpPr>
            <p:spPr bwMode="auto">
              <a:xfrm>
                <a:off x="3539" y="2339"/>
                <a:ext cx="618" cy="20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52" name="Text Box 35"/>
              <p:cNvSpPr txBox="1">
                <a:spLocks noChangeArrowheads="1"/>
              </p:cNvSpPr>
              <p:nvPr/>
            </p:nvSpPr>
            <p:spPr bwMode="auto">
              <a:xfrm>
                <a:off x="2758" y="619"/>
                <a:ext cx="2687" cy="3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30" tIns="45715" rIns="91430" bIns="45715">
                <a:spAutoFit/>
              </a:bodyPr>
              <a:lstStyle/>
              <a:p>
                <a:pPr defTabSz="455613" eaLnBrk="0">
                  <a:lnSpc>
                    <a:spcPct val="90000"/>
                  </a:lnSpc>
                  <a:spcBef>
                    <a:spcPct val="15000"/>
                  </a:spcBef>
                </a:pPr>
                <a:r>
                  <a:rPr lang="en-US" sz="1700" b="1" dirty="0">
                    <a:solidFill>
                      <a:srgbClr val="FF0000"/>
                    </a:solidFill>
                    <a:latin typeface="Arial" charset="0"/>
                  </a:rPr>
                  <a:t>Inelastic telescopes:</a:t>
                </a:r>
                <a:r>
                  <a:rPr lang="en-US" sz="1700" dirty="0">
                    <a:solidFill>
                      <a:srgbClr val="FF0000"/>
                    </a:solidFill>
                    <a:latin typeface="Arial" charset="0"/>
                  </a:rPr>
                  <a:t> </a:t>
                </a:r>
                <a:r>
                  <a:rPr lang="en-US" sz="1700" dirty="0">
                    <a:solidFill>
                      <a:prstClr val="black"/>
                    </a:solidFill>
                    <a:latin typeface="Arial" charset="0"/>
                  </a:rPr>
                  <a:t>charged particle </a:t>
                </a:r>
              </a:p>
              <a:p>
                <a:pPr defTabSz="455613" eaLnBrk="0">
                  <a:lnSpc>
                    <a:spcPct val="90000"/>
                  </a:lnSpc>
                  <a:spcBef>
                    <a:spcPct val="15000"/>
                  </a:spcBef>
                </a:pPr>
                <a:r>
                  <a:rPr lang="en-US" sz="1700" dirty="0">
                    <a:solidFill>
                      <a:prstClr val="black"/>
                    </a:solidFill>
                    <a:latin typeface="Arial" charset="0"/>
                  </a:rPr>
                  <a:t>&amp; vertex reconstruction in inelastic events</a:t>
                </a:r>
              </a:p>
            </p:txBody>
          </p:sp>
          <p:sp>
            <p:nvSpPr>
              <p:cNvPr id="1053" name="Oval 36"/>
              <p:cNvSpPr>
                <a:spLocks noChangeArrowheads="1"/>
              </p:cNvSpPr>
              <p:nvPr/>
            </p:nvSpPr>
            <p:spPr bwMode="auto">
              <a:xfrm>
                <a:off x="390" y="2092"/>
                <a:ext cx="52" cy="52"/>
              </a:xfrm>
              <a:prstGeom prst="ellipse">
                <a:avLst/>
              </a:prstGeom>
              <a:solidFill>
                <a:srgbClr val="B8004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54" name="Text Box 37"/>
              <p:cNvSpPr txBox="1">
                <a:spLocks noChangeArrowheads="1"/>
              </p:cNvSpPr>
              <p:nvPr/>
            </p:nvSpPr>
            <p:spPr bwMode="auto">
              <a:xfrm>
                <a:off x="0" y="1969"/>
                <a:ext cx="330" cy="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945" tIns="41473" rIns="82945" bIns="41473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sv-FI" b="1">
                    <a:solidFill>
                      <a:srgbClr val="FF0000"/>
                    </a:solidFill>
                    <a:latin typeface="Arial" charset="0"/>
                  </a:rPr>
                  <a:t>IP5</a:t>
                </a:r>
                <a:endParaRPr lang="fi-FI" b="1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sp>
            <p:nvSpPr>
              <p:cNvPr id="1055" name="Text Box 41"/>
              <p:cNvSpPr txBox="1">
                <a:spLocks noChangeArrowheads="1"/>
              </p:cNvSpPr>
              <p:nvPr/>
            </p:nvSpPr>
            <p:spPr bwMode="auto">
              <a:xfrm>
                <a:off x="3093" y="1080"/>
                <a:ext cx="1275" cy="4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945" tIns="41473" rIns="82945" bIns="41473">
                <a:spAutoFit/>
              </a:bodyPr>
              <a:lstStyle/>
              <a:p>
                <a:pPr eaLnBrk="0" hangingPunct="0">
                  <a:lnSpc>
                    <a:spcPct val="95000"/>
                  </a:lnSpc>
                  <a:spcBef>
                    <a:spcPct val="30000"/>
                  </a:spcBef>
                </a:pPr>
                <a:r>
                  <a:rPr lang="sv-FI" b="1">
                    <a:solidFill>
                      <a:srgbClr val="0000FF"/>
                    </a:solidFill>
                    <a:latin typeface="Arial" charset="0"/>
                  </a:rPr>
                  <a:t>T1: 3.1 &lt; </a:t>
                </a:r>
                <a:r>
                  <a:rPr lang="sv-FI" b="1">
                    <a:solidFill>
                      <a:srgbClr val="0000FF"/>
                    </a:solidFill>
                    <a:latin typeface="Arial" charset="0"/>
                    <a:sym typeface="Symbol" pitchFamily="18" charset="2"/>
                  </a:rPr>
                  <a:t> &lt; 4.7</a:t>
                </a:r>
              </a:p>
              <a:p>
                <a:pPr eaLnBrk="0" hangingPunct="0">
                  <a:lnSpc>
                    <a:spcPct val="95000"/>
                  </a:lnSpc>
                  <a:spcBef>
                    <a:spcPct val="30000"/>
                  </a:spcBef>
                </a:pPr>
                <a:r>
                  <a:rPr lang="sv-FI" b="1">
                    <a:solidFill>
                      <a:srgbClr val="0000FF"/>
                    </a:solidFill>
                    <a:latin typeface="Arial" charset="0"/>
                  </a:rPr>
                  <a:t>T2: 5.3 &lt; </a:t>
                </a:r>
                <a:r>
                  <a:rPr lang="sv-FI" b="1">
                    <a:solidFill>
                      <a:srgbClr val="0000FF"/>
                    </a:solidFill>
                    <a:latin typeface="Arial" charset="0"/>
                    <a:sym typeface="Symbol" pitchFamily="18" charset="2"/>
                  </a:rPr>
                  <a:t> &lt; 6.5</a:t>
                </a:r>
              </a:p>
            </p:txBody>
          </p:sp>
          <p:sp>
            <p:nvSpPr>
              <p:cNvPr id="1056" name="Rectangle 43"/>
              <p:cNvSpPr>
                <a:spLocks noChangeArrowheads="1"/>
              </p:cNvSpPr>
              <p:nvPr/>
            </p:nvSpPr>
            <p:spPr bwMode="auto">
              <a:xfrm>
                <a:off x="2037" y="1931"/>
                <a:ext cx="657" cy="133"/>
              </a:xfrm>
              <a:prstGeom prst="rect">
                <a:avLst/>
              </a:prstGeom>
              <a:solidFill>
                <a:srgbClr val="FF99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57" name="AutoShape 44"/>
              <p:cNvSpPr>
                <a:spLocks noChangeArrowheads="1"/>
              </p:cNvSpPr>
              <p:nvPr/>
            </p:nvSpPr>
            <p:spPr bwMode="auto">
              <a:xfrm rot="-5400000">
                <a:off x="2335" y="1574"/>
                <a:ext cx="62" cy="657"/>
              </a:xfrm>
              <a:prstGeom prst="rtTriangle">
                <a:avLst/>
              </a:prstGeom>
              <a:solidFill>
                <a:srgbClr val="FF99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58" name="Rectangle 45"/>
              <p:cNvSpPr>
                <a:spLocks noChangeArrowheads="1"/>
              </p:cNvSpPr>
              <p:nvPr/>
            </p:nvSpPr>
            <p:spPr bwMode="auto">
              <a:xfrm>
                <a:off x="3374" y="2064"/>
                <a:ext cx="103" cy="7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59" name="Line 46"/>
              <p:cNvSpPr>
                <a:spLocks noChangeShapeType="1"/>
              </p:cNvSpPr>
              <p:nvPr/>
            </p:nvSpPr>
            <p:spPr bwMode="auto">
              <a:xfrm>
                <a:off x="412" y="2092"/>
                <a:ext cx="0" cy="3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82945" tIns="41473" rIns="82945" bIns="41473"/>
              <a:lstStyle/>
              <a:p>
                <a:endParaRPr lang="fr-FR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60" name="Line 47"/>
              <p:cNvSpPr>
                <a:spLocks noChangeShapeType="1"/>
              </p:cNvSpPr>
              <p:nvPr/>
            </p:nvSpPr>
            <p:spPr bwMode="auto">
              <a:xfrm>
                <a:off x="412" y="2256"/>
                <a:ext cx="195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82945" tIns="41473" rIns="82945" bIns="41473"/>
              <a:lstStyle/>
              <a:p>
                <a:endParaRPr lang="fr-FR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61" name="Text Box 48"/>
              <p:cNvSpPr txBox="1">
                <a:spLocks noChangeArrowheads="1"/>
              </p:cNvSpPr>
              <p:nvPr/>
            </p:nvSpPr>
            <p:spPr bwMode="auto">
              <a:xfrm>
                <a:off x="1522" y="2092"/>
                <a:ext cx="617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945" tIns="41473" rIns="82945" bIns="41473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400" dirty="0">
                    <a:solidFill>
                      <a:prstClr val="black"/>
                    </a:solidFill>
                    <a:latin typeface="Arial" charset="0"/>
                  </a:rPr>
                  <a:t>~ 10 m</a:t>
                </a:r>
              </a:p>
            </p:txBody>
          </p:sp>
          <p:sp>
            <p:nvSpPr>
              <p:cNvPr id="1062" name="Line 49"/>
              <p:cNvSpPr>
                <a:spLocks noChangeShapeType="1"/>
              </p:cNvSpPr>
              <p:nvPr/>
            </p:nvSpPr>
            <p:spPr bwMode="auto">
              <a:xfrm>
                <a:off x="412" y="2421"/>
                <a:ext cx="29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82945" tIns="41473" rIns="82945" bIns="41473"/>
              <a:lstStyle/>
              <a:p>
                <a:endParaRPr lang="fr-FR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63" name="Text Box 50"/>
              <p:cNvSpPr txBox="1">
                <a:spLocks noChangeArrowheads="1"/>
              </p:cNvSpPr>
              <p:nvPr/>
            </p:nvSpPr>
            <p:spPr bwMode="auto">
              <a:xfrm>
                <a:off x="1522" y="2256"/>
                <a:ext cx="617" cy="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945" tIns="41473" rIns="82945" bIns="41473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400" dirty="0">
                    <a:solidFill>
                      <a:prstClr val="black"/>
                    </a:solidFill>
                    <a:latin typeface="Arial" charset="0"/>
                  </a:rPr>
                  <a:t>~ 14 m</a:t>
                </a:r>
              </a:p>
            </p:txBody>
          </p:sp>
          <p:sp>
            <p:nvSpPr>
              <p:cNvPr id="1064" name="Text Box 54"/>
              <p:cNvSpPr txBox="1">
                <a:spLocks noChangeArrowheads="1"/>
              </p:cNvSpPr>
              <p:nvPr/>
            </p:nvSpPr>
            <p:spPr bwMode="auto">
              <a:xfrm>
                <a:off x="2421" y="2160"/>
                <a:ext cx="336" cy="2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82945" tIns="41473" rIns="82945" bIns="41473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sv-FI" sz="2100" b="1">
                    <a:solidFill>
                      <a:srgbClr val="0000FF"/>
                    </a:solidFill>
                    <a:latin typeface="Arial" charset="0"/>
                  </a:rPr>
                  <a:t>T1</a:t>
                </a:r>
                <a:endParaRPr lang="fi-FI" sz="2100" b="1">
                  <a:solidFill>
                    <a:srgbClr val="0000FF"/>
                  </a:solidFill>
                  <a:latin typeface="Arial" charset="0"/>
                </a:endParaRPr>
              </a:p>
            </p:txBody>
          </p:sp>
          <p:sp>
            <p:nvSpPr>
              <p:cNvPr id="1065" name="Rectangle 56"/>
              <p:cNvSpPr>
                <a:spLocks noChangeArrowheads="1"/>
              </p:cNvSpPr>
              <p:nvPr/>
            </p:nvSpPr>
            <p:spPr bwMode="auto">
              <a:xfrm>
                <a:off x="3127" y="2174"/>
                <a:ext cx="370" cy="20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66" name="Rectangle 57"/>
              <p:cNvSpPr>
                <a:spLocks noChangeArrowheads="1"/>
              </p:cNvSpPr>
              <p:nvPr/>
            </p:nvSpPr>
            <p:spPr bwMode="auto">
              <a:xfrm>
                <a:off x="3498" y="2174"/>
                <a:ext cx="370" cy="20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82945" tIns="41473" rIns="82945" bIns="41473" anchor="ctr"/>
              <a:lstStyle/>
              <a:p>
                <a:pPr eaLnBrk="0" hangingPunct="0">
                  <a:spcBef>
                    <a:spcPct val="0"/>
                  </a:spcBef>
                </a:pP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67" name="Text Box 62"/>
              <p:cNvSpPr txBox="1">
                <a:spLocks noChangeArrowheads="1"/>
              </p:cNvSpPr>
              <p:nvPr/>
            </p:nvSpPr>
            <p:spPr bwMode="auto">
              <a:xfrm>
                <a:off x="3416" y="2179"/>
                <a:ext cx="1069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82945" tIns="41473" rIns="82945" bIns="41473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40000"/>
                  </a:spcBef>
                </a:pPr>
                <a:r>
                  <a:rPr lang="sv-FI" sz="1400">
                    <a:solidFill>
                      <a:prstClr val="black"/>
                    </a:solidFill>
                    <a:latin typeface="Arial" charset="0"/>
                  </a:rPr>
                  <a:t>    CASTOR (CMS)</a:t>
                </a:r>
                <a:endParaRPr lang="fi-FI" sz="1400">
                  <a:solidFill>
                    <a:prstClr val="black"/>
                  </a:solidFill>
                  <a:latin typeface="Arial" charset="0"/>
                </a:endParaRPr>
              </a:p>
            </p:txBody>
          </p:sp>
          <p:sp>
            <p:nvSpPr>
              <p:cNvPr id="1068" name="Text Box 63"/>
              <p:cNvSpPr txBox="1">
                <a:spLocks noChangeArrowheads="1"/>
              </p:cNvSpPr>
              <p:nvPr/>
            </p:nvSpPr>
            <p:spPr bwMode="auto">
              <a:xfrm>
                <a:off x="2784" y="1818"/>
                <a:ext cx="494" cy="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82945" tIns="41473" rIns="82945" bIns="41473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40000"/>
                  </a:spcBef>
                </a:pPr>
                <a:r>
                  <a:rPr lang="sv-FI" sz="1400">
                    <a:solidFill>
                      <a:prstClr val="white"/>
                    </a:solidFill>
                    <a:latin typeface="Arial" charset="0"/>
                  </a:rPr>
                  <a:t>   HF (CMS)</a:t>
                </a:r>
                <a:endParaRPr lang="fi-FI" sz="1400">
                  <a:solidFill>
                    <a:prstClr val="white"/>
                  </a:solidFill>
                  <a:latin typeface="Arial" charset="0"/>
                </a:endParaRPr>
              </a:p>
            </p:txBody>
          </p:sp>
          <p:sp>
            <p:nvSpPr>
              <p:cNvPr id="1069" name="Text Box 58"/>
              <p:cNvSpPr txBox="1">
                <a:spLocks noChangeArrowheads="1"/>
              </p:cNvSpPr>
              <p:nvPr/>
            </p:nvSpPr>
            <p:spPr bwMode="auto">
              <a:xfrm>
                <a:off x="3361" y="2304"/>
                <a:ext cx="356" cy="2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82945" tIns="41473" rIns="82945" bIns="41473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sv-FI" sz="2100" b="1">
                    <a:solidFill>
                      <a:srgbClr val="0000FF"/>
                    </a:solidFill>
                    <a:latin typeface="Arial" charset="0"/>
                  </a:rPr>
                  <a:t>T2</a:t>
                </a:r>
                <a:endParaRPr lang="fi-FI" sz="2100" b="1">
                  <a:solidFill>
                    <a:srgbClr val="0000FF"/>
                  </a:solidFill>
                  <a:latin typeface="Arial" charset="0"/>
                </a:endParaRPr>
              </a:p>
            </p:txBody>
          </p:sp>
          <p:sp>
            <p:nvSpPr>
              <p:cNvPr id="1070" name="Line 46"/>
              <p:cNvSpPr>
                <a:spLocks noChangeShapeType="1"/>
              </p:cNvSpPr>
              <p:nvPr/>
            </p:nvSpPr>
            <p:spPr bwMode="auto">
              <a:xfrm flipH="1" flipV="1">
                <a:off x="3429" y="2160"/>
                <a:ext cx="48" cy="1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fr-FR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45" name="Line 46"/>
            <p:cNvSpPr>
              <a:spLocks noChangeShapeType="1"/>
            </p:cNvSpPr>
            <p:nvPr/>
          </p:nvSpPr>
          <p:spPr bwMode="auto">
            <a:xfrm flipH="1" flipV="1">
              <a:off x="4038600" y="3429000"/>
              <a:ext cx="76200" cy="22860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fr-FR" dirty="0">
                <a:solidFill>
                  <a:prstClr val="black"/>
                </a:solidFill>
              </a:endParaRPr>
            </a:p>
          </p:txBody>
        </p:sp>
      </p:grpSp>
      <p:pic>
        <p:nvPicPr>
          <p:cNvPr id="46" name="Picture 1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620415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274638"/>
            <a:ext cx="73914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Vertical RPs Timing Detectors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990600"/>
            <a:ext cx="8534400" cy="53340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Optimiza</a:t>
            </a:r>
            <a:r>
              <a:rPr lang="en-US" sz="2200" dirty="0"/>
              <a:t>tion </a:t>
            </a:r>
            <a:r>
              <a:rPr lang="en-US" sz="2200" dirty="0" smtClean="0"/>
              <a:t>driven by physics and technical choices </a:t>
            </a:r>
          </a:p>
          <a:p>
            <a:pPr marL="685800" lvl="1">
              <a:buFontTx/>
              <a:buChar char="-"/>
            </a:pPr>
            <a:r>
              <a:rPr lang="en-US" sz="1800" dirty="0" smtClean="0"/>
              <a:t>Minimize number of channels without compromising the physics program</a:t>
            </a:r>
          </a:p>
          <a:p>
            <a:pPr marL="1085850" lvl="2">
              <a:buFontTx/>
              <a:buChar char="-"/>
            </a:pPr>
            <a:r>
              <a:rPr lang="en-US" sz="1400" dirty="0" smtClean="0"/>
              <a:t>Map </a:t>
            </a:r>
            <a:r>
              <a:rPr lang="en-US" sz="1400" dirty="0"/>
              <a:t>plane with different size pads with same occupancy </a:t>
            </a:r>
          </a:p>
          <a:p>
            <a:pPr marL="1085850" lvl="2">
              <a:buFontTx/>
              <a:buChar char="-"/>
            </a:pPr>
            <a:r>
              <a:rPr lang="en-US" sz="1400" dirty="0"/>
              <a:t>Minimum number optimized with simulation </a:t>
            </a:r>
            <a:endParaRPr lang="en-US" sz="1400" dirty="0" smtClean="0"/>
          </a:p>
          <a:p>
            <a:r>
              <a:rPr lang="en-US" sz="2000" dirty="0" smtClean="0"/>
              <a:t>Detector</a:t>
            </a:r>
            <a:endParaRPr lang="en-US" sz="2000" dirty="0"/>
          </a:p>
          <a:p>
            <a:pPr lvl="1"/>
            <a:r>
              <a:rPr lang="en-US" sz="1600" dirty="0" smtClean="0"/>
              <a:t>Dimensions</a:t>
            </a:r>
            <a:r>
              <a:rPr lang="en-US" sz="1600" dirty="0"/>
              <a:t>:  10mm X 20mm</a:t>
            </a:r>
          </a:p>
          <a:p>
            <a:pPr lvl="1"/>
            <a:r>
              <a:rPr lang="en-US" sz="1600" dirty="0"/>
              <a:t>10 pixels with dimensions adapted to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track </a:t>
            </a:r>
            <a:r>
              <a:rPr lang="en-US" sz="1600" dirty="0"/>
              <a:t>density</a:t>
            </a:r>
          </a:p>
          <a:p>
            <a:pPr lvl="1"/>
            <a:r>
              <a:rPr lang="en-US" sz="1600" dirty="0" smtClean="0"/>
              <a:t>A stack of 4 </a:t>
            </a:r>
            <a:r>
              <a:rPr lang="en-US" sz="1600" dirty="0"/>
              <a:t>Planes </a:t>
            </a:r>
            <a:r>
              <a:rPr lang="en-US" sz="1600" dirty="0" smtClean="0"/>
              <a:t>improves the single </a:t>
            </a:r>
            <a:br>
              <a:rPr lang="en-US" sz="1600" dirty="0" smtClean="0"/>
            </a:br>
            <a:r>
              <a:rPr lang="en-US" sz="1600" dirty="0" smtClean="0"/>
              <a:t>plane </a:t>
            </a:r>
            <a:r>
              <a:rPr lang="en-US" sz="1600" dirty="0"/>
              <a:t>timing </a:t>
            </a:r>
            <a:r>
              <a:rPr lang="en-US" sz="1600" dirty="0" smtClean="0"/>
              <a:t>resolution </a:t>
            </a:r>
            <a:r>
              <a:rPr lang="en-US" sz="1600" dirty="0"/>
              <a:t>(1/2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/>
              <a:t>Available on the market is 5X10 mm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and 10X1</a:t>
            </a:r>
            <a:r>
              <a:rPr lang="en-US" sz="1600" dirty="0"/>
              <a:t>0 </a:t>
            </a:r>
            <a:r>
              <a:rPr lang="en-US" sz="1600" dirty="0" smtClean="0"/>
              <a:t>mm, 500 </a:t>
            </a:r>
            <a:r>
              <a:rPr lang="en-US" sz="1600" dirty="0" smtClean="0">
                <a:latin typeface="Symbol" panose="05050102010706020507" pitchFamily="18" charset="2"/>
              </a:rPr>
              <a:t>m</a:t>
            </a:r>
            <a:r>
              <a:rPr lang="en-US" sz="1600" dirty="0" smtClean="0"/>
              <a:t>m thick</a:t>
            </a:r>
          </a:p>
          <a:p>
            <a:pPr lvl="1"/>
            <a:r>
              <a:rPr lang="en-US" sz="1600" dirty="0" smtClean="0"/>
              <a:t>Diamond or Silicon</a:t>
            </a:r>
          </a:p>
          <a:p>
            <a:pPr lvl="1"/>
            <a:endParaRPr lang="en-US" sz="2000" dirty="0"/>
          </a:p>
          <a:p>
            <a:r>
              <a:rPr lang="en-US" sz="2000" dirty="0"/>
              <a:t>Timing Specifications</a:t>
            </a:r>
          </a:p>
          <a:p>
            <a:pPr lvl="1"/>
            <a:r>
              <a:rPr lang="en-US" sz="1600" dirty="0"/>
              <a:t>Measure time of arrival of proton with a </a:t>
            </a:r>
            <a:br>
              <a:rPr lang="en-US" sz="1600" dirty="0"/>
            </a:br>
            <a:r>
              <a:rPr lang="en-US" sz="1600" dirty="0"/>
              <a:t>resolution better than 50ps</a:t>
            </a:r>
          </a:p>
          <a:p>
            <a:pPr marL="685800" lvl="1">
              <a:buFontTx/>
              <a:buChar char="-"/>
            </a:pP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372" y="2895600"/>
            <a:ext cx="3883628" cy="283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48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219" y="0"/>
            <a:ext cx="4665781" cy="68264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0"/>
            <a:ext cx="99311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088214" y="0"/>
            <a:ext cx="2483786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MoU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3429000"/>
            <a:ext cx="4114800" cy="32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CMS-TOTEM joint-upgrade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MoU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signed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 Board &amp; Management Team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detectors Si pixels in RPs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Timing detectors in new horizontal RPs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requirement for high pile-up LHC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TDR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752600"/>
            <a:ext cx="4114800" cy="1447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CMS-TOTEM : full diffractive physics programme and related new physics searches O(fb) at standard high LHC luminosity.</a:t>
            </a:r>
          </a:p>
        </p:txBody>
      </p:sp>
    </p:spTree>
    <p:extLst>
      <p:ext uri="{BB962C8B-B14F-4D97-AF65-F5344CB8AC3E}">
        <p14:creationId xmlns:p14="http://schemas.microsoft.com/office/powerpoint/2010/main" val="79119166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76200"/>
            <a:ext cx="8001000" cy="762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76200"/>
            <a:ext cx="6391275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0"/>
            <a:ext cx="99311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TDR – CTPPS Project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40836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84" y="162000"/>
            <a:ext cx="9106327" cy="6696000"/>
          </a:xfrm>
          <a:prstGeom prst="rect">
            <a:avLst/>
          </a:prstGeom>
        </p:spPr>
      </p:pic>
      <p:pic>
        <p:nvPicPr>
          <p:cNvPr id="6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00" y="0"/>
            <a:ext cx="99311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8884800" y="6248400"/>
            <a:ext cx="86400" cy="228600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57400" y="0"/>
            <a:ext cx="6400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CMS-TOTEM di-Jets </a:t>
            </a: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nalysis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518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Immagine 7" descr="T2_half_ass03.jpg"/>
          <p:cNvPicPr>
            <a:picLocks noChangeAspect="1"/>
          </p:cNvPicPr>
          <p:nvPr/>
        </p:nvPicPr>
        <p:blipFill>
          <a:blip r:embed="rId3" cstate="print"/>
          <a:srcRect l="3795" t="6120" r="24666" b="4082"/>
          <a:stretch>
            <a:fillRect/>
          </a:stretch>
        </p:blipFill>
        <p:spPr bwMode="auto">
          <a:xfrm>
            <a:off x="5181600" y="3714965"/>
            <a:ext cx="3733800" cy="3113125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14" name="Text Box 75"/>
          <p:cNvSpPr txBox="1">
            <a:spLocks noChangeArrowheads="1"/>
          </p:cNvSpPr>
          <p:nvPr/>
        </p:nvSpPr>
        <p:spPr bwMode="auto">
          <a:xfrm>
            <a:off x="2667000" y="55563"/>
            <a:ext cx="3810000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TOTEM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Detectors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1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714400"/>
            <a:ext cx="3962400" cy="31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932" y="609600"/>
            <a:ext cx="336686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09600"/>
            <a:ext cx="4083050" cy="306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9" name="TextBox 9"/>
          <p:cNvSpPr txBox="1">
            <a:spLocks noChangeArrowheads="1"/>
          </p:cNvSpPr>
          <p:nvPr/>
        </p:nvSpPr>
        <p:spPr bwMode="auto">
          <a:xfrm>
            <a:off x="3429000" y="914400"/>
            <a:ext cx="53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RP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sz="1400" b="1" dirty="0" smtClean="0">
                <a:solidFill>
                  <a:srgbClr val="FFFF00"/>
                </a:solidFill>
              </a:rPr>
              <a:t>(Si)</a:t>
            </a:r>
          </a:p>
        </p:txBody>
      </p:sp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3048000" y="4800600"/>
            <a:ext cx="5709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T1</a:t>
            </a:r>
          </a:p>
          <a:p>
            <a:r>
              <a:rPr lang="en-US" sz="1400" b="1" dirty="0" smtClean="0">
                <a:solidFill>
                  <a:schemeClr val="bg1"/>
                </a:solidFill>
              </a:rPr>
              <a:t>(CSC)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5257800" y="3810000"/>
            <a:ext cx="6559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  T2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sz="1400" b="1" dirty="0" smtClean="0">
                <a:solidFill>
                  <a:schemeClr val="bg1"/>
                </a:solidFill>
              </a:rPr>
              <a:t>(GEM)</a:t>
            </a: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8229600" y="533400"/>
            <a:ext cx="533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RP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sz="1400" b="1" dirty="0" smtClean="0">
                <a:solidFill>
                  <a:srgbClr val="FFFF00"/>
                </a:solidFill>
              </a:rPr>
              <a:t>(Si)</a:t>
            </a:r>
          </a:p>
        </p:txBody>
      </p:sp>
    </p:spTree>
    <p:extLst>
      <p:ext uri="{BB962C8B-B14F-4D97-AF65-F5344CB8AC3E}">
        <p14:creationId xmlns:p14="http://schemas.microsoft.com/office/powerpoint/2010/main" val="4104771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228600" y="2209800"/>
            <a:ext cx="4189413" cy="92392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(x</a:t>
            </a:r>
            <a:r>
              <a:rPr lang="en-US" sz="1600" baseline="30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*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y</a:t>
            </a:r>
            <a:r>
              <a:rPr lang="en-US" sz="1600" baseline="30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*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):    vertex position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sym typeface="Symbol" panose="05050102010706020507" pitchFamily="18" charset="2"/>
              </a:rPr>
              <a:t></a:t>
            </a:r>
            <a:r>
              <a:rPr lang="en-US" sz="1600" baseline="-25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US" sz="1600" baseline="30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*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sym typeface="Symbol" panose="05050102010706020507" pitchFamily="18" charset="2"/>
              </a:rPr>
              <a:t></a:t>
            </a:r>
            <a:r>
              <a:rPr lang="en-US" sz="1600" baseline="-25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en-US" sz="1600" baseline="30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*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): emission angle:     t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 </a:t>
            </a:r>
            <a:r>
              <a:rPr lang="en-US" sz="1600" dirty="0" smtClean="0">
                <a:solidFill>
                  <a:srgbClr val="000000"/>
                </a:solidFill>
                <a:sym typeface="Symbol" panose="05050102010706020507" pitchFamily="18" charset="2"/>
              </a:rPr>
              <a:t>-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p</a:t>
            </a:r>
            <a:r>
              <a:rPr lang="en-US" sz="1600" baseline="30000" dirty="0" smtClean="0">
                <a:solidFill>
                  <a:srgbClr val="000000"/>
                </a:solidFill>
                <a:sym typeface="Symbol" panose="05050102010706020507" pitchFamily="18" charset="2"/>
              </a:rPr>
              <a:t>2</a:t>
            </a:r>
            <a:r>
              <a:rPr lang="en-US" sz="1600" dirty="0" smtClean="0">
                <a:solidFill>
                  <a:srgbClr val="000000"/>
                </a:solidFill>
                <a:sym typeface="Symbol" panose="05050102010706020507" pitchFamily="18" charset="2"/>
              </a:rPr>
              <a:t> (</a:t>
            </a:r>
            <a:r>
              <a:rPr lang="en-US" sz="1600" dirty="0" err="1" smtClean="0">
                <a:solidFill>
                  <a:srgbClr val="000000"/>
                </a:solidFill>
                <a:sym typeface="Symbol" panose="05050102010706020507" pitchFamily="18" charset="2"/>
              </a:rPr>
              <a:t>q</a:t>
            </a:r>
            <a:r>
              <a:rPr lang="en-US" sz="160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sz="1600" baseline="30000" dirty="0" smtClean="0">
                <a:solidFill>
                  <a:srgbClr val="000000"/>
                </a:solidFill>
                <a:sym typeface="Symbol" panose="05050102010706020507" pitchFamily="18" charset="2"/>
              </a:rPr>
              <a:t>* 2 </a:t>
            </a:r>
            <a:r>
              <a:rPr lang="en-US" sz="1600" dirty="0" smtClean="0">
                <a:solidFill>
                  <a:srgbClr val="000000"/>
                </a:solidFill>
                <a:sym typeface="Symbol" panose="05050102010706020507" pitchFamily="18" charset="2"/>
              </a:rPr>
              <a:t>+ </a:t>
            </a:r>
            <a:r>
              <a:rPr lang="en-US" sz="1600" dirty="0" err="1" smtClean="0">
                <a:solidFill>
                  <a:srgbClr val="000000"/>
                </a:solidFill>
                <a:sym typeface="Symbol" panose="05050102010706020507" pitchFamily="18" charset="2"/>
              </a:rPr>
              <a:t>q</a:t>
            </a:r>
            <a:r>
              <a:rPr lang="en-US" sz="1600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sz="1600" baseline="30000" dirty="0" smtClean="0">
                <a:solidFill>
                  <a:srgbClr val="000000"/>
                </a:solidFill>
                <a:sym typeface="Symbol" panose="05050102010706020507" pitchFamily="18" charset="2"/>
              </a:rPr>
              <a:t>* 2</a:t>
            </a:r>
            <a:r>
              <a:rPr lang="en-US" sz="1600" dirty="0" smtClean="0">
                <a:solidFill>
                  <a:srgbClr val="000000"/>
                </a:solidFill>
                <a:sym typeface="Symbol" panose="05050102010706020507" pitchFamily="18" charset="2"/>
              </a:rPr>
              <a:t>)</a:t>
            </a:r>
            <a:endParaRPr lang="en-US" sz="16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x 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= </a:t>
            </a:r>
            <a:r>
              <a:rPr lang="en-US" sz="1600" dirty="0" smtClean="0">
                <a:solidFill>
                  <a:srgbClr val="000000"/>
                </a:solidFill>
                <a:sym typeface="Symbol" panose="05050102010706020507" pitchFamily="18" charset="2"/>
              </a:rPr>
              <a:t></a:t>
            </a:r>
            <a:r>
              <a:rPr lang="en-US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p/p: momentum loss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(elastic case: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x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= 0)</a:t>
            </a:r>
          </a:p>
        </p:txBody>
      </p:sp>
      <p:grpSp>
        <p:nvGrpSpPr>
          <p:cNvPr id="2054" name="Group 72"/>
          <p:cNvGrpSpPr>
            <a:grpSpLocks/>
          </p:cNvGrpSpPr>
          <p:nvPr/>
        </p:nvGrpSpPr>
        <p:grpSpPr bwMode="auto">
          <a:xfrm>
            <a:off x="2155825" y="3276600"/>
            <a:ext cx="4494213" cy="1082675"/>
            <a:chOff x="1836" y="1471"/>
            <a:chExt cx="3121" cy="751"/>
          </a:xfrm>
        </p:grpSpPr>
        <p:pic>
          <p:nvPicPr>
            <p:cNvPr id="2066" name="Picture 7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6" y="1471"/>
              <a:ext cx="2851" cy="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3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7" name="Rectangle 74"/>
            <p:cNvSpPr>
              <a:spLocks noChangeArrowheads="1"/>
            </p:cNvSpPr>
            <p:nvPr/>
          </p:nvSpPr>
          <p:spPr bwMode="auto">
            <a:xfrm>
              <a:off x="2334" y="2050"/>
              <a:ext cx="289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3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1639" tIns="50420" rIns="81639" bIns="40820"/>
            <a:lstStyle>
              <a:lvl1pPr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defTabSz="828675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defTabSz="828675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defTabSz="828675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defTabSz="828675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sz="1100" b="1" smtClean="0">
                  <a:solidFill>
                    <a:srgbClr val="000000"/>
                  </a:solidFill>
                  <a:latin typeface="Arial" panose="020B0604020202020204" pitchFamily="34" charset="0"/>
                </a:rPr>
                <a:t>RP</a:t>
              </a:r>
            </a:p>
          </p:txBody>
        </p:sp>
        <p:sp>
          <p:nvSpPr>
            <p:cNvPr id="2068" name="Rectangle 75"/>
            <p:cNvSpPr>
              <a:spLocks noChangeArrowheads="1"/>
            </p:cNvSpPr>
            <p:nvPr/>
          </p:nvSpPr>
          <p:spPr bwMode="auto">
            <a:xfrm>
              <a:off x="4599" y="2056"/>
              <a:ext cx="359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36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1639" tIns="50420" rIns="81639" bIns="40820"/>
            <a:lstStyle>
              <a:lvl1pPr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1pPr>
              <a:lvl2pPr marL="742950" indent="-285750"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2pPr>
              <a:lvl3pPr marL="1143000" indent="-228600"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3pPr>
              <a:lvl4pPr marL="1600200" indent="-228600"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4pPr>
              <a:lvl5pPr marL="2057400" indent="-228600" defTabSz="828675" eaLnBrk="0" hangingPunct="0"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5pPr>
              <a:lvl6pPr marL="2514600" indent="-228600" defTabSz="828675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6pPr>
              <a:lvl7pPr marL="2971800" indent="-228600" defTabSz="828675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7pPr>
              <a:lvl8pPr marL="3429000" indent="-228600" defTabSz="828675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8pPr>
              <a:lvl9pPr marL="3886200" indent="-228600" defTabSz="828675" eaLnBrk="0" fontAlgn="base" hangingPunct="0">
                <a:spcBef>
                  <a:spcPct val="2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Symbol" panose="05050102010706020507" pitchFamily="18" charset="2"/>
                  <a:ea typeface="ＭＳ Ｐゴシック" panose="020B0600070205080204" pitchFamily="34" charset="-128"/>
                </a:defRPr>
              </a:lvl9pPr>
            </a:lstStyle>
            <a:p>
              <a:pPr eaLnBrk="1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n-US" sz="1100" b="1" smtClean="0">
                  <a:solidFill>
                    <a:srgbClr val="000000"/>
                  </a:solidFill>
                  <a:latin typeface="Arial" panose="020B0604020202020204" pitchFamily="34" charset="0"/>
                </a:rPr>
                <a:t>IP5</a:t>
              </a:r>
            </a:p>
          </p:txBody>
        </p:sp>
      </p:grpSp>
      <p:sp>
        <p:nvSpPr>
          <p:cNvPr id="2055" name="Rectangle 76"/>
          <p:cNvSpPr>
            <a:spLocks noChangeArrowheads="1"/>
          </p:cNvSpPr>
          <p:nvPr/>
        </p:nvSpPr>
        <p:spPr bwMode="auto">
          <a:xfrm>
            <a:off x="609600" y="3657600"/>
            <a:ext cx="170338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9" tIns="52020" rIns="81639" bIns="40820"/>
          <a:lstStyle>
            <a:lvl1pPr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sz="1300" smtClean="0">
                <a:solidFill>
                  <a:srgbClr val="FF0000"/>
                </a:solidFill>
                <a:latin typeface="Arial" panose="020B0604020202020204" pitchFamily="34" charset="0"/>
              </a:rPr>
              <a:t>Measured in RP</a:t>
            </a:r>
          </a:p>
        </p:txBody>
      </p:sp>
      <p:sp>
        <p:nvSpPr>
          <p:cNvPr id="2056" name="Rectangle 77"/>
          <p:cNvSpPr>
            <a:spLocks noChangeArrowheads="1"/>
          </p:cNvSpPr>
          <p:nvPr/>
        </p:nvSpPr>
        <p:spPr bwMode="auto">
          <a:xfrm>
            <a:off x="6221413" y="3668713"/>
            <a:ext cx="2693987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9" tIns="52020" rIns="81639" bIns="40820"/>
          <a:lstStyle>
            <a:lvl1pPr defTabSz="414338" eaLnBrk="0" hangingPunct="0">
              <a:tabLst>
                <a:tab pos="657225" algn="l"/>
                <a:tab pos="1312863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defTabSz="414338" eaLnBrk="0" hangingPunct="0">
              <a:tabLst>
                <a:tab pos="657225" algn="l"/>
                <a:tab pos="1312863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defTabSz="414338" eaLnBrk="0" hangingPunct="0">
              <a:tabLst>
                <a:tab pos="657225" algn="l"/>
                <a:tab pos="1312863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defTabSz="414338" eaLnBrk="0" hangingPunct="0">
              <a:tabLst>
                <a:tab pos="657225" algn="l"/>
                <a:tab pos="1312863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defTabSz="414338" eaLnBrk="0" hangingPunct="0">
              <a:tabLst>
                <a:tab pos="657225" algn="l"/>
                <a:tab pos="1312863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  <a:tab pos="1312863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  <a:tab pos="1312863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  <a:tab pos="1312863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  <a:tab pos="1312863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sz="1300" smtClean="0">
                <a:solidFill>
                  <a:srgbClr val="FF0000"/>
                </a:solidFill>
                <a:latin typeface="Arial" panose="020B0604020202020204" pitchFamily="34" charset="0"/>
              </a:rPr>
              <a:t>Values at IP5 to be reconstructed</a:t>
            </a:r>
          </a:p>
        </p:txBody>
      </p:sp>
      <p:sp>
        <p:nvSpPr>
          <p:cNvPr id="2057" name="Rectangle 80"/>
          <p:cNvSpPr>
            <a:spLocks noChangeArrowheads="1"/>
          </p:cNvSpPr>
          <p:nvPr/>
        </p:nvSpPr>
        <p:spPr bwMode="auto">
          <a:xfrm>
            <a:off x="222250" y="6477000"/>
            <a:ext cx="4557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GB" sz="1800" b="1" smtClean="0">
                <a:solidFill>
                  <a:srgbClr val="FF0000"/>
                </a:solidFill>
                <a:latin typeface="Arial" panose="020B0604020202020204" pitchFamily="34" charset="0"/>
              </a:rPr>
              <a:t>Excellent optics understanding needed:</a:t>
            </a:r>
          </a:p>
        </p:txBody>
      </p:sp>
      <p:pic>
        <p:nvPicPr>
          <p:cNvPr id="2058" name="Picture 10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64770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Text Box 1073"/>
          <p:cNvSpPr txBox="1">
            <a:spLocks noChangeArrowheads="1"/>
          </p:cNvSpPr>
          <p:nvPr/>
        </p:nvSpPr>
        <p:spPr bwMode="auto">
          <a:xfrm>
            <a:off x="207963" y="5856288"/>
            <a:ext cx="8097837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Reconstruction of proton kinematics = “inversion” of transport equation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Transport matrix elements depend on </a:t>
            </a:r>
            <a:r>
              <a:rPr lang="en-US" sz="1800" dirty="0" smtClean="0">
                <a:solidFill>
                  <a:srgbClr val="000000"/>
                </a:solidFill>
              </a:rPr>
              <a:t>x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 non-linear problem (except in elastic case!)</a:t>
            </a:r>
            <a:endParaRPr lang="en-US" sz="1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60" name="AutoShape 1074"/>
          <p:cNvSpPr>
            <a:spLocks/>
          </p:cNvSpPr>
          <p:nvPr/>
        </p:nvSpPr>
        <p:spPr bwMode="auto">
          <a:xfrm rot="-5360755">
            <a:off x="4192588" y="3576638"/>
            <a:ext cx="147637" cy="1830387"/>
          </a:xfrm>
          <a:prstGeom prst="leftBrace">
            <a:avLst>
              <a:gd name="adj1" fmla="val 103316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endParaRPr lang="en-US" sz="2400" i="1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61" name="Rectangle 76"/>
          <p:cNvSpPr>
            <a:spLocks noChangeArrowheads="1"/>
          </p:cNvSpPr>
          <p:nvPr/>
        </p:nvSpPr>
        <p:spPr bwMode="auto">
          <a:xfrm>
            <a:off x="2743200" y="4572000"/>
            <a:ext cx="312420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9" tIns="52020" rIns="81639" bIns="40820"/>
          <a:lstStyle>
            <a:lvl1pPr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defTabSz="414338" eaLnBrk="0" hangingPunct="0"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defTabSz="414338" eaLnBrk="0" fontAlgn="base" hangingPunct="0">
              <a:spcBef>
                <a:spcPct val="20000"/>
              </a:spcBef>
              <a:spcAft>
                <a:spcPct val="0"/>
              </a:spcAft>
              <a:tabLst>
                <a:tab pos="657225" algn="l"/>
              </a:tabLs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 fontAlgn="base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sz="1300" smtClean="0">
                <a:solidFill>
                  <a:srgbClr val="FF0000"/>
                </a:solidFill>
                <a:latin typeface="Arial" panose="020B0604020202020204" pitchFamily="34" charset="0"/>
              </a:rPr>
              <a:t>Product of all lattice element matrices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381000" y="5410200"/>
          <a:ext cx="19367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6" name="Equation" r:id="rId5" imgW="1143000" imgH="253800" progId="Equation.DSMT4">
                  <p:embed/>
                </p:oleObj>
              </mc:Choice>
              <mc:Fallback>
                <p:oleObj name="Equation" r:id="rId5" imgW="11430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410200"/>
                        <a:ext cx="1936750" cy="431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381000" y="4876800"/>
          <a:ext cx="2719388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7" name="Equation" r:id="rId7" imgW="1511280" imgH="241200" progId="Equation.DSMT4">
                  <p:embed/>
                </p:oleObj>
              </mc:Choice>
              <mc:Fallback>
                <p:oleObj name="Equation" r:id="rId7" imgW="151128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876800"/>
                        <a:ext cx="2719388" cy="4365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2" name="Text Box 8"/>
          <p:cNvSpPr txBox="1">
            <a:spLocks noChangeArrowheads="1"/>
          </p:cNvSpPr>
          <p:nvPr/>
        </p:nvSpPr>
        <p:spPr bwMode="auto">
          <a:xfrm>
            <a:off x="3962400" y="4876800"/>
            <a:ext cx="5008563" cy="92392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anose="05050102010706020507" pitchFamily="18" charset="2"/>
                <a:ea typeface="ＭＳ Ｐゴシック" panose="020B0600070205080204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r>
              <a:rPr lang="en-US" sz="1600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US" sz="1600" smtClean="0">
                <a:solidFill>
                  <a:srgbClr val="000000"/>
                </a:solidFill>
                <a:latin typeface="Times New Roman" panose="02020603050405020304" pitchFamily="18" charset="0"/>
              </a:rPr>
              <a:t>, L</a:t>
            </a:r>
            <a:r>
              <a:rPr lang="en-US" sz="1600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en-US" sz="1600" smtClean="0">
                <a:solidFill>
                  <a:srgbClr val="000000"/>
                </a:solidFill>
                <a:latin typeface="Times New Roman" panose="02020603050405020304" pitchFamily="18" charset="0"/>
              </a:rPr>
              <a:t>:    effective lengths (sensitivity to scattering angle)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  <a:latin typeface="Times New Roman" panose="02020603050405020304" pitchFamily="18" charset="0"/>
              </a:rPr>
              <a:t>v</a:t>
            </a:r>
            <a:r>
              <a:rPr lang="en-US" sz="1600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US" sz="1600" smtClean="0">
                <a:solidFill>
                  <a:srgbClr val="000000"/>
                </a:solidFill>
                <a:latin typeface="Times New Roman" panose="02020603050405020304" pitchFamily="18" charset="0"/>
              </a:rPr>
              <a:t>, v</a:t>
            </a:r>
            <a:r>
              <a:rPr lang="en-US" sz="1600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en-US" sz="1600" smtClean="0">
                <a:solidFill>
                  <a:srgbClr val="000000"/>
                </a:solidFill>
                <a:latin typeface="Times New Roman" panose="02020603050405020304" pitchFamily="18" charset="0"/>
              </a:rPr>
              <a:t>:     magnifications    (sensitivity to vertex position)</a:t>
            </a:r>
            <a:endParaRPr lang="en-US" sz="160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r>
              <a:rPr lang="en-US" sz="1600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x </a:t>
            </a:r>
            <a:r>
              <a:rPr lang="en-US" sz="1600" smtClean="0">
                <a:solidFill>
                  <a:srgbClr val="000000"/>
                </a:solidFill>
                <a:latin typeface="Times New Roman" panose="02020603050405020304" pitchFamily="18" charset="0"/>
              </a:rPr>
              <a:t>:         dispersion (sensitivity to momentum loss); D</a:t>
            </a:r>
            <a:r>
              <a:rPr lang="en-US" sz="1600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y</a:t>
            </a:r>
            <a:r>
              <a:rPr lang="en-US" sz="1600" smtClean="0">
                <a:solidFill>
                  <a:srgbClr val="000000"/>
                </a:solidFill>
                <a:latin typeface="Times New Roman" panose="02020603050405020304" pitchFamily="18" charset="0"/>
              </a:rPr>
              <a:t> ~ 0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724400" y="6519863"/>
            <a:ext cx="2392363" cy="338137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3333CC"/>
                </a:solidFill>
                <a:latin typeface="Arial"/>
                <a:ea typeface="ＭＳ Ｐゴシック" panose="020B0600070205080204" pitchFamily="34" charset="-128"/>
              </a:rPr>
              <a:t>CERN-PH-EP-2014-066</a:t>
            </a:r>
          </a:p>
        </p:txBody>
      </p:sp>
      <p:pic>
        <p:nvPicPr>
          <p:cNvPr id="22" name="Picture 1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23" name="Text Box 75"/>
          <p:cNvSpPr txBox="1">
            <a:spLocks noChangeArrowheads="1"/>
          </p:cNvSpPr>
          <p:nvPr/>
        </p:nvSpPr>
        <p:spPr bwMode="auto">
          <a:xfrm>
            <a:off x="990600" y="55563"/>
            <a:ext cx="7924800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Proton Reconstruction @ LHC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17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Text Box 1029"/>
          <p:cNvSpPr txBox="1">
            <a:spLocks noChangeArrowheads="1"/>
          </p:cNvSpPr>
          <p:nvPr/>
        </p:nvSpPr>
        <p:spPr bwMode="auto">
          <a:xfrm>
            <a:off x="1297985" y="1194780"/>
            <a:ext cx="5722529" cy="6340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000000"/>
                </a:solidFill>
                <a:latin typeface="Times New Roman" pitchFamily="18" charset="0"/>
              </a:rPr>
              <a:t>Hit maps of simulated diffractive events for 2 optics configurations</a:t>
            </a:r>
          </a:p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altLang="en-US" sz="1400" dirty="0" smtClean="0">
                <a:solidFill>
                  <a:srgbClr val="000000"/>
                </a:solidFill>
              </a:rPr>
              <a:t>b</a:t>
            </a: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* = </a:t>
            </a:r>
            <a:r>
              <a:rPr lang="en-US" altLang="en-US" sz="1400" dirty="0" err="1" smtClean="0">
                <a:solidFill>
                  <a:srgbClr val="000000"/>
                </a:solidFill>
                <a:latin typeface="Times New Roman" pitchFamily="18" charset="0"/>
              </a:rPr>
              <a:t>betatron</a:t>
            </a: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 function at the interaction point)</a:t>
            </a:r>
            <a:r>
              <a:rPr lang="en-US" altLang="en-US" sz="16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8" name="Text Box 75"/>
          <p:cNvSpPr txBox="1">
            <a:spLocks noChangeArrowheads="1"/>
          </p:cNvSpPr>
          <p:nvPr/>
        </p:nvSpPr>
        <p:spPr bwMode="auto">
          <a:xfrm>
            <a:off x="990600" y="55563"/>
            <a:ext cx="7924800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 Optics: RP sensitivity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17414" name="Picture 1028" descr="Y:\heidelberg\hitmap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52637"/>
            <a:ext cx="3657600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030" descr="Y:\heidelberg\hitmap9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079625"/>
            <a:ext cx="3581400" cy="264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Rectangle 1032"/>
          <p:cNvSpPr>
            <a:spLocks noChangeArrowheads="1"/>
          </p:cNvSpPr>
          <p:nvPr/>
        </p:nvSpPr>
        <p:spPr bwMode="auto">
          <a:xfrm>
            <a:off x="0" y="1766888"/>
            <a:ext cx="3962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FF"/>
                </a:solidFill>
              </a:rPr>
              <a:t>b</a:t>
            </a:r>
            <a:r>
              <a:rPr lang="en-US" altLang="en-US" sz="1800" dirty="0" smtClean="0">
                <a:solidFill>
                  <a:srgbClr val="0000FF"/>
                </a:solidFill>
                <a:latin typeface="Times New Roman" pitchFamily="18" charset="0"/>
              </a:rPr>
              <a:t>* = 0.55 m  (low </a:t>
            </a:r>
            <a:r>
              <a:rPr lang="en-US" altLang="en-US" sz="1800" dirty="0" smtClean="0">
                <a:solidFill>
                  <a:srgbClr val="0000FF"/>
                </a:solidFill>
              </a:rPr>
              <a:t>b</a:t>
            </a:r>
            <a:r>
              <a:rPr lang="en-US" altLang="en-US" sz="1800" dirty="0" smtClean="0">
                <a:solidFill>
                  <a:srgbClr val="0000FF"/>
                </a:solidFill>
                <a:latin typeface="Times New Roman" pitchFamily="18" charset="0"/>
              </a:rPr>
              <a:t>* = standard at LHC)</a:t>
            </a:r>
          </a:p>
        </p:txBody>
      </p:sp>
      <p:sp>
        <p:nvSpPr>
          <p:cNvPr id="17418" name="Rectangle 1033"/>
          <p:cNvSpPr>
            <a:spLocks noChangeArrowheads="1"/>
          </p:cNvSpPr>
          <p:nvPr/>
        </p:nvSpPr>
        <p:spPr bwMode="auto">
          <a:xfrm>
            <a:off x="4762500" y="1766887"/>
            <a:ext cx="4381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800" dirty="0" smtClean="0">
                <a:solidFill>
                  <a:srgbClr val="0000FF"/>
                </a:solidFill>
              </a:rPr>
              <a:t>b</a:t>
            </a:r>
            <a:r>
              <a:rPr lang="en-US" altLang="en-US" sz="1800" dirty="0" smtClean="0">
                <a:solidFill>
                  <a:srgbClr val="0000FF"/>
                </a:solidFill>
                <a:latin typeface="Times New Roman" pitchFamily="18" charset="0"/>
              </a:rPr>
              <a:t>* = 90 m  (special development for RP runs)</a:t>
            </a:r>
          </a:p>
        </p:txBody>
      </p:sp>
      <p:sp>
        <p:nvSpPr>
          <p:cNvPr id="17419" name="Rectangle 1034"/>
          <p:cNvSpPr>
            <a:spLocks noChangeArrowheads="1"/>
          </p:cNvSpPr>
          <p:nvPr/>
        </p:nvSpPr>
        <p:spPr bwMode="auto">
          <a:xfrm>
            <a:off x="228601" y="4555426"/>
            <a:ext cx="3733799" cy="1083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L</a:t>
            </a:r>
            <a:r>
              <a:rPr lang="en-US" altLang="en-US" sz="1400" baseline="-25000" dirty="0" smtClean="0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 = 1.7 m, L</a:t>
            </a:r>
            <a:r>
              <a:rPr lang="en-US" altLang="en-US" sz="1400" baseline="-25000" dirty="0" smtClean="0">
                <a:solidFill>
                  <a:srgbClr val="000000"/>
                </a:solidFill>
                <a:latin typeface="Times New Roman" pitchFamily="18" charset="0"/>
              </a:rPr>
              <a:t>y</a:t>
            </a: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 = 14 m, </a:t>
            </a:r>
            <a:r>
              <a:rPr lang="en-US" altLang="en-US" sz="1400" dirty="0" err="1" smtClean="0">
                <a:solidFill>
                  <a:srgbClr val="000000"/>
                </a:solidFill>
                <a:latin typeface="Times New Roman" pitchFamily="18" charset="0"/>
              </a:rPr>
              <a:t>D</a:t>
            </a:r>
            <a:r>
              <a:rPr lang="en-US" altLang="en-US" sz="1400" baseline="-25000" dirty="0" err="1" smtClean="0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 = 8 cm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0000FF"/>
                </a:solidFill>
                <a:latin typeface="Times New Roman" pitchFamily="18" charset="0"/>
              </a:rPr>
              <a:t>diffractive protons:</a:t>
            </a: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</a:rPr>
              <a:t> mainly in </a:t>
            </a:r>
            <a:r>
              <a:rPr lang="en-US" altLang="en-US" sz="1400" b="1" dirty="0" smtClean="0">
                <a:solidFill>
                  <a:srgbClr val="FF0000"/>
                </a:solidFill>
                <a:latin typeface="Times New Roman" pitchFamily="18" charset="0"/>
              </a:rPr>
              <a:t>horizontal</a:t>
            </a: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</a:rPr>
              <a:t> RP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0000FF"/>
                </a:solidFill>
                <a:latin typeface="Times New Roman" pitchFamily="18" charset="0"/>
              </a:rPr>
              <a:t>elastic protons: </a:t>
            </a: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</a:rPr>
              <a:t>in vertical RP near x ~ 0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</a:rPr>
              <a:t>sensitivity only for large scattering angles</a:t>
            </a:r>
          </a:p>
        </p:txBody>
      </p:sp>
      <p:sp>
        <p:nvSpPr>
          <p:cNvPr id="17420" name="Rectangle 1035"/>
          <p:cNvSpPr>
            <a:spLocks noChangeArrowheads="1"/>
          </p:cNvSpPr>
          <p:nvPr/>
        </p:nvSpPr>
        <p:spPr bwMode="auto">
          <a:xfrm>
            <a:off x="5562600" y="4572000"/>
            <a:ext cx="3581400" cy="137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L</a:t>
            </a:r>
            <a:r>
              <a:rPr lang="en-US" altLang="en-US" sz="1400" baseline="-25000" dirty="0" smtClean="0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 = 0, L</a:t>
            </a:r>
            <a:r>
              <a:rPr lang="en-US" altLang="en-US" sz="1400" baseline="-25000" dirty="0" smtClean="0">
                <a:solidFill>
                  <a:srgbClr val="000000"/>
                </a:solidFill>
                <a:latin typeface="Times New Roman" pitchFamily="18" charset="0"/>
              </a:rPr>
              <a:t>y</a:t>
            </a: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 = 260 m, </a:t>
            </a:r>
            <a:r>
              <a:rPr lang="en-US" altLang="en-US" sz="1400" dirty="0" err="1" smtClean="0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US" altLang="en-US" sz="1400" baseline="-25000" dirty="0" err="1" smtClean="0">
                <a:solidFill>
                  <a:srgbClr val="000000"/>
                </a:solidFill>
                <a:latin typeface="Times New Roman" pitchFamily="18" charset="0"/>
              </a:rPr>
              <a:t>y</a:t>
            </a: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 = 0, </a:t>
            </a:r>
            <a:r>
              <a:rPr lang="en-US" altLang="en-US" sz="1400" dirty="0" err="1" smtClean="0">
                <a:solidFill>
                  <a:srgbClr val="000000"/>
                </a:solidFill>
                <a:latin typeface="Times New Roman" pitchFamily="18" charset="0"/>
              </a:rPr>
              <a:t>D</a:t>
            </a:r>
            <a:r>
              <a:rPr lang="en-US" altLang="en-US" sz="1400" baseline="-25000" dirty="0" err="1" smtClean="0">
                <a:solidFill>
                  <a:srgbClr val="000000"/>
                </a:solidFill>
                <a:latin typeface="Times New Roman" pitchFamily="18" charset="0"/>
              </a:rPr>
              <a:t>x</a:t>
            </a:r>
            <a:r>
              <a:rPr lang="en-US" altLang="en-US" sz="1400" dirty="0" smtClean="0">
                <a:solidFill>
                  <a:srgbClr val="000000"/>
                </a:solidFill>
                <a:latin typeface="Times New Roman" pitchFamily="18" charset="0"/>
              </a:rPr>
              <a:t> = 4 cm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0000FF"/>
                </a:solidFill>
                <a:latin typeface="Times New Roman" pitchFamily="18" charset="0"/>
              </a:rPr>
              <a:t>diffractive protons:</a:t>
            </a: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</a:rPr>
              <a:t> mainly in </a:t>
            </a:r>
            <a:r>
              <a:rPr lang="en-US" altLang="en-US" sz="1400" b="1" dirty="0" smtClean="0">
                <a:solidFill>
                  <a:srgbClr val="FF0000"/>
                </a:solidFill>
                <a:latin typeface="Times New Roman" pitchFamily="18" charset="0"/>
              </a:rPr>
              <a:t>vertical</a:t>
            </a: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</a:rPr>
              <a:t> RP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0000FF"/>
                </a:solidFill>
                <a:latin typeface="Times New Roman" pitchFamily="18" charset="0"/>
              </a:rPr>
              <a:t>elastic protons:</a:t>
            </a: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</a:rPr>
              <a:t> in narrow band at x </a:t>
            </a: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  <a:sym typeface="Symbol" pitchFamily="18" charset="2"/>
              </a:rPr>
              <a:t></a:t>
            </a: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</a:rPr>
              <a:t> 0,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FF0000"/>
                </a:solidFill>
                <a:latin typeface="Times New Roman" pitchFamily="18" charset="0"/>
              </a:rPr>
              <a:t>sensitivity for small vertical scattering angles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endParaRPr lang="en-US" altLang="en-US" sz="16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101489" name="Group 1137"/>
          <p:cNvGraphicFramePr>
            <a:graphicFrameLocks noGrp="1"/>
          </p:cNvGraphicFramePr>
          <p:nvPr/>
        </p:nvGraphicFramePr>
        <p:xfrm>
          <a:off x="152400" y="5638800"/>
          <a:ext cx="8686800" cy="1006476"/>
        </p:xfrm>
        <a:graphic>
          <a:graphicData uri="http://schemas.openxmlformats.org/drawingml/2006/table">
            <a:tbl>
              <a:tblPr/>
              <a:tblGrid>
                <a:gridCol w="1449388"/>
                <a:gridCol w="1979612"/>
                <a:gridCol w="2362200"/>
                <a:gridCol w="2895600"/>
              </a:tblGrid>
              <a:tr h="33549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</a:endParaRPr>
                    </a:p>
                  </a:txBody>
                  <a:tcPr marT="45749" marB="457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Beam width @ vertex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Angular beam divergence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Min. reachable |t|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34" charset="-128"/>
                        </a:rPr>
                        <a:t>b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*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 ~ 0.5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ＭＳ Ｐゴシック" pitchFamily="34" charset="-128"/>
                        </a:rPr>
                        <a:t>-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3.5 m</a:t>
                      </a:r>
                    </a:p>
                  </a:txBody>
                  <a:tcPr marT="45749" marB="457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small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large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~ 0.3–1 GeV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pitchFamily="34" charset="-128"/>
                      </a:endParaRP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  <a:ea typeface="ＭＳ Ｐゴシック" pitchFamily="34" charset="-128"/>
                        </a:rPr>
                        <a:t>b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*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 = 90 m</a:t>
                      </a:r>
                    </a:p>
                  </a:txBody>
                  <a:tcPr marT="45749" marB="457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large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small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~ 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pitchFamily="18" charset="2"/>
                          <a:ea typeface="ＭＳ Ｐゴシック" pitchFamily="34" charset="-128"/>
                        </a:rPr>
                        <a:t>-2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 GeV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ＭＳ Ｐゴシック" pitchFamily="34" charset="-128"/>
                        </a:rPr>
                        <a:t>2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410" name="Object 39"/>
          <p:cNvGraphicFramePr>
            <a:graphicFrameLocks noChangeAspect="1"/>
          </p:cNvGraphicFramePr>
          <p:nvPr/>
        </p:nvGraphicFramePr>
        <p:xfrm>
          <a:off x="1828800" y="6043613"/>
          <a:ext cx="914400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5" name="Equation" r:id="rId6" imgW="863280" imgH="482400" progId="Equation.3">
                  <p:embed/>
                </p:oleObj>
              </mc:Choice>
              <mc:Fallback>
                <p:oleObj name="Equation" r:id="rId6" imgW="8632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6043613"/>
                        <a:ext cx="914400" cy="50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40"/>
          <p:cNvGraphicFramePr>
            <a:graphicFrameLocks noChangeAspect="1"/>
          </p:cNvGraphicFramePr>
          <p:nvPr/>
        </p:nvGraphicFramePr>
        <p:xfrm>
          <a:off x="3886200" y="6019800"/>
          <a:ext cx="123031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6" name="Equation" r:id="rId8" imgW="1041120" imgH="469800" progId="Equation.3">
                  <p:embed/>
                </p:oleObj>
              </mc:Choice>
              <mc:Fallback>
                <p:oleObj name="Equation" r:id="rId8" imgW="10411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6019800"/>
                        <a:ext cx="123031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42"/>
          <p:cNvGraphicFramePr>
            <a:graphicFrameLocks noChangeAspect="1"/>
          </p:cNvGraphicFramePr>
          <p:nvPr/>
        </p:nvGraphicFramePr>
        <p:xfrm>
          <a:off x="6165850" y="6019800"/>
          <a:ext cx="130175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7" name="Equation" r:id="rId10" imgW="1028520" imgH="457200" progId="Equation.3">
                  <p:embed/>
                </p:oleObj>
              </mc:Choice>
              <mc:Fallback>
                <p:oleObj name="Equation" r:id="rId10" imgW="1028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5850" y="6019800"/>
                        <a:ext cx="1301750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-381000"/>
            <a:ext cx="2819400" cy="248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 Box 1029"/>
          <p:cNvSpPr txBox="1">
            <a:spLocks noChangeArrowheads="1"/>
          </p:cNvSpPr>
          <p:nvPr/>
        </p:nvSpPr>
        <p:spPr bwMode="auto">
          <a:xfrm>
            <a:off x="1138860" y="685800"/>
            <a:ext cx="6035627" cy="33855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Symbol" pitchFamily="18" charset="2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000000"/>
                </a:solidFill>
                <a:latin typeface="Times New Roman" pitchFamily="18" charset="0"/>
              </a:rPr>
              <a:t>Optics parameters: data full non-linear fit, harmonics, displacements,…</a:t>
            </a:r>
          </a:p>
        </p:txBody>
      </p:sp>
      <p:cxnSp>
        <p:nvCxnSpPr>
          <p:cNvPr id="19" name="Straight Arrow Connector 10"/>
          <p:cNvCxnSpPr>
            <a:cxnSpLocks noChangeShapeType="1"/>
          </p:cNvCxnSpPr>
          <p:nvPr/>
        </p:nvCxnSpPr>
        <p:spPr bwMode="auto">
          <a:xfrm>
            <a:off x="3962400" y="3357562"/>
            <a:ext cx="106680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2" name="Straight Arrow Connector 19"/>
          <p:cNvCxnSpPr>
            <a:cxnSpLocks noChangeShapeType="1"/>
          </p:cNvCxnSpPr>
          <p:nvPr/>
        </p:nvCxnSpPr>
        <p:spPr bwMode="auto">
          <a:xfrm flipV="1">
            <a:off x="3962400" y="2443162"/>
            <a:ext cx="0" cy="9144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" name="TextBox 24"/>
          <p:cNvSpPr txBox="1">
            <a:spLocks noChangeArrowheads="1"/>
          </p:cNvSpPr>
          <p:nvPr/>
        </p:nvSpPr>
        <p:spPr bwMode="auto">
          <a:xfrm>
            <a:off x="3962400" y="2209800"/>
            <a:ext cx="1371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t = -p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>
                <a:latin typeface="Symbol" pitchFamily="18" charset="2"/>
              </a:rPr>
              <a:t>q</a:t>
            </a:r>
            <a:r>
              <a:rPr lang="en-US" baseline="30000" dirty="0">
                <a:latin typeface="Symbol" pitchFamily="18" charset="2"/>
              </a:rPr>
              <a:t>2</a:t>
            </a:r>
            <a:r>
              <a:rPr lang="en-US" dirty="0">
                <a:latin typeface="Symbol" pitchFamily="18" charset="2"/>
              </a:rPr>
              <a:t> </a:t>
            </a:r>
            <a:r>
              <a:rPr lang="en-US" dirty="0"/>
              <a:t> </a:t>
            </a:r>
          </a:p>
        </p:txBody>
      </p:sp>
      <p:sp>
        <p:nvSpPr>
          <p:cNvPr id="24" name="TextBox 25"/>
          <p:cNvSpPr txBox="1">
            <a:spLocks noChangeArrowheads="1"/>
          </p:cNvSpPr>
          <p:nvPr/>
        </p:nvSpPr>
        <p:spPr bwMode="auto">
          <a:xfrm>
            <a:off x="4038600" y="3357562"/>
            <a:ext cx="129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Symbol" charset="0"/>
                <a:cs typeface="Symbol" charset="0"/>
              </a:rPr>
              <a:t>x = </a:t>
            </a:r>
            <a:r>
              <a:rPr lang="en-US" dirty="0" err="1" smtClean="0">
                <a:latin typeface="Symbol" charset="0"/>
                <a:cs typeface="Symbol" charset="0"/>
              </a:rPr>
              <a:t>D</a:t>
            </a:r>
            <a:r>
              <a:rPr lang="en-US" dirty="0" err="1" smtClean="0">
                <a:latin typeface="+mj-lt"/>
                <a:cs typeface="Symbol" charset="0"/>
              </a:rPr>
              <a:t>p</a:t>
            </a:r>
            <a:r>
              <a:rPr lang="en-US" dirty="0" smtClean="0">
                <a:latin typeface="+mj-lt"/>
                <a:cs typeface="Symbol" charset="0"/>
              </a:rPr>
              <a:t>/p</a:t>
            </a:r>
            <a:r>
              <a:rPr lang="en-US" dirty="0" smtClean="0">
                <a:latin typeface="Symbol" charset="0"/>
                <a:cs typeface="Symbol" charset="0"/>
              </a:rPr>
              <a:t> 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3657600" y="3969603"/>
            <a:ext cx="1981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latin typeface="Times New Roman" charset="0"/>
                <a:ea typeface="ＭＳ Ｐゴシック" charset="0"/>
                <a:cs typeface="ＭＳ Ｐゴシック" charset="0"/>
              </a:rPr>
              <a:t>y = L</a:t>
            </a:r>
            <a:r>
              <a:rPr lang="en-US" sz="1600" b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sz="1600" b="1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600" b="1" dirty="0">
                <a:latin typeface="Symbol" charset="2"/>
                <a:ea typeface="ＭＳ Ｐゴシック" charset="0"/>
                <a:cs typeface="Symbol" charset="2"/>
              </a:rPr>
              <a:t>Q</a:t>
            </a:r>
            <a:r>
              <a:rPr lang="en-US" sz="1600" b="1" baseline="-25000" dirty="0">
                <a:latin typeface="+mn-lt"/>
                <a:ea typeface="ＭＳ Ｐゴシック" charset="0"/>
                <a:cs typeface="Symbol" charset="2"/>
              </a:rPr>
              <a:t>y </a:t>
            </a:r>
            <a:r>
              <a:rPr lang="en-US" sz="1600" b="1" dirty="0">
                <a:latin typeface="+mn-lt"/>
                <a:ea typeface="ＭＳ Ｐゴシック" charset="0"/>
                <a:cs typeface="Symbol" charset="2"/>
              </a:rPr>
              <a:t>+ v</a:t>
            </a:r>
            <a:r>
              <a:rPr lang="en-US" sz="1600" b="1" baseline="-25000" dirty="0">
                <a:latin typeface="+mn-lt"/>
                <a:ea typeface="ＭＳ Ｐゴシック" charset="0"/>
                <a:cs typeface="Symbol" charset="2"/>
              </a:rPr>
              <a:t>y</a:t>
            </a:r>
            <a:r>
              <a:rPr lang="en-US" sz="1600" b="1" dirty="0">
                <a:latin typeface="+mn-lt"/>
                <a:ea typeface="ＭＳ Ｐゴシック" charset="0"/>
                <a:cs typeface="Symbol" charset="2"/>
              </a:rPr>
              <a:t> y*</a:t>
            </a:r>
            <a:endParaRPr lang="en-US" sz="1600" b="1" dirty="0">
              <a:latin typeface="Symbol" charset="2"/>
              <a:ea typeface="ＭＳ Ｐゴシック" charset="0"/>
              <a:cs typeface="Symbol" charset="2"/>
            </a:endParaRPr>
          </a:p>
          <a:p>
            <a:pPr>
              <a:defRPr/>
            </a:pPr>
            <a:r>
              <a:rPr lang="en-US" sz="1600" b="1" dirty="0">
                <a:latin typeface="+mn-lt"/>
                <a:ea typeface="ＭＳ Ｐゴシック" charset="0"/>
                <a:cs typeface="Symbol" charset="2"/>
              </a:rPr>
              <a:t>x = L</a:t>
            </a:r>
            <a:r>
              <a:rPr lang="en-US" sz="1600" b="1" baseline="-25000" dirty="0">
                <a:latin typeface="+mn-lt"/>
                <a:ea typeface="ＭＳ Ｐゴシック" charset="0"/>
                <a:cs typeface="Symbol" charset="2"/>
              </a:rPr>
              <a:t>x</a:t>
            </a:r>
            <a:r>
              <a:rPr lang="en-US" sz="1600" b="1" dirty="0">
                <a:latin typeface="+mn-lt"/>
                <a:ea typeface="ＭＳ Ｐゴシック" charset="0"/>
                <a:cs typeface="Symbol" charset="2"/>
              </a:rPr>
              <a:t> </a:t>
            </a:r>
            <a:r>
              <a:rPr lang="en-US" sz="1600" b="1" dirty="0">
                <a:latin typeface="Symbol" charset="2"/>
                <a:ea typeface="ＭＳ Ｐゴシック" charset="0"/>
                <a:cs typeface="Symbol" charset="2"/>
              </a:rPr>
              <a:t>Q</a:t>
            </a:r>
            <a:r>
              <a:rPr lang="en-US" sz="1600" b="1" baseline="-25000" dirty="0">
                <a:latin typeface="+mn-lt"/>
                <a:ea typeface="ＭＳ Ｐゴシック" charset="0"/>
                <a:cs typeface="Symbol" charset="2"/>
              </a:rPr>
              <a:t>x</a:t>
            </a:r>
            <a:r>
              <a:rPr lang="en-US" sz="1600" b="1" dirty="0">
                <a:latin typeface="+mn-lt"/>
                <a:ea typeface="ＭＳ Ｐゴシック" charset="0"/>
                <a:cs typeface="Symbol" charset="2"/>
              </a:rPr>
              <a:t> + </a:t>
            </a:r>
            <a:r>
              <a:rPr lang="en-US" sz="1600" b="1" dirty="0">
                <a:latin typeface="Symbol" charset="2"/>
                <a:ea typeface="ＭＳ Ｐゴシック" charset="0"/>
                <a:cs typeface="Symbol" charset="2"/>
              </a:rPr>
              <a:t>x</a:t>
            </a:r>
            <a:r>
              <a:rPr lang="en-US" sz="1600" b="1" dirty="0">
                <a:latin typeface="+mn-lt"/>
                <a:ea typeface="ＭＳ Ｐゴシック" charset="0"/>
                <a:cs typeface="Symbol" charset="2"/>
              </a:rPr>
              <a:t> D + v</a:t>
            </a:r>
            <a:r>
              <a:rPr lang="en-US" sz="1600" b="1" baseline="-25000" dirty="0">
                <a:latin typeface="+mn-lt"/>
                <a:ea typeface="ＭＳ Ｐゴシック" charset="0"/>
                <a:cs typeface="Symbol" charset="2"/>
              </a:rPr>
              <a:t>x</a:t>
            </a:r>
            <a:r>
              <a:rPr lang="en-US" sz="1600" b="1" dirty="0">
                <a:latin typeface="+mn-lt"/>
                <a:ea typeface="ＭＳ Ｐゴシック" charset="0"/>
                <a:cs typeface="Symbol" charset="2"/>
              </a:rPr>
              <a:t> x*</a:t>
            </a:r>
            <a:r>
              <a:rPr lang="en-US" sz="1600" b="1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685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TOTEM Collaboration</a:t>
            </a:r>
            <a:endParaRPr lang="en-US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52600" y="914400"/>
            <a:ext cx="5715000" cy="5638800"/>
          </a:xfrm>
          <a:ln>
            <a:solidFill>
              <a:srgbClr val="000000"/>
            </a:solidFill>
          </a:ln>
        </p:spPr>
        <p:txBody>
          <a:bodyPr tIns="216000" bIns="36000">
            <a:normAutofit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Countries</a:t>
            </a:r>
            <a:r>
              <a:rPr lang="it-IT" dirty="0" smtClean="0">
                <a:latin typeface="Times New Roman" pitchFamily="18" charset="0"/>
                <a:cs typeface="Times New Roman" pitchFamily="18" charset="0"/>
              </a:rPr>
              <a:t>: 8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Institutes:  16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Collaborators: ~ 100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Authors: ~ 80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Construction: ~ 7 MCHF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M&amp;O: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~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0.5 MCHF/y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38501" cy="152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13956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>
          <a:defRPr dirty="0"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1298</TotalTime>
  <Words>2530</Words>
  <Application>Microsoft Office PowerPoint</Application>
  <PresentationFormat>On-screen Show (4:3)</PresentationFormat>
  <Paragraphs>520</Paragraphs>
  <Slides>53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53</vt:i4>
      </vt:variant>
    </vt:vector>
  </HeadingPairs>
  <TitlesOfParts>
    <vt:vector size="69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Fotografia di Photo Editor </vt:lpstr>
      <vt:lpstr>Photo Editor Photo</vt:lpstr>
      <vt:lpstr>Equation</vt:lpstr>
      <vt:lpstr>Overview of TOTEM results on total cross-section, elastic scattering and diffraction at LHC</vt:lpstr>
      <vt:lpstr>Outlook &amp; Contents</vt:lpstr>
      <vt:lpstr>PowerPoint Presentation</vt:lpstr>
      <vt:lpstr>PowerPoint Presentation</vt:lpstr>
      <vt:lpstr>Experimental Setup @ IP5</vt:lpstr>
      <vt:lpstr>PowerPoint Presentation</vt:lpstr>
      <vt:lpstr>PowerPoint Presentation</vt:lpstr>
      <vt:lpstr>PowerPoint Presentation</vt:lpstr>
      <vt:lpstr>TOTEM Collaboration</vt:lpstr>
      <vt:lpstr>PowerPoint Presentation</vt:lpstr>
      <vt:lpstr>PowerPoint Presentation</vt:lpstr>
      <vt:lpstr>Elastic Scattering – from ISR to Tevatron</vt:lpstr>
      <vt:lpstr> TOTEM Elastic Differential Cross-Section</vt:lpstr>
      <vt:lpstr>Measurement of low-t Elastic Scattering </vt:lpstr>
      <vt:lpstr>Total Cross-Section </vt:lpstr>
      <vt:lpstr>PowerPoint Presentation</vt:lpstr>
      <vt:lpstr>TOTEM Total Cross-Section Measurements</vt:lpstr>
      <vt:lpstr>TOTEM Inelastic Cross-Section</vt:lpstr>
      <vt:lpstr>Elastic, Inelastic, Total Cross-Sections [7TeV]</vt:lpstr>
      <vt:lpstr>  Luminosity-independent Cross-Section [8TeV]</vt:lpstr>
      <vt:lpstr>PowerPoint Presentation</vt:lpstr>
      <vt:lpstr>CMS-TOTEM Forward Charged Multiplicity</vt:lpstr>
      <vt:lpstr>Extended-η Forward Charged Multiplicity</vt:lpstr>
      <vt:lpstr>Non-perturbative QCD of Elastic Scattering</vt:lpstr>
      <vt:lpstr>Coulomb-Nuclear Interference</vt:lpstr>
      <vt:lpstr>TOTEM Publications</vt:lpstr>
      <vt:lpstr>PowerPoint Presentation</vt:lpstr>
      <vt:lpstr>overview (schematic)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pp Interactions</vt:lpstr>
      <vt:lpstr>Inelastic and Diffractive Processes</vt:lpstr>
      <vt:lpstr>Single Diffraction low x Correlation between leading proton and forward detector T2</vt:lpstr>
      <vt:lpstr> Single Diffraction large x Correlation between leading proton and forward detector T2</vt:lpstr>
      <vt:lpstr>Double Pomeron Exchange</vt:lpstr>
      <vt:lpstr>Diffractive Physics Program LHC Run II </vt:lpstr>
      <vt:lpstr>Central Exclusive Production (CEP)</vt:lpstr>
      <vt:lpstr>CEP low-Mass States &amp; Glueballs </vt:lpstr>
      <vt:lpstr>CEP Jets </vt:lpstr>
      <vt:lpstr>Central Diffraction Missing Mass Searches </vt:lpstr>
      <vt:lpstr>DPE pp candidates in Roman Pots.   CMS, T1, T2 empty. </vt:lpstr>
      <vt:lpstr>PowerPoint Presentation</vt:lpstr>
      <vt:lpstr>PowerPoint Presentation</vt:lpstr>
      <vt:lpstr>PowerPoint Presentation</vt:lpstr>
      <vt:lpstr>Timing Measurements in Vertical RPs</vt:lpstr>
      <vt:lpstr>PowerPoint Presentation</vt:lpstr>
      <vt:lpstr>Vertical RPs Timing Detectors</vt:lpstr>
      <vt:lpstr>Title</vt:lpstr>
      <vt:lpstr>Title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TOTEM Experiment</dc:title>
  <dc:creator>Simone Giani</dc:creator>
  <cp:lastModifiedBy>Simone Giani</cp:lastModifiedBy>
  <cp:revision>182</cp:revision>
  <dcterms:created xsi:type="dcterms:W3CDTF">2006-08-16T00:00:00Z</dcterms:created>
  <dcterms:modified xsi:type="dcterms:W3CDTF">2014-08-24T12:14:57Z</dcterms:modified>
</cp:coreProperties>
</file>