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5" r:id="rId4"/>
    <p:sldId id="273" r:id="rId5"/>
    <p:sldId id="264" r:id="rId6"/>
    <p:sldId id="266" r:id="rId7"/>
    <p:sldId id="267" r:id="rId8"/>
    <p:sldId id="263" r:id="rId9"/>
    <p:sldId id="282" r:id="rId10"/>
    <p:sldId id="268" r:id="rId11"/>
    <p:sldId id="269" r:id="rId12"/>
    <p:sldId id="274" r:id="rId13"/>
    <p:sldId id="280" r:id="rId14"/>
    <p:sldId id="275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9C132-C9DB-418F-9D92-7A80C5110EBE}" type="datetimeFigureOut">
              <a:rPr lang="nb-NO" smtClean="0"/>
              <a:t>25.08.2014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ACC42-2401-4E4E-B625-0C6E97D119E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1919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nb-NO" dirty="0" smtClean="0"/>
              <a:t/>
            </a:r>
            <a:br>
              <a:rPr lang="nb-NO" dirty="0" smtClean="0"/>
            </a:br>
            <a:r>
              <a:rPr lang="en-US" dirty="0">
                <a:latin typeface="Arial Unicode MS" panose="020B0604020202020204" pitchFamily="34" charset="-128"/>
              </a:rPr>
              <a:t>Two particle correlation effects and Differential HBT for rotation in </a:t>
            </a:r>
            <a:r>
              <a:rPr lang="en-US" dirty="0" smtClean="0">
                <a:latin typeface="Arial Unicode MS" panose="020B0604020202020204" pitchFamily="34" charset="-128"/>
              </a:rPr>
              <a:t>heavy </a:t>
            </a:r>
            <a:r>
              <a:rPr lang="en-US" dirty="0">
                <a:latin typeface="Arial Unicode MS" panose="020B0604020202020204" pitchFamily="34" charset="-128"/>
              </a:rPr>
              <a:t>ion collisions.</a:t>
            </a:r>
            <a:r>
              <a:rPr lang="en-US" sz="3600" dirty="0"/>
              <a:t> </a:t>
            </a:r>
            <a:r>
              <a:rPr lang="en-US" sz="8000" dirty="0">
                <a:latin typeface="Arial" panose="020B0604020202020204" pitchFamily="34" charset="0"/>
              </a:rPr>
              <a:t/>
            </a:r>
            <a:br>
              <a:rPr lang="en-US" sz="8000" dirty="0">
                <a:latin typeface="Arial" panose="020B0604020202020204" pitchFamily="34" charset="0"/>
              </a:rPr>
            </a:br>
            <a:endParaRPr lang="nb-NO" dirty="0"/>
          </a:p>
        </p:txBody>
      </p:sp>
      <p:sp>
        <p:nvSpPr>
          <p:cNvPr id="5" name="TextBox 3"/>
          <p:cNvSpPr txBox="1"/>
          <p:nvPr/>
        </p:nvSpPr>
        <p:spPr>
          <a:xfrm>
            <a:off x="3565956" y="5943599"/>
            <a:ext cx="1654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/>
              <a:t>Sindre Velle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6368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5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in our FD model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381000" y="1082600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87544"/>
            <a:ext cx="4786346" cy="37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179512" y="1186450"/>
            <a:ext cx="6408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000099"/>
                </a:solidFill>
              </a:rPr>
              <a:t>[L.P. Csernai, S. Velle, D.J. </a:t>
            </a:r>
            <a:r>
              <a:rPr lang="en-US" altLang="zh-CN" sz="2400" dirty="0" smtClean="0">
                <a:solidFill>
                  <a:srgbClr val="000099"/>
                </a:solidFill>
              </a:rPr>
              <a:t>Wang, Phys. Rev. C 89, 034916 (2014)]</a:t>
            </a:r>
            <a:endParaRPr lang="en-US" altLang="zh-CN" sz="2400" dirty="0" smtClean="0">
              <a:solidFill>
                <a:srgbClr val="000099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0949" y="3084760"/>
            <a:ext cx="258516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10"/>
          <p:cNvSpPr txBox="1"/>
          <p:nvPr/>
        </p:nvSpPr>
        <p:spPr>
          <a:xfrm>
            <a:off x="6072198" y="5087874"/>
            <a:ext cx="27833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Two direction are chosen:</a:t>
            </a:r>
          </a:p>
          <a:p>
            <a:r>
              <a:rPr lang="en-US" altLang="zh-CN" dirty="0" smtClean="0"/>
              <a:t>      50   degrees</a:t>
            </a:r>
          </a:p>
          <a:p>
            <a:r>
              <a:rPr lang="en-US" altLang="zh-CN" dirty="0" smtClean="0"/>
              <a:t>      130 degrees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For </a:t>
            </a:r>
            <a:r>
              <a:rPr lang="en-US" b="1" dirty="0" smtClean="0"/>
              <a:t>pseudorapidity +/- 0.76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0322" y="269996"/>
            <a:ext cx="226227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1"/>
          <p:cNvSpPr txBox="1"/>
          <p:nvPr/>
        </p:nvSpPr>
        <p:spPr>
          <a:xfrm>
            <a:off x="5786446" y="1930499"/>
            <a:ext cx="3197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~ 10000 fluid cells </a:t>
            </a:r>
            <a:r>
              <a:rPr lang="en-US" dirty="0" smtClean="0">
                <a:sym typeface="Wingdings" pitchFamily="2" charset="2"/>
              </a:rPr>
              <a:t> numerical,</a:t>
            </a:r>
          </a:p>
          <a:p>
            <a:r>
              <a:rPr lang="en-US" dirty="0" smtClean="0">
                <a:sym typeface="Wingdings" pitchFamily="2" charset="2"/>
              </a:rPr>
              <a:t>          &amp; not symmetric source!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78" y="1913046"/>
            <a:ext cx="488632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36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00100" y="7883"/>
            <a:ext cx="4714876" cy="6842234"/>
            <a:chOff x="0" y="0"/>
            <a:chExt cx="4714876" cy="6842234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714876" cy="3523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327509"/>
              <a:ext cx="4676775" cy="351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4"/>
          <p:cNvSpPr txBox="1"/>
          <p:nvPr/>
        </p:nvSpPr>
        <p:spPr>
          <a:xfrm>
            <a:off x="6215074" y="420721"/>
            <a:ext cx="19288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Big  difference  between </a:t>
            </a:r>
          </a:p>
          <a:p>
            <a:r>
              <a:rPr lang="en-US" altLang="zh-CN" sz="2800" dirty="0" smtClean="0">
                <a:sym typeface="Wingdings" pitchFamily="2" charset="2"/>
              </a:rPr>
              <a:t>Initial and later time </a:t>
            </a:r>
          </a:p>
          <a:p>
            <a:endParaRPr lang="en-US" altLang="zh-CN" sz="2800" dirty="0" smtClean="0">
              <a:sym typeface="Wingdings" pitchFamily="2" charset="2"/>
            </a:endParaRPr>
          </a:p>
          <a:p>
            <a:endParaRPr lang="en-US" altLang="zh-CN" sz="2800" dirty="0" smtClean="0">
              <a:sym typeface="Wingdings" pitchFamily="2" charset="2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357950" y="4206935"/>
            <a:ext cx="17690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Flow has a</a:t>
            </a:r>
          </a:p>
          <a:p>
            <a:r>
              <a:rPr lang="en-US" altLang="zh-CN" sz="2800" dirty="0" smtClean="0"/>
              <a:t>big effect  </a:t>
            </a:r>
          </a:p>
          <a:p>
            <a:r>
              <a:rPr lang="en-US" altLang="zh-CN" sz="2800" dirty="0" smtClean="0"/>
              <a:t>for larger k</a:t>
            </a:r>
          </a:p>
        </p:txBody>
      </p:sp>
    </p:spTree>
    <p:extLst>
      <p:ext uri="{BB962C8B-B14F-4D97-AF65-F5344CB8AC3E}">
        <p14:creationId xmlns:p14="http://schemas.microsoft.com/office/powerpoint/2010/main" val="76891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Seperate rotation and shape effects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291" y="1249409"/>
            <a:ext cx="5302109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371600"/>
            <a:ext cx="3505200" cy="857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621630"/>
            <a:ext cx="1476375" cy="3524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91200" y="3050725"/>
            <a:ext cx="3045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/>
              <a:t>We try to find, when there is no flow, the angle alpha such that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62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544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-Roman"/>
              </a:rPr>
              <a:t>Find </a:t>
            </a:r>
            <a:r>
              <a:rPr lang="en-US" dirty="0">
                <a:latin typeface="Times-Roman"/>
              </a:rPr>
              <a:t>the proper symmetry axes of the emission ellipsoid.</a:t>
            </a:r>
            <a:endParaRPr lang="en-US" dirty="0"/>
          </a:p>
          <a:p>
            <a:r>
              <a:rPr lang="en-US" dirty="0"/>
              <a:t>The shape of the </a:t>
            </a:r>
            <a:r>
              <a:rPr lang="en-US" dirty="0" smtClean="0"/>
              <a:t>DCF changes </a:t>
            </a:r>
            <a:r>
              <a:rPr lang="en-US" dirty="0"/>
              <a:t>characteristically with the angle </a:t>
            </a:r>
            <a:r>
              <a:rPr lang="en-US" i="1" dirty="0"/>
              <a:t>α</a:t>
            </a:r>
            <a:r>
              <a:rPr lang="en-US" dirty="0"/>
              <a:t>. </a:t>
            </a:r>
            <a:r>
              <a:rPr lang="en-US" dirty="0" smtClean="0"/>
              <a:t>Unfortunately, this </a:t>
            </a:r>
            <a:r>
              <a:rPr lang="en-US" dirty="0"/>
              <a:t>is not possible experimentally, so the direction of </a:t>
            </a:r>
            <a:r>
              <a:rPr lang="en-US" dirty="0" smtClean="0"/>
              <a:t>the symmetry </a:t>
            </a:r>
            <a:r>
              <a:rPr lang="en-US" dirty="0"/>
              <a:t>axes should be found with other methods, like </a:t>
            </a:r>
            <a:r>
              <a:rPr lang="en-US" dirty="0" smtClean="0"/>
              <a:t>global flow </a:t>
            </a:r>
            <a:r>
              <a:rPr lang="en-US" dirty="0"/>
              <a:t>analysis and/or azimuthal HBT analysis.</a:t>
            </a:r>
            <a:endParaRPr lang="nb-NO" dirty="0" smtClean="0"/>
          </a:p>
          <a:p>
            <a:endParaRPr lang="nb-NO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9" y="152400"/>
            <a:ext cx="4523728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352" y="103590"/>
            <a:ext cx="4231943" cy="352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5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ifferential HBT </a:t>
            </a:r>
            <a:r>
              <a:rPr lang="en-US" dirty="0"/>
              <a:t>analysis can give a good quantitative measure of </a:t>
            </a:r>
            <a:r>
              <a:rPr lang="en-US" dirty="0" smtClean="0"/>
              <a:t>the rotation </a:t>
            </a:r>
            <a:r>
              <a:rPr lang="en-US" dirty="0"/>
              <a:t>in the </a:t>
            </a:r>
            <a:r>
              <a:rPr lang="en-US" dirty="0" smtClean="0"/>
              <a:t>reaction </a:t>
            </a:r>
            <a:r>
              <a:rPr lang="en-US" dirty="0"/>
              <a:t>plane of a heavy-ion collision</a:t>
            </a:r>
            <a:r>
              <a:rPr lang="en-US" dirty="0" smtClean="0"/>
              <a:t>.</a:t>
            </a:r>
          </a:p>
          <a:p>
            <a:r>
              <a:rPr lang="en-US" altLang="zh-CN" dirty="0"/>
              <a:t>The flow has an effect on the correlation  </a:t>
            </a:r>
            <a:r>
              <a:rPr lang="en-US" altLang="zh-CN" dirty="0" smtClean="0"/>
              <a:t>function.</a:t>
            </a:r>
            <a:endParaRPr lang="en-US" dirty="0" smtClean="0"/>
          </a:p>
          <a:p>
            <a:r>
              <a:rPr lang="en-US" dirty="0"/>
              <a:t>To perform the analysis in the rotationless symmetry </a:t>
            </a:r>
            <a:r>
              <a:rPr lang="en-US" dirty="0" smtClean="0"/>
              <a:t>frame one </a:t>
            </a:r>
            <a:r>
              <a:rPr lang="en-US" dirty="0" smtClean="0"/>
              <a:t>should </a:t>
            </a:r>
            <a:r>
              <a:rPr lang="en-US" dirty="0"/>
              <a:t>find the symmetry axis </a:t>
            </a:r>
            <a:r>
              <a:rPr lang="en-US" dirty="0" smtClean="0"/>
              <a:t>with </a:t>
            </a:r>
            <a:r>
              <a:rPr lang="en-US" dirty="0" smtClean="0"/>
              <a:t>azimuthal </a:t>
            </a:r>
            <a:r>
              <a:rPr lang="en-US" dirty="0" smtClean="0"/>
              <a:t>HBT.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820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Thank you for your attention.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3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Two </a:t>
            </a:r>
            <a:r>
              <a:rPr lang="en-US" altLang="zh-CN" dirty="0"/>
              <a:t>particle </a:t>
            </a:r>
            <a:r>
              <a:rPr lang="en-US" altLang="zh-CN" dirty="0" smtClean="0"/>
              <a:t>correlation</a:t>
            </a:r>
          </a:p>
          <a:p>
            <a:r>
              <a:rPr lang="en-US" altLang="zh-CN" dirty="0" smtClean="0"/>
              <a:t>Asymmetric sources</a:t>
            </a:r>
          </a:p>
          <a:p>
            <a:r>
              <a:rPr lang="en-US" altLang="zh-CN" dirty="0" smtClean="0"/>
              <a:t>The DHBT method</a:t>
            </a:r>
          </a:p>
          <a:p>
            <a:r>
              <a:rPr lang="en-US" altLang="zh-CN" dirty="0" smtClean="0"/>
              <a:t>FD </a:t>
            </a:r>
            <a:r>
              <a:rPr lang="en-US" altLang="zh-CN" dirty="0"/>
              <a:t>model  </a:t>
            </a:r>
            <a:r>
              <a:rPr lang="en-US" altLang="zh-CN" dirty="0" smtClean="0"/>
              <a:t>results</a:t>
            </a:r>
          </a:p>
          <a:p>
            <a:r>
              <a:rPr lang="en-US" altLang="zh-CN" dirty="0" smtClean="0"/>
              <a:t>Conclusion</a:t>
            </a:r>
            <a:endParaRPr lang="en-US" altLang="zh-CN" dirty="0"/>
          </a:p>
          <a:p>
            <a:endParaRPr lang="nb-NO" dirty="0"/>
          </a:p>
        </p:txBody>
      </p:sp>
      <p:sp>
        <p:nvSpPr>
          <p:cNvPr id="4" name="Title 3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2443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Two particle correlation calculation</a:t>
            </a:r>
            <a:br>
              <a:rPr lang="en-US" altLang="zh-CN" dirty="0"/>
            </a:br>
            <a:endParaRPr lang="nb-N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003" y="1473941"/>
            <a:ext cx="3857653" cy="86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8"/>
          <p:cNvSpPr txBox="1"/>
          <p:nvPr/>
        </p:nvSpPr>
        <p:spPr>
          <a:xfrm>
            <a:off x="1189056" y="4541681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Center of mass momentum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6570" y="4292177"/>
            <a:ext cx="238102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8390" y="5293514"/>
            <a:ext cx="1857388" cy="39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11"/>
          <p:cNvSpPr txBox="1"/>
          <p:nvPr/>
        </p:nvSpPr>
        <p:spPr>
          <a:xfrm>
            <a:off x="1504244" y="5315211"/>
            <a:ext cx="209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Relative momentum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3367347"/>
            <a:ext cx="6224604" cy="85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98" y="2414847"/>
            <a:ext cx="70294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21840"/>
            <a:ext cx="3590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55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222" y="1600200"/>
            <a:ext cx="460060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362200"/>
            <a:ext cx="685804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5663" y="480713"/>
            <a:ext cx="4643438" cy="10673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B w="165100" prst="coolSlant"/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04" y="4157990"/>
            <a:ext cx="50006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1771" y="3582649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Jüttner distribution</a:t>
            </a:r>
            <a:endParaRPr lang="nb-NO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419725"/>
            <a:ext cx="478155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9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3863" y="2093091"/>
            <a:ext cx="2139133" cy="167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629" y="3960409"/>
            <a:ext cx="2143140" cy="121804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82" y="2215201"/>
            <a:ext cx="5238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177712" y="304800"/>
            <a:ext cx="34920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3. </a:t>
            </a:r>
            <a:r>
              <a:rPr lang="en-US" altLang="zh-CN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Two moving sources</a:t>
            </a:r>
            <a:endParaRPr lang="en-US" altLang="zh-CN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Box 10"/>
          <p:cNvSpPr txBox="1"/>
          <p:nvPr/>
        </p:nvSpPr>
        <p:spPr>
          <a:xfrm>
            <a:off x="6113325" y="5389169"/>
            <a:ext cx="2851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Flow is mainly in x direction!</a:t>
            </a:r>
          </a:p>
          <a:p>
            <a:r>
              <a:rPr lang="en-US" altLang="zh-CN" dirty="0" smtClean="0"/>
              <a:t>Detectable</a:t>
            </a:r>
            <a:endParaRPr lang="zh-CN" alt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10800000">
            <a:off x="5303731" y="2950347"/>
            <a:ext cx="78581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4"/>
          <p:cNvSpPr txBox="1"/>
          <p:nvPr/>
        </p:nvSpPr>
        <p:spPr>
          <a:xfrm>
            <a:off x="1560383" y="4856066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0070C0"/>
                </a:solidFill>
              </a:rPr>
              <a:t>q</a:t>
            </a:r>
            <a:r>
              <a:rPr lang="en-US" altLang="zh-CN" sz="2400" baseline="-25000" dirty="0" smtClean="0">
                <a:solidFill>
                  <a:srgbClr val="0070C0"/>
                </a:solidFill>
              </a:rPr>
              <a:t>x</a:t>
            </a:r>
            <a:endParaRPr lang="zh-CN" altLang="en-US" sz="2400" baseline="-25000" dirty="0">
              <a:solidFill>
                <a:srgbClr val="0070C0"/>
              </a:solidFill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2060449" y="4498876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FF0000"/>
                </a:solidFill>
              </a:rPr>
              <a:t>q</a:t>
            </a:r>
            <a:r>
              <a:rPr lang="en-US" altLang="zh-CN" sz="2400" baseline="-25000" dirty="0" smtClean="0">
                <a:solidFill>
                  <a:srgbClr val="FF0000"/>
                </a:solidFill>
              </a:rPr>
              <a:t>y</a:t>
            </a:r>
            <a:endParaRPr lang="zh-CN" alt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31" name="TextBox 16"/>
          <p:cNvSpPr txBox="1"/>
          <p:nvPr/>
        </p:nvSpPr>
        <p:spPr>
          <a:xfrm>
            <a:off x="2060449" y="3498744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/>
              <a:t>q</a:t>
            </a:r>
            <a:r>
              <a:rPr lang="en-US" altLang="zh-CN" sz="2400" baseline="-25000" dirty="0" smtClean="0"/>
              <a:t>z</a:t>
            </a:r>
            <a:endParaRPr lang="zh-CN" altLang="en-US" sz="2400" baseline="-2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12" y="950130"/>
            <a:ext cx="7312025" cy="1142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10200" y="61129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The sources are symmetric </a:t>
            </a:r>
            <a:r>
              <a:rPr lang="en-US" altLang="zh-CN" dirty="0">
                <a:solidFill>
                  <a:srgbClr val="FF0000"/>
                </a:solidFill>
                <a:sym typeface="Wingdings" pitchFamily="2" charset="2"/>
              </a:rPr>
              <a:t>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rgbClr val="FF0000"/>
                </a:solidFill>
              </a:rPr>
              <a:t>Not sensitive to direction  of rotation!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3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 dirty="0"/>
              <a:t>Asymetric</a:t>
            </a:r>
            <a:r>
              <a:rPr lang="nb-NO" dirty="0"/>
              <a:t>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Symmetric sources not realistic</a:t>
            </a:r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/>
          </a:p>
          <a:p>
            <a:r>
              <a:rPr lang="nb-NO" dirty="0" smtClean="0"/>
              <a:t>Define k-dependent freeze out layer</a:t>
            </a:r>
          </a:p>
          <a:p>
            <a:r>
              <a:rPr lang="nb-NO" dirty="0" smtClean="0"/>
              <a:t>Emission probabilities</a:t>
            </a:r>
            <a:endParaRPr lang="nb-NO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238022"/>
            <a:ext cx="63722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5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36113" y="821513"/>
            <a:ext cx="4775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/>
              <a:t> </a:t>
            </a:r>
            <a:r>
              <a:rPr lang="en-US" altLang="zh-CN" sz="2800" dirty="0" smtClean="0"/>
              <a:t>   </a:t>
            </a:r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Inclusion of emission weights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21865" y="4107661"/>
            <a:ext cx="6553200" cy="1671643"/>
            <a:chOff x="357158" y="1643050"/>
            <a:chExt cx="6553200" cy="1671643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7158" y="1643050"/>
              <a:ext cx="26765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7158" y="2428868"/>
              <a:ext cx="6553200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3240" y="1857364"/>
              <a:ext cx="2476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3"/>
          <p:cNvGrpSpPr/>
          <p:nvPr/>
        </p:nvGrpSpPr>
        <p:grpSpPr>
          <a:xfrm>
            <a:off x="5893963" y="1393017"/>
            <a:ext cx="2785361" cy="2143140"/>
            <a:chOff x="5500694" y="928670"/>
            <a:chExt cx="2785361" cy="2143140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0694" y="928670"/>
              <a:ext cx="2785361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Box 9"/>
            <p:cNvSpPr txBox="1"/>
            <p:nvPr/>
          </p:nvSpPr>
          <p:spPr>
            <a:xfrm>
              <a:off x="6215074" y="928670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7000892" y="2500306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 dirty="0">
                <a:solidFill>
                  <a:srgbClr val="00B050"/>
                </a:solidFill>
              </a:endParaRPr>
            </a:p>
          </p:txBody>
        </p:sp>
      </p:grpSp>
      <p:sp>
        <p:nvSpPr>
          <p:cNvPr id="9" name="TextBox 17"/>
          <p:cNvSpPr txBox="1"/>
          <p:nvPr/>
        </p:nvSpPr>
        <p:spPr>
          <a:xfrm>
            <a:off x="824142" y="3244648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And using                                    and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565" y="3244648"/>
            <a:ext cx="17811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38" y="3191189"/>
            <a:ext cx="16859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46" y="1510456"/>
            <a:ext cx="5460538" cy="145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708" y="1386631"/>
            <a:ext cx="4286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161" y="3174711"/>
            <a:ext cx="40005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7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5162" y="39289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/>
                <a:cs typeface="+mj-cs"/>
              </a:rPr>
              <a:t>DHBT method</a:t>
            </a: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403762" y="1535897"/>
            <a:ext cx="876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1745" y="2250261"/>
            <a:ext cx="2618892" cy="201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8" y="3074759"/>
            <a:ext cx="4436898" cy="119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8" y="1944112"/>
            <a:ext cx="5220201" cy="49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4600"/>
            <a:ext cx="1669668" cy="402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3" y="4648200"/>
            <a:ext cx="9029071" cy="199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9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353" y="571480"/>
            <a:ext cx="2286016" cy="170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065" y="0"/>
            <a:ext cx="4071966" cy="321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3221" y="3571877"/>
            <a:ext cx="1801910" cy="1404164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4065" y="3643314"/>
            <a:ext cx="4044621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08577" y="428604"/>
            <a:ext cx="90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Vz=0.7c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09303" y="1214422"/>
            <a:ext cx="425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  <p:sp>
        <p:nvSpPr>
          <p:cNvPr id="8" name="TextBox 8"/>
          <p:cNvSpPr txBox="1"/>
          <p:nvPr/>
        </p:nvSpPr>
        <p:spPr>
          <a:xfrm>
            <a:off x="5866229" y="1214422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  <p:sp>
        <p:nvSpPr>
          <p:cNvPr id="9" name="TextBox 9"/>
          <p:cNvSpPr txBox="1"/>
          <p:nvPr/>
        </p:nvSpPr>
        <p:spPr>
          <a:xfrm>
            <a:off x="4794659" y="2786058"/>
            <a:ext cx="4055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Sources c and d lead to bigger amplitude</a:t>
            </a:r>
            <a:endParaRPr lang="zh-CN" alt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652047" y="3571876"/>
            <a:ext cx="500066" cy="35719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822297" y="3571877"/>
            <a:ext cx="1928826" cy="1355960"/>
            <a:chOff x="7215174" y="5214950"/>
            <a:chExt cx="1928826" cy="1355960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215174" y="5214950"/>
              <a:ext cx="1928826" cy="135596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15" name="Rounded Rectangle 14"/>
            <p:cNvSpPr/>
            <p:nvPr/>
          </p:nvSpPr>
          <p:spPr>
            <a:xfrm>
              <a:off x="7358082" y="5286388"/>
              <a:ext cx="428628" cy="14287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2" name="TextBox 13"/>
          <p:cNvSpPr txBox="1"/>
          <p:nvPr/>
        </p:nvSpPr>
        <p:spPr>
          <a:xfrm>
            <a:off x="1079883" y="1571612"/>
            <a:ext cx="90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Vz=0.5c</a:t>
            </a:r>
            <a:endParaRPr lang="zh-CN" altLang="en-US" dirty="0"/>
          </a:p>
        </p:txBody>
      </p:sp>
      <p:sp>
        <p:nvSpPr>
          <p:cNvPr id="13" name="TextBox 14"/>
          <p:cNvSpPr txBox="1"/>
          <p:nvPr/>
        </p:nvSpPr>
        <p:spPr>
          <a:xfrm>
            <a:off x="4723221" y="5517232"/>
            <a:ext cx="391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 smtClean="0">
                <a:solidFill>
                  <a:srgbClr val="FF0000"/>
                </a:solidFill>
              </a:rPr>
              <a:t>For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±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x-symmetric sources  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without  rotation  </a:t>
            </a:r>
            <a:r>
              <a:rPr lang="el-GR" altLang="zh-CN" sz="2400" b="1" dirty="0" smtClean="0">
                <a:solidFill>
                  <a:srgbClr val="FF0000"/>
                </a:solidFill>
              </a:rPr>
              <a:t>Δ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C(k,q)=0 !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301</Words>
  <Application>Microsoft Office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 Unicode MS</vt:lpstr>
      <vt:lpstr>宋体</vt:lpstr>
      <vt:lpstr>Arial</vt:lpstr>
      <vt:lpstr>Calibri</vt:lpstr>
      <vt:lpstr>Times-Roman</vt:lpstr>
      <vt:lpstr>Wingdings</vt:lpstr>
      <vt:lpstr>Office Theme</vt:lpstr>
      <vt:lpstr> Two particle correlation effects and Differential HBT for rotation in heavy ion collisions.  </vt:lpstr>
      <vt:lpstr>Outline</vt:lpstr>
      <vt:lpstr> Two particle correlation calculation </vt:lpstr>
      <vt:lpstr>PowerPoint Presentation</vt:lpstr>
      <vt:lpstr>PowerPoint Presentation</vt:lpstr>
      <vt:lpstr>Asymetric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Seperate rotation and shape effects</vt:lpstr>
      <vt:lpstr>PowerPoint Presentation</vt:lpstr>
      <vt:lpstr>Conclusion</vt:lpstr>
      <vt:lpstr>Thank you for your attention.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Exam Sindre Velle</dc:title>
  <dc:creator>Zero</dc:creator>
  <cp:lastModifiedBy>Sindre</cp:lastModifiedBy>
  <cp:revision>72</cp:revision>
  <dcterms:created xsi:type="dcterms:W3CDTF">2006-08-16T00:00:00Z</dcterms:created>
  <dcterms:modified xsi:type="dcterms:W3CDTF">2014-08-25T20:40:17Z</dcterms:modified>
</cp:coreProperties>
</file>