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9.xml" ContentType="application/vnd.openxmlformats-officedocument.presentationml.tags+xml"/>
  <Override PartName="/ppt/notesSlides/notesSlide22.xml" ContentType="application/vnd.openxmlformats-officedocument.presentationml.notesSlide+xml"/>
  <Override PartName="/ppt/tags/tag20.xml" ContentType="application/vnd.openxmlformats-officedocument.presentationml.tags+xml"/>
  <Override PartName="/ppt/notesSlides/notesSlide23.xml" ContentType="application/vnd.openxmlformats-officedocument.presentationml.notesSlide+xml"/>
  <Override PartName="/ppt/tags/tag21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22.xml" ContentType="application/vnd.openxmlformats-officedocument.presentationml.tags+xml"/>
  <Override PartName="/ppt/notesSlides/notesSlide26.xml" ContentType="application/vnd.openxmlformats-officedocument.presentationml.notesSlide+xml"/>
  <Override PartName="/ppt/tags/tag23.xml" ContentType="application/vnd.openxmlformats-officedocument.presentationml.tags+xml"/>
  <Override PartName="/ppt/notesSlides/notesSlide27.xml" ContentType="application/vnd.openxmlformats-officedocument.presentationml.notesSlide+xml"/>
  <Override PartName="/ppt/tags/tag24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25.xml" ContentType="application/vnd.openxmlformats-officedocument.presentationml.tags+xml"/>
  <Override PartName="/ppt/notesSlides/notesSlide30.xml" ContentType="application/vnd.openxmlformats-officedocument.presentationml.notesSlide+xml"/>
  <Override PartName="/ppt/tags/tag26.xml" ContentType="application/vnd.openxmlformats-officedocument.presentationml.tags+xml"/>
  <Override PartName="/ppt/notesSlides/notesSlide31.xml" ContentType="application/vnd.openxmlformats-officedocument.presentationml.notesSlide+xml"/>
  <Override PartName="/ppt/tags/tag27.xml" ContentType="application/vnd.openxmlformats-officedocument.presentationml.tags+xml"/>
  <Override PartName="/ppt/notesSlides/notesSlide32.xml" ContentType="application/vnd.openxmlformats-officedocument.presentationml.notesSlide+xml"/>
  <Override PartName="/ppt/tags/tag28.xml" ContentType="application/vnd.openxmlformats-officedocument.presentationml.tag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38"/>
  </p:notesMasterIdLst>
  <p:sldIdLst>
    <p:sldId id="1224" r:id="rId2"/>
    <p:sldId id="1217" r:id="rId3"/>
    <p:sldId id="1218" r:id="rId4"/>
    <p:sldId id="1277" r:id="rId5"/>
    <p:sldId id="1278" r:id="rId6"/>
    <p:sldId id="1329" r:id="rId7"/>
    <p:sldId id="1333" r:id="rId8"/>
    <p:sldId id="1330" r:id="rId9"/>
    <p:sldId id="1331" r:id="rId10"/>
    <p:sldId id="1357" r:id="rId11"/>
    <p:sldId id="1332" r:id="rId12"/>
    <p:sldId id="1334" r:id="rId13"/>
    <p:sldId id="1336" r:id="rId14"/>
    <p:sldId id="1305" r:id="rId15"/>
    <p:sldId id="1338" r:id="rId16"/>
    <p:sldId id="1339" r:id="rId17"/>
    <p:sldId id="1356" r:id="rId18"/>
    <p:sldId id="1340" r:id="rId19"/>
    <p:sldId id="1341" r:id="rId20"/>
    <p:sldId id="1342" r:id="rId21"/>
    <p:sldId id="1344" r:id="rId22"/>
    <p:sldId id="1347" r:id="rId23"/>
    <p:sldId id="1359" r:id="rId24"/>
    <p:sldId id="1360" r:id="rId25"/>
    <p:sldId id="1349" r:id="rId26"/>
    <p:sldId id="1350" r:id="rId27"/>
    <p:sldId id="1351" r:id="rId28"/>
    <p:sldId id="1352" r:id="rId29"/>
    <p:sldId id="1353" r:id="rId30"/>
    <p:sldId id="1354" r:id="rId31"/>
    <p:sldId id="1355" r:id="rId32"/>
    <p:sldId id="1327" r:id="rId33"/>
    <p:sldId id="1318" r:id="rId34"/>
    <p:sldId id="1188" r:id="rId35"/>
    <p:sldId id="1324" r:id="rId36"/>
    <p:sldId id="1266" r:id="rId37"/>
  </p:sldIdLst>
  <p:sldSz cx="9144000" cy="6858000" type="screen4x3"/>
  <p:notesSz cx="6858000" cy="9144000"/>
  <p:custDataLst>
    <p:tags r:id="rId39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1525"/>
    <a:srgbClr val="0033CC"/>
    <a:srgbClr val="320CD6"/>
    <a:srgbClr val="336600"/>
    <a:srgbClr val="008000"/>
    <a:srgbClr val="FFFF00"/>
    <a:srgbClr val="FFFF99"/>
    <a:srgbClr val="4B14E6"/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8" autoAdjust="0"/>
    <p:restoredTop sz="94311" autoAdjust="0"/>
  </p:normalViewPr>
  <p:slideViewPr>
    <p:cSldViewPr>
      <p:cViewPr varScale="1">
        <p:scale>
          <a:sx n="83" d="100"/>
          <a:sy n="83" d="100"/>
        </p:scale>
        <p:origin x="-15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image" Target="../media/image70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0641482C-FFD9-42F4-8F48-70920491F4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57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B4F32-F637-4F96-8BED-3A06F51A33B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F8CA2E-044D-4BFA-8921-5E28FE25289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F8CA2E-044D-4BFA-8921-5E28FE25289C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02DBA-D787-493D-AA94-6054307E6A46}" type="slidenum">
              <a:rPr lang="en-US"/>
              <a:pPr/>
              <a:t>22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02DBA-D787-493D-AA94-6054307E6A46}" type="slidenum">
              <a:rPr lang="en-US"/>
              <a:pPr/>
              <a:t>23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04D6E5-411F-4ED2-88E5-BEDD597030F2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02DBA-D787-493D-AA94-6054307E6A46}" type="slidenum">
              <a:rPr lang="en-US"/>
              <a:pPr/>
              <a:t>27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B4F32-F637-4F96-8BED-3A06F51A33B7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B4F32-F637-4F96-8BED-3A06F51A33B7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F8CA2E-044D-4BFA-8921-5E28FE25289C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02DBA-D787-493D-AA94-6054307E6A46}" type="slidenum">
              <a:rPr lang="en-US"/>
              <a:pPr/>
              <a:t>31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85BE47-9E08-471D-B09B-650CDB3DD297}" type="slidenum">
              <a:rPr lang="en-US" smtClean="0"/>
              <a:pPr/>
              <a:t>33</a:t>
            </a:fld>
            <a:endParaRPr lang="en-US" dirty="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B4F32-F637-4F96-8BED-3A06F51A33B7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30E2FE-4D3F-439F-BC4E-343949C92C24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02DBA-D787-493D-AA94-6054307E6A46}" type="slidenum">
              <a:rPr lang="en-US"/>
              <a:pPr/>
              <a:t>36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DDE006-8976-442C-8A17-D9F432601B1F}" type="slidenum">
              <a:rPr lang="en-US"/>
              <a:pPr/>
              <a:t>6</a:t>
            </a:fld>
            <a:endParaRPr lang="en-US"/>
          </a:p>
        </p:txBody>
      </p:sp>
      <p:sp>
        <p:nvSpPr>
          <p:cNvPr id="68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DDE006-8976-442C-8A17-D9F432601B1F}" type="slidenum">
              <a:rPr lang="en-US"/>
              <a:pPr/>
              <a:t>7</a:t>
            </a:fld>
            <a:endParaRPr lang="en-US"/>
          </a:p>
        </p:txBody>
      </p:sp>
      <p:sp>
        <p:nvSpPr>
          <p:cNvPr id="68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0DE5270-49F8-41B0-B1A0-7F3F113B7898}" type="datetime1">
              <a:rPr lang="en-US" smtClean="0"/>
              <a:t>8/29/2014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A680365-458B-4FD0-8380-46D6C77C08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4E0C899-6CD2-4D3A-BE98-5D19D13FDB55}" type="datetime1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6252C2C-BB50-4755-BB89-BE16F80EC1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2C76DEF-08B3-4DBD-8F9C-6D4549E661B2}" type="datetime1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FB1177-5D61-42A5-8A6A-72CCBCA6A8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0E4FD-1CEF-45AF-A344-628B5F47FAD2}" type="datetime1">
              <a:rPr lang="en-US" smtClean="0"/>
              <a:t>8/29/2014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B9155-0FC5-4747-B146-6A0D49CA1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E0DFAE5-D916-452E-8A02-1F5A86191C5D}" type="datetime1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23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4142230-56EA-4E3A-84C4-899459715EFC}" type="datetime1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C92847-096F-4B79-AE67-0AC6ED9091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2998A8E-D489-48E7-B2B8-0D7F7E55DE54}" type="datetime1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EE489F-A000-455E-A13A-552F7A3473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F6E501-D968-494C-8CFA-D62E9418CE6C}" type="datetime1">
              <a:rPr lang="en-US" smtClean="0"/>
              <a:t>8/29/2014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A20533-9E70-4182-A58A-0E47FBE034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87B82E-1DE9-4621-A656-B65CFD14EEE4}" type="datetime1">
              <a:rPr lang="en-US" smtClean="0"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96CDF1-E45D-4476-8495-D306F40257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502568" cy="365760"/>
          </a:xfrm>
        </p:spPr>
        <p:txBody>
          <a:bodyPr/>
          <a:lstStyle>
            <a:extLst/>
          </a:lstStyle>
          <a:p>
            <a:pPr>
              <a:defRPr/>
            </a:pPr>
            <a:fld id="{FCDFCB94-0869-4D6B-A702-2DDC7A12409B}" type="datetime1">
              <a:rPr lang="en-US" smtClean="0"/>
              <a:t>8/29/2014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33800" y="6407945"/>
            <a:ext cx="2996955" cy="365125"/>
          </a:xfrm>
        </p:spPr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B00049AD-B352-4548-89FF-AE337BDE7932}" type="datetime1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5CD9F1-2EA4-46BE-91AA-56ACC19507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FAE72E3-1245-40C4-AF11-0F088A5E5A28}" type="datetime1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C1ADB7-2207-43EA-BD12-9646E3F2B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2EAE601-38DA-4BDC-A505-B23DAA994C3F}" type="datetime1">
              <a:rPr lang="en-US" smtClean="0"/>
              <a:t>8/29/2014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81400" y="6407945"/>
            <a:ext cx="314935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305800" y="6407945"/>
            <a:ext cx="70723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FC95FFE-6246-48A3-A82F-C4DEEB52FF3F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23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23.png"/><Relationship Id="rId4" Type="http://schemas.openxmlformats.org/officeDocument/2006/relationships/image" Target="../media/image5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29.wmf"/><Relationship Id="rId3" Type="http://schemas.openxmlformats.org/officeDocument/2006/relationships/slideLayout" Target="../slideLayouts/slideLayout2.xml"/><Relationship Id="rId21" Type="http://schemas.openxmlformats.org/officeDocument/2006/relationships/oleObject" Target="../embeddings/oleObject10.bin"/><Relationship Id="rId7" Type="http://schemas.openxmlformats.org/officeDocument/2006/relationships/image" Target="../media/image24.wmf"/><Relationship Id="rId12" Type="http://schemas.openxmlformats.org/officeDocument/2006/relationships/image" Target="../media/image32.png"/><Relationship Id="rId17" Type="http://schemas.openxmlformats.org/officeDocument/2006/relationships/oleObject" Target="../embeddings/oleObject9.bin"/><Relationship Id="rId2" Type="http://schemas.openxmlformats.org/officeDocument/2006/relationships/tags" Target="../tags/tag12.xml"/><Relationship Id="rId16" Type="http://schemas.openxmlformats.org/officeDocument/2006/relationships/image" Target="../media/image28.wmf"/><Relationship Id="rId20" Type="http://schemas.openxmlformats.org/officeDocument/2006/relationships/image" Target="../media/image33.pn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6.wmf"/><Relationship Id="rId5" Type="http://schemas.openxmlformats.org/officeDocument/2006/relationships/image" Target="../media/image31.png"/><Relationship Id="rId15" Type="http://schemas.openxmlformats.org/officeDocument/2006/relationships/oleObject" Target="../embeddings/oleObject8.bin"/><Relationship Id="rId10" Type="http://schemas.openxmlformats.org/officeDocument/2006/relationships/oleObject" Target="../embeddings/oleObject6.bin"/><Relationship Id="rId19" Type="http://schemas.openxmlformats.org/officeDocument/2006/relationships/image" Target="../media/image35.png"/><Relationship Id="rId4" Type="http://schemas.openxmlformats.org/officeDocument/2006/relationships/notesSlide" Target="../notesSlides/notesSlide13.xml"/><Relationship Id="rId9" Type="http://schemas.openxmlformats.org/officeDocument/2006/relationships/image" Target="../media/image25.wmf"/><Relationship Id="rId14" Type="http://schemas.openxmlformats.org/officeDocument/2006/relationships/image" Target="../media/image27.wmf"/><Relationship Id="rId22" Type="http://schemas.openxmlformats.org/officeDocument/2006/relationships/image" Target="../media/image30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8.png"/><Relationship Id="rId2" Type="http://schemas.openxmlformats.org/officeDocument/2006/relationships/tags" Target="../tags/tag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png"/><Relationship Id="rId11" Type="http://schemas.openxmlformats.org/officeDocument/2006/relationships/image" Target="../media/image40.png"/><Relationship Id="rId5" Type="http://schemas.openxmlformats.org/officeDocument/2006/relationships/image" Target="../media/image36.png"/><Relationship Id="rId10" Type="http://schemas.openxmlformats.org/officeDocument/2006/relationships/image" Target="../media/image39.png"/><Relationship Id="rId4" Type="http://schemas.openxmlformats.org/officeDocument/2006/relationships/notesSlide" Target="../notesSlides/notesSlide14.xml"/><Relationship Id="rId9" Type="http://schemas.openxmlformats.org/officeDocument/2006/relationships/image" Target="../media/image34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3.bin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1.emf"/><Relationship Id="rId11" Type="http://schemas.openxmlformats.org/officeDocument/2006/relationships/image" Target="../media/image43.wmf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4.bin"/><Relationship Id="rId4" Type="http://schemas.openxmlformats.org/officeDocument/2006/relationships/notesSlide" Target="../notesSlides/notesSlide15.xml"/><Relationship Id="rId9" Type="http://schemas.openxmlformats.org/officeDocument/2006/relationships/image" Target="../media/image3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5.png"/><Relationship Id="rId2" Type="http://schemas.openxmlformats.org/officeDocument/2006/relationships/tags" Target="../tags/tag1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4.png"/><Relationship Id="rId5" Type="http://schemas.openxmlformats.org/officeDocument/2006/relationships/image" Target="../media/image76.png"/><Relationship Id="rId4" Type="http://schemas.openxmlformats.org/officeDocument/2006/relationships/notesSlide" Target="../notesSlides/notesSlide16.xml"/><Relationship Id="rId9" Type="http://schemas.openxmlformats.org/officeDocument/2006/relationships/image" Target="../media/image3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403.4972" TargetMode="External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6.bin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5.png"/><Relationship Id="rId5" Type="http://schemas.openxmlformats.org/officeDocument/2006/relationships/image" Target="../media/image79.png"/><Relationship Id="rId4" Type="http://schemas.openxmlformats.org/officeDocument/2006/relationships/notesSlide" Target="../notesSlides/notesSlide17.xml"/><Relationship Id="rId9" Type="http://schemas.openxmlformats.org/officeDocument/2006/relationships/image" Target="../media/image47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8.png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17.bin"/><Relationship Id="rId4" Type="http://schemas.openxmlformats.org/officeDocument/2006/relationships/notesSlide" Target="../notesSlides/notesSlide18.xml"/><Relationship Id="rId9" Type="http://schemas.openxmlformats.org/officeDocument/2006/relationships/hyperlink" Target="http://arxiv.org/abs/arXiv:1404.529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8.bin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hyperlink" Target="http://link.springer.com/10.1007/BF01560393" TargetMode="External"/><Relationship Id="rId5" Type="http://schemas.openxmlformats.org/officeDocument/2006/relationships/hyperlink" Target="http://link.aps.org/doi/10.1103/PhysRevLett.74.4400" TargetMode="External"/><Relationship Id="rId4" Type="http://schemas.openxmlformats.org/officeDocument/2006/relationships/image" Target="../media/image50.emf"/><Relationship Id="rId9" Type="http://schemas.openxmlformats.org/officeDocument/2006/relationships/image" Target="../media/image51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55.wmf"/><Relationship Id="rId2" Type="http://schemas.openxmlformats.org/officeDocument/2006/relationships/tags" Target="../tags/tag1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30.png"/><Relationship Id="rId11" Type="http://schemas.openxmlformats.org/officeDocument/2006/relationships/oleObject" Target="../embeddings/oleObject22.bin"/><Relationship Id="rId5" Type="http://schemas.openxmlformats.org/officeDocument/2006/relationships/image" Target="../media/image56.emf"/><Relationship Id="rId10" Type="http://schemas.openxmlformats.org/officeDocument/2006/relationships/image" Target="../media/image54.wmf"/><Relationship Id="rId4" Type="http://schemas.openxmlformats.org/officeDocument/2006/relationships/notesSlide" Target="../notesSlides/notesSlide19.xml"/><Relationship Id="rId9" Type="http://schemas.openxmlformats.org/officeDocument/2006/relationships/oleObject" Target="../embeddings/oleObject21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5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8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arxiv.org/abs/arXiv:1301.0165" TargetMode="External"/><Relationship Id="rId2" Type="http://schemas.openxmlformats.org/officeDocument/2006/relationships/tags" Target="../tags/tag19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notesSlide" Target="../notesSlides/notesSlide22.xml"/><Relationship Id="rId9" Type="http://schemas.openxmlformats.org/officeDocument/2006/relationships/image" Target="../media/image6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59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6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66.png"/><Relationship Id="rId5" Type="http://schemas.openxmlformats.org/officeDocument/2006/relationships/image" Target="../media/image481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69.png"/><Relationship Id="rId2" Type="http://schemas.openxmlformats.org/officeDocument/2006/relationships/tags" Target="../tags/tag2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90.png"/><Relationship Id="rId5" Type="http://schemas.openxmlformats.org/officeDocument/2006/relationships/image" Target="../media/image68.png"/><Relationship Id="rId10" Type="http://schemas.openxmlformats.org/officeDocument/2006/relationships/image" Target="../media/image370.png"/><Relationship Id="rId4" Type="http://schemas.openxmlformats.org/officeDocument/2006/relationships/notesSlide" Target="../notesSlides/notesSlide26.xml"/><Relationship Id="rId9" Type="http://schemas.openxmlformats.org/officeDocument/2006/relationships/image" Target="../media/image57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27.bin"/><Relationship Id="rId2" Type="http://schemas.openxmlformats.org/officeDocument/2006/relationships/tags" Target="../tags/tag23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01.png"/><Relationship Id="rId11" Type="http://schemas.openxmlformats.org/officeDocument/2006/relationships/hyperlink" Target="http://arxiv.org/abs/arXiv:1301.0165" TargetMode="External"/><Relationship Id="rId5" Type="http://schemas.openxmlformats.org/officeDocument/2006/relationships/image" Target="../media/image72.png"/><Relationship Id="rId10" Type="http://schemas.openxmlformats.org/officeDocument/2006/relationships/image" Target="../media/image71.emf"/><Relationship Id="rId4" Type="http://schemas.openxmlformats.org/officeDocument/2006/relationships/notesSlide" Target="../notesSlides/notesSlide27.xml"/><Relationship Id="rId9" Type="http://schemas.openxmlformats.org/officeDocument/2006/relationships/oleObject" Target="../embeddings/oleObject28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73.png"/><Relationship Id="rId5" Type="http://schemas.openxmlformats.org/officeDocument/2006/relationships/image" Target="../media/image23.png"/><Relationship Id="rId4" Type="http://schemas.openxmlformats.org/officeDocument/2006/relationships/image" Target="../media/image30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28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7.wmf"/><Relationship Id="rId11" Type="http://schemas.openxmlformats.org/officeDocument/2006/relationships/image" Target="../media/image73.png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113.png"/><Relationship Id="rId4" Type="http://schemas.openxmlformats.org/officeDocument/2006/relationships/image" Target="../media/image74.png"/><Relationship Id="rId9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7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53.png"/><Relationship Id="rId4" Type="http://schemas.openxmlformats.org/officeDocument/2006/relationships/image" Target="../media/image56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49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arXiv:1211.4009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8.wmf"/><Relationship Id="rId2" Type="http://schemas.openxmlformats.org/officeDocument/2006/relationships/tags" Target="../tags/tag28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79.jpeg"/><Relationship Id="rId4" Type="http://schemas.openxmlformats.org/officeDocument/2006/relationships/notesSlide" Target="../notesSlides/notesSlide3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hyperlink" Target="http://arxiv.org/abs/arXiv:0708.3512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jpeg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w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90"/>
          <p:cNvSpPr txBox="1">
            <a:spLocks noChangeArrowheads="1"/>
          </p:cNvSpPr>
          <p:nvPr/>
        </p:nvSpPr>
        <p:spPr bwMode="auto">
          <a:xfrm>
            <a:off x="4114800" y="1133476"/>
            <a:ext cx="46482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dirty="0">
                <a:latin typeface="Comic Sans MS" pitchFamily="66" charset="0"/>
              </a:rPr>
              <a:t> </a:t>
            </a:r>
          </a:p>
          <a:p>
            <a:pPr>
              <a:buFontTx/>
              <a:buChar char="•"/>
            </a:pPr>
            <a:endParaRPr lang="en-US" sz="2400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2965" y="381000"/>
            <a:ext cx="8915399" cy="21236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2200" i="0" dirty="0" smtClean="0">
                <a:latin typeface="Comic Sans MS" pitchFamily="66" charset="0"/>
              </a:rPr>
              <a:t>Beam </a:t>
            </a:r>
            <a:r>
              <a:rPr lang="en-US" sz="2200" i="0" dirty="0">
                <a:latin typeface="Comic Sans MS" pitchFamily="66" charset="0"/>
              </a:rPr>
              <a:t>energy dependence of the expansion dynamics in </a:t>
            </a:r>
            <a:r>
              <a:rPr lang="en-US" sz="2200" i="0" dirty="0" smtClean="0">
                <a:latin typeface="Comic Sans MS" pitchFamily="66" charset="0"/>
              </a:rPr>
              <a:t>relativistic heavy </a:t>
            </a:r>
            <a:r>
              <a:rPr lang="en-US" sz="2200" i="0" dirty="0">
                <a:latin typeface="Comic Sans MS" pitchFamily="66" charset="0"/>
              </a:rPr>
              <a:t>ion collisions</a:t>
            </a:r>
            <a:r>
              <a:rPr lang="en-US" sz="2200" i="0" dirty="0" smtClean="0">
                <a:latin typeface="Comic Sans MS" pitchFamily="66" charset="0"/>
              </a:rPr>
              <a:t>: Indications </a:t>
            </a:r>
            <a:r>
              <a:rPr lang="en-US" sz="2200" i="0" dirty="0">
                <a:latin typeface="Comic Sans MS" pitchFamily="66" charset="0"/>
              </a:rPr>
              <a:t>for the critical end point?</a:t>
            </a:r>
            <a:endParaRPr lang="en-US" sz="2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endParaRPr lang="en-US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Roy A. Lacey</a:t>
            </a:r>
            <a:endParaRPr lang="en-US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Stony Brook University</a:t>
            </a:r>
          </a:p>
          <a:p>
            <a:pPr>
              <a:defRPr/>
            </a:pP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17323" y="6248400"/>
            <a:ext cx="707232" cy="365125"/>
          </a:xfrm>
        </p:spPr>
        <p:txBody>
          <a:bodyPr/>
          <a:lstStyle/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1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0" y="6248400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33359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8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799" y="762000"/>
            <a:ext cx="692117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635004" y="609600"/>
            <a:ext cx="2385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ATLAS-CONF-2011-074</a:t>
            </a:r>
            <a:endParaRPr lang="en-US" sz="1600" dirty="0"/>
          </a:p>
        </p:txBody>
      </p:sp>
      <p:sp>
        <p:nvSpPr>
          <p:cNvPr id="14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10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90600" y="5619690"/>
            <a:ext cx="7924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4B14E6"/>
                </a:solidFill>
              </a:rPr>
              <a:t>High precision double differential </a:t>
            </a:r>
            <a:r>
              <a:rPr lang="en-US" sz="2000" b="1" dirty="0" smtClean="0">
                <a:solidFill>
                  <a:srgbClr val="4B14E6"/>
                </a:solidFill>
              </a:rPr>
              <a:t>Measurements </a:t>
            </a:r>
            <a:r>
              <a:rPr lang="en-US" sz="2000" b="1" dirty="0">
                <a:solidFill>
                  <a:srgbClr val="4B14E6"/>
                </a:solidFill>
              </a:rPr>
              <a:t>are </a:t>
            </a:r>
            <a:r>
              <a:rPr lang="en-US" sz="2000" b="1" dirty="0" smtClean="0">
                <a:solidFill>
                  <a:srgbClr val="4B14E6"/>
                </a:solidFill>
              </a:rPr>
              <a:t>pervasive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119574" y="76200"/>
            <a:ext cx="4452426" cy="769441"/>
            <a:chOff x="224474" y="128650"/>
            <a:chExt cx="3080826" cy="769441"/>
          </a:xfrm>
        </p:grpSpPr>
        <p:sp>
          <p:nvSpPr>
            <p:cNvPr id="13" name="Text Box 28"/>
            <p:cNvSpPr txBox="1">
              <a:spLocks noChangeArrowheads="1"/>
            </p:cNvSpPr>
            <p:nvPr/>
          </p:nvSpPr>
          <p:spPr bwMode="auto">
            <a:xfrm>
              <a:off x="224474" y="128650"/>
              <a:ext cx="3080826" cy="7694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sz="2200" b="1" dirty="0" err="1" smtClean="0"/>
                <a:t>v</a:t>
              </a:r>
              <a:r>
                <a:rPr lang="en-US" sz="2200" b="1" baseline="-25000" dirty="0" err="1" smtClean="0"/>
                <a:t>n</a:t>
              </a:r>
              <a:r>
                <a:rPr lang="en-US" sz="2200" b="1" dirty="0" smtClean="0"/>
                <a:t>(</a:t>
              </a:r>
              <a:r>
                <a:rPr lang="el-GR" sz="2200" b="1" dirty="0" smtClean="0"/>
                <a:t>ψ</a:t>
              </a:r>
              <a:r>
                <a:rPr lang="en-US" sz="2200" b="1" baseline="-25000" dirty="0" smtClean="0"/>
                <a:t>n</a:t>
              </a:r>
              <a:r>
                <a:rPr lang="en-US" sz="2200" b="1" dirty="0" smtClean="0"/>
                <a:t>) Measurements - ATLAS</a:t>
              </a:r>
              <a:endParaRPr lang="en-US" sz="2200" dirty="0"/>
            </a:p>
          </p:txBody>
        </p:sp>
        <p:sp>
          <p:nvSpPr>
            <p:cNvPr id="15" name="AutoShape 34"/>
            <p:cNvSpPr>
              <a:spLocks noChangeArrowheads="1"/>
            </p:cNvSpPr>
            <p:nvPr/>
          </p:nvSpPr>
          <p:spPr bwMode="auto">
            <a:xfrm>
              <a:off x="228600" y="181099"/>
              <a:ext cx="3048000" cy="416625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1600200" y="3733800"/>
            <a:ext cx="45719" cy="13716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Lacey, Stony Brook; Nuclear Chemistry Summer School, BNL, July 11,  2014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2502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4656CD2-6691-4BA0-9F5B-1D982F266F80}" type="slidenum">
              <a:rPr lang="en-US" smtClean="0"/>
              <a:pPr/>
              <a:t>11</a:t>
            </a:fld>
            <a:r>
              <a:rPr lang="en-US" smtClean="0"/>
              <a:t> 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76200" y="53280"/>
            <a:ext cx="32766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Anisotropy  Measurements 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43000" y="4217908"/>
                <a:ext cx="70871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Ø"/>
                </a:pPr>
                <a:r>
                  <a:rPr lang="en-US" b="1" dirty="0">
                    <a:solidFill>
                      <a:srgbClr val="320CD6"/>
                    </a:solidFill>
                    <a:sym typeface="Wingdings" pitchFamily="2" charset="2"/>
                  </a:rPr>
                  <a:t>E</a:t>
                </a:r>
                <a:r>
                  <a:rPr lang="en-US" b="1" dirty="0" smtClean="0">
                    <a:solidFill>
                      <a:srgbClr val="320CD6"/>
                    </a:solidFill>
                    <a:sym typeface="Wingdings" pitchFamily="2" charset="2"/>
                  </a:rPr>
                  <a:t>xtensive set of measurements now span a broad range of beam energies </a:t>
                </a:r>
                <a:r>
                  <a:rPr lang="en-US" b="1" dirty="0" smtClean="0">
                    <a:solidFill>
                      <a:srgbClr val="4B14E6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4B14E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4B14E6"/>
                            </a:solidFill>
                          </a:rPr>
                          <m:t>T</m:t>
                        </m:r>
                        <m:r>
                          <a:rPr lang="en-US" b="1" dirty="0">
                            <a:solidFill>
                              <a:srgbClr val="4B14E6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1">
                            <a:solidFill>
                              <a:srgbClr val="4B14E6"/>
                            </a:solidFill>
                            <a:latin typeface="Cambria Math"/>
                          </a:rPr>
                          <m:t>𝛍</m:t>
                        </m:r>
                      </m:e>
                      <m:sub>
                        <m:r>
                          <a:rPr lang="en-US" b="1">
                            <a:solidFill>
                              <a:srgbClr val="4B14E6"/>
                            </a:solidFill>
                            <a:latin typeface="Cambria Math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4B14E6"/>
                    </a:solidFill>
                  </a:rPr>
                  <a:t>)</a:t>
                </a:r>
                <a:r>
                  <a:rPr lang="en-US" b="1" dirty="0" smtClean="0">
                    <a:solidFill>
                      <a:srgbClr val="4B14E6"/>
                    </a:solidFill>
                  </a:rPr>
                  <a:t>.</a:t>
                </a:r>
                <a:endParaRPr lang="en-US" b="1" dirty="0" smtClean="0">
                  <a:solidFill>
                    <a:srgbClr val="320CD6"/>
                  </a:solidFill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4217908"/>
                <a:ext cx="7087110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602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7620" y="990600"/>
            <a:ext cx="9087174" cy="3127702"/>
            <a:chOff x="7620" y="834698"/>
            <a:chExt cx="9087174" cy="3127702"/>
          </a:xfrm>
        </p:grpSpPr>
        <p:pic>
          <p:nvPicPr>
            <p:cNvPr id="362598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" y="973198"/>
              <a:ext cx="9087174" cy="298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653660" y="853599"/>
              <a:ext cx="490653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STAR - Phys.Rev.C86</a:t>
              </a:r>
              <a:r>
                <a:rPr lang="en-US" sz="1200" dirty="0"/>
                <a:t>, 014904 (2012</a:t>
              </a:r>
              <a:r>
                <a:rPr lang="en-US" sz="1200" dirty="0" smtClean="0"/>
                <a:t>); </a:t>
              </a:r>
              <a:r>
                <a:rPr lang="en-US" sz="1200" dirty="0"/>
                <a:t>Phys.Rev.C86, 054908 (2012</a:t>
              </a:r>
              <a:r>
                <a:rPr lang="en-US" sz="1100" dirty="0" smtClean="0"/>
                <a:t>)</a:t>
              </a:r>
              <a:endParaRPr lang="en-US" sz="11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096000" y="834698"/>
              <a:ext cx="28956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200" i="0" dirty="0" smtClean="0"/>
                <a:t>CMS - Phys.Rev.</a:t>
              </a:r>
              <a:r>
                <a:rPr lang="en-US" sz="1200" b="1" i="0" dirty="0" smtClean="0"/>
                <a:t>C87</a:t>
              </a:r>
              <a:r>
                <a:rPr lang="en-US" sz="1200" i="0" dirty="0"/>
                <a:t>, 014902 (2013)</a:t>
              </a:r>
              <a:endParaRPr lang="en-US" sz="1200"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4072543" y="585907"/>
            <a:ext cx="14879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arXiv:1305.3341</a:t>
            </a:r>
          </a:p>
        </p:txBody>
      </p:sp>
      <p:sp>
        <p:nvSpPr>
          <p:cNvPr id="1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6567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12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2971800" y="6405245"/>
            <a:ext cx="5867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4290" y="914400"/>
            <a:ext cx="4953000" cy="1169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b="1" u="sng" dirty="0" smtClean="0">
                <a:solidFill>
                  <a:schemeClr val="tx2"/>
                </a:solidFill>
              </a:rPr>
              <a:t>Essential Questions</a:t>
            </a:r>
          </a:p>
          <a:p>
            <a:r>
              <a:rPr lang="en-US" sz="1000" dirty="0" smtClean="0"/>
              <a:t> 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Can the wealth of data be understood in a consistent  framework?</a:t>
            </a:r>
          </a:p>
        </p:txBody>
      </p:sp>
      <p:sp>
        <p:nvSpPr>
          <p:cNvPr id="5" name="Rectangle 4"/>
          <p:cNvSpPr/>
          <p:nvPr/>
        </p:nvSpPr>
        <p:spPr>
          <a:xfrm>
            <a:off x="5029200" y="1371600"/>
            <a:ext cx="3962400" cy="132343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514350" indent="-514350" algn="l">
              <a:buFont typeface="+mj-lt"/>
              <a:buAutoNum type="romanUcPeriod" startAt="2"/>
            </a:pPr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If it can, what 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new insight/s are we afforded?</a:t>
            </a:r>
            <a:endParaRPr lang="en-US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857250" lvl="1" indent="-400050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Do we see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indications 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for the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phase transition / CEP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?</a:t>
            </a:r>
            <a:endParaRPr 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560" y="3022937"/>
            <a:ext cx="8082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 algn="l">
              <a:buFont typeface="+mj-lt"/>
              <a:buAutoNum type="romanUcPeriod"/>
            </a:pPr>
            <a:r>
              <a:rPr lang="en-US" sz="2000" dirty="0" smtClean="0">
                <a:solidFill>
                  <a:srgbClr val="320CD6"/>
                </a:solidFill>
              </a:rPr>
              <a:t>Expansion dynamics is pressure driven and is therefore acoustic!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14862" y="23622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YES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73085" y="3440876"/>
            <a:ext cx="77259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>
              <a:buFont typeface="Wingdings" pitchFamily="2" charset="2"/>
              <a:buChar char="Ø"/>
            </a:pPr>
            <a:r>
              <a:rPr lang="en-US" sz="2000" dirty="0">
                <a:solidFill>
                  <a:srgbClr val="FB1525"/>
                </a:solidFill>
              </a:rPr>
              <a:t>This acoustic property leads to several </a:t>
            </a:r>
            <a:r>
              <a:rPr lang="en-US" sz="2000" dirty="0" smtClean="0">
                <a:solidFill>
                  <a:srgbClr val="FB1525"/>
                </a:solidFill>
              </a:rPr>
              <a:t>testable scaling predictions for </a:t>
            </a:r>
            <a:r>
              <a:rPr lang="en-US" sz="2000" dirty="0">
                <a:solidFill>
                  <a:srgbClr val="FB1525"/>
                </a:solidFill>
              </a:rPr>
              <a:t>anisotropic flow and </a:t>
            </a:r>
            <a:r>
              <a:rPr lang="en-US" sz="2000" dirty="0" smtClean="0">
                <a:solidFill>
                  <a:srgbClr val="FB1525"/>
                </a:solidFill>
              </a:rPr>
              <a:t>HBT </a:t>
            </a:r>
          </a:p>
          <a:p>
            <a:pPr lvl="2" algn="l"/>
            <a:r>
              <a:rPr lang="en-US" sz="2000" dirty="0" smtClean="0">
                <a:solidFill>
                  <a:srgbClr val="FB1525"/>
                </a:solidFill>
              </a:rPr>
              <a:t>– with implications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137722" y="2083951"/>
            <a:ext cx="0" cy="93898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219200" y="5105400"/>
            <a:ext cx="6857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B1525"/>
                </a:solidFill>
              </a:rPr>
              <a:t>This constitutes an important development</a:t>
            </a:r>
            <a:endParaRPr lang="en-US" sz="2000" b="1" dirty="0">
              <a:solidFill>
                <a:srgbClr val="FB1525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65528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9" grpId="0"/>
      <p:bldP spid="12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461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741" y="916691"/>
            <a:ext cx="3298659" cy="213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4656CD2-6691-4BA0-9F5B-1D982F266F80}" type="slidenum">
              <a:rPr lang="en-US" smtClean="0"/>
              <a:pPr/>
              <a:t>13</a:t>
            </a:fld>
            <a:r>
              <a:rPr lang="en-US" smtClean="0"/>
              <a:t> </a:t>
            </a:r>
          </a:p>
        </p:txBody>
      </p:sp>
      <p:graphicFrame>
        <p:nvGraphicFramePr>
          <p:cNvPr id="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716872"/>
              </p:ext>
            </p:extLst>
          </p:nvPr>
        </p:nvGraphicFramePr>
        <p:xfrm>
          <a:off x="5047834" y="2232660"/>
          <a:ext cx="893215" cy="436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227" name="Equation" r:id="rId6" imgW="469800" imgH="228600" progId="Equation.DSMT4">
                  <p:embed/>
                </p:oleObj>
              </mc:Choice>
              <mc:Fallback>
                <p:oleObj name="Equation" r:id="rId6" imgW="469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7834" y="2232660"/>
                        <a:ext cx="893215" cy="43617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5" name="Rounded Rectangle 134"/>
          <p:cNvSpPr/>
          <p:nvPr/>
        </p:nvSpPr>
        <p:spPr>
          <a:xfrm>
            <a:off x="6019800" y="0"/>
            <a:ext cx="457200" cy="762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298135"/>
              </p:ext>
            </p:extLst>
          </p:nvPr>
        </p:nvGraphicFramePr>
        <p:xfrm>
          <a:off x="83126" y="2916477"/>
          <a:ext cx="3269674" cy="639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228" name="Equation" r:id="rId8" imgW="2234880" imgH="431640" progId="Equation.DSMT4">
                  <p:embed/>
                </p:oleObj>
              </mc:Choice>
              <mc:Fallback>
                <p:oleObj name="Equation" r:id="rId8" imgW="22348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26" y="2916477"/>
                        <a:ext cx="3269674" cy="63921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-76200" y="2597827"/>
            <a:ext cx="4023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92A01"/>
                </a:solidFill>
              </a:rPr>
              <a:t>Acoustic viscous modulation of </a:t>
            </a:r>
            <a:r>
              <a:rPr lang="en-US" b="1" dirty="0" err="1" smtClean="0">
                <a:solidFill>
                  <a:srgbClr val="F92A01"/>
                </a:solidFill>
              </a:rPr>
              <a:t>v</a:t>
            </a:r>
            <a:r>
              <a:rPr lang="en-US" b="1" baseline="-25000" dirty="0" err="1" smtClean="0">
                <a:solidFill>
                  <a:srgbClr val="F92A01"/>
                </a:solidFill>
              </a:rPr>
              <a:t>n</a:t>
            </a:r>
            <a:r>
              <a:rPr lang="en-US" b="1" dirty="0" smtClean="0">
                <a:solidFill>
                  <a:srgbClr val="F92A01"/>
                </a:solidFill>
              </a:rPr>
              <a:t> </a:t>
            </a:r>
            <a:endParaRPr lang="en-US" b="1" dirty="0">
              <a:solidFill>
                <a:srgbClr val="F92A0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5291" y="3499247"/>
            <a:ext cx="34419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Staig</a:t>
            </a:r>
            <a:r>
              <a:rPr lang="en-US" sz="1600" dirty="0" smtClean="0"/>
              <a:t> &amp; </a:t>
            </a:r>
            <a:r>
              <a:rPr lang="en-US" sz="1600" dirty="0" err="1" smtClean="0"/>
              <a:t>Shuryak</a:t>
            </a:r>
            <a:r>
              <a:rPr lang="en-US" sz="1600" dirty="0" smtClean="0"/>
              <a:t> </a:t>
            </a:r>
            <a:r>
              <a:rPr lang="en-US" sz="1600" b="1" i="0" dirty="0" smtClean="0"/>
              <a:t>arXiv:1008.3139</a:t>
            </a:r>
          </a:p>
          <a:p>
            <a:endParaRPr lang="en-US" dirty="0"/>
          </a:p>
        </p:txBody>
      </p:sp>
      <p:graphicFrame>
        <p:nvGraphicFramePr>
          <p:cNvPr id="4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45339"/>
              </p:ext>
            </p:extLst>
          </p:nvPr>
        </p:nvGraphicFramePr>
        <p:xfrm>
          <a:off x="3931920" y="3177619"/>
          <a:ext cx="1071562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229" name="Equation" r:id="rId10" imgW="571320" imgH="203040" progId="Equation.DSMT4">
                  <p:embed/>
                </p:oleObj>
              </mc:Choice>
              <mc:Fallback>
                <p:oleObj name="Equation" r:id="rId10" imgW="5713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1920" y="3177619"/>
                        <a:ext cx="1071562" cy="344488"/>
                      </a:xfrm>
                      <a:prstGeom prst="rect">
                        <a:avLst/>
                      </a:prstGeom>
                      <a:solidFill>
                        <a:schemeClr val="bg2">
                          <a:lumMod val="90000"/>
                          <a:alpha val="51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" name="Picture 34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920" y="3712726"/>
            <a:ext cx="4966796" cy="804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-116158" y="3945136"/>
            <a:ext cx="2864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err="1" smtClean="0">
                <a:sym typeface="Wingdings" pitchFamily="2" charset="2"/>
              </a:rPr>
              <a:t>V</a:t>
            </a:r>
            <a:r>
              <a:rPr lang="en-US" b="1" u="sng" baseline="-25000" dirty="0" err="1" smtClean="0">
                <a:sym typeface="Wingdings" pitchFamily="2" charset="2"/>
              </a:rPr>
              <a:t>n</a:t>
            </a:r>
            <a:r>
              <a:rPr lang="en-US" b="1" u="sng" dirty="0" smtClean="0">
                <a:sym typeface="Wingdings" pitchFamily="2" charset="2"/>
              </a:rPr>
              <a:t> scaling expectations:</a:t>
            </a:r>
            <a:endParaRPr lang="en-US" b="1" u="sng" dirty="0" smtClean="0"/>
          </a:p>
        </p:txBody>
      </p:sp>
      <p:graphicFrame>
        <p:nvGraphicFramePr>
          <p:cNvPr id="4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187442"/>
              </p:ext>
            </p:extLst>
          </p:nvPr>
        </p:nvGraphicFramePr>
        <p:xfrm>
          <a:off x="228600" y="4745037"/>
          <a:ext cx="2209800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230" name="Equation" r:id="rId13" imgW="1371600" imgH="431640" progId="Equation.DSMT4">
                  <p:embed/>
                </p:oleObj>
              </mc:Choice>
              <mc:Fallback>
                <p:oleObj name="Equation" r:id="rId13" imgW="13716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745037"/>
                        <a:ext cx="2209800" cy="7032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0101393"/>
              </p:ext>
            </p:extLst>
          </p:nvPr>
        </p:nvGraphicFramePr>
        <p:xfrm>
          <a:off x="2819400" y="4919185"/>
          <a:ext cx="3065462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231" name="Equation" r:id="rId15" imgW="1904760" imgH="431640" progId="Equation.DSMT4">
                  <p:embed/>
                </p:oleObj>
              </mc:Choice>
              <mc:Fallback>
                <p:oleObj name="Equation" r:id="rId15" imgW="19047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919185"/>
                        <a:ext cx="3065462" cy="7032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5574910"/>
              </p:ext>
            </p:extLst>
          </p:nvPr>
        </p:nvGraphicFramePr>
        <p:xfrm>
          <a:off x="6716713" y="5003165"/>
          <a:ext cx="1512887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232" name="Equation" r:id="rId17" imgW="939600" imgH="482400" progId="Equation.DSMT4">
                  <p:embed/>
                </p:oleObj>
              </mc:Choice>
              <mc:Fallback>
                <p:oleObj name="Equation" r:id="rId17" imgW="93960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6713" y="5003165"/>
                        <a:ext cx="1512887" cy="7858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3355088" y="4572000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2060"/>
                </a:solidFill>
              </a:rPr>
              <a:t>v</a:t>
            </a:r>
            <a:r>
              <a:rPr lang="en-US" b="1" baseline="-25000" dirty="0" err="1" smtClean="0">
                <a:solidFill>
                  <a:srgbClr val="002060"/>
                </a:solidFill>
              </a:rPr>
              <a:t>n</a:t>
            </a:r>
            <a:r>
              <a:rPr lang="en-US" b="1" dirty="0" smtClean="0">
                <a:solidFill>
                  <a:srgbClr val="002060"/>
                </a:solidFill>
              </a:rPr>
              <a:t> is related to v</a:t>
            </a:r>
            <a:r>
              <a:rPr lang="en-US" b="1" baseline="-25000" dirty="0" smtClean="0">
                <a:solidFill>
                  <a:srgbClr val="002060"/>
                </a:solidFill>
              </a:rPr>
              <a:t>2</a:t>
            </a:r>
            <a:endParaRPr lang="en-US" b="1" baseline="-25000" dirty="0"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40985" y="4678680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System size dependence</a:t>
            </a:r>
            <a:endParaRPr lang="en-US" b="1" baseline="-25000" dirty="0">
              <a:solidFill>
                <a:srgbClr val="00206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4969" y="4433054"/>
            <a:ext cx="186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b="1" baseline="30000" dirty="0" smtClean="0">
                <a:solidFill>
                  <a:srgbClr val="002060"/>
                </a:solidFill>
              </a:rPr>
              <a:t>2</a:t>
            </a:r>
            <a:r>
              <a:rPr lang="en-US" b="1" dirty="0" smtClean="0">
                <a:solidFill>
                  <a:srgbClr val="002060"/>
                </a:solidFill>
              </a:rPr>
              <a:t> dependence</a:t>
            </a:r>
            <a:endParaRPr lang="en-US" b="1" baseline="-25000" dirty="0">
              <a:solidFill>
                <a:srgbClr val="00206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962400" y="1628845"/>
            <a:ext cx="1157742" cy="288730"/>
          </a:xfrm>
          <a:prstGeom prst="rightArrow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>
                <a:spLocks noChangeArrowheads="1"/>
              </p:cNvSpPr>
              <p:nvPr/>
            </p:nvSpPr>
            <p:spPr bwMode="auto">
              <a:xfrm>
                <a:off x="1752600" y="5879068"/>
                <a:ext cx="693420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4B14E6"/>
                    </a:solidFill>
                  </a:rPr>
                  <a:t>Each of these scaling expectations can been validated</a:t>
                </a:r>
              </a:p>
              <a:p>
                <a:r>
                  <a:rPr lang="el-GR" b="1" dirty="0" smtClean="0">
                    <a:solidFill>
                      <a:srgbClr val="FF0000"/>
                    </a:solidFill>
                  </a:rPr>
                  <a:t>η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/s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∝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𝜷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′</m:t>
                    </m:r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𝜷</m:t>
                    </m:r>
                    <m:r>
                      <a:rPr lang="en-US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′</m:t>
                    </m:r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</a:rPr>
                  <a:t>’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2600" y="5879068"/>
                <a:ext cx="6934200" cy="646331"/>
              </a:xfrm>
              <a:prstGeom prst="rect">
                <a:avLst/>
              </a:prstGeom>
              <a:blipFill rotWithShape="1">
                <a:blip r:embed="rId19"/>
                <a:stretch>
                  <a:fillRect t="-4717" b="-1415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1" name="Rectangle 120"/>
          <p:cNvSpPr/>
          <p:nvPr/>
        </p:nvSpPr>
        <p:spPr bwMode="auto">
          <a:xfrm>
            <a:off x="5756562" y="1413415"/>
            <a:ext cx="414695" cy="2790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634899" name="Picture 59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838200"/>
            <a:ext cx="27622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105400" y="381000"/>
            <a:ext cx="4114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</a:rPr>
              <a:t>Initial Geometry </a:t>
            </a:r>
            <a:r>
              <a:rPr lang="en-US" sz="1600" b="1" dirty="0">
                <a:solidFill>
                  <a:srgbClr val="002060"/>
                </a:solidFill>
              </a:rPr>
              <a:t>characterized </a:t>
            </a:r>
            <a:r>
              <a:rPr lang="en-US" sz="1600" b="1" dirty="0" smtClean="0">
                <a:solidFill>
                  <a:srgbClr val="002060"/>
                </a:solidFill>
              </a:rPr>
              <a:t>by </a:t>
            </a:r>
            <a:r>
              <a:rPr lang="en-US" sz="1600" b="1" dirty="0">
                <a:solidFill>
                  <a:srgbClr val="002060"/>
                </a:solidFill>
              </a:rPr>
              <a:t>many </a:t>
            </a:r>
            <a:r>
              <a:rPr lang="en-US" sz="1600" b="1" dirty="0" smtClean="0">
                <a:solidFill>
                  <a:srgbClr val="002060"/>
                </a:solidFill>
              </a:rPr>
              <a:t>shape harmonics (</a:t>
            </a:r>
            <a:r>
              <a:rPr lang="el-GR" sz="1600" b="1" dirty="0" smtClean="0">
                <a:solidFill>
                  <a:srgbClr val="002060"/>
                </a:solidFill>
              </a:rPr>
              <a:t>ε</a:t>
            </a:r>
            <a:r>
              <a:rPr lang="en-US" sz="1600" b="1" baseline="-25000" dirty="0" smtClean="0">
                <a:solidFill>
                  <a:srgbClr val="002060"/>
                </a:solidFill>
              </a:rPr>
              <a:t>n</a:t>
            </a:r>
            <a:r>
              <a:rPr lang="en-US" sz="1600" b="1" dirty="0" smtClean="0">
                <a:solidFill>
                  <a:srgbClr val="002060"/>
                </a:solidFill>
              </a:rPr>
              <a:t>) </a:t>
            </a:r>
            <a:r>
              <a:rPr lang="en-US" sz="1600" b="1" dirty="0" smtClean="0">
                <a:solidFill>
                  <a:srgbClr val="002060"/>
                </a:solidFill>
                <a:sym typeface="Wingdings" pitchFamily="2" charset="2"/>
              </a:rPr>
              <a:t> drive </a:t>
            </a:r>
            <a:r>
              <a:rPr lang="en-US" sz="1600" b="1" dirty="0" err="1" smtClean="0">
                <a:solidFill>
                  <a:srgbClr val="002060"/>
                </a:solidFill>
                <a:sym typeface="Wingdings" pitchFamily="2" charset="2"/>
              </a:rPr>
              <a:t>v</a:t>
            </a:r>
            <a:r>
              <a:rPr lang="en-US" sz="1600" b="1" baseline="-25000" dirty="0" err="1" smtClean="0">
                <a:solidFill>
                  <a:srgbClr val="002060"/>
                </a:solidFill>
                <a:sym typeface="Wingdings" pitchFamily="2" charset="2"/>
              </a:rPr>
              <a:t>n</a:t>
            </a:r>
            <a:endParaRPr lang="en-US" sz="1600" b="1" baseline="-25000" dirty="0">
              <a:solidFill>
                <a:srgbClr val="00206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76200" y="53280"/>
            <a:ext cx="5043942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Scaling properties of expansion  dynamics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2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Roy A.  Lacey, Stony Brook University, WPCF2014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2447908"/>
              </p:ext>
            </p:extLst>
          </p:nvPr>
        </p:nvGraphicFramePr>
        <p:xfrm>
          <a:off x="6684153" y="2801543"/>
          <a:ext cx="2214563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233" name="Equation" r:id="rId21" imgW="1180800" imgH="495000" progId="Equation.DSMT4">
                  <p:embed/>
                </p:oleObj>
              </mc:Choice>
              <mc:Fallback>
                <p:oleObj name="Equation" r:id="rId21" imgW="11808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4153" y="2801543"/>
                        <a:ext cx="2214563" cy="839788"/>
                      </a:xfrm>
                      <a:prstGeom prst="rect">
                        <a:avLst/>
                      </a:prstGeom>
                      <a:solidFill>
                        <a:srgbClr val="FFFF00">
                          <a:alpha val="4901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6174800" y="2411375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ym typeface="Wingdings" pitchFamily="2" charset="2"/>
              </a:rPr>
              <a:t>HBT scaling expectations:</a:t>
            </a:r>
            <a:endParaRPr lang="en-US" b="1" u="sng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727205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4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34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44" grpId="0"/>
      <p:bldP spid="49" grpId="0"/>
      <p:bldP spid="50" grpId="0"/>
      <p:bldP spid="51" grpId="0"/>
      <p:bldP spid="7" grpId="0" animBg="1"/>
      <p:bldP spid="53" grpId="0"/>
      <p:bldP spid="41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068" y="533400"/>
            <a:ext cx="2700945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4" name="Rectangle 4"/>
          <p:cNvSpPr>
            <a:spLocks noChangeArrowheads="1"/>
          </p:cNvSpPr>
          <p:nvPr/>
        </p:nvSpPr>
        <p:spPr bwMode="auto">
          <a:xfrm>
            <a:off x="58738" y="1284288"/>
            <a:ext cx="426720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2563" indent="-247650" defTabSz="400050">
              <a:spcBef>
                <a:spcPct val="15000"/>
              </a:spcBef>
              <a:spcAft>
                <a:spcPct val="15000"/>
              </a:spcAft>
              <a:buClr>
                <a:srgbClr val="333399"/>
              </a:buClr>
              <a:buSzPct val="115000"/>
              <a:buFont typeface="Arial" pitchFamily="34" charset="0"/>
              <a:buChar char="•"/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endParaRPr lang="en-US" sz="2000">
              <a:solidFill>
                <a:srgbClr val="4C4C4C"/>
              </a:solidFill>
              <a:latin typeface="Comic Sans MS" pitchFamily="66" charset="0"/>
            </a:endParaRPr>
          </a:p>
        </p:txBody>
      </p:sp>
      <p:sp>
        <p:nvSpPr>
          <p:cNvPr id="8205" name="TextBox 17"/>
          <p:cNvSpPr txBox="1">
            <a:spLocks noChangeArrowheads="1"/>
          </p:cNvSpPr>
          <p:nvPr/>
        </p:nvSpPr>
        <p:spPr bwMode="auto">
          <a:xfrm>
            <a:off x="990600" y="2297113"/>
            <a:ext cx="338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8206" name="TextBox 19"/>
          <p:cNvSpPr txBox="1">
            <a:spLocks noChangeArrowheads="1"/>
          </p:cNvSpPr>
          <p:nvPr/>
        </p:nvSpPr>
        <p:spPr bwMode="auto">
          <a:xfrm>
            <a:off x="2405063" y="2286000"/>
            <a:ext cx="3381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B</a:t>
            </a:r>
          </a:p>
        </p:txBody>
      </p:sp>
      <p:pic>
        <p:nvPicPr>
          <p:cNvPr id="820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886200"/>
            <a:ext cx="18573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2635250"/>
            <a:ext cx="28194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4" name="TextBox 20"/>
          <p:cNvSpPr txBox="1">
            <a:spLocks noChangeArrowheads="1"/>
          </p:cNvSpPr>
          <p:nvPr/>
        </p:nvSpPr>
        <p:spPr bwMode="auto">
          <a:xfrm>
            <a:off x="1828800" y="5449669"/>
            <a:ext cx="6705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Geometric fluctuations </a:t>
            </a:r>
            <a:r>
              <a:rPr lang="en-US" b="1" dirty="0" smtClean="0">
                <a:solidFill>
                  <a:srgbClr val="FF0000"/>
                </a:solidFill>
              </a:rPr>
              <a:t>included</a:t>
            </a:r>
            <a:endParaRPr lang="en-US" b="1" dirty="0">
              <a:solidFill>
                <a:srgbClr val="FF0000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b="1" dirty="0">
                <a:solidFill>
                  <a:srgbClr val="FF0000"/>
                </a:solidFill>
              </a:rPr>
              <a:t>  </a:t>
            </a:r>
            <a:r>
              <a:rPr lang="en-US" b="1" dirty="0" smtClean="0">
                <a:solidFill>
                  <a:srgbClr val="FF0000"/>
                </a:solidFill>
              </a:rPr>
              <a:t>Geometric quantities constrained </a:t>
            </a:r>
            <a:r>
              <a:rPr lang="en-US" b="1" dirty="0">
                <a:solidFill>
                  <a:srgbClr val="FF0000"/>
                </a:solidFill>
              </a:rPr>
              <a:t>by multiplicity density.</a:t>
            </a:r>
            <a:endParaRPr lang="en-US" b="1" dirty="0">
              <a:solidFill>
                <a:srgbClr val="002060"/>
              </a:solidFill>
            </a:endParaRPr>
          </a:p>
        </p:txBody>
      </p:sp>
      <p:graphicFrame>
        <p:nvGraphicFramePr>
          <p:cNvPr id="8195" name="Object 2"/>
          <p:cNvGraphicFramePr>
            <a:graphicFrameLocks noChangeAspect="1"/>
          </p:cNvGraphicFramePr>
          <p:nvPr/>
        </p:nvGraphicFramePr>
        <p:xfrm>
          <a:off x="609600" y="3400425"/>
          <a:ext cx="1905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733" name="Equation" r:id="rId8" imgW="1269720" imgH="304560" progId="Equation.DSMT4">
                  <p:embed/>
                </p:oleObj>
              </mc:Choice>
              <mc:Fallback>
                <p:oleObj name="Equation" r:id="rId8" imgW="126972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400425"/>
                        <a:ext cx="1905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5" name="Rectangle 24"/>
          <p:cNvSpPr>
            <a:spLocks noChangeArrowheads="1"/>
          </p:cNvSpPr>
          <p:nvPr/>
        </p:nvSpPr>
        <p:spPr bwMode="auto">
          <a:xfrm>
            <a:off x="3352800" y="960250"/>
            <a:ext cx="3435350" cy="30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BR" sz="1600" b="1" dirty="0"/>
              <a:t>Phys. Rev. C 81, 061901(R) (2010)</a:t>
            </a:r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2971800" y="4081046"/>
            <a:ext cx="17235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0" dirty="0" smtClean="0"/>
              <a:t>arXiv:1203.3605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152400" y="4876800"/>
            <a:ext cx="475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baseline="-25000" dirty="0" smtClean="0"/>
              <a:t>x</a:t>
            </a:r>
            <a:r>
              <a:rPr lang="en-US" dirty="0" smtClean="0"/>
              <a:t> &amp; </a:t>
            </a:r>
            <a:r>
              <a:rPr lang="el-GR" dirty="0" smtClean="0"/>
              <a:t>σ</a:t>
            </a:r>
            <a:r>
              <a:rPr lang="en-US" baseline="-25000" dirty="0" smtClean="0"/>
              <a:t>y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RMS widths of density distribution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76200" y="53280"/>
            <a:ext cx="3962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Geometric quantities for scaling</a:t>
            </a:r>
            <a:endParaRPr lang="en-US" b="1" dirty="0">
              <a:solidFill>
                <a:srgbClr val="0033CC"/>
              </a:solidFill>
            </a:endParaRPr>
          </a:p>
        </p:txBody>
      </p:sp>
      <p:pic>
        <p:nvPicPr>
          <p:cNvPr id="2395140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59925" y="2292925"/>
            <a:ext cx="3581400" cy="314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04491" y="1251412"/>
            <a:ext cx="5033818" cy="117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1774" y="60211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Geometry</a:t>
            </a:r>
            <a:endParaRPr lang="en-US" b="1" dirty="0"/>
          </a:p>
        </p:txBody>
      </p:sp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73305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786365"/>
              </p:ext>
            </p:extLst>
          </p:nvPr>
        </p:nvGraphicFramePr>
        <p:xfrm>
          <a:off x="1010602" y="778610"/>
          <a:ext cx="3218498" cy="500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8191" name="SPW 11.0 Graph" r:id="rId5" imgW="3680640" imgH="5723640" progId="SigmaPlotGraphicObject.10">
                  <p:embed/>
                </p:oleObj>
              </mc:Choice>
              <mc:Fallback>
                <p:oleObj name="SPW 11.0 Graph" r:id="rId5" imgW="3680640" imgH="572364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10602" y="778610"/>
                        <a:ext cx="3218498" cy="5003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15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2971800" y="6405245"/>
            <a:ext cx="5867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050665"/>
              </p:ext>
            </p:extLst>
          </p:nvPr>
        </p:nvGraphicFramePr>
        <p:xfrm>
          <a:off x="5179438" y="901809"/>
          <a:ext cx="3126362" cy="4993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8192" name="SPW 11.0 Graph" r:id="rId7" imgW="3599640" imgH="5747760" progId="SigmaPlotGraphicObject.10">
                  <p:embed/>
                </p:oleObj>
              </mc:Choice>
              <mc:Fallback>
                <p:oleObj name="SPW 11.0 Graph" r:id="rId7" imgW="3599640" imgH="574776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79438" y="901809"/>
                        <a:ext cx="3126362" cy="49936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44390" y="5754469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Freeze-out transverse size </a:t>
            </a: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b="1" dirty="0" smtClean="0">
                <a:solidFill>
                  <a:srgbClr val="FF0000"/>
                </a:solidFill>
              </a:rPr>
              <a:t>roportional to initial  transverse size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04900" y="5731609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Freeze-out time varies </a:t>
            </a:r>
          </a:p>
          <a:p>
            <a:r>
              <a:rPr lang="en-US" b="1" dirty="0">
                <a:solidFill>
                  <a:srgbClr val="FF0000"/>
                </a:solidFill>
              </a:rPr>
              <a:t>w</a:t>
            </a:r>
            <a:r>
              <a:rPr lang="en-US" b="1" dirty="0" smtClean="0">
                <a:solidFill>
                  <a:srgbClr val="FF0000"/>
                </a:solidFill>
              </a:rPr>
              <a:t>ith initial size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6200" y="53280"/>
            <a:ext cx="3200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Scaling properties of HBT</a:t>
            </a:r>
            <a:endParaRPr lang="en-US" b="1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405890" y="547866"/>
                <a:ext cx="6477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sz="2000" b="1" i="0" dirty="0" smtClean="0">
                    <a:solidFill>
                      <a:srgbClr val="FF0000"/>
                    </a:solidFill>
                  </a:rPr>
                  <a:t>Characteristic a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𝒄𝒐𝒖𝒔𝒕𝒊𝒄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𝒔𝒄𝒂𝒍𝒊𝒏𝒈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𝒗𝒂𝒍𝒊𝒅𝒂𝒕𝒆𝒅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𝒇𝒐𝒓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  </m:t>
                    </m:r>
                  </m:oMath>
                </a14:m>
                <a:endParaRPr lang="en-US" sz="20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𝒗𝒊𝒔𝒄𝒐𝒖𝒔</m:t>
                      </m:r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𝒉𝒚𝒅𝒓𝒐𝒅𝒚𝒏𝒂𝒎𝒊𝒄𝒔</m:t>
                      </m:r>
                    </m:oMath>
                  </m:oMathPara>
                </a14:m>
                <a:endParaRPr lang="en-US" sz="2000" b="1" dirty="0">
                  <a:solidFill>
                    <a:srgbClr val="3333CC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5890" y="547866"/>
                <a:ext cx="6477000" cy="707886"/>
              </a:xfrm>
              <a:prstGeom prst="rect">
                <a:avLst/>
              </a:prstGeom>
              <a:blipFill rotWithShape="1">
                <a:blip r:embed="rId9"/>
                <a:stretch>
                  <a:fillRect l="-847" t="-3448" b="-9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3399934" y="164068"/>
            <a:ext cx="4220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B14E6"/>
                </a:solidFill>
              </a:rPr>
              <a:t> Viscous Hydrodynamics – B. </a:t>
            </a:r>
            <a:r>
              <a:rPr lang="en-US" dirty="0" err="1" smtClean="0">
                <a:solidFill>
                  <a:srgbClr val="4B14E6"/>
                </a:solidFill>
              </a:rPr>
              <a:t>Schenke</a:t>
            </a:r>
            <a:endParaRPr lang="en-US" dirty="0">
              <a:solidFill>
                <a:srgbClr val="4B14E6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501670"/>
              </p:ext>
            </p:extLst>
          </p:nvPr>
        </p:nvGraphicFramePr>
        <p:xfrm>
          <a:off x="4419600" y="1524000"/>
          <a:ext cx="690563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8193" name="Equation" r:id="rId10" imgW="368140" imgH="203112" progId="Equation.DSMT4">
                  <p:embed/>
                </p:oleObj>
              </mc:Choice>
              <mc:Fallback>
                <p:oleObj name="Equation" r:id="rId10" imgW="368140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524000"/>
                        <a:ext cx="690563" cy="344488"/>
                      </a:xfrm>
                      <a:prstGeom prst="rect">
                        <a:avLst/>
                      </a:prstGeom>
                      <a:solidFill>
                        <a:srgbClr val="FFFF00">
                          <a:alpha val="4901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5518497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76200" y="53280"/>
            <a:ext cx="36576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Acoustic Scaling of HBT  Radii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626587" y="4912936"/>
                <a:ext cx="569739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𝑹</m:t>
                        </m:r>
                      </m:e>
                    </m:acc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</a:rPr>
                  <a:t> and 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m</a:t>
                </a:r>
                <a:r>
                  <a:rPr lang="en-US" b="1" baseline="-25000" dirty="0" err="1" smtClean="0">
                    <a:solidFill>
                      <a:srgbClr val="FF0000"/>
                    </a:solidFill>
                  </a:rPr>
                  <a:t>T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scaling of the full LHC data set</a:t>
                </a:r>
              </a:p>
              <a:p>
                <a:pPr marL="285750" indent="-285750" algn="l">
                  <a:buFont typeface="Wingdings" pitchFamily="2" charset="2"/>
                  <a:buChar char="Ø"/>
                </a:pPr>
                <a:r>
                  <a:rPr lang="en-US" b="1" dirty="0">
                    <a:solidFill>
                      <a:srgbClr val="FF0000"/>
                    </a:solidFill>
                  </a:rPr>
                  <a:t>The centrality and </a:t>
                </a:r>
                <a:r>
                  <a:rPr lang="en-US" b="1" dirty="0" err="1">
                    <a:solidFill>
                      <a:srgbClr val="FF0000"/>
                    </a:solidFill>
                  </a:rPr>
                  <a:t>m</a:t>
                </a:r>
                <a:r>
                  <a:rPr lang="en-US" b="1" baseline="-25000" dirty="0" err="1">
                    <a:solidFill>
                      <a:srgbClr val="FF0000"/>
                    </a:solidFill>
                  </a:rPr>
                  <a:t>T</a:t>
                </a:r>
                <a:r>
                  <a:rPr lang="en-US" b="1" dirty="0">
                    <a:solidFill>
                      <a:srgbClr val="FF0000"/>
                    </a:solidFill>
                  </a:rPr>
                  <a:t> dependent data scale to a</a:t>
                </a:r>
              </a:p>
              <a:p>
                <a:pPr algn="l"/>
                <a:r>
                  <a:rPr lang="en-US" b="1" dirty="0">
                    <a:solidFill>
                      <a:srgbClr val="FF0000"/>
                    </a:solidFill>
                  </a:rPr>
                  <a:t>       single curve for each radii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6587" y="4912936"/>
                <a:ext cx="5697394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749" t="-33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9152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35"/>
          <a:stretch/>
        </p:blipFill>
        <p:spPr bwMode="auto">
          <a:xfrm>
            <a:off x="6069973" y="1467118"/>
            <a:ext cx="2439437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01811" name="Picture 5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664" y="38040"/>
            <a:ext cx="2216116" cy="145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418983"/>
              </p:ext>
            </p:extLst>
          </p:nvPr>
        </p:nvGraphicFramePr>
        <p:xfrm>
          <a:off x="3200400" y="665430"/>
          <a:ext cx="2214563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209" name="Equation" r:id="rId8" imgW="1180800" imgH="495000" progId="Equation.DSMT4">
                  <p:embed/>
                </p:oleObj>
              </mc:Choice>
              <mc:Fallback>
                <p:oleObj name="Equation" r:id="rId8" imgW="11808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665430"/>
                        <a:ext cx="2214563" cy="839788"/>
                      </a:xfrm>
                      <a:prstGeom prst="rect">
                        <a:avLst/>
                      </a:prstGeom>
                      <a:solidFill>
                        <a:srgbClr val="FFFF00">
                          <a:alpha val="4901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067"/>
          <a:stretch/>
        </p:blipFill>
        <p:spPr bwMode="auto">
          <a:xfrm>
            <a:off x="154158" y="1465946"/>
            <a:ext cx="241173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8" r="28102"/>
          <a:stretch/>
        </p:blipFill>
        <p:spPr bwMode="auto">
          <a:xfrm>
            <a:off x="2514600" y="1459816"/>
            <a:ext cx="36576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40108727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69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hbt_mT_phenix_sta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1430"/>
            <a:ext cx="6096000" cy="64135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407945"/>
            <a:ext cx="5029200" cy="365125"/>
          </a:xfrm>
        </p:spPr>
        <p:txBody>
          <a:bodyPr/>
          <a:lstStyle/>
          <a:p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C03A-3D85-4F03-A54E-5815B089E744}" type="slidenum">
              <a:rPr lang="en-US" smtClean="0"/>
              <a:t>17</a:t>
            </a:fld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152400" y="152400"/>
            <a:ext cx="30480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err="1" smtClean="0">
                <a:solidFill>
                  <a:srgbClr val="0033CC"/>
                </a:solidFill>
              </a:rPr>
              <a:t>m</a:t>
            </a:r>
            <a:r>
              <a:rPr lang="en-US" b="1" baseline="-25000" dirty="0" err="1" smtClean="0">
                <a:solidFill>
                  <a:srgbClr val="0033CC"/>
                </a:solidFill>
              </a:rPr>
              <a:t>T</a:t>
            </a:r>
            <a:r>
              <a:rPr lang="en-US" b="1" dirty="0" smtClean="0">
                <a:solidFill>
                  <a:srgbClr val="0033CC"/>
                </a:solidFill>
              </a:rPr>
              <a:t> Scaling of HBT  Radii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3352800" cy="3428999"/>
          </a:xfrm>
        </p:spPr>
        <p:txBody>
          <a:bodyPr>
            <a:normAutofit/>
          </a:bodyPr>
          <a:lstStyle/>
          <a:p>
            <a:pPr marL="228600" indent="-228600"/>
            <a:r>
              <a:rPr lang="en-US" sz="2000" dirty="0" smtClean="0"/>
              <a:t>PHENIX and STAR consistent </a:t>
            </a:r>
            <a:r>
              <a:rPr lang="en-US" sz="1800" dirty="0" smtClean="0">
                <a:hlinkClick r:id="rId3"/>
              </a:rPr>
              <a:t>arxiv</a:t>
            </a:r>
            <a:r>
              <a:rPr lang="en-US" sz="1800" dirty="0">
                <a:hlinkClick r:id="rId3"/>
              </a:rPr>
              <a:t>:</a:t>
            </a:r>
            <a:r>
              <a:rPr lang="en-US" sz="1800" dirty="0" smtClean="0">
                <a:hlinkClick r:id="rId3"/>
              </a:rPr>
              <a:t>1403.4972</a:t>
            </a:r>
            <a:r>
              <a:rPr lang="en-US" sz="1800" dirty="0" smtClean="0"/>
              <a:t> </a:t>
            </a:r>
            <a:endParaRPr lang="en-US" sz="2600" dirty="0" smtClean="0"/>
          </a:p>
          <a:p>
            <a:r>
              <a:rPr lang="en-US" sz="2000" dirty="0" smtClean="0"/>
              <a:t>all radii linear</a:t>
            </a:r>
          </a:p>
          <a:p>
            <a:pPr lvl="1"/>
            <a:r>
              <a:rPr lang="en-US" sz="2000" dirty="0" err="1" smtClean="0"/>
              <a:t>R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=</a:t>
            </a:r>
            <a:r>
              <a:rPr lang="en-US" sz="2000" i="1" dirty="0" err="1" smtClean="0"/>
              <a:t>a</a:t>
            </a:r>
            <a:r>
              <a:rPr lang="en-US" sz="2000" dirty="0" err="1" smtClean="0"/>
              <a:t>+</a:t>
            </a:r>
            <a:r>
              <a:rPr lang="en-US" sz="2000" i="1" dirty="0" err="1" smtClean="0"/>
              <a:t>b</a:t>
            </a:r>
            <a:r>
              <a:rPr lang="en-US" sz="2000" dirty="0" smtClean="0"/>
              <a:t>/</a:t>
            </a:r>
            <a:r>
              <a:rPr lang="en-US" sz="2000" dirty="0"/>
              <a:t>√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T</a:t>
            </a:r>
            <a:endParaRPr lang="en-US" sz="2000" baseline="-25000" dirty="0" smtClean="0"/>
          </a:p>
          <a:p>
            <a:pPr lvl="1"/>
            <a:endParaRPr lang="en-US" sz="2000" baseline="-25000" dirty="0" smtClean="0"/>
          </a:p>
          <a:p>
            <a:r>
              <a:rPr lang="en-US" sz="2000" dirty="0" smtClean="0"/>
              <a:t>Useful to interpolate to common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T</a:t>
            </a:r>
            <a:endParaRPr lang="en-US" sz="20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78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76200" y="53280"/>
            <a:ext cx="36576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Acoustic Scaling of HBT  Radii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45870" y="4933950"/>
                <a:ext cx="668003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𝑹</m:t>
                        </m:r>
                      </m:e>
                    </m:acc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</a:rPr>
                  <a:t> and 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m</a:t>
                </a:r>
                <a:r>
                  <a:rPr lang="en-US" b="1" baseline="-25000" dirty="0" err="1" smtClean="0">
                    <a:solidFill>
                      <a:srgbClr val="FF0000"/>
                    </a:solidFill>
                  </a:rPr>
                  <a:t>T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scaling of the full RHIC and LHC data sets</a:t>
                </a:r>
              </a:p>
              <a:p>
                <a:pPr marL="285750" indent="-285750" algn="l">
                  <a:buFont typeface="Wingdings" pitchFamily="2" charset="2"/>
                  <a:buChar char="Ø"/>
                </a:pPr>
                <a:r>
                  <a:rPr lang="en-US" b="1" dirty="0">
                    <a:solidFill>
                      <a:srgbClr val="FF0000"/>
                    </a:solidFill>
                  </a:rPr>
                  <a:t>The centrality and </a:t>
                </a:r>
                <a:r>
                  <a:rPr lang="en-US" b="1" dirty="0" err="1">
                    <a:solidFill>
                      <a:srgbClr val="FF0000"/>
                    </a:solidFill>
                  </a:rPr>
                  <a:t>m</a:t>
                </a:r>
                <a:r>
                  <a:rPr lang="en-US" b="1" baseline="-25000" dirty="0" err="1">
                    <a:solidFill>
                      <a:srgbClr val="FF0000"/>
                    </a:solidFill>
                  </a:rPr>
                  <a:t>T</a:t>
                </a:r>
                <a:r>
                  <a:rPr lang="en-US" b="1" dirty="0">
                    <a:solidFill>
                      <a:srgbClr val="FF0000"/>
                    </a:solidFill>
                  </a:rPr>
                  <a:t> dependent data scale to a</a:t>
                </a:r>
              </a:p>
              <a:p>
                <a:pPr algn="l"/>
                <a:r>
                  <a:rPr lang="en-US" b="1" dirty="0">
                    <a:solidFill>
                      <a:srgbClr val="FF0000"/>
                    </a:solidFill>
                  </a:rPr>
                  <a:t>       single curve for each radii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.</a:t>
                </a:r>
              </a:p>
              <a:p>
                <a:pPr marL="285750" indent="-285750" algn="l">
                  <a:buFont typeface="Wingdings" pitchFamily="2" charset="2"/>
                  <a:buChar char="Ø"/>
                </a:pP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Qualitatively similar expansion dynamics at RHIC &amp; LHC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870" y="4933950"/>
                <a:ext cx="6680034" cy="1200329"/>
              </a:xfrm>
              <a:prstGeom prst="rect">
                <a:avLst/>
              </a:prstGeom>
              <a:blipFill rotWithShape="1">
                <a:blip r:embed="rId5"/>
                <a:stretch>
                  <a:fillRect l="-547" t="-2538" r="-365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01811" name="Picture 5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664" y="0"/>
            <a:ext cx="2216116" cy="145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527345"/>
              </p:ext>
            </p:extLst>
          </p:nvPr>
        </p:nvGraphicFramePr>
        <p:xfrm>
          <a:off x="3886200" y="510540"/>
          <a:ext cx="2214563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9185" name="Equation" r:id="rId7" imgW="1180800" imgH="495000" progId="Equation.DSMT4">
                  <p:embed/>
                </p:oleObj>
              </mc:Choice>
              <mc:Fallback>
                <p:oleObj name="Equation" r:id="rId7" imgW="11808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10540"/>
                        <a:ext cx="2214563" cy="839788"/>
                      </a:xfrm>
                      <a:prstGeom prst="rect">
                        <a:avLst/>
                      </a:prstGeom>
                      <a:solidFill>
                        <a:srgbClr val="FFFF00">
                          <a:alpha val="4901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Content Placeholder 6" descr="Rbar_scaling_phnx-b_logo.pdf"/>
          <p:cNvPicPr>
            <a:picLocks noGrp="1" noChangeAspect="1"/>
          </p:cNvPicPr>
          <p:nvPr>
            <p:ph idx="1"/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" b="-1620"/>
          <a:stretch/>
        </p:blipFill>
        <p:spPr>
          <a:xfrm>
            <a:off x="0" y="1325880"/>
            <a:ext cx="9144000" cy="3737609"/>
          </a:xfr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33218058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217170" y="4495800"/>
            <a:ext cx="3886200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1">
              <a:lnSpc>
                <a:spcPct val="85000"/>
              </a:lnSpc>
              <a:spcBef>
                <a:spcPts val="600"/>
              </a:spcBef>
              <a:buSzPct val="60000"/>
            </a:pPr>
            <a:r>
              <a:rPr lang="en-US" sz="2000" b="1" dirty="0">
                <a:solidFill>
                  <a:srgbClr val="FB1525"/>
                </a:solidFill>
              </a:rPr>
              <a:t>E</a:t>
            </a:r>
            <a:r>
              <a:rPr lang="en-US" sz="2000" b="1" dirty="0" smtClean="0">
                <a:solidFill>
                  <a:srgbClr val="FB1525"/>
                </a:solidFill>
              </a:rPr>
              <a:t>xquisitely demonstrated for asymmetric systems </a:t>
            </a:r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 similar reaction dynamics</a:t>
            </a:r>
            <a:endParaRPr lang="en-US" sz="2000" dirty="0">
              <a:solidFill>
                <a:srgbClr val="FB1525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6696990"/>
              </p:ext>
            </p:extLst>
          </p:nvPr>
        </p:nvGraphicFramePr>
        <p:xfrm>
          <a:off x="224790" y="4017145"/>
          <a:ext cx="690562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4066" name="Equation" r:id="rId5" imgW="368280" imgH="203040" progId="Equation.DSMT4">
                  <p:embed/>
                </p:oleObj>
              </mc:Choice>
              <mc:Fallback>
                <p:oleObj name="Equation" r:id="rId5" imgW="3682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790" y="4017145"/>
                        <a:ext cx="690562" cy="344487"/>
                      </a:xfrm>
                      <a:prstGeom prst="rect">
                        <a:avLst/>
                      </a:prstGeom>
                      <a:solidFill>
                        <a:srgbClr val="B5E9F4">
                          <a:alpha val="4901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78241" name="Picture 3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838200"/>
            <a:ext cx="5572125" cy="3271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76200" y="53280"/>
            <a:ext cx="36576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Acoustic Scaling of HBT  Radii</a:t>
            </a:r>
            <a:endParaRPr lang="en-US" b="1" dirty="0">
              <a:solidFill>
                <a:srgbClr val="0033CC"/>
              </a:solidFill>
            </a:endParaRPr>
          </a:p>
        </p:txBody>
      </p:sp>
      <p:pic>
        <p:nvPicPr>
          <p:cNvPr id="3714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2228850"/>
            <a:ext cx="3695700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19440" y="1607820"/>
            <a:ext cx="2792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Similar </a:t>
            </a:r>
            <a:r>
              <a:rPr lang="en-US" b="1" dirty="0" err="1" smtClean="0">
                <a:solidFill>
                  <a:srgbClr val="0033CC"/>
                </a:solidFill>
              </a:rPr>
              <a:t>m</a:t>
            </a:r>
            <a:r>
              <a:rPr lang="en-US" b="1" baseline="-25000" dirty="0" err="1" smtClean="0">
                <a:solidFill>
                  <a:srgbClr val="0033CC"/>
                </a:solidFill>
              </a:rPr>
              <a:t>T</a:t>
            </a:r>
            <a:r>
              <a:rPr lang="en-US" b="1" dirty="0" smtClean="0">
                <a:solidFill>
                  <a:srgbClr val="0033CC"/>
                </a:solidFill>
              </a:rPr>
              <a:t> dependence </a:t>
            </a:r>
          </a:p>
          <a:p>
            <a:r>
              <a:rPr lang="en-US" b="1" dirty="0" smtClean="0">
                <a:solidFill>
                  <a:srgbClr val="0033CC"/>
                </a:solidFill>
              </a:rPr>
              <a:t>For Au+Au and </a:t>
            </a:r>
            <a:r>
              <a:rPr lang="en-US" b="1" dirty="0" err="1" smtClean="0">
                <a:solidFill>
                  <a:srgbClr val="0033CC"/>
                </a:solidFill>
              </a:rPr>
              <a:t>d+Au</a:t>
            </a:r>
            <a:r>
              <a:rPr lang="en-US" b="1" dirty="0" smtClean="0">
                <a:solidFill>
                  <a:srgbClr val="0033CC"/>
                </a:solidFill>
              </a:rPr>
              <a:t> 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670" y="5939790"/>
            <a:ext cx="7139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Expansion dynamics similar for </a:t>
            </a:r>
            <a:r>
              <a:rPr lang="en-US" b="1" dirty="0" err="1" smtClean="0">
                <a:solidFill>
                  <a:srgbClr val="0033CC"/>
                </a:solidFill>
              </a:rPr>
              <a:t>Pb+Pb</a:t>
            </a:r>
            <a:r>
              <a:rPr lang="en-US" b="1" dirty="0" smtClean="0">
                <a:solidFill>
                  <a:srgbClr val="0033CC"/>
                </a:solidFill>
              </a:rPr>
              <a:t>, Au+Au, </a:t>
            </a:r>
            <a:r>
              <a:rPr lang="en-US" b="1" dirty="0" err="1" smtClean="0">
                <a:solidFill>
                  <a:srgbClr val="0033CC"/>
                </a:solidFill>
              </a:rPr>
              <a:t>p+Pb</a:t>
            </a:r>
            <a:r>
              <a:rPr lang="en-US" b="1" dirty="0" smtClean="0">
                <a:solidFill>
                  <a:srgbClr val="0033CC"/>
                </a:solidFill>
              </a:rPr>
              <a:t> and </a:t>
            </a:r>
            <a:r>
              <a:rPr lang="en-US" b="1" dirty="0" err="1" smtClean="0">
                <a:solidFill>
                  <a:srgbClr val="0033CC"/>
                </a:solidFill>
              </a:rPr>
              <a:t>d+Au</a:t>
            </a:r>
            <a:endParaRPr lang="en-US" b="1" dirty="0" smtClean="0">
              <a:solidFill>
                <a:srgbClr val="0033CC"/>
              </a:solidFill>
            </a:endParaRPr>
          </a:p>
          <a:p>
            <a:r>
              <a:rPr lang="en-US" b="1" dirty="0" smtClean="0">
                <a:solidFill>
                  <a:srgbClr val="0033CC"/>
                </a:solidFill>
              </a:rPr>
              <a:t>Final-State interactions dominate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80091" y="529590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dirty="0">
                <a:hlinkClick r:id="rId9"/>
              </a:rPr>
              <a:t>arXiv:1404.5291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447345" y="2882027"/>
            <a:ext cx="1725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>
                <a:solidFill>
                  <a:srgbClr val="0033CC"/>
                </a:solidFill>
              </a:rPr>
              <a:t>Larger </a:t>
            </a:r>
            <a:r>
              <a:rPr lang="en-US" sz="1400" b="1" dirty="0">
                <a:solidFill>
                  <a:srgbClr val="0033CC"/>
                </a:solidFill>
              </a:rPr>
              <a:t>expansion </a:t>
            </a:r>
            <a:endParaRPr lang="en-US" sz="1400" b="1" dirty="0" smtClean="0">
              <a:solidFill>
                <a:srgbClr val="0033CC"/>
              </a:solidFill>
            </a:endParaRPr>
          </a:p>
          <a:p>
            <a:pPr algn="l"/>
            <a:r>
              <a:rPr lang="en-US" sz="1400" b="1" dirty="0" smtClean="0">
                <a:solidFill>
                  <a:srgbClr val="0033CC"/>
                </a:solidFill>
              </a:rPr>
              <a:t>rate </a:t>
            </a:r>
            <a:r>
              <a:rPr lang="en-US" sz="1400" b="1" dirty="0">
                <a:solidFill>
                  <a:srgbClr val="0033CC"/>
                </a:solidFill>
              </a:rPr>
              <a:t>at the LHC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261096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71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0" y="0"/>
            <a:ext cx="9144000" cy="62484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mtClean="0"/>
              <a:t>p</a:t>
            </a:r>
            <a:endParaRPr lang="en-US" dirty="0"/>
          </a:p>
        </p:txBody>
      </p:sp>
      <p:grpSp>
        <p:nvGrpSpPr>
          <p:cNvPr id="2" name="Group 38"/>
          <p:cNvGrpSpPr/>
          <p:nvPr/>
        </p:nvGrpSpPr>
        <p:grpSpPr>
          <a:xfrm>
            <a:off x="68580" y="1192212"/>
            <a:ext cx="4102100" cy="4217987"/>
            <a:chOff x="165100" y="1192213"/>
            <a:chExt cx="4381500" cy="4294187"/>
          </a:xfrm>
        </p:grpSpPr>
        <p:pic>
          <p:nvPicPr>
            <p:cNvPr id="825359" name="Picture 15" descr="fig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5100" y="1192213"/>
              <a:ext cx="4381500" cy="4294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Rounded Rectangle 37"/>
            <p:cNvSpPr/>
            <p:nvPr/>
          </p:nvSpPr>
          <p:spPr>
            <a:xfrm>
              <a:off x="2514600" y="1196898"/>
              <a:ext cx="1994208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Conjectured  Phase Diagram</a:t>
              </a:r>
              <a:endParaRPr lang="en-US" sz="1600" dirty="0"/>
            </a:p>
          </p:txBody>
        </p:sp>
      </p:grp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5361" name="Text Box 17"/>
          <p:cNvSpPr txBox="1">
            <a:spLocks noChangeArrowheads="1"/>
          </p:cNvSpPr>
          <p:nvPr/>
        </p:nvSpPr>
        <p:spPr bwMode="auto">
          <a:xfrm>
            <a:off x="568446" y="152400"/>
            <a:ext cx="7848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00" b="1" i="0" dirty="0" smtClean="0">
                <a:solidFill>
                  <a:schemeClr val="bg1"/>
                </a:solidFill>
              </a:rPr>
              <a:t>Quantitative study of  the QCD phase diagram is a central </a:t>
            </a:r>
          </a:p>
          <a:p>
            <a:pPr>
              <a:defRPr/>
            </a:pPr>
            <a:r>
              <a:rPr lang="en-US" sz="2200" b="1" i="0" dirty="0">
                <a:solidFill>
                  <a:schemeClr val="bg1"/>
                </a:solidFill>
              </a:rPr>
              <a:t>c</a:t>
            </a:r>
            <a:r>
              <a:rPr lang="en-US" sz="2200" b="1" i="0" dirty="0" smtClean="0">
                <a:solidFill>
                  <a:schemeClr val="bg1"/>
                </a:solidFill>
              </a:rPr>
              <a:t>urrent focus of our field</a:t>
            </a:r>
            <a:endParaRPr lang="en-US" sz="2200" dirty="0"/>
          </a:p>
        </p:txBody>
      </p:sp>
      <p:sp>
        <p:nvSpPr>
          <p:cNvPr id="13328" name="Text Box 28"/>
          <p:cNvSpPr txBox="1">
            <a:spLocks noChangeArrowheads="1"/>
          </p:cNvSpPr>
          <p:nvPr/>
        </p:nvSpPr>
        <p:spPr bwMode="auto">
          <a:xfrm>
            <a:off x="6842125" y="21701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 rot="165184">
            <a:off x="577379" y="3162992"/>
            <a:ext cx="575392" cy="385762"/>
          </a:xfrm>
          <a:prstGeom prst="ellipse">
            <a:avLst/>
          </a:prstGeom>
          <a:solidFill>
            <a:srgbClr val="F5FC68">
              <a:alpha val="4784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477000" y="252626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135299" y="3255764"/>
            <a:ext cx="508490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 sz="2000" u="sng" dirty="0" smtClean="0">
                <a:solidFill>
                  <a:schemeClr val="bg1"/>
                </a:solidFill>
                <a:latin typeface="Comic Sans MS" pitchFamily="66" charset="0"/>
              </a:rPr>
              <a:t>Known unknowns</a:t>
            </a:r>
            <a:endParaRPr lang="en-US" sz="2000" u="sng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defRPr/>
            </a:pPr>
            <a:r>
              <a:rPr lang="en-US" sz="600" u="sng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ja-JP" b="1" i="0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0" charset="-128"/>
              </a:rPr>
              <a:t> Location of the critical End point (CEP)?</a:t>
            </a:r>
          </a:p>
          <a:p>
            <a:pPr algn="l">
              <a:buFont typeface="Wingdings" pitchFamily="2" charset="2"/>
              <a:buChar char="Ø"/>
            </a:pPr>
            <a:endParaRPr lang="en-US" altLang="ja-JP" sz="600" b="1" i="0" dirty="0" smtClean="0">
              <a:solidFill>
                <a:schemeClr val="bg1"/>
              </a:solidFill>
              <a:latin typeface="Comic Sans MS" pitchFamily="66" charset="0"/>
              <a:ea typeface="ＭＳ Ｐゴシック" pitchFamily="50" charset="-128"/>
            </a:endParaRPr>
          </a:p>
          <a:p>
            <a:pPr algn="l">
              <a:buFont typeface="Wingdings" pitchFamily="2" charset="2"/>
              <a:buChar char="Ø"/>
            </a:pPr>
            <a:r>
              <a:rPr lang="en-US" altLang="ja-JP" b="1" i="0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0" charset="-128"/>
              </a:rPr>
              <a:t> Location of phase coexistence regions?</a:t>
            </a:r>
          </a:p>
          <a:p>
            <a:pPr algn="l">
              <a:buFont typeface="Wingdings" pitchFamily="2" charset="2"/>
              <a:buChar char="Ø"/>
            </a:pPr>
            <a:endParaRPr lang="en-US" altLang="ja-JP" sz="600" dirty="0"/>
          </a:p>
          <a:p>
            <a:pPr algn="l">
              <a:buFont typeface="Wingdings" pitchFamily="2" charset="2"/>
              <a:buChar char="Ø"/>
            </a:pPr>
            <a:r>
              <a:rPr lang="en-US" altLang="ja-JP" b="1" i="0" dirty="0" smtClean="0">
                <a:solidFill>
                  <a:schemeClr val="bg1"/>
                </a:solidFill>
                <a:latin typeface="Comic Sans MS" pitchFamily="66" charset="0"/>
                <a:ea typeface="ＭＳ Ｐゴシック" pitchFamily="50" charset="-128"/>
              </a:rPr>
              <a:t> Detailed properties of each phase?</a:t>
            </a:r>
          </a:p>
          <a:p>
            <a:pPr algn="l"/>
            <a:endParaRPr lang="en-US" altLang="ja-JP" sz="600" b="1" i="0" dirty="0" smtClean="0">
              <a:solidFill>
                <a:schemeClr val="bg1"/>
              </a:solidFill>
              <a:latin typeface="Comic Sans MS" pitchFamily="66" charset="0"/>
              <a:ea typeface="ＭＳ Ｐゴシック" pitchFamily="50" charset="-128"/>
            </a:endParaRPr>
          </a:p>
          <a:p>
            <a:r>
              <a:rPr lang="en-US" altLang="ja-JP" b="1" i="0" dirty="0" smtClean="0">
                <a:solidFill>
                  <a:srgbClr val="FFFF99"/>
                </a:solidFill>
                <a:latin typeface="Comic Sans MS" pitchFamily="66" charset="0"/>
                <a:ea typeface="ＭＳ Ｐゴシック" pitchFamily="50" charset="-128"/>
              </a:rPr>
              <a:t>All are fundamental to the phase diagram of any substance</a:t>
            </a:r>
            <a:endParaRPr lang="en-US" altLang="ja-JP" b="1" i="0" dirty="0" smtClean="0">
              <a:solidFill>
                <a:schemeClr val="bg1"/>
              </a:solidFill>
              <a:latin typeface="Comic Sans MS" pitchFamily="66" charset="0"/>
              <a:ea typeface="ＭＳ Ｐゴシック" pitchFamily="50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24400" y="1330404"/>
            <a:ext cx="3770584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u="sng" dirty="0" smtClean="0">
                <a:solidFill>
                  <a:schemeClr val="bg1"/>
                </a:solidFill>
                <a:latin typeface="Comic Sans MS" pitchFamily="66" charset="0"/>
              </a:rPr>
              <a:t>A Known known</a:t>
            </a:r>
            <a:endParaRPr lang="en-US" sz="2000" u="sng" dirty="0" smtClean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FF99"/>
                </a:solidFill>
                <a:latin typeface="Comic Sans MS" pitchFamily="66" charset="0"/>
              </a:rPr>
              <a:t>Spectacular achievement:</a:t>
            </a:r>
          </a:p>
          <a:p>
            <a:pPr algn="l"/>
            <a:endParaRPr lang="en-US" sz="600" u="sng" dirty="0" smtClean="0">
              <a:solidFill>
                <a:srgbClr val="FFFF99"/>
              </a:solidFill>
              <a:latin typeface="Comic Sans MS" pitchFamily="66" charset="0"/>
            </a:endParaRPr>
          </a:p>
          <a:p>
            <a:pPr algn="l"/>
            <a:r>
              <a:rPr lang="en-US" sz="2000" dirty="0" smtClean="0">
                <a:solidFill>
                  <a:srgbClr val="FFFF99"/>
                </a:solidFill>
                <a:latin typeface="Comic Sans MS" pitchFamily="66" charset="0"/>
              </a:rPr>
              <a:t>Validation of the crossover  </a:t>
            </a:r>
          </a:p>
          <a:p>
            <a:pPr algn="l"/>
            <a:r>
              <a:rPr lang="en-US" sz="2000" dirty="0" smtClean="0">
                <a:solidFill>
                  <a:srgbClr val="FFFF99"/>
                </a:solidFill>
                <a:latin typeface="Comic Sans MS" pitchFamily="66" charset="0"/>
              </a:rPr>
              <a:t>transition  leading to the QGP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>
                <a:spLocks noChangeArrowheads="1"/>
              </p:cNvSpPr>
              <p:nvPr/>
            </p:nvSpPr>
            <p:spPr bwMode="auto">
              <a:xfrm>
                <a:off x="783705" y="5486400"/>
                <a:ext cx="7223965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sz="2000" dirty="0" smtClean="0">
                    <a:solidFill>
                      <a:schemeClr val="bg1"/>
                    </a:solidFill>
                  </a:rPr>
                  <a:t>Measurements which span a broad range of the </a:t>
                </a:r>
                <a:r>
                  <a:rPr lang="en-US" sz="2000" b="1" dirty="0" smtClean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schemeClr val="bg1"/>
                            </a:solidFill>
                          </a:rPr>
                          <m:t>T</m:t>
                        </m:r>
                        <m:r>
                          <a:rPr lang="en-US" sz="2000" b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000" b="1">
                            <a:solidFill>
                              <a:schemeClr val="bg1"/>
                            </a:solidFill>
                            <a:latin typeface="Cambria Math"/>
                          </a:rPr>
                          <m:t>𝛍</m:t>
                        </m:r>
                      </m:e>
                      <m:sub>
                        <m:r>
                          <a:rPr lang="en-US" sz="2000" b="1">
                            <a:solidFill>
                              <a:schemeClr val="bg1"/>
                            </a:solidFill>
                            <a:latin typeface="Cambria Math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chemeClr val="bg1"/>
                    </a:solidFill>
                  </a:rPr>
                  <a:t>)-</a:t>
                </a:r>
                <a:r>
                  <a:rPr lang="en-US" sz="2000" b="1" dirty="0" smtClean="0">
                    <a:solidFill>
                      <a:schemeClr val="bg1"/>
                    </a:solidFill>
                  </a:rPr>
                  <a:t>plane</a:t>
                </a:r>
                <a:r>
                  <a:rPr lang="en-US" sz="2000" dirty="0" smtClean="0">
                    <a:solidFill>
                      <a:schemeClr val="bg1"/>
                    </a:solidFill>
                  </a:rPr>
                  <a:t> </a:t>
                </a:r>
              </a:p>
              <a:p>
                <a:pPr eaLnBrk="1" hangingPunct="1"/>
                <a:r>
                  <a:rPr lang="en-US" sz="2000" dirty="0" smtClean="0">
                    <a:solidFill>
                      <a:schemeClr val="bg1"/>
                    </a:solidFill>
                  </a:rPr>
                  <a:t>are essential for detailed studies of the phase diagram</a:t>
                </a:r>
                <a:endParaRPr lang="en-US" sz="20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3705" y="5486400"/>
                <a:ext cx="7223965" cy="707886"/>
              </a:xfrm>
              <a:prstGeom prst="rect">
                <a:avLst/>
              </a:prstGeom>
              <a:blipFill rotWithShape="1">
                <a:blip r:embed="rId5"/>
                <a:stretch>
                  <a:fillRect l="-422" t="-3448" b="-155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4724400" y="2652950"/>
            <a:ext cx="3884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rgbClr val="FFFF99"/>
                </a:solidFill>
                <a:latin typeface="Comic Sans MS" pitchFamily="66" charset="0"/>
                <a:sym typeface="Wingdings" pitchFamily="2" charset="2"/>
              </a:rPr>
              <a:t> Necessary requirement for CEP</a:t>
            </a:r>
            <a:endParaRPr lang="en-US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2567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/>
      <p:bldP spid="34" grpId="0"/>
      <p:bldP spid="18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407945"/>
            <a:ext cx="4724400" cy="365125"/>
          </a:xfrm>
        </p:spPr>
        <p:txBody>
          <a:bodyPr/>
          <a:lstStyle/>
          <a:p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C03A-3D85-4F03-A54E-5815B089E744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451302"/>
              </p:ext>
            </p:extLst>
          </p:nvPr>
        </p:nvGraphicFramePr>
        <p:xfrm>
          <a:off x="1193024" y="1504890"/>
          <a:ext cx="3226576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1248" name="Equation" r:id="rId3" imgW="1638300" imgH="1663700" progId="Equation.3">
                  <p:embed/>
                </p:oleObj>
              </mc:Choice>
              <mc:Fallback>
                <p:oleObj name="Equation" r:id="rId3" imgW="1638300" imgH="166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3024" y="1504890"/>
                        <a:ext cx="3226576" cy="327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85405" y="1047690"/>
            <a:ext cx="4110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hlinkClick r:id="rId5"/>
              </a:rPr>
              <a:t>Chapman, Scotto, Heinz, PRL.74.4400 (95)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5405" y="4953000"/>
            <a:ext cx="3363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/>
              </a:rPr>
              <a:t>Makhlin, Sinyukov, ZPC.39.69 (88)</a:t>
            </a:r>
            <a:endParaRPr lang="en-US" dirty="0"/>
          </a:p>
        </p:txBody>
      </p:sp>
      <p:pic>
        <p:nvPicPr>
          <p:cNvPr id="7" name="Picture 6" descr="RvsMt.pdf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0" t="27592" r="2157" b="27037"/>
          <a:stretch/>
        </p:blipFill>
        <p:spPr>
          <a:xfrm>
            <a:off x="5067300" y="1134651"/>
            <a:ext cx="3771900" cy="2351439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429000" y="3409890"/>
            <a:ext cx="4953000" cy="1771710"/>
            <a:chOff x="3429000" y="4267200"/>
            <a:chExt cx="4953000" cy="1771710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3810000" y="4267200"/>
              <a:ext cx="0" cy="144780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429000" y="4267200"/>
              <a:ext cx="7620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649914" y="5638800"/>
              <a:ext cx="473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800000"/>
                  </a:solidFill>
                </a:rPr>
                <a:t>(</a:t>
              </a:r>
              <a:r>
                <a:rPr lang="en-US" sz="2000" i="1" dirty="0" smtClean="0">
                  <a:solidFill>
                    <a:srgbClr val="800000"/>
                  </a:solidFill>
                </a:rPr>
                <a:t>R</a:t>
              </a:r>
              <a:r>
                <a:rPr lang="en-US" sz="2000" i="1" baseline="30000" dirty="0" smtClean="0">
                  <a:solidFill>
                    <a:srgbClr val="800000"/>
                  </a:solidFill>
                </a:rPr>
                <a:t>2</a:t>
              </a:r>
              <a:r>
                <a:rPr lang="en-US" sz="2000" i="1" baseline="-25000" dirty="0" smtClean="0">
                  <a:solidFill>
                    <a:srgbClr val="800000"/>
                  </a:solidFill>
                </a:rPr>
                <a:t>out</a:t>
              </a:r>
              <a:r>
                <a:rPr lang="en-US" sz="2000" i="1" dirty="0" smtClean="0">
                  <a:solidFill>
                    <a:srgbClr val="800000"/>
                  </a:solidFill>
                </a:rPr>
                <a:t>-R</a:t>
              </a:r>
              <a:r>
                <a:rPr lang="en-US" sz="2000" i="1" baseline="30000" dirty="0" smtClean="0">
                  <a:solidFill>
                    <a:srgbClr val="800000"/>
                  </a:solidFill>
                </a:rPr>
                <a:t>2</a:t>
              </a:r>
              <a:r>
                <a:rPr lang="en-US" sz="2000" i="1" baseline="-25000" dirty="0" smtClean="0">
                  <a:solidFill>
                    <a:srgbClr val="800000"/>
                  </a:solidFill>
                </a:rPr>
                <a:t>side</a:t>
              </a:r>
              <a:r>
                <a:rPr lang="en-US" sz="2000" dirty="0" smtClean="0">
                  <a:solidFill>
                    <a:srgbClr val="800000"/>
                  </a:solidFill>
                </a:rPr>
                <a:t>) sensitive to emission duration</a:t>
              </a:r>
              <a:endParaRPr lang="en-US" sz="2000" i="1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495800" y="1504890"/>
            <a:ext cx="4302716" cy="3276600"/>
            <a:chOff x="4495800" y="2362200"/>
            <a:chExt cx="4302716" cy="3276600"/>
          </a:xfrm>
        </p:grpSpPr>
        <p:sp>
          <p:nvSpPr>
            <p:cNvPr id="10" name="Right Brace 9"/>
            <p:cNvSpPr/>
            <p:nvPr/>
          </p:nvSpPr>
          <p:spPr>
            <a:xfrm>
              <a:off x="4495800" y="2362200"/>
              <a:ext cx="762000" cy="3276600"/>
            </a:xfrm>
            <a:prstGeom prst="rightBrace">
              <a:avLst>
                <a:gd name="adj1" fmla="val 8333"/>
                <a:gd name="adj2" fmla="val 78294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000000"/>
                  </a:solidFill>
                </a:ln>
              </a:endParaRPr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8341551"/>
                </p:ext>
              </p:extLst>
            </p:nvPr>
          </p:nvGraphicFramePr>
          <p:xfrm>
            <a:off x="5334000" y="4419600"/>
            <a:ext cx="2084388" cy="1119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21249" name="Equation" r:id="rId8" imgW="850900" imgH="457200" progId="Equation.3">
                    <p:embed/>
                  </p:oleObj>
                </mc:Choice>
                <mc:Fallback>
                  <p:oleObj name="Equation" r:id="rId8" imgW="85090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334000" y="4419600"/>
                          <a:ext cx="2084388" cy="11191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Box 21"/>
            <p:cNvSpPr txBox="1"/>
            <p:nvPr/>
          </p:nvSpPr>
          <p:spPr>
            <a:xfrm>
              <a:off x="7369920" y="4495800"/>
              <a:ext cx="1428596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Empirical</a:t>
              </a:r>
            </a:p>
            <a:p>
              <a:r>
                <a:rPr lang="en-US" dirty="0" smtClean="0"/>
                <a:t>Observation</a:t>
              </a:r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914400" y="5467290"/>
            <a:ext cx="7467600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Anticipate extended emission duration with phase transition/CEP</a:t>
            </a:r>
            <a:endParaRPr lang="en-US" sz="2000" dirty="0"/>
          </a:p>
        </p:txBody>
      </p:sp>
      <p:sp>
        <p:nvSpPr>
          <p:cNvPr id="25" name="Rounded Rectangle 24"/>
          <p:cNvSpPr/>
          <p:nvPr/>
        </p:nvSpPr>
        <p:spPr>
          <a:xfrm>
            <a:off x="152400" y="152400"/>
            <a:ext cx="41910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Reaction </a:t>
            </a:r>
            <a:r>
              <a:rPr lang="en-US" b="1" dirty="0">
                <a:solidFill>
                  <a:srgbClr val="0033CC"/>
                </a:solidFill>
              </a:rPr>
              <a:t> </a:t>
            </a:r>
            <a:r>
              <a:rPr lang="en-US" b="1" dirty="0" smtClean="0">
                <a:solidFill>
                  <a:srgbClr val="0033CC"/>
                </a:solidFill>
              </a:rPr>
              <a:t>Dynamics and HBT  Radii</a:t>
            </a:r>
            <a:endParaRPr lang="en-US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82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6" descr="Rout-Rside_019_logo.pdf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" r="-502"/>
          <a:stretch/>
        </p:blipFill>
        <p:spPr>
          <a:xfrm>
            <a:off x="170494" y="579436"/>
            <a:ext cx="6580350" cy="4297364"/>
          </a:xfrm>
        </p:spPr>
      </p:pic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ounded Rectangle 23"/>
              <p:cNvSpPr/>
              <p:nvPr/>
            </p:nvSpPr>
            <p:spPr>
              <a:xfrm>
                <a:off x="76200" y="53280"/>
                <a:ext cx="3848796" cy="480120"/>
              </a:xfrm>
              <a:prstGeom prst="round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</a:rPr>
                      <m:t>√</m:t>
                    </m:r>
                    <m:sSub>
                      <m:sSubPr>
                        <m:ctrlP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  <m:t>𝑵𝑵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0033CC"/>
                    </a:solidFill>
                  </a:rPr>
                  <a:t> dependence of HBT signals</a:t>
                </a:r>
                <a:endParaRPr lang="en-US" b="1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24" name="Rounded 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3280"/>
                <a:ext cx="3848796" cy="480120"/>
              </a:xfrm>
              <a:prstGeom prst="roundRect">
                <a:avLst/>
              </a:prstGeom>
              <a:blipFill rotWithShape="1">
                <a:blip r:embed="rId6"/>
                <a:stretch>
                  <a:fillRect r="-633" b="-10000"/>
                </a:stretch>
              </a:blipFill>
              <a:ln w="31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895566" y="6430805"/>
            <a:ext cx="4715033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Roy A.  Lacey, Stony Brook University, WPCF2014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998436" y="2957785"/>
            <a:ext cx="237372" cy="570275"/>
          </a:xfrm>
          <a:prstGeom prst="ellipse">
            <a:avLst/>
          </a:prstGeom>
          <a:solidFill>
            <a:srgbClr val="FFFF66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752600" y="2057400"/>
            <a:ext cx="237372" cy="570275"/>
          </a:xfrm>
          <a:prstGeom prst="ellipse">
            <a:avLst/>
          </a:prstGeom>
          <a:solidFill>
            <a:srgbClr val="FFFF66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990600" y="480822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0" dirty="0" smtClean="0">
                <a:solidFill>
                  <a:srgbClr val="0033CC"/>
                </a:solidFill>
              </a:rPr>
              <a:t>These non-monotonic patterns signal an important change in the reaction dynamics; CEP? Phase transition?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1438693"/>
              </p:ext>
            </p:extLst>
          </p:nvPr>
        </p:nvGraphicFramePr>
        <p:xfrm>
          <a:off x="7239000" y="838200"/>
          <a:ext cx="106680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2287" name="Equation" r:id="rId7" imgW="558720" imgH="241200" progId="Equation.DSMT4">
                  <p:embed/>
                </p:oleObj>
              </mc:Choice>
              <mc:Fallback>
                <p:oleObj name="Equation" r:id="rId7" imgW="5587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838200"/>
                        <a:ext cx="1066800" cy="46037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65881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943065"/>
              </p:ext>
            </p:extLst>
          </p:nvPr>
        </p:nvGraphicFramePr>
        <p:xfrm>
          <a:off x="6781800" y="1642642"/>
          <a:ext cx="21590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2288" name="Equation" r:id="rId9" imgW="1130040" imgH="279360" progId="Equation.DSMT4">
                  <p:embed/>
                </p:oleObj>
              </mc:Choice>
              <mc:Fallback>
                <p:oleObj name="Equation" r:id="rId9" imgW="11300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1642642"/>
                        <a:ext cx="2159000" cy="533400"/>
                      </a:xfrm>
                      <a:prstGeom prst="rect">
                        <a:avLst/>
                      </a:prstGeom>
                      <a:solidFill>
                        <a:srgbClr val="FFFF00">
                          <a:alpha val="65881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4465033"/>
              </p:ext>
            </p:extLst>
          </p:nvPr>
        </p:nvGraphicFramePr>
        <p:xfrm>
          <a:off x="6858000" y="2517728"/>
          <a:ext cx="1979613" cy="868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2289" name="Equation" r:id="rId11" imgW="1155600" imgH="507960" progId="Equation.DSMT4">
                  <p:embed/>
                </p:oleObj>
              </mc:Choice>
              <mc:Fallback>
                <p:oleObj name="Equation" r:id="rId11" imgW="115560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2517728"/>
                        <a:ext cx="1979613" cy="868126"/>
                      </a:xfrm>
                      <a:prstGeom prst="rect">
                        <a:avLst/>
                      </a:prstGeom>
                      <a:solidFill>
                        <a:srgbClr val="FFFF00">
                          <a:alpha val="65881"/>
                        </a:srgb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68508" y="5650468"/>
            <a:ext cx="6382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B1525"/>
                </a:solidFill>
              </a:rPr>
              <a:t>A similar non-monotonic pattern for </a:t>
            </a:r>
            <a:r>
              <a:rPr lang="el-GR" b="1" dirty="0" smtClean="0">
                <a:solidFill>
                  <a:srgbClr val="FB1525"/>
                </a:solidFill>
              </a:rPr>
              <a:t>η</a:t>
            </a:r>
            <a:r>
              <a:rPr lang="en-US" b="1" dirty="0" smtClean="0">
                <a:solidFill>
                  <a:srgbClr val="FB1525"/>
                </a:solidFill>
              </a:rPr>
              <a:t>/s signals the CEP</a:t>
            </a:r>
            <a:r>
              <a:rPr lang="en-US" dirty="0" smtClean="0"/>
              <a:t> 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16146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92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795" y="293340"/>
            <a:ext cx="5678805" cy="500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22</a:t>
            </a:fld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305837"/>
              </p:ext>
            </p:extLst>
          </p:nvPr>
        </p:nvGraphicFramePr>
        <p:xfrm>
          <a:off x="838200" y="1371600"/>
          <a:ext cx="1676400" cy="870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4304" name="Equation" r:id="rId5" imgW="939600" imgH="482400" progId="Equation.DSMT4">
                  <p:embed/>
                </p:oleObj>
              </mc:Choice>
              <mc:Fallback>
                <p:oleObj name="Equation" r:id="rId5" imgW="93960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371600"/>
                        <a:ext cx="1676400" cy="87074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0" y="2590800"/>
                <a:ext cx="3381054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sz="2000" b="1" i="0" dirty="0" smtClean="0">
                    <a:solidFill>
                      <a:srgbClr val="FF0000"/>
                    </a:solidFill>
                  </a:rPr>
                  <a:t>Characteristic a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𝒄𝒐𝒖𝒔𝒕𝒊𝒄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20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𝒔𝒄𝒂𝒍𝒊𝒏𝒈</m:t>
                      </m:r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𝒗𝒂𝒍𝒊𝒅𝒂𝒕𝒆𝒅</m:t>
                      </m:r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𝒇𝒐𝒓</m:t>
                      </m:r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en-US" sz="20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𝒗𝒊𝒔𝒄𝒐𝒖𝒔</m:t>
                      </m:r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b="1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𝒉𝒚𝒅𝒓𝒐𝒅𝒚𝒏𝒂𝒎𝒊𝒄𝒔</m:t>
                      </m:r>
                    </m:oMath>
                  </m:oMathPara>
                </a14:m>
                <a:endParaRPr lang="en-US" sz="2000" b="1" dirty="0">
                  <a:solidFill>
                    <a:srgbClr val="3333CC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90800"/>
                <a:ext cx="3381054" cy="1015663"/>
              </a:xfrm>
              <a:prstGeom prst="rect">
                <a:avLst/>
              </a:prstGeom>
              <a:blipFill rotWithShape="1">
                <a:blip r:embed="rId7"/>
                <a:stretch>
                  <a:fillRect l="-1441" t="-2395" b="-5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/>
          <p:cNvSpPr/>
          <p:nvPr/>
        </p:nvSpPr>
        <p:spPr>
          <a:xfrm>
            <a:off x="76200" y="53280"/>
            <a:ext cx="3200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Scaling properties of flow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301240" y="5330150"/>
                <a:ext cx="6816418" cy="724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𝜷</m:t>
                            </m:r>
                          </m:e>
                          <m:sup>
                            <m:r>
                              <a:rPr lang="en-US" sz="20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′</m:t>
                            </m:r>
                          </m:sup>
                        </m:sSup>
                      </m:e>
                      <m:sup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𝒔𝒉𝒐𝒘𝒔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𝒄𝒍𝒆𝒂𝒓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𝒔𝒆𝒏𝒔𝒊𝒕𝒊𝒗𝒊𝒕𝒚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𝒕𝒐</m:t>
                    </m:r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l-GR" sz="2000" b="1" dirty="0" smtClean="0">
                    <a:solidFill>
                      <a:srgbClr val="FF0000"/>
                    </a:solidFill>
                  </a:rPr>
                  <a:t>η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/s</a:t>
                </a:r>
              </a:p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sz="2000" b="1" dirty="0" smtClean="0">
                    <a:solidFill>
                      <a:srgbClr val="3333CC"/>
                    </a:solidFill>
                  </a:rPr>
                  <a:t>Viscous hydrodynamics can be used for calibration </a:t>
                </a:r>
                <a:endParaRPr lang="en-US" sz="2000" b="1" dirty="0">
                  <a:solidFill>
                    <a:srgbClr val="3333CC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1240" y="5330150"/>
                <a:ext cx="6816418" cy="724814"/>
              </a:xfrm>
              <a:prstGeom prst="rect">
                <a:avLst/>
              </a:prstGeom>
              <a:blipFill rotWithShape="1">
                <a:blip r:embed="rId8"/>
                <a:stretch>
                  <a:fillRect l="-805" t="-1681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98639" y="706874"/>
            <a:ext cx="278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B14E6"/>
                </a:solidFill>
              </a:rPr>
              <a:t>- Viscous Hydrodynamics</a:t>
            </a:r>
            <a:endParaRPr lang="en-US" dirty="0">
              <a:solidFill>
                <a:srgbClr val="4B14E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313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8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" y="1206460"/>
            <a:ext cx="8991600" cy="386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23</a:t>
            </a:fld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474877"/>
              </p:ext>
            </p:extLst>
          </p:nvPr>
        </p:nvGraphicFramePr>
        <p:xfrm>
          <a:off x="6705600" y="196057"/>
          <a:ext cx="1676400" cy="870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9418" name="Equation" r:id="rId5" imgW="939600" imgH="482400" progId="Equation.DSMT4">
                  <p:embed/>
                </p:oleObj>
              </mc:Choice>
              <mc:Fallback>
                <p:oleObj name="Equation" r:id="rId5" imgW="93960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196057"/>
                        <a:ext cx="1676400" cy="87074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18426" y="583688"/>
                <a:ext cx="2430473" cy="5354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b="1" dirty="0" smtClean="0"/>
                  <a:t>Acoustic Scaling –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000" b="1" i="1" smtClean="0">
                            <a:latin typeface="Cambria Math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en-US" sz="20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acc>
                              <m:accPr>
                                <m:chr m:val="̅"/>
                                <m:ctrlPr>
                                  <a:rPr lang="en-US" sz="2000" b="1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000" b="1" i="1" smtClean="0">
                                    <a:latin typeface="Cambria Math"/>
                                  </a:rPr>
                                  <m:t>𝑹</m:t>
                                </m:r>
                              </m:e>
                            </m:acc>
                          </m:den>
                        </m:f>
                      </m:e>
                    </m:box>
                  </m:oMath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26" y="583688"/>
                <a:ext cx="2430473" cy="535468"/>
              </a:xfrm>
              <a:prstGeom prst="rect">
                <a:avLst/>
              </a:prstGeom>
              <a:blipFill rotWithShape="1">
                <a:blip r:embed="rId7"/>
                <a:stretch>
                  <a:fillRect l="-1504" b="-3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362200" y="5165050"/>
                <a:ext cx="638187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i="0" dirty="0">
                    <a:solidFill>
                      <a:srgbClr val="FF0000"/>
                    </a:solidFill>
                  </a:rPr>
                  <a:t>Characteristic </a:t>
                </a:r>
                <a14:m>
                  <m:oMath xmlns:m="http://schemas.openxmlformats.org/officeDocument/2006/math">
                    <m:r>
                      <a:rPr lang="en-US" b="1" dirty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en-US" b="1" dirty="0">
                        <a:solidFill>
                          <a:srgbClr val="FF0000"/>
                        </a:solidFill>
                        <a:latin typeface="Cambria Math"/>
                      </a:rPr>
                      <m:t>/</m:t>
                    </m:r>
                    <m:acc>
                      <m:accPr>
                        <m:chr m:val="̅"/>
                        <m:ctrlPr>
                          <a:rPr lang="en-US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b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𝑹</m:t>
                        </m:r>
                      </m:e>
                    </m:acc>
                  </m:oMath>
                </a14:m>
                <a:r>
                  <a:rPr lang="en-US" b="1" i="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i="0" dirty="0">
                    <a:solidFill>
                      <a:srgbClr val="FF0000"/>
                    </a:solidFill>
                  </a:rPr>
                  <a:t>viscous </a:t>
                </a:r>
                <a:r>
                  <a:rPr lang="en-US" b="1" i="0" dirty="0" smtClean="0">
                    <a:solidFill>
                      <a:srgbClr val="FF0000"/>
                    </a:solidFill>
                  </a:rPr>
                  <a:t>damping validated with n</a:t>
                </a:r>
                <a:r>
                  <a:rPr lang="en-US" b="1" i="0" baseline="30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b="1" i="0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pPr algn="l"/>
                <a:r>
                  <a:rPr lang="en-US" b="1" i="0" dirty="0">
                    <a:solidFill>
                      <a:srgbClr val="FF0000"/>
                    </a:solidFill>
                  </a:rPr>
                  <a:t>d</a:t>
                </a:r>
                <a:r>
                  <a:rPr lang="en-US" b="1" i="0" dirty="0" smtClean="0">
                    <a:solidFill>
                      <a:srgbClr val="FF0000"/>
                    </a:solidFill>
                  </a:rPr>
                  <a:t>ependence  at RHIC &amp; the LHC</a:t>
                </a:r>
              </a:p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dirty="0" smtClean="0">
                    <a:solidFill>
                      <a:srgbClr val="3333CC"/>
                    </a:solidFill>
                  </a:rPr>
                  <a:t>A further constraint </a:t>
                </a:r>
                <a:r>
                  <a:rPr lang="en-US" b="1" dirty="0">
                    <a:solidFill>
                      <a:srgbClr val="3333CC"/>
                    </a:solidFill>
                  </a:rPr>
                  <a:t>for </a:t>
                </a:r>
                <a:r>
                  <a:rPr lang="el-GR" b="1" dirty="0">
                    <a:solidFill>
                      <a:srgbClr val="3333CC"/>
                    </a:solidFill>
                  </a:rPr>
                  <a:t>η</a:t>
                </a:r>
                <a:r>
                  <a:rPr lang="en-US" b="1" dirty="0" smtClean="0">
                    <a:solidFill>
                      <a:srgbClr val="3333CC"/>
                    </a:solidFill>
                  </a:rPr>
                  <a:t>/s </a:t>
                </a:r>
                <a:endParaRPr lang="en-US" b="1" dirty="0">
                  <a:solidFill>
                    <a:srgbClr val="3333CC"/>
                  </a:solidFill>
                </a:endParaRPr>
              </a:p>
              <a:p>
                <a:pPr marL="285750" indent="-285750" algn="l">
                  <a:buFont typeface="Wingdings" pitchFamily="2" charset="2"/>
                  <a:buChar char="ü"/>
                </a:pPr>
                <a:endParaRPr lang="en-US" b="1" dirty="0">
                  <a:solidFill>
                    <a:srgbClr val="3333CC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5165050"/>
                <a:ext cx="6381875" cy="1200329"/>
              </a:xfrm>
              <a:prstGeom prst="rect">
                <a:avLst/>
              </a:prstGeom>
              <a:blipFill rotWithShape="1">
                <a:blip r:embed="rId8"/>
                <a:stretch>
                  <a:fillRect l="-860" t="-2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/>
          <p:cNvSpPr/>
          <p:nvPr/>
        </p:nvSpPr>
        <p:spPr>
          <a:xfrm>
            <a:off x="76200" y="53280"/>
            <a:ext cx="3200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Scaling properties of flow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275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60F405F-35FC-49D0-B827-5AC24E258934}" type="slidenum">
              <a:rPr lang="en-US" smtClean="0"/>
              <a:pPr/>
              <a:t>24</a:t>
            </a:fld>
            <a:r>
              <a:rPr lang="en-US" smtClean="0"/>
              <a:t> </a:t>
            </a:r>
          </a:p>
        </p:txBody>
      </p:sp>
      <p:sp>
        <p:nvSpPr>
          <p:cNvPr id="12304" name="Footer Placeholder 6"/>
          <p:cNvSpPr>
            <a:spLocks noGrp="1"/>
          </p:cNvSpPr>
          <p:nvPr>
            <p:ph type="ftr" sz="quarter" idx="11"/>
          </p:nvPr>
        </p:nvSpPr>
        <p:spPr bwMode="auto">
          <a:xfrm>
            <a:off x="3352800" y="6408738"/>
            <a:ext cx="50292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mtClean="0"/>
              <a:t>Flow fest, April 9 &amp; 11. 2013,  Roy A. Lacey, Stony Brook University</a:t>
            </a:r>
            <a:endParaRPr lang="en-US" dirty="0" smtClean="0"/>
          </a:p>
        </p:txBody>
      </p:sp>
      <p:pic>
        <p:nvPicPr>
          <p:cNvPr id="385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44" y="971550"/>
            <a:ext cx="8534748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430" y="356793"/>
            <a:ext cx="3410570" cy="710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828800" y="5602069"/>
            <a:ext cx="5854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ü"/>
            </a:pPr>
            <a:r>
              <a:rPr lang="en-US" b="1" i="0" dirty="0">
                <a:solidFill>
                  <a:srgbClr val="FF0000"/>
                </a:solidFill>
              </a:rPr>
              <a:t>Characteristic </a:t>
            </a:r>
            <a:r>
              <a:rPr lang="en-US" b="1" i="0" dirty="0" smtClean="0">
                <a:solidFill>
                  <a:srgbClr val="FF0000"/>
                </a:solidFill>
              </a:rPr>
              <a:t>(n</a:t>
            </a:r>
            <a:r>
              <a:rPr lang="en-US" b="1" i="0" baseline="30000" dirty="0" smtClean="0">
                <a:solidFill>
                  <a:srgbClr val="FF0000"/>
                </a:solidFill>
              </a:rPr>
              <a:t>2</a:t>
            </a:r>
            <a:r>
              <a:rPr lang="en-US" b="1" i="0" dirty="0" smtClean="0">
                <a:solidFill>
                  <a:srgbClr val="FF0000"/>
                </a:solidFill>
              </a:rPr>
              <a:t> – 4) viscous damping validated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3333CC"/>
                </a:solidFill>
              </a:rPr>
              <a:t>Constraint </a:t>
            </a:r>
            <a:r>
              <a:rPr lang="en-US" b="1" dirty="0">
                <a:solidFill>
                  <a:srgbClr val="3333CC"/>
                </a:solidFill>
              </a:rPr>
              <a:t>for </a:t>
            </a:r>
            <a:r>
              <a:rPr lang="el-GR" b="1" dirty="0">
                <a:solidFill>
                  <a:srgbClr val="3333CC"/>
                </a:solidFill>
              </a:rPr>
              <a:t>η</a:t>
            </a:r>
            <a:r>
              <a:rPr lang="en-US" b="1" dirty="0">
                <a:solidFill>
                  <a:srgbClr val="3333CC"/>
                </a:solidFill>
              </a:rPr>
              <a:t>/s</a:t>
            </a:r>
          </a:p>
          <a:p>
            <a:pPr marL="285750" indent="-285750" algn="l">
              <a:buFont typeface="Wingdings" pitchFamily="2" charset="2"/>
              <a:buChar char="ü"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 Box 28"/>
          <p:cNvSpPr txBox="1">
            <a:spLocks noChangeArrowheads="1"/>
          </p:cNvSpPr>
          <p:nvPr/>
        </p:nvSpPr>
        <p:spPr bwMode="auto">
          <a:xfrm>
            <a:off x="35624" y="65150"/>
            <a:ext cx="4155375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b="1" dirty="0" smtClean="0"/>
              <a:t>Acoustic Scaling - Ratios</a:t>
            </a:r>
            <a:endParaRPr lang="en-US" sz="2200" dirty="0"/>
          </a:p>
        </p:txBody>
      </p:sp>
      <p:sp>
        <p:nvSpPr>
          <p:cNvPr id="17" name="AutoShape 34"/>
          <p:cNvSpPr>
            <a:spLocks noChangeArrowheads="1"/>
          </p:cNvSpPr>
          <p:nvPr/>
        </p:nvSpPr>
        <p:spPr bwMode="auto">
          <a:xfrm>
            <a:off x="35624" y="88900"/>
            <a:ext cx="3926776" cy="4445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2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92445" y="784718"/>
            <a:ext cx="15279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>
                <a:hlinkClick r:id="rId7"/>
              </a:rPr>
              <a:t>arXiv:1301.0165</a:t>
            </a:r>
            <a:endParaRPr lang="en-US" sz="14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5516781"/>
              </p:ext>
            </p:extLst>
          </p:nvPr>
        </p:nvGraphicFramePr>
        <p:xfrm>
          <a:off x="3504923" y="606463"/>
          <a:ext cx="16827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0442" name="Equation" r:id="rId8" imgW="1028700" imgH="279400" progId="Equation.DSMT4">
                  <p:embed/>
                </p:oleObj>
              </mc:Choice>
              <mc:Fallback>
                <p:oleObj name="Equation" r:id="rId8" imgW="10287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4923" y="606463"/>
                        <a:ext cx="1682750" cy="4572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3154044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36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0" y="383024"/>
            <a:ext cx="33909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25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76200" y="53280"/>
            <a:ext cx="32766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Shape-engineered events 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21201" y="6324600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pic>
        <p:nvPicPr>
          <p:cNvPr id="36536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8" y="1456729"/>
            <a:ext cx="6019800" cy="2923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reeform 2"/>
          <p:cNvSpPr/>
          <p:nvPr/>
        </p:nvSpPr>
        <p:spPr>
          <a:xfrm>
            <a:off x="327568" y="3087410"/>
            <a:ext cx="320040" cy="914400"/>
          </a:xfrm>
          <a:custGeom>
            <a:avLst/>
            <a:gdLst>
              <a:gd name="connsiteX0" fmla="*/ 0 w 320040"/>
              <a:gd name="connsiteY0" fmla="*/ 880110 h 914400"/>
              <a:gd name="connsiteX1" fmla="*/ 308610 w 320040"/>
              <a:gd name="connsiteY1" fmla="*/ 0 h 914400"/>
              <a:gd name="connsiteX2" fmla="*/ 320040 w 320040"/>
              <a:gd name="connsiteY2" fmla="*/ 914400 h 914400"/>
              <a:gd name="connsiteX3" fmla="*/ 0 w 320040"/>
              <a:gd name="connsiteY3" fmla="*/ 88011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" h="914400">
                <a:moveTo>
                  <a:pt x="0" y="880110"/>
                </a:moveTo>
                <a:lnTo>
                  <a:pt x="308610" y="0"/>
                </a:lnTo>
                <a:lnTo>
                  <a:pt x="320040" y="914400"/>
                </a:lnTo>
                <a:lnTo>
                  <a:pt x="0" y="88011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527718" y="3224570"/>
            <a:ext cx="685800" cy="777240"/>
          </a:xfrm>
          <a:custGeom>
            <a:avLst/>
            <a:gdLst>
              <a:gd name="connsiteX0" fmla="*/ 0 w 685800"/>
              <a:gd name="connsiteY0" fmla="*/ 754380 h 777240"/>
              <a:gd name="connsiteX1" fmla="*/ 22860 w 685800"/>
              <a:gd name="connsiteY1" fmla="*/ 0 h 777240"/>
              <a:gd name="connsiteX2" fmla="*/ 308610 w 685800"/>
              <a:gd name="connsiteY2" fmla="*/ 537210 h 777240"/>
              <a:gd name="connsiteX3" fmla="*/ 685800 w 685800"/>
              <a:gd name="connsiteY3" fmla="*/ 777240 h 777240"/>
              <a:gd name="connsiteX4" fmla="*/ 0 w 685800"/>
              <a:gd name="connsiteY4" fmla="*/ 754380 h 777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" h="777240">
                <a:moveTo>
                  <a:pt x="0" y="754380"/>
                </a:moveTo>
                <a:lnTo>
                  <a:pt x="22860" y="0"/>
                </a:lnTo>
                <a:lnTo>
                  <a:pt x="308610" y="537210"/>
                </a:lnTo>
                <a:lnTo>
                  <a:pt x="685800" y="777240"/>
                </a:lnTo>
                <a:lnTo>
                  <a:pt x="0" y="75438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645105" y="4572000"/>
            <a:ext cx="34760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002060"/>
                </a:solidFill>
                <a:sym typeface="Wingdings" pitchFamily="2" charset="2"/>
              </a:rPr>
              <a:t>Note characteristic anti-correlation predicted for v</a:t>
            </a:r>
            <a:r>
              <a:rPr lang="en-US" b="1" baseline="-25000" dirty="0" smtClean="0">
                <a:solidFill>
                  <a:srgbClr val="002060"/>
                </a:solidFill>
                <a:sym typeface="Wingdings" pitchFamily="2" charset="2"/>
              </a:rPr>
              <a:t>3</a:t>
            </a:r>
            <a:r>
              <a:rPr lang="en-US" b="1" dirty="0" smtClean="0">
                <a:solidFill>
                  <a:srgbClr val="002060"/>
                </a:solidFill>
                <a:sym typeface="Wingdings" pitchFamily="2" charset="2"/>
              </a:rPr>
              <a:t>(q</a:t>
            </a:r>
            <a:r>
              <a:rPr lang="en-US" b="1" baseline="-25000" dirty="0" smtClean="0">
                <a:solidFill>
                  <a:srgbClr val="002060"/>
                </a:solidFill>
                <a:sym typeface="Wingdings" pitchFamily="2" charset="2"/>
              </a:rPr>
              <a:t>2</a:t>
            </a:r>
            <a:r>
              <a:rPr lang="en-US" b="1" dirty="0" smtClean="0">
                <a:solidFill>
                  <a:srgbClr val="002060"/>
                </a:solidFill>
                <a:sym typeface="Wingdings" pitchFamily="2" charset="2"/>
              </a:rPr>
              <a:t>) in mid-central events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381" y="626209"/>
            <a:ext cx="33393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Shape fluctuations lead to</a:t>
            </a:r>
          </a:p>
          <a:p>
            <a:r>
              <a:rPr lang="en-US" b="1" dirty="0">
                <a:solidFill>
                  <a:srgbClr val="0033CC"/>
                </a:solidFill>
              </a:rPr>
              <a:t>a</a:t>
            </a:r>
            <a:r>
              <a:rPr lang="en-US" b="1" dirty="0" smtClean="0">
                <a:solidFill>
                  <a:srgbClr val="0033CC"/>
                </a:solidFill>
              </a:rPr>
              <a:t> distribution of the Q vector</a:t>
            </a:r>
          </a:p>
          <a:p>
            <a:r>
              <a:rPr lang="en-US" b="1" u="sng" dirty="0" smtClean="0">
                <a:solidFill>
                  <a:srgbClr val="0033CC"/>
                </a:solidFill>
              </a:rPr>
              <a:t>at a fixed centrality</a:t>
            </a:r>
            <a:r>
              <a:rPr lang="en-US" b="1" dirty="0" smtClean="0">
                <a:solidFill>
                  <a:srgbClr val="0033CC"/>
                </a:solidFill>
              </a:rPr>
              <a:t>  </a:t>
            </a:r>
            <a:endParaRPr lang="en-US" b="1" dirty="0">
              <a:solidFill>
                <a:srgbClr val="0033CC"/>
              </a:solidFill>
            </a:endParaRPr>
          </a:p>
        </p:txBody>
      </p:sp>
      <p:pic>
        <p:nvPicPr>
          <p:cNvPr id="367513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768" y="1382673"/>
            <a:ext cx="3292712" cy="308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Freeform 14"/>
          <p:cNvSpPr/>
          <p:nvPr/>
        </p:nvSpPr>
        <p:spPr>
          <a:xfrm>
            <a:off x="982980" y="2286000"/>
            <a:ext cx="171450" cy="1703070"/>
          </a:xfrm>
          <a:custGeom>
            <a:avLst/>
            <a:gdLst>
              <a:gd name="connsiteX0" fmla="*/ 34290 w 171450"/>
              <a:gd name="connsiteY0" fmla="*/ 0 h 1703070"/>
              <a:gd name="connsiteX1" fmla="*/ 171450 w 171450"/>
              <a:gd name="connsiteY1" fmla="*/ 11430 h 1703070"/>
              <a:gd name="connsiteX2" fmla="*/ 171450 w 171450"/>
              <a:gd name="connsiteY2" fmla="*/ 1703070 h 1703070"/>
              <a:gd name="connsiteX3" fmla="*/ 0 w 171450"/>
              <a:gd name="connsiteY3" fmla="*/ 1691640 h 1703070"/>
              <a:gd name="connsiteX4" fmla="*/ 34290 w 171450"/>
              <a:gd name="connsiteY4" fmla="*/ 0 h 170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450" h="1703070">
                <a:moveTo>
                  <a:pt x="34290" y="0"/>
                </a:moveTo>
                <a:lnTo>
                  <a:pt x="171450" y="11430"/>
                </a:lnTo>
                <a:lnTo>
                  <a:pt x="171450" y="1703070"/>
                </a:lnTo>
                <a:lnTo>
                  <a:pt x="0" y="1691640"/>
                </a:lnTo>
                <a:lnTo>
                  <a:pt x="34290" y="0"/>
                </a:lnTo>
                <a:close/>
              </a:path>
            </a:pathLst>
          </a:custGeom>
          <a:solidFill>
            <a:srgbClr val="92D050"/>
          </a:solidFill>
          <a:ln w="95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>
                <a:spLocks noChangeArrowheads="1"/>
              </p:cNvSpPr>
              <p:nvPr/>
            </p:nvSpPr>
            <p:spPr bwMode="auto">
              <a:xfrm>
                <a:off x="0" y="4236720"/>
                <a:ext cx="5126401" cy="1338828"/>
              </a:xfrm>
              <a:prstGeom prst="rect">
                <a:avLst/>
              </a:prstGeom>
              <a:noFill/>
              <a:ln w="9525">
                <a:solidFill>
                  <a:schemeClr val="bg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457200" indent="-457200" algn="l"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rgbClr val="4B14E6"/>
                    </a:solidFill>
                    <a:sym typeface="Wingdings" pitchFamily="2" charset="2"/>
                  </a:rPr>
                  <a:t>Cuts on </a:t>
                </a:r>
                <a:r>
                  <a:rPr lang="en-US" sz="2000" b="1" dirty="0" err="1" smtClean="0">
                    <a:solidFill>
                      <a:srgbClr val="4B14E6"/>
                    </a:solidFill>
                    <a:sym typeface="Wingdings" pitchFamily="2" charset="2"/>
                  </a:rPr>
                  <a:t>q</a:t>
                </a:r>
                <a:r>
                  <a:rPr lang="en-US" sz="2000" b="1" baseline="-25000" dirty="0" err="1" smtClean="0">
                    <a:solidFill>
                      <a:srgbClr val="4B14E6"/>
                    </a:solidFill>
                    <a:sym typeface="Wingdings" pitchFamily="2" charset="2"/>
                  </a:rPr>
                  <a:t>n</a:t>
                </a:r>
                <a:r>
                  <a:rPr lang="en-US" sz="2000" b="1" dirty="0" smtClean="0">
                    <a:solidFill>
                      <a:srgbClr val="4B14E6"/>
                    </a:solidFill>
                    <a:sym typeface="Wingdings" pitchFamily="2" charset="2"/>
                  </a:rPr>
                  <a:t> should change the magnitudes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600" b="1" i="1" smtClean="0">
                            <a:solidFill>
                              <a:srgbClr val="4B14E6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4B14E6"/>
                                </a:solidFill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∈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1" dirty="0" smtClean="0">
                    <a:solidFill>
                      <a:srgbClr val="4B14E6"/>
                    </a:solidFill>
                    <a:sym typeface="Wingdings" pitchFamily="2" charset="2"/>
                  </a:rPr>
                  <a:t>,</a:t>
                </a:r>
                <a:r>
                  <a:rPr lang="en-US" sz="2000" b="1" dirty="0">
                    <a:solidFill>
                      <a:srgbClr val="4B14E6"/>
                    </a:solidFill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1" i="1">
                            <a:solidFill>
                              <a:srgbClr val="4B14E6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  <m:t>𝒗</m:t>
                            </m:r>
                          </m:e>
                          <m:sub>
                            <m:r>
                              <a:rPr lang="en-US" b="1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1" dirty="0" smtClean="0">
                    <a:solidFill>
                      <a:srgbClr val="4B14E6"/>
                    </a:solidFill>
                    <a:sym typeface="Wingdings" pitchFamily="2" charset="2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1" i="1">
                            <a:solidFill>
                              <a:srgbClr val="4B14E6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  <m:t>𝑹</m:t>
                            </m:r>
                          </m:e>
                          <m:sub>
                            <m:r>
                              <a:rPr lang="en-US" b="1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1" dirty="0" smtClean="0">
                    <a:solidFill>
                      <a:srgbClr val="4B14E6"/>
                    </a:solidFill>
                    <a:sym typeface="Wingdings" pitchFamily="2" charset="2"/>
                  </a:rPr>
                  <a:t> at a given centrality due to fluctuations</a:t>
                </a:r>
              </a:p>
              <a:p>
                <a:pPr marL="457200" indent="-457200" algn="l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rgbClr val="336600"/>
                    </a:solidFill>
                    <a:sym typeface="Wingdings" pitchFamily="2" charset="2"/>
                  </a:rPr>
                  <a:t>These magnitudes can influence scaling</a:t>
                </a:r>
              </a:p>
              <a:p>
                <a:pPr algn="l"/>
                <a:r>
                  <a:rPr lang="en-US" sz="300" b="1" dirty="0">
                    <a:solidFill>
                      <a:srgbClr val="4B14E6"/>
                    </a:solidFill>
                    <a:sym typeface="Wingdings" pitchFamily="2" charset="2"/>
                  </a:rPr>
                  <a:t> 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236720"/>
                <a:ext cx="5126401" cy="1338828"/>
              </a:xfrm>
              <a:prstGeom prst="rect">
                <a:avLst/>
              </a:prstGeom>
              <a:blipFill rotWithShape="1">
                <a:blip r:embed="rId7"/>
                <a:stretch>
                  <a:fillRect l="-830" t="-1351" b="-2252"/>
                </a:stretch>
              </a:blipFill>
              <a:ln w="9525">
                <a:solidFill>
                  <a:schemeClr val="bg2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213518" y="5914102"/>
            <a:ext cx="61380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Crucial constraint for i</a:t>
            </a: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nitial-geometry 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models</a:t>
            </a:r>
          </a:p>
        </p:txBody>
      </p:sp>
      <p:cxnSp>
        <p:nvCxnSpPr>
          <p:cNvPr id="6" name="Straight Arrow Connector 5"/>
          <p:cNvCxnSpPr>
            <a:stCxn id="19" idx="3"/>
          </p:cNvCxnSpPr>
          <p:nvPr/>
        </p:nvCxnSpPr>
        <p:spPr>
          <a:xfrm flipV="1">
            <a:off x="5126401" y="4070391"/>
            <a:ext cx="1121999" cy="835743"/>
          </a:xfrm>
          <a:prstGeom prst="straightConnector1">
            <a:avLst/>
          </a:prstGeom>
          <a:ln w="95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544557" y="1148952"/>
            <a:ext cx="25600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 smtClean="0"/>
              <a:t>Lacey et. al, </a:t>
            </a:r>
            <a:r>
              <a:rPr lang="en-US" sz="1400" b="1" i="0" dirty="0"/>
              <a:t>a</a:t>
            </a:r>
            <a:r>
              <a:rPr lang="en-US" sz="1400" b="1" i="0" dirty="0" smtClean="0"/>
              <a:t>rxiv:1311.1728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38848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67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4" grpId="0"/>
      <p:bldP spid="15" grpId="0" animBg="1"/>
      <p:bldP spid="19" grpId="0" animBg="1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36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0" y="383024"/>
            <a:ext cx="33909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26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76200" y="53280"/>
            <a:ext cx="32766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Shape-engineered events </a:t>
            </a:r>
            <a:endParaRPr lang="en-US" b="1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>
                <a:spLocks noChangeArrowheads="1"/>
              </p:cNvSpPr>
              <p:nvPr/>
            </p:nvSpPr>
            <p:spPr bwMode="auto">
              <a:xfrm>
                <a:off x="762000" y="4470737"/>
                <a:ext cx="5935980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457200" indent="-457200" algn="l"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rgbClr val="4B14E6"/>
                    </a:solidFill>
                    <a:sym typeface="Wingdings" pitchFamily="2" charset="2"/>
                  </a:rPr>
                  <a:t>Cuts on </a:t>
                </a:r>
                <a:r>
                  <a:rPr lang="en-US" sz="2000" b="1" dirty="0" err="1" smtClean="0">
                    <a:solidFill>
                      <a:srgbClr val="4B14E6"/>
                    </a:solidFill>
                    <a:sym typeface="Wingdings" pitchFamily="2" charset="2"/>
                  </a:rPr>
                  <a:t>q</a:t>
                </a:r>
                <a:r>
                  <a:rPr lang="en-US" sz="2000" b="1" baseline="-25000" dirty="0" err="1" smtClean="0">
                    <a:solidFill>
                      <a:srgbClr val="4B14E6"/>
                    </a:solidFill>
                    <a:sym typeface="Wingdings" pitchFamily="2" charset="2"/>
                  </a:rPr>
                  <a:t>n</a:t>
                </a:r>
                <a:r>
                  <a:rPr lang="en-US" sz="2000" b="1" dirty="0" smtClean="0">
                    <a:solidFill>
                      <a:srgbClr val="4B14E6"/>
                    </a:solidFill>
                    <a:sym typeface="Wingdings" pitchFamily="2" charset="2"/>
                  </a:rPr>
                  <a:t> should change the magnitudes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600" b="1" i="1" smtClean="0">
                            <a:solidFill>
                              <a:srgbClr val="4B14E6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4B14E6"/>
                                </a:solidFill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∈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1" dirty="0" smtClean="0">
                    <a:solidFill>
                      <a:srgbClr val="4B14E6"/>
                    </a:solidFill>
                    <a:sym typeface="Wingdings" pitchFamily="2" charset="2"/>
                  </a:rPr>
                  <a:t>,</a:t>
                </a:r>
                <a:r>
                  <a:rPr lang="en-US" sz="2000" b="1" dirty="0">
                    <a:solidFill>
                      <a:srgbClr val="4B14E6"/>
                    </a:solidFill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1" i="1">
                            <a:solidFill>
                              <a:srgbClr val="4B14E6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  <m:t>𝒗</m:t>
                            </m:r>
                          </m:e>
                          <m:sub>
                            <m:r>
                              <a:rPr lang="en-US" b="1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1" dirty="0" smtClean="0">
                    <a:solidFill>
                      <a:srgbClr val="4B14E6"/>
                    </a:solidFill>
                    <a:sym typeface="Wingdings" pitchFamily="2" charset="2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1" i="1">
                            <a:solidFill>
                              <a:srgbClr val="4B14E6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  <m:t>𝑹</m:t>
                            </m:r>
                          </m:e>
                          <m:sub>
                            <m:r>
                              <a:rPr lang="en-US" b="1">
                                <a:solidFill>
                                  <a:srgbClr val="4B14E6"/>
                                </a:solidFill>
                                <a:latin typeface="Cambria Math"/>
                                <a:sym typeface="Wingdings" pitchFamily="2" charset="2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1" dirty="0" smtClean="0">
                    <a:solidFill>
                      <a:srgbClr val="4B14E6"/>
                    </a:solidFill>
                    <a:sym typeface="Wingdings" pitchFamily="2" charset="2"/>
                  </a:rPr>
                  <a:t> at a given centrality due to fluctuations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000" y="4470737"/>
                <a:ext cx="5935980" cy="1015663"/>
              </a:xfrm>
              <a:prstGeom prst="rect">
                <a:avLst/>
              </a:prstGeom>
              <a:blipFill rotWithShape="1">
                <a:blip r:embed="rId5"/>
                <a:stretch>
                  <a:fillRect l="-821" t="-2395" b="-1018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76400" y="6324600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400800" y="383024"/>
            <a:ext cx="2514600" cy="5773767"/>
            <a:chOff x="6400800" y="383024"/>
            <a:chExt cx="2514600" cy="5773767"/>
          </a:xfrm>
        </p:grpSpPr>
        <p:pic>
          <p:nvPicPr>
            <p:cNvPr id="3653634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607695"/>
              <a:ext cx="2514600" cy="5549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322324" y="383024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ALICE data</a:t>
              </a:r>
              <a:endParaRPr lang="en-US" dirty="0"/>
            </a:p>
          </p:txBody>
        </p:sp>
      </p:grpSp>
      <p:pic>
        <p:nvPicPr>
          <p:cNvPr id="365363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56729"/>
            <a:ext cx="6019800" cy="2923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reeform 2"/>
          <p:cNvSpPr/>
          <p:nvPr/>
        </p:nvSpPr>
        <p:spPr>
          <a:xfrm>
            <a:off x="525780" y="3087410"/>
            <a:ext cx="320040" cy="914400"/>
          </a:xfrm>
          <a:custGeom>
            <a:avLst/>
            <a:gdLst>
              <a:gd name="connsiteX0" fmla="*/ 0 w 320040"/>
              <a:gd name="connsiteY0" fmla="*/ 880110 h 914400"/>
              <a:gd name="connsiteX1" fmla="*/ 308610 w 320040"/>
              <a:gd name="connsiteY1" fmla="*/ 0 h 914400"/>
              <a:gd name="connsiteX2" fmla="*/ 320040 w 320040"/>
              <a:gd name="connsiteY2" fmla="*/ 914400 h 914400"/>
              <a:gd name="connsiteX3" fmla="*/ 0 w 320040"/>
              <a:gd name="connsiteY3" fmla="*/ 88011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" h="914400">
                <a:moveTo>
                  <a:pt x="0" y="880110"/>
                </a:moveTo>
                <a:lnTo>
                  <a:pt x="308610" y="0"/>
                </a:lnTo>
                <a:lnTo>
                  <a:pt x="320040" y="914400"/>
                </a:lnTo>
                <a:lnTo>
                  <a:pt x="0" y="88011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22012" y="3895131"/>
            <a:ext cx="670375" cy="1034295"/>
            <a:chOff x="122012" y="3962401"/>
            <a:chExt cx="670375" cy="1034295"/>
          </a:xfrm>
        </p:grpSpPr>
        <p:cxnSp>
          <p:nvCxnSpPr>
            <p:cNvPr id="5" name="Straight Arrow Connector 4"/>
            <p:cNvCxnSpPr>
              <a:stCxn id="6" idx="0"/>
            </p:cNvCxnSpPr>
            <p:nvPr/>
          </p:nvCxnSpPr>
          <p:spPr>
            <a:xfrm flipV="1">
              <a:off x="457200" y="3962401"/>
              <a:ext cx="228600" cy="66496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122012" y="4627364"/>
              <a:ext cx="670375" cy="369332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q</a:t>
              </a:r>
              <a:r>
                <a:rPr lang="en-US" baseline="-25000" dirty="0" smtClean="0"/>
                <a:t>2(Lo)</a:t>
              </a:r>
              <a:endParaRPr lang="en-US" baseline="-25000" dirty="0"/>
            </a:p>
          </p:txBody>
        </p:sp>
      </p:grpSp>
      <p:sp>
        <p:nvSpPr>
          <p:cNvPr id="8" name="Freeform 7"/>
          <p:cNvSpPr/>
          <p:nvPr/>
        </p:nvSpPr>
        <p:spPr>
          <a:xfrm>
            <a:off x="1725930" y="3224570"/>
            <a:ext cx="685800" cy="777240"/>
          </a:xfrm>
          <a:custGeom>
            <a:avLst/>
            <a:gdLst>
              <a:gd name="connsiteX0" fmla="*/ 0 w 685800"/>
              <a:gd name="connsiteY0" fmla="*/ 754380 h 777240"/>
              <a:gd name="connsiteX1" fmla="*/ 22860 w 685800"/>
              <a:gd name="connsiteY1" fmla="*/ 0 h 777240"/>
              <a:gd name="connsiteX2" fmla="*/ 308610 w 685800"/>
              <a:gd name="connsiteY2" fmla="*/ 537210 h 777240"/>
              <a:gd name="connsiteX3" fmla="*/ 685800 w 685800"/>
              <a:gd name="connsiteY3" fmla="*/ 777240 h 777240"/>
              <a:gd name="connsiteX4" fmla="*/ 0 w 685800"/>
              <a:gd name="connsiteY4" fmla="*/ 754380 h 777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" h="777240">
                <a:moveTo>
                  <a:pt x="0" y="754380"/>
                </a:moveTo>
                <a:lnTo>
                  <a:pt x="22860" y="0"/>
                </a:lnTo>
                <a:lnTo>
                  <a:pt x="308610" y="537210"/>
                </a:lnTo>
                <a:lnTo>
                  <a:pt x="685800" y="777240"/>
                </a:lnTo>
                <a:lnTo>
                  <a:pt x="0" y="75438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1920425" y="2872025"/>
            <a:ext cx="335187" cy="5659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33248" y="2502693"/>
            <a:ext cx="644728" cy="369332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2(Hi)</a:t>
            </a:r>
            <a:endParaRPr lang="en-US" baseline="-25000" dirty="0"/>
          </a:p>
        </p:txBody>
      </p:sp>
      <p:sp>
        <p:nvSpPr>
          <p:cNvPr id="4" name="Rectangle 3"/>
          <p:cNvSpPr/>
          <p:nvPr/>
        </p:nvSpPr>
        <p:spPr>
          <a:xfrm>
            <a:off x="792387" y="5464314"/>
            <a:ext cx="53263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Viable models for </a:t>
            </a: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initial-state fluctuations  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should still scale</a:t>
            </a: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9464" y="649069"/>
            <a:ext cx="30700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Shape fluctuations lead to</a:t>
            </a:r>
          </a:p>
          <a:p>
            <a:r>
              <a:rPr lang="en-US" dirty="0"/>
              <a:t>a</a:t>
            </a:r>
            <a:r>
              <a:rPr lang="en-US" dirty="0" smtClean="0"/>
              <a:t> distribution of the Q vector</a:t>
            </a:r>
          </a:p>
          <a:p>
            <a:r>
              <a:rPr lang="en-US" dirty="0" smtClean="0"/>
              <a:t>at a fixed centrality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343400" y="1393983"/>
            <a:ext cx="25600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 smtClean="0"/>
              <a:t>Lacey et. al, </a:t>
            </a:r>
            <a:r>
              <a:rPr lang="en-US" sz="1400" b="1" i="0" dirty="0"/>
              <a:t>a</a:t>
            </a:r>
            <a:r>
              <a:rPr lang="en-US" sz="1400" b="1" i="0" dirty="0" smtClean="0"/>
              <a:t>rxiv:1311.1728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85972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48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5" y="838200"/>
            <a:ext cx="8477250" cy="459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27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3200400" y="281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34506" y="577334"/>
            <a:ext cx="5160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Acoustic Scaling </a:t>
            </a:r>
            <a:r>
              <a:rPr lang="en-US" b="1" dirty="0" smtClean="0"/>
              <a:t>of shape-engineered events</a:t>
            </a:r>
            <a:endParaRPr lang="en-US" baseline="30000" dirty="0"/>
          </a:p>
        </p:txBody>
      </p:sp>
      <p:sp>
        <p:nvSpPr>
          <p:cNvPr id="10" name="Rounded Rectangle 9"/>
          <p:cNvSpPr/>
          <p:nvPr/>
        </p:nvSpPr>
        <p:spPr>
          <a:xfrm>
            <a:off x="76200" y="53280"/>
            <a:ext cx="3200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Scaling properties of flow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981200" y="5477470"/>
                <a:ext cx="717845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i="0" dirty="0">
                    <a:solidFill>
                      <a:srgbClr val="FF0000"/>
                    </a:solidFill>
                  </a:rPr>
                  <a:t>Characteristic </a:t>
                </a:r>
                <a14:m>
                  <m:oMath xmlns:m="http://schemas.openxmlformats.org/officeDocument/2006/math">
                    <m:r>
                      <a:rPr lang="en-US" b="1" dirty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en-US" b="1" dirty="0">
                        <a:solidFill>
                          <a:srgbClr val="FF0000"/>
                        </a:solidFill>
                        <a:latin typeface="Cambria Math"/>
                      </a:rPr>
                      <m:t>/</m:t>
                    </m:r>
                    <m:acc>
                      <m:accPr>
                        <m:chr m:val="̅"/>
                        <m:ctrlPr>
                          <a:rPr lang="en-US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b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𝑹</m:t>
                        </m:r>
                      </m:e>
                    </m:acc>
                  </m:oMath>
                </a14:m>
                <a:r>
                  <a:rPr lang="en-US" b="1" i="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i="0" dirty="0">
                    <a:solidFill>
                      <a:srgbClr val="FF0000"/>
                    </a:solidFill>
                  </a:rPr>
                  <a:t>viscous </a:t>
                </a:r>
                <a:r>
                  <a:rPr lang="en-US" b="1" i="0" dirty="0" smtClean="0">
                    <a:solidFill>
                      <a:srgbClr val="FF0000"/>
                    </a:solidFill>
                  </a:rPr>
                  <a:t>damping validated </a:t>
                </a:r>
              </a:p>
              <a:p>
                <a:pPr algn="l"/>
                <a:r>
                  <a:rPr lang="en-US" b="1" i="0" dirty="0" smtClean="0">
                    <a:solidFill>
                      <a:srgbClr val="FF0000"/>
                    </a:solidFill>
                  </a:rPr>
                  <a:t>      for different event shapes at the same centrality</a:t>
                </a:r>
              </a:p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dirty="0" smtClean="0">
                    <a:solidFill>
                      <a:srgbClr val="3333CC"/>
                    </a:solidFill>
                  </a:rPr>
                  <a:t>A further constraint for initial fluctuations model and </a:t>
                </a:r>
                <a:r>
                  <a:rPr lang="el-GR" b="1" dirty="0" smtClean="0">
                    <a:solidFill>
                      <a:srgbClr val="3333CC"/>
                    </a:solidFill>
                  </a:rPr>
                  <a:t>η</a:t>
                </a:r>
                <a:r>
                  <a:rPr lang="en-US" b="1" dirty="0" smtClean="0">
                    <a:solidFill>
                      <a:srgbClr val="3333CC"/>
                    </a:solidFill>
                  </a:rPr>
                  <a:t>/s </a:t>
                </a:r>
                <a:endParaRPr lang="en-US" b="1" dirty="0">
                  <a:solidFill>
                    <a:srgbClr val="3333CC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5477470"/>
                <a:ext cx="7178450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509" t="-33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6019800" y="752891"/>
            <a:ext cx="25600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 smtClean="0"/>
              <a:t>Lacey et. al, </a:t>
            </a:r>
            <a:r>
              <a:rPr lang="en-US" sz="1400" b="1" i="0" dirty="0"/>
              <a:t>a</a:t>
            </a:r>
            <a:r>
              <a:rPr lang="en-US" sz="1400" b="1" i="0" dirty="0" smtClean="0"/>
              <a:t>rxiv:1311.1728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540376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9600" y="701182"/>
            <a:ext cx="7924800" cy="3261218"/>
            <a:chOff x="126057" y="762000"/>
            <a:chExt cx="8713143" cy="362113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057" y="1055132"/>
              <a:ext cx="8713143" cy="33280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038600" y="762000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Song et al</a:t>
              </a:r>
              <a:endParaRPr lang="en-US" dirty="0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B9155-0FC5-4747-B146-6A0D49CA143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24000" y="5385137"/>
                <a:ext cx="7239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0" dirty="0" smtClean="0">
                    <a:solidFill>
                      <a:srgbClr val="320CD6"/>
                    </a:solidFill>
                  </a:rPr>
                  <a:t>Characteristic </a:t>
                </a:r>
                <a14:m>
                  <m:oMath xmlns:m="http://schemas.openxmlformats.org/officeDocument/2006/math">
                    <m:r>
                      <a:rPr lang="en-US" sz="2000" b="1" dirty="0">
                        <a:solidFill>
                          <a:srgbClr val="320CD6"/>
                        </a:solidFill>
                        <a:latin typeface="Cambria Math"/>
                      </a:rPr>
                      <m:t>𝟏</m:t>
                    </m:r>
                    <m:r>
                      <a:rPr lang="en-US" sz="2000" b="1" dirty="0">
                        <a:solidFill>
                          <a:srgbClr val="320CD6"/>
                        </a:solidFill>
                        <a:latin typeface="Cambria Math"/>
                      </a:rPr>
                      <m:t>/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rgbClr val="320CD6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dirty="0">
                            <a:solidFill>
                              <a:srgbClr val="320CD6"/>
                            </a:solidFill>
                            <a:latin typeface="Cambria Math"/>
                          </a:rPr>
                          <m:t>𝑹</m:t>
                        </m:r>
                      </m:e>
                    </m:acc>
                  </m:oMath>
                </a14:m>
                <a:r>
                  <a:rPr lang="en-US" sz="2000" b="1" i="0" dirty="0">
                    <a:solidFill>
                      <a:srgbClr val="320CD6"/>
                    </a:solidFill>
                  </a:rPr>
                  <a:t> viscous damping </a:t>
                </a:r>
                <a:r>
                  <a:rPr lang="en-US" sz="2000" b="1" i="0" dirty="0" smtClean="0">
                    <a:solidFill>
                      <a:srgbClr val="320CD6"/>
                    </a:solidFill>
                  </a:rPr>
                  <a:t>validated in viscous hydrodynamics;</a:t>
                </a:r>
                <a:r>
                  <a:rPr lang="en-US" sz="2000" b="1" i="0" dirty="0" smtClean="0">
                    <a:solidFill>
                      <a:srgbClr val="320CD6"/>
                    </a:solidFill>
                    <a:sym typeface="Wingdings" pitchFamily="2" charset="2"/>
                  </a:rPr>
                  <a:t> </a:t>
                </a:r>
                <a:r>
                  <a:rPr lang="en-US" sz="2000" b="1" i="0" dirty="0" smtClean="0">
                    <a:solidFill>
                      <a:srgbClr val="FF0000"/>
                    </a:solidFill>
                    <a:sym typeface="Wingdings" pitchFamily="2" charset="2"/>
                  </a:rPr>
                  <a:t>calibration  4</a:t>
                </a:r>
                <a:r>
                  <a:rPr lang="el-GR" sz="2000" b="1" i="0" dirty="0" smtClean="0">
                    <a:solidFill>
                      <a:srgbClr val="FF0000"/>
                    </a:solidFill>
                    <a:sym typeface="Wingdings" pitchFamily="2" charset="2"/>
                  </a:rPr>
                  <a:t>π</a:t>
                </a:r>
                <a:r>
                  <a:rPr lang="el-GR" sz="2000" b="1" dirty="0" smtClean="0">
                    <a:solidFill>
                      <a:srgbClr val="FF0000"/>
                    </a:solidFill>
                  </a:rPr>
                  <a:t>η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/s ~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𝟑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endParaRPr lang="en-US" sz="2000" b="1" i="0" dirty="0" smtClean="0">
                  <a:solidFill>
                    <a:srgbClr val="FF0000"/>
                  </a:solidFill>
                </a:endParaRPr>
              </a:p>
              <a:p>
                <a:r>
                  <a:rPr lang="en-US" sz="2000" b="1" dirty="0" smtClean="0">
                    <a:solidFill>
                      <a:srgbClr val="FF0000"/>
                    </a:solidFill>
                  </a:rPr>
                  <a:t>Extracted </a:t>
                </a:r>
                <a:r>
                  <a:rPr lang="el-GR" sz="2000" b="1" dirty="0" smtClean="0">
                    <a:solidFill>
                      <a:srgbClr val="FF0000"/>
                    </a:solidFill>
                  </a:rPr>
                  <a:t>η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/s value insensitive to initial conditions</a:t>
                </a:r>
                <a:endParaRPr lang="en-US" sz="2000" b="1" i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5385137"/>
                <a:ext cx="7239000" cy="1015663"/>
              </a:xfrm>
              <a:prstGeom prst="rect">
                <a:avLst/>
              </a:prstGeom>
              <a:blipFill rotWithShape="1">
                <a:blip r:embed="rId6"/>
                <a:stretch>
                  <a:fillRect t="-2395" r="-253" b="-10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738161" y="3901351"/>
            <a:ext cx="7916911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ü"/>
            </a:pPr>
            <a:r>
              <a:rPr lang="el-GR" b="1" dirty="0">
                <a:solidFill>
                  <a:srgbClr val="4B14E6"/>
                </a:solidFill>
              </a:rPr>
              <a:t>η</a:t>
            </a:r>
            <a:r>
              <a:rPr lang="en-US" b="1" dirty="0" smtClean="0">
                <a:solidFill>
                  <a:srgbClr val="4B14E6"/>
                </a:solidFill>
              </a:rPr>
              <a:t>/s show 100% uncertainty due to “uncertainty” about the </a:t>
            </a:r>
          </a:p>
          <a:p>
            <a:pPr algn="l"/>
            <a:r>
              <a:rPr lang="en-US" b="1" dirty="0" smtClean="0">
                <a:solidFill>
                  <a:srgbClr val="4B14E6"/>
                </a:solidFill>
              </a:rPr>
              <a:t>initial geometry</a:t>
            </a:r>
          </a:p>
          <a:p>
            <a:pPr algn="l"/>
            <a:r>
              <a:rPr lang="en-US" sz="700" b="1" u="sng" dirty="0" smtClean="0">
                <a:solidFill>
                  <a:srgbClr val="4B14E6"/>
                </a:solidFill>
              </a:rPr>
              <a:t>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l-GR" b="1" dirty="0" smtClean="0">
                <a:solidFill>
                  <a:srgbClr val="4B14E6"/>
                </a:solidFill>
              </a:rPr>
              <a:t>η</a:t>
            </a:r>
            <a:r>
              <a:rPr lang="en-US" b="1" dirty="0">
                <a:solidFill>
                  <a:srgbClr val="4B14E6"/>
                </a:solidFill>
              </a:rPr>
              <a:t>/s </a:t>
            </a:r>
            <a:r>
              <a:rPr lang="en-US" b="1" dirty="0" smtClean="0">
                <a:solidFill>
                  <a:srgbClr val="4B14E6"/>
                </a:solidFill>
              </a:rPr>
              <a:t>is a property of the medium and should not depend on initial </a:t>
            </a:r>
          </a:p>
          <a:p>
            <a:pPr algn="l"/>
            <a:r>
              <a:rPr lang="en-US" b="1" dirty="0" smtClean="0">
                <a:solidFill>
                  <a:srgbClr val="4B14E6"/>
                </a:solidFill>
              </a:rPr>
              <a:t>geometry</a:t>
            </a:r>
          </a:p>
        </p:txBody>
      </p:sp>
      <p:pic>
        <p:nvPicPr>
          <p:cNvPr id="3651658" name="Picture 7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762000"/>
            <a:ext cx="7848600" cy="4570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76200" y="228600"/>
            <a:ext cx="25908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Extraction  of  </a:t>
            </a:r>
            <a:r>
              <a:rPr lang="el-GR" b="1" dirty="0" smtClean="0">
                <a:solidFill>
                  <a:srgbClr val="0033CC"/>
                </a:solidFill>
              </a:rPr>
              <a:t>η</a:t>
            </a:r>
            <a:r>
              <a:rPr lang="en-US" b="1" dirty="0" smtClean="0">
                <a:solidFill>
                  <a:srgbClr val="0033CC"/>
                </a:solidFill>
              </a:rPr>
              <a:t>/s</a:t>
            </a:r>
            <a:endParaRPr lang="en-US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321749"/>
              </p:ext>
            </p:extLst>
          </p:nvPr>
        </p:nvGraphicFramePr>
        <p:xfrm>
          <a:off x="5551476" y="76200"/>
          <a:ext cx="1382724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6352" name="Equation" r:id="rId8" imgW="939392" imgH="482391" progId="Equation.DSMT4">
                  <p:embed/>
                </p:oleObj>
              </mc:Choice>
              <mc:Fallback>
                <p:oleObj name="Equation" r:id="rId8" imgW="939392" imgH="48239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1476" y="76200"/>
                        <a:ext cx="1382724" cy="7175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76200" y="3124200"/>
            <a:ext cx="2148825" cy="2704528"/>
            <a:chOff x="20037" y="3248002"/>
            <a:chExt cx="4281453" cy="2704528"/>
          </a:xfrm>
        </p:grpSpPr>
        <p:cxnSp>
          <p:nvCxnSpPr>
            <p:cNvPr id="18" name="Straight Arrow Connector 17"/>
            <p:cNvCxnSpPr/>
            <p:nvPr/>
          </p:nvCxnSpPr>
          <p:spPr>
            <a:xfrm flipV="1">
              <a:off x="872490" y="3248002"/>
              <a:ext cx="3429000" cy="17811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20037" y="5029200"/>
                  <a:ext cx="2996590" cy="923330"/>
                </a:xfrm>
                <a:prstGeom prst="rect">
                  <a:avLst/>
                </a:prstGeom>
                <a:noFill/>
                <a:ln>
                  <a:solidFill>
                    <a:srgbClr val="00B0F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Slope sensitive</a:t>
                  </a:r>
                </a:p>
                <a:p>
                  <a:r>
                    <a:rPr lang="en-US" dirty="0" smtClean="0"/>
                    <a:t> to </a:t>
                  </a:r>
                  <a:r>
                    <a:rPr lang="en-US" dirty="0" smtClean="0">
                      <a:solidFill>
                        <a:srgbClr val="00B0F0"/>
                      </a:solidFill>
                    </a:rPr>
                    <a:t>4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π</m:t>
                      </m:r>
                    </m:oMath>
                  </a14:m>
                  <a:r>
                    <a:rPr lang="el-GR" b="1" dirty="0" smtClean="0">
                      <a:solidFill>
                        <a:srgbClr val="00B0F0"/>
                      </a:solidFill>
                    </a:rPr>
                    <a:t>η</a:t>
                  </a:r>
                  <a:r>
                    <a:rPr lang="en-US" b="1" dirty="0">
                      <a:solidFill>
                        <a:srgbClr val="00B0F0"/>
                      </a:solidFill>
                    </a:rPr>
                    <a:t>/s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37" y="5029200"/>
                  <a:ext cx="2996590" cy="92333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2614" b="-9150"/>
                  </a:stretch>
                </a:blipFill>
                <a:ln>
                  <a:solidFill>
                    <a:srgbClr val="00B0F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Rectangle 20"/>
          <p:cNvSpPr/>
          <p:nvPr/>
        </p:nvSpPr>
        <p:spPr>
          <a:xfrm>
            <a:off x="2888116" y="608111"/>
            <a:ext cx="25600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 smtClean="0"/>
              <a:t>Lacey et. al, </a:t>
            </a:r>
            <a:r>
              <a:rPr lang="en-US" sz="1400" b="1" i="0" dirty="0"/>
              <a:t>a</a:t>
            </a:r>
            <a:r>
              <a:rPr lang="en-US" sz="1400" b="1" i="0" dirty="0" smtClean="0"/>
              <a:t>rxiv:1311.1728</a:t>
            </a:r>
            <a:endParaRPr lang="en-US" sz="14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710829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51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0574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3" y="1924005"/>
            <a:ext cx="3599842" cy="264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B9155-0FC5-4747-B146-6A0D49CA143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524000" y="5308937"/>
                <a:ext cx="75438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0" dirty="0" smtClean="0">
                    <a:solidFill>
                      <a:srgbClr val="FF0000"/>
                    </a:solidFill>
                  </a:rPr>
                  <a:t>n</a:t>
                </a:r>
                <a:r>
                  <a:rPr lang="en-US" sz="2000" b="1" i="0" baseline="30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sz="2000" b="1" i="0" dirty="0" smtClean="0">
                    <a:solidFill>
                      <a:srgbClr val="FF0000"/>
                    </a:solidFill>
                  </a:rPr>
                  <a:t> scaling validated in experiment and </a:t>
                </a:r>
              </a:p>
              <a:p>
                <a:r>
                  <a:rPr lang="en-US" sz="2000" b="1" i="0" dirty="0" smtClean="0">
                    <a:solidFill>
                      <a:srgbClr val="FF0000"/>
                    </a:solidFill>
                  </a:rPr>
                  <a:t>viscous hydrodynamics;</a:t>
                </a:r>
                <a:r>
                  <a:rPr lang="en-US" sz="2000" b="1" i="0" dirty="0" smtClean="0">
                    <a:solidFill>
                      <a:srgbClr val="FF0000"/>
                    </a:solidFill>
                    <a:sym typeface="Wingdings" pitchFamily="2" charset="2"/>
                  </a:rPr>
                  <a:t> </a:t>
                </a:r>
              </a:p>
              <a:p>
                <a:r>
                  <a:rPr lang="en-US" sz="2000" b="1" i="0" dirty="0" smtClean="0">
                    <a:solidFill>
                      <a:srgbClr val="FF0000"/>
                    </a:solidFill>
                    <a:sym typeface="Wingdings" pitchFamily="2" charset="2"/>
                  </a:rPr>
                  <a:t>calibration  </a:t>
                </a:r>
                <a:r>
                  <a:rPr lang="en-US" sz="2000" b="1" i="0" dirty="0">
                    <a:solidFill>
                      <a:srgbClr val="0033CC"/>
                    </a:solidFill>
                    <a:sym typeface="Wingdings" pitchFamily="2" charset="2"/>
                  </a:rPr>
                  <a:t>4</a:t>
                </a:r>
                <a:r>
                  <a:rPr lang="el-GR" sz="2000" b="1" i="0" dirty="0">
                    <a:solidFill>
                      <a:srgbClr val="0033CC"/>
                    </a:solidFill>
                    <a:sym typeface="Wingdings" pitchFamily="2" charset="2"/>
                  </a:rPr>
                  <a:t>π</a:t>
                </a:r>
                <a:r>
                  <a:rPr lang="el-GR" sz="2000" b="1" dirty="0">
                    <a:solidFill>
                      <a:srgbClr val="3333CC"/>
                    </a:solidFill>
                  </a:rPr>
                  <a:t>η</a:t>
                </a:r>
                <a:r>
                  <a:rPr lang="en-US" sz="2000" b="1" dirty="0">
                    <a:solidFill>
                      <a:srgbClr val="3333CC"/>
                    </a:solidFill>
                  </a:rPr>
                  <a:t>/s ~ </a:t>
                </a:r>
                <a:r>
                  <a:rPr lang="en-US" sz="2000" b="1" dirty="0" smtClean="0">
                    <a:solidFill>
                      <a:srgbClr val="3333CC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3333CC"/>
                        </a:solidFill>
                        <a:latin typeface="Cambria Math"/>
                      </a:rPr>
                      <m:t>𝟐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endParaRPr lang="en-US" sz="2000" b="1" i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5308937"/>
                <a:ext cx="7543800" cy="1015663"/>
              </a:xfrm>
              <a:prstGeom prst="rect">
                <a:avLst/>
              </a:prstGeom>
              <a:blipFill rotWithShape="1">
                <a:blip r:embed="rId6"/>
                <a:stretch>
                  <a:fillRect t="-2395" b="-10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8304886"/>
              </p:ext>
            </p:extLst>
          </p:nvPr>
        </p:nvGraphicFramePr>
        <p:xfrm>
          <a:off x="3663322" y="468660"/>
          <a:ext cx="2270125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390" name="Equation" r:id="rId7" imgW="1409400" imgH="431640" progId="Equation.DSMT4">
                  <p:embed/>
                </p:oleObj>
              </mc:Choice>
              <mc:Fallback>
                <p:oleObj name="Equation" r:id="rId7" imgW="14094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3322" y="468660"/>
                        <a:ext cx="2270125" cy="7032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3242310" y="1447800"/>
            <a:ext cx="5867400" cy="3753583"/>
            <a:chOff x="3124200" y="1447800"/>
            <a:chExt cx="5867400" cy="3753583"/>
          </a:xfrm>
        </p:grpSpPr>
        <p:grpSp>
          <p:nvGrpSpPr>
            <p:cNvPr id="10" name="Group 9"/>
            <p:cNvGrpSpPr/>
            <p:nvPr/>
          </p:nvGrpSpPr>
          <p:grpSpPr>
            <a:xfrm>
              <a:off x="3124200" y="1447800"/>
              <a:ext cx="5867400" cy="3753583"/>
              <a:chOff x="1066656" y="280252"/>
              <a:chExt cx="8212138" cy="5006081"/>
            </a:xfrm>
          </p:grpSpPr>
          <p:graphicFrame>
            <p:nvGraphicFramePr>
              <p:cNvPr id="2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7763254"/>
                  </p:ext>
                </p:extLst>
              </p:nvPr>
            </p:nvGraphicFramePr>
            <p:xfrm>
              <a:off x="1066656" y="280252"/>
              <a:ext cx="8212138" cy="500608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27391" name="SPW 11.0 Graph" r:id="rId9" imgW="8669880" imgH="5285520" progId="SigmaPlotGraphicObject.10">
                      <p:embed/>
                    </p:oleObj>
                  </mc:Choice>
                  <mc:Fallback>
                    <p:oleObj name="SPW 11.0 Graph" r:id="rId9" imgW="8669880" imgH="5285520" progId="SigmaPlotGraphicObject.1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1066656" y="280252"/>
                            <a:ext cx="8212138" cy="500608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" name="Rectangle 8"/>
              <p:cNvSpPr/>
              <p:nvPr/>
            </p:nvSpPr>
            <p:spPr>
              <a:xfrm>
                <a:off x="4849747" y="1194890"/>
                <a:ext cx="609599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3575692" y="4366796"/>
              <a:ext cx="15018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Viscous Hydro</a:t>
              </a:r>
              <a:endParaRPr lang="en-US" sz="16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3810000" y="1452741"/>
            <a:ext cx="3912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 smtClean="0">
                <a:hlinkClick r:id="rId11"/>
              </a:rPr>
              <a:t>arXiv:1301.0165</a:t>
            </a:r>
            <a:r>
              <a:rPr lang="en-US" sz="1400" b="1" i="0" dirty="0" smtClean="0"/>
              <a:t>      &amp;    </a:t>
            </a:r>
            <a:r>
              <a:rPr lang="en-US" sz="1400" i="0" dirty="0" smtClean="0"/>
              <a:t>CMS </a:t>
            </a:r>
            <a:r>
              <a:rPr lang="en-US" sz="1400" i="0" dirty="0"/>
              <a:t>PAS HIN-12-011</a:t>
            </a:r>
            <a:endParaRPr lang="en-US" sz="12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20037" y="3248002"/>
            <a:ext cx="4281453" cy="2427529"/>
            <a:chOff x="20037" y="3248002"/>
            <a:chExt cx="4281453" cy="2427529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872490" y="3248002"/>
              <a:ext cx="3429000" cy="17811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0037" y="5029200"/>
              <a:ext cx="1736373" cy="646331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Slope sensitive</a:t>
              </a:r>
            </a:p>
            <a:p>
              <a:r>
                <a:rPr lang="en-US" dirty="0" smtClean="0"/>
                <a:t> to </a:t>
              </a:r>
              <a:r>
                <a:rPr lang="el-GR" b="1" dirty="0" smtClean="0">
                  <a:solidFill>
                    <a:srgbClr val="3333CC"/>
                  </a:solidFill>
                </a:rPr>
                <a:t>η</a:t>
              </a:r>
              <a:r>
                <a:rPr lang="en-US" b="1" dirty="0">
                  <a:solidFill>
                    <a:srgbClr val="3333CC"/>
                  </a:solidFill>
                </a:rPr>
                <a:t>/s </a:t>
              </a:r>
              <a:endParaRPr lang="en-US" dirty="0"/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76200" y="228600"/>
            <a:ext cx="25908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Extraction  of  </a:t>
            </a:r>
            <a:r>
              <a:rPr lang="el-GR" b="1" dirty="0" smtClean="0">
                <a:solidFill>
                  <a:srgbClr val="0033CC"/>
                </a:solidFill>
              </a:rPr>
              <a:t>η</a:t>
            </a:r>
            <a:r>
              <a:rPr lang="en-US" b="1" dirty="0" smtClean="0">
                <a:solidFill>
                  <a:srgbClr val="0033CC"/>
                </a:solidFill>
              </a:rPr>
              <a:t>/s</a:t>
            </a:r>
            <a:endParaRPr lang="en-US" b="1" dirty="0">
              <a:solidFill>
                <a:srgbClr val="0033CC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745301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3" name="Text Box 28"/>
          <p:cNvSpPr txBox="1">
            <a:spLocks noChangeArrowheads="1"/>
          </p:cNvSpPr>
          <p:nvPr/>
        </p:nvSpPr>
        <p:spPr bwMode="auto">
          <a:xfrm>
            <a:off x="3829050" y="3635313"/>
            <a:ext cx="1857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/>
          </a:p>
        </p:txBody>
      </p:sp>
      <p:sp>
        <p:nvSpPr>
          <p:cNvPr id="2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3</a:t>
            </a:fld>
            <a:r>
              <a:rPr lang="en-US" dirty="0" smtClean="0"/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-73569" y="4678680"/>
                <a:ext cx="4888518" cy="984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rgbClr val="FF0000"/>
                    </a:solidFill>
                  </a:rPr>
                  <a:t>LHC </a:t>
                </a:r>
                <a:r>
                  <a:rPr lang="en-US" b="1" dirty="0" smtClean="0">
                    <a:solidFill>
                      <a:srgbClr val="FF0000"/>
                    </a:solidFill>
                    <a:sym typeface="Wingdings" pitchFamily="2" charset="2"/>
                  </a:rPr>
                  <a:t> access to high T and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sym typeface="Wingdings" pitchFamily="2" charset="2"/>
                          </a:rPr>
                          <m:t>𝝁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sym typeface="Wingdings" pitchFamily="2" charset="2"/>
                          </a:rPr>
                          <m:t>𝑩</m:t>
                        </m:r>
                      </m:sub>
                    </m:sSub>
                  </m:oMath>
                </a14:m>
                <a:endParaRPr lang="en-US" b="1" dirty="0" smtClean="0">
                  <a:solidFill>
                    <a:srgbClr val="FF0000"/>
                  </a:solidFill>
                </a:endParaRPr>
              </a:p>
              <a:p>
                <a:pPr algn="l"/>
                <a:r>
                  <a:rPr lang="en-US" sz="400" dirty="0" smtClean="0">
                    <a:solidFill>
                      <a:srgbClr val="FF0000"/>
                    </a:solidFill>
                  </a:rPr>
                  <a:t>  </a:t>
                </a:r>
              </a:p>
              <a:p>
                <a:pPr marL="285750" indent="-285750" algn="l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rgbClr val="008000"/>
                    </a:solidFill>
                  </a:rPr>
                  <a:t>RHIC</a:t>
                </a:r>
                <a:r>
                  <a:rPr lang="en-US" b="1" dirty="0" smtClean="0"/>
                  <a:t> </a:t>
                </a:r>
                <a:r>
                  <a:rPr lang="en-US" b="1" dirty="0" smtClean="0">
                    <a:solidFill>
                      <a:srgbClr val="008000"/>
                    </a:solidFill>
                    <a:sym typeface="Wingdings" pitchFamily="2" charset="2"/>
                  </a:rPr>
                  <a:t></a:t>
                </a:r>
                <a:r>
                  <a:rPr lang="en-US" b="1" dirty="0" smtClean="0">
                    <a:sym typeface="Wingdings" pitchFamily="2" charset="2"/>
                  </a:rPr>
                  <a:t> </a:t>
                </a:r>
                <a:r>
                  <a:rPr lang="en-US" b="1" dirty="0" smtClean="0">
                    <a:solidFill>
                      <a:srgbClr val="008000"/>
                    </a:solidFill>
                    <a:sym typeface="Wingdings" pitchFamily="2" charset="2"/>
                  </a:rPr>
                  <a:t>access to different systems and</a:t>
                </a:r>
              </a:p>
              <a:p>
                <a:pPr algn="l"/>
                <a:r>
                  <a:rPr lang="en-US" b="1" dirty="0" smtClean="0">
                    <a:solidFill>
                      <a:srgbClr val="008000"/>
                    </a:solidFill>
                    <a:sym typeface="Wingdings" pitchFamily="2" charset="2"/>
                  </a:rPr>
                  <a:t>a </a:t>
                </a:r>
                <a:r>
                  <a:rPr lang="en-US" b="1" dirty="0" smtClean="0">
                    <a:solidFill>
                      <a:srgbClr val="008000"/>
                    </a:solidFill>
                  </a:rPr>
                  <a:t>broad domain of  the </a:t>
                </a:r>
                <a:r>
                  <a:rPr lang="en-US" b="1" dirty="0">
                    <a:solidFill>
                      <a:srgbClr val="00800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</a:rPr>
                          <m:t>𝛍</m:t>
                        </m:r>
                      </m:e>
                      <m:sub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8000"/>
                    </a:solidFill>
                  </a:rPr>
                  <a:t>,T)-plane 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3569" y="4678680"/>
                <a:ext cx="4888518" cy="984885"/>
              </a:xfrm>
              <a:prstGeom prst="rect">
                <a:avLst/>
              </a:prstGeom>
              <a:blipFill rotWithShape="1">
                <a:blip r:embed="rId4"/>
                <a:stretch>
                  <a:fillRect l="-1122" t="-3106" r="-125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/>
          <p:cNvGrpSpPr/>
          <p:nvPr/>
        </p:nvGrpSpPr>
        <p:grpSpPr>
          <a:xfrm>
            <a:off x="47625" y="758190"/>
            <a:ext cx="4219575" cy="3952875"/>
            <a:chOff x="76200" y="721425"/>
            <a:chExt cx="4219575" cy="3952875"/>
          </a:xfrm>
        </p:grpSpPr>
        <p:pic>
          <p:nvPicPr>
            <p:cNvPr id="272486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200" y="721425"/>
              <a:ext cx="4219575" cy="3952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2874701" y="3640775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400" dirty="0"/>
            </a:p>
          </p:txBody>
        </p:sp>
      </p:grp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654232" y="558226"/>
            <a:ext cx="486543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u="sng" dirty="0" smtClean="0">
                <a:solidFill>
                  <a:srgbClr val="7030A0"/>
                </a:solidFill>
              </a:rPr>
              <a:t>Exploit the RHIC-LHC beam energy lever arm</a:t>
            </a:r>
            <a:endParaRPr lang="en-US" u="sng" baseline="-25000" dirty="0">
              <a:solidFill>
                <a:srgbClr val="7030A0"/>
              </a:solidFill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2514600" y="1475312"/>
            <a:ext cx="1266825" cy="1938448"/>
          </a:xfrm>
          <a:custGeom>
            <a:avLst/>
            <a:gdLst>
              <a:gd name="connsiteX0" fmla="*/ 0 w 1341912"/>
              <a:gd name="connsiteY0" fmla="*/ 2054431 h 2054431"/>
              <a:gd name="connsiteX1" fmla="*/ 320634 w 1341912"/>
              <a:gd name="connsiteY1" fmla="*/ 1816924 h 2054431"/>
              <a:gd name="connsiteX2" fmla="*/ 665018 w 1341912"/>
              <a:gd name="connsiteY2" fmla="*/ 1425038 h 2054431"/>
              <a:gd name="connsiteX3" fmla="*/ 985652 w 1341912"/>
              <a:gd name="connsiteY3" fmla="*/ 878774 h 2054431"/>
              <a:gd name="connsiteX4" fmla="*/ 1211283 w 1341912"/>
              <a:gd name="connsiteY4" fmla="*/ 391885 h 2054431"/>
              <a:gd name="connsiteX5" fmla="*/ 1341912 w 1341912"/>
              <a:gd name="connsiteY5" fmla="*/ 0 h 2054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912" h="2054431">
                <a:moveTo>
                  <a:pt x="0" y="2054431"/>
                </a:moveTo>
                <a:cubicBezTo>
                  <a:pt x="104899" y="1988127"/>
                  <a:pt x="209798" y="1921823"/>
                  <a:pt x="320634" y="1816924"/>
                </a:cubicBezTo>
                <a:cubicBezTo>
                  <a:pt x="431470" y="1712025"/>
                  <a:pt x="554182" y="1581396"/>
                  <a:pt x="665018" y="1425038"/>
                </a:cubicBezTo>
                <a:cubicBezTo>
                  <a:pt x="775854" y="1268680"/>
                  <a:pt x="894608" y="1050966"/>
                  <a:pt x="985652" y="878774"/>
                </a:cubicBezTo>
                <a:cubicBezTo>
                  <a:pt x="1076696" y="706582"/>
                  <a:pt x="1151906" y="538347"/>
                  <a:pt x="1211283" y="391885"/>
                </a:cubicBezTo>
                <a:cubicBezTo>
                  <a:pt x="1270660" y="245423"/>
                  <a:pt x="1341912" y="0"/>
                  <a:pt x="1341912" y="0"/>
                </a:cubicBezTo>
              </a:path>
            </a:pathLst>
          </a:custGeom>
          <a:ln w="57150">
            <a:solidFill>
              <a:srgbClr val="FB152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2971800" y="6405245"/>
            <a:ext cx="5867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1295400" y="3402330"/>
            <a:ext cx="1219200" cy="534290"/>
          </a:xfrm>
          <a:custGeom>
            <a:avLst/>
            <a:gdLst>
              <a:gd name="connsiteX0" fmla="*/ 1215483 w 1215483"/>
              <a:gd name="connsiteY0" fmla="*/ 0 h 702527"/>
              <a:gd name="connsiteX1" fmla="*/ 925551 w 1215483"/>
              <a:gd name="connsiteY1" fmla="*/ 245327 h 702527"/>
              <a:gd name="connsiteX2" fmla="*/ 501805 w 1215483"/>
              <a:gd name="connsiteY2" fmla="*/ 479502 h 702527"/>
              <a:gd name="connsiteX3" fmla="*/ 0 w 1215483"/>
              <a:gd name="connsiteY3" fmla="*/ 702527 h 702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5483" h="702527">
                <a:moveTo>
                  <a:pt x="1215483" y="0"/>
                </a:moveTo>
                <a:cubicBezTo>
                  <a:pt x="1129990" y="82705"/>
                  <a:pt x="1044497" y="165410"/>
                  <a:pt x="925551" y="245327"/>
                </a:cubicBezTo>
                <a:cubicBezTo>
                  <a:pt x="806605" y="325244"/>
                  <a:pt x="656064" y="403302"/>
                  <a:pt x="501805" y="479502"/>
                </a:cubicBezTo>
                <a:cubicBezTo>
                  <a:pt x="347547" y="555702"/>
                  <a:pt x="173773" y="629114"/>
                  <a:pt x="0" y="702527"/>
                </a:cubicBezTo>
              </a:path>
            </a:pathLst>
          </a:custGeom>
          <a:ln w="571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885825" y="3167000"/>
            <a:ext cx="1556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 smtClean="0">
                <a:solidFill>
                  <a:srgbClr val="00B050"/>
                </a:solidFill>
              </a:rPr>
              <a:t>Energy scan</a:t>
            </a:r>
            <a:endParaRPr lang="en-US" b="1" i="0" dirty="0">
              <a:solidFill>
                <a:srgbClr val="00B05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6199" y="53280"/>
            <a:ext cx="2574485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0033CC"/>
                </a:solidFill>
              </a:rPr>
              <a:t>A Current Strategy</a:t>
            </a:r>
            <a:endParaRPr lang="en-US" sz="2000" b="1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876800" y="5486400"/>
                <a:ext cx="4343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rgbClr val="FF0000"/>
                    </a:solidFill>
                  </a:rPr>
                  <a:t>LHC + BES </a:t>
                </a:r>
                <a:r>
                  <a:rPr lang="en-US" b="1" dirty="0" smtClean="0">
                    <a:solidFill>
                      <a:srgbClr val="FF0000"/>
                    </a:solidFill>
                    <a:sym typeface="Wingdings" pitchFamily="2" charset="2"/>
                  </a:rPr>
                  <a:t> </a:t>
                </a:r>
                <a:r>
                  <a:rPr lang="en-US" b="1" dirty="0" smtClean="0">
                    <a:solidFill>
                      <a:srgbClr val="336600"/>
                    </a:solidFill>
                    <a:sym typeface="Wingdings" pitchFamily="2" charset="2"/>
                  </a:rPr>
                  <a:t>access to </a:t>
                </a:r>
                <a:r>
                  <a:rPr lang="en-US" b="1" dirty="0" smtClean="0">
                    <a:solidFill>
                      <a:srgbClr val="008000"/>
                    </a:solidFill>
                    <a:sym typeface="Wingdings" pitchFamily="2" charset="2"/>
                  </a:rPr>
                  <a:t>an even  </a:t>
                </a:r>
                <a:r>
                  <a:rPr lang="en-US" b="1" dirty="0" smtClean="0">
                    <a:solidFill>
                      <a:srgbClr val="008000"/>
                    </a:solidFill>
                  </a:rPr>
                  <a:t>broader domain of  the </a:t>
                </a:r>
                <a:r>
                  <a:rPr lang="en-US" b="1" dirty="0">
                    <a:solidFill>
                      <a:srgbClr val="00800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</a:rPr>
                          <m:t>𝛍</m:t>
                        </m:r>
                      </m:e>
                      <m:sub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8000"/>
                    </a:solidFill>
                  </a:rPr>
                  <a:t>,T)-</a:t>
                </a:r>
                <a:r>
                  <a:rPr lang="en-US" b="1" dirty="0" smtClean="0">
                    <a:solidFill>
                      <a:srgbClr val="008000"/>
                    </a:solidFill>
                  </a:rPr>
                  <a:t>plane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0" y="5486400"/>
                <a:ext cx="4343400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842" t="-4717" r="-281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5181600" y="684014"/>
            <a:ext cx="3657600" cy="4573786"/>
            <a:chOff x="5181600" y="838200"/>
            <a:chExt cx="3657600" cy="4573786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1022866"/>
              <a:ext cx="3657600" cy="4389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>
                  <a:off x="5952220" y="838200"/>
                  <a:ext cx="223324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solidFill>
                        <a:srgbClr val="008000"/>
                      </a:solidFill>
                    </a:rPr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𝛍</m:t>
                          </m:r>
                        </m:e>
                        <m:sub>
                          <m:r>
                            <a:rPr lang="en-US" b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𝐁</m:t>
                          </m:r>
                        </m:sub>
                      </m:sSub>
                    </m:oMath>
                  </a14:m>
                  <a:r>
                    <a:rPr lang="en-US" b="1" dirty="0">
                      <a:solidFill>
                        <a:srgbClr val="008000"/>
                      </a:solidFill>
                    </a:rPr>
                    <a:t>,T</a:t>
                  </a:r>
                  <a:r>
                    <a:rPr lang="en-US" b="1" dirty="0" smtClean="0">
                      <a:solidFill>
                        <a:srgbClr val="008000"/>
                      </a:solidFill>
                    </a:rPr>
                    <a:t>) at freeze-out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2220" y="838200"/>
                  <a:ext cx="2233240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2180" t="-8197" r="-190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57200" y="5612130"/>
                <a:ext cx="4386970" cy="3745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b="1" dirty="0">
                    <a:sym typeface="Wingdings" pitchFamily="2" charset="2"/>
                  </a:rPr>
                  <a:t>RHIC</a:t>
                </a:r>
                <a:r>
                  <a:rPr lang="en-US" b="1" baseline="-25000" dirty="0">
                    <a:sym typeface="Wingdings" pitchFamily="2" charset="2"/>
                  </a:rPr>
                  <a:t>BES</a:t>
                </a:r>
                <a:r>
                  <a:rPr lang="en-US" b="1" dirty="0">
                    <a:sym typeface="Wingdings" pitchFamily="2" charset="2"/>
                  </a:rPr>
                  <a:t> to LHC  </a:t>
                </a:r>
                <a14:m>
                  <m:oMath xmlns:m="http://schemas.openxmlformats.org/officeDocument/2006/math">
                    <m:r>
                      <a:rPr lang="en-US" b="1" dirty="0">
                        <a:latin typeface="Cambria Math"/>
                        <a:ea typeface="Cambria Math"/>
                        <a:sym typeface="Wingdings" pitchFamily="2" charset="2"/>
                      </a:rPr>
                      <m:t>~</m:t>
                    </m:r>
                  </m:oMath>
                </a14:m>
                <a:r>
                  <a:rPr lang="en-US" b="1" dirty="0">
                    <a:sym typeface="Wingdings" pitchFamily="2" charset="2"/>
                  </a:rPr>
                  <a:t>360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>
                            <a:latin typeface="Cambria Math"/>
                            <a:sym typeface="Wingdings" pitchFamily="2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1" i="1">
                                <a:latin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b="1">
                                <a:latin typeface="Cambria Math"/>
                                <a:sym typeface="Wingdings" pitchFamily="2" charset="2"/>
                              </a:rPr>
                              <m:t>𝒔</m:t>
                            </m:r>
                          </m:e>
                          <m:sub>
                            <m:r>
                              <a:rPr lang="en-US" b="1">
                                <a:latin typeface="Cambria Math"/>
                                <a:sym typeface="Wingdings" pitchFamily="2" charset="2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b="1" dirty="0">
                    <a:sym typeface="Wingdings" pitchFamily="2" charset="2"/>
                  </a:rPr>
                  <a:t> increase</a:t>
                </a:r>
                <a:endParaRPr lang="en-US" b="1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612130"/>
                <a:ext cx="4386970" cy="374526"/>
              </a:xfrm>
              <a:prstGeom prst="rect">
                <a:avLst/>
              </a:prstGeom>
              <a:blipFill rotWithShape="1">
                <a:blip r:embed="rId9"/>
                <a:stretch>
                  <a:fillRect l="-1111" t="-8197" r="-278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1789235" y="3764280"/>
            <a:ext cx="2226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Malek</a:t>
            </a:r>
            <a:r>
              <a:rPr lang="en-US" sz="1400" dirty="0" smtClean="0"/>
              <a:t>, CIPANP (2012)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6324600" y="4277380"/>
            <a:ext cx="228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J. </a:t>
            </a:r>
            <a:r>
              <a:rPr lang="en-US" sz="1400" dirty="0" err="1" smtClean="0"/>
              <a:t>Cleymans</a:t>
            </a:r>
            <a:r>
              <a:rPr lang="en-US" sz="1400" dirty="0" smtClean="0"/>
              <a:t> et al. </a:t>
            </a:r>
          </a:p>
          <a:p>
            <a:r>
              <a:rPr lang="en-US" sz="1400" dirty="0" smtClean="0"/>
              <a:t>Phys</a:t>
            </a:r>
            <a:r>
              <a:rPr lang="en-US" sz="1400" dirty="0"/>
              <a:t>. Rev. C73, 034905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9788" y="6075164"/>
            <a:ext cx="6322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Challenge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 leverage signals</a:t>
            </a:r>
            <a:r>
              <a:rPr lang="en-US" b="1" dirty="0" smtClean="0">
                <a:solidFill>
                  <a:srgbClr val="FF0000"/>
                </a:solidFill>
              </a:rPr>
              <a:t> from full span of energies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03028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  <p:bldP spid="37" grpId="0"/>
      <p:bldP spid="4" grpId="0"/>
      <p:bldP spid="28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4656CD2-6691-4BA0-9F5B-1D982F266F80}" type="slidenum">
              <a:rPr lang="en-US" smtClean="0"/>
              <a:pPr/>
              <a:t>30</a:t>
            </a:fld>
            <a:r>
              <a:rPr lang="en-US" smtClean="0"/>
              <a:t>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43000" y="4217908"/>
                <a:ext cx="70871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rgbClr val="320CD6"/>
                    </a:solidFill>
                    <a:sym typeface="Wingdings" pitchFamily="2" charset="2"/>
                  </a:rPr>
                  <a:t>An extensive set of measurements now span a broad range of beam energies </a:t>
                </a:r>
                <a:r>
                  <a:rPr lang="en-US" b="1" dirty="0" smtClean="0">
                    <a:solidFill>
                      <a:srgbClr val="4B14E6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4B14E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4B14E6"/>
                            </a:solidFill>
                          </a:rPr>
                          <m:t>T</m:t>
                        </m:r>
                        <m:r>
                          <a:rPr lang="en-US" b="1" dirty="0">
                            <a:solidFill>
                              <a:srgbClr val="4B14E6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1">
                            <a:solidFill>
                              <a:srgbClr val="4B14E6"/>
                            </a:solidFill>
                            <a:latin typeface="Cambria Math"/>
                          </a:rPr>
                          <m:t>𝛍</m:t>
                        </m:r>
                      </m:e>
                      <m:sub>
                        <m:r>
                          <a:rPr lang="en-US" b="1">
                            <a:solidFill>
                              <a:srgbClr val="4B14E6"/>
                            </a:solidFill>
                            <a:latin typeface="Cambria Math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4B14E6"/>
                    </a:solidFill>
                  </a:rPr>
                  <a:t>)</a:t>
                </a:r>
                <a:r>
                  <a:rPr lang="en-US" b="1" dirty="0" smtClean="0">
                    <a:solidFill>
                      <a:srgbClr val="4B14E6"/>
                    </a:solidFill>
                  </a:rPr>
                  <a:t>.</a:t>
                </a:r>
                <a:endParaRPr lang="en-US" b="1" dirty="0" smtClean="0">
                  <a:solidFill>
                    <a:srgbClr val="320CD6"/>
                  </a:solidFill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4217908"/>
                <a:ext cx="7087110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602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7620" y="990600"/>
            <a:ext cx="9087174" cy="3127702"/>
            <a:chOff x="7620" y="834698"/>
            <a:chExt cx="9087174" cy="3127702"/>
          </a:xfrm>
        </p:grpSpPr>
        <p:pic>
          <p:nvPicPr>
            <p:cNvPr id="362598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" y="973198"/>
              <a:ext cx="9087174" cy="298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653660" y="853599"/>
              <a:ext cx="490653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STAR - Phys.Rev.C86</a:t>
              </a:r>
              <a:r>
                <a:rPr lang="en-US" sz="1200" dirty="0"/>
                <a:t>, 014904 (2012</a:t>
              </a:r>
              <a:r>
                <a:rPr lang="en-US" sz="1200" dirty="0" smtClean="0"/>
                <a:t>); </a:t>
              </a:r>
              <a:r>
                <a:rPr lang="en-US" sz="1200" dirty="0"/>
                <a:t>Phys.Rev.C86, 054908 (2012</a:t>
              </a:r>
              <a:r>
                <a:rPr lang="en-US" sz="1100" dirty="0" smtClean="0"/>
                <a:t>)</a:t>
              </a:r>
              <a:endParaRPr lang="en-US" sz="11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096000" y="834698"/>
              <a:ext cx="28956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200" i="0" dirty="0" smtClean="0"/>
                <a:t>CMS - Phys.Rev.</a:t>
              </a:r>
              <a:r>
                <a:rPr lang="en-US" sz="1200" b="1" i="0" dirty="0" smtClean="0"/>
                <a:t>C87</a:t>
              </a:r>
              <a:r>
                <a:rPr lang="en-US" sz="1200" i="0" dirty="0"/>
                <a:t>, 014902 (2013)</a:t>
              </a:r>
              <a:endParaRPr lang="en-US" sz="1200"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4072288" y="662107"/>
            <a:ext cx="14879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arXiv:1305.3341</a:t>
            </a:r>
          </a:p>
        </p:txBody>
      </p:sp>
      <p:sp>
        <p:nvSpPr>
          <p:cNvPr id="1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ounded Rectangle 17"/>
              <p:cNvSpPr/>
              <p:nvPr/>
            </p:nvSpPr>
            <p:spPr>
              <a:xfrm>
                <a:off x="76200" y="53280"/>
                <a:ext cx="4740042" cy="480120"/>
              </a:xfrm>
              <a:prstGeom prst="round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</a:rPr>
                      <m:t>√</m:t>
                    </m:r>
                    <m:sSub>
                      <m:sSubPr>
                        <m:ctrlP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  <m:t>𝑵𝑵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0033CC"/>
                    </a:solidFill>
                  </a:rPr>
                  <a:t> dependence of viscous coefficient</a:t>
                </a:r>
                <a:endParaRPr lang="en-US" b="1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18" name="Rounded 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3280"/>
                <a:ext cx="4740042" cy="480120"/>
              </a:xfrm>
              <a:prstGeom prst="roundRect">
                <a:avLst/>
              </a:prstGeom>
              <a:blipFill rotWithShape="1">
                <a:blip r:embed="rId6"/>
                <a:stretch>
                  <a:fillRect b="-10000"/>
                </a:stretch>
              </a:blipFill>
              <a:ln w="31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557828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039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05022"/>
            <a:ext cx="8426891" cy="275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31</a:t>
            </a:fld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1379314"/>
              </p:ext>
            </p:extLst>
          </p:nvPr>
        </p:nvGraphicFramePr>
        <p:xfrm>
          <a:off x="7173913" y="106680"/>
          <a:ext cx="1512887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8400" name="Equation" r:id="rId5" imgW="939600" imgH="482400" progId="Equation.DSMT4">
                  <p:embed/>
                </p:oleObj>
              </mc:Choice>
              <mc:Fallback>
                <p:oleObj name="Equation" r:id="rId5" imgW="93960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3913" y="106680"/>
                        <a:ext cx="1512887" cy="7858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57200" y="3581400"/>
                <a:ext cx="3624605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i="0" dirty="0" smtClean="0">
                    <a:solidFill>
                      <a:srgbClr val="320CD6"/>
                    </a:solidFill>
                  </a:rPr>
                  <a:t>Characteristic </a:t>
                </a:r>
                <a14:m>
                  <m:oMath xmlns:m="http://schemas.openxmlformats.org/officeDocument/2006/math">
                    <m:r>
                      <a:rPr lang="en-US" b="1" dirty="0">
                        <a:solidFill>
                          <a:srgbClr val="320CD6"/>
                        </a:solidFill>
                        <a:latin typeface="Cambria Math"/>
                      </a:rPr>
                      <m:t>𝟏</m:t>
                    </m:r>
                    <m:r>
                      <a:rPr lang="en-US" b="1" dirty="0">
                        <a:solidFill>
                          <a:srgbClr val="320CD6"/>
                        </a:solidFill>
                        <a:latin typeface="Cambria Math"/>
                      </a:rPr>
                      <m:t>/</m:t>
                    </m:r>
                    <m:acc>
                      <m:accPr>
                        <m:chr m:val="̅"/>
                        <m:ctrlPr>
                          <a:rPr lang="en-US" b="1" i="1" dirty="0">
                            <a:solidFill>
                              <a:srgbClr val="320CD6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b="1" dirty="0">
                            <a:solidFill>
                              <a:srgbClr val="320CD6"/>
                            </a:solidFill>
                            <a:latin typeface="Cambria Math"/>
                          </a:rPr>
                          <m:t>𝑹</m:t>
                        </m:r>
                      </m:e>
                    </m:acc>
                  </m:oMath>
                </a14:m>
                <a:r>
                  <a:rPr lang="en-US" b="1" i="0" dirty="0" smtClean="0">
                    <a:solidFill>
                      <a:srgbClr val="320CD6"/>
                    </a:solidFill>
                  </a:rPr>
                  <a:t> </a:t>
                </a:r>
                <a:r>
                  <a:rPr lang="en-US" b="1" i="0" dirty="0">
                    <a:solidFill>
                      <a:srgbClr val="320CD6"/>
                    </a:solidFill>
                  </a:rPr>
                  <a:t>viscous </a:t>
                </a:r>
                <a:r>
                  <a:rPr lang="en-US" b="1" i="0" dirty="0" smtClean="0">
                    <a:solidFill>
                      <a:srgbClr val="320CD6"/>
                    </a:solidFill>
                  </a:rPr>
                  <a:t>damping validated across beam energies</a:t>
                </a:r>
              </a:p>
              <a:p>
                <a:pPr algn="l"/>
                <a:r>
                  <a:rPr lang="en-US" sz="600" b="1" i="0" dirty="0" smtClean="0">
                    <a:solidFill>
                      <a:srgbClr val="FF0000"/>
                    </a:solidFill>
                  </a:rPr>
                  <a:t> </a:t>
                </a:r>
                <a:endParaRPr lang="en-US" sz="600" b="1" i="0" dirty="0">
                  <a:solidFill>
                    <a:srgbClr val="FF0000"/>
                  </a:solidFill>
                </a:endParaRPr>
              </a:p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i="0" dirty="0" smtClean="0">
                    <a:solidFill>
                      <a:srgbClr val="F92A01"/>
                    </a:solidFill>
                  </a:rPr>
                  <a:t>First experimental indication for </a:t>
                </a:r>
                <a:r>
                  <a:rPr lang="el-GR" b="1" dirty="0">
                    <a:solidFill>
                      <a:srgbClr val="F92A01"/>
                    </a:solidFill>
                  </a:rPr>
                  <a:t>η</a:t>
                </a:r>
                <a:r>
                  <a:rPr lang="en-US" b="1" dirty="0" smtClean="0">
                    <a:solidFill>
                      <a:srgbClr val="F92A01"/>
                    </a:solidFill>
                  </a:rPr>
                  <a:t>/s variation in the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 smtClean="0">
                            <a:solidFill>
                              <a:srgbClr val="F92A0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F92A01"/>
                            </a:solidFill>
                            <a:latin typeface="Cambria Math"/>
                          </a:rPr>
                          <m:t>𝑻</m:t>
                        </m:r>
                        <m:r>
                          <a:rPr lang="en-US" b="1" i="1" smtClean="0">
                            <a:solidFill>
                              <a:srgbClr val="F92A01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92A0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92A01"/>
                                </a:solidFill>
                                <a:latin typeface="Cambria Math"/>
                                <a:ea typeface="Cambria Math"/>
                              </a:rPr>
                              <m:t>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92A01"/>
                                </a:solidFill>
                                <a:latin typeface="Cambria Math"/>
                                <a:ea typeface="Cambria Math"/>
                              </a:rPr>
                              <m:t>𝑩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1" i="0" dirty="0" smtClean="0">
                    <a:solidFill>
                      <a:srgbClr val="F92A01"/>
                    </a:solidFill>
                  </a:rPr>
                  <a:t>-plane</a:t>
                </a:r>
              </a:p>
              <a:p>
                <a:pPr marL="285750" indent="-285750" algn="l">
                  <a:buFont typeface="Wingdings" pitchFamily="2" charset="2"/>
                  <a:buChar char="ü"/>
                </a:pPr>
                <a:endParaRPr lang="en-US" sz="800" b="1" i="0" dirty="0" smtClean="0">
                  <a:solidFill>
                    <a:srgbClr val="F92A01"/>
                  </a:solidFill>
                </a:endParaRPr>
              </a:p>
              <a:p>
                <a:pPr marL="285750" indent="-285750" algn="l">
                  <a:buFont typeface="Wingdings" pitchFamily="2" charset="2"/>
                  <a:buChar char="ü"/>
                </a:pPr>
                <a:r>
                  <a:rPr lang="en-US" b="1" i="0" dirty="0" smtClean="0">
                    <a:solidFill>
                      <a:srgbClr val="F92A01"/>
                    </a:solidFill>
                  </a:rPr>
                  <a:t>CEP?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581400"/>
                <a:ext cx="3624605" cy="2308324"/>
              </a:xfrm>
              <a:prstGeom prst="rect">
                <a:avLst/>
              </a:prstGeom>
              <a:blipFill rotWithShape="1">
                <a:blip r:embed="rId7"/>
                <a:stretch>
                  <a:fillRect l="-1008" t="-1323" r="-1849" b="-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1233848" y="1308333"/>
            <a:ext cx="841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7.7 GeV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327861" y="1312813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19.6 GeV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530047" y="1312813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39 GeV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674293" y="1331192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62.4 GeV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836895" y="1298913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200 GeV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212776" y="2286000"/>
            <a:ext cx="894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2.76 </a:t>
            </a:r>
            <a:r>
              <a:rPr lang="en-US" sz="1400" dirty="0" err="1"/>
              <a:t>T</a:t>
            </a:r>
            <a:r>
              <a:rPr lang="en-US" sz="1400" dirty="0" err="1" smtClean="0"/>
              <a:t>eV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-40389" y="467081"/>
                <a:ext cx="6822189" cy="5354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b="1" dirty="0" smtClean="0"/>
                  <a:t>Acoustic Scaling –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000" b="1" i="1" smtClean="0">
                            <a:latin typeface="Cambria Math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en-US" sz="20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acc>
                              <m:accPr>
                                <m:chr m:val="̅"/>
                                <m:ctrlPr>
                                  <a:rPr lang="en-US" sz="2000" b="1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000" b="1" i="1" smtClean="0">
                                    <a:latin typeface="Cambria Math"/>
                                  </a:rPr>
                                  <m:t>𝑹</m:t>
                                </m:r>
                              </m:e>
                            </m:acc>
                          </m:den>
                        </m:f>
                        <m:r>
                          <a:rPr lang="en-US" sz="2000" b="1" i="1" smtClean="0">
                            <a:latin typeface="Cambria Math"/>
                          </a:rPr>
                          <m:t> </m:t>
                        </m:r>
                        <m:r>
                          <a:rPr lang="en-US" sz="2000" b="1" i="1" smtClean="0">
                            <a:latin typeface="Cambria Math"/>
                          </a:rPr>
                          <m:t>𝑺𝒄𝒂𝒍𝒊𝒏𝒈</m:t>
                        </m:r>
                        <m:r>
                          <a:rPr lang="en-US" sz="2000" b="1" i="1" smtClean="0">
                            <a:latin typeface="Cambria Math"/>
                          </a:rPr>
                          <m:t> </m:t>
                        </m:r>
                        <m:r>
                          <a:rPr lang="en-US" sz="2000" b="1" i="1" smtClean="0">
                            <a:latin typeface="Cambria Math"/>
                          </a:rPr>
                          <m:t>𝒇𝒐𝒓</m:t>
                        </m:r>
                        <m:r>
                          <a:rPr lang="en-US" sz="2000" b="1" i="1" smtClean="0">
                            <a:latin typeface="Cambria Math"/>
                          </a:rPr>
                          <m:t> </m:t>
                        </m:r>
                        <m:r>
                          <a:rPr lang="en-US" sz="2000" b="1" i="1" smtClean="0">
                            <a:latin typeface="Cambria Math"/>
                          </a:rPr>
                          <m:t>𝒕𝒉𝒆</m:t>
                        </m:r>
                        <m:r>
                          <a:rPr lang="en-US" sz="2000" b="1" i="1" smtClean="0">
                            <a:latin typeface="Cambria Math"/>
                          </a:rPr>
                          <m:t> </m:t>
                        </m:r>
                        <m:r>
                          <a:rPr lang="en-US" sz="2000" b="1" i="1" smtClean="0">
                            <a:latin typeface="Cambria Math"/>
                          </a:rPr>
                          <m:t>𝑩𝒆𝒂𝒎</m:t>
                        </m:r>
                        <m:r>
                          <a:rPr lang="en-US" sz="2000" b="1" i="1" smtClean="0">
                            <a:latin typeface="Cambria Math"/>
                          </a:rPr>
                          <m:t> </m:t>
                        </m:r>
                        <m:r>
                          <a:rPr lang="en-US" sz="2000" b="1" i="1" smtClean="0">
                            <a:latin typeface="Cambria Math"/>
                          </a:rPr>
                          <m:t>𝑬𝒏𝒆𝒓𝒈𝒚</m:t>
                        </m:r>
                        <m:r>
                          <a:rPr lang="en-US" sz="2000" b="1" i="1" smtClean="0">
                            <a:latin typeface="Cambria Math"/>
                          </a:rPr>
                          <m:t> </m:t>
                        </m:r>
                        <m:r>
                          <a:rPr lang="en-US" sz="2000" b="1" i="1" smtClean="0">
                            <a:latin typeface="Cambria Math"/>
                          </a:rPr>
                          <m:t>𝑺𝒄𝒂𝒏</m:t>
                        </m:r>
                      </m:e>
                    </m:box>
                  </m:oMath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0389" y="467081"/>
                <a:ext cx="6822189" cy="535468"/>
              </a:xfrm>
              <a:prstGeom prst="rect">
                <a:avLst/>
              </a:prstGeom>
              <a:blipFill rotWithShape="1">
                <a:blip r:embed="rId8"/>
                <a:stretch>
                  <a:fillRect l="-714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0038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320" y="3505200"/>
            <a:ext cx="402397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6413376" y="4728477"/>
            <a:ext cx="484290" cy="792480"/>
          </a:xfrm>
          <a:prstGeom prst="ellipse">
            <a:avLst/>
          </a:prstGeom>
          <a:solidFill>
            <a:srgbClr val="FFFF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73761" y="5199340"/>
                <a:ext cx="1967205" cy="943976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Complimentary</a:t>
                </a:r>
              </a:p>
              <a:p>
                <a:r>
                  <a:rPr lang="en-US" dirty="0"/>
                  <a:t>s</a:t>
                </a:r>
                <a:r>
                  <a:rPr lang="en-US" dirty="0" smtClean="0"/>
                  <a:t>ignals for similar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√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𝑁𝑁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761" y="5199340"/>
                <a:ext cx="1967205" cy="943976"/>
              </a:xfrm>
              <a:prstGeom prst="rect">
                <a:avLst/>
              </a:prstGeom>
              <a:blipFill rotWithShape="1">
                <a:blip r:embed="rId10"/>
                <a:stretch>
                  <a:fillRect l="-1858" t="-3226" r="-1238" b="-1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2807907" y="846653"/>
            <a:ext cx="40166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 smtClean="0"/>
              <a:t>Lacey et. al, </a:t>
            </a:r>
            <a:r>
              <a:rPr lang="en-US" sz="1400" b="1" i="0" dirty="0" err="1" smtClean="0"/>
              <a:t>Phys.Rev.Lett</a:t>
            </a:r>
            <a:r>
              <a:rPr lang="en-US" sz="1400" b="1" i="0" dirty="0"/>
              <a:t>. 112 (2014) 082302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ounded Rectangle 23"/>
              <p:cNvSpPr/>
              <p:nvPr/>
            </p:nvSpPr>
            <p:spPr>
              <a:xfrm>
                <a:off x="76200" y="53280"/>
                <a:ext cx="4740042" cy="480120"/>
              </a:xfrm>
              <a:prstGeom prst="round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</a:rPr>
                      <m:t>√</m:t>
                    </m:r>
                    <m:sSub>
                      <m:sSubPr>
                        <m:ctrlP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  <m:t>𝑵𝑵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0033CC"/>
                    </a:solidFill>
                  </a:rPr>
                  <a:t> dependence of viscous coefficient</a:t>
                </a:r>
                <a:endParaRPr lang="en-US" b="1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24" name="Rounded 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3280"/>
                <a:ext cx="4740042" cy="480120"/>
              </a:xfrm>
              <a:prstGeom prst="roundRect">
                <a:avLst/>
              </a:prstGeom>
              <a:blipFill rotWithShape="1">
                <a:blip r:embed="rId11"/>
                <a:stretch>
                  <a:fillRect b="-10000"/>
                </a:stretch>
              </a:blipFill>
              <a:ln w="31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86840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6" descr="Rout-Rside_019_logo.pdf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" r="-502"/>
          <a:stretch/>
        </p:blipFill>
        <p:spPr>
          <a:xfrm>
            <a:off x="-12700" y="541337"/>
            <a:ext cx="5063490" cy="3306763"/>
          </a:xfrm>
        </p:spPr>
      </p:pic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ounded Rectangle 23"/>
              <p:cNvSpPr/>
              <p:nvPr/>
            </p:nvSpPr>
            <p:spPr>
              <a:xfrm>
                <a:off x="76200" y="53280"/>
                <a:ext cx="3848796" cy="480120"/>
              </a:xfrm>
              <a:prstGeom prst="round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</a:rPr>
                      <m:t>√</m:t>
                    </m:r>
                    <m:sSub>
                      <m:sSubPr>
                        <m:ctrlP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</a:rPr>
                          <m:t>𝑵𝑵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0033CC"/>
                    </a:solidFill>
                  </a:rPr>
                  <a:t> dependence of HBT signals</a:t>
                </a:r>
                <a:endParaRPr lang="en-US" b="1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24" name="Rounded 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3280"/>
                <a:ext cx="3848796" cy="480120"/>
              </a:xfrm>
              <a:prstGeom prst="roundRect">
                <a:avLst/>
              </a:prstGeom>
              <a:blipFill rotWithShape="1">
                <a:blip r:embed="rId6"/>
                <a:stretch>
                  <a:fillRect r="-633" b="-10000"/>
                </a:stretch>
              </a:blipFill>
              <a:ln w="31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41974" y="6430805"/>
            <a:ext cx="3468625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918460" y="2343417"/>
            <a:ext cx="228600" cy="533400"/>
          </a:xfrm>
          <a:prstGeom prst="ellipse">
            <a:avLst/>
          </a:prstGeom>
          <a:solidFill>
            <a:srgbClr val="FFFF66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143000" y="1646187"/>
            <a:ext cx="228600" cy="533400"/>
          </a:xfrm>
          <a:prstGeom prst="ellipse">
            <a:avLst/>
          </a:prstGeom>
          <a:solidFill>
            <a:srgbClr val="FFFF66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5141975" y="293340"/>
            <a:ext cx="3925825" cy="2907060"/>
            <a:chOff x="5029200" y="217140"/>
            <a:chExt cx="3925825" cy="2907060"/>
          </a:xfrm>
        </p:grpSpPr>
        <p:pic>
          <p:nvPicPr>
            <p:cNvPr id="20" name="Picture 3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48" b="-2695"/>
            <a:stretch/>
          </p:blipFill>
          <p:spPr bwMode="auto">
            <a:xfrm>
              <a:off x="5029200" y="217140"/>
              <a:ext cx="3925825" cy="29070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Oval 20"/>
            <p:cNvSpPr/>
            <p:nvPr/>
          </p:nvSpPr>
          <p:spPr>
            <a:xfrm>
              <a:off x="6473532" y="1394727"/>
              <a:ext cx="484290" cy="792480"/>
            </a:xfrm>
            <a:prstGeom prst="ellipse">
              <a:avLst/>
            </a:prstGeom>
            <a:solidFill>
              <a:srgbClr val="FFFF00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762000" y="4311610"/>
            <a:ext cx="34480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i="0" dirty="0" smtClean="0">
                <a:solidFill>
                  <a:srgbClr val="FB1525"/>
                </a:solidFill>
                <a:sym typeface="Wingdings" pitchFamily="2" charset="2"/>
              </a:rPr>
              <a:t>Combined results</a:t>
            </a:r>
          </a:p>
          <a:p>
            <a:r>
              <a:rPr lang="en-US" b="1" i="0" dirty="0" smtClean="0">
                <a:solidFill>
                  <a:srgbClr val="FB1525"/>
                </a:solidFill>
                <a:sym typeface="Wingdings" pitchFamily="2" charset="2"/>
              </a:rPr>
              <a:t> Strongest </a:t>
            </a:r>
            <a:r>
              <a:rPr lang="en-US" b="1" i="0" dirty="0">
                <a:solidFill>
                  <a:srgbClr val="FB1525"/>
                </a:solidFill>
                <a:sym typeface="Wingdings" pitchFamily="2" charset="2"/>
              </a:rPr>
              <a:t>indications for  the CEP to </a:t>
            </a:r>
            <a:r>
              <a:rPr lang="en-US" b="1" i="0" dirty="0" smtClean="0">
                <a:solidFill>
                  <a:srgbClr val="FB1525"/>
                </a:solidFill>
                <a:sym typeface="Wingdings" pitchFamily="2" charset="2"/>
              </a:rPr>
              <a:t>date! </a:t>
            </a:r>
            <a:endParaRPr lang="en-US" b="1" i="0" dirty="0">
              <a:solidFill>
                <a:srgbClr val="FB1525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650288" y="3082289"/>
            <a:ext cx="3013652" cy="3769225"/>
            <a:chOff x="5673148" y="3070859"/>
            <a:chExt cx="3013652" cy="3769225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673148" y="3070859"/>
              <a:ext cx="3013652" cy="3769225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>
            <a:xfrm>
              <a:off x="7181908" y="3989069"/>
              <a:ext cx="453332" cy="533400"/>
            </a:xfrm>
            <a:prstGeom prst="ellipse">
              <a:avLst/>
            </a:prstGeom>
            <a:solidFill>
              <a:srgbClr val="FFFF66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5203523" y="0"/>
            <a:ext cx="40166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 smtClean="0"/>
              <a:t>Lacey et. al, </a:t>
            </a:r>
            <a:r>
              <a:rPr lang="en-US" sz="1400" b="1" i="0" dirty="0" err="1" smtClean="0"/>
              <a:t>Phys.Rev.Lett</a:t>
            </a:r>
            <a:r>
              <a:rPr lang="en-US" sz="1400" b="1" i="0" dirty="0"/>
              <a:t>. 112 (2014) 082302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8065231" y="2865358"/>
            <a:ext cx="650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STAR</a:t>
            </a:r>
            <a:endParaRPr lang="en-US" sz="1400" dirty="0"/>
          </a:p>
        </p:txBody>
      </p:sp>
      <p:sp>
        <p:nvSpPr>
          <p:cNvPr id="25" name="Oval 24"/>
          <p:cNvSpPr/>
          <p:nvPr/>
        </p:nvSpPr>
        <p:spPr>
          <a:xfrm>
            <a:off x="7345738" y="5779770"/>
            <a:ext cx="453332" cy="533400"/>
          </a:xfrm>
          <a:prstGeom prst="ellipse">
            <a:avLst/>
          </a:prstGeom>
          <a:solidFill>
            <a:srgbClr val="FFFF66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89455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>
                <a:spLocks noChangeArrowheads="1"/>
              </p:cNvSpPr>
              <p:nvPr/>
            </p:nvSpPr>
            <p:spPr bwMode="auto">
              <a:xfrm>
                <a:off x="152400" y="2060124"/>
                <a:ext cx="8915400" cy="3594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buFont typeface="Wingdings" pitchFamily="2" charset="2"/>
                  <a:buChar char="Ø"/>
                </a:pPr>
                <a:r>
                  <a:rPr lang="en-US" sz="2400" b="1" dirty="0" smtClean="0"/>
                  <a:t> </a:t>
                </a:r>
                <a:r>
                  <a:rPr lang="en-US" sz="2000" b="1" dirty="0" smtClean="0">
                    <a:solidFill>
                      <a:srgbClr val="4B14E6"/>
                    </a:solidFill>
                  </a:rPr>
                  <a:t>The expansion dynamics  is acoustic – “</a:t>
                </a:r>
                <a:r>
                  <a:rPr lang="en-US" sz="2000" dirty="0" smtClean="0">
                    <a:solidFill>
                      <a:srgbClr val="006600"/>
                    </a:solidFill>
                  </a:rPr>
                  <a:t>as it should be” </a:t>
                </a:r>
              </a:p>
              <a:p>
                <a:pPr marL="800100" lvl="1" indent="-342900" algn="l"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rgbClr val="4B14E6"/>
                    </a:solidFill>
                  </a:rPr>
                  <a:t>Validates expected acoustic scaling of flow and HBT radii</a:t>
                </a:r>
              </a:p>
              <a:p>
                <a:pPr lvl="2" algn="l">
                  <a:buFont typeface="Wingdings" pitchFamily="2" charset="2"/>
                  <a:buChar char="ü"/>
                </a:pPr>
                <a:r>
                  <a:rPr lang="en-US" sz="2000" b="1" dirty="0" smtClean="0">
                    <a:solidFill>
                      <a:srgbClr val="4B14E6"/>
                    </a:solidFill>
                    <a:sym typeface="Wingdings" pitchFamily="2" charset="2"/>
                  </a:rPr>
                  <a:t>constraints for </a:t>
                </a:r>
                <a:r>
                  <a:rPr lang="en-US" sz="2000" b="1" i="0" dirty="0">
                    <a:solidFill>
                      <a:srgbClr val="0033CC"/>
                    </a:solidFill>
                    <a:sym typeface="Wingdings" pitchFamily="2" charset="2"/>
                  </a:rPr>
                  <a:t>4</a:t>
                </a:r>
                <a:r>
                  <a:rPr lang="el-GR" sz="2000" b="1" i="0" dirty="0">
                    <a:solidFill>
                      <a:srgbClr val="0033CC"/>
                    </a:solidFill>
                    <a:sym typeface="Wingdings" pitchFamily="2" charset="2"/>
                  </a:rPr>
                  <a:t>π</a:t>
                </a:r>
                <a:r>
                  <a:rPr lang="el-GR" sz="2000" b="1" dirty="0">
                    <a:solidFill>
                      <a:srgbClr val="3333CC"/>
                    </a:solidFill>
                  </a:rPr>
                  <a:t>η</a:t>
                </a:r>
                <a:r>
                  <a:rPr lang="en-US" sz="2000" b="1" dirty="0" smtClean="0">
                    <a:solidFill>
                      <a:srgbClr val="3333CC"/>
                    </a:solidFill>
                  </a:rPr>
                  <a:t>/s &amp; viable initial-state models</a:t>
                </a:r>
              </a:p>
              <a:p>
                <a:pPr lvl="3" algn="l"/>
                <a:r>
                  <a:rPr lang="en-US" sz="600" b="1" dirty="0">
                    <a:solidFill>
                      <a:srgbClr val="3333CC"/>
                    </a:solidFill>
                  </a:rPr>
                  <a:t> </a:t>
                </a:r>
                <a:endParaRPr lang="en-US" sz="600" b="1" dirty="0" smtClean="0">
                  <a:solidFill>
                    <a:srgbClr val="3333CC"/>
                  </a:solidFill>
                </a:endParaRPr>
              </a:p>
              <a:p>
                <a:pPr lvl="2" algn="l">
                  <a:buFont typeface="Wingdings" pitchFamily="2" charset="2"/>
                  <a:buChar char="ü"/>
                </a:pPr>
                <a:r>
                  <a:rPr lang="en-US" sz="2000" b="1" i="0" dirty="0">
                    <a:solidFill>
                      <a:srgbClr val="0033CC"/>
                    </a:solidFill>
                    <a:sym typeface="Wingdings" pitchFamily="2" charset="2"/>
                  </a:rPr>
                  <a:t>4</a:t>
                </a:r>
                <a:r>
                  <a:rPr lang="el-GR" sz="2000" b="1" i="0" dirty="0">
                    <a:solidFill>
                      <a:srgbClr val="0033CC"/>
                    </a:solidFill>
                    <a:sym typeface="Wingdings" pitchFamily="2" charset="2"/>
                  </a:rPr>
                  <a:t>π</a:t>
                </a:r>
                <a:r>
                  <a:rPr lang="el-GR" sz="2000" b="1" dirty="0">
                    <a:solidFill>
                      <a:srgbClr val="3333CC"/>
                    </a:solidFill>
                  </a:rPr>
                  <a:t>η</a:t>
                </a:r>
                <a:r>
                  <a:rPr lang="en-US" sz="2000" b="1" dirty="0">
                    <a:solidFill>
                      <a:srgbClr val="3333CC"/>
                    </a:solidFill>
                  </a:rPr>
                  <a:t>/s </a:t>
                </a:r>
                <a:r>
                  <a:rPr lang="en-US" sz="2000" b="1" dirty="0">
                    <a:solidFill>
                      <a:srgbClr val="008000"/>
                    </a:solidFill>
                  </a:rPr>
                  <a:t>for RHIC plasma  </a:t>
                </a:r>
                <a:r>
                  <a:rPr lang="en-US" sz="2000" b="1" dirty="0">
                    <a:solidFill>
                      <a:srgbClr val="3333CC"/>
                    </a:solidFill>
                  </a:rPr>
                  <a:t>~ 1</a:t>
                </a:r>
                <a14:m>
                  <m:oMath xmlns:m="http://schemas.openxmlformats.org/officeDocument/2006/math"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</a:rPr>
                      <m:t>.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</a:rPr>
                      <m:t>𝟑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r>
                  <a:rPr lang="en-US" sz="2000" b="1" dirty="0">
                    <a:solidFill>
                      <a:srgbClr val="0080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00B0F0"/>
                    </a:solidFill>
                  </a:rPr>
                  <a:t>~ my 2006 estimate</a:t>
                </a:r>
              </a:p>
              <a:p>
                <a:pPr lvl="2" algn="l">
                  <a:buFont typeface="Wingdings" pitchFamily="2" charset="2"/>
                  <a:buChar char="ü"/>
                </a:pPr>
                <a:r>
                  <a:rPr lang="en-US" sz="2000" b="1" i="0" dirty="0">
                    <a:solidFill>
                      <a:srgbClr val="0033CC"/>
                    </a:solidFill>
                    <a:sym typeface="Wingdings" pitchFamily="2" charset="2"/>
                  </a:rPr>
                  <a:t>4</a:t>
                </a:r>
                <a:r>
                  <a:rPr lang="el-GR" sz="2000" b="1" i="0" dirty="0">
                    <a:solidFill>
                      <a:srgbClr val="0033CC"/>
                    </a:solidFill>
                    <a:sym typeface="Wingdings" pitchFamily="2" charset="2"/>
                  </a:rPr>
                  <a:t>π</a:t>
                </a:r>
                <a:r>
                  <a:rPr lang="el-GR" sz="2000" b="1" dirty="0">
                    <a:solidFill>
                      <a:srgbClr val="3333CC"/>
                    </a:solidFill>
                  </a:rPr>
                  <a:t>η</a:t>
                </a:r>
                <a:r>
                  <a:rPr lang="en-US" sz="2000" b="1" dirty="0">
                    <a:solidFill>
                      <a:srgbClr val="3333CC"/>
                    </a:solidFill>
                  </a:rPr>
                  <a:t>/s </a:t>
                </a:r>
                <a:r>
                  <a:rPr lang="en-US" sz="2000" b="1" dirty="0">
                    <a:solidFill>
                      <a:srgbClr val="008000"/>
                    </a:solidFill>
                  </a:rPr>
                  <a:t> for LHC plasma  </a:t>
                </a:r>
                <a:r>
                  <a:rPr lang="en-US" sz="2000" b="1" dirty="0">
                    <a:solidFill>
                      <a:srgbClr val="3333CC"/>
                    </a:solidFill>
                  </a:rPr>
                  <a:t>~ 2</a:t>
                </a:r>
                <a14:m>
                  <m:oMath xmlns:m="http://schemas.openxmlformats.org/officeDocument/2006/math"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</a:rPr>
                      <m:t>.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</a:rPr>
                      <m:t>𝟐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000" b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endParaRPr lang="en-US" sz="2000" b="1" dirty="0">
                  <a:solidFill>
                    <a:srgbClr val="3333CC"/>
                  </a:solidFill>
                  <a:ea typeface="Cambria Math"/>
                </a:endParaRPr>
              </a:p>
              <a:p>
                <a:pPr lvl="2" algn="l">
                  <a:buFont typeface="Wingdings" pitchFamily="2" charset="2"/>
                  <a:buChar char="ü"/>
                </a:pPr>
                <a:r>
                  <a:rPr lang="en-US" sz="2000" b="1" dirty="0">
                    <a:solidFill>
                      <a:srgbClr val="7030A0"/>
                    </a:solidFill>
                  </a:rPr>
                  <a:t>Extraction insensitive to initial geometry </a:t>
                </a:r>
                <a:r>
                  <a:rPr lang="en-US" sz="2000" b="1" dirty="0" smtClean="0">
                    <a:solidFill>
                      <a:srgbClr val="7030A0"/>
                    </a:solidFill>
                  </a:rPr>
                  <a:t>model</a:t>
                </a:r>
                <a:endParaRPr lang="en-US" sz="2000" b="1" dirty="0" smtClean="0">
                  <a:solidFill>
                    <a:srgbClr val="3333CC"/>
                  </a:solidFill>
                </a:endParaRPr>
              </a:p>
              <a:p>
                <a:pPr lvl="3" algn="l"/>
                <a:r>
                  <a:rPr lang="en-US" sz="900" b="1" dirty="0">
                    <a:solidFill>
                      <a:srgbClr val="3333CC"/>
                    </a:solidFill>
                  </a:rPr>
                  <a:t> </a:t>
                </a:r>
                <a:r>
                  <a:rPr lang="en-US" sz="900" b="1" dirty="0" smtClean="0">
                    <a:solidFill>
                      <a:srgbClr val="3333CC"/>
                    </a:solidFill>
                  </a:rPr>
                  <a:t> </a:t>
                </a:r>
                <a:endParaRPr lang="en-US" sz="1100" b="1" dirty="0" smtClean="0">
                  <a:solidFill>
                    <a:schemeClr val="accent5"/>
                  </a:solidFill>
                </a:endParaRPr>
              </a:p>
              <a:p>
                <a:pPr lvl="1" algn="l"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rgbClr val="FF0000"/>
                    </a:solidFill>
                  </a:rPr>
                  <a:t>Characteristic dependence of </a:t>
                </a:r>
              </a:p>
              <a:p>
                <a:pPr lvl="1" algn="l"/>
                <a:r>
                  <a:rPr lang="en-US" sz="2000" b="1" dirty="0" smtClean="0">
                    <a:solidFill>
                      <a:srgbClr val="FF0000"/>
                    </a:solidFill>
                  </a:rPr>
                  <a:t>viscous coefficient </a:t>
                </a:r>
                <a:r>
                  <a:rPr lang="el-GR" sz="2000" b="1" dirty="0" smtClean="0">
                    <a:solidFill>
                      <a:srgbClr val="4B14E6"/>
                    </a:solidFill>
                  </a:rPr>
                  <a:t>β</a:t>
                </a:r>
                <a:r>
                  <a:rPr lang="en-US" sz="2000" b="1" dirty="0" smtClean="0">
                    <a:solidFill>
                      <a:srgbClr val="4B14E6"/>
                    </a:solidFill>
                  </a:rPr>
                  <a:t>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𝑎𝑛𝑑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𝑣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1, 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𝑎𝑠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𝑤𝑒𝑙𝑙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𝑎𝑠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 "</m:t>
                        </m:r>
                        <m:r>
                          <a:rPr lang="en-US" sz="240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sz="2400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</a:rPr>
                      <m:t>"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𝑎𝑛𝑑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</m:t>
                    </m:r>
                    <m:sSubSup>
                      <m:sSubSup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sz="200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000">
                            <a:latin typeface="Cambria Math"/>
                            <a:ea typeface="Cambria Math"/>
                          </a:rPr>
                          <m:t>𝜏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  <m:sub/>
                      <m:sup/>
                    </m:sSubSup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on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/>
                        <a:ea typeface="Cambria Math"/>
                      </a:rPr>
                      <m:t>√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  <m:sub>
                        <m:r>
                          <a:rPr lang="en-US" sz="2000">
                            <a:latin typeface="Cambria Math"/>
                            <a:ea typeface="Cambria Math"/>
                          </a:rPr>
                          <m:t>𝑁𝑁</m:t>
                        </m:r>
                      </m:sub>
                    </m:sSub>
                    <m:r>
                      <a:rPr lang="en-US" sz="200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pPr lvl="1" algn="l"/>
                <a:r>
                  <a:rPr lang="en-US" sz="2000" b="1" dirty="0" smtClean="0">
                    <a:solidFill>
                      <a:srgbClr val="FF0000"/>
                    </a:solidFill>
                  </a:rPr>
                  <a:t>give new constraints which could be an indication for reaction trajectories in close proximity to the </a:t>
                </a:r>
                <a:r>
                  <a:rPr lang="en-US" sz="2000" b="1" dirty="0" smtClean="0">
                    <a:solidFill>
                      <a:srgbClr val="008000"/>
                    </a:solidFill>
                  </a:rPr>
                  <a:t>CEP?</a:t>
                </a:r>
                <a:endParaRPr lang="en-US" sz="2000" b="1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2060124"/>
                <a:ext cx="8915400" cy="3594446"/>
              </a:xfrm>
              <a:prstGeom prst="rect">
                <a:avLst/>
              </a:prstGeom>
              <a:blipFill rotWithShape="1">
                <a:blip r:embed="rId4"/>
                <a:stretch>
                  <a:fillRect l="-889" t="-508" b="-203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752668" name="Text Box 28"/>
          <p:cNvSpPr txBox="1">
            <a:spLocks noChangeArrowheads="1"/>
          </p:cNvSpPr>
          <p:nvPr/>
        </p:nvSpPr>
        <p:spPr bwMode="auto">
          <a:xfrm>
            <a:off x="350520" y="644604"/>
            <a:ext cx="7953147" cy="11079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Acoustic scaling of anisotropic flow and HBT radii </a:t>
            </a:r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lend 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profound mechanistic insights, as well as new constraints for </a:t>
            </a:r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observables</a:t>
            </a:r>
            <a:endParaRPr lang="en-US" sz="2200" baseline="-25000" dirty="0">
              <a:solidFill>
                <a:srgbClr val="FF0000"/>
              </a:solidFill>
            </a:endParaRP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33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19100" y="1732062"/>
            <a:ext cx="2448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000" b="1" i="0" u="sng" dirty="0" smtClean="0">
                <a:solidFill>
                  <a:srgbClr val="00B0F0"/>
                </a:solidFill>
              </a:rPr>
              <a:t>What do we learn?</a:t>
            </a:r>
          </a:p>
        </p:txBody>
      </p:sp>
      <p:grpSp>
        <p:nvGrpSpPr>
          <p:cNvPr id="21" name="Group 17"/>
          <p:cNvGrpSpPr/>
          <p:nvPr/>
        </p:nvGrpSpPr>
        <p:grpSpPr>
          <a:xfrm>
            <a:off x="152399" y="76200"/>
            <a:ext cx="1676401" cy="533400"/>
            <a:chOff x="2976153" y="264225"/>
            <a:chExt cx="2419649" cy="990600"/>
          </a:xfrm>
        </p:grpSpPr>
        <p:sp>
          <p:nvSpPr>
            <p:cNvPr id="22" name="Text Box 28"/>
            <p:cNvSpPr txBox="1">
              <a:spLocks noChangeArrowheads="1"/>
            </p:cNvSpPr>
            <p:nvPr/>
          </p:nvSpPr>
          <p:spPr bwMode="auto">
            <a:xfrm>
              <a:off x="3045223" y="388050"/>
              <a:ext cx="2315512" cy="8002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sz="2200" b="1" dirty="0" smtClean="0"/>
                <a:t>Epilogue</a:t>
              </a:r>
              <a:endParaRPr lang="en-US" sz="2200" dirty="0"/>
            </a:p>
          </p:txBody>
        </p:sp>
        <p:sp>
          <p:nvSpPr>
            <p:cNvPr id="23" name="AutoShape 34"/>
            <p:cNvSpPr>
              <a:spLocks noChangeArrowheads="1"/>
            </p:cNvSpPr>
            <p:nvPr/>
          </p:nvSpPr>
          <p:spPr bwMode="auto">
            <a:xfrm>
              <a:off x="2976153" y="264225"/>
              <a:ext cx="2419649" cy="990600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54102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26770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17360" y="2743200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End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B9155-0FC5-4747-B146-6A0D49CA143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27930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9F43004-1737-4CBE-9454-D61F788CE743}" type="slidenum">
              <a:rPr lang="en-US" smtClean="0"/>
              <a:pPr/>
              <a:t>35</a:t>
            </a:fld>
            <a:r>
              <a:rPr lang="en-US" dirty="0" smtClean="0"/>
              <a:t>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676400" y="5562600"/>
            <a:ext cx="7239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rgbClr val="4B14E6"/>
                </a:solidFill>
                <a:sym typeface="Wingdings" pitchFamily="2" charset="2"/>
              </a:rPr>
              <a:t>For partonic flow, quark number scaling expected </a:t>
            </a:r>
          </a:p>
          <a:p>
            <a:pPr algn="l"/>
            <a:r>
              <a:rPr lang="en-US" sz="2000" b="1" dirty="0" smtClean="0">
                <a:solidFill>
                  <a:srgbClr val="4B14E6"/>
                </a:solidFill>
                <a:sym typeface="Wingdings" pitchFamily="2" charset="2"/>
              </a:rPr>
              <a:t> single curve for identified particle species </a:t>
            </a:r>
            <a:r>
              <a:rPr lang="en-US" sz="2000" b="1" dirty="0" err="1" smtClean="0">
                <a:solidFill>
                  <a:srgbClr val="4B14E6"/>
                </a:solidFill>
                <a:sym typeface="Wingdings" pitchFamily="2" charset="2"/>
              </a:rPr>
              <a:t>v</a:t>
            </a:r>
            <a:r>
              <a:rPr lang="en-US" sz="2000" b="1" baseline="-25000" dirty="0" err="1" smtClean="0">
                <a:solidFill>
                  <a:srgbClr val="4B14E6"/>
                </a:solidFill>
                <a:sym typeface="Wingdings" pitchFamily="2" charset="2"/>
              </a:rPr>
              <a:t>n</a:t>
            </a:r>
            <a:endParaRPr lang="en-US" sz="2000" b="1" baseline="-25000" dirty="0" smtClean="0">
              <a:solidFill>
                <a:srgbClr val="4B14E6"/>
              </a:solidFill>
            </a:endParaRPr>
          </a:p>
        </p:txBody>
      </p:sp>
      <p:pic>
        <p:nvPicPr>
          <p:cNvPr id="28" name="Picture 27" descr="vn_vs_p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" y="685800"/>
            <a:ext cx="8991600" cy="4257894"/>
          </a:xfrm>
          <a:prstGeom prst="rect">
            <a:avLst/>
          </a:prstGeom>
        </p:spPr>
      </p:pic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45720" y="127825"/>
            <a:ext cx="41148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b="1" dirty="0"/>
              <a:t>F</a:t>
            </a:r>
            <a:r>
              <a:rPr lang="en-US" sz="2200" b="1" dirty="0" smtClean="0"/>
              <a:t>low  is partonic &amp; Acoustic?</a:t>
            </a:r>
            <a:endParaRPr lang="en-US" sz="2200" dirty="0"/>
          </a:p>
        </p:txBody>
      </p:sp>
      <p:sp>
        <p:nvSpPr>
          <p:cNvPr id="27" name="AutoShape 34"/>
          <p:cNvSpPr>
            <a:spLocks noChangeArrowheads="1"/>
          </p:cNvSpPr>
          <p:nvPr/>
        </p:nvSpPr>
        <p:spPr bwMode="auto">
          <a:xfrm>
            <a:off x="76200" y="76200"/>
            <a:ext cx="4038600" cy="5334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2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3910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479144"/>
              </p:ext>
            </p:extLst>
          </p:nvPr>
        </p:nvGraphicFramePr>
        <p:xfrm>
          <a:off x="228600" y="4738687"/>
          <a:ext cx="406082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948" name="Equation" r:id="rId6" imgW="2412720" imgH="444240" progId="Equation.DSMT4">
                  <p:embed/>
                </p:oleObj>
              </mc:Choice>
              <mc:Fallback>
                <p:oleObj name="Equation" r:id="rId6" imgW="24127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738687"/>
                        <a:ext cx="4060825" cy="7477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648200" y="4933890"/>
            <a:ext cx="4419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Note species dependence for all </a:t>
            </a:r>
            <a:r>
              <a:rPr lang="en-US" sz="2000" b="1" dirty="0" err="1" smtClean="0">
                <a:solidFill>
                  <a:srgbClr val="FF0000"/>
                </a:solidFill>
              </a:rPr>
              <a:t>v</a:t>
            </a:r>
            <a:r>
              <a:rPr lang="en-US" sz="2000" b="1" baseline="-25000" dirty="0" err="1" smtClean="0">
                <a:solidFill>
                  <a:srgbClr val="FF0000"/>
                </a:solidFill>
              </a:rPr>
              <a:t>n</a:t>
            </a:r>
            <a:endParaRPr lang="en-US" sz="2000" b="1" baseline="-250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45770" y="644234"/>
            <a:ext cx="15181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>
                <a:hlinkClick r:id="rId8"/>
              </a:rPr>
              <a:t>arXiv:1211.4009</a:t>
            </a:r>
            <a:endParaRPr lang="en-US" sz="1400" dirty="0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499023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9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36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419600" y="1051560"/>
            <a:ext cx="1883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000" b="1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PID scaling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200400" y="2819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9270" y="1447800"/>
            <a:ext cx="61722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882716"/>
              </p:ext>
            </p:extLst>
          </p:nvPr>
        </p:nvGraphicFramePr>
        <p:xfrm>
          <a:off x="2438400" y="5257800"/>
          <a:ext cx="504507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346" name="Equation" r:id="rId5" imgW="2997000" imgH="444240" progId="Equation.DSMT4">
                  <p:embed/>
                </p:oleObj>
              </mc:Choice>
              <mc:Fallback>
                <p:oleObj name="Equation" r:id="rId5" imgW="29970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257800"/>
                        <a:ext cx="5045075" cy="7477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205878" y="762000"/>
            <a:ext cx="3005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Acoustic Scaling – </a:t>
            </a:r>
            <a:r>
              <a:rPr lang="en-US" b="1" dirty="0" smtClean="0"/>
              <a:t>Ratios</a:t>
            </a:r>
            <a:endParaRPr lang="en-US" baseline="30000" dirty="0"/>
          </a:p>
        </p:txBody>
      </p:sp>
      <p:sp>
        <p:nvSpPr>
          <p:cNvPr id="10" name="Rounded Rectangle 9"/>
          <p:cNvSpPr/>
          <p:nvPr/>
        </p:nvSpPr>
        <p:spPr>
          <a:xfrm>
            <a:off x="76200" y="53280"/>
            <a:ext cx="3200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0033CC"/>
                </a:solidFill>
              </a:rPr>
              <a:t>Scaling properties of flow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797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4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54102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76200" y="53280"/>
            <a:ext cx="22860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0033CC"/>
                </a:solidFill>
              </a:rPr>
              <a:t>Possible signals</a:t>
            </a:r>
            <a:endParaRPr lang="en-US" sz="2000" b="1" dirty="0">
              <a:solidFill>
                <a:srgbClr val="0033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7683" y="48768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33CC"/>
                </a:solidFill>
              </a:rPr>
              <a:t>At the CEP or close to it, anomalies </a:t>
            </a:r>
            <a:r>
              <a:rPr lang="en-US" b="1" dirty="0" smtClean="0">
                <a:solidFill>
                  <a:srgbClr val="0033CC"/>
                </a:solidFill>
              </a:rPr>
              <a:t>in the </a:t>
            </a:r>
            <a:r>
              <a:rPr lang="en-US" b="1" dirty="0">
                <a:solidFill>
                  <a:srgbClr val="0033CC"/>
                </a:solidFill>
              </a:rPr>
              <a:t>dynamic properties of the medium can drive </a:t>
            </a:r>
            <a:r>
              <a:rPr lang="en-US" b="1" dirty="0" smtClean="0">
                <a:solidFill>
                  <a:srgbClr val="0033CC"/>
                </a:solidFill>
              </a:rPr>
              <a:t>abrupt changes </a:t>
            </a:r>
            <a:r>
              <a:rPr lang="en-US" b="1" dirty="0">
                <a:solidFill>
                  <a:srgbClr val="0033CC"/>
                </a:solidFill>
              </a:rPr>
              <a:t>in transport coeﬃcients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85900" y="5650468"/>
            <a:ext cx="666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Anisotropic </a:t>
            </a:r>
            <a:r>
              <a:rPr lang="en-US" b="1" dirty="0">
                <a:solidFill>
                  <a:srgbClr val="FF0000"/>
                </a:solidFill>
              </a:rPr>
              <a:t>flow </a:t>
            </a:r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en-US" b="1" dirty="0" err="1" smtClean="0">
                <a:solidFill>
                  <a:srgbClr val="FF0000"/>
                </a:solidFill>
              </a:rPr>
              <a:t>v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n</a:t>
            </a:r>
            <a:r>
              <a:rPr lang="en-US" b="1" dirty="0" smtClean="0">
                <a:solidFill>
                  <a:srgbClr val="FF0000"/>
                </a:solidFill>
              </a:rPr>
              <a:t>) measurements </a:t>
            </a:r>
            <a:r>
              <a:rPr lang="en-US" b="1" dirty="0">
                <a:solidFill>
                  <a:srgbClr val="FF0000"/>
                </a:solidFill>
              </a:rPr>
              <a:t>are an invaluable probe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24676" y="530748"/>
            <a:ext cx="4384484" cy="4269852"/>
            <a:chOff x="324676" y="530748"/>
            <a:chExt cx="4384484" cy="4269852"/>
          </a:xfrm>
        </p:grpSpPr>
        <p:pic>
          <p:nvPicPr>
            <p:cNvPr id="368537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7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676" y="1418547"/>
              <a:ext cx="4323524" cy="3382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762000" y="530748"/>
              <a:ext cx="394716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i="0" dirty="0" err="1"/>
                <a:t>Csernai</a:t>
              </a:r>
              <a:r>
                <a:rPr lang="en-US" sz="1400" b="1" i="0" dirty="0"/>
                <a:t> et. al,</a:t>
              </a:r>
            </a:p>
            <a:p>
              <a:r>
                <a:rPr lang="en-US" sz="1400" b="1" i="0" dirty="0" err="1"/>
                <a:t>Phys.Rev.Lett</a:t>
              </a:r>
              <a:r>
                <a:rPr lang="en-US" sz="1400" b="1" i="0" dirty="0"/>
                <a:t>. 97 (2006) </a:t>
              </a:r>
              <a:r>
                <a:rPr lang="en-US" sz="1400" b="1" i="0" dirty="0" smtClean="0"/>
                <a:t>152303</a:t>
              </a:r>
            </a:p>
            <a:p>
              <a:r>
                <a:rPr lang="en-US" sz="300" b="1" i="0" dirty="0" smtClean="0"/>
                <a:t> </a:t>
              </a:r>
            </a:p>
            <a:p>
              <a:r>
                <a:rPr lang="en-US" sz="1400" b="1" i="0" dirty="0" smtClean="0"/>
                <a:t>A. </a:t>
              </a:r>
              <a:r>
                <a:rPr lang="en-US" sz="1400" b="1" i="0" dirty="0" err="1" smtClean="0"/>
                <a:t>Dobado</a:t>
              </a:r>
              <a:r>
                <a:rPr lang="en-US" sz="1400" b="1" i="0" dirty="0" smtClean="0"/>
                <a:t> et. al, </a:t>
              </a:r>
            </a:p>
            <a:p>
              <a:r>
                <a:rPr lang="en-US" sz="1400" b="1" i="0" dirty="0" smtClean="0"/>
                <a:t>Phys. Rev. </a:t>
              </a:r>
              <a:r>
                <a:rPr lang="en-US" sz="1400" b="1" i="0" dirty="0"/>
                <a:t>D 79, 014002 (2009)</a:t>
              </a:r>
              <a:r>
                <a:rPr lang="en-US" b="1" i="0" dirty="0"/>
                <a:t> </a:t>
              </a:r>
              <a:endParaRPr lang="en-US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24400" y="189269"/>
            <a:ext cx="4495800" cy="4535131"/>
            <a:chOff x="4724400" y="189269"/>
            <a:chExt cx="4495800" cy="4535131"/>
          </a:xfrm>
        </p:grpSpPr>
        <p:grpSp>
          <p:nvGrpSpPr>
            <p:cNvPr id="8" name="Group 7"/>
            <p:cNvGrpSpPr/>
            <p:nvPr/>
          </p:nvGrpSpPr>
          <p:grpSpPr>
            <a:xfrm>
              <a:off x="4724400" y="189269"/>
              <a:ext cx="4495800" cy="4535131"/>
              <a:chOff x="4724400" y="329625"/>
              <a:chExt cx="4267200" cy="431857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724400" y="367078"/>
                <a:ext cx="4267200" cy="4281121"/>
                <a:chOff x="4351020" y="-329935"/>
                <a:chExt cx="4572000" cy="4636514"/>
              </a:xfrm>
            </p:grpSpPr>
            <p:pic>
              <p:nvPicPr>
                <p:cNvPr id="3650563" name="Picture 3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4400" y="361950"/>
                  <a:ext cx="3810000" cy="394462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5" name="Rectangle 4"/>
                <p:cNvSpPr/>
                <p:nvPr/>
              </p:nvSpPr>
              <p:spPr>
                <a:xfrm>
                  <a:off x="4351020" y="-329935"/>
                  <a:ext cx="4572000" cy="761783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r>
                    <a:rPr lang="en-US" sz="1400" b="1" dirty="0"/>
                    <a:t>Lacey et. al</a:t>
                  </a:r>
                  <a:r>
                    <a:rPr lang="en-US" sz="1400" b="1" dirty="0" smtClean="0"/>
                    <a:t>,</a:t>
                  </a:r>
                </a:p>
                <a:p>
                  <a:r>
                    <a:rPr lang="en-US" sz="1400" b="1" i="0" dirty="0"/>
                    <a:t>Phys</a:t>
                  </a:r>
                  <a:r>
                    <a:rPr lang="en-US" sz="1400" b="1" i="0" dirty="0" smtClean="0"/>
                    <a:t>. </a:t>
                  </a:r>
                  <a:r>
                    <a:rPr lang="en-US" sz="1400" b="1" i="0" dirty="0" err="1" smtClean="0"/>
                    <a:t>Rev.Lett</a:t>
                  </a:r>
                  <a:r>
                    <a:rPr lang="en-US" sz="1400" b="1" i="0" dirty="0"/>
                    <a:t>. 98 (2007) </a:t>
                  </a:r>
                  <a:r>
                    <a:rPr lang="en-US" sz="1400" b="1" i="0" dirty="0" smtClean="0"/>
                    <a:t>092301</a:t>
                  </a:r>
                  <a:endParaRPr lang="en-US" sz="1400" b="1" dirty="0" smtClean="0"/>
                </a:p>
                <a:p>
                  <a:r>
                    <a:rPr lang="en-US" sz="1400" b="1" dirty="0" smtClean="0"/>
                    <a:t> </a:t>
                  </a:r>
                  <a:r>
                    <a:rPr lang="en-US" sz="1400" b="1" i="0" dirty="0" smtClean="0">
                      <a:hlinkClick r:id="rId7"/>
                    </a:rPr>
                    <a:t>arXiv:0708.3512</a:t>
                  </a:r>
                  <a:r>
                    <a:rPr lang="en-US" sz="1400" dirty="0" smtClean="0"/>
                    <a:t> </a:t>
                  </a:r>
                  <a:r>
                    <a:rPr lang="en-US" sz="1400" b="1" dirty="0" smtClean="0"/>
                    <a:t> </a:t>
                  </a:r>
                  <a:r>
                    <a:rPr lang="en-US" sz="1400" b="1" dirty="0"/>
                    <a:t>(</a:t>
                  </a:r>
                  <a:r>
                    <a:rPr lang="en-US" sz="1400" b="1" dirty="0" smtClean="0"/>
                    <a:t>2008)</a:t>
                  </a:r>
                  <a:endParaRPr lang="en-US" sz="1400" dirty="0"/>
                </a:p>
              </p:txBody>
            </p:sp>
          </p:grpSp>
          <p:sp>
            <p:nvSpPr>
              <p:cNvPr id="4" name="Rectangle 3"/>
              <p:cNvSpPr/>
              <p:nvPr/>
            </p:nvSpPr>
            <p:spPr>
              <a:xfrm>
                <a:off x="6648659" y="329625"/>
                <a:ext cx="1847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127713" y="1214980"/>
              <a:ext cx="5677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0" dirty="0" smtClean="0"/>
                <a:t>H</a:t>
              </a:r>
              <a:r>
                <a:rPr lang="en-US" sz="1600" b="1" i="0" baseline="-25000" dirty="0" smtClean="0"/>
                <a:t>2</a:t>
              </a:r>
              <a:r>
                <a:rPr lang="en-US" sz="1600" b="1" i="0" dirty="0" smtClean="0"/>
                <a:t>O</a:t>
              </a:r>
              <a:endParaRPr lang="en-US" sz="1600" b="1" i="0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077683" y="1625081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dirty="0" smtClean="0"/>
              <a:t>Argon</a:t>
            </a:r>
            <a:endParaRPr lang="en-US" sz="1600" b="1" i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14071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5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54102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76200" y="53280"/>
            <a:ext cx="227238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0033CC"/>
                </a:solidFill>
              </a:rPr>
              <a:t>Possible signals</a:t>
            </a:r>
            <a:endParaRPr lang="en-US" sz="2000" b="1" dirty="0">
              <a:solidFill>
                <a:srgbClr val="0033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95800" y="4648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In the vicinity of a phase transition or the CEP anomalies in the space-time dynamics can enhance the time-like </a:t>
            </a:r>
          </a:p>
          <a:p>
            <a:r>
              <a:rPr lang="en-US" b="1" dirty="0">
                <a:solidFill>
                  <a:srgbClr val="0033CC"/>
                </a:solidFill>
              </a:rPr>
              <a:t>c</a:t>
            </a:r>
            <a:r>
              <a:rPr lang="en-US" b="1" dirty="0" smtClean="0">
                <a:solidFill>
                  <a:srgbClr val="0033CC"/>
                </a:solidFill>
              </a:rPr>
              <a:t>omponent of emissions.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5227" y="5833348"/>
            <a:ext cx="5694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</a:t>
            </a:r>
            <a:r>
              <a:rPr lang="en-US" b="1" baseline="-25000" dirty="0" smtClean="0">
                <a:solidFill>
                  <a:srgbClr val="FF0000"/>
                </a:solidFill>
              </a:rPr>
              <a:t>1</a:t>
            </a:r>
            <a:r>
              <a:rPr lang="en-US" b="1" dirty="0" smtClean="0">
                <a:solidFill>
                  <a:srgbClr val="FF0000"/>
                </a:solidFill>
              </a:rPr>
              <a:t> and HBT measurements are invaluable probes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685800"/>
            <a:ext cx="4800600" cy="3791914"/>
            <a:chOff x="41832" y="835223"/>
            <a:chExt cx="5054445" cy="3871091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32" y="1143000"/>
              <a:ext cx="5054445" cy="35633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2514600" y="2838271"/>
              <a:ext cx="1842030" cy="1428929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72538" y="835223"/>
              <a:ext cx="2884124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Dirk </a:t>
              </a:r>
              <a:r>
                <a:rPr lang="en-US" sz="1400" dirty="0" err="1" smtClean="0"/>
                <a:t>Rischke</a:t>
              </a:r>
              <a:r>
                <a:rPr lang="en-US" sz="1400" dirty="0" smtClean="0"/>
                <a:t> </a:t>
              </a:r>
              <a:r>
                <a:rPr lang="en-US" sz="1400" dirty="0"/>
                <a:t>and </a:t>
              </a:r>
              <a:r>
                <a:rPr lang="en-US" sz="1400" dirty="0" err="1"/>
                <a:t>Miklos</a:t>
              </a:r>
              <a:r>
                <a:rPr lang="en-US" sz="1400" dirty="0"/>
                <a:t> </a:t>
              </a:r>
              <a:r>
                <a:rPr lang="en-US" sz="1400" dirty="0" err="1" smtClean="0"/>
                <a:t>Gyulassy</a:t>
              </a:r>
              <a:endParaRPr lang="en-US" sz="1400" dirty="0" smtClean="0"/>
            </a:p>
            <a:p>
              <a:r>
                <a:rPr lang="en-US" sz="1400" i="0" dirty="0"/>
                <a:t>Nucl.Phys.A608:479-512,1996</a:t>
              </a:r>
              <a:endParaRPr lang="en-US" sz="14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724400" y="736138"/>
            <a:ext cx="4419600" cy="3759662"/>
            <a:chOff x="4724400" y="736138"/>
            <a:chExt cx="4419600" cy="3759662"/>
          </a:xfrm>
        </p:grpSpPr>
        <p:pic>
          <p:nvPicPr>
            <p:cNvPr id="368230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1163183"/>
              <a:ext cx="4419600" cy="33326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5486400" y="736138"/>
              <a:ext cx="332870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dirty="0"/>
                <a:t>Dirk </a:t>
              </a:r>
              <a:r>
                <a:rPr lang="en-US" sz="1400" dirty="0" err="1"/>
                <a:t>Rischke</a:t>
              </a:r>
              <a:r>
                <a:rPr lang="en-US" sz="1400" dirty="0"/>
                <a:t> and </a:t>
              </a:r>
              <a:r>
                <a:rPr lang="en-US" sz="1400" dirty="0" err="1"/>
                <a:t>Miklos</a:t>
              </a:r>
              <a:r>
                <a:rPr lang="en-US" sz="1400" dirty="0"/>
                <a:t> </a:t>
              </a:r>
              <a:r>
                <a:rPr lang="en-US" sz="1400" dirty="0" err="1"/>
                <a:t>Gyulassy</a:t>
              </a:r>
              <a:endParaRPr lang="en-US" sz="1400" dirty="0"/>
            </a:p>
            <a:p>
              <a:r>
                <a:rPr lang="en-US" sz="1400" i="0" dirty="0"/>
                <a:t>Nucl.Phys.A608:479-512,1996</a:t>
              </a:r>
              <a:endParaRPr lang="en-US" sz="1400" dirty="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-8890" y="4572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In the vicinity of a phase transition or the CEP, the sound speed is expected to soften considerably.</a:t>
            </a:r>
            <a:endParaRPr lang="en-US" b="1" dirty="0">
              <a:solidFill>
                <a:srgbClr val="0033CC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233960" y="144720"/>
            <a:ext cx="2980881" cy="559266"/>
            <a:chOff x="3233960" y="144720"/>
            <a:chExt cx="2980881" cy="559266"/>
          </a:xfrm>
        </p:grpSpPr>
        <p:sp>
          <p:nvSpPr>
            <p:cNvPr id="21" name="Rectangle 20"/>
            <p:cNvSpPr/>
            <p:nvPr/>
          </p:nvSpPr>
          <p:spPr>
            <a:xfrm>
              <a:off x="3233960" y="396209"/>
              <a:ext cx="29808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sz="14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H. Stoecker, NPA 750, 121 (</a:t>
              </a:r>
              <a:r>
                <a:rPr lang="nl-NL" sz="14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2005) </a:t>
              </a:r>
              <a:endPara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66308" y="144720"/>
              <a:ext cx="2916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Collapse of directed flow</a:t>
              </a:r>
              <a:endPara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01059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04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" y="4114800"/>
            <a:ext cx="5347686" cy="1178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 descr="hbt_c2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390" y="228600"/>
            <a:ext cx="4584310" cy="4002966"/>
          </a:xfrm>
          <a:prstGeom prst="rect">
            <a:avLst/>
          </a:prstGeom>
        </p:spPr>
      </p:pic>
      <p:sp>
        <p:nvSpPr>
          <p:cNvPr id="2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07945"/>
            <a:ext cx="5562600" cy="365125"/>
          </a:xfrm>
        </p:spPr>
        <p:txBody>
          <a:bodyPr/>
          <a:lstStyle/>
          <a:p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2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9BB7-FAAB-4470-9F8E-E285E560A416}" type="slidenum">
              <a:rPr lang="en-US"/>
              <a:pPr/>
              <a:t>6</a:t>
            </a:fld>
            <a:endParaRPr lang="en-US"/>
          </a:p>
        </p:txBody>
      </p:sp>
      <p:sp>
        <p:nvSpPr>
          <p:cNvPr id="687106" name="Text Box 2"/>
          <p:cNvSpPr txBox="1">
            <a:spLocks noChangeArrowheads="1"/>
          </p:cNvSpPr>
          <p:nvPr/>
        </p:nvSpPr>
        <p:spPr bwMode="auto">
          <a:xfrm>
            <a:off x="1955800" y="6102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2400">
              <a:latin typeface="Times New Roman" pitchFamily="18" charset="0"/>
            </a:endParaRPr>
          </a:p>
        </p:txBody>
      </p:sp>
      <p:pic>
        <p:nvPicPr>
          <p:cNvPr id="687129" name="Picture 25" descr="hbt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1543050"/>
            <a:ext cx="2514600" cy="1770146"/>
          </a:xfrm>
          <a:prstGeom prst="rect">
            <a:avLst/>
          </a:prstGeom>
          <a:noFill/>
        </p:spPr>
      </p:pic>
      <p:sp>
        <p:nvSpPr>
          <p:cNvPr id="687136" name="Text Box 32"/>
          <p:cNvSpPr txBox="1">
            <a:spLocks noChangeArrowheads="1"/>
          </p:cNvSpPr>
          <p:nvPr/>
        </p:nvSpPr>
        <p:spPr bwMode="auto">
          <a:xfrm>
            <a:off x="95250" y="987425"/>
            <a:ext cx="4019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Two particle Interferometry Studies</a:t>
            </a:r>
          </a:p>
        </p:txBody>
      </p:sp>
      <p:graphicFrame>
        <p:nvGraphicFramePr>
          <p:cNvPr id="687162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7382742"/>
              </p:ext>
            </p:extLst>
          </p:nvPr>
        </p:nvGraphicFramePr>
        <p:xfrm>
          <a:off x="2082800" y="2087880"/>
          <a:ext cx="2057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5089" name="Equation" r:id="rId7" imgW="1828800" imgH="431640" progId="Equation.3">
                  <p:embed/>
                </p:oleObj>
              </mc:Choice>
              <mc:Fallback>
                <p:oleObj name="Equation" r:id="rId7" imgW="1828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800" y="2087880"/>
                        <a:ext cx="20574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ounded Rectangle 29"/>
          <p:cNvSpPr/>
          <p:nvPr/>
        </p:nvSpPr>
        <p:spPr>
          <a:xfrm>
            <a:off x="76200" y="129480"/>
            <a:ext cx="27432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0033CC"/>
                </a:solidFill>
              </a:rPr>
              <a:t>HBT measurements</a:t>
            </a:r>
            <a:endParaRPr lang="en-US" sz="2000" b="1" dirty="0">
              <a:solidFill>
                <a:srgbClr val="00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726" y="5105400"/>
            <a:ext cx="78070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dirty="0" smtClean="0">
                <a:solidFill>
                  <a:srgbClr val="FB1525"/>
                </a:solidFill>
              </a:rPr>
              <a:t>Fits to the correlation functions </a:t>
            </a:r>
          </a:p>
          <a:p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 HBT </a:t>
            </a:r>
            <a:r>
              <a:rPr lang="en-US" sz="2000" b="1" dirty="0">
                <a:solidFill>
                  <a:srgbClr val="FB1525"/>
                </a:solidFill>
                <a:sym typeface="Wingdings" pitchFamily="2" charset="2"/>
              </a:rPr>
              <a:t>radii</a:t>
            </a:r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 (R</a:t>
            </a:r>
            <a:r>
              <a:rPr lang="en-US" sz="2000" b="1" baseline="-25000" dirty="0" smtClean="0">
                <a:solidFill>
                  <a:srgbClr val="FB1525"/>
                </a:solidFill>
                <a:sym typeface="Wingdings" pitchFamily="2" charset="2"/>
              </a:rPr>
              <a:t>out</a:t>
            </a:r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, </a:t>
            </a:r>
            <a:r>
              <a:rPr lang="en-US" sz="2000" b="1" dirty="0" err="1" smtClean="0">
                <a:solidFill>
                  <a:srgbClr val="FB1525"/>
                </a:solidFill>
                <a:sym typeface="Wingdings" pitchFamily="2" charset="2"/>
              </a:rPr>
              <a:t>R</a:t>
            </a:r>
            <a:r>
              <a:rPr lang="en-US" sz="2000" b="1" baseline="-25000" dirty="0" err="1" smtClean="0">
                <a:solidFill>
                  <a:srgbClr val="FB1525"/>
                </a:solidFill>
                <a:sym typeface="Wingdings" pitchFamily="2" charset="2"/>
              </a:rPr>
              <a:t>side</a:t>
            </a:r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, </a:t>
            </a:r>
            <a:r>
              <a:rPr lang="en-US" sz="2000" b="1" dirty="0" err="1" smtClean="0">
                <a:solidFill>
                  <a:srgbClr val="FB1525"/>
                </a:solidFill>
                <a:sym typeface="Wingdings" pitchFamily="2" charset="2"/>
              </a:rPr>
              <a:t>R</a:t>
            </a:r>
            <a:r>
              <a:rPr lang="en-US" sz="2000" b="1" baseline="-25000" dirty="0" err="1" smtClean="0">
                <a:solidFill>
                  <a:srgbClr val="FB1525"/>
                </a:solidFill>
                <a:sym typeface="Wingdings" pitchFamily="2" charset="2"/>
              </a:rPr>
              <a:t>long</a:t>
            </a:r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) as a function of centrality, </a:t>
            </a:r>
            <a:r>
              <a:rPr lang="en-US" sz="2000" b="1" dirty="0" err="1" smtClean="0">
                <a:solidFill>
                  <a:srgbClr val="FB1525"/>
                </a:solidFill>
                <a:sym typeface="Wingdings" pitchFamily="2" charset="2"/>
              </a:rPr>
              <a:t>m</a:t>
            </a:r>
            <a:r>
              <a:rPr lang="en-US" sz="2000" b="1" baseline="-25000" dirty="0" err="1" smtClean="0">
                <a:solidFill>
                  <a:srgbClr val="FB1525"/>
                </a:solidFill>
                <a:sym typeface="Wingdings" pitchFamily="2" charset="2"/>
              </a:rPr>
              <a:t>T</a:t>
            </a:r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, </a:t>
            </a:r>
            <a:r>
              <a:rPr lang="en-US" sz="2000" b="1" dirty="0" err="1" smtClean="0">
                <a:solidFill>
                  <a:srgbClr val="FB1525"/>
                </a:solidFill>
                <a:sym typeface="Wingdings" pitchFamily="2" charset="2"/>
              </a:rPr>
              <a:t>etc</a:t>
            </a:r>
            <a:endParaRPr lang="en-US" sz="2000" b="1" dirty="0">
              <a:solidFill>
                <a:srgbClr val="FB15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60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7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500"/>
                                        <p:tgtEl>
                                          <p:spTgt spid="68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69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713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07945"/>
            <a:ext cx="5562600" cy="365125"/>
          </a:xfrm>
        </p:spPr>
        <p:txBody>
          <a:bodyPr/>
          <a:lstStyle/>
          <a:p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2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9BB7-FAAB-4470-9F8E-E285E560A416}" type="slidenum">
              <a:rPr lang="en-US"/>
              <a:pPr/>
              <a:t>7</a:t>
            </a:fld>
            <a:endParaRPr lang="en-US"/>
          </a:p>
        </p:txBody>
      </p:sp>
      <p:sp>
        <p:nvSpPr>
          <p:cNvPr id="687106" name="Text Box 2"/>
          <p:cNvSpPr txBox="1">
            <a:spLocks noChangeArrowheads="1"/>
          </p:cNvSpPr>
          <p:nvPr/>
        </p:nvSpPr>
        <p:spPr bwMode="auto">
          <a:xfrm>
            <a:off x="1955800" y="6102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2400">
              <a:latin typeface="Times New Roman" pitchFamily="18" charset="0"/>
            </a:endParaRPr>
          </a:p>
        </p:txBody>
      </p:sp>
      <p:pic>
        <p:nvPicPr>
          <p:cNvPr id="687129" name="Picture 25" descr="hbt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43050"/>
            <a:ext cx="2514600" cy="1770146"/>
          </a:xfrm>
          <a:prstGeom prst="rect">
            <a:avLst/>
          </a:prstGeom>
          <a:noFill/>
        </p:spPr>
      </p:pic>
      <p:sp>
        <p:nvSpPr>
          <p:cNvPr id="687136" name="Text Box 32"/>
          <p:cNvSpPr txBox="1">
            <a:spLocks noChangeArrowheads="1"/>
          </p:cNvSpPr>
          <p:nvPr/>
        </p:nvSpPr>
        <p:spPr bwMode="auto">
          <a:xfrm>
            <a:off x="95250" y="987425"/>
            <a:ext cx="4019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Two particle Interferometry Studies</a:t>
            </a:r>
          </a:p>
        </p:txBody>
      </p:sp>
      <p:graphicFrame>
        <p:nvGraphicFramePr>
          <p:cNvPr id="687162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404883"/>
              </p:ext>
            </p:extLst>
          </p:nvPr>
        </p:nvGraphicFramePr>
        <p:xfrm>
          <a:off x="2082800" y="2087880"/>
          <a:ext cx="2057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3042" name="Equation" r:id="rId5" imgW="1828800" imgH="431640" progId="Equation.3">
                  <p:embed/>
                </p:oleObj>
              </mc:Choice>
              <mc:Fallback>
                <p:oleObj name="Equation" r:id="rId5" imgW="1828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800" y="2087880"/>
                        <a:ext cx="20574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ounded Rectangle 29"/>
          <p:cNvSpPr/>
          <p:nvPr/>
        </p:nvSpPr>
        <p:spPr>
          <a:xfrm>
            <a:off x="76200" y="129480"/>
            <a:ext cx="27432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0033CC"/>
                </a:solidFill>
              </a:rPr>
              <a:t>HBT measurements</a:t>
            </a:r>
            <a:endParaRPr lang="en-US" sz="2000" b="1" dirty="0">
              <a:solidFill>
                <a:srgbClr val="00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726" y="5235714"/>
            <a:ext cx="78070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dirty="0" smtClean="0">
                <a:solidFill>
                  <a:srgbClr val="FB1525"/>
                </a:solidFill>
              </a:rPr>
              <a:t>Fits to the correlation functions </a:t>
            </a:r>
          </a:p>
          <a:p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 HBT </a:t>
            </a:r>
            <a:r>
              <a:rPr lang="en-US" sz="2000" b="1" dirty="0">
                <a:solidFill>
                  <a:srgbClr val="FB1525"/>
                </a:solidFill>
                <a:sym typeface="Wingdings" pitchFamily="2" charset="2"/>
              </a:rPr>
              <a:t>radii</a:t>
            </a:r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 (R</a:t>
            </a:r>
            <a:r>
              <a:rPr lang="en-US" sz="2000" b="1" baseline="-25000" dirty="0" smtClean="0">
                <a:solidFill>
                  <a:srgbClr val="FB1525"/>
                </a:solidFill>
                <a:sym typeface="Wingdings" pitchFamily="2" charset="2"/>
              </a:rPr>
              <a:t>out</a:t>
            </a:r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, </a:t>
            </a:r>
            <a:r>
              <a:rPr lang="en-US" sz="2000" b="1" dirty="0" err="1" smtClean="0">
                <a:solidFill>
                  <a:srgbClr val="FB1525"/>
                </a:solidFill>
                <a:sym typeface="Wingdings" pitchFamily="2" charset="2"/>
              </a:rPr>
              <a:t>R</a:t>
            </a:r>
            <a:r>
              <a:rPr lang="en-US" sz="2000" b="1" baseline="-25000" dirty="0" err="1" smtClean="0">
                <a:solidFill>
                  <a:srgbClr val="FB1525"/>
                </a:solidFill>
                <a:sym typeface="Wingdings" pitchFamily="2" charset="2"/>
              </a:rPr>
              <a:t>side</a:t>
            </a:r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, </a:t>
            </a:r>
            <a:r>
              <a:rPr lang="en-US" sz="2000" b="1" dirty="0" err="1" smtClean="0">
                <a:solidFill>
                  <a:srgbClr val="FB1525"/>
                </a:solidFill>
                <a:sym typeface="Wingdings" pitchFamily="2" charset="2"/>
              </a:rPr>
              <a:t>R</a:t>
            </a:r>
            <a:r>
              <a:rPr lang="en-US" sz="2000" b="1" baseline="-25000" dirty="0" err="1" smtClean="0">
                <a:solidFill>
                  <a:srgbClr val="FB1525"/>
                </a:solidFill>
                <a:sym typeface="Wingdings" pitchFamily="2" charset="2"/>
              </a:rPr>
              <a:t>long</a:t>
            </a:r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) as a function of centrality, </a:t>
            </a:r>
            <a:r>
              <a:rPr lang="en-US" sz="2000" b="1" dirty="0" err="1" smtClean="0">
                <a:solidFill>
                  <a:srgbClr val="FB1525"/>
                </a:solidFill>
                <a:sym typeface="Wingdings" pitchFamily="2" charset="2"/>
              </a:rPr>
              <a:t>m</a:t>
            </a:r>
            <a:r>
              <a:rPr lang="en-US" sz="2000" b="1" baseline="-25000" dirty="0" err="1" smtClean="0">
                <a:solidFill>
                  <a:srgbClr val="FB1525"/>
                </a:solidFill>
                <a:sym typeface="Wingdings" pitchFamily="2" charset="2"/>
              </a:rPr>
              <a:t>T</a:t>
            </a:r>
            <a:r>
              <a:rPr lang="en-US" sz="2000" b="1" dirty="0" smtClean="0">
                <a:solidFill>
                  <a:srgbClr val="FB1525"/>
                </a:solidFill>
                <a:sym typeface="Wingdings" pitchFamily="2" charset="2"/>
              </a:rPr>
              <a:t>, </a:t>
            </a:r>
            <a:r>
              <a:rPr lang="en-US" sz="2000" b="1" dirty="0" err="1" smtClean="0">
                <a:solidFill>
                  <a:srgbClr val="FB1525"/>
                </a:solidFill>
                <a:sym typeface="Wingdings" pitchFamily="2" charset="2"/>
              </a:rPr>
              <a:t>etc</a:t>
            </a:r>
            <a:endParaRPr lang="en-US" sz="2000" b="1" dirty="0">
              <a:solidFill>
                <a:srgbClr val="FB1525"/>
              </a:solidFill>
            </a:endParaRPr>
          </a:p>
        </p:txBody>
      </p:sp>
      <p:pic>
        <p:nvPicPr>
          <p:cNvPr id="3713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567" y="34290"/>
            <a:ext cx="3942433" cy="471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904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" y="4114800"/>
            <a:ext cx="5347686" cy="1178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291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7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500"/>
                                        <p:tgtEl>
                                          <p:spTgt spid="68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69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713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8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2971800" y="6405245"/>
            <a:ext cx="5867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876800" y="30718"/>
            <a:ext cx="4114800" cy="6297692"/>
            <a:chOff x="5223096" y="30718"/>
            <a:chExt cx="3768504" cy="6297692"/>
          </a:xfrm>
        </p:grpSpPr>
        <p:pic>
          <p:nvPicPr>
            <p:cNvPr id="368128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3096" y="228600"/>
              <a:ext cx="3768504" cy="60998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167592" y="30718"/>
              <a:ext cx="1654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STAR - </a:t>
              </a:r>
              <a:r>
                <a:rPr lang="en-US" sz="1400" i="0" dirty="0"/>
                <a:t>1403.4972</a:t>
              </a:r>
              <a:endParaRPr lang="en-US" sz="14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2600" y="358378"/>
            <a:ext cx="2895600" cy="5856155"/>
            <a:chOff x="2209800" y="358378"/>
            <a:chExt cx="2895600" cy="5856155"/>
          </a:xfrm>
        </p:grpSpPr>
        <p:pic>
          <p:nvPicPr>
            <p:cNvPr id="3681282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609600"/>
              <a:ext cx="2895600" cy="56049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696645" y="358378"/>
              <a:ext cx="21192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ALICE -</a:t>
              </a:r>
              <a:r>
                <a:rPr lang="en-US" sz="1400" i="0" dirty="0"/>
                <a:t>PoS</a:t>
              </a:r>
              <a:r>
                <a:rPr lang="en-US" sz="1400" b="1" i="0" dirty="0"/>
                <a:t>WPCF2011</a:t>
              </a:r>
              <a:r>
                <a:rPr lang="en-US" sz="1400" dirty="0" smtClean="0"/>
                <a:t> </a:t>
              </a:r>
              <a:endParaRPr lang="en-US" sz="14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815984" y="6214110"/>
            <a:ext cx="5814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Exquisite data set for combined RHIC-LHC results?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6201" y="53280"/>
            <a:ext cx="15240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0033CC"/>
                </a:solidFill>
              </a:rPr>
              <a:t>HBT Radii </a:t>
            </a:r>
            <a:endParaRPr lang="en-US" sz="2000" b="1" dirty="0">
              <a:solidFill>
                <a:srgbClr val="0033C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7995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152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" r="3491"/>
          <a:stretch/>
        </p:blipFill>
        <p:spPr bwMode="auto">
          <a:xfrm>
            <a:off x="1933169" y="749912"/>
            <a:ext cx="6902221" cy="4309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9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2971800" y="6405245"/>
            <a:ext cx="5867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Stony Brook University, WPCF2014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76200" y="53280"/>
            <a:ext cx="2819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err="1" smtClean="0">
                <a:solidFill>
                  <a:srgbClr val="0033CC"/>
                </a:solidFill>
              </a:rPr>
              <a:t>V</a:t>
            </a:r>
            <a:r>
              <a:rPr lang="en-US" sz="2000" b="1" baseline="-25000" dirty="0" err="1" smtClean="0">
                <a:solidFill>
                  <a:srgbClr val="0033CC"/>
                </a:solidFill>
              </a:rPr>
              <a:t>n</a:t>
            </a:r>
            <a:r>
              <a:rPr lang="en-US" sz="2000" b="1" dirty="0" smtClean="0">
                <a:solidFill>
                  <a:srgbClr val="0033CC"/>
                </a:solidFill>
              </a:rPr>
              <a:t> measurements</a:t>
            </a:r>
            <a:endParaRPr lang="en-US" sz="2000" b="1" dirty="0">
              <a:solidFill>
                <a:srgbClr val="0033CC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354731"/>
              </p:ext>
            </p:extLst>
          </p:nvPr>
        </p:nvGraphicFramePr>
        <p:xfrm>
          <a:off x="4040569" y="5181600"/>
          <a:ext cx="2446338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6113" name="Equation" r:id="rId6" imgW="1409400" imgH="253800" progId="Equation.DSMT4">
                  <p:embed/>
                </p:oleObj>
              </mc:Choice>
              <mc:Fallback>
                <p:oleObj name="Equation" r:id="rId6" imgW="14094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0569" y="5181600"/>
                        <a:ext cx="2446338" cy="4413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42531" y="5879068"/>
            <a:ext cx="6242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B1525"/>
                </a:solidFill>
              </a:rPr>
              <a:t>Extensive set of </a:t>
            </a:r>
            <a:r>
              <a:rPr lang="en-US" b="1" dirty="0" err="1" smtClean="0">
                <a:solidFill>
                  <a:srgbClr val="FB1525"/>
                </a:solidFill>
              </a:rPr>
              <a:t>v</a:t>
            </a:r>
            <a:r>
              <a:rPr lang="en-US" b="1" baseline="-25000" dirty="0" err="1" smtClean="0">
                <a:solidFill>
                  <a:srgbClr val="FB1525"/>
                </a:solidFill>
              </a:rPr>
              <a:t>n</a:t>
            </a:r>
            <a:r>
              <a:rPr lang="en-US" b="1" dirty="0" smtClean="0">
                <a:solidFill>
                  <a:srgbClr val="FB1525"/>
                </a:solidFill>
              </a:rPr>
              <a:t> measurements at RHIC and the LHC</a:t>
            </a:r>
            <a:endParaRPr lang="en-US" b="1" dirty="0">
              <a:solidFill>
                <a:srgbClr val="FB1525"/>
              </a:solidFill>
            </a:endParaRPr>
          </a:p>
        </p:txBody>
      </p:sp>
      <p:grpSp>
        <p:nvGrpSpPr>
          <p:cNvPr id="21" name="Group 4"/>
          <p:cNvGrpSpPr>
            <a:grpSpLocks/>
          </p:cNvGrpSpPr>
          <p:nvPr/>
        </p:nvGrpSpPr>
        <p:grpSpPr bwMode="auto">
          <a:xfrm>
            <a:off x="47269" y="1254151"/>
            <a:ext cx="2122484" cy="1471646"/>
            <a:chOff x="48" y="1872"/>
            <a:chExt cx="2544" cy="2086"/>
          </a:xfrm>
        </p:grpSpPr>
        <p:sp>
          <p:nvSpPr>
            <p:cNvPr id="22" name="Oval 5"/>
            <p:cNvSpPr>
              <a:spLocks noChangeAspect="1" noChangeArrowheads="1"/>
            </p:cNvSpPr>
            <p:nvPr/>
          </p:nvSpPr>
          <p:spPr bwMode="auto">
            <a:xfrm>
              <a:off x="768" y="2614"/>
              <a:ext cx="571" cy="538"/>
            </a:xfrm>
            <a:prstGeom prst="ellipse">
              <a:avLst/>
            </a:prstGeom>
            <a:solidFill>
              <a:srgbClr val="FFFF66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6"/>
            <p:cNvSpPr>
              <a:spLocks noChangeShapeType="1"/>
            </p:cNvSpPr>
            <p:nvPr/>
          </p:nvSpPr>
          <p:spPr bwMode="auto">
            <a:xfrm flipV="1">
              <a:off x="240" y="1920"/>
              <a:ext cx="1872" cy="1824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4" name="Oval 7"/>
            <p:cNvSpPr>
              <a:spLocks noChangeAspect="1" noChangeArrowheads="1"/>
            </p:cNvSpPr>
            <p:nvPr/>
          </p:nvSpPr>
          <p:spPr bwMode="auto">
            <a:xfrm>
              <a:off x="576" y="2806"/>
              <a:ext cx="571" cy="538"/>
            </a:xfrm>
            <a:prstGeom prst="ellipse">
              <a:avLst/>
            </a:prstGeom>
            <a:solidFill>
              <a:srgbClr val="00FF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" name="Group 8"/>
            <p:cNvGrpSpPr>
              <a:grpSpLocks/>
            </p:cNvGrpSpPr>
            <p:nvPr/>
          </p:nvGrpSpPr>
          <p:grpSpPr bwMode="auto">
            <a:xfrm>
              <a:off x="768" y="2806"/>
              <a:ext cx="403" cy="355"/>
              <a:chOff x="816" y="1152"/>
              <a:chExt cx="403" cy="355"/>
            </a:xfrm>
          </p:grpSpPr>
          <p:sp>
            <p:nvSpPr>
              <p:cNvPr id="59" name="Oval 9"/>
              <p:cNvSpPr>
                <a:spLocks noChangeAspect="1" noChangeArrowheads="1"/>
              </p:cNvSpPr>
              <p:nvPr/>
            </p:nvSpPr>
            <p:spPr bwMode="auto">
              <a:xfrm>
                <a:off x="1008" y="1392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0"/>
              <p:cNvSpPr>
                <a:spLocks noChangeAspect="1" noChangeArrowheads="1"/>
              </p:cNvSpPr>
              <p:nvPr/>
            </p:nvSpPr>
            <p:spPr bwMode="auto">
              <a:xfrm>
                <a:off x="960" y="1248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1"/>
              <p:cNvSpPr>
                <a:spLocks noChangeAspect="1" noChangeArrowheads="1"/>
              </p:cNvSpPr>
              <p:nvPr/>
            </p:nvSpPr>
            <p:spPr bwMode="auto">
              <a:xfrm>
                <a:off x="864" y="1248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2"/>
              <p:cNvSpPr>
                <a:spLocks noChangeAspect="1" noChangeArrowheads="1"/>
              </p:cNvSpPr>
              <p:nvPr/>
            </p:nvSpPr>
            <p:spPr bwMode="auto">
              <a:xfrm>
                <a:off x="960" y="1152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3"/>
              <p:cNvSpPr>
                <a:spLocks noChangeAspect="1" noChangeArrowheads="1"/>
              </p:cNvSpPr>
              <p:nvPr/>
            </p:nvSpPr>
            <p:spPr bwMode="auto">
              <a:xfrm>
                <a:off x="816" y="1152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4"/>
              <p:cNvSpPr>
                <a:spLocks noChangeAspect="1" noChangeArrowheads="1"/>
              </p:cNvSpPr>
              <p:nvPr/>
            </p:nvSpPr>
            <p:spPr bwMode="auto">
              <a:xfrm>
                <a:off x="864" y="1296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5"/>
              <p:cNvSpPr>
                <a:spLocks noChangeAspect="1" noChangeArrowheads="1"/>
              </p:cNvSpPr>
              <p:nvPr/>
            </p:nvSpPr>
            <p:spPr bwMode="auto">
              <a:xfrm>
                <a:off x="1056" y="1344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6"/>
              <p:cNvSpPr>
                <a:spLocks noChangeAspect="1" noChangeArrowheads="1"/>
              </p:cNvSpPr>
              <p:nvPr/>
            </p:nvSpPr>
            <p:spPr bwMode="auto">
              <a:xfrm>
                <a:off x="912" y="1392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7"/>
              <p:cNvSpPr>
                <a:spLocks noChangeAspect="1" noChangeArrowheads="1"/>
              </p:cNvSpPr>
              <p:nvPr/>
            </p:nvSpPr>
            <p:spPr bwMode="auto">
              <a:xfrm>
                <a:off x="1008" y="1200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8"/>
              <p:cNvSpPr>
                <a:spLocks noChangeAspect="1" noChangeArrowheads="1"/>
              </p:cNvSpPr>
              <p:nvPr/>
            </p:nvSpPr>
            <p:spPr bwMode="auto">
              <a:xfrm>
                <a:off x="864" y="1152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9"/>
              <p:cNvSpPr>
                <a:spLocks noChangeAspect="1" noChangeArrowheads="1"/>
              </p:cNvSpPr>
              <p:nvPr/>
            </p:nvSpPr>
            <p:spPr bwMode="auto">
              <a:xfrm>
                <a:off x="1056" y="1248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20"/>
              <p:cNvSpPr>
                <a:spLocks noChangeAspect="1" noChangeArrowheads="1"/>
              </p:cNvSpPr>
              <p:nvPr/>
            </p:nvSpPr>
            <p:spPr bwMode="auto">
              <a:xfrm>
                <a:off x="1008" y="1296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21"/>
              <p:cNvSpPr>
                <a:spLocks noChangeAspect="1" noChangeArrowheads="1"/>
              </p:cNvSpPr>
              <p:nvPr/>
            </p:nvSpPr>
            <p:spPr bwMode="auto">
              <a:xfrm>
                <a:off x="912" y="1200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22"/>
              <p:cNvSpPr>
                <a:spLocks noChangeAspect="1" noChangeArrowheads="1"/>
              </p:cNvSpPr>
              <p:nvPr/>
            </p:nvSpPr>
            <p:spPr bwMode="auto">
              <a:xfrm>
                <a:off x="1104" y="1296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23"/>
              <p:cNvSpPr>
                <a:spLocks noChangeAspect="1" noChangeArrowheads="1"/>
              </p:cNvSpPr>
              <p:nvPr/>
            </p:nvSpPr>
            <p:spPr bwMode="auto">
              <a:xfrm>
                <a:off x="960" y="1344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24"/>
              <p:cNvSpPr>
                <a:spLocks noChangeAspect="1" noChangeArrowheads="1"/>
              </p:cNvSpPr>
              <p:nvPr/>
            </p:nvSpPr>
            <p:spPr bwMode="auto">
              <a:xfrm>
                <a:off x="1152" y="1440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25"/>
              <p:cNvSpPr>
                <a:spLocks noChangeAspect="1" noChangeArrowheads="1"/>
              </p:cNvSpPr>
              <p:nvPr/>
            </p:nvSpPr>
            <p:spPr bwMode="auto">
              <a:xfrm>
                <a:off x="1104" y="1392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26"/>
              <p:cNvSpPr>
                <a:spLocks noChangeAspect="1" noChangeArrowheads="1"/>
              </p:cNvSpPr>
              <p:nvPr/>
            </p:nvSpPr>
            <p:spPr bwMode="auto">
              <a:xfrm>
                <a:off x="1056" y="1440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27"/>
              <p:cNvSpPr>
                <a:spLocks noChangeAspect="1" noChangeArrowheads="1"/>
              </p:cNvSpPr>
              <p:nvPr/>
            </p:nvSpPr>
            <p:spPr bwMode="auto">
              <a:xfrm>
                <a:off x="1152" y="1344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28"/>
              <p:cNvSpPr>
                <a:spLocks noChangeAspect="1" noChangeArrowheads="1"/>
              </p:cNvSpPr>
              <p:nvPr/>
            </p:nvSpPr>
            <p:spPr bwMode="auto">
              <a:xfrm>
                <a:off x="864" y="1344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29"/>
              <p:cNvSpPr>
                <a:spLocks noChangeAspect="1" noChangeArrowheads="1"/>
              </p:cNvSpPr>
              <p:nvPr/>
            </p:nvSpPr>
            <p:spPr bwMode="auto">
              <a:xfrm>
                <a:off x="912" y="1296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30"/>
              <p:cNvSpPr>
                <a:spLocks noChangeAspect="1" noChangeArrowheads="1"/>
              </p:cNvSpPr>
              <p:nvPr/>
            </p:nvSpPr>
            <p:spPr bwMode="auto">
              <a:xfrm>
                <a:off x="816" y="1200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31"/>
              <p:cNvSpPr>
                <a:spLocks noChangeAspect="1" noChangeArrowheads="1"/>
              </p:cNvSpPr>
              <p:nvPr/>
            </p:nvSpPr>
            <p:spPr bwMode="auto">
              <a:xfrm>
                <a:off x="960" y="1440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32"/>
              <p:cNvSpPr>
                <a:spLocks noChangeAspect="1" noChangeArrowheads="1"/>
              </p:cNvSpPr>
              <p:nvPr/>
            </p:nvSpPr>
            <p:spPr bwMode="auto">
              <a:xfrm>
                <a:off x="816" y="1248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33"/>
              <p:cNvSpPr>
                <a:spLocks noChangeAspect="1" noChangeArrowheads="1"/>
              </p:cNvSpPr>
              <p:nvPr/>
            </p:nvSpPr>
            <p:spPr bwMode="auto">
              <a:xfrm>
                <a:off x="912" y="1152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34"/>
              <p:cNvSpPr>
                <a:spLocks noChangeAspect="1" noChangeArrowheads="1"/>
              </p:cNvSpPr>
              <p:nvPr/>
            </p:nvSpPr>
            <p:spPr bwMode="auto">
              <a:xfrm>
                <a:off x="1056" y="1200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35"/>
              <p:cNvSpPr>
                <a:spLocks noChangeAspect="1" noChangeArrowheads="1"/>
              </p:cNvSpPr>
              <p:nvPr/>
            </p:nvSpPr>
            <p:spPr bwMode="auto">
              <a:xfrm>
                <a:off x="816" y="1296"/>
                <a:ext cx="67" cy="67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" name="Group 36"/>
            <p:cNvGrpSpPr>
              <a:grpSpLocks/>
            </p:cNvGrpSpPr>
            <p:nvPr/>
          </p:nvGrpSpPr>
          <p:grpSpPr bwMode="auto">
            <a:xfrm>
              <a:off x="192" y="2230"/>
              <a:ext cx="1584" cy="1584"/>
              <a:chOff x="240" y="528"/>
              <a:chExt cx="1584" cy="1584"/>
            </a:xfrm>
          </p:grpSpPr>
          <p:sp>
            <p:nvSpPr>
              <p:cNvPr id="35" name="Line 37"/>
              <p:cNvSpPr>
                <a:spLocks noChangeShapeType="1"/>
              </p:cNvSpPr>
              <p:nvPr/>
            </p:nvSpPr>
            <p:spPr bwMode="auto">
              <a:xfrm>
                <a:off x="1008" y="1344"/>
                <a:ext cx="816" cy="4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" name="Line 38"/>
              <p:cNvSpPr>
                <a:spLocks noChangeShapeType="1"/>
              </p:cNvSpPr>
              <p:nvPr/>
            </p:nvSpPr>
            <p:spPr bwMode="auto">
              <a:xfrm flipH="1">
                <a:off x="336" y="1344"/>
                <a:ext cx="672" cy="28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" name="Line 39"/>
              <p:cNvSpPr>
                <a:spLocks noChangeShapeType="1"/>
              </p:cNvSpPr>
              <p:nvPr/>
            </p:nvSpPr>
            <p:spPr bwMode="auto">
              <a:xfrm flipH="1">
                <a:off x="720" y="1344"/>
                <a:ext cx="288" cy="72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" name="Line 40"/>
              <p:cNvSpPr>
                <a:spLocks noChangeShapeType="1"/>
              </p:cNvSpPr>
              <p:nvPr/>
            </p:nvSpPr>
            <p:spPr bwMode="auto">
              <a:xfrm>
                <a:off x="1008" y="1344"/>
                <a:ext cx="720" cy="28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" name="Line 41"/>
              <p:cNvSpPr>
                <a:spLocks noChangeShapeType="1"/>
              </p:cNvSpPr>
              <p:nvPr/>
            </p:nvSpPr>
            <p:spPr bwMode="auto">
              <a:xfrm flipV="1">
                <a:off x="1008" y="960"/>
                <a:ext cx="720" cy="384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" name="Line 42"/>
              <p:cNvSpPr>
                <a:spLocks noChangeShapeType="1"/>
              </p:cNvSpPr>
              <p:nvPr/>
            </p:nvSpPr>
            <p:spPr bwMode="auto">
              <a:xfrm flipH="1" flipV="1">
                <a:off x="864" y="528"/>
                <a:ext cx="144" cy="816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" name="Line 43"/>
              <p:cNvSpPr>
                <a:spLocks noChangeShapeType="1"/>
              </p:cNvSpPr>
              <p:nvPr/>
            </p:nvSpPr>
            <p:spPr bwMode="auto">
              <a:xfrm>
                <a:off x="1008" y="1344"/>
                <a:ext cx="0" cy="76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" name="Line 44"/>
              <p:cNvSpPr>
                <a:spLocks noChangeShapeType="1"/>
              </p:cNvSpPr>
              <p:nvPr/>
            </p:nvSpPr>
            <p:spPr bwMode="auto">
              <a:xfrm flipH="1">
                <a:off x="240" y="1344"/>
                <a:ext cx="768" cy="4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3" name="Line 45"/>
              <p:cNvSpPr>
                <a:spLocks noChangeShapeType="1"/>
              </p:cNvSpPr>
              <p:nvPr/>
            </p:nvSpPr>
            <p:spPr bwMode="auto">
              <a:xfrm flipH="1" flipV="1">
                <a:off x="480" y="720"/>
                <a:ext cx="528" cy="576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" name="Line 46"/>
              <p:cNvSpPr>
                <a:spLocks noChangeShapeType="1"/>
              </p:cNvSpPr>
              <p:nvPr/>
            </p:nvSpPr>
            <p:spPr bwMode="auto">
              <a:xfrm>
                <a:off x="1008" y="1296"/>
                <a:ext cx="528" cy="624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5" name="Line 47"/>
              <p:cNvSpPr>
                <a:spLocks noChangeShapeType="1"/>
              </p:cNvSpPr>
              <p:nvPr/>
            </p:nvSpPr>
            <p:spPr bwMode="auto">
              <a:xfrm flipV="1">
                <a:off x="1008" y="1104"/>
                <a:ext cx="816" cy="24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6" name="Line 48"/>
              <p:cNvSpPr>
                <a:spLocks noChangeShapeType="1"/>
              </p:cNvSpPr>
              <p:nvPr/>
            </p:nvSpPr>
            <p:spPr bwMode="auto">
              <a:xfrm flipH="1">
                <a:off x="528" y="1344"/>
                <a:ext cx="480" cy="624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7" name="Line 49"/>
              <p:cNvSpPr>
                <a:spLocks noChangeShapeType="1"/>
              </p:cNvSpPr>
              <p:nvPr/>
            </p:nvSpPr>
            <p:spPr bwMode="auto">
              <a:xfrm flipV="1">
                <a:off x="1008" y="816"/>
                <a:ext cx="624" cy="52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8" name="Line 50"/>
              <p:cNvSpPr>
                <a:spLocks noChangeShapeType="1"/>
              </p:cNvSpPr>
              <p:nvPr/>
            </p:nvSpPr>
            <p:spPr bwMode="auto">
              <a:xfrm flipV="1">
                <a:off x="1008" y="672"/>
                <a:ext cx="480" cy="624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9" name="Line 51"/>
              <p:cNvSpPr>
                <a:spLocks noChangeShapeType="1"/>
              </p:cNvSpPr>
              <p:nvPr/>
            </p:nvSpPr>
            <p:spPr bwMode="auto">
              <a:xfrm flipH="1">
                <a:off x="384" y="1344"/>
                <a:ext cx="624" cy="432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0" name="Line 52"/>
              <p:cNvSpPr>
                <a:spLocks noChangeShapeType="1"/>
              </p:cNvSpPr>
              <p:nvPr/>
            </p:nvSpPr>
            <p:spPr bwMode="auto">
              <a:xfrm flipH="1">
                <a:off x="624" y="1296"/>
                <a:ext cx="384" cy="72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" name="Line 53"/>
              <p:cNvSpPr>
                <a:spLocks noChangeShapeType="1"/>
              </p:cNvSpPr>
              <p:nvPr/>
            </p:nvSpPr>
            <p:spPr bwMode="auto">
              <a:xfrm flipH="1" flipV="1">
                <a:off x="288" y="1008"/>
                <a:ext cx="720" cy="336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2" name="Line 54"/>
              <p:cNvSpPr>
                <a:spLocks noChangeShapeType="1"/>
              </p:cNvSpPr>
              <p:nvPr/>
            </p:nvSpPr>
            <p:spPr bwMode="auto">
              <a:xfrm flipV="1">
                <a:off x="1008" y="624"/>
                <a:ext cx="384" cy="672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3" name="Line 55"/>
              <p:cNvSpPr>
                <a:spLocks noChangeShapeType="1"/>
              </p:cNvSpPr>
              <p:nvPr/>
            </p:nvSpPr>
            <p:spPr bwMode="auto">
              <a:xfrm>
                <a:off x="1008" y="1344"/>
                <a:ext cx="240" cy="72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4" name="Line 56"/>
              <p:cNvSpPr>
                <a:spLocks noChangeShapeType="1"/>
              </p:cNvSpPr>
              <p:nvPr/>
            </p:nvSpPr>
            <p:spPr bwMode="auto">
              <a:xfrm flipV="1">
                <a:off x="1008" y="576"/>
                <a:ext cx="288" cy="72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5" name="Line 57"/>
              <p:cNvSpPr>
                <a:spLocks noChangeShapeType="1"/>
              </p:cNvSpPr>
              <p:nvPr/>
            </p:nvSpPr>
            <p:spPr bwMode="auto">
              <a:xfrm flipV="1">
                <a:off x="1008" y="528"/>
                <a:ext cx="96" cy="76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6" name="Line 58"/>
              <p:cNvSpPr>
                <a:spLocks noChangeShapeType="1"/>
              </p:cNvSpPr>
              <p:nvPr/>
            </p:nvSpPr>
            <p:spPr bwMode="auto">
              <a:xfrm flipH="1">
                <a:off x="432" y="1344"/>
                <a:ext cx="576" cy="52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7" name="Line 59"/>
              <p:cNvSpPr>
                <a:spLocks noChangeShapeType="1"/>
              </p:cNvSpPr>
              <p:nvPr/>
            </p:nvSpPr>
            <p:spPr bwMode="auto">
              <a:xfrm flipV="1">
                <a:off x="1008" y="864"/>
                <a:ext cx="672" cy="48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" name="Line 60"/>
              <p:cNvSpPr>
                <a:spLocks noChangeShapeType="1"/>
              </p:cNvSpPr>
              <p:nvPr/>
            </p:nvSpPr>
            <p:spPr bwMode="auto">
              <a:xfrm flipV="1">
                <a:off x="1008" y="720"/>
                <a:ext cx="528" cy="624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8" name="Line 61"/>
            <p:cNvSpPr>
              <a:spLocks noChangeShapeType="1"/>
            </p:cNvSpPr>
            <p:nvPr/>
          </p:nvSpPr>
          <p:spPr bwMode="auto">
            <a:xfrm>
              <a:off x="48" y="2998"/>
              <a:ext cx="2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Box 62"/>
            <p:cNvSpPr txBox="1">
              <a:spLocks noChangeArrowheads="1"/>
            </p:cNvSpPr>
            <p:nvPr/>
          </p:nvSpPr>
          <p:spPr bwMode="auto">
            <a:xfrm>
              <a:off x="2275" y="2795"/>
              <a:ext cx="2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dirty="0">
                  <a:latin typeface="Times New Roman" pitchFamily="18" charset="0"/>
                </a:rPr>
                <a:t>x</a:t>
              </a:r>
              <a:endParaRPr lang="it-IT" sz="2400" dirty="0">
                <a:latin typeface="Times New Roman" pitchFamily="18" charset="0"/>
              </a:endParaRPr>
            </a:p>
          </p:txBody>
        </p:sp>
        <p:sp>
          <p:nvSpPr>
            <p:cNvPr id="30" name="Line 63"/>
            <p:cNvSpPr>
              <a:spLocks noChangeShapeType="1"/>
            </p:cNvSpPr>
            <p:nvPr/>
          </p:nvSpPr>
          <p:spPr bwMode="auto">
            <a:xfrm flipV="1">
              <a:off x="912" y="1990"/>
              <a:ext cx="0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 Box 64"/>
            <p:cNvSpPr txBox="1">
              <a:spLocks noChangeArrowheads="1"/>
            </p:cNvSpPr>
            <p:nvPr/>
          </p:nvSpPr>
          <p:spPr bwMode="auto">
            <a:xfrm>
              <a:off x="705" y="1872"/>
              <a:ext cx="2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latin typeface="Times New Roman" pitchFamily="18" charset="0"/>
                </a:rPr>
                <a:t>y</a:t>
              </a:r>
              <a:endParaRPr lang="it-IT" sz="2400">
                <a:latin typeface="Times New Roman" pitchFamily="18" charset="0"/>
              </a:endParaRPr>
            </a:p>
          </p:txBody>
        </p:sp>
        <p:sp>
          <p:nvSpPr>
            <p:cNvPr id="32" name="Arc 65"/>
            <p:cNvSpPr>
              <a:spLocks/>
            </p:cNvSpPr>
            <p:nvPr/>
          </p:nvSpPr>
          <p:spPr bwMode="auto">
            <a:xfrm>
              <a:off x="1632" y="2374"/>
              <a:ext cx="432" cy="624"/>
            </a:xfrm>
            <a:custGeom>
              <a:avLst/>
              <a:gdLst>
                <a:gd name="T0" fmla="*/ 0 w 21600"/>
                <a:gd name="T1" fmla="*/ 0 h 21600"/>
                <a:gd name="T2" fmla="*/ 432 w 21600"/>
                <a:gd name="T3" fmla="*/ 624 h 21600"/>
                <a:gd name="T4" fmla="*/ 0 w 21600"/>
                <a:gd name="T5" fmla="*/ 624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Text Box 66"/>
            <p:cNvSpPr txBox="1">
              <a:spLocks noChangeArrowheads="1"/>
            </p:cNvSpPr>
            <p:nvPr/>
          </p:nvSpPr>
          <p:spPr bwMode="auto">
            <a:xfrm>
              <a:off x="1732" y="2117"/>
              <a:ext cx="567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000" dirty="0" err="1" smtClean="0">
                  <a:latin typeface="Symbol" pitchFamily="18" charset="2"/>
                </a:rPr>
                <a:t>Y</a:t>
              </a:r>
              <a:r>
                <a:rPr lang="en-US" sz="2000" baseline="-25000" dirty="0" err="1" smtClean="0">
                  <a:latin typeface="Times New Roman" pitchFamily="18" charset="0"/>
                </a:rPr>
                <a:t>n</a:t>
              </a:r>
              <a:endParaRPr lang="it-IT" sz="2000" baseline="-25000" dirty="0">
                <a:latin typeface="Times New Roman" pitchFamily="18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-52358" y="2971800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 distribution</a:t>
            </a:r>
          </a:p>
          <a:p>
            <a:r>
              <a:rPr lang="en-US" dirty="0"/>
              <a:t>r</a:t>
            </a:r>
            <a:r>
              <a:rPr lang="en-US" dirty="0" smtClean="0"/>
              <a:t>elative to </a:t>
            </a:r>
            <a:r>
              <a:rPr lang="el-GR" dirty="0" smtClean="0"/>
              <a:t>Ψ</a:t>
            </a:r>
            <a:r>
              <a:rPr lang="en-US" baseline="-25000" dirty="0" smtClean="0"/>
              <a:t>n</a:t>
            </a:r>
            <a:endParaRPr lang="en-US" baseline="-250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87129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IMATION_STYLE" val="Flying Arrow"/>
  <p:tag name="TEMP_ANIMATION_STYLE" val="Flying Arrow"/>
  <p:tag name="TEMP_EFFECTS_PREVIEW" val="1"/>
  <p:tag name="TEMP_SHOW_WITH_SHAPES" val="1"/>
  <p:tag name="TEMP_RECT_COLOR" val="55295"/>
  <p:tag name="TEMP_SHADOW" val="0"/>
  <p:tag name="TEMP_ENABLE_SOUND" val="1"/>
  <p:tag name="TEMP_SOUND" val="C:\Program Files\PowerPlugs\Animator\Sounds\Swish.wav"/>
  <p:tag name="TEMP_TITLEFADE" val="0"/>
  <p:tag name="TEMP_FADE_TO_GREY" val="1"/>
  <p:tag name="ISDEFTEXTURE" val="False"/>
  <p:tag name="TEXTURE" val="No"/>
  <p:tag name="PREVIEW_CLICKED" val="0"/>
  <p:tag name="FADE_TITLE" val="0"/>
  <p:tag name="SHOW_RECTANGLES" val="1"/>
  <p:tag name="FADE_AFTER_EFFECT" val="1"/>
  <p:tag name="ENABLE_SOUND" val="1"/>
  <p:tag name="PACKED_FLAG" val="0"/>
  <p:tag name="SHOW_PREVIEW" val="1"/>
  <p:tag name="SHADOW_SET" val="0"/>
  <p:tag name="SOUND_SET" val="C:\Program Files\PowerPlugs\Animator\Sounds\Swish.wav"/>
  <p:tag name="FIRST_SELECTED_SLID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GettingFileFromFolder.p3d 0"/>
  <p:tag name="POWER3D OPTIONS" val="Medium 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GettingFileFromFolder.p3d 0"/>
  <p:tag name="POWER3D OPTIONS" val="Medium 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PACKED_FLAG" val="0"/>
  <p:tag name="ANIMATION_STYLE" val="Flying Arrow"/>
  <p:tag name="FADE_AFTER_EFFECT" val="1"/>
  <p:tag name="ENABLE_SOUND" val="1"/>
  <p:tag name="FADE_TITLE" val="0"/>
  <p:tag name="RECTANGLECOLOR" val="55295"/>
  <p:tag name="SHOW_RECTANGLES" val="1"/>
  <p:tag name="SHADOW_SET" val="0"/>
  <p:tag name="SOUNDBACK" val="Swish"/>
  <p:tag name="ISDEFTEXTURE" val="False"/>
  <p:tag name="TEXTURE" val="No"/>
  <p:tag name="ANIMATE_DONE" val="1"/>
  <p:tag name="SOUND_SET" val="C:\Program Files\PowerPlugs\Animator\Sounds\Swish.wav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PACKED_FLAG" val="0"/>
  <p:tag name="ANIMATION_STYLE" val="Flying Arrow"/>
  <p:tag name="FADE_AFTER_EFFECT" val="1"/>
  <p:tag name="ENABLE_SOUND" val="1"/>
  <p:tag name="FADE_TITLE" val="0"/>
  <p:tag name="RECTANGLECOLOR" val="55295"/>
  <p:tag name="SHOW_RECTANGLES" val="1"/>
  <p:tag name="SHADOW_SET" val="0"/>
  <p:tag name="SOUNDBACK" val="Swish"/>
  <p:tag name="ISDEFTEXTURE" val="False"/>
  <p:tag name="TEXTURE" val="No"/>
  <p:tag name="ANIMATE_DONE" val="1"/>
  <p:tag name="SOUND_SET" val="C:\Program Files\PowerPlugs\Animator\Sounds\Swish.wav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PACKED_FLAG" val="0"/>
  <p:tag name="ANIMATION_STYLE" val="Flying Arrow"/>
  <p:tag name="FADE_AFTER_EFFECT" val="1"/>
  <p:tag name="ENABLE_SOUND" val="1"/>
  <p:tag name="FADE_TITLE" val="0"/>
  <p:tag name="RECTANGLECOLOR" val="55295"/>
  <p:tag name="SHOW_RECTANGLES" val="1"/>
  <p:tag name="SHADOW_SET" val="0"/>
  <p:tag name="SOUNDBACK" val="Swish"/>
  <p:tag name="ISDEFTEXTURE" val="False"/>
  <p:tag name="TEXTURE" val="No"/>
  <p:tag name="ANIMATE_DONE" val="1"/>
  <p:tag name="SOUND_SET" val="C:\Program Files\PowerPlugs\Animator\Sounds\Swish.wav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GettingFileFromFolder.p3d 0"/>
  <p:tag name="POWER3D OPTIONS" val="Medium 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PACKED_FLAG" val="0"/>
  <p:tag name="ANIMATION_STYLE" val="Flying Arrow"/>
  <p:tag name="FADE_AFTER_EFFECT" val="1"/>
  <p:tag name="ENABLE_SOUND" val="1"/>
  <p:tag name="FADE_TITLE" val="0"/>
  <p:tag name="RECTANGLECOLOR" val="55295"/>
  <p:tag name="SHOW_RECTANGLES" val="1"/>
  <p:tag name="SHADOW_SET" val="0"/>
  <p:tag name="SOUNDBACK" val="Swish"/>
  <p:tag name="ISDEFTEXTURE" val="False"/>
  <p:tag name="TEXTURE" val="No"/>
  <p:tag name="ANIMATE_DONE" val="1"/>
  <p:tag name="SOUND_SET" val="C:\Program Files\PowerPlugs\Animator\Sounds\Swish.wav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75396</TotalTime>
  <Words>2195</Words>
  <Application>Microsoft Office PowerPoint</Application>
  <PresentationFormat>On-screen Show (4:3)</PresentationFormat>
  <Paragraphs>381</Paragraphs>
  <Slides>36</Slides>
  <Notes>34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Concourse</vt:lpstr>
      <vt:lpstr>Equation</vt:lpstr>
      <vt:lpstr>SPW 11.0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SUNYSB Nuclear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Wolf Gerrit Holzmann</dc:creator>
  <cp:lastModifiedBy> </cp:lastModifiedBy>
  <cp:revision>2695</cp:revision>
  <dcterms:created xsi:type="dcterms:W3CDTF">2005-01-31T05:41:58Z</dcterms:created>
  <dcterms:modified xsi:type="dcterms:W3CDTF">2014-08-29T11:58:04Z</dcterms:modified>
</cp:coreProperties>
</file>