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omments/comment1.xml" ContentType="application/vnd.openxmlformats-officedocument.presentationml.comment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7239000" cy="9525000"/>
  <p:notesSz cx="6858000" cy="9144000"/>
  <p:defaultTextStyle>
    <a:defPPr>
      <a:defRPr lang="sq-A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PIRRO TEREZIU" initials="PT" lastIdx="1" clrIdx="0">
    <p:extLst>
      <p:ext uri="{19B8F6BF-5375-455C-9EA6-DF929625EA0E}">
        <p15:presenceInfo xmlns:p15="http://schemas.microsoft.com/office/powerpoint/2012/main" userId="PIRRO TEREZIU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338" autoAdjust="0"/>
    <p:restoredTop sz="94660"/>
  </p:normalViewPr>
  <p:slideViewPr>
    <p:cSldViewPr snapToGrid="0">
      <p:cViewPr>
        <p:scale>
          <a:sx n="154" d="100"/>
          <a:sy n="154" d="100"/>
        </p:scale>
        <p:origin x="306" y="-601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commentAuthors" Target="commentAuthors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4-10-04T19:59:03.932" idx="1">
    <p:pos x="10" y="10"/>
    <p:text/>
    <p:extLst>
      <p:ext uri="{C676402C-5697-4E1C-873F-D02D1690AC5C}">
        <p15:threadingInfo xmlns:p15="http://schemas.microsoft.com/office/powerpoint/2012/main" timeZoneBias="-120"/>
      </p:ext>
    </p:extLst>
  </p:cm>
</p:cmLst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42925" y="1558838"/>
            <a:ext cx="6153150" cy="3316111"/>
          </a:xfrm>
        </p:spPr>
        <p:txBody>
          <a:bodyPr anchor="b"/>
          <a:lstStyle>
            <a:lvl1pPr algn="ctr">
              <a:defRPr sz="47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04875" y="5002831"/>
            <a:ext cx="5429250" cy="2299669"/>
          </a:xfrm>
        </p:spPr>
        <p:txBody>
          <a:bodyPr/>
          <a:lstStyle>
            <a:lvl1pPr marL="0" indent="0" algn="ctr">
              <a:buNone/>
              <a:defRPr sz="1900"/>
            </a:lvl1pPr>
            <a:lvl2pPr marL="361965" indent="0" algn="ctr">
              <a:buNone/>
              <a:defRPr sz="1583"/>
            </a:lvl2pPr>
            <a:lvl3pPr marL="723930" indent="0" algn="ctr">
              <a:buNone/>
              <a:defRPr sz="1425"/>
            </a:lvl3pPr>
            <a:lvl4pPr marL="1085896" indent="0" algn="ctr">
              <a:buNone/>
              <a:defRPr sz="1267"/>
            </a:lvl4pPr>
            <a:lvl5pPr marL="1447861" indent="0" algn="ctr">
              <a:buNone/>
              <a:defRPr sz="1267"/>
            </a:lvl5pPr>
            <a:lvl6pPr marL="1809826" indent="0" algn="ctr">
              <a:buNone/>
              <a:defRPr sz="1267"/>
            </a:lvl6pPr>
            <a:lvl7pPr marL="2171791" indent="0" algn="ctr">
              <a:buNone/>
              <a:defRPr sz="1267"/>
            </a:lvl7pPr>
            <a:lvl8pPr marL="2533757" indent="0" algn="ctr">
              <a:buNone/>
              <a:defRPr sz="1267"/>
            </a:lvl8pPr>
            <a:lvl9pPr marL="2895722" indent="0" algn="ctr">
              <a:buNone/>
              <a:defRPr sz="1267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6736434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4402401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180410" y="507118"/>
            <a:ext cx="1560909" cy="807199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7681" y="507118"/>
            <a:ext cx="4592241" cy="807199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755076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01529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3911" y="2374638"/>
            <a:ext cx="6243638" cy="3962135"/>
          </a:xfrm>
        </p:spPr>
        <p:txBody>
          <a:bodyPr anchor="b"/>
          <a:lstStyle>
            <a:lvl1pPr>
              <a:defRPr sz="475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3911" y="6374256"/>
            <a:ext cx="6243638" cy="2083593"/>
          </a:xfrm>
        </p:spPr>
        <p:txBody>
          <a:bodyPr/>
          <a:lstStyle>
            <a:lvl1pPr marL="0" indent="0">
              <a:buNone/>
              <a:defRPr sz="1900">
                <a:solidFill>
                  <a:schemeClr val="tx1"/>
                </a:solidFill>
              </a:defRPr>
            </a:lvl1pPr>
            <a:lvl2pPr marL="361965" indent="0">
              <a:buNone/>
              <a:defRPr sz="1583">
                <a:solidFill>
                  <a:schemeClr val="tx1">
                    <a:tint val="75000"/>
                  </a:schemeClr>
                </a:solidFill>
              </a:defRPr>
            </a:lvl2pPr>
            <a:lvl3pPr marL="723930" indent="0">
              <a:buNone/>
              <a:defRPr sz="1425">
                <a:solidFill>
                  <a:schemeClr val="tx1">
                    <a:tint val="75000"/>
                  </a:schemeClr>
                </a:solidFill>
              </a:defRPr>
            </a:lvl3pPr>
            <a:lvl4pPr marL="1085896" indent="0">
              <a:buNone/>
              <a:defRPr sz="1267">
                <a:solidFill>
                  <a:schemeClr val="tx1">
                    <a:tint val="75000"/>
                  </a:schemeClr>
                </a:solidFill>
              </a:defRPr>
            </a:lvl4pPr>
            <a:lvl5pPr marL="1447861" indent="0">
              <a:buNone/>
              <a:defRPr sz="1267">
                <a:solidFill>
                  <a:schemeClr val="tx1">
                    <a:tint val="75000"/>
                  </a:schemeClr>
                </a:solidFill>
              </a:defRPr>
            </a:lvl5pPr>
            <a:lvl6pPr marL="1809826" indent="0">
              <a:buNone/>
              <a:defRPr sz="1267">
                <a:solidFill>
                  <a:schemeClr val="tx1">
                    <a:tint val="75000"/>
                  </a:schemeClr>
                </a:solidFill>
              </a:defRPr>
            </a:lvl6pPr>
            <a:lvl7pPr marL="2171791" indent="0">
              <a:buNone/>
              <a:defRPr sz="1267">
                <a:solidFill>
                  <a:schemeClr val="tx1">
                    <a:tint val="75000"/>
                  </a:schemeClr>
                </a:solidFill>
              </a:defRPr>
            </a:lvl7pPr>
            <a:lvl8pPr marL="2533757" indent="0">
              <a:buNone/>
              <a:defRPr sz="1267">
                <a:solidFill>
                  <a:schemeClr val="tx1">
                    <a:tint val="75000"/>
                  </a:schemeClr>
                </a:solidFill>
              </a:defRPr>
            </a:lvl8pPr>
            <a:lvl9pPr marL="2895722" indent="0">
              <a:buNone/>
              <a:defRPr sz="1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0843644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97681" y="2535590"/>
            <a:ext cx="3076575" cy="6043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664744" y="2535590"/>
            <a:ext cx="3076575" cy="604352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7635590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624" y="507120"/>
            <a:ext cx="6243638" cy="184106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8625" y="2334949"/>
            <a:ext cx="3062436" cy="114432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1965" indent="0">
              <a:buNone/>
              <a:defRPr sz="1583" b="1"/>
            </a:lvl2pPr>
            <a:lvl3pPr marL="723930" indent="0">
              <a:buNone/>
              <a:defRPr sz="1425" b="1"/>
            </a:lvl3pPr>
            <a:lvl4pPr marL="1085896" indent="0">
              <a:buNone/>
              <a:defRPr sz="1267" b="1"/>
            </a:lvl4pPr>
            <a:lvl5pPr marL="1447861" indent="0">
              <a:buNone/>
              <a:defRPr sz="1267" b="1"/>
            </a:lvl5pPr>
            <a:lvl6pPr marL="1809826" indent="0">
              <a:buNone/>
              <a:defRPr sz="1267" b="1"/>
            </a:lvl6pPr>
            <a:lvl7pPr marL="2171791" indent="0">
              <a:buNone/>
              <a:defRPr sz="1267" b="1"/>
            </a:lvl7pPr>
            <a:lvl8pPr marL="2533757" indent="0">
              <a:buNone/>
              <a:defRPr sz="1267" b="1"/>
            </a:lvl8pPr>
            <a:lvl9pPr marL="2895722" indent="0">
              <a:buNone/>
              <a:defRPr sz="12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98625" y="3479271"/>
            <a:ext cx="3062436" cy="51174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64744" y="2334949"/>
            <a:ext cx="3077518" cy="1144322"/>
          </a:xfrm>
        </p:spPr>
        <p:txBody>
          <a:bodyPr anchor="b"/>
          <a:lstStyle>
            <a:lvl1pPr marL="0" indent="0">
              <a:buNone/>
              <a:defRPr sz="1900" b="1"/>
            </a:lvl1pPr>
            <a:lvl2pPr marL="361965" indent="0">
              <a:buNone/>
              <a:defRPr sz="1583" b="1"/>
            </a:lvl2pPr>
            <a:lvl3pPr marL="723930" indent="0">
              <a:buNone/>
              <a:defRPr sz="1425" b="1"/>
            </a:lvl3pPr>
            <a:lvl4pPr marL="1085896" indent="0">
              <a:buNone/>
              <a:defRPr sz="1267" b="1"/>
            </a:lvl4pPr>
            <a:lvl5pPr marL="1447861" indent="0">
              <a:buNone/>
              <a:defRPr sz="1267" b="1"/>
            </a:lvl5pPr>
            <a:lvl6pPr marL="1809826" indent="0">
              <a:buNone/>
              <a:defRPr sz="1267" b="1"/>
            </a:lvl6pPr>
            <a:lvl7pPr marL="2171791" indent="0">
              <a:buNone/>
              <a:defRPr sz="1267" b="1"/>
            </a:lvl7pPr>
            <a:lvl8pPr marL="2533757" indent="0">
              <a:buNone/>
              <a:defRPr sz="1267" b="1"/>
            </a:lvl8pPr>
            <a:lvl9pPr marL="2895722" indent="0">
              <a:buNone/>
              <a:defRPr sz="1267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664744" y="3479271"/>
            <a:ext cx="3077518" cy="511748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17947624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42444319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5248030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624" y="635000"/>
            <a:ext cx="2334766" cy="2222500"/>
          </a:xfrm>
        </p:spPr>
        <p:txBody>
          <a:bodyPr anchor="b"/>
          <a:lstStyle>
            <a:lvl1pPr>
              <a:defRPr sz="25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77518" y="1371426"/>
            <a:ext cx="3664744" cy="6768924"/>
          </a:xfrm>
        </p:spPr>
        <p:txBody>
          <a:bodyPr/>
          <a:lstStyle>
            <a:lvl1pPr>
              <a:defRPr sz="2533"/>
            </a:lvl1pPr>
            <a:lvl2pPr>
              <a:defRPr sz="2217"/>
            </a:lvl2pPr>
            <a:lvl3pPr>
              <a:defRPr sz="1900"/>
            </a:lvl3pPr>
            <a:lvl4pPr>
              <a:defRPr sz="1583"/>
            </a:lvl4pPr>
            <a:lvl5pPr>
              <a:defRPr sz="1583"/>
            </a:lvl5pPr>
            <a:lvl6pPr>
              <a:defRPr sz="1583"/>
            </a:lvl6pPr>
            <a:lvl7pPr>
              <a:defRPr sz="1583"/>
            </a:lvl7pPr>
            <a:lvl8pPr>
              <a:defRPr sz="1583"/>
            </a:lvl8pPr>
            <a:lvl9pPr>
              <a:defRPr sz="1583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624" y="2857500"/>
            <a:ext cx="2334766" cy="5293872"/>
          </a:xfrm>
        </p:spPr>
        <p:txBody>
          <a:bodyPr/>
          <a:lstStyle>
            <a:lvl1pPr marL="0" indent="0">
              <a:buNone/>
              <a:defRPr sz="1267"/>
            </a:lvl1pPr>
            <a:lvl2pPr marL="361965" indent="0">
              <a:buNone/>
              <a:defRPr sz="1108"/>
            </a:lvl2pPr>
            <a:lvl3pPr marL="723930" indent="0">
              <a:buNone/>
              <a:defRPr sz="950"/>
            </a:lvl3pPr>
            <a:lvl4pPr marL="1085896" indent="0">
              <a:buNone/>
              <a:defRPr sz="792"/>
            </a:lvl4pPr>
            <a:lvl5pPr marL="1447861" indent="0">
              <a:buNone/>
              <a:defRPr sz="792"/>
            </a:lvl5pPr>
            <a:lvl6pPr marL="1809826" indent="0">
              <a:buNone/>
              <a:defRPr sz="792"/>
            </a:lvl6pPr>
            <a:lvl7pPr marL="2171791" indent="0">
              <a:buNone/>
              <a:defRPr sz="792"/>
            </a:lvl7pPr>
            <a:lvl8pPr marL="2533757" indent="0">
              <a:buNone/>
              <a:defRPr sz="792"/>
            </a:lvl8pPr>
            <a:lvl9pPr marL="2895722" indent="0">
              <a:buNone/>
              <a:defRPr sz="7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30065274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8624" y="635000"/>
            <a:ext cx="2334766" cy="2222500"/>
          </a:xfrm>
        </p:spPr>
        <p:txBody>
          <a:bodyPr anchor="b"/>
          <a:lstStyle>
            <a:lvl1pPr>
              <a:defRPr sz="2533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077518" y="1371426"/>
            <a:ext cx="3664744" cy="6768924"/>
          </a:xfrm>
        </p:spPr>
        <p:txBody>
          <a:bodyPr anchor="t"/>
          <a:lstStyle>
            <a:lvl1pPr marL="0" indent="0">
              <a:buNone/>
              <a:defRPr sz="2533"/>
            </a:lvl1pPr>
            <a:lvl2pPr marL="361965" indent="0">
              <a:buNone/>
              <a:defRPr sz="2217"/>
            </a:lvl2pPr>
            <a:lvl3pPr marL="723930" indent="0">
              <a:buNone/>
              <a:defRPr sz="1900"/>
            </a:lvl3pPr>
            <a:lvl4pPr marL="1085896" indent="0">
              <a:buNone/>
              <a:defRPr sz="1583"/>
            </a:lvl4pPr>
            <a:lvl5pPr marL="1447861" indent="0">
              <a:buNone/>
              <a:defRPr sz="1583"/>
            </a:lvl5pPr>
            <a:lvl6pPr marL="1809826" indent="0">
              <a:buNone/>
              <a:defRPr sz="1583"/>
            </a:lvl6pPr>
            <a:lvl7pPr marL="2171791" indent="0">
              <a:buNone/>
              <a:defRPr sz="1583"/>
            </a:lvl7pPr>
            <a:lvl8pPr marL="2533757" indent="0">
              <a:buNone/>
              <a:defRPr sz="1583"/>
            </a:lvl8pPr>
            <a:lvl9pPr marL="2895722" indent="0">
              <a:buNone/>
              <a:defRPr sz="1583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8624" y="2857500"/>
            <a:ext cx="2334766" cy="5293872"/>
          </a:xfrm>
        </p:spPr>
        <p:txBody>
          <a:bodyPr/>
          <a:lstStyle>
            <a:lvl1pPr marL="0" indent="0">
              <a:buNone/>
              <a:defRPr sz="1267"/>
            </a:lvl1pPr>
            <a:lvl2pPr marL="361965" indent="0">
              <a:buNone/>
              <a:defRPr sz="1108"/>
            </a:lvl2pPr>
            <a:lvl3pPr marL="723930" indent="0">
              <a:buNone/>
              <a:defRPr sz="950"/>
            </a:lvl3pPr>
            <a:lvl4pPr marL="1085896" indent="0">
              <a:buNone/>
              <a:defRPr sz="792"/>
            </a:lvl4pPr>
            <a:lvl5pPr marL="1447861" indent="0">
              <a:buNone/>
              <a:defRPr sz="792"/>
            </a:lvl5pPr>
            <a:lvl6pPr marL="1809826" indent="0">
              <a:buNone/>
              <a:defRPr sz="792"/>
            </a:lvl6pPr>
            <a:lvl7pPr marL="2171791" indent="0">
              <a:buNone/>
              <a:defRPr sz="792"/>
            </a:lvl7pPr>
            <a:lvl8pPr marL="2533757" indent="0">
              <a:buNone/>
              <a:defRPr sz="792"/>
            </a:lvl8pPr>
            <a:lvl9pPr marL="2895722" indent="0">
              <a:buNone/>
              <a:defRPr sz="79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q-A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7582324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97681" y="507120"/>
            <a:ext cx="6243638" cy="18410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97681" y="2535590"/>
            <a:ext cx="6243638" cy="604352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97681" y="8828266"/>
            <a:ext cx="1628775" cy="507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3440C5-A5BA-4A1A-9B7E-F15D49DE5395}" type="datetimeFigureOut">
              <a:rPr lang="sq-AL" smtClean="0"/>
              <a:t>2014-10-04</a:t>
            </a:fld>
            <a:endParaRPr lang="sq-A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97919" y="8828266"/>
            <a:ext cx="2443163" cy="507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q-A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112544" y="8828266"/>
            <a:ext cx="1628775" cy="50711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113BC-66ED-4449-9A1E-2D8D5B8369C6}" type="slidenum">
              <a:rPr lang="sq-AL" smtClean="0"/>
              <a:t>‹#›</a:t>
            </a:fld>
            <a:endParaRPr lang="sq-AL"/>
          </a:p>
        </p:txBody>
      </p:sp>
    </p:spTree>
    <p:extLst>
      <p:ext uri="{BB962C8B-B14F-4D97-AF65-F5344CB8AC3E}">
        <p14:creationId xmlns:p14="http://schemas.microsoft.com/office/powerpoint/2010/main" val="26223025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23930" rtl="0" eaLnBrk="1" latinLnBrk="0" hangingPunct="1">
        <a:lnSpc>
          <a:spcPct val="90000"/>
        </a:lnSpc>
        <a:spcBef>
          <a:spcPct val="0"/>
        </a:spcBef>
        <a:buNone/>
        <a:defRPr sz="348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0983" indent="-180983" algn="l" defTabSz="723930" rtl="0" eaLnBrk="1" latinLnBrk="0" hangingPunct="1">
        <a:lnSpc>
          <a:spcPct val="90000"/>
        </a:lnSpc>
        <a:spcBef>
          <a:spcPts val="792"/>
        </a:spcBef>
        <a:buFont typeface="Arial" panose="020B0604020202020204" pitchFamily="34" charset="0"/>
        <a:buChar char="•"/>
        <a:defRPr sz="2217" kern="1200">
          <a:solidFill>
            <a:schemeClr val="tx1"/>
          </a:solidFill>
          <a:latin typeface="+mn-lt"/>
          <a:ea typeface="+mn-ea"/>
          <a:cs typeface="+mn-cs"/>
        </a:defRPr>
      </a:lvl1pPr>
      <a:lvl2pPr marL="542948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04913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583" kern="1200">
          <a:solidFill>
            <a:schemeClr val="tx1"/>
          </a:solidFill>
          <a:latin typeface="+mn-lt"/>
          <a:ea typeface="+mn-ea"/>
          <a:cs typeface="+mn-cs"/>
        </a:defRPr>
      </a:lvl3pPr>
      <a:lvl4pPr marL="1266878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628844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5pPr>
      <a:lvl6pPr marL="1990809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352774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714739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3076705" indent="-180983" algn="l" defTabSz="723930" rtl="0" eaLnBrk="1" latinLnBrk="0" hangingPunct="1">
        <a:lnSpc>
          <a:spcPct val="90000"/>
        </a:lnSpc>
        <a:spcBef>
          <a:spcPts val="396"/>
        </a:spcBef>
        <a:buFont typeface="Arial" panose="020B0604020202020204" pitchFamily="34" charset="0"/>
        <a:buChar char="•"/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1pPr>
      <a:lvl2pPr marL="361965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2pPr>
      <a:lvl3pPr marL="723930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3pPr>
      <a:lvl4pPr marL="1085896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4pPr>
      <a:lvl5pPr marL="1447861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5pPr>
      <a:lvl6pPr marL="1809826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6pPr>
      <a:lvl7pPr marL="2171791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7pPr>
      <a:lvl8pPr marL="2533757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8pPr>
      <a:lvl9pPr marL="2895722" algn="l" defTabSz="723930" rtl="0" eaLnBrk="1" latinLnBrk="0" hangingPunct="1">
        <a:defRPr sz="142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13" Type="http://schemas.openxmlformats.org/officeDocument/2006/relationships/image" Target="../media/image12.png"/><Relationship Id="rId18" Type="http://schemas.openxmlformats.org/officeDocument/2006/relationships/image" Target="../media/image17.png"/><Relationship Id="rId26" Type="http://schemas.openxmlformats.org/officeDocument/2006/relationships/image" Target="../media/image25.png"/><Relationship Id="rId3" Type="http://schemas.openxmlformats.org/officeDocument/2006/relationships/image" Target="../media/image2.gif"/><Relationship Id="rId21" Type="http://schemas.openxmlformats.org/officeDocument/2006/relationships/image" Target="../media/image20.png"/><Relationship Id="rId34" Type="http://schemas.openxmlformats.org/officeDocument/2006/relationships/comments" Target="../comments/comment1.xml"/><Relationship Id="rId7" Type="http://schemas.openxmlformats.org/officeDocument/2006/relationships/image" Target="../media/image6.gif"/><Relationship Id="rId12" Type="http://schemas.openxmlformats.org/officeDocument/2006/relationships/image" Target="../media/image11.png"/><Relationship Id="rId17" Type="http://schemas.openxmlformats.org/officeDocument/2006/relationships/image" Target="../media/image16.png"/><Relationship Id="rId25" Type="http://schemas.openxmlformats.org/officeDocument/2006/relationships/image" Target="../media/image24.png"/><Relationship Id="rId33" Type="http://schemas.openxmlformats.org/officeDocument/2006/relationships/image" Target="../media/image32.png"/><Relationship Id="rId2" Type="http://schemas.openxmlformats.org/officeDocument/2006/relationships/image" Target="../media/image1.emf"/><Relationship Id="rId16" Type="http://schemas.openxmlformats.org/officeDocument/2006/relationships/image" Target="../media/image15.png"/><Relationship Id="rId20" Type="http://schemas.openxmlformats.org/officeDocument/2006/relationships/image" Target="../media/image19.png"/><Relationship Id="rId29" Type="http://schemas.openxmlformats.org/officeDocument/2006/relationships/image" Target="../media/image2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24" Type="http://schemas.openxmlformats.org/officeDocument/2006/relationships/image" Target="../media/image23.png"/><Relationship Id="rId32" Type="http://schemas.openxmlformats.org/officeDocument/2006/relationships/image" Target="../media/image31.png"/><Relationship Id="rId5" Type="http://schemas.openxmlformats.org/officeDocument/2006/relationships/image" Target="../media/image4.png"/><Relationship Id="rId15" Type="http://schemas.openxmlformats.org/officeDocument/2006/relationships/image" Target="../media/image14.png"/><Relationship Id="rId23" Type="http://schemas.openxmlformats.org/officeDocument/2006/relationships/image" Target="../media/image22.png"/><Relationship Id="rId28" Type="http://schemas.openxmlformats.org/officeDocument/2006/relationships/image" Target="../media/image27.jpeg"/><Relationship Id="rId10" Type="http://schemas.openxmlformats.org/officeDocument/2006/relationships/image" Target="../media/image9.png"/><Relationship Id="rId19" Type="http://schemas.openxmlformats.org/officeDocument/2006/relationships/image" Target="../media/image18.png"/><Relationship Id="rId31" Type="http://schemas.openxmlformats.org/officeDocument/2006/relationships/image" Target="../media/image30.png"/><Relationship Id="rId4" Type="http://schemas.openxmlformats.org/officeDocument/2006/relationships/image" Target="../media/image3.png"/><Relationship Id="rId9" Type="http://schemas.openxmlformats.org/officeDocument/2006/relationships/image" Target="../media/image8.gif"/><Relationship Id="rId14" Type="http://schemas.openxmlformats.org/officeDocument/2006/relationships/image" Target="../media/image13.png"/><Relationship Id="rId22" Type="http://schemas.openxmlformats.org/officeDocument/2006/relationships/image" Target="../media/image21.png"/><Relationship Id="rId27" Type="http://schemas.openxmlformats.org/officeDocument/2006/relationships/image" Target="../media/image26.png"/><Relationship Id="rId30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342900" y="156411"/>
            <a:ext cx="58172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Towards </a:t>
            </a:r>
            <a:r>
              <a:rPr lang="el-GR" dirty="0" smtClean="0"/>
              <a:t>τ</a:t>
            </a:r>
            <a:r>
              <a:rPr lang="en-US" dirty="0" smtClean="0"/>
              <a:t> Reconstruction </a:t>
            </a:r>
            <a:r>
              <a:rPr lang="en-US" dirty="0"/>
              <a:t>In High Luminosity LHC(HL-LHC</a:t>
            </a:r>
            <a:r>
              <a:rPr lang="en-US" dirty="0" smtClean="0"/>
              <a:t>)</a:t>
            </a:r>
            <a:r>
              <a:rPr lang="en-US" dirty="0"/>
              <a:t> With a High Granularity Endcap Calorimeter</a:t>
            </a:r>
            <a:endParaRPr lang="sq-AL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76875" y="1321389"/>
            <a:ext cx="1735031" cy="124118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43352" y="1"/>
            <a:ext cx="1295648" cy="129564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9704" y="802742"/>
            <a:ext cx="5360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0" i="0" u="none" strike="noStrike" baseline="0" dirty="0" smtClean="0">
                <a:latin typeface="Calibri" panose="020F0502020204030204" pitchFamily="34" charset="0"/>
              </a:rPr>
              <a:t>A. </a:t>
            </a:r>
            <a:r>
              <a:rPr lang="en-US" sz="900" b="0" i="0" u="none" strike="noStrike" baseline="0" dirty="0" err="1" smtClean="0">
                <a:latin typeface="Calibri" panose="020F0502020204030204" pitchFamily="34" charset="0"/>
              </a:rPr>
              <a:t>Izadi</a:t>
            </a:r>
            <a:r>
              <a:rPr lang="en-US" sz="900" b="0" i="0" u="none" strike="noStrike" baseline="0" dirty="0" smtClean="0">
                <a:latin typeface="Calibri" panose="020F0502020204030204" pitchFamily="34" charset="0"/>
              </a:rPr>
              <a:t> Rad (Sharif University of Technology, Iran), P. </a:t>
            </a:r>
            <a:r>
              <a:rPr lang="en-US" sz="900" b="0" i="0" u="none" strike="noStrike" baseline="0" dirty="0" err="1" smtClean="0">
                <a:latin typeface="Calibri" panose="020F0502020204030204" pitchFamily="34" charset="0"/>
              </a:rPr>
              <a:t>Tereziu</a:t>
            </a:r>
            <a:r>
              <a:rPr lang="en-US" sz="900" b="0" i="0" u="none" strike="noStrike" baseline="0" dirty="0" smtClean="0">
                <a:latin typeface="Calibri" panose="020F0502020204030204" pitchFamily="34" charset="0"/>
              </a:rPr>
              <a:t> (Faculty of Natural Sciences, University of Tirana)</a:t>
            </a:r>
          </a:p>
          <a:p>
            <a:pPr algn="ctr"/>
            <a:r>
              <a:rPr lang="it-IT" sz="900" b="0" i="0" u="none" strike="noStrike" baseline="0" dirty="0" smtClean="0">
                <a:latin typeface="Calibri" panose="020F0502020204030204" pitchFamily="34" charset="0"/>
              </a:rPr>
              <a:t>Supervisors: M. Mannelli,</a:t>
            </a:r>
            <a:r>
              <a:rPr lang="it-IT" sz="9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it-IT" sz="900" b="0" i="0" u="none" strike="noStrike" baseline="0" dirty="0" smtClean="0">
                <a:latin typeface="Calibri" panose="020F0502020204030204" pitchFamily="34" charset="0"/>
              </a:rPr>
              <a:t>P. Silva (CERN-CMG)</a:t>
            </a:r>
            <a:endParaRPr lang="sq-AL" sz="1100" dirty="0"/>
          </a:p>
        </p:txBody>
      </p:sp>
      <p:sp>
        <p:nvSpPr>
          <p:cNvPr id="9" name="TextBox 8"/>
          <p:cNvSpPr txBox="1"/>
          <p:nvPr/>
        </p:nvSpPr>
        <p:spPr>
          <a:xfrm>
            <a:off x="3330490" y="1180180"/>
            <a:ext cx="2514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1600" dirty="0" smtClean="0"/>
              <a:t>Towards</a:t>
            </a:r>
            <a:r>
              <a:rPr lang="el-GR" sz="1600" dirty="0" smtClean="0"/>
              <a:t> τ</a:t>
            </a:r>
            <a:r>
              <a:rPr lang="sq-AL" sz="1600" dirty="0" smtClean="0"/>
              <a:t> reconstruction</a:t>
            </a:r>
            <a:endParaRPr lang="sq-AL" sz="1600" dirty="0"/>
          </a:p>
        </p:txBody>
      </p:sp>
      <p:sp>
        <p:nvSpPr>
          <p:cNvPr id="10" name="TextBox 9"/>
          <p:cNvSpPr txBox="1"/>
          <p:nvPr/>
        </p:nvSpPr>
        <p:spPr>
          <a:xfrm>
            <a:off x="1141207" y="1050481"/>
            <a:ext cx="103032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1600" dirty="0"/>
              <a:t>Abstract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10890" y="1300231"/>
            <a:ext cx="313372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The goal of our project is to contribute to the study of the performance</a:t>
            </a:r>
          </a:p>
          <a:p>
            <a:pPr algn="just"/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of the High Granularity Calorimeter (</a:t>
            </a:r>
            <a:r>
              <a:rPr lang="en-US" sz="800" b="0" i="0" u="none" strike="noStrike" baseline="0" dirty="0" err="1" smtClean="0">
                <a:latin typeface="Calibri" panose="020F0502020204030204" pitchFamily="34" charset="0"/>
              </a:rPr>
              <a:t>HGCal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) designed to operate in</a:t>
            </a:r>
          </a:p>
          <a:p>
            <a:pPr algn="just"/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Phase II of the CMS detector at the High Luminosity LHC (HL-LHC).</a:t>
            </a:r>
            <a:endParaRPr lang="sq-A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2" name="TextBox 11"/>
              <p:cNvSpPr txBox="1"/>
              <p:nvPr/>
            </p:nvSpPr>
            <p:spPr>
              <a:xfrm>
                <a:off x="3278442" y="1409848"/>
                <a:ext cx="2316079" cy="983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τ leptons have a mass of ≈1.8 </a:t>
                </a:r>
                <a:r>
                  <a:rPr lang="en-US" sz="800" b="0" i="0" u="none" strike="noStrike" baseline="0" dirty="0" err="1" smtClean="0">
                    <a:latin typeface="Calibri" panose="020F0502020204030204" pitchFamily="34" charset="0"/>
                  </a:rPr>
                  <a:t>GeV</a:t>
                </a:r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 and a lifetime</a:t>
                </a:r>
              </a:p>
              <a:p>
                <a:r>
                  <a:rPr lang="en-US" sz="800" b="0" i="0" u="none" strike="noStrike" baseline="0" dirty="0" err="1" smtClean="0">
                    <a:latin typeface="Calibri" panose="020F0502020204030204" pitchFamily="34" charset="0"/>
                  </a:rPr>
                  <a:t>cτ</a:t>
                </a:r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=87.1μm. They can decay through electroweak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interactions into a μ or an e and two neutrinos,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although this amounts to only 34% of their decays.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The </a:t>
                </a:r>
                <a:r>
                  <a:rPr lang="en-US" sz="800" b="0" i="0" u="none" strike="noStrike" baseline="0" dirty="0" err="1" smtClean="0">
                    <a:latin typeface="Calibri" panose="020F0502020204030204" pitchFamily="34" charset="0"/>
                  </a:rPr>
                  <a:t>remainings</a:t>
                </a:r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 proceed to final states which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contain mesons and a τ neutrino.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The most abundant ones are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800" b="0" i="0" u="none" strike="noStrike" baseline="0" dirty="0" smtClean="0">
                            <a:latin typeface="Calibri" panose="020F0502020204030204" pitchFamily="34" charset="0"/>
                          </a:rPr>
                          <m:t>π</m:t>
                        </m:r>
                      </m:e>
                      <m:sup>
                        <m:r>
                          <a:rPr lang="en-US" sz="800" b="0" i="1" u="none" strike="noStrike" baseline="0" smtClean="0">
                            <a:latin typeface="Cambria Math" panose="02040503050406030204" pitchFamily="18" charset="0"/>
                          </a:rPr>
                          <m:t>−</m:t>
                        </m:r>
                      </m:sup>
                    </m:sSup>
                  </m:oMath>
                </a14:m>
                <a:endParaRPr lang="sq-AL" dirty="0"/>
              </a:p>
            </p:txBody>
          </p:sp>
        </mc:Choice>
        <mc:Fallback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278442" y="1409848"/>
                <a:ext cx="2316079" cy="983859"/>
              </a:xfrm>
              <a:prstGeom prst="rect">
                <a:avLst/>
              </a:prstGeom>
              <a:blipFill rotWithShape="0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sq-A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3" name="TextBox 12"/>
          <p:cNvSpPr txBox="1"/>
          <p:nvPr/>
        </p:nvSpPr>
        <p:spPr>
          <a:xfrm>
            <a:off x="36597" y="1684573"/>
            <a:ext cx="331093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0" i="0" u="none" strike="noStrike" baseline="0" dirty="0" smtClean="0">
                <a:latin typeface="Calibri" panose="020F0502020204030204" pitchFamily="34" charset="0"/>
              </a:rPr>
              <a:t>Higgs physics prospects at the HL-LHC</a:t>
            </a:r>
            <a:endParaRPr lang="sq-AL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98018" y="1929523"/>
            <a:ext cx="33228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solidFill>
                  <a:srgbClr val="404040"/>
                </a:solidFill>
                <a:latin typeface="ArialMT"/>
              </a:rPr>
              <a:t>• </a:t>
            </a:r>
            <a:r>
              <a:rPr lang="en-US" sz="8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In July 2012, ATLAS and CMS discovered a SM Higgs-like particle using ~25</a:t>
            </a:r>
          </a:p>
          <a:p>
            <a:r>
              <a:rPr lang="en-US" sz="8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fb-1 of 7-8 </a:t>
            </a:r>
            <a:r>
              <a:rPr lang="en-US" sz="800" b="0" i="0" u="none" strike="noStrike" baseline="0" dirty="0" err="1" smtClean="0">
                <a:solidFill>
                  <a:srgbClr val="000000"/>
                </a:solidFill>
                <a:latin typeface="Calibri" panose="020F0502020204030204" pitchFamily="34" charset="0"/>
              </a:rPr>
              <a:t>TeV</a:t>
            </a:r>
            <a:r>
              <a:rPr lang="en-US" sz="8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 pp data</a:t>
            </a:r>
          </a:p>
          <a:p>
            <a:r>
              <a:rPr lang="en-US" sz="800" b="0" i="0" u="none" strike="noStrike" baseline="0" dirty="0" smtClean="0">
                <a:solidFill>
                  <a:srgbClr val="404040"/>
                </a:solidFill>
                <a:latin typeface="ArialMT"/>
              </a:rPr>
              <a:t>• </a:t>
            </a:r>
            <a:r>
              <a:rPr lang="en-US" sz="800" b="0" i="0" u="none" strike="noStrike" baseline="0" dirty="0" smtClean="0">
                <a:solidFill>
                  <a:srgbClr val="000000"/>
                </a:solidFill>
                <a:latin typeface="Calibri" panose="020F0502020204030204" pitchFamily="34" charset="0"/>
              </a:rPr>
              <a:t>Nature of the particle not yet fully established : </a:t>
            </a:r>
          </a:p>
          <a:p>
            <a:r>
              <a:rPr lang="en-US" sz="800" dirty="0">
                <a:solidFill>
                  <a:srgbClr val="000000"/>
                </a:solidFill>
                <a:latin typeface="Calibri" panose="020F0502020204030204" pitchFamily="34" charset="0"/>
              </a:rPr>
              <a:t> </a:t>
            </a:r>
            <a:r>
              <a:rPr lang="en-US" sz="800" b="1" i="0" u="none" strike="noStrike" baseline="0" dirty="0" smtClean="0">
                <a:solidFill>
                  <a:srgbClr val="000000"/>
                </a:solidFill>
                <a:latin typeface="Calibri-Bold"/>
              </a:rPr>
              <a:t>spin, CP, couplings will</a:t>
            </a:r>
            <a:r>
              <a:rPr lang="en-US" sz="800" b="1" i="0" u="none" strike="noStrike" dirty="0" smtClean="0">
                <a:solidFill>
                  <a:srgbClr val="000000"/>
                </a:solidFill>
                <a:latin typeface="Calibri-Bold"/>
              </a:rPr>
              <a:t> </a:t>
            </a:r>
            <a:r>
              <a:rPr lang="sq-AL" sz="800" b="1" i="0" u="none" strike="noStrike" baseline="0" dirty="0" smtClean="0">
                <a:solidFill>
                  <a:srgbClr val="000000"/>
                </a:solidFill>
                <a:latin typeface="Calibri-Bold"/>
              </a:rPr>
              <a:t>benefit from high luminosity</a:t>
            </a:r>
            <a:endParaRPr lang="sq-A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16" name="TextBox 15"/>
              <p:cNvSpPr txBox="1"/>
              <p:nvPr/>
            </p:nvSpPr>
            <p:spPr>
              <a:xfrm>
                <a:off x="5594521" y="2584446"/>
                <a:ext cx="1904999" cy="3416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16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sz="1600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</a:rPr>
                          <m:t>π</m:t>
                        </m:r>
                      </m:e>
                      <m:sup>
                        <m:r>
                          <a:rPr lang="el-GR" sz="1600" b="0" i="1" u="none" strike="noStrike" baseline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1600" dirty="0" smtClean="0">
                    <a:latin typeface="Calibri" panose="020F0502020204030204" pitchFamily="34" charset="0"/>
                  </a:rPr>
                  <a:t> </a:t>
                </a:r>
                <a:r>
                  <a:rPr lang="sq-AL" sz="1600" b="0" i="0" u="none" strike="noStrike" baseline="0" dirty="0" smtClean="0">
                    <a:latin typeface="Calibri" panose="020F0502020204030204" pitchFamily="34" charset="0"/>
                  </a:rPr>
                  <a:t>reconstruction</a:t>
                </a:r>
                <a:endParaRPr lang="sq-AL" dirty="0"/>
              </a:p>
            </p:txBody>
          </p:sp>
        </mc:Choice>
        <mc:Fallback>
          <p:sp>
            <p:nvSpPr>
              <p:cNvPr id="16" name="TextBox 1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594521" y="2584446"/>
                <a:ext cx="1904999" cy="341632"/>
              </a:xfrm>
              <a:prstGeom prst="rect">
                <a:avLst/>
              </a:prstGeom>
              <a:blipFill rotWithShape="0">
                <a:blip r:embed="rId5"/>
                <a:stretch>
                  <a:fillRect t="-3571" b="-23214"/>
                </a:stretch>
              </a:blipFill>
            </p:spPr>
            <p:txBody>
              <a:bodyPr/>
              <a:lstStyle/>
              <a:p>
                <a:r>
                  <a:rPr lang="sq-AL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" name="TextBox 16"/>
              <p:cNvSpPr txBox="1"/>
              <p:nvPr/>
            </p:nvSpPr>
            <p:spPr>
              <a:xfrm>
                <a:off x="4933262" y="3218786"/>
                <a:ext cx="2742912" cy="70936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sz="800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</a:rPr>
                          <m:t>π</m:t>
                        </m:r>
                      </m:e>
                      <m:sup>
                        <m:r>
                          <a:rPr lang="el-GR" sz="800" b="0" i="1" u="none" strike="noStrike" baseline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±</m:t>
                        </m:r>
                      </m:sup>
                    </m:sSup>
                  </m:oMath>
                </a14:m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 are charged hadrons which interact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mostly in the </a:t>
                </a:r>
                <a:r>
                  <a:rPr lang="en-US" sz="800" b="0" i="0" u="none" strike="noStrike" baseline="0" dirty="0" err="1" smtClean="0">
                    <a:latin typeface="Calibri" panose="020F0502020204030204" pitchFamily="34" charset="0"/>
                  </a:rPr>
                  <a:t>hadronic</a:t>
                </a:r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 calorimeter. 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In</a:t>
                </a:r>
                <a:r>
                  <a:rPr lang="en-US" sz="800" dirty="0">
                    <a:latin typeface="Calibri" panose="020F0502020204030204" pitchFamily="34" charset="0"/>
                  </a:rPr>
                  <a:t> </a:t>
                </a:r>
                <a:r>
                  <a:rPr lang="sq-AL" sz="800" b="0" i="0" u="none" strike="noStrike" baseline="0" dirty="0" smtClean="0">
                    <a:latin typeface="Calibri" panose="020F0502020204030204" pitchFamily="34" charset="0"/>
                  </a:rPr>
                  <a:t>the electromagnetic calorimeter they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are expected to leave low energy</a:t>
                </a:r>
                <a:r>
                  <a:rPr lang="en-US" sz="800" b="0" i="0" u="none" strike="noStrike" dirty="0" smtClean="0">
                    <a:latin typeface="Calibri" panose="020F0502020204030204" pitchFamily="34" charset="0"/>
                  </a:rPr>
                  <a:t> </a:t>
                </a:r>
                <a:r>
                  <a:rPr lang="sq-AL" sz="800" b="0" i="0" u="none" strike="noStrike" baseline="0" dirty="0" smtClean="0">
                    <a:latin typeface="Calibri" panose="020F0502020204030204" pitchFamily="34" charset="0"/>
                  </a:rPr>
                  <a:t>ionization deposits.</a:t>
                </a:r>
                <a:r>
                  <a:rPr lang="en-US" sz="800" b="0" i="0" u="none" strike="noStrike" dirty="0" smtClean="0">
                    <a:latin typeface="Calibri" panose="020F0502020204030204" pitchFamily="34" charset="0"/>
                  </a:rPr>
                  <a:t> </a:t>
                </a:r>
              </a:p>
              <a:p>
                <a:r>
                  <a:rPr lang="en-US" sz="800" b="0" i="0" u="none" strike="noStrike" baseline="0" dirty="0" smtClean="0">
                    <a:latin typeface="Calibri" panose="020F0502020204030204" pitchFamily="34" charset="0"/>
                  </a:rPr>
                  <a:t>Showers are expected to be wider</a:t>
                </a:r>
                <a:r>
                  <a:rPr lang="en-US" sz="800" b="0" i="0" u="none" strike="noStrike" dirty="0" smtClean="0">
                    <a:latin typeface="Calibri" panose="020F0502020204030204" pitchFamily="34" charset="0"/>
                  </a:rPr>
                  <a:t>  </a:t>
                </a:r>
                <a:r>
                  <a:rPr lang="sq-AL" sz="800" b="0" i="0" u="none" strike="noStrike" baseline="0" dirty="0" smtClean="0">
                    <a:latin typeface="Calibri" panose="020F0502020204030204" pitchFamily="34" charset="0"/>
                  </a:rPr>
                  <a:t>with respect to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l-GR" sz="800" b="0" i="1" u="none" strike="noStrike" baseline="0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800" b="0" i="0" u="none" strike="noStrike" baseline="0" smtClean="0">
                            <a:latin typeface="Cambria Math" panose="02040503050406030204" pitchFamily="18" charset="0"/>
                          </a:rPr>
                          <m:t> </m:t>
                        </m:r>
                        <m:r>
                          <m:rPr>
                            <m:nor/>
                          </m:rPr>
                          <a:rPr lang="el-GR" sz="800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</a:rPr>
                          <m:t>π</m:t>
                        </m:r>
                      </m:e>
                      <m:sup>
                        <m:r>
                          <a:rPr lang="en-US" sz="8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  <m:r>
                      <a:rPr lang="en-US" sz="800" b="0" i="0" u="none" strike="noStrike" baseline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</m:oMath>
                </a14:m>
                <a:endParaRPr lang="sq-AL" dirty="0"/>
              </a:p>
            </p:txBody>
          </p:sp>
        </mc:Choice>
        <mc:Fallback>
          <p:sp>
            <p:nvSpPr>
              <p:cNvPr id="17" name="TextBox 16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33262" y="3218786"/>
                <a:ext cx="2742912" cy="709361"/>
              </a:xfrm>
              <a:prstGeom prst="rect">
                <a:avLst/>
              </a:prstGeom>
              <a:blipFill rotWithShape="0">
                <a:blip r:embed="rId6"/>
                <a:stretch>
                  <a:fillRect b="-2586"/>
                </a:stretch>
              </a:blipFill>
            </p:spPr>
            <p:txBody>
              <a:bodyPr/>
              <a:lstStyle/>
              <a:p>
                <a:r>
                  <a:rPr lang="sq-A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8" name="Picture 1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9192" y="2496078"/>
            <a:ext cx="1057053" cy="562873"/>
          </a:xfrm>
          <a:prstGeom prst="rect">
            <a:avLst/>
          </a:prstGeom>
        </p:spPr>
      </p:pic>
      <p:pic>
        <p:nvPicPr>
          <p:cNvPr id="19" name="Picture 1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73192" y="2507682"/>
            <a:ext cx="1030229" cy="553978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5756" y="3193622"/>
            <a:ext cx="1445633" cy="851864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3329989" y="2975630"/>
            <a:ext cx="38100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Fig.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6</a:t>
            </a:r>
            <a:endParaRPr lang="sq-AL" dirty="0"/>
          </a:p>
        </p:txBody>
      </p:sp>
      <p:sp>
        <p:nvSpPr>
          <p:cNvPr id="22" name="TextBox 21"/>
          <p:cNvSpPr txBox="1"/>
          <p:nvPr/>
        </p:nvSpPr>
        <p:spPr>
          <a:xfrm>
            <a:off x="3511339" y="3708210"/>
            <a:ext cx="40957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Fig.</a:t>
            </a:r>
            <a:r>
              <a:rPr lang="en-US" sz="800" dirty="0">
                <a:latin typeface="Calibri" panose="020F0502020204030204" pitchFamily="34" charset="0"/>
              </a:rPr>
              <a:t>8</a:t>
            </a:r>
            <a:endParaRPr lang="sq-AL" dirty="0"/>
          </a:p>
        </p:txBody>
      </p:sp>
      <p:sp>
        <p:nvSpPr>
          <p:cNvPr id="23" name="TextBox 22"/>
          <p:cNvSpPr txBox="1"/>
          <p:nvPr/>
        </p:nvSpPr>
        <p:spPr>
          <a:xfrm>
            <a:off x="4528177" y="2967454"/>
            <a:ext cx="4252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Fig.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7</a:t>
            </a:r>
            <a:endParaRPr lang="sq-AL" dirty="0"/>
          </a:p>
        </p:txBody>
      </p:sp>
      <p:sp>
        <p:nvSpPr>
          <p:cNvPr id="24" name="TextBox 23"/>
          <p:cNvSpPr txBox="1"/>
          <p:nvPr/>
        </p:nvSpPr>
        <p:spPr>
          <a:xfrm>
            <a:off x="3589051" y="3971262"/>
            <a:ext cx="116163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-CMS work in progress</a:t>
            </a:r>
            <a:endParaRPr lang="sq-AL" dirty="0"/>
          </a:p>
        </p:txBody>
      </p:sp>
      <p:sp>
        <p:nvSpPr>
          <p:cNvPr id="25" name="TextBox 24"/>
          <p:cNvSpPr txBox="1"/>
          <p:nvPr/>
        </p:nvSpPr>
        <p:spPr>
          <a:xfrm>
            <a:off x="2971695" y="4108012"/>
            <a:ext cx="4184971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Spatial distribution of the energy deposits in the layers of HGCAL: Fig.6 y-z view, Fig.7 x-y view. 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The total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energy deposited per layer is shown in Fig.8</a:t>
            </a:r>
            <a:endParaRPr lang="sq-A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26" name="TextBox 25"/>
              <p:cNvSpPr txBox="1"/>
              <p:nvPr/>
            </p:nvSpPr>
            <p:spPr>
              <a:xfrm>
                <a:off x="3326348" y="4435406"/>
                <a:ext cx="1833912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l-GR" sz="1600" i="1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l-GR" sz="1600" dirty="0">
                            <a:solidFill>
                              <a:prstClr val="black"/>
                            </a:solidFill>
                            <a:latin typeface="Calibri" panose="020F0502020204030204" pitchFamily="34" charset="0"/>
                          </a:rPr>
                          <m:t>π</m:t>
                        </m:r>
                      </m:e>
                      <m:sup>
                        <m:r>
                          <a:rPr lang="en-US" sz="1600" b="0" i="1" dirty="0" smtClean="0">
                            <a:solidFill>
                              <a:prstClr val="black"/>
                            </a:solidFill>
                            <a:latin typeface="Cambria Math" panose="02040503050406030204" pitchFamily="18" charset="0"/>
                          </a:rPr>
                          <m:t>0</m:t>
                        </m:r>
                      </m:sup>
                    </m:sSup>
                  </m:oMath>
                </a14:m>
                <a:r>
                  <a:rPr lang="en-US" sz="1600" dirty="0" smtClean="0">
                    <a:solidFill>
                      <a:prstClr val="black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sq-AL" sz="1600" dirty="0" smtClean="0">
                    <a:solidFill>
                      <a:prstClr val="black"/>
                    </a:solidFill>
                    <a:latin typeface="Calibri" panose="020F0502020204030204" pitchFamily="34" charset="0"/>
                  </a:rPr>
                  <a:t>reconstruction</a:t>
                </a:r>
                <a:endParaRPr lang="sq-AL" sz="1600" dirty="0"/>
              </a:p>
            </p:txBody>
          </p:sp>
        </mc:Choice>
        <mc:Fallback>
          <p:sp>
            <p:nvSpPr>
              <p:cNvPr id="26" name="TextBox 2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326348" y="4435406"/>
                <a:ext cx="1833912" cy="338554"/>
              </a:xfrm>
              <a:prstGeom prst="rect">
                <a:avLst/>
              </a:prstGeom>
              <a:blipFill rotWithShape="0">
                <a:blip r:embed="rId10"/>
                <a:stretch>
                  <a:fillRect t="-5455" b="-23636"/>
                </a:stretch>
              </a:blipFill>
            </p:spPr>
            <p:txBody>
              <a:bodyPr/>
              <a:lstStyle/>
              <a:p>
                <a:r>
                  <a:rPr lang="sq-AL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7" name="TextBox 26"/>
          <p:cNvSpPr txBox="1"/>
          <p:nvPr/>
        </p:nvSpPr>
        <p:spPr>
          <a:xfrm>
            <a:off x="3278443" y="5634436"/>
            <a:ext cx="18254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Neutral </a:t>
            </a:r>
            <a:r>
              <a:rPr lang="en-US" sz="800" b="0" i="0" u="none" strike="noStrike" baseline="0" dirty="0" err="1" smtClean="0">
                <a:latin typeface="Calibri" panose="020F0502020204030204" pitchFamily="34" charset="0"/>
              </a:rPr>
              <a:t>pions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 decay mostly to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two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photons. As the decay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products interact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electromagnetically it is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detected in the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electromagnetic calorimeter.</a:t>
            </a:r>
          </a:p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Due to interaction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with the tracker material we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may observe several</a:t>
            </a:r>
          </a:p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electromagnetic showers</a:t>
            </a:r>
            <a:r>
              <a:rPr lang="en-US" sz="800" dirty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developing in parallel.</a:t>
            </a:r>
            <a:endParaRPr lang="sq-AL" dirty="0"/>
          </a:p>
        </p:txBody>
      </p:sp>
      <p:sp>
        <p:nvSpPr>
          <p:cNvPr id="28" name="TextBox 27"/>
          <p:cNvSpPr txBox="1"/>
          <p:nvPr/>
        </p:nvSpPr>
        <p:spPr>
          <a:xfrm>
            <a:off x="3222142" y="8941891"/>
            <a:ext cx="198127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1400" b="0" i="0" u="none" strike="noStrike" baseline="0" dirty="0" smtClean="0">
                <a:latin typeface="Calibri" panose="020F0502020204030204" pitchFamily="34" charset="0"/>
              </a:rPr>
              <a:t>References</a:t>
            </a:r>
            <a:endParaRPr lang="sq-AL" sz="1400" dirty="0"/>
          </a:p>
        </p:txBody>
      </p:sp>
      <p:sp>
        <p:nvSpPr>
          <p:cNvPr id="29" name="TextBox 28"/>
          <p:cNvSpPr txBox="1"/>
          <p:nvPr/>
        </p:nvSpPr>
        <p:spPr>
          <a:xfrm>
            <a:off x="2465688" y="9158711"/>
            <a:ext cx="4804395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700" b="0" i="0" u="none" strike="noStrike" baseline="0" dirty="0" smtClean="0">
                <a:latin typeface="Calibri" panose="020F0502020204030204" pitchFamily="34" charset="0"/>
              </a:rPr>
              <a:t>-CMS collaboration, Projected performance of an upgraded CMS detector at the LHC and HL-LHC, CMS-NOTE-13-002</a:t>
            </a:r>
          </a:p>
          <a:p>
            <a:r>
              <a:rPr lang="en-US" sz="700" b="0" i="0" u="none" strike="noStrike" baseline="0" dirty="0" smtClean="0">
                <a:latin typeface="Calibri" panose="020F0502020204030204" pitchFamily="34" charset="0"/>
              </a:rPr>
              <a:t>-CALICE collaboration, Tracking within </a:t>
            </a:r>
            <a:r>
              <a:rPr lang="en-US" sz="700" b="0" i="0" u="none" strike="noStrike" baseline="0" dirty="0" err="1" smtClean="0">
                <a:latin typeface="Calibri" panose="020F0502020204030204" pitchFamily="34" charset="0"/>
              </a:rPr>
              <a:t>Hadronic</a:t>
            </a:r>
            <a:r>
              <a:rPr lang="en-US" sz="700" b="0" i="0" u="none" strike="noStrike" baseline="0" dirty="0" smtClean="0">
                <a:latin typeface="Calibri" panose="020F0502020204030204" pitchFamily="34" charset="0"/>
              </a:rPr>
              <a:t> Showers in the SDHCAL prototype using Hough Transform Technique,</a:t>
            </a:r>
            <a:r>
              <a:rPr lang="en-US" sz="7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700" b="0" i="0" u="none" strike="noStrike" baseline="0" dirty="0" smtClean="0">
                <a:latin typeface="Calibri" panose="020F0502020204030204" pitchFamily="34" charset="0"/>
              </a:rPr>
              <a:t>CAN-047</a:t>
            </a:r>
          </a:p>
          <a:p>
            <a:r>
              <a:rPr lang="en-US" sz="700" b="0" i="0" u="none" strike="noStrike" baseline="0" dirty="0" smtClean="0">
                <a:latin typeface="Calibri" panose="020F0502020204030204" pitchFamily="34" charset="0"/>
              </a:rPr>
              <a:t>-CALICE collaboration, "Interactions of </a:t>
            </a:r>
            <a:r>
              <a:rPr lang="en-US" sz="700" b="0" i="0" u="none" strike="noStrike" baseline="0" dirty="0" err="1" smtClean="0">
                <a:latin typeface="Calibri" panose="020F0502020204030204" pitchFamily="34" charset="0"/>
              </a:rPr>
              <a:t>Pions</a:t>
            </a:r>
            <a:r>
              <a:rPr lang="en-US" sz="700" b="0" i="0" u="none" strike="noStrike" baseline="0" dirty="0" smtClean="0">
                <a:latin typeface="Calibri" panose="020F0502020204030204" pitchFamily="34" charset="0"/>
              </a:rPr>
              <a:t> in the CALICE Silicon-Tungsten Calorimeter Prototype", CAN-050</a:t>
            </a:r>
            <a:endParaRPr lang="sq-AL" sz="1600" dirty="0"/>
          </a:p>
        </p:txBody>
      </p:sp>
      <p:sp>
        <p:nvSpPr>
          <p:cNvPr id="30" name="TextBox 29"/>
          <p:cNvSpPr txBox="1"/>
          <p:nvPr/>
        </p:nvSpPr>
        <p:spPr>
          <a:xfrm>
            <a:off x="67404" y="7135516"/>
            <a:ext cx="32493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1600" b="0" i="0" u="none" strike="noStrike" baseline="0" dirty="0" smtClean="0">
                <a:latin typeface="Calibri" panose="020F0502020204030204" pitchFamily="34" charset="0"/>
              </a:rPr>
              <a:t>High Granularity Calorimeter (HGCal)</a:t>
            </a:r>
            <a:endParaRPr lang="sq-AL" sz="1600" dirty="0"/>
          </a:p>
        </p:txBody>
      </p:sp>
      <p:sp>
        <p:nvSpPr>
          <p:cNvPr id="31" name="TextBox 30"/>
          <p:cNvSpPr txBox="1"/>
          <p:nvPr/>
        </p:nvSpPr>
        <p:spPr>
          <a:xfrm>
            <a:off x="42057" y="7388712"/>
            <a:ext cx="18345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-High granularity calorimeter have been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proposed as future ILC/CLIC detectors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-Provide high resolving power for single</a:t>
            </a:r>
          </a:p>
          <a:p>
            <a:r>
              <a:rPr lang="fr-FR" sz="800" dirty="0" err="1" smtClean="0">
                <a:latin typeface="Calibri" panose="020F0502020204030204" pitchFamily="34" charset="0"/>
              </a:rPr>
              <a:t>particles</a:t>
            </a:r>
            <a:r>
              <a:rPr lang="fr-FR" sz="800" b="0" i="0" u="none" strike="noStrike" baseline="0" dirty="0" smtClean="0">
                <a:latin typeface="Calibri" panose="020F0502020204030204" pitchFamily="34" charset="0"/>
              </a:rPr>
              <a:t> in dense jet </a:t>
            </a:r>
            <a:r>
              <a:rPr lang="fr-FR" sz="800" b="0" i="0" u="none" strike="noStrike" baseline="0" dirty="0" err="1" smtClean="0">
                <a:latin typeface="Calibri" panose="020F0502020204030204" pitchFamily="34" charset="0"/>
              </a:rPr>
              <a:t>environment</a:t>
            </a:r>
            <a:r>
              <a:rPr lang="fr-FR" sz="800" b="0" i="0" u="none" strike="noStrike" baseline="0" dirty="0" smtClean="0">
                <a:latin typeface="Calibri" panose="020F0502020204030204" pitchFamily="34" charset="0"/>
              </a:rPr>
              <a:t> 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-At the HL-LHC it offers the prospect of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resolving single particles and jets in a</a:t>
            </a:r>
          </a:p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dense pileup environment</a:t>
            </a:r>
            <a:endParaRPr lang="sq-AL" dirty="0"/>
          </a:p>
        </p:txBody>
      </p:sp>
      <p:pic>
        <p:nvPicPr>
          <p:cNvPr id="37" name="Picture 36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6597" y="8419790"/>
            <a:ext cx="1655466" cy="711953"/>
          </a:xfrm>
          <a:prstGeom prst="rect">
            <a:avLst/>
          </a:prstGeom>
        </p:spPr>
      </p:pic>
      <p:pic>
        <p:nvPicPr>
          <p:cNvPr id="38" name="Picture 37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866415" y="7451271"/>
            <a:ext cx="2204064" cy="1162787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492659" y="8469473"/>
            <a:ext cx="756659" cy="749801"/>
          </a:xfrm>
          <a:prstGeom prst="rect">
            <a:avLst/>
          </a:prstGeom>
        </p:spPr>
      </p:pic>
      <p:pic>
        <p:nvPicPr>
          <p:cNvPr id="40" name="Picture 39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1692063" y="8744947"/>
            <a:ext cx="728107" cy="785808"/>
          </a:xfrm>
          <a:prstGeom prst="rect">
            <a:avLst/>
          </a:prstGeom>
        </p:spPr>
      </p:pic>
      <p:pic>
        <p:nvPicPr>
          <p:cNvPr id="41" name="Picture 40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" y="6195240"/>
            <a:ext cx="1307626" cy="900516"/>
          </a:xfrm>
          <a:prstGeom prst="rect">
            <a:avLst/>
          </a:prstGeom>
        </p:spPr>
      </p:pic>
      <p:sp>
        <p:nvSpPr>
          <p:cNvPr id="42" name="TextBox 41"/>
          <p:cNvSpPr txBox="1"/>
          <p:nvPr/>
        </p:nvSpPr>
        <p:spPr>
          <a:xfrm>
            <a:off x="1223213" y="6443937"/>
            <a:ext cx="177607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Major detectors upgrades to cope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with higher radiation levels, higher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occupancy and required data rates:</a:t>
            </a:r>
          </a:p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-Replacement of critical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components,</a:t>
            </a:r>
          </a:p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-Upgrades to trigger and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electronics</a:t>
            </a:r>
            <a:endParaRPr lang="sq-AL" dirty="0"/>
          </a:p>
        </p:txBody>
      </p:sp>
      <p:sp>
        <p:nvSpPr>
          <p:cNvPr id="43" name="TextBox 42"/>
          <p:cNvSpPr txBox="1"/>
          <p:nvPr/>
        </p:nvSpPr>
        <p:spPr>
          <a:xfrm>
            <a:off x="1231027" y="6198741"/>
            <a:ext cx="169166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Higgs self coupling measurements</a:t>
            </a:r>
          </a:p>
          <a:p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feasible only at HL-LHC</a:t>
            </a:r>
            <a:endParaRPr lang="sq-AL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4" name="TextBox 43"/>
              <p:cNvSpPr txBox="1"/>
              <p:nvPr/>
            </p:nvSpPr>
            <p:spPr>
              <a:xfrm>
                <a:off x="0" y="5944456"/>
                <a:ext cx="3447655" cy="22435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800" b="0" i="0" u="none" strike="noStrike" baseline="0" dirty="0" smtClean="0">
                    <a:solidFill>
                      <a:srgbClr val="404040"/>
                    </a:solidFill>
                    <a:latin typeface="ArialMT"/>
                  </a:rPr>
                  <a:t>• </a:t>
                </a:r>
                <a:r>
                  <a:rPr lang="en-US" sz="800" b="0" i="0" u="none" strike="noStrike" baseline="0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The High Luminosity-LHC is expected to be crucial providing ~3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sz="800" b="0" i="1" u="none" strike="noStrike" baseline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nor/>
                          </m:rPr>
                          <a:rPr lang="en-US" sz="800" b="0" i="0" u="none" strike="noStrike" baseline="0" dirty="0" smtClean="0">
                            <a:solidFill>
                              <a:srgbClr val="000000"/>
                            </a:solidFill>
                            <a:latin typeface="Calibri" panose="020F0502020204030204" pitchFamily="34" charset="0"/>
                          </a:rPr>
                          <m:t>fb</m:t>
                        </m:r>
                      </m:e>
                      <m:sup>
                        <m:r>
                          <a:rPr lang="en-US" sz="800" b="0" i="1" u="none" strike="noStrike" baseline="0" dirty="0" smtClean="0">
                            <a:solidFill>
                              <a:srgbClr val="000000"/>
                            </a:solidFill>
                            <a:latin typeface="Cambria Math" panose="02040503050406030204" pitchFamily="18" charset="0"/>
                          </a:rPr>
                          <m:t>−1</m:t>
                        </m:r>
                      </m:sup>
                    </m:sSup>
                  </m:oMath>
                </a14:m>
                <a:r>
                  <a:rPr lang="en-US" sz="800" b="0" i="0" u="none" strike="noStrike" baseline="0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at</a:t>
                </a:r>
                <a:r>
                  <a:rPr lang="en-US" sz="800" b="0" i="0" u="none" strike="noStrike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en-US" sz="800" b="0" i="0" u="none" strike="noStrike" baseline="0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14</a:t>
                </a:r>
                <a:r>
                  <a:rPr lang="en-US" sz="800" b="0" i="0" u="none" strike="noStrike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 </a:t>
                </a:r>
                <a:r>
                  <a:rPr lang="sq-AL" sz="800" b="0" i="0" u="none" strike="noStrike" baseline="0" dirty="0" smtClean="0">
                    <a:solidFill>
                      <a:srgbClr val="000000"/>
                    </a:solidFill>
                    <a:latin typeface="Calibri" panose="020F0502020204030204" pitchFamily="34" charset="0"/>
                  </a:rPr>
                  <a:t>TeV</a:t>
                </a:r>
                <a:endParaRPr lang="sq-AL" dirty="0"/>
              </a:p>
            </p:txBody>
          </p:sp>
        </mc:Choice>
        <mc:Fallback>
          <p:sp>
            <p:nvSpPr>
              <p:cNvPr id="44" name="TextBox 4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0" y="5944456"/>
                <a:ext cx="3447655" cy="224357"/>
              </a:xfrm>
              <a:prstGeom prst="rect">
                <a:avLst/>
              </a:prstGeom>
              <a:blipFill rotWithShape="0">
                <a:blip r:embed="rId16"/>
                <a:stretch>
                  <a:fillRect b="-8108"/>
                </a:stretch>
              </a:blipFill>
            </p:spPr>
            <p:txBody>
              <a:bodyPr/>
              <a:lstStyle/>
              <a:p>
                <a:r>
                  <a:rPr lang="sq-AL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5" name="Picture 44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8849" y="3286351"/>
            <a:ext cx="1497719" cy="1219840"/>
          </a:xfrm>
          <a:prstGeom prst="rect">
            <a:avLst/>
          </a:prstGeom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529773" y="4463887"/>
            <a:ext cx="1511603" cy="1406121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1490730" y="3901564"/>
            <a:ext cx="17550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1600" b="0" i="0" u="none" strike="noStrike" baseline="0" dirty="0" smtClean="0">
                <a:latin typeface="Calibri" panose="020F0502020204030204" pitchFamily="34" charset="0"/>
              </a:rPr>
              <a:t>Interesting channels of Higgs</a:t>
            </a:r>
            <a:endParaRPr lang="sq-AL" sz="1600" dirty="0"/>
          </a:p>
        </p:txBody>
      </p:sp>
      <p:pic>
        <p:nvPicPr>
          <p:cNvPr id="48" name="Picture 47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4875" y="2465952"/>
            <a:ext cx="2546669" cy="576054"/>
          </a:xfrm>
          <a:prstGeom prst="rect">
            <a:avLst/>
          </a:prstGeom>
        </p:spPr>
      </p:pic>
      <p:pic>
        <p:nvPicPr>
          <p:cNvPr id="50" name="Picture 49"/>
          <p:cNvPicPr>
            <a:picLocks noChangeAspect="1"/>
          </p:cNvPicPr>
          <p:nvPr/>
        </p:nvPicPr>
        <p:blipFill>
          <a:blip r:embed="rId20"/>
          <a:stretch>
            <a:fillRect/>
          </a:stretch>
        </p:blipFill>
        <p:spPr>
          <a:xfrm>
            <a:off x="1507871" y="3334584"/>
            <a:ext cx="1332405" cy="639499"/>
          </a:xfrm>
          <a:prstGeom prst="rect">
            <a:avLst/>
          </a:prstGeom>
        </p:spPr>
      </p:pic>
      <p:pic>
        <p:nvPicPr>
          <p:cNvPr id="51" name="Picture 50"/>
          <p:cNvPicPr>
            <a:picLocks noChangeAspect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51" y="4530850"/>
            <a:ext cx="1252451" cy="1425347"/>
          </a:xfrm>
          <a:prstGeom prst="rect">
            <a:avLst/>
          </a:prstGeom>
        </p:spPr>
      </p:pic>
      <p:sp>
        <p:nvSpPr>
          <p:cNvPr id="56" name="TextBox 55"/>
          <p:cNvSpPr txBox="1"/>
          <p:nvPr/>
        </p:nvSpPr>
        <p:spPr>
          <a:xfrm>
            <a:off x="3278442" y="6730933"/>
            <a:ext cx="31687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q-AL" sz="1600" b="0" i="0" u="none" strike="noStrike" baseline="0" dirty="0" smtClean="0">
                <a:latin typeface="Calibri" panose="020F0502020204030204" pitchFamily="34" charset="0"/>
              </a:rPr>
              <a:t>Exploring the shower structure</a:t>
            </a:r>
            <a:endParaRPr lang="sq-AL" sz="1600" dirty="0"/>
          </a:p>
        </p:txBody>
      </p:sp>
      <p:sp>
        <p:nvSpPr>
          <p:cNvPr id="57" name="TextBox 56"/>
          <p:cNvSpPr txBox="1"/>
          <p:nvPr/>
        </p:nvSpPr>
        <p:spPr>
          <a:xfrm>
            <a:off x="3883700" y="7050969"/>
            <a:ext cx="342164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By looking at the structure of energy deposit in the Calorimeter we can study :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     - How collimated the shower is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     - How many particles it contains</a:t>
            </a:r>
          </a:p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     A Hough transform can be used for this purpose.</a:t>
            </a:r>
            <a:endParaRPr lang="sq-AL" dirty="0"/>
          </a:p>
        </p:txBody>
      </p:sp>
      <p:pic>
        <p:nvPicPr>
          <p:cNvPr id="64" name="Picture 63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5738266" y="2892570"/>
            <a:ext cx="1937908" cy="313565"/>
          </a:xfrm>
          <a:prstGeom prst="rect">
            <a:avLst/>
          </a:prstGeom>
        </p:spPr>
      </p:pic>
      <p:sp>
        <p:nvSpPr>
          <p:cNvPr id="65" name="TextBox 64"/>
          <p:cNvSpPr txBox="1"/>
          <p:nvPr/>
        </p:nvSpPr>
        <p:spPr>
          <a:xfrm>
            <a:off x="1511761" y="3317353"/>
            <a:ext cx="1203053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500" i="1" dirty="0" smtClean="0"/>
              <a:t>properties</a:t>
            </a:r>
            <a:endParaRPr lang="sq-AL" sz="500" i="1" dirty="0"/>
          </a:p>
        </p:txBody>
      </p:sp>
      <p:pic>
        <p:nvPicPr>
          <p:cNvPr id="68" name="Picture 67"/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3601224" y="4722732"/>
            <a:ext cx="1137287" cy="164006"/>
          </a:xfrm>
          <a:prstGeom prst="rect">
            <a:avLst/>
          </a:prstGeom>
        </p:spPr>
      </p:pic>
      <p:pic>
        <p:nvPicPr>
          <p:cNvPr id="69" name="Picture 68"/>
          <p:cNvPicPr>
            <a:picLocks noChangeAspect="1"/>
          </p:cNvPicPr>
          <p:nvPr/>
        </p:nvPicPr>
        <p:blipFill>
          <a:blip r:embed="rId24"/>
          <a:stretch>
            <a:fillRect/>
          </a:stretch>
        </p:blipFill>
        <p:spPr>
          <a:xfrm>
            <a:off x="3920914" y="4906104"/>
            <a:ext cx="472122" cy="59763"/>
          </a:xfrm>
          <a:prstGeom prst="rect">
            <a:avLst/>
          </a:prstGeom>
        </p:spPr>
      </p:pic>
      <p:pic>
        <p:nvPicPr>
          <p:cNvPr id="70" name="Picture 69"/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3601224" y="5036245"/>
            <a:ext cx="1137286" cy="444153"/>
          </a:xfrm>
          <a:prstGeom prst="rect">
            <a:avLst/>
          </a:prstGeom>
        </p:spPr>
      </p:pic>
      <p:pic>
        <p:nvPicPr>
          <p:cNvPr id="71" name="Picture 70"/>
          <p:cNvPicPr>
            <a:picLocks noChangeAspect="1"/>
          </p:cNvPicPr>
          <p:nvPr/>
        </p:nvPicPr>
        <p:blipFill>
          <a:blip r:embed="rId26"/>
          <a:stretch>
            <a:fillRect/>
          </a:stretch>
        </p:blipFill>
        <p:spPr>
          <a:xfrm>
            <a:off x="4095266" y="7609022"/>
            <a:ext cx="1205823" cy="845947"/>
          </a:xfrm>
          <a:prstGeom prst="rect">
            <a:avLst/>
          </a:prstGeom>
        </p:spPr>
      </p:pic>
      <p:cxnSp>
        <p:nvCxnSpPr>
          <p:cNvPr id="73" name="Straight Arrow Connector 72"/>
          <p:cNvCxnSpPr/>
          <p:nvPr/>
        </p:nvCxnSpPr>
        <p:spPr>
          <a:xfrm>
            <a:off x="5334001" y="8079027"/>
            <a:ext cx="56197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4" name="Picture 73"/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5943351" y="7641475"/>
            <a:ext cx="1222521" cy="813495"/>
          </a:xfrm>
          <a:prstGeom prst="rect">
            <a:avLst/>
          </a:prstGeom>
        </p:spPr>
      </p:pic>
      <p:sp>
        <p:nvSpPr>
          <p:cNvPr id="75" name="TextBox 74"/>
          <p:cNvSpPr txBox="1"/>
          <p:nvPr/>
        </p:nvSpPr>
        <p:spPr>
          <a:xfrm>
            <a:off x="3987465" y="8398594"/>
            <a:ext cx="33582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The total accumulated in the maximum of the Hough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transform can help us distinguish between single and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multiparticle showers.</a:t>
            </a:r>
          </a:p>
          <a:p>
            <a:r>
              <a:rPr lang="en-US" sz="800" dirty="0">
                <a:latin typeface="Calibri" panose="020F0502020204030204" pitchFamily="34" charset="0"/>
              </a:rPr>
              <a:t>S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ingle photons are expected to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produce collimated, high energy showers while neutral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err="1" smtClean="0">
                <a:latin typeface="Calibri" panose="020F0502020204030204" pitchFamily="34" charset="0"/>
              </a:rPr>
              <a:t>pions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 tend to produce multiple-core showers of lower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energy.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en-US" sz="800" b="0" i="0" u="none" strike="noStrike" baseline="0" dirty="0" smtClean="0">
                <a:latin typeface="Calibri" panose="020F0502020204030204" pitchFamily="34" charset="0"/>
              </a:rPr>
              <a:t>We are exploring these properties for particle</a:t>
            </a:r>
            <a:r>
              <a:rPr lang="en-US" sz="800" b="0" i="0" u="none" strike="noStrike" dirty="0" smtClean="0">
                <a:latin typeface="Calibri" panose="020F0502020204030204" pitchFamily="34" charset="0"/>
              </a:rPr>
              <a:t> </a:t>
            </a:r>
            <a:r>
              <a:rPr lang="sq-AL" sz="800" b="0" i="0" u="none" strike="noStrike" baseline="0" dirty="0" smtClean="0">
                <a:latin typeface="Calibri" panose="020F0502020204030204" pitchFamily="34" charset="0"/>
              </a:rPr>
              <a:t>identification.</a:t>
            </a:r>
            <a:endParaRPr lang="sq-AL" dirty="0"/>
          </a:p>
        </p:txBody>
      </p:sp>
      <p:pic>
        <p:nvPicPr>
          <p:cNvPr id="76" name="Picture 75"/>
          <p:cNvPicPr>
            <a:picLocks noChangeAspect="1"/>
          </p:cNvPicPr>
          <p:nvPr/>
        </p:nvPicPr>
        <p:blipFill>
          <a:blip r:embed="rId2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5897"/>
            <a:ext cx="359431" cy="326388"/>
          </a:xfrm>
          <a:prstGeom prst="rect">
            <a:avLst/>
          </a:prstGeom>
        </p:spPr>
      </p:pic>
      <p:pic>
        <p:nvPicPr>
          <p:cNvPr id="77" name="Picture 76"/>
          <p:cNvPicPr>
            <a:picLocks noChangeAspect="1"/>
          </p:cNvPicPr>
          <p:nvPr/>
        </p:nvPicPr>
        <p:blipFill>
          <a:blip r:embed="rId2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660" y="435898"/>
            <a:ext cx="336626" cy="336626"/>
          </a:xfrm>
          <a:prstGeom prst="rect">
            <a:avLst/>
          </a:prstGeom>
        </p:spPr>
      </p:pic>
      <p:sp>
        <p:nvSpPr>
          <p:cNvPr id="78" name="TextBox 77"/>
          <p:cNvSpPr txBox="1"/>
          <p:nvPr/>
        </p:nvSpPr>
        <p:spPr>
          <a:xfrm>
            <a:off x="149173" y="2992023"/>
            <a:ext cx="22764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u="none" strike="noStrike" baseline="0" dirty="0" smtClean="0">
                <a:solidFill>
                  <a:srgbClr val="404040"/>
                </a:solidFill>
                <a:latin typeface="ArialMT"/>
              </a:rPr>
              <a:t>• </a:t>
            </a:r>
            <a:r>
              <a:rPr lang="en-US" sz="800" b="1" i="0" u="none" strike="noStrike" baseline="0" dirty="0" smtClean="0">
                <a:solidFill>
                  <a:srgbClr val="000000"/>
                </a:solidFill>
                <a:latin typeface="Calibri-Bold"/>
              </a:rPr>
              <a:t>Self coupling measurements will become feasible with higher energy and</a:t>
            </a:r>
            <a:r>
              <a:rPr lang="en-US" sz="800" b="1" i="0" u="none" strike="noStrike" dirty="0" smtClean="0">
                <a:solidFill>
                  <a:srgbClr val="000000"/>
                </a:solidFill>
                <a:latin typeface="Calibri-Bold"/>
              </a:rPr>
              <a:t> </a:t>
            </a:r>
            <a:r>
              <a:rPr lang="sq-AL" sz="800" b="1" i="0" u="none" strike="noStrike" baseline="0" dirty="0" smtClean="0">
                <a:solidFill>
                  <a:srgbClr val="000000"/>
                </a:solidFill>
                <a:latin typeface="Calibri-Bold"/>
              </a:rPr>
              <a:t>luminosity</a:t>
            </a:r>
            <a:endParaRPr lang="sq-AL" dirty="0"/>
          </a:p>
        </p:txBody>
      </p:sp>
      <p:sp>
        <p:nvSpPr>
          <p:cNvPr id="79" name="TextBox 78"/>
          <p:cNvSpPr txBox="1"/>
          <p:nvPr/>
        </p:nvSpPr>
        <p:spPr>
          <a:xfrm>
            <a:off x="36597" y="2910032"/>
            <a:ext cx="67354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Fig.1</a:t>
            </a:r>
            <a:endParaRPr lang="sq-AL" sz="800" dirty="0"/>
          </a:p>
        </p:txBody>
      </p:sp>
      <p:sp>
        <p:nvSpPr>
          <p:cNvPr id="80" name="TextBox 79"/>
          <p:cNvSpPr txBox="1"/>
          <p:nvPr/>
        </p:nvSpPr>
        <p:spPr>
          <a:xfrm>
            <a:off x="541898" y="4372365"/>
            <a:ext cx="41743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Fig.2</a:t>
            </a:r>
            <a:endParaRPr lang="sq-AL" sz="800" dirty="0"/>
          </a:p>
        </p:txBody>
      </p:sp>
      <p:sp>
        <p:nvSpPr>
          <p:cNvPr id="81" name="TextBox 80"/>
          <p:cNvSpPr txBox="1"/>
          <p:nvPr/>
        </p:nvSpPr>
        <p:spPr>
          <a:xfrm>
            <a:off x="1503409" y="5819780"/>
            <a:ext cx="962279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Table 1</a:t>
            </a:r>
            <a:endParaRPr lang="sq-AL" sz="800" dirty="0"/>
          </a:p>
        </p:txBody>
      </p:sp>
      <p:sp>
        <p:nvSpPr>
          <p:cNvPr id="82" name="TextBox 81"/>
          <p:cNvSpPr txBox="1"/>
          <p:nvPr/>
        </p:nvSpPr>
        <p:spPr>
          <a:xfrm>
            <a:off x="582292" y="5813992"/>
            <a:ext cx="40050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Fig.3</a:t>
            </a:r>
            <a:endParaRPr lang="sq-AL" sz="800" dirty="0"/>
          </a:p>
        </p:txBody>
      </p:sp>
      <p:sp>
        <p:nvSpPr>
          <p:cNvPr id="83" name="TextBox 82"/>
          <p:cNvSpPr txBox="1"/>
          <p:nvPr/>
        </p:nvSpPr>
        <p:spPr>
          <a:xfrm>
            <a:off x="387042" y="7026790"/>
            <a:ext cx="112253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Fig.4</a:t>
            </a:r>
            <a:endParaRPr lang="sq-AL" sz="800" dirty="0"/>
          </a:p>
        </p:txBody>
      </p:sp>
      <p:sp>
        <p:nvSpPr>
          <p:cNvPr id="84" name="TextBox 83"/>
          <p:cNvSpPr txBox="1"/>
          <p:nvPr/>
        </p:nvSpPr>
        <p:spPr>
          <a:xfrm>
            <a:off x="3380289" y="8656890"/>
            <a:ext cx="43706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Fig.5</a:t>
            </a:r>
            <a:endParaRPr lang="sq-AL" sz="800" dirty="0"/>
          </a:p>
        </p:txBody>
      </p:sp>
      <p:sp>
        <p:nvSpPr>
          <p:cNvPr id="85" name="TextBox 84"/>
          <p:cNvSpPr txBox="1"/>
          <p:nvPr/>
        </p:nvSpPr>
        <p:spPr>
          <a:xfrm>
            <a:off x="-14115" y="8262994"/>
            <a:ext cx="4992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Table 2</a:t>
            </a:r>
            <a:endParaRPr lang="sq-AL" sz="800" dirty="0"/>
          </a:p>
        </p:txBody>
      </p:sp>
      <p:pic>
        <p:nvPicPr>
          <p:cNvPr id="91" name="Picture 90"/>
          <p:cNvPicPr>
            <a:picLocks noChangeAspect="1"/>
          </p:cNvPicPr>
          <p:nvPr/>
        </p:nvPicPr>
        <p:blipFill>
          <a:blip r:embed="rId30"/>
          <a:stretch>
            <a:fillRect/>
          </a:stretch>
        </p:blipFill>
        <p:spPr>
          <a:xfrm>
            <a:off x="4944331" y="4473681"/>
            <a:ext cx="1130813" cy="897999"/>
          </a:xfrm>
          <a:prstGeom prst="rect">
            <a:avLst/>
          </a:prstGeom>
        </p:spPr>
      </p:pic>
      <p:pic>
        <p:nvPicPr>
          <p:cNvPr id="92" name="Picture 91"/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6160168" y="4486339"/>
            <a:ext cx="1078832" cy="890136"/>
          </a:xfrm>
          <a:prstGeom prst="rect">
            <a:avLst/>
          </a:prstGeom>
        </p:spPr>
      </p:pic>
      <p:pic>
        <p:nvPicPr>
          <p:cNvPr id="93" name="Picture 92"/>
          <p:cNvPicPr>
            <a:picLocks noChangeAspect="1"/>
          </p:cNvPicPr>
          <p:nvPr/>
        </p:nvPicPr>
        <p:blipFill>
          <a:blip r:embed="rId32"/>
          <a:stretch>
            <a:fillRect/>
          </a:stretch>
        </p:blipFill>
        <p:spPr>
          <a:xfrm>
            <a:off x="4953454" y="5466029"/>
            <a:ext cx="1130812" cy="982214"/>
          </a:xfrm>
          <a:prstGeom prst="rect">
            <a:avLst/>
          </a:prstGeom>
        </p:spPr>
      </p:pic>
      <p:pic>
        <p:nvPicPr>
          <p:cNvPr id="94" name="Picture 93"/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6160168" y="5470579"/>
            <a:ext cx="1078832" cy="969033"/>
          </a:xfrm>
          <a:prstGeom prst="rect">
            <a:avLst/>
          </a:prstGeom>
        </p:spPr>
      </p:pic>
      <p:sp>
        <p:nvSpPr>
          <p:cNvPr id="95" name="TextBox 94"/>
          <p:cNvSpPr txBox="1"/>
          <p:nvPr/>
        </p:nvSpPr>
        <p:spPr>
          <a:xfrm>
            <a:off x="5103904" y="5249868"/>
            <a:ext cx="850015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800" dirty="0" smtClean="0"/>
              <a:t>Fig.9 </a:t>
            </a:r>
          </a:p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Resolved</a:t>
            </a:r>
            <a:endParaRPr lang="en-US" sz="800" dirty="0">
              <a:solidFill>
                <a:prstClr val="black"/>
              </a:solidFill>
            </a:endParaRPr>
          </a:p>
          <a:p>
            <a:endParaRPr lang="sq-AL" dirty="0"/>
          </a:p>
        </p:txBody>
      </p:sp>
      <p:sp>
        <p:nvSpPr>
          <p:cNvPr id="96" name="TextBox 95"/>
          <p:cNvSpPr txBox="1"/>
          <p:nvPr/>
        </p:nvSpPr>
        <p:spPr>
          <a:xfrm>
            <a:off x="6201393" y="5258321"/>
            <a:ext cx="1061592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800" dirty="0" smtClean="0"/>
              <a:t>Fig.10 </a:t>
            </a:r>
          </a:p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Partially </a:t>
            </a:r>
            <a:r>
              <a:rPr lang="en-US" sz="800" dirty="0">
                <a:solidFill>
                  <a:prstClr val="black"/>
                </a:solidFill>
              </a:rPr>
              <a:t>resolved</a:t>
            </a:r>
          </a:p>
          <a:p>
            <a:endParaRPr lang="sq-AL" dirty="0"/>
          </a:p>
        </p:txBody>
      </p:sp>
      <p:sp>
        <p:nvSpPr>
          <p:cNvPr id="97" name="TextBox 96"/>
          <p:cNvSpPr txBox="1"/>
          <p:nvPr/>
        </p:nvSpPr>
        <p:spPr>
          <a:xfrm>
            <a:off x="4953231" y="6318551"/>
            <a:ext cx="120693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800" dirty="0" smtClean="0"/>
              <a:t>Fig.11 </a:t>
            </a:r>
          </a:p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High </a:t>
            </a:r>
            <a:r>
              <a:rPr lang="en-US" sz="800" dirty="0">
                <a:solidFill>
                  <a:prstClr val="black"/>
                </a:solidFill>
              </a:rPr>
              <a:t>energy, collimated</a:t>
            </a:r>
          </a:p>
          <a:p>
            <a:endParaRPr lang="sq-AL" dirty="0"/>
          </a:p>
        </p:txBody>
      </p:sp>
      <p:sp>
        <p:nvSpPr>
          <p:cNvPr id="98" name="TextBox 97"/>
          <p:cNvSpPr txBox="1"/>
          <p:nvPr/>
        </p:nvSpPr>
        <p:spPr>
          <a:xfrm>
            <a:off x="6224980" y="6319146"/>
            <a:ext cx="964479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en-US" sz="800" dirty="0" smtClean="0"/>
              <a:t>Fig.12</a:t>
            </a:r>
            <a:endParaRPr lang="en-US" dirty="0"/>
          </a:p>
          <a:p>
            <a:pPr lvl="0" algn="ctr"/>
            <a:r>
              <a:rPr lang="en-US" sz="800" dirty="0" smtClean="0">
                <a:solidFill>
                  <a:prstClr val="black"/>
                </a:solidFill>
              </a:rPr>
              <a:t>With </a:t>
            </a:r>
            <a:r>
              <a:rPr lang="en-US" sz="800" dirty="0">
                <a:solidFill>
                  <a:prstClr val="black"/>
                </a:solidFill>
              </a:rPr>
              <a:t>conversions</a:t>
            </a:r>
          </a:p>
          <a:p>
            <a:r>
              <a:rPr lang="en-US" dirty="0" smtClean="0"/>
              <a:t> </a:t>
            </a:r>
            <a:endParaRPr lang="sq-AL" dirty="0"/>
          </a:p>
        </p:txBody>
      </p:sp>
      <p:sp>
        <p:nvSpPr>
          <p:cNvPr id="99" name="TextBox 98"/>
          <p:cNvSpPr txBox="1"/>
          <p:nvPr/>
        </p:nvSpPr>
        <p:spPr>
          <a:xfrm>
            <a:off x="5217569" y="8231660"/>
            <a:ext cx="679995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Fig.13</a:t>
            </a:r>
            <a:endParaRPr lang="sq-AL" sz="800" dirty="0"/>
          </a:p>
        </p:txBody>
      </p:sp>
      <p:sp>
        <p:nvSpPr>
          <p:cNvPr id="100" name="TextBox 99"/>
          <p:cNvSpPr txBox="1"/>
          <p:nvPr/>
        </p:nvSpPr>
        <p:spPr>
          <a:xfrm>
            <a:off x="5631062" y="8231660"/>
            <a:ext cx="49478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 smtClean="0"/>
              <a:t>Fig.14</a:t>
            </a:r>
            <a:endParaRPr lang="sq-AL" sz="800" dirty="0"/>
          </a:p>
        </p:txBody>
      </p:sp>
    </p:spTree>
    <p:extLst>
      <p:ext uri="{BB962C8B-B14F-4D97-AF65-F5344CB8AC3E}">
        <p14:creationId xmlns:p14="http://schemas.microsoft.com/office/powerpoint/2010/main" val="1219431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1122</TotalTime>
  <Words>572</Words>
  <Application>Microsoft Office PowerPoint</Application>
  <PresentationFormat>Custom</PresentationFormat>
  <Paragraphs>84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8" baseType="lpstr">
      <vt:lpstr>Arial</vt:lpstr>
      <vt:lpstr>ArialMT</vt:lpstr>
      <vt:lpstr>Calibri</vt:lpstr>
      <vt:lpstr>Calibri Light</vt:lpstr>
      <vt:lpstr>Calibri-Bold</vt:lpstr>
      <vt:lpstr>Cambria Math</vt:lpstr>
      <vt:lpstr>Office Theme</vt:lpstr>
      <vt:lpstr>PowerPoint Presentation</vt:lpstr>
    </vt:vector>
  </TitlesOfParts>
  <Company>HKRG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PIRRO TEREZIU</dc:creator>
  <cp:lastModifiedBy>PIRRO TEREZIU</cp:lastModifiedBy>
  <cp:revision>30</cp:revision>
  <dcterms:created xsi:type="dcterms:W3CDTF">2014-10-04T16:53:24Z</dcterms:created>
  <dcterms:modified xsi:type="dcterms:W3CDTF">2014-10-05T11:36:07Z</dcterms:modified>
</cp:coreProperties>
</file>