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3"/>
  </p:notesMasterIdLst>
  <p:sldIdLst>
    <p:sldId id="257" r:id="rId2"/>
  </p:sldIdLst>
  <p:sldSz cx="6858000" cy="9906000" type="A4"/>
  <p:notesSz cx="9144000" cy="6858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140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595" autoAdjust="0"/>
  </p:normalViewPr>
  <p:slideViewPr>
    <p:cSldViewPr>
      <p:cViewPr>
        <p:scale>
          <a:sx n="70" d="100"/>
          <a:sy n="70" d="100"/>
        </p:scale>
        <p:origin x="-456" y="196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atin typeface="Arial" charset="0"/>
              </a:defRPr>
            </a:lvl1pPr>
          </a:lstStyle>
          <a:p>
            <a:pPr>
              <a:defRPr/>
            </a:pPr>
            <a:fld id="{0495CD27-1EBC-4836-880C-67656861FC08}" type="datetimeFigureOut">
              <a:rPr lang="en-US"/>
              <a:pPr>
                <a:defRPr/>
              </a:pPr>
              <a:t>10/21/2014</a:t>
            </a:fld>
            <a:endParaRPr lang="en-US"/>
          </a:p>
        </p:txBody>
      </p:sp>
      <p:sp>
        <p:nvSpPr>
          <p:cNvPr id="4" name="Slide Image Placeholder 3"/>
          <p:cNvSpPr>
            <a:spLocks noGrp="1" noRot="1" noChangeAspect="1"/>
          </p:cNvSpPr>
          <p:nvPr>
            <p:ph type="sldImg" idx="2"/>
          </p:nvPr>
        </p:nvSpPr>
        <p:spPr>
          <a:xfrm>
            <a:off x="3681413" y="514350"/>
            <a:ext cx="1781175" cy="25717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atin typeface="Arial" charset="0"/>
              </a:defRPr>
            </a:lvl1pPr>
          </a:lstStyle>
          <a:p>
            <a:pPr>
              <a:defRPr/>
            </a:pPr>
            <a:fld id="{50AC2C03-DC5D-4019-BCBB-0186C58FF97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C875CA-ADEA-427A-8872-A0B6C057CAA5}"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9330" name="Rectangle 2"/>
          <p:cNvSpPr>
            <a:spLocks noGrp="1" noRot="1" noChangeArrowheads="1"/>
          </p:cNvSpPr>
          <p:nvPr>
            <p:ph type="ctrTitle"/>
          </p:nvPr>
        </p:nvSpPr>
        <p:spPr>
          <a:xfrm>
            <a:off x="514350" y="2861733"/>
            <a:ext cx="5829300" cy="2311400"/>
          </a:xfrm>
        </p:spPr>
        <p:txBody>
          <a:bodyPr/>
          <a:lstStyle>
            <a:lvl1pPr>
              <a:defRPr/>
            </a:lvl1pPr>
          </a:lstStyle>
          <a:p>
            <a:r>
              <a:rPr lang="en-US"/>
              <a:t>Click to edit Master title style</a:t>
            </a:r>
          </a:p>
        </p:txBody>
      </p:sp>
      <p:sp>
        <p:nvSpPr>
          <p:cNvPr id="99331" name="Rectangle 3"/>
          <p:cNvSpPr>
            <a:spLocks noGrp="1" noRot="1" noChangeArrowheads="1"/>
          </p:cNvSpPr>
          <p:nvPr>
            <p:ph type="subTitle" idx="1"/>
          </p:nvPr>
        </p:nvSpPr>
        <p:spPr>
          <a:xfrm>
            <a:off x="1028700" y="5613400"/>
            <a:ext cx="4800600" cy="2531533"/>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64CE6C-4741-44B5-AD43-73475C364B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29B99B4-C2EE-42DD-BFB0-D403AD5DAB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0393" y="330205"/>
            <a:ext cx="1601390" cy="847971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6220" y="330205"/>
            <a:ext cx="4689872" cy="84797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17EF1E-11EC-499E-B2FA-E648B29B4B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835713-9FDB-4630-BCCB-FB3CCBC5B2E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6"/>
            <a:ext cx="5829300" cy="196744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4198590"/>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B0997E-E95F-451F-BC59-69C432E51C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6220" y="2421472"/>
            <a:ext cx="3145631" cy="638845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2" y="2421472"/>
            <a:ext cx="3145631" cy="638845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0DC539-EE56-4E44-B0C4-3D05C92160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DB84466-2EDA-40CF-8952-DB419CA2504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EAFBA95-8142-49AA-BA5F-247673AEB22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A0699E1-9B65-4C2F-99DA-1B799CE5C0E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94410"/>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2072927"/>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350CD4F-85D3-4A32-9939-4A0F3ECBA3B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7FF454D-9404-42B9-ACA1-6484400E3BA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bwMode="auto">
          <a:xfrm>
            <a:off x="227013" y="330200"/>
            <a:ext cx="6381750" cy="19145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8307" name="Rectangle 3"/>
          <p:cNvSpPr>
            <a:spLocks noGrp="1" noRot="1" noChangeArrowheads="1"/>
          </p:cNvSpPr>
          <p:nvPr>
            <p:ph type="body" idx="1"/>
          </p:nvPr>
        </p:nvSpPr>
        <p:spPr bwMode="auto">
          <a:xfrm>
            <a:off x="227013" y="2420938"/>
            <a:ext cx="6405562" cy="63896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8308" name="Rectangle 4"/>
          <p:cNvSpPr>
            <a:spLocks noGrp="1" noChangeArrowheads="1"/>
          </p:cNvSpPr>
          <p:nvPr>
            <p:ph type="dt" sz="half" idx="2"/>
          </p:nvPr>
        </p:nvSpPr>
        <p:spPr bwMode="auto">
          <a:xfrm>
            <a:off x="228600" y="9020175"/>
            <a:ext cx="1714500" cy="6889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98309" name="Rectangle 5"/>
          <p:cNvSpPr>
            <a:spLocks noGrp="1" noChangeArrowheads="1"/>
          </p:cNvSpPr>
          <p:nvPr>
            <p:ph type="ftr" sz="quarter" idx="3"/>
          </p:nvPr>
        </p:nvSpPr>
        <p:spPr bwMode="auto">
          <a:xfrm>
            <a:off x="2343150" y="9020175"/>
            <a:ext cx="2171700" cy="6889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98310" name="Rectangle 6"/>
          <p:cNvSpPr>
            <a:spLocks noGrp="1" noChangeArrowheads="1"/>
          </p:cNvSpPr>
          <p:nvPr>
            <p:ph type="sldNum" sz="quarter" idx="4"/>
          </p:nvPr>
        </p:nvSpPr>
        <p:spPr bwMode="auto">
          <a:xfrm>
            <a:off x="4914900" y="9020175"/>
            <a:ext cx="1714500" cy="6889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3A9447E0-BA15-46B3-98CA-64B8C392CB09}"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mailto:blerinaxhaferaj@gmail.com" TargetMode="External"/><Relationship Id="rId5" Type="http://schemas.openxmlformats.org/officeDocument/2006/relationships/hyperlink" Target="mailto:jonidacanaj@ymail.com" TargetMode="External"/><Relationship Id="rId4" Type="http://schemas.openxmlformats.org/officeDocument/2006/relationships/image" Target="../media/image3.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8000"/>
          </a:blip>
          <a:srcRect/>
          <a:stretch>
            <a:fillRect l="-9000" r="-9000"/>
          </a:stretch>
        </a:blipFill>
        <a:effectLst/>
      </p:bgPr>
    </p:bg>
    <p:spTree>
      <p:nvGrpSpPr>
        <p:cNvPr id="1" name=""/>
        <p:cNvGrpSpPr/>
        <p:nvPr/>
      </p:nvGrpSpPr>
      <p:grpSpPr>
        <a:xfrm>
          <a:off x="0" y="0"/>
          <a:ext cx="0" cy="0"/>
          <a:chOff x="0" y="0"/>
          <a:chExt cx="0" cy="0"/>
        </a:xfrm>
      </p:grpSpPr>
      <p:pic>
        <p:nvPicPr>
          <p:cNvPr id="2050" name="Picture 14"/>
          <p:cNvPicPr>
            <a:picLocks noChangeAspect="1" noChangeArrowheads="1"/>
          </p:cNvPicPr>
          <p:nvPr/>
        </p:nvPicPr>
        <p:blipFill>
          <a:blip r:embed="rId4"/>
          <a:srcRect/>
          <a:stretch>
            <a:fillRect/>
          </a:stretch>
        </p:blipFill>
        <p:spPr bwMode="auto">
          <a:xfrm>
            <a:off x="0" y="0"/>
            <a:ext cx="609600" cy="581025"/>
          </a:xfrm>
          <a:prstGeom prst="rect">
            <a:avLst/>
          </a:prstGeom>
          <a:noFill/>
          <a:ln w="9525">
            <a:noFill/>
            <a:miter lim="800000"/>
            <a:headEnd/>
            <a:tailEnd/>
          </a:ln>
        </p:spPr>
      </p:pic>
      <p:sp>
        <p:nvSpPr>
          <p:cNvPr id="62497" name="Rectangle 33"/>
          <p:cNvSpPr>
            <a:spLocks noGrp="1" noRot="1" noChangeArrowheads="1"/>
          </p:cNvSpPr>
          <p:nvPr>
            <p:ph type="title"/>
          </p:nvPr>
        </p:nvSpPr>
        <p:spPr>
          <a:xfrm>
            <a:off x="152400" y="762000"/>
            <a:ext cx="4572000" cy="779463"/>
          </a:xfrm>
        </p:spPr>
        <p:txBody>
          <a:bodyPr/>
          <a:lstStyle/>
          <a:p>
            <a:r>
              <a:rPr lang="en-US" sz="1200" b="1" dirty="0" smtClean="0">
                <a:solidFill>
                  <a:schemeClr val="bg1"/>
                </a:solidFill>
                <a:effectLst/>
              </a:rPr>
              <a:t>OLIVE OIL COMPOSITION AND HEALTH BENEFITS OF IT.</a:t>
            </a:r>
            <a:br>
              <a:rPr lang="en-US" sz="1200" b="1" dirty="0" smtClean="0">
                <a:solidFill>
                  <a:schemeClr val="bg1"/>
                </a:solidFill>
                <a:effectLst/>
              </a:rPr>
            </a:br>
            <a:r>
              <a:rPr lang="en-US" sz="1200" b="1" dirty="0" smtClean="0">
                <a:solidFill>
                  <a:schemeClr val="bg1"/>
                </a:solidFill>
                <a:effectLst/>
              </a:rPr>
              <a:t>JONIDA CANAJ</a:t>
            </a:r>
            <a:r>
              <a:rPr lang="en-US" sz="1200" b="1" baseline="30000" dirty="0" smtClean="0">
                <a:solidFill>
                  <a:schemeClr val="bg1"/>
                </a:solidFill>
                <a:effectLst/>
              </a:rPr>
              <a:t>1</a:t>
            </a:r>
            <a:r>
              <a:rPr lang="en-US" sz="1200" b="1" dirty="0" smtClean="0">
                <a:solidFill>
                  <a:schemeClr val="bg1"/>
                </a:solidFill>
                <a:effectLst/>
              </a:rPr>
              <a:t>, KOZETA VASO</a:t>
            </a:r>
            <a:r>
              <a:rPr lang="en-US" sz="1200" b="1" baseline="30000" dirty="0" smtClean="0">
                <a:solidFill>
                  <a:schemeClr val="bg1"/>
                </a:solidFill>
                <a:effectLst/>
              </a:rPr>
              <a:t>2</a:t>
            </a:r>
            <a:r>
              <a:rPr lang="en-US" sz="1200" b="1" dirty="0" smtClean="0">
                <a:solidFill>
                  <a:schemeClr val="bg1"/>
                </a:solidFill>
                <a:effectLst/>
              </a:rPr>
              <a:t>, LORENA MEMUSHAJ</a:t>
            </a:r>
            <a:r>
              <a:rPr lang="en-US" sz="1200" b="1" baseline="30000" dirty="0" smtClean="0">
                <a:solidFill>
                  <a:schemeClr val="bg1"/>
                </a:solidFill>
                <a:effectLst/>
              </a:rPr>
              <a:t>3 </a:t>
            </a:r>
            <a:r>
              <a:rPr lang="en-US" sz="1200" b="1" dirty="0" smtClean="0">
                <a:solidFill>
                  <a:schemeClr val="bg1"/>
                </a:solidFill>
                <a:effectLst/>
              </a:rPr>
              <a:t>,OLJANA PINE</a:t>
            </a:r>
            <a:r>
              <a:rPr lang="en-US" sz="1200" b="1" baseline="30000" dirty="0" smtClean="0">
                <a:solidFill>
                  <a:schemeClr val="bg1"/>
                </a:solidFill>
                <a:effectLst/>
              </a:rPr>
              <a:t>4</a:t>
            </a:r>
            <a:r>
              <a:rPr lang="en-US" sz="1200" b="1" dirty="0" smtClean="0">
                <a:solidFill>
                  <a:schemeClr val="bg1"/>
                </a:solidFill>
                <a:effectLst/>
              </a:rPr>
              <a:t/>
            </a:r>
            <a:br>
              <a:rPr lang="en-US" sz="1200" b="1" dirty="0" smtClean="0">
                <a:solidFill>
                  <a:schemeClr val="bg1"/>
                </a:solidFill>
                <a:effectLst/>
              </a:rPr>
            </a:br>
            <a:r>
              <a:rPr lang="en-US" sz="900" b="1" dirty="0" smtClean="0">
                <a:solidFill>
                  <a:schemeClr val="bg1"/>
                </a:solidFill>
                <a:effectLst/>
                <a:latin typeface="Arial" pitchFamily="34" charset="0"/>
                <a:cs typeface="Arial" pitchFamily="34" charset="0"/>
              </a:rPr>
              <a:t>Institute of Public Health, Department of Environment and Health, Albania</a:t>
            </a:r>
            <a:r>
              <a:rPr lang="en-US" sz="900" b="1" dirty="0" smtClean="0">
                <a:solidFill>
                  <a:srgbClr val="00B050"/>
                </a:solidFill>
                <a:effectLst/>
                <a:latin typeface="Arial" pitchFamily="34" charset="0"/>
                <a:cs typeface="Arial" pitchFamily="34" charset="0"/>
              </a:rPr>
              <a:t/>
            </a:r>
            <a:br>
              <a:rPr lang="en-US" sz="900" b="1" dirty="0" smtClean="0">
                <a:solidFill>
                  <a:srgbClr val="00B050"/>
                </a:solidFill>
                <a:effectLst/>
                <a:latin typeface="Arial" pitchFamily="34" charset="0"/>
                <a:cs typeface="Arial" pitchFamily="34" charset="0"/>
              </a:rPr>
            </a:br>
            <a:r>
              <a:rPr lang="en-US" sz="900" b="1" dirty="0" smtClean="0">
                <a:solidFill>
                  <a:srgbClr val="00B050"/>
                </a:solidFill>
                <a:effectLst/>
                <a:latin typeface="Arial" pitchFamily="34" charset="0"/>
                <a:cs typeface="Arial" pitchFamily="34" charset="0"/>
              </a:rPr>
              <a:t>	</a:t>
            </a:r>
            <a:r>
              <a:rPr lang="sq-AL" sz="900" b="1" dirty="0" smtClean="0">
                <a:solidFill>
                  <a:srgbClr val="00B050"/>
                </a:solidFill>
                <a:effectLst/>
                <a:latin typeface="Arial" pitchFamily="34" charset="0"/>
                <a:cs typeface="Arial" pitchFamily="34" charset="0"/>
              </a:rPr>
              <a:t>e-mail : </a:t>
            </a:r>
            <a:r>
              <a:rPr lang="sq-AL" sz="900" b="1" u="sng" dirty="0" smtClean="0">
                <a:solidFill>
                  <a:srgbClr val="00B050"/>
                </a:solidFill>
                <a:effectLst/>
                <a:latin typeface="Arial" pitchFamily="34" charset="0"/>
                <a:cs typeface="Arial" pitchFamily="34" charset="0"/>
                <a:hlinkClick r:id="rId5"/>
              </a:rPr>
              <a:t>jonidacanaj@ymail.com</a:t>
            </a:r>
            <a:r>
              <a:rPr lang="en-US" sz="1000" dirty="0" smtClean="0"/>
              <a:t/>
            </a:r>
            <a:br>
              <a:rPr lang="en-US" sz="1000" dirty="0" smtClean="0"/>
            </a:br>
            <a:r>
              <a:rPr lang="en-US" sz="1000" dirty="0" smtClean="0"/>
              <a:t/>
            </a:r>
            <a:br>
              <a:rPr lang="en-US" sz="1000" dirty="0" smtClean="0"/>
            </a:br>
            <a:r>
              <a:rPr lang="en-US" sz="900" b="1" dirty="0" smtClean="0">
                <a:solidFill>
                  <a:schemeClr val="bg1">
                    <a:lumMod val="85000"/>
                    <a:lumOff val="15000"/>
                  </a:schemeClr>
                </a:solidFill>
                <a:latin typeface="Times New Roman" pitchFamily="18" charset="0"/>
                <a:cs typeface="Times New Roman" pitchFamily="18" charset="0"/>
              </a:rPr>
              <a:t/>
            </a:r>
            <a:br>
              <a:rPr lang="en-US" sz="900" b="1" dirty="0" smtClean="0">
                <a:solidFill>
                  <a:schemeClr val="bg1">
                    <a:lumMod val="85000"/>
                    <a:lumOff val="15000"/>
                  </a:schemeClr>
                </a:solidFill>
                <a:latin typeface="Times New Roman" pitchFamily="18" charset="0"/>
                <a:cs typeface="Times New Roman" pitchFamily="18" charset="0"/>
              </a:rPr>
            </a:br>
            <a:r>
              <a:rPr lang="en-US" sz="900" dirty="0" smtClean="0">
                <a:solidFill>
                  <a:schemeClr val="bg1">
                    <a:lumMod val="85000"/>
                    <a:lumOff val="15000"/>
                  </a:schemeClr>
                </a:solidFill>
                <a:latin typeface="Times New Roman" pitchFamily="18" charset="0"/>
                <a:cs typeface="Times New Roman" pitchFamily="18" charset="0"/>
              </a:rPr>
              <a:t/>
            </a:r>
            <a:br>
              <a:rPr lang="en-US" sz="900" dirty="0" smtClean="0">
                <a:solidFill>
                  <a:schemeClr val="bg1">
                    <a:lumMod val="85000"/>
                    <a:lumOff val="15000"/>
                  </a:schemeClr>
                </a:solidFill>
                <a:latin typeface="Times New Roman" pitchFamily="18" charset="0"/>
                <a:cs typeface="Times New Roman" pitchFamily="18" charset="0"/>
              </a:rPr>
            </a:br>
            <a:r>
              <a:rPr lang="en-US" sz="1000" b="1" dirty="0" smtClean="0">
                <a:solidFill>
                  <a:schemeClr val="bg1">
                    <a:lumMod val="85000"/>
                    <a:lumOff val="15000"/>
                  </a:schemeClr>
                </a:solidFill>
                <a:effectLst/>
                <a:latin typeface="Times New Roman" pitchFamily="18" charset="0"/>
                <a:hlinkClick r:id="rId6"/>
              </a:rPr>
              <a:t/>
            </a:r>
            <a:br>
              <a:rPr lang="en-US" sz="1000" b="1" dirty="0" smtClean="0">
                <a:solidFill>
                  <a:schemeClr val="bg1">
                    <a:lumMod val="85000"/>
                    <a:lumOff val="15000"/>
                  </a:schemeClr>
                </a:solidFill>
                <a:effectLst/>
                <a:latin typeface="Times New Roman" pitchFamily="18" charset="0"/>
                <a:hlinkClick r:id="rId6"/>
              </a:rPr>
            </a:br>
            <a:endParaRPr lang="en-US" sz="1000" b="1" dirty="0" smtClean="0">
              <a:solidFill>
                <a:schemeClr val="bg1">
                  <a:lumMod val="85000"/>
                  <a:lumOff val="15000"/>
                </a:schemeClr>
              </a:solidFill>
              <a:effectLst/>
              <a:latin typeface="Times New Roman" pitchFamily="18" charset="0"/>
            </a:endParaRPr>
          </a:p>
        </p:txBody>
      </p:sp>
      <p:sp>
        <p:nvSpPr>
          <p:cNvPr id="2051" name="Rectangle 34"/>
          <p:cNvSpPr>
            <a:spLocks noGrp="1" noRot="1" noChangeArrowheads="1"/>
          </p:cNvSpPr>
          <p:nvPr>
            <p:ph type="body" sz="half" idx="1"/>
          </p:nvPr>
        </p:nvSpPr>
        <p:spPr>
          <a:xfrm>
            <a:off x="-304800" y="1066800"/>
            <a:ext cx="2743200" cy="8839200"/>
          </a:xfrm>
        </p:spPr>
        <p:txBody>
          <a:bodyPr/>
          <a:lstStyle/>
          <a:p>
            <a:pPr eaLnBrk="1" hangingPunct="1">
              <a:lnSpc>
                <a:spcPct val="90000"/>
              </a:lnSpc>
              <a:buFont typeface="Wingdings" pitchFamily="2" charset="2"/>
              <a:buNone/>
              <a:defRPr/>
            </a:pPr>
            <a:r>
              <a:rPr lang="en-US" sz="900" b="1" dirty="0" smtClean="0">
                <a:effectLst/>
                <a:latin typeface="Times New Roman" pitchFamily="18" charset="0"/>
              </a:rPr>
              <a:t>          </a:t>
            </a:r>
            <a:r>
              <a:rPr lang="en-US" sz="900" b="1" u="sng" dirty="0" smtClean="0">
                <a:solidFill>
                  <a:schemeClr val="bg1"/>
                </a:solidFill>
                <a:effectLst/>
                <a:latin typeface="Arial" pitchFamily="34" charset="0"/>
                <a:cs typeface="Arial" pitchFamily="34" charset="0"/>
              </a:rPr>
              <a:t> ABSTRACT</a:t>
            </a:r>
          </a:p>
          <a:p>
            <a:pPr algn="just"/>
            <a:r>
              <a:rPr lang="en-US" sz="900" b="1" dirty="0" smtClean="0">
                <a:solidFill>
                  <a:srgbClr val="00B050"/>
                </a:solidFill>
                <a:effectLst/>
                <a:latin typeface="Arial" pitchFamily="34" charset="0"/>
                <a:cs typeface="Arial" pitchFamily="34" charset="0"/>
              </a:rPr>
              <a:t>Evidence suggests that olive oil consumption is associated with a decreased prevalence of cardiovascular disease and certain cancers because of  its composition. There are growing scientific evidences supporting the beneficial effects of the Mediterranean diet on human fitness. It has been observed that this type of diet lowers incidence of coronary heart diseases and of some types of tumors and prevents from development of cardiovascular diseases. The health properties of the Mediterranean diet were attributed to a large amount of plant foods consumption  and  to a regular use of olive oil, as the main source of fat.</a:t>
            </a:r>
          </a:p>
          <a:p>
            <a:pPr algn="just"/>
            <a:r>
              <a:rPr lang="en-US" sz="900" b="1" dirty="0" smtClean="0">
                <a:solidFill>
                  <a:srgbClr val="00B050"/>
                </a:solidFill>
                <a:effectLst/>
                <a:latin typeface="Arial" pitchFamily="34" charset="0"/>
                <a:cs typeface="Arial" pitchFamily="34" charset="0"/>
              </a:rPr>
              <a:t>The purpose of this study was to assess the relation about olive oil and the level of LDL and HDL in blood and to give information about beneficial effects of olive oil on human health.</a:t>
            </a:r>
          </a:p>
          <a:p>
            <a:pPr algn="just"/>
            <a:r>
              <a:rPr lang="en-US" sz="900" b="1" dirty="0" smtClean="0">
                <a:solidFill>
                  <a:srgbClr val="00B050"/>
                </a:solidFill>
                <a:effectLst/>
                <a:latin typeface="Arial" pitchFamily="34" charset="0"/>
                <a:cs typeface="Arial" pitchFamily="34" charset="0"/>
              </a:rPr>
              <a:t>The study was performed to determine the LDL and HDL in a group population and they filled out a questioner  on the consumption of olive oil. It is shown that persons who often consume olive oil have low level of HDL cholesterol. </a:t>
            </a:r>
          </a:p>
          <a:p>
            <a:pPr algn="just"/>
            <a:r>
              <a:rPr lang="en-US" sz="900" b="1" i="1" dirty="0" smtClean="0">
                <a:solidFill>
                  <a:srgbClr val="00B050"/>
                </a:solidFill>
                <a:effectLst/>
                <a:latin typeface="Arial" pitchFamily="34" charset="0"/>
                <a:cs typeface="Arial" pitchFamily="34" charset="0"/>
              </a:rPr>
              <a:t>Key words: olive oil composition, health benefits of olive oil, diets.</a:t>
            </a:r>
            <a:endParaRPr lang="en-US" sz="900" b="1" i="1" u="sng" dirty="0" smtClean="0">
              <a:solidFill>
                <a:srgbClr val="00B050"/>
              </a:solidFill>
              <a:effectLst/>
              <a:latin typeface="Arial" pitchFamily="34" charset="0"/>
              <a:cs typeface="Arial" pitchFamily="34" charset="0"/>
            </a:endParaRPr>
          </a:p>
          <a:p>
            <a:pPr algn="just">
              <a:defRPr/>
            </a:pPr>
            <a:r>
              <a:rPr lang="en-US" sz="900" b="1" u="sng" dirty="0" smtClean="0">
                <a:solidFill>
                  <a:schemeClr val="bg1"/>
                </a:solidFill>
                <a:effectLst/>
                <a:latin typeface="Arial" pitchFamily="34" charset="0"/>
                <a:cs typeface="Arial" pitchFamily="34" charset="0"/>
              </a:rPr>
              <a:t>INTRODUCTION</a:t>
            </a:r>
          </a:p>
          <a:p>
            <a:pPr algn="just">
              <a:defRPr/>
            </a:pPr>
            <a:r>
              <a:rPr lang="en-US" sz="900" b="1" dirty="0" smtClean="0">
                <a:solidFill>
                  <a:srgbClr val="00B050"/>
                </a:solidFill>
                <a:effectLst/>
                <a:latin typeface="Arial" pitchFamily="34" charset="0"/>
                <a:cs typeface="Arial" pitchFamily="34" charset="0"/>
              </a:rPr>
              <a:t>Olive oil has a peculiar fatty acid composition rich in oleic acid (56–84% of the total fatty acids) and </a:t>
            </a:r>
            <a:r>
              <a:rPr lang="en-US" sz="900" b="1" dirty="0" err="1" smtClean="0">
                <a:solidFill>
                  <a:srgbClr val="00B050"/>
                </a:solidFill>
                <a:effectLst/>
                <a:latin typeface="Arial" pitchFamily="34" charset="0"/>
                <a:cs typeface="Arial" pitchFamily="34" charset="0"/>
              </a:rPr>
              <a:t>linoleic</a:t>
            </a:r>
            <a:r>
              <a:rPr lang="en-US" sz="900" b="1" dirty="0" smtClean="0">
                <a:solidFill>
                  <a:srgbClr val="00B050"/>
                </a:solidFill>
                <a:effectLst/>
                <a:latin typeface="Arial" pitchFamily="34" charset="0"/>
                <a:cs typeface="Arial" pitchFamily="34" charset="0"/>
              </a:rPr>
              <a:t> acid (3–21%). In addition it contains a variety of minor constituents responsible for the unique </a:t>
            </a:r>
            <a:r>
              <a:rPr lang="en-US" sz="900" b="1" dirty="0" err="1" smtClean="0">
                <a:solidFill>
                  <a:srgbClr val="00B050"/>
                </a:solidFill>
                <a:effectLst/>
                <a:latin typeface="Arial" pitchFamily="34" charset="0"/>
                <a:cs typeface="Arial" pitchFamily="34" charset="0"/>
              </a:rPr>
              <a:t>organoleptic</a:t>
            </a:r>
            <a:r>
              <a:rPr lang="en-US" sz="900" b="1" dirty="0" smtClean="0">
                <a:solidFill>
                  <a:srgbClr val="00B050"/>
                </a:solidFill>
                <a:effectLst/>
                <a:latin typeface="Arial" pitchFamily="34" charset="0"/>
                <a:cs typeface="Arial" pitchFamily="34" charset="0"/>
              </a:rPr>
              <a:t> properties and stability to oxidation. </a:t>
            </a:r>
            <a:r>
              <a:rPr lang="en-US" sz="900" b="1" dirty="0" err="1" smtClean="0">
                <a:solidFill>
                  <a:srgbClr val="00B050"/>
                </a:solidFill>
                <a:effectLst/>
                <a:latin typeface="Arial" pitchFamily="34" charset="0"/>
                <a:cs typeface="Arial" pitchFamily="34" charset="0"/>
              </a:rPr>
              <a:t>Unsaponifiable</a:t>
            </a:r>
            <a:r>
              <a:rPr lang="en-US" sz="900" b="1" dirty="0" smtClean="0">
                <a:solidFill>
                  <a:srgbClr val="00B050"/>
                </a:solidFill>
                <a:effectLst/>
                <a:latin typeface="Arial" pitchFamily="34" charset="0"/>
                <a:cs typeface="Arial" pitchFamily="34" charset="0"/>
              </a:rPr>
              <a:t> fraction of olive oil is of a diverse chemical nature. The composition varies depending on cultivars, drupe ripening, climate and environment, time of harvesting and storage and processing techniques for the oil production. The highest concentration of these compounds is in the extra-virgin olive oil, obtained by the first cold pressing of the olive paste. The minor components are important not only from a commercial standpoint in order to assess the high quality and good palatability of the olive oil, but also for their potential beneficial  impact on human health</a:t>
            </a:r>
            <a:r>
              <a:rPr lang="en-US" sz="900" b="1" dirty="0" smtClean="0">
                <a:latin typeface="Arial" pitchFamily="34" charset="0"/>
                <a:cs typeface="Arial" pitchFamily="34" charset="0"/>
              </a:rPr>
              <a:t>. </a:t>
            </a:r>
            <a:endParaRPr lang="en-US" sz="900" b="1" i="1" u="sng" dirty="0" smtClean="0">
              <a:solidFill>
                <a:schemeClr val="bg1"/>
              </a:solidFill>
              <a:effectLst/>
              <a:latin typeface="Arial" pitchFamily="34" charset="0"/>
              <a:cs typeface="Arial" pitchFamily="34" charset="0"/>
            </a:endParaRPr>
          </a:p>
          <a:p>
            <a:pPr algn="just">
              <a:defRPr/>
            </a:pPr>
            <a:r>
              <a:rPr lang="en-US" sz="900" dirty="0" smtClean="0">
                <a:solidFill>
                  <a:srgbClr val="00B050"/>
                </a:solidFill>
                <a:effectLst/>
              </a:rPr>
              <a:t> .</a:t>
            </a:r>
            <a:r>
              <a:rPr lang="en-US" sz="900" b="1" dirty="0" smtClean="0">
                <a:solidFill>
                  <a:srgbClr val="00B050"/>
                </a:solidFill>
                <a:effectLst/>
              </a:rPr>
              <a:t>Numerous studies indicate that monounsaturated fat is about as effective as polyunsaturated fat in lowering total blood cholesterol and LDL cholesterol, when substituted for saturated fat in the diet. </a:t>
            </a:r>
          </a:p>
        </p:txBody>
      </p:sp>
      <p:sp>
        <p:nvSpPr>
          <p:cNvPr id="2054" name="Text Box 40"/>
          <p:cNvSpPr txBox="1">
            <a:spLocks noChangeArrowheads="1"/>
          </p:cNvSpPr>
          <p:nvPr/>
        </p:nvSpPr>
        <p:spPr bwMode="auto">
          <a:xfrm>
            <a:off x="2362200" y="1219200"/>
            <a:ext cx="2190750" cy="9191747"/>
          </a:xfrm>
          <a:prstGeom prst="rect">
            <a:avLst/>
          </a:prstGeom>
          <a:noFill/>
          <a:ln w="9525">
            <a:noFill/>
            <a:miter lim="800000"/>
            <a:headEnd/>
            <a:tailEnd/>
          </a:ln>
        </p:spPr>
        <p:txBody>
          <a:bodyPr wrap="square">
            <a:spAutoFit/>
          </a:bodyPr>
          <a:lstStyle/>
          <a:p>
            <a:pPr algn="just"/>
            <a:endParaRPr lang="en-US" sz="900" b="1" dirty="0" smtClean="0">
              <a:solidFill>
                <a:srgbClr val="00B050"/>
              </a:solidFill>
            </a:endParaRPr>
          </a:p>
          <a:p>
            <a:pPr algn="just"/>
            <a:r>
              <a:rPr lang="en-US" sz="900" b="1" dirty="0" smtClean="0">
                <a:solidFill>
                  <a:srgbClr val="00B050"/>
                </a:solidFill>
              </a:rPr>
              <a:t>Plus</a:t>
            </a:r>
            <a:r>
              <a:rPr lang="en-US" sz="900" b="1" dirty="0" smtClean="0">
                <a:solidFill>
                  <a:srgbClr val="00B050"/>
                </a:solidFill>
              </a:rPr>
              <a:t>, monounsaturated fat does not lower beneficial HDL cholesterol or raise triglycerides, unlike polyunsaturated fat, which, at high intakes, may lower HDL cholesterol. Dietary fatty acid composition influences plasma lipids and lipoproteins associated with the development of atherosclerosis and  ischemic heart disease (IHD). The effect of dietary fatty acids on plasma total cholesterol, and on low density lipoprotein (LDL) and high density lipoprotein (HDL) cholesterol, has been subject to many studies and prediction algorithms have been developed.</a:t>
            </a:r>
            <a:endParaRPr lang="en-US" sz="900" b="1" u="sng" dirty="0" smtClean="0">
              <a:solidFill>
                <a:schemeClr val="bg1"/>
              </a:solidFill>
            </a:endParaRPr>
          </a:p>
          <a:p>
            <a:pPr algn="just"/>
            <a:endParaRPr lang="en-US" sz="900" b="1" u="sng" dirty="0" smtClean="0">
              <a:solidFill>
                <a:schemeClr val="bg1"/>
              </a:solidFill>
            </a:endParaRPr>
          </a:p>
          <a:p>
            <a:pPr algn="just"/>
            <a:r>
              <a:rPr lang="en-US" sz="900" b="1" u="sng" dirty="0" smtClean="0">
                <a:solidFill>
                  <a:schemeClr val="bg1"/>
                </a:solidFill>
              </a:rPr>
              <a:t>METHOD</a:t>
            </a:r>
            <a:endParaRPr lang="en-US" sz="900" b="1" u="sng" dirty="0">
              <a:solidFill>
                <a:schemeClr val="bg1"/>
              </a:solidFill>
            </a:endParaRPr>
          </a:p>
          <a:p>
            <a:pPr algn="just"/>
            <a:r>
              <a:rPr lang="en-US" sz="900" b="1" dirty="0">
                <a:solidFill>
                  <a:srgbClr val="00B050"/>
                </a:solidFill>
              </a:rPr>
              <a:t>The purpose of the study was to assess the relation between olive oil and his benefits on health. To achieve this goal, a questionnaire was developed  that assessed a group population knowledge and dietary behavior related to fat consumption. </a:t>
            </a:r>
            <a:r>
              <a:rPr lang="en-US" sz="900" b="1" dirty="0" smtClean="0">
                <a:solidFill>
                  <a:srgbClr val="00B050"/>
                </a:solidFill>
              </a:rPr>
              <a:t>The </a:t>
            </a:r>
            <a:r>
              <a:rPr lang="en-US" sz="900" b="1" dirty="0">
                <a:solidFill>
                  <a:srgbClr val="00B050"/>
                </a:solidFill>
              </a:rPr>
              <a:t>main purpose was to study the level of low density lipoprotein (LDL) and high density lipoprotein (HDL) cholesterol and dietary behavior related to fat consumption.</a:t>
            </a:r>
          </a:p>
          <a:p>
            <a:pPr algn="just"/>
            <a:r>
              <a:rPr lang="en-US" sz="900" b="1" dirty="0">
                <a:solidFill>
                  <a:srgbClr val="00B050"/>
                </a:solidFill>
              </a:rPr>
              <a:t>An SPSS database file was created to include each of the variables in the questionnaire. Data were analyzed using SPSS v16.0. </a:t>
            </a:r>
          </a:p>
          <a:p>
            <a:pPr algn="just"/>
            <a:endParaRPr lang="en-US" sz="900" b="1" u="sng" dirty="0" smtClean="0">
              <a:solidFill>
                <a:schemeClr val="bg1"/>
              </a:solidFill>
            </a:endParaRPr>
          </a:p>
          <a:p>
            <a:pPr algn="just"/>
            <a:r>
              <a:rPr lang="en-US" sz="900" b="1" u="sng" dirty="0" smtClean="0">
                <a:solidFill>
                  <a:schemeClr val="bg1"/>
                </a:solidFill>
              </a:rPr>
              <a:t>RESULTS </a:t>
            </a:r>
            <a:r>
              <a:rPr lang="en-US" sz="900" b="1" u="sng" dirty="0">
                <a:solidFill>
                  <a:schemeClr val="bg1"/>
                </a:solidFill>
              </a:rPr>
              <a:t>AND </a:t>
            </a:r>
            <a:r>
              <a:rPr lang="en-US" sz="900" b="1" u="sng" dirty="0" smtClean="0">
                <a:solidFill>
                  <a:schemeClr val="bg1"/>
                </a:solidFill>
              </a:rPr>
              <a:t>DISCUSSION</a:t>
            </a:r>
            <a:endParaRPr lang="en-US" sz="900" u="sng" dirty="0">
              <a:solidFill>
                <a:schemeClr val="bg1"/>
              </a:solidFill>
            </a:endParaRPr>
          </a:p>
          <a:p>
            <a:pPr algn="just"/>
            <a:r>
              <a:rPr lang="en-US" sz="900" b="1" dirty="0">
                <a:solidFill>
                  <a:srgbClr val="00B050"/>
                </a:solidFill>
              </a:rPr>
              <a:t>There were a total of 20 subjects volunteered for the study. </a:t>
            </a:r>
            <a:r>
              <a:rPr lang="en-US" sz="900" b="1" dirty="0" smtClean="0">
                <a:solidFill>
                  <a:srgbClr val="00B050"/>
                </a:solidFill>
              </a:rPr>
              <a:t>The </a:t>
            </a:r>
            <a:r>
              <a:rPr lang="en-US" sz="900" b="1" dirty="0">
                <a:solidFill>
                  <a:srgbClr val="00B050"/>
                </a:solidFill>
              </a:rPr>
              <a:t>lower level of HDL cholesterol was 25mg/</a:t>
            </a:r>
            <a:r>
              <a:rPr lang="en-US" sz="900" b="1" dirty="0" err="1">
                <a:solidFill>
                  <a:srgbClr val="00B050"/>
                </a:solidFill>
              </a:rPr>
              <a:t>dL</a:t>
            </a:r>
            <a:r>
              <a:rPr lang="en-US" sz="900" b="1" dirty="0">
                <a:solidFill>
                  <a:srgbClr val="00B050"/>
                </a:solidFill>
              </a:rPr>
              <a:t> and the higher one was 55mg/</a:t>
            </a:r>
            <a:r>
              <a:rPr lang="en-US" sz="900" b="1" dirty="0" err="1">
                <a:solidFill>
                  <a:srgbClr val="00B050"/>
                </a:solidFill>
              </a:rPr>
              <a:t>dL</a:t>
            </a:r>
            <a:r>
              <a:rPr lang="en-US" sz="900" b="1" dirty="0">
                <a:solidFill>
                  <a:srgbClr val="00B050"/>
                </a:solidFill>
              </a:rPr>
              <a:t>. The lower level of LDL cholesterol was 79mg/</a:t>
            </a:r>
            <a:r>
              <a:rPr lang="en-US" sz="900" b="1" dirty="0" err="1">
                <a:solidFill>
                  <a:srgbClr val="00B050"/>
                </a:solidFill>
              </a:rPr>
              <a:t>dL</a:t>
            </a:r>
            <a:r>
              <a:rPr lang="en-US" sz="900" b="1" dirty="0">
                <a:solidFill>
                  <a:srgbClr val="00B050"/>
                </a:solidFill>
              </a:rPr>
              <a:t> and the higher one was 222mg/</a:t>
            </a:r>
            <a:r>
              <a:rPr lang="en-US" sz="900" b="1" dirty="0" err="1">
                <a:solidFill>
                  <a:srgbClr val="00B050"/>
                </a:solidFill>
              </a:rPr>
              <a:t>dL</a:t>
            </a:r>
            <a:r>
              <a:rPr lang="en-US" sz="900" b="1" dirty="0">
                <a:solidFill>
                  <a:srgbClr val="00B050"/>
                </a:solidFill>
              </a:rPr>
              <a:t>. It was shown that participants that consume very often olive oil,  had lower  level of  LDL cholesterol than the others. If it will compare the level of HDL, LDL by the age, it is clear by the fig. nr .1 that there is not a relation because some young participants have high level of LDL and low level of HDL. The level of cholesterol is dependent on dietary fatty </a:t>
            </a:r>
            <a:r>
              <a:rPr lang="en-US" sz="900" b="1" dirty="0" smtClean="0">
                <a:solidFill>
                  <a:srgbClr val="00B050"/>
                </a:solidFill>
              </a:rPr>
              <a:t>acids, </a:t>
            </a:r>
            <a:r>
              <a:rPr lang="en-US" sz="900" b="1" dirty="0">
                <a:solidFill>
                  <a:srgbClr val="00B050"/>
                </a:solidFill>
              </a:rPr>
              <a:t>especially  rich in monounsaturated acids.</a:t>
            </a:r>
          </a:p>
          <a:p>
            <a:endParaRPr lang="en-US" sz="900" dirty="0">
              <a:solidFill>
                <a:schemeClr val="bg1"/>
              </a:solidFill>
            </a:endParaRPr>
          </a:p>
          <a:p>
            <a:endParaRPr lang="en-US" sz="900" dirty="0">
              <a:solidFill>
                <a:schemeClr val="bg1"/>
              </a:solidFill>
            </a:endParaRPr>
          </a:p>
          <a:p>
            <a:pPr eaLnBrk="1" hangingPunct="1">
              <a:lnSpc>
                <a:spcPct val="90000"/>
              </a:lnSpc>
              <a:buFont typeface="Wingdings" pitchFamily="2" charset="2"/>
              <a:buNone/>
            </a:pPr>
            <a:endParaRPr lang="en-US" sz="9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a:p>
            <a:pPr eaLnBrk="1" hangingPunct="1">
              <a:lnSpc>
                <a:spcPct val="90000"/>
              </a:lnSpc>
              <a:buFont typeface="Wingdings" pitchFamily="2" charset="2"/>
              <a:buNone/>
            </a:pPr>
            <a:endParaRPr lang="en-US" sz="800" dirty="0">
              <a:solidFill>
                <a:schemeClr val="bg1"/>
              </a:solidFill>
              <a:latin typeface="Times New Roman" pitchFamily="18" charset="0"/>
            </a:endParaRPr>
          </a:p>
        </p:txBody>
      </p:sp>
      <p:sp>
        <p:nvSpPr>
          <p:cNvPr id="2055" name="Text Box 41"/>
          <p:cNvSpPr txBox="1">
            <a:spLocks noChangeArrowheads="1"/>
          </p:cNvSpPr>
          <p:nvPr/>
        </p:nvSpPr>
        <p:spPr bwMode="auto">
          <a:xfrm>
            <a:off x="5075238" y="1541463"/>
            <a:ext cx="1782762" cy="368300"/>
          </a:xfrm>
          <a:prstGeom prst="rect">
            <a:avLst/>
          </a:prstGeom>
          <a:noFill/>
          <a:ln w="9525">
            <a:noFill/>
            <a:miter lim="800000"/>
            <a:headEnd/>
            <a:tailEnd/>
          </a:ln>
        </p:spPr>
        <p:txBody>
          <a:bodyPr>
            <a:spAutoFit/>
          </a:bodyPr>
          <a:lstStyle/>
          <a:p>
            <a:endParaRPr lang="en-US">
              <a:latin typeface="Tahoma" pitchFamily="34" charset="0"/>
            </a:endParaRPr>
          </a:p>
        </p:txBody>
      </p:sp>
      <p:sp>
        <p:nvSpPr>
          <p:cNvPr id="2056" name="Rectangle 47"/>
          <p:cNvSpPr>
            <a:spLocks noChangeArrowheads="1"/>
          </p:cNvSpPr>
          <p:nvPr/>
        </p:nvSpPr>
        <p:spPr bwMode="auto">
          <a:xfrm>
            <a:off x="4572000" y="4114800"/>
            <a:ext cx="2286000" cy="5770811"/>
          </a:xfrm>
          <a:prstGeom prst="rect">
            <a:avLst/>
          </a:prstGeom>
          <a:noFill/>
          <a:ln w="9525">
            <a:noFill/>
            <a:miter lim="800000"/>
            <a:headEnd/>
            <a:tailEnd/>
          </a:ln>
        </p:spPr>
        <p:txBody>
          <a:bodyPr>
            <a:spAutoFit/>
          </a:bodyPr>
          <a:lstStyle/>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endParaRPr lang="en-US" sz="900" b="1" u="sng" dirty="0" smtClean="0">
              <a:solidFill>
                <a:schemeClr val="bg1"/>
              </a:solidFill>
            </a:endParaRPr>
          </a:p>
          <a:p>
            <a:pPr algn="just"/>
            <a:r>
              <a:rPr lang="en-US" sz="900" b="1" u="sng" dirty="0" smtClean="0">
                <a:solidFill>
                  <a:schemeClr val="bg1"/>
                </a:solidFill>
              </a:rPr>
              <a:t>CONCLUSIONS</a:t>
            </a:r>
            <a:endParaRPr lang="en-US" sz="900" u="sng" dirty="0">
              <a:solidFill>
                <a:schemeClr val="bg1"/>
              </a:solidFill>
            </a:endParaRPr>
          </a:p>
          <a:p>
            <a:pPr algn="just"/>
            <a:r>
              <a:rPr lang="en-US" sz="900" b="1" dirty="0">
                <a:solidFill>
                  <a:srgbClr val="00B050"/>
                </a:solidFill>
              </a:rPr>
              <a:t>Numerous studies indicate that monounsaturated fat  is about as effective as polyunsaturated fat in lowering total blood cholesterol and LDL cholesterol, when substituted for saturated fat in the diet.</a:t>
            </a:r>
          </a:p>
          <a:p>
            <a:pPr algn="just"/>
            <a:r>
              <a:rPr lang="en-US" sz="900" b="1" dirty="0">
                <a:solidFill>
                  <a:srgbClr val="00B050"/>
                </a:solidFill>
              </a:rPr>
              <a:t>Olive oil is rich in monounsaturated acids, so is recommended to use in your daily diet. It is important that the participants in this study often consume olive oil</a:t>
            </a:r>
            <a:r>
              <a:rPr lang="en-US" sz="900" b="1" dirty="0" smtClean="0">
                <a:solidFill>
                  <a:srgbClr val="00B050"/>
                </a:solidFill>
              </a:rPr>
              <a:t>.</a:t>
            </a:r>
          </a:p>
          <a:p>
            <a:pPr algn="just"/>
            <a:endParaRPr lang="en-US" sz="900" dirty="0">
              <a:solidFill>
                <a:schemeClr val="bg1"/>
              </a:solidFill>
            </a:endParaRPr>
          </a:p>
          <a:p>
            <a:r>
              <a:rPr lang="en-US" sz="900" b="1" u="sng" dirty="0" smtClean="0">
                <a:solidFill>
                  <a:schemeClr val="bg1"/>
                </a:solidFill>
              </a:rPr>
              <a:t>REFERENCES</a:t>
            </a:r>
            <a:endParaRPr lang="en-US" sz="900" u="sng" dirty="0">
              <a:solidFill>
                <a:schemeClr val="bg1"/>
              </a:solidFill>
            </a:endParaRPr>
          </a:p>
          <a:p>
            <a:pPr algn="just"/>
            <a:r>
              <a:rPr lang="en-US" sz="900" b="1" dirty="0" err="1">
                <a:solidFill>
                  <a:srgbClr val="00B050"/>
                </a:solidFill>
              </a:rPr>
              <a:t>Altarejos</a:t>
            </a:r>
            <a:r>
              <a:rPr lang="en-US" sz="900" b="1" dirty="0">
                <a:solidFill>
                  <a:srgbClr val="00B050"/>
                </a:solidFill>
              </a:rPr>
              <a:t> A., </a:t>
            </a:r>
            <a:r>
              <a:rPr lang="en-US" sz="900" b="1" dirty="0" err="1">
                <a:solidFill>
                  <a:srgbClr val="00B050"/>
                </a:solidFill>
              </a:rPr>
              <a:t>Saldo</a:t>
            </a:r>
            <a:r>
              <a:rPr lang="en-US" sz="900" b="1" dirty="0">
                <a:solidFill>
                  <a:srgbClr val="00B050"/>
                </a:solidFill>
              </a:rPr>
              <a:t> S., </a:t>
            </a:r>
            <a:r>
              <a:rPr lang="en-US" sz="900" b="1" dirty="0" err="1">
                <a:solidFill>
                  <a:srgbClr val="00B050"/>
                </a:solidFill>
              </a:rPr>
              <a:t>Pérez</a:t>
            </a:r>
            <a:r>
              <a:rPr lang="en-US" sz="900" b="1" dirty="0">
                <a:solidFill>
                  <a:srgbClr val="00B050"/>
                </a:solidFill>
              </a:rPr>
              <a:t>-Bonilla M., Linares-Palomino P.J., van </a:t>
            </a:r>
            <a:r>
              <a:rPr lang="en-US" sz="900" b="1" dirty="0" err="1">
                <a:solidFill>
                  <a:srgbClr val="00B050"/>
                </a:solidFill>
              </a:rPr>
              <a:t>Beek</a:t>
            </a:r>
            <a:r>
              <a:rPr lang="en-US" sz="900" b="1" dirty="0">
                <a:solidFill>
                  <a:srgbClr val="00B050"/>
                </a:solidFill>
              </a:rPr>
              <a:t> T.A., </a:t>
            </a:r>
            <a:r>
              <a:rPr lang="en-US" sz="900" b="1" dirty="0" err="1">
                <a:solidFill>
                  <a:srgbClr val="00B050"/>
                </a:solidFill>
              </a:rPr>
              <a:t>Nogueras</a:t>
            </a:r>
            <a:r>
              <a:rPr lang="en-US" sz="900" b="1" dirty="0">
                <a:solidFill>
                  <a:srgbClr val="00B050"/>
                </a:solidFill>
              </a:rPr>
              <a:t> M., </a:t>
            </a:r>
            <a:r>
              <a:rPr lang="en-US" sz="900" b="1" dirty="0" err="1">
                <a:solidFill>
                  <a:srgbClr val="00B050"/>
                </a:solidFill>
              </a:rPr>
              <a:t>Sánchez</a:t>
            </a:r>
            <a:r>
              <a:rPr lang="en-US" sz="900" b="1" dirty="0">
                <a:solidFill>
                  <a:srgbClr val="00B050"/>
                </a:solidFill>
              </a:rPr>
              <a:t> A. (2005). Preliminary assay on the radical scavenging activity of olive wood extracts. </a:t>
            </a:r>
            <a:r>
              <a:rPr lang="en-US" sz="900" b="1" i="1" dirty="0" err="1">
                <a:solidFill>
                  <a:srgbClr val="00B050"/>
                </a:solidFill>
              </a:rPr>
              <a:t>Fitoterapia</a:t>
            </a:r>
            <a:r>
              <a:rPr lang="en-US" sz="900" b="1" i="1" dirty="0">
                <a:solidFill>
                  <a:srgbClr val="00B050"/>
                </a:solidFill>
              </a:rPr>
              <a:t> </a:t>
            </a:r>
            <a:r>
              <a:rPr lang="en-US" sz="900" b="1" dirty="0">
                <a:solidFill>
                  <a:srgbClr val="00B050"/>
                </a:solidFill>
              </a:rPr>
              <a:t>76: 348–351.</a:t>
            </a:r>
          </a:p>
          <a:p>
            <a:pPr algn="just"/>
            <a:r>
              <a:rPr lang="en-US" sz="900" b="1" dirty="0" err="1">
                <a:solidFill>
                  <a:srgbClr val="00B050"/>
                </a:solidFill>
              </a:rPr>
              <a:t>Antolovich</a:t>
            </a:r>
            <a:r>
              <a:rPr lang="en-US" sz="900" b="1" dirty="0">
                <a:solidFill>
                  <a:srgbClr val="00B050"/>
                </a:solidFill>
              </a:rPr>
              <a:t> M., </a:t>
            </a:r>
            <a:r>
              <a:rPr lang="en-US" sz="900" b="1" dirty="0" err="1">
                <a:solidFill>
                  <a:srgbClr val="00B050"/>
                </a:solidFill>
              </a:rPr>
              <a:t>Prenzler</a:t>
            </a:r>
            <a:r>
              <a:rPr lang="en-US" sz="900" b="1" dirty="0">
                <a:solidFill>
                  <a:srgbClr val="00B050"/>
                </a:solidFill>
              </a:rPr>
              <a:t> P., </a:t>
            </a:r>
            <a:r>
              <a:rPr lang="en-US" sz="900" b="1" dirty="0" err="1">
                <a:solidFill>
                  <a:srgbClr val="00B050"/>
                </a:solidFill>
              </a:rPr>
              <a:t>Robards</a:t>
            </a:r>
            <a:r>
              <a:rPr lang="en-US" sz="900" b="1" dirty="0">
                <a:solidFill>
                  <a:srgbClr val="00B050"/>
                </a:solidFill>
              </a:rPr>
              <a:t> K. and Ryan D. (2000). Sample preparation in the determination of </a:t>
            </a:r>
            <a:r>
              <a:rPr lang="en-US" sz="900" b="1" dirty="0" err="1">
                <a:solidFill>
                  <a:srgbClr val="00B050"/>
                </a:solidFill>
              </a:rPr>
              <a:t>phenolic</a:t>
            </a:r>
            <a:r>
              <a:rPr lang="en-US" sz="900" b="1" dirty="0">
                <a:solidFill>
                  <a:srgbClr val="00B050"/>
                </a:solidFill>
              </a:rPr>
              <a:t> compounds in fruits. </a:t>
            </a:r>
            <a:r>
              <a:rPr lang="en-US" sz="900" b="1" i="1" dirty="0">
                <a:solidFill>
                  <a:srgbClr val="00B050"/>
                </a:solidFill>
              </a:rPr>
              <a:t>Analyst </a:t>
            </a:r>
            <a:r>
              <a:rPr lang="en-US" sz="900" b="1" dirty="0">
                <a:solidFill>
                  <a:srgbClr val="00B050"/>
                </a:solidFill>
              </a:rPr>
              <a:t>125: 989–1009.</a:t>
            </a:r>
          </a:p>
          <a:p>
            <a:pPr algn="just"/>
            <a:r>
              <a:rPr lang="en-US" sz="900" b="1" dirty="0">
                <a:solidFill>
                  <a:srgbClr val="00B050"/>
                </a:solidFill>
              </a:rPr>
              <a:t> </a:t>
            </a:r>
          </a:p>
        </p:txBody>
      </p:sp>
      <p:sp>
        <p:nvSpPr>
          <p:cNvPr id="2057" name="Rectangle 16"/>
          <p:cNvSpPr>
            <a:spLocks noChangeArrowheads="1"/>
          </p:cNvSpPr>
          <p:nvPr/>
        </p:nvSpPr>
        <p:spPr bwMode="auto">
          <a:xfrm>
            <a:off x="0" y="0"/>
            <a:ext cx="184150" cy="369888"/>
          </a:xfrm>
          <a:prstGeom prst="rect">
            <a:avLst/>
          </a:prstGeom>
          <a:solidFill>
            <a:srgbClr val="FFFFFF"/>
          </a:solidFill>
          <a:ln w="9525">
            <a:noFill/>
            <a:miter lim="800000"/>
            <a:headEnd/>
            <a:tailEnd/>
          </a:ln>
        </p:spPr>
        <p:txBody>
          <a:bodyPr wrap="none" anchor="ctr">
            <a:spAutoFit/>
          </a:bodyPr>
          <a:lstStyle/>
          <a:p>
            <a:pPr algn="ctr"/>
            <a:endParaRPr lang="sq-AL"/>
          </a:p>
        </p:txBody>
      </p:sp>
      <p:pic>
        <p:nvPicPr>
          <p:cNvPr id="2058" name="Picture 18"/>
          <p:cNvPicPr>
            <a:picLocks noChangeAspect="1" noChangeArrowheads="1"/>
          </p:cNvPicPr>
          <p:nvPr/>
        </p:nvPicPr>
        <p:blipFill>
          <a:blip r:embed="rId7"/>
          <a:srcRect/>
          <a:stretch>
            <a:fillRect/>
          </a:stretch>
        </p:blipFill>
        <p:spPr bwMode="auto">
          <a:xfrm>
            <a:off x="4572000" y="152400"/>
            <a:ext cx="2286000" cy="1295400"/>
          </a:xfrm>
          <a:prstGeom prst="rect">
            <a:avLst/>
          </a:prstGeom>
          <a:noFill/>
          <a:ln w="9525">
            <a:noFill/>
            <a:miter lim="800000"/>
            <a:headEnd/>
            <a:tailEnd/>
          </a:ln>
        </p:spPr>
      </p:pic>
      <p:pic>
        <p:nvPicPr>
          <p:cNvPr id="2059" name="Picture 19"/>
          <p:cNvPicPr>
            <a:picLocks noChangeAspect="1" noChangeArrowheads="1"/>
          </p:cNvPicPr>
          <p:nvPr/>
        </p:nvPicPr>
        <p:blipFill>
          <a:blip r:embed="rId8"/>
          <a:srcRect/>
          <a:stretch>
            <a:fillRect/>
          </a:stretch>
        </p:blipFill>
        <p:spPr bwMode="auto">
          <a:xfrm>
            <a:off x="4572000" y="1981200"/>
            <a:ext cx="2286000" cy="1524000"/>
          </a:xfrm>
          <a:prstGeom prst="rect">
            <a:avLst/>
          </a:prstGeom>
          <a:noFill/>
          <a:ln w="9525">
            <a:noFill/>
            <a:miter lim="800000"/>
            <a:headEnd/>
            <a:tailEnd/>
          </a:ln>
        </p:spPr>
      </p:pic>
      <p:sp>
        <p:nvSpPr>
          <p:cNvPr id="2060" name="TextBox 13"/>
          <p:cNvSpPr txBox="1">
            <a:spLocks noChangeArrowheads="1"/>
          </p:cNvSpPr>
          <p:nvPr/>
        </p:nvSpPr>
        <p:spPr bwMode="auto">
          <a:xfrm>
            <a:off x="4724400" y="1447800"/>
            <a:ext cx="2133600" cy="534988"/>
          </a:xfrm>
          <a:prstGeom prst="rect">
            <a:avLst/>
          </a:prstGeom>
          <a:noFill/>
          <a:ln w="9525">
            <a:noFill/>
            <a:miter lim="800000"/>
            <a:headEnd/>
            <a:tailEnd/>
          </a:ln>
        </p:spPr>
        <p:txBody>
          <a:bodyPr>
            <a:spAutoFit/>
          </a:bodyPr>
          <a:lstStyle/>
          <a:p>
            <a:pPr eaLnBrk="1" hangingPunct="1">
              <a:lnSpc>
                <a:spcPct val="90000"/>
              </a:lnSpc>
            </a:pPr>
            <a:r>
              <a:rPr lang="en-US" sz="800" b="1" dirty="0">
                <a:solidFill>
                  <a:schemeClr val="bg1"/>
                </a:solidFill>
              </a:rPr>
              <a:t>Figure nr. 1. It </a:t>
            </a:r>
            <a:r>
              <a:rPr lang="en-US" sz="800" b="1" dirty="0" smtClean="0">
                <a:solidFill>
                  <a:schemeClr val="bg1"/>
                </a:solidFill>
              </a:rPr>
              <a:t>is </a:t>
            </a:r>
            <a:r>
              <a:rPr lang="en-US" sz="800" b="1" dirty="0">
                <a:solidFill>
                  <a:schemeClr val="bg1"/>
                </a:solidFill>
              </a:rPr>
              <a:t>shown the relation between the age and the level of HDL, LDL cholesterol </a:t>
            </a:r>
          </a:p>
          <a:p>
            <a:pPr eaLnBrk="1" hangingPunct="1">
              <a:lnSpc>
                <a:spcPct val="90000"/>
              </a:lnSpc>
              <a:buFont typeface="Wingdings" pitchFamily="2" charset="2"/>
              <a:buNone/>
            </a:pPr>
            <a:endParaRPr lang="en-US" sz="800" b="1" dirty="0">
              <a:solidFill>
                <a:schemeClr val="bg1"/>
              </a:solidFill>
              <a:latin typeface="Times New Roman" pitchFamily="18" charset="0"/>
            </a:endParaRPr>
          </a:p>
        </p:txBody>
      </p:sp>
      <p:sp>
        <p:nvSpPr>
          <p:cNvPr id="2061" name="TextBox 15"/>
          <p:cNvSpPr txBox="1">
            <a:spLocks noChangeArrowheads="1"/>
          </p:cNvSpPr>
          <p:nvPr/>
        </p:nvSpPr>
        <p:spPr bwMode="auto">
          <a:xfrm>
            <a:off x="4724400" y="3581400"/>
            <a:ext cx="2133600" cy="534988"/>
          </a:xfrm>
          <a:prstGeom prst="rect">
            <a:avLst/>
          </a:prstGeom>
          <a:noFill/>
          <a:ln w="9525">
            <a:noFill/>
            <a:miter lim="800000"/>
            <a:headEnd/>
            <a:tailEnd/>
          </a:ln>
        </p:spPr>
        <p:txBody>
          <a:bodyPr>
            <a:spAutoFit/>
          </a:bodyPr>
          <a:lstStyle/>
          <a:p>
            <a:pPr eaLnBrk="1" hangingPunct="1">
              <a:lnSpc>
                <a:spcPct val="90000"/>
              </a:lnSpc>
            </a:pPr>
            <a:r>
              <a:rPr lang="en-US" sz="800" b="1" dirty="0">
                <a:solidFill>
                  <a:schemeClr val="bg1"/>
                </a:solidFill>
              </a:rPr>
              <a:t>Figure nr. 2. It </a:t>
            </a:r>
            <a:r>
              <a:rPr lang="en-US" sz="800" b="1" dirty="0" smtClean="0">
                <a:solidFill>
                  <a:schemeClr val="bg1"/>
                </a:solidFill>
              </a:rPr>
              <a:t>is </a:t>
            </a:r>
            <a:r>
              <a:rPr lang="en-US" sz="800" b="1" dirty="0">
                <a:solidFill>
                  <a:schemeClr val="bg1"/>
                </a:solidFill>
              </a:rPr>
              <a:t>shown the relation between the consumption  and the level of HDL, LDL cholesterol</a:t>
            </a:r>
            <a:r>
              <a:rPr lang="en-US" sz="800" dirty="0">
                <a:solidFill>
                  <a:schemeClr val="bg1"/>
                </a:solidFill>
              </a:rPr>
              <a:t>.</a:t>
            </a:r>
          </a:p>
          <a:p>
            <a:pPr eaLnBrk="1" hangingPunct="1">
              <a:lnSpc>
                <a:spcPct val="90000"/>
              </a:lnSpc>
              <a:buFont typeface="Wingdings" pitchFamily="2" charset="2"/>
              <a:buNone/>
            </a:pPr>
            <a:endParaRPr lang="en-US" sz="800" b="1" dirty="0">
              <a:solidFill>
                <a:schemeClr val="bg1"/>
              </a:solidFill>
              <a:latin typeface="Times New Roman" pitchFamily="18" charset="0"/>
            </a:endParaRPr>
          </a:p>
        </p:txBody>
      </p:sp>
      <p:pic>
        <p:nvPicPr>
          <p:cNvPr id="14" name="Picture 13"/>
          <p:cNvPicPr/>
          <p:nvPr/>
        </p:nvPicPr>
        <p:blipFill>
          <a:blip r:embed="rId9"/>
          <a:srcRect/>
          <a:stretch>
            <a:fillRect/>
          </a:stretch>
        </p:blipFill>
        <p:spPr bwMode="auto">
          <a:xfrm>
            <a:off x="4648200" y="4114800"/>
            <a:ext cx="2209800" cy="1600200"/>
          </a:xfrm>
          <a:prstGeom prst="rect">
            <a:avLst/>
          </a:prstGeom>
          <a:noFill/>
          <a:ln w="9525">
            <a:noFill/>
            <a:miter lim="800000"/>
            <a:headEnd/>
            <a:tailEnd/>
          </a:ln>
        </p:spPr>
      </p:pic>
      <p:sp>
        <p:nvSpPr>
          <p:cNvPr id="15" name="TextBox 14"/>
          <p:cNvSpPr txBox="1"/>
          <p:nvPr/>
        </p:nvSpPr>
        <p:spPr>
          <a:xfrm>
            <a:off x="4724400" y="5715000"/>
            <a:ext cx="2133600" cy="461665"/>
          </a:xfrm>
          <a:prstGeom prst="rect">
            <a:avLst/>
          </a:prstGeom>
          <a:noFill/>
        </p:spPr>
        <p:txBody>
          <a:bodyPr wrap="square" rtlCol="0">
            <a:spAutoFit/>
          </a:bodyPr>
          <a:lstStyle/>
          <a:p>
            <a:r>
              <a:rPr lang="en-US" sz="800" b="1" dirty="0" smtClean="0">
                <a:solidFill>
                  <a:schemeClr val="bg1"/>
                </a:solidFill>
              </a:rPr>
              <a:t>Figure nr.3. It is shown the percentage of fatty acid composition  in different fats.</a:t>
            </a:r>
            <a:endParaRPr lang="en-US" sz="800" b="1" dirty="0">
              <a:solidFill>
                <a:schemeClr val="bg1"/>
              </a:solidFill>
            </a:endParaRPr>
          </a:p>
        </p:txBody>
      </p:sp>
      <p:sp>
        <p:nvSpPr>
          <p:cNvPr id="16" name="Rectangle 15"/>
          <p:cNvSpPr/>
          <p:nvPr/>
        </p:nvSpPr>
        <p:spPr>
          <a:xfrm>
            <a:off x="457200" y="0"/>
            <a:ext cx="6096000" cy="369332"/>
          </a:xfrm>
          <a:prstGeom prst="rect">
            <a:avLst/>
          </a:prstGeom>
        </p:spPr>
        <p:txBody>
          <a:bodyPr wrap="square">
            <a:spAutoFit/>
          </a:bodyPr>
          <a:lstStyle/>
          <a:p>
            <a:r>
              <a:rPr lang="en-US" sz="800" dirty="0" smtClean="0">
                <a:solidFill>
                  <a:srgbClr val="FFC000"/>
                </a:solidFill>
              </a:rPr>
              <a:t>International Workshop on LHC, Astrophysics, Medical and Environmental Physics. </a:t>
            </a:r>
            <a:r>
              <a:rPr lang="en-US" sz="800" dirty="0" err="1" smtClean="0">
                <a:solidFill>
                  <a:srgbClr val="FFC000"/>
                </a:solidFill>
              </a:rPr>
              <a:t>Shkodra</a:t>
            </a:r>
            <a:r>
              <a:rPr lang="en-US" sz="800" dirty="0" smtClean="0">
                <a:solidFill>
                  <a:srgbClr val="FFC000"/>
                </a:solidFill>
              </a:rPr>
              <a:t> (Albania), 6-8 October 2014</a:t>
            </a:r>
            <a:r>
              <a:rPr lang="en-US" dirty="0" smtClean="0">
                <a:solidFill>
                  <a:srgbClr val="FFC000"/>
                </a:solidFill>
              </a:rPr>
              <a:t>.</a:t>
            </a:r>
            <a:endParaRPr lang="en-US" dirty="0">
              <a:solidFill>
                <a:srgbClr val="FFC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loud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lou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Cloud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loud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Cloud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Cloud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Cloud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Cloud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Cloud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Cloud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940</TotalTime>
  <Words>927</Words>
  <Application>Microsoft Office PowerPoint</Application>
  <PresentationFormat>A4 Paper (210x297 mm)</PresentationFormat>
  <Paragraphs>53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Clouds</vt:lpstr>
      <vt:lpstr>OLIVE OIL COMPOSITION AND HEALTH BENEFITS OF IT. JONIDA CANAJ1, KOZETA VASO2, LORENA MEMUSHAJ3 ,OLJANA PINE4 Institute of Public Health, Department of Environment and Health, Albania  e-mail : jonidacanaj@ymail.com     </vt:lpstr>
    </vt:vector>
  </TitlesOfParts>
  <Company>VARIAN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Jonida_Canaj</cp:lastModifiedBy>
  <cp:revision>63</cp:revision>
  <dcterms:created xsi:type="dcterms:W3CDTF">2013-05-17T09:23:08Z</dcterms:created>
  <dcterms:modified xsi:type="dcterms:W3CDTF">2014-10-21T12:36:32Z</dcterms:modified>
</cp:coreProperties>
</file>