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sldIdLst>
    <p:sldId id="256" r:id="rId5"/>
    <p:sldId id="343" r:id="rId6"/>
    <p:sldId id="368" r:id="rId7"/>
    <p:sldId id="369" r:id="rId8"/>
    <p:sldId id="370" r:id="rId9"/>
    <p:sldId id="383" r:id="rId10"/>
    <p:sldId id="346" r:id="rId11"/>
    <p:sldId id="366" r:id="rId12"/>
    <p:sldId id="348" r:id="rId13"/>
    <p:sldId id="347" r:id="rId14"/>
    <p:sldId id="384" r:id="rId15"/>
    <p:sldId id="371" r:id="rId16"/>
    <p:sldId id="374" r:id="rId17"/>
    <p:sldId id="375" r:id="rId18"/>
    <p:sldId id="402" r:id="rId19"/>
    <p:sldId id="367" r:id="rId20"/>
    <p:sldId id="329" r:id="rId21"/>
    <p:sldId id="390" r:id="rId22"/>
    <p:sldId id="314" r:id="rId23"/>
    <p:sldId id="315" r:id="rId24"/>
  </p:sldIdLst>
  <p:sldSz cx="8618538" cy="6465888"/>
  <p:notesSz cx="7099300" cy="10234613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700" b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700" b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700" b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700" b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700" b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700" b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700" b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700" b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700" b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  <a:srgbClr val="FFFF99"/>
    <a:srgbClr val="001D58"/>
    <a:srgbClr val="003399"/>
    <a:srgbClr val="333399"/>
    <a:srgbClr val="0095FA"/>
    <a:srgbClr val="004D82"/>
    <a:srgbClr val="0099FF"/>
    <a:srgbClr val="00445C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90" autoAdjust="0"/>
    <p:restoredTop sz="94660"/>
  </p:normalViewPr>
  <p:slideViewPr>
    <p:cSldViewPr snapToGrid="0">
      <p:cViewPr>
        <p:scale>
          <a:sx n="80" d="100"/>
          <a:sy n="80" d="100"/>
        </p:scale>
        <p:origin x="-1440" y="-450"/>
      </p:cViewPr>
      <p:guideLst>
        <p:guide orient="horz" pos="2036"/>
        <p:guide pos="271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540068" cy="54006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76363" cy="511730"/>
          </a:xfrm>
          <a:prstGeom prst="rect">
            <a:avLst/>
          </a:prstGeom>
        </p:spPr>
        <p:txBody>
          <a:bodyPr vert="horz" lIns="99045" tIns="49523" rIns="99045" bIns="49523" rtlCol="0"/>
          <a:lstStyle>
            <a:lvl1pPr algn="l">
              <a:defRPr sz="14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5" y="2"/>
            <a:ext cx="3076363" cy="511730"/>
          </a:xfrm>
          <a:prstGeom prst="rect">
            <a:avLst/>
          </a:prstGeom>
        </p:spPr>
        <p:txBody>
          <a:bodyPr vert="horz" lIns="99045" tIns="49523" rIns="99045" bIns="49523" rtlCol="0"/>
          <a:lstStyle>
            <a:lvl1pPr algn="r">
              <a:defRPr sz="1400"/>
            </a:lvl1pPr>
          </a:lstStyle>
          <a:p>
            <a:fld id="{7DAD0ED5-EAD3-4869-85FF-A33B5690E00D}" type="datetimeFigureOut">
              <a:rPr lang="nl-NL" smtClean="0"/>
              <a:pPr/>
              <a:t>18-2-2014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5" tIns="49523" rIns="99045" bIns="49523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1" y="4861441"/>
            <a:ext cx="5679440" cy="4605575"/>
          </a:xfrm>
          <a:prstGeom prst="rect">
            <a:avLst/>
          </a:prstGeom>
        </p:spPr>
        <p:txBody>
          <a:bodyPr vert="horz" lIns="99045" tIns="49523" rIns="99045" bIns="495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0"/>
          </a:xfrm>
          <a:prstGeom prst="rect">
            <a:avLst/>
          </a:prstGeom>
        </p:spPr>
        <p:txBody>
          <a:bodyPr vert="horz" lIns="99045" tIns="49523" rIns="99045" bIns="49523" rtlCol="0" anchor="b"/>
          <a:lstStyle>
            <a:lvl1pPr algn="l">
              <a:defRPr sz="14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0"/>
          </a:xfrm>
          <a:prstGeom prst="rect">
            <a:avLst/>
          </a:prstGeom>
        </p:spPr>
        <p:txBody>
          <a:bodyPr vert="horz" lIns="99045" tIns="49523" rIns="99045" bIns="49523" rtlCol="0" anchor="b"/>
          <a:lstStyle>
            <a:lvl1pPr algn="r">
              <a:defRPr sz="1400"/>
            </a:lvl1pPr>
          </a:lstStyle>
          <a:p>
            <a:fld id="{899ED976-5EA3-46A2-BE92-472A01B476FA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8476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560DAE-092D-4CE3-B783-C858DDDBAABB}" type="slidenum">
              <a:rPr lang="it-IT" smtClean="0"/>
              <a:pPr/>
              <a:t>7</a:t>
            </a:fld>
            <a:endParaRPr lang="it-IT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9F557A-ACCC-473F-9369-31A2E2BDE78E}" type="slidenum">
              <a:rPr lang="en-GB"/>
              <a:pPr/>
              <a:t>9</a:t>
            </a:fld>
            <a:endParaRPr lang="en-GB"/>
          </a:p>
        </p:txBody>
      </p:sp>
      <p:sp>
        <p:nvSpPr>
          <p:cNvPr id="322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657FFD-C470-4A30-B86C-09D069B85B81}" type="slidenum">
              <a:rPr lang="en-GB"/>
              <a:pPr/>
              <a:t>10</a:t>
            </a:fld>
            <a:endParaRPr lang="en-GB"/>
          </a:p>
        </p:txBody>
      </p:sp>
      <p:sp>
        <p:nvSpPr>
          <p:cNvPr id="33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nl-BE" smtClean="0"/>
              <a:t>Adhesives that emply man made materials to mimic the efficient attachment mechanisms of marine organisms </a:t>
            </a:r>
            <a:endParaRPr lang="nl-NL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37BC0C6-7C47-4D1F-91F2-8003A7D71A25}" type="slidenum">
              <a:rPr lang="nl-NL" smtClean="0"/>
              <a:pPr>
                <a:defRPr/>
              </a:pPr>
              <a:t>16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nl-BE" smtClean="0"/>
              <a:t>Budget increased by almost 50% </a:t>
            </a:r>
            <a:endParaRPr lang="nl-NL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57767E-2DA4-4E39-8667-9A6C1917AC76}" type="slidenum">
              <a:rPr lang="nl-NL" smtClean="0"/>
              <a:pPr>
                <a:defRPr/>
              </a:pPr>
              <a:t>19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9" name="Picture 13" descr="PNO Intropagina element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75" y="3376613"/>
            <a:ext cx="8637588" cy="3090862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28638" y="811213"/>
            <a:ext cx="4857750" cy="1077912"/>
          </a:xfrm>
        </p:spPr>
        <p:txBody>
          <a:bodyPr/>
          <a:lstStyle>
            <a:lvl1pPr marL="0" indent="0">
              <a:buFontTx/>
              <a:buNone/>
              <a:defRPr sz="3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28638" y="2041525"/>
            <a:ext cx="4857750" cy="649288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528638" y="4741863"/>
            <a:ext cx="4857750" cy="1079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ts val="2800"/>
              </a:lnSpc>
              <a:defRPr sz="1400" b="0">
                <a:solidFill>
                  <a:schemeClr val="bg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10" name="Text Box 14" hidden="1"/>
          <p:cNvSpPr txBox="1">
            <a:spLocks noChangeArrowheads="1"/>
          </p:cNvSpPr>
          <p:nvPr userDrawn="1"/>
        </p:nvSpPr>
        <p:spPr bwMode="auto">
          <a:xfrm>
            <a:off x="6477000" y="6297613"/>
            <a:ext cx="1081088" cy="10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/>
          <a:lstStyle/>
          <a:p>
            <a:pPr algn="l" defTabSz="862013">
              <a:spcBef>
                <a:spcPct val="50000"/>
              </a:spcBef>
            </a:pPr>
            <a:r>
              <a:rPr lang="en-US" sz="700" b="0">
                <a:solidFill>
                  <a:schemeClr val="bg1"/>
                </a:solidFill>
                <a:latin typeface="Arial" charset="0"/>
              </a:rPr>
              <a:t>Member of PNO Group</a:t>
            </a:r>
          </a:p>
        </p:txBody>
      </p:sp>
      <p:pic>
        <p:nvPicPr>
          <p:cNvPr id="7" name="Logo_title" descr="PN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274000" y="-288000"/>
            <a:ext cx="2426008" cy="2426008"/>
          </a:xfrm>
          <a:prstGeom prst="rect">
            <a:avLst/>
          </a:prstGeom>
        </p:spPr>
      </p:pic>
    </p:spTree>
  </p:cSld>
  <p:clrMapOvr>
    <a:masterClrMapping/>
  </p:clrMapOvr>
  <p:hf sldNum="0"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3873849-C465-4960-A508-237DC2C3A2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92738" y="280988"/>
            <a:ext cx="1617662" cy="56530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9750" y="280988"/>
            <a:ext cx="4700588" cy="56530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7F11CA-3160-4D23-A72B-237A49A191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280988"/>
            <a:ext cx="6470650" cy="538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9750" y="949325"/>
            <a:ext cx="3159125" cy="4984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51275" y="949325"/>
            <a:ext cx="3159125" cy="4984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28638" y="6143625"/>
            <a:ext cx="3598862" cy="1619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©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550150" y="6132513"/>
            <a:ext cx="360363" cy="161925"/>
          </a:xfrm>
        </p:spPr>
        <p:txBody>
          <a:bodyPr/>
          <a:lstStyle>
            <a:lvl1pPr>
              <a:defRPr/>
            </a:lvl1pPr>
          </a:lstStyle>
          <a:p>
            <a:fld id="{095B2D9C-5B81-4640-8A71-EE90B8D26F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280988"/>
            <a:ext cx="6470650" cy="538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9750" y="949325"/>
            <a:ext cx="6470650" cy="2416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750" y="3517900"/>
            <a:ext cx="6470650" cy="2416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528638" y="6143625"/>
            <a:ext cx="3598862" cy="1619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©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550150" y="6132513"/>
            <a:ext cx="360363" cy="161925"/>
          </a:xfrm>
        </p:spPr>
        <p:txBody>
          <a:bodyPr/>
          <a:lstStyle>
            <a:lvl1pPr>
              <a:defRPr/>
            </a:lvl1pPr>
          </a:lstStyle>
          <a:p>
            <a:fld id="{5AD95C0C-9D5A-4408-B25E-7F5559177F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280988"/>
            <a:ext cx="6470650" cy="538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750" y="949325"/>
            <a:ext cx="3159125" cy="2416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39750" y="3517900"/>
            <a:ext cx="3159125" cy="2416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3851275" y="949325"/>
            <a:ext cx="3159125" cy="4984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528638" y="6143625"/>
            <a:ext cx="3598862" cy="1619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©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7550150" y="6132513"/>
            <a:ext cx="360363" cy="161925"/>
          </a:xfrm>
        </p:spPr>
        <p:txBody>
          <a:bodyPr/>
          <a:lstStyle>
            <a:lvl1pPr>
              <a:defRPr/>
            </a:lvl1pPr>
          </a:lstStyle>
          <a:p>
            <a:fld id="{287F0223-A1C7-4AEA-B5ED-6FDDB58519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750" y="280988"/>
            <a:ext cx="6470650" cy="5381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949325"/>
            <a:ext cx="3159125" cy="4984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851275" y="949325"/>
            <a:ext cx="3159125" cy="2416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851275" y="3517900"/>
            <a:ext cx="3159125" cy="2416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528638" y="6143625"/>
            <a:ext cx="3598862" cy="1619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©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7550150" y="6132513"/>
            <a:ext cx="360363" cy="161925"/>
          </a:xfrm>
        </p:spPr>
        <p:txBody>
          <a:bodyPr/>
          <a:lstStyle>
            <a:lvl1pPr>
              <a:defRPr/>
            </a:lvl1pPr>
          </a:lstStyle>
          <a:p>
            <a:fld id="{50FB0468-0118-45EC-9486-ACE768EC84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430927" y="258935"/>
            <a:ext cx="7756684" cy="1077648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69080" y="6220424"/>
            <a:ext cx="2010992" cy="449020"/>
          </a:xfrm>
          <a:prstGeom prst="rect">
            <a:avLst/>
          </a:prstGeom>
          <a:ln/>
        </p:spPr>
        <p:txBody>
          <a:bodyPr lIns="86191" tIns="43096" rIns="86191" bIns="43096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04AEA7-9A10-4794-9E78-A05DD9F3AF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764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CB940C-DB78-4DB1-9E5C-4406B618A1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1038" y="4154488"/>
            <a:ext cx="7326312" cy="128428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2740025"/>
            <a:ext cx="7326312" cy="14144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2231611-B948-4249-A97E-0DE7E2D60A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949325"/>
            <a:ext cx="3159125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51275" y="949325"/>
            <a:ext cx="3159125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3FC18EF-0AC5-4473-8A23-8910F0F7F5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213" y="258763"/>
            <a:ext cx="7758112" cy="107791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0213" y="1447800"/>
            <a:ext cx="3808412" cy="6032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0213" y="2051050"/>
            <a:ext cx="3808412" cy="3724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8325" y="1447800"/>
            <a:ext cx="3810000" cy="6032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78325" y="2051050"/>
            <a:ext cx="3810000" cy="3724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0E0E69-250A-4476-9C61-5AA0A7ADFF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75E119-D229-4202-9F1F-A41D939543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BC6BF20-2C12-48FA-92C7-2E9AD37BFA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213" y="257175"/>
            <a:ext cx="2836862" cy="1095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70263" y="257175"/>
            <a:ext cx="4818062" cy="5518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3" y="1352550"/>
            <a:ext cx="2836862" cy="44227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2244AD-2721-441A-BB29-64700540C4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100" y="4525963"/>
            <a:ext cx="5172075" cy="5349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89100" y="577850"/>
            <a:ext cx="5172075" cy="3879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89100" y="5060950"/>
            <a:ext cx="5172075" cy="7588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©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A7764E-5441-40A8-BDCE-BBCA6B674E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PNO Volgpagina element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017963" y="4668838"/>
            <a:ext cx="4602162" cy="1798637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280988"/>
            <a:ext cx="6470650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949325"/>
            <a:ext cx="6470650" cy="498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28638" y="6143625"/>
            <a:ext cx="3598862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</a:bodyPr>
          <a:lstStyle>
            <a:lvl1pPr algn="l" defTabSz="862013">
              <a:defRPr sz="700" b="0"/>
            </a:lvl1pPr>
          </a:lstStyle>
          <a:p>
            <a:r>
              <a:rPr lang="en-US" smtClean="0"/>
              <a:t>© 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50150" y="6132513"/>
            <a:ext cx="360363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</a:bodyPr>
          <a:lstStyle>
            <a:lvl1pPr algn="l" defTabSz="862013">
              <a:defRPr sz="700" b="0">
                <a:solidFill>
                  <a:schemeClr val="bg1"/>
                </a:solidFill>
              </a:defRPr>
            </a:lvl1pPr>
          </a:lstStyle>
          <a:p>
            <a:fld id="{811E7DCE-59A0-41AC-ADAB-10D535C835E2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7" name="Logo_1" descr="PNO.png"/>
          <p:cNvPicPr>
            <a:picLocks noChangeAspect="1"/>
          </p:cNvPicPr>
          <p:nvPr userDrawn="1"/>
        </p:nvPicPr>
        <p:blipFill>
          <a:blip r:embed="rId19" cstate="print"/>
          <a:stretch>
            <a:fillRect/>
          </a:stretch>
        </p:blipFill>
        <p:spPr>
          <a:xfrm>
            <a:off x="7020000" y="-61200"/>
            <a:ext cx="1621402" cy="16214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 dt="0"/>
  <p:txStyles>
    <p:titleStyle>
      <a:lvl1pPr marL="339725" indent="-339725" algn="l" defTabSz="862013" rtl="0" fontAlgn="base">
        <a:lnSpc>
          <a:spcPts val="4200"/>
        </a:lnSpc>
        <a:spcBef>
          <a:spcPct val="0"/>
        </a:spcBef>
        <a:spcAft>
          <a:spcPct val="0"/>
        </a:spcAft>
        <a:buAutoNum type="arabicPeriod"/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marL="339725" indent="-339725" algn="l" defTabSz="862013" rtl="0" fontAlgn="base">
        <a:lnSpc>
          <a:spcPts val="4200"/>
        </a:lnSpc>
        <a:spcBef>
          <a:spcPct val="0"/>
        </a:spcBef>
        <a:spcAft>
          <a:spcPct val="0"/>
        </a:spcAft>
        <a:buAutoNum type="arabicPeriod"/>
        <a:defRPr sz="2000" b="1">
          <a:solidFill>
            <a:schemeClr val="tx2"/>
          </a:solidFill>
          <a:latin typeface="Verdana" pitchFamily="34" charset="0"/>
        </a:defRPr>
      </a:lvl2pPr>
      <a:lvl3pPr marL="339725" indent="-339725" algn="l" defTabSz="862013" rtl="0" fontAlgn="base">
        <a:lnSpc>
          <a:spcPts val="4200"/>
        </a:lnSpc>
        <a:spcBef>
          <a:spcPct val="0"/>
        </a:spcBef>
        <a:spcAft>
          <a:spcPct val="0"/>
        </a:spcAft>
        <a:buAutoNum type="arabicPeriod"/>
        <a:defRPr sz="2000" b="1">
          <a:solidFill>
            <a:schemeClr val="tx2"/>
          </a:solidFill>
          <a:latin typeface="Verdana" pitchFamily="34" charset="0"/>
        </a:defRPr>
      </a:lvl3pPr>
      <a:lvl4pPr marL="339725" indent="-339725" algn="l" defTabSz="862013" rtl="0" fontAlgn="base">
        <a:lnSpc>
          <a:spcPts val="4200"/>
        </a:lnSpc>
        <a:spcBef>
          <a:spcPct val="0"/>
        </a:spcBef>
        <a:spcAft>
          <a:spcPct val="0"/>
        </a:spcAft>
        <a:buAutoNum type="arabicPeriod"/>
        <a:defRPr sz="2000" b="1">
          <a:solidFill>
            <a:schemeClr val="tx2"/>
          </a:solidFill>
          <a:latin typeface="Verdana" pitchFamily="34" charset="0"/>
        </a:defRPr>
      </a:lvl4pPr>
      <a:lvl5pPr marL="339725" indent="-339725" algn="l" defTabSz="862013" rtl="0" fontAlgn="base">
        <a:lnSpc>
          <a:spcPts val="4200"/>
        </a:lnSpc>
        <a:spcBef>
          <a:spcPct val="0"/>
        </a:spcBef>
        <a:spcAft>
          <a:spcPct val="0"/>
        </a:spcAft>
        <a:buAutoNum type="arabicPeriod"/>
        <a:defRPr sz="2000" b="1">
          <a:solidFill>
            <a:schemeClr val="tx2"/>
          </a:solidFill>
          <a:latin typeface="Verdana" pitchFamily="34" charset="0"/>
        </a:defRPr>
      </a:lvl5pPr>
      <a:lvl6pPr marL="796925" indent="-339725" algn="l" defTabSz="862013" rtl="0" fontAlgn="base">
        <a:lnSpc>
          <a:spcPts val="4200"/>
        </a:lnSpc>
        <a:spcBef>
          <a:spcPct val="0"/>
        </a:spcBef>
        <a:spcAft>
          <a:spcPct val="0"/>
        </a:spcAft>
        <a:buAutoNum type="arabicPeriod"/>
        <a:defRPr sz="2000" b="1">
          <a:solidFill>
            <a:schemeClr val="tx2"/>
          </a:solidFill>
          <a:latin typeface="Verdana" pitchFamily="34" charset="0"/>
        </a:defRPr>
      </a:lvl6pPr>
      <a:lvl7pPr marL="1254125" indent="-339725" algn="l" defTabSz="862013" rtl="0" fontAlgn="base">
        <a:lnSpc>
          <a:spcPts val="4200"/>
        </a:lnSpc>
        <a:spcBef>
          <a:spcPct val="0"/>
        </a:spcBef>
        <a:spcAft>
          <a:spcPct val="0"/>
        </a:spcAft>
        <a:buAutoNum type="arabicPeriod"/>
        <a:defRPr sz="2000" b="1">
          <a:solidFill>
            <a:schemeClr val="tx2"/>
          </a:solidFill>
          <a:latin typeface="Verdana" pitchFamily="34" charset="0"/>
        </a:defRPr>
      </a:lvl7pPr>
      <a:lvl8pPr marL="1711325" indent="-339725" algn="l" defTabSz="862013" rtl="0" fontAlgn="base">
        <a:lnSpc>
          <a:spcPts val="4200"/>
        </a:lnSpc>
        <a:spcBef>
          <a:spcPct val="0"/>
        </a:spcBef>
        <a:spcAft>
          <a:spcPct val="0"/>
        </a:spcAft>
        <a:buAutoNum type="arabicPeriod"/>
        <a:defRPr sz="2000" b="1">
          <a:solidFill>
            <a:schemeClr val="tx2"/>
          </a:solidFill>
          <a:latin typeface="Verdana" pitchFamily="34" charset="0"/>
        </a:defRPr>
      </a:lvl8pPr>
      <a:lvl9pPr marL="2168525" indent="-339725" algn="l" defTabSz="862013" rtl="0" fontAlgn="base">
        <a:lnSpc>
          <a:spcPts val="4200"/>
        </a:lnSpc>
        <a:spcBef>
          <a:spcPct val="0"/>
        </a:spcBef>
        <a:spcAft>
          <a:spcPct val="0"/>
        </a:spcAft>
        <a:buAutoNum type="arabicPeriod"/>
        <a:defRPr sz="2000" b="1">
          <a:solidFill>
            <a:schemeClr val="tx2"/>
          </a:solidFill>
          <a:latin typeface="Verdana" pitchFamily="34" charset="0"/>
        </a:defRPr>
      </a:lvl9pPr>
    </p:titleStyle>
    <p:bodyStyle>
      <a:lvl1pPr algn="l" defTabSz="862013" rtl="0" fontAlgn="base">
        <a:lnSpc>
          <a:spcPts val="2800"/>
        </a:lnSpc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347663" indent="-346075" algn="l" defTabSz="862013" rtl="0" fontAlgn="base">
        <a:lnSpc>
          <a:spcPts val="2800"/>
        </a:lnSpc>
        <a:spcBef>
          <a:spcPct val="0"/>
        </a:spcBef>
        <a:spcAft>
          <a:spcPct val="0"/>
        </a:spcAft>
        <a:buSzPct val="80000"/>
        <a:buChar char="•"/>
        <a:defRPr>
          <a:solidFill>
            <a:schemeClr val="tx1"/>
          </a:solidFill>
          <a:latin typeface="+mn-lt"/>
        </a:defRPr>
      </a:lvl2pPr>
      <a:lvl3pPr marL="712788" indent="-363538" algn="l" defTabSz="862013" rtl="0" fontAlgn="base">
        <a:lnSpc>
          <a:spcPts val="2800"/>
        </a:lnSpc>
        <a:spcBef>
          <a:spcPct val="0"/>
        </a:spcBef>
        <a:spcAft>
          <a:spcPct val="0"/>
        </a:spcAft>
        <a:buFont typeface="Verdana" pitchFamily="34" charset="0"/>
        <a:buChar char="−"/>
        <a:defRPr>
          <a:solidFill>
            <a:schemeClr val="tx1"/>
          </a:solidFill>
          <a:latin typeface="+mn-lt"/>
        </a:defRPr>
      </a:lvl3pPr>
      <a:lvl4pPr marL="1076325" indent="-361950" algn="l" defTabSz="862013" rtl="0" fontAlgn="base">
        <a:lnSpc>
          <a:spcPts val="2800"/>
        </a:lnSpc>
        <a:spcBef>
          <a:spcPct val="0"/>
        </a:spcBef>
        <a:spcAft>
          <a:spcPct val="0"/>
        </a:spcAft>
        <a:buFont typeface="Verdana" pitchFamily="34" charset="0"/>
        <a:buChar char="-"/>
        <a:defRPr>
          <a:solidFill>
            <a:schemeClr val="tx1"/>
          </a:solidFill>
          <a:latin typeface="+mn-lt"/>
        </a:defRPr>
      </a:lvl4pPr>
      <a:lvl5pPr marL="1077913" algn="l" defTabSz="862013" rtl="0" fontAlgn="base">
        <a:lnSpc>
          <a:spcPts val="28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</a:defRPr>
      </a:lvl5pPr>
      <a:lvl6pPr marL="1535113" algn="l" defTabSz="862013" rtl="0" fontAlgn="base">
        <a:lnSpc>
          <a:spcPts val="28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</a:defRPr>
      </a:lvl6pPr>
      <a:lvl7pPr marL="1992313" algn="l" defTabSz="862013" rtl="0" fontAlgn="base">
        <a:lnSpc>
          <a:spcPts val="28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</a:defRPr>
      </a:lvl7pPr>
      <a:lvl8pPr marL="2449513" algn="l" defTabSz="862013" rtl="0" fontAlgn="base">
        <a:lnSpc>
          <a:spcPts val="28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</a:defRPr>
      </a:lvl8pPr>
      <a:lvl9pPr marL="2906713" algn="l" defTabSz="862013" rtl="0" fontAlgn="base">
        <a:lnSpc>
          <a:spcPts val="2800"/>
        </a:lnSpc>
        <a:spcBef>
          <a:spcPct val="0"/>
        </a:spcBef>
        <a:spcAft>
          <a:spcPct val="0"/>
        </a:spcAft>
        <a:defRPr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Barbara.bendaoud@pnoconsultants.com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8638" y="811213"/>
            <a:ext cx="5515902" cy="1077912"/>
          </a:xfrm>
        </p:spPr>
        <p:txBody>
          <a:bodyPr/>
          <a:lstStyle/>
          <a:p>
            <a:r>
              <a:rPr lang="nl-NL" sz="2000" dirty="0" err="1" smtClean="0"/>
              <a:t>Innovative</a:t>
            </a:r>
            <a:r>
              <a:rPr lang="nl-NL" sz="2000" dirty="0" smtClean="0"/>
              <a:t> Training Networks (ITN)</a:t>
            </a:r>
            <a:endParaRPr lang="nl-NL" sz="2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8000" y="1735137"/>
            <a:ext cx="4857750" cy="649288"/>
          </a:xfrm>
        </p:spPr>
        <p:txBody>
          <a:bodyPr/>
          <a:lstStyle/>
          <a:p>
            <a:r>
              <a:rPr lang="en-US" dirty="0" smtClean="0"/>
              <a:t>Marie </a:t>
            </a:r>
            <a:r>
              <a:rPr lang="en-US" dirty="0" err="1" smtClean="0"/>
              <a:t>Sklodowska</a:t>
            </a:r>
            <a:r>
              <a:rPr lang="en-US" dirty="0" smtClean="0"/>
              <a:t>-Curie Actions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25631" y="4965850"/>
            <a:ext cx="308758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b="0" dirty="0" smtClean="0">
                <a:solidFill>
                  <a:schemeClr val="bg1"/>
                </a:solidFill>
              </a:rPr>
              <a:t>19.02.2014</a:t>
            </a:r>
            <a:endParaRPr lang="de-DE" b="0" dirty="0">
              <a:solidFill>
                <a:schemeClr val="bg1"/>
              </a:solidFill>
            </a:endParaRPr>
          </a:p>
          <a:p>
            <a:pPr algn="l"/>
            <a:r>
              <a:rPr lang="de-DE" b="0" dirty="0" smtClean="0">
                <a:solidFill>
                  <a:schemeClr val="bg1"/>
                </a:solidFill>
              </a:rPr>
              <a:t>Barbara Bendaoud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buNone/>
            </a:pPr>
            <a:r>
              <a:rPr lang="en-GB" dirty="0" smtClean="0"/>
              <a:t>Mobility rule</a:t>
            </a:r>
            <a:endParaRPr lang="en-GB" dirty="0"/>
          </a:p>
        </p:txBody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0654" y="1394451"/>
            <a:ext cx="4418092" cy="4006755"/>
          </a:xfrm>
        </p:spPr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1600" dirty="0" smtClean="0"/>
              <a:t>Researcher shall </a:t>
            </a:r>
            <a:r>
              <a:rPr lang="en-US" sz="1600" dirty="0"/>
              <a:t>not have </a:t>
            </a:r>
            <a:r>
              <a:rPr lang="en-US" sz="1600" dirty="0" smtClean="0"/>
              <a:t>resided or carried out their main activity </a:t>
            </a:r>
            <a:r>
              <a:rPr lang="en-US" sz="1600" dirty="0"/>
              <a:t>in the host country for more than 12 months in the 3 years immediately </a:t>
            </a:r>
            <a:r>
              <a:rPr lang="en-US" sz="1600" dirty="0" smtClean="0"/>
              <a:t>prior to the reference date.</a:t>
            </a:r>
            <a:endParaRPr lang="en-US" sz="1600" dirty="0"/>
          </a:p>
          <a:p>
            <a:endParaRPr lang="en-US" dirty="0"/>
          </a:p>
          <a:p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  <p:pic>
        <p:nvPicPr>
          <p:cNvPr id="332804" name="Picture 4" descr="j042527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3465" y="1761534"/>
            <a:ext cx="2590051" cy="32404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4630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455613" y="2626526"/>
            <a:ext cx="6936402" cy="471474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82219" tIns="41110" rIns="82219" bIns="41110" anchor="ctr"/>
          <a:lstStyle/>
          <a:p>
            <a:pPr algn="ctr" defTabSz="822185" eaLnBrk="0" hangingPunct="0">
              <a:spcBef>
                <a:spcPct val="50000"/>
              </a:spcBef>
              <a:buFontTx/>
              <a:buChar char="•"/>
              <a:defRPr/>
            </a:pPr>
            <a:endParaRPr lang="nl-NL" sz="1100" b="0" dirty="0">
              <a:solidFill>
                <a:srgbClr val="4D4D4D"/>
              </a:solidFill>
              <a:latin typeface="Arial" charset="0"/>
            </a:endParaRP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455613" y="1393825"/>
            <a:ext cx="566737" cy="1871889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</p:spPr>
        <p:txBody>
          <a:bodyPr wrap="none" lIns="82219" tIns="41110" rIns="82219" bIns="41110" anchor="ctr"/>
          <a:lstStyle/>
          <a:p>
            <a:pPr algn="ctr" eaLnBrk="0" hangingPunct="0"/>
            <a:endParaRPr lang="es-ES" i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9461" name="Text Box 9"/>
          <p:cNvSpPr txBox="1">
            <a:spLocks noChangeArrowheads="1"/>
          </p:cNvSpPr>
          <p:nvPr/>
        </p:nvSpPr>
        <p:spPr bwMode="auto">
          <a:xfrm>
            <a:off x="1225550" y="1647825"/>
            <a:ext cx="6378575" cy="1960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19" tIns="41110" rIns="82219" bIns="41110">
            <a:spAutoFit/>
          </a:bodyPr>
          <a:lstStyle/>
          <a:p>
            <a:pPr marL="257175" indent="-307975" algn="l" eaLnBrk="0" hangingPunct="0"/>
            <a:r>
              <a:rPr lang="en-GB" sz="1600" dirty="0" smtClean="0"/>
              <a:t>Programme overview</a:t>
            </a:r>
            <a:endParaRPr lang="en-GB" sz="1600" dirty="0"/>
          </a:p>
          <a:p>
            <a:pPr marL="257175" indent="-307975" algn="l" eaLnBrk="0" hangingPunct="0"/>
            <a:endParaRPr lang="en-GB" sz="1800" dirty="0"/>
          </a:p>
          <a:p>
            <a:pPr marL="257175" indent="-307975" algn="l" eaLnBrk="0" hangingPunct="0"/>
            <a:r>
              <a:rPr lang="en-GB" sz="1600" dirty="0"/>
              <a:t>R</a:t>
            </a:r>
            <a:r>
              <a:rPr lang="en-GB" sz="1600" dirty="0" smtClean="0"/>
              <a:t>equirements and rules</a:t>
            </a:r>
            <a:endParaRPr lang="en-GB" sz="1600" dirty="0"/>
          </a:p>
          <a:p>
            <a:pPr marL="257175" indent="-307975" algn="l" eaLnBrk="0" hangingPunct="0"/>
            <a:endParaRPr lang="en-GB" sz="2000" dirty="0"/>
          </a:p>
          <a:p>
            <a:pPr marL="257175" indent="-307975" algn="l" eaLnBrk="0" hangingPunct="0"/>
            <a:r>
              <a:rPr lang="en-GB" sz="1600" dirty="0" smtClean="0"/>
              <a:t>ITN</a:t>
            </a:r>
            <a:endParaRPr lang="en-GB" sz="1600" dirty="0"/>
          </a:p>
          <a:p>
            <a:pPr marL="257175" indent="-307975" algn="l" eaLnBrk="0" hangingPunct="0"/>
            <a:endParaRPr lang="en-GB" sz="2000" dirty="0"/>
          </a:p>
          <a:p>
            <a:pPr marL="257175" indent="-307975" algn="l" eaLnBrk="0" hangingPunct="0"/>
            <a:endParaRPr lang="en-GB" sz="1600" dirty="0" smtClean="0"/>
          </a:p>
        </p:txBody>
      </p:sp>
      <p:sp>
        <p:nvSpPr>
          <p:cNvPr id="19462" name="50 Rectángulo"/>
          <p:cNvSpPr>
            <a:spLocks/>
          </p:cNvSpPr>
          <p:nvPr/>
        </p:nvSpPr>
        <p:spPr bwMode="auto">
          <a:xfrm>
            <a:off x="531813" y="1614488"/>
            <a:ext cx="365125" cy="361950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</p:spPr>
        <p:txBody>
          <a:bodyPr lIns="82219" tIns="41110" rIns="82219" bIns="41110" anchor="ctr"/>
          <a:lstStyle/>
          <a:p>
            <a:pPr algn="ctr" eaLnBrk="0" hangingPunct="0"/>
            <a:r>
              <a:rPr lang="es-ES" sz="2800">
                <a:solidFill>
                  <a:schemeClr val="accent1"/>
                </a:solidFill>
              </a:rPr>
              <a:t>1</a:t>
            </a:r>
          </a:p>
        </p:txBody>
      </p:sp>
      <p:sp>
        <p:nvSpPr>
          <p:cNvPr id="1946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862013"/>
            <a:fld id="{F10B6BE8-0202-49E9-B341-712FD251786D}" type="slidenum">
              <a:rPr lang="en-US" altLang="en-GB" smtClean="0"/>
              <a:pPr defTabSz="862013"/>
              <a:t>11</a:t>
            </a:fld>
            <a:endParaRPr lang="en-US" altLang="en-GB" smtClean="0"/>
          </a:p>
        </p:txBody>
      </p:sp>
      <p:sp>
        <p:nvSpPr>
          <p:cNvPr id="19465" name="51 Rectángulo"/>
          <p:cNvSpPr>
            <a:spLocks/>
          </p:cNvSpPr>
          <p:nvPr/>
        </p:nvSpPr>
        <p:spPr bwMode="auto">
          <a:xfrm>
            <a:off x="531813" y="2693988"/>
            <a:ext cx="365125" cy="361950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</p:spPr>
        <p:txBody>
          <a:bodyPr lIns="82219" tIns="41110" rIns="82219" bIns="41110" anchor="ctr"/>
          <a:lstStyle/>
          <a:p>
            <a:pPr algn="ctr" eaLnBrk="0" hangingPunct="0"/>
            <a:r>
              <a:rPr lang="es-ES" sz="280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19466" name="51 Rectángulo"/>
          <p:cNvSpPr>
            <a:spLocks/>
          </p:cNvSpPr>
          <p:nvPr/>
        </p:nvSpPr>
        <p:spPr bwMode="auto">
          <a:xfrm>
            <a:off x="531813" y="2154238"/>
            <a:ext cx="365125" cy="361950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</p:spPr>
        <p:txBody>
          <a:bodyPr lIns="82219" tIns="41110" rIns="82219" bIns="41110" anchor="ctr"/>
          <a:lstStyle/>
          <a:p>
            <a:pPr algn="ctr" eaLnBrk="0" hangingPunct="0"/>
            <a:r>
              <a:rPr lang="es-ES" sz="2800">
                <a:solidFill>
                  <a:schemeClr val="accent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56054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489A0BC-144F-4993-A17D-0C29867D1A93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540040" y="1013018"/>
            <a:ext cx="6898973" cy="5035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l" defTabSz="861968">
              <a:lnSpc>
                <a:spcPts val="2800"/>
              </a:lnSpc>
              <a:spcBef>
                <a:spcPts val="800"/>
              </a:spcBef>
              <a:defRPr/>
            </a:pPr>
            <a:r>
              <a:rPr lang="en-GB" sz="1600" kern="0" dirty="0" smtClean="0">
                <a:latin typeface="+mn-lt"/>
              </a:rPr>
              <a:t>Objective</a:t>
            </a:r>
            <a:r>
              <a:rPr lang="en-GB" sz="1600" kern="0" dirty="0">
                <a:latin typeface="+mn-lt"/>
              </a:rPr>
              <a:t>:</a:t>
            </a:r>
            <a:r>
              <a:rPr lang="en-GB" sz="1600" b="0" kern="0" dirty="0">
                <a:latin typeface="+mn-lt"/>
              </a:rPr>
              <a:t> </a:t>
            </a:r>
            <a:r>
              <a:rPr lang="en-GB" sz="1600" b="0" kern="0" dirty="0" smtClean="0">
                <a:latin typeface="+mn-lt"/>
              </a:rPr>
              <a:t>Train a new generation of creative entrepreneurial and innovative early-stage researchers</a:t>
            </a:r>
          </a:p>
          <a:p>
            <a:pPr marL="285750" indent="-285750" algn="l" defTabSz="861968">
              <a:lnSpc>
                <a:spcPts val="28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endParaRPr lang="en-GB" sz="1600" b="0" kern="0" dirty="0">
              <a:latin typeface="+mn-lt"/>
            </a:endParaRPr>
          </a:p>
          <a:p>
            <a:pPr marL="347645" lvl="1" indent="-346057" defTabSz="861968">
              <a:lnSpc>
                <a:spcPts val="2800"/>
              </a:lnSpc>
              <a:buSzPct val="80000"/>
              <a:defRPr/>
            </a:pPr>
            <a:endParaRPr lang="en-US" sz="1800" b="0" kern="0" dirty="0">
              <a:latin typeface="+mn-lt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963126"/>
              </p:ext>
            </p:extLst>
          </p:nvPr>
        </p:nvGraphicFramePr>
        <p:xfrm>
          <a:off x="340014" y="2109558"/>
          <a:ext cx="7853959" cy="34005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7514"/>
                <a:gridCol w="5346445"/>
              </a:tblGrid>
              <a:tr h="502996">
                <a:tc>
                  <a:txBody>
                    <a:bodyPr/>
                    <a:lstStyle/>
                    <a:p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noProof="0" dirty="0" smtClean="0"/>
                        <a:t>European Training Network (ETN)</a:t>
                      </a:r>
                      <a:endParaRPr lang="en-GB" sz="1400" noProof="0" dirty="0"/>
                    </a:p>
                  </a:txBody>
                  <a:tcPr/>
                </a:tc>
              </a:tr>
              <a:tr h="878791"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Participation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A</a:t>
                      </a:r>
                      <a:r>
                        <a:rPr lang="en-GB" sz="1400" baseline="0" noProof="0" dirty="0" smtClean="0"/>
                        <a:t> network of a</a:t>
                      </a:r>
                      <a:r>
                        <a:rPr lang="en-GB" sz="1400" noProof="0" dirty="0" smtClean="0"/>
                        <a:t> least three beneficiaries from different MS or AC, relevant participation from the academic and non-academic sector</a:t>
                      </a:r>
                      <a:endParaRPr lang="en-GB" sz="1400" noProof="0" dirty="0"/>
                    </a:p>
                  </a:txBody>
                  <a:tcPr/>
                </a:tc>
              </a:tr>
              <a:tr h="344385"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Duration of recruitment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3 – 36 month per ESR</a:t>
                      </a:r>
                      <a:endParaRPr lang="en-GB" sz="1400" noProof="0" dirty="0"/>
                    </a:p>
                  </a:txBody>
                  <a:tcPr/>
                </a:tc>
              </a:tr>
              <a:tr h="617517"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Max. number of researcher-month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Max. 540 researcher-month</a:t>
                      </a:r>
                      <a:endParaRPr lang="en-GB" sz="1400" noProof="0" dirty="0"/>
                    </a:p>
                  </a:txBody>
                  <a:tcPr/>
                </a:tc>
              </a:tr>
              <a:tr h="415636"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Project duration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Typically 48 month</a:t>
                      </a:r>
                      <a:endParaRPr lang="en-GB" sz="1400" noProof="0" dirty="0"/>
                    </a:p>
                  </a:txBody>
                  <a:tcPr/>
                </a:tc>
              </a:tr>
              <a:tr h="641268"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Other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Not more than 40% of the contribution to hosts</a:t>
                      </a:r>
                      <a:r>
                        <a:rPr lang="en-GB" sz="1400" baseline="0" noProof="0" dirty="0" smtClean="0"/>
                        <a:t> in the same country</a:t>
                      </a:r>
                      <a:endParaRPr lang="en-GB" sz="140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39750" y="280988"/>
            <a:ext cx="6470650" cy="538162"/>
          </a:xfrm>
        </p:spPr>
        <p:txBody>
          <a:bodyPr/>
          <a:lstStyle/>
          <a:p>
            <a:pPr>
              <a:buNone/>
            </a:pPr>
            <a:r>
              <a:rPr lang="en-US" dirty="0"/>
              <a:t>Innovative Training for Researchers (ITN)</a:t>
            </a:r>
          </a:p>
        </p:txBody>
      </p:sp>
    </p:spTree>
    <p:extLst>
      <p:ext uri="{BB962C8B-B14F-4D97-AF65-F5344CB8AC3E}">
        <p14:creationId xmlns:p14="http://schemas.microsoft.com/office/powerpoint/2010/main" val="387173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Innovative Training </a:t>
            </a:r>
            <a:r>
              <a:rPr lang="de-DE" dirty="0" err="1" smtClean="0"/>
              <a:t>for</a:t>
            </a:r>
            <a:r>
              <a:rPr lang="de-DE" dirty="0" smtClean="0"/>
              <a:t> Researchers (ITN)</a:t>
            </a:r>
            <a:endParaRPr lang="de-DE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0454464"/>
              </p:ext>
            </p:extLst>
          </p:nvPr>
        </p:nvGraphicFramePr>
        <p:xfrm>
          <a:off x="416215" y="1318983"/>
          <a:ext cx="8002850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862"/>
                <a:gridCol w="2293206"/>
                <a:gridCol w="2251391"/>
                <a:gridCol w="2251391"/>
              </a:tblGrid>
              <a:tr h="0"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Variety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European Training Network (ETN)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European Industrial Doctorate</a:t>
                      </a:r>
                      <a:r>
                        <a:rPr lang="en-GB" sz="1400" baseline="0" noProof="0" dirty="0" smtClean="0"/>
                        <a:t> </a:t>
                      </a:r>
                      <a:r>
                        <a:rPr lang="en-GB" sz="1400" noProof="0" dirty="0" smtClean="0"/>
                        <a:t>(EID)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European Joint Doctorate (EJD)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Implementation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Recruitment of ESRSs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Typically enrolment in a doctoral programme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Training of these ERSs through research on individual, personalised projects </a:t>
                      </a:r>
                      <a:r>
                        <a:rPr lang="en-GB" sz="1400" baseline="0" noProof="0" dirty="0" smtClean="0"/>
                        <a:t>and complementary </a:t>
                      </a:r>
                      <a:r>
                        <a:rPr lang="en-GB" sz="1400" noProof="0" dirty="0" smtClean="0"/>
                        <a:t>courses and jointly organised workshops, covering scientific and transferable skills 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Recruitment of ESRSs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Enrolment of the ESRs in a </a:t>
                      </a:r>
                      <a:r>
                        <a:rPr lang="en-GB" sz="1400" b="1" noProof="0" dirty="0" smtClean="0"/>
                        <a:t>doctoral programme is mandatory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Training of these ERSs through research under supervision and courses and jointly organised workshops, including scientific and transferable skills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ESRs must spend </a:t>
                      </a:r>
                      <a:r>
                        <a:rPr lang="en-GB" sz="1400" b="1" noProof="0" dirty="0" smtClean="0"/>
                        <a:t>50% of their time in the non-academic sector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Recruitment of ESRSs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Enrolment of the ESRs in a </a:t>
                      </a:r>
                      <a:r>
                        <a:rPr lang="en-GB" sz="1400" b="1" noProof="0" dirty="0" smtClean="0"/>
                        <a:t>doctoral programme is mandatory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Training of these ERSs through research under supervision and courses and jointly organised workshops, including scientific and transferable skills </a:t>
                      </a:r>
                    </a:p>
                    <a:p>
                      <a:endParaRPr lang="en-GB" sz="1400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680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Project constellation ETN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 bwMode="auto">
          <a:xfrm>
            <a:off x="3533775" y="1828800"/>
            <a:ext cx="914400" cy="762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7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Ind</a:t>
            </a:r>
            <a:endParaRPr kumimoji="0" lang="de-DE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914900" y="2019300"/>
            <a:ext cx="914400" cy="7620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Uni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2038350" y="2857500"/>
            <a:ext cx="914400" cy="7620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Uni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5448300" y="3371850"/>
            <a:ext cx="914400" cy="762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7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Ind</a:t>
            </a:r>
            <a:endParaRPr kumimoji="0" lang="de-DE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847850" y="1600200"/>
            <a:ext cx="4810125" cy="35433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7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4352925" y="4152900"/>
            <a:ext cx="914400" cy="762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7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Ind</a:t>
            </a:r>
            <a:endParaRPr kumimoji="0" lang="de-DE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2809875" y="4038600"/>
            <a:ext cx="914400" cy="7620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Uni</a:t>
            </a:r>
          </a:p>
        </p:txBody>
      </p:sp>
      <p:sp>
        <p:nvSpPr>
          <p:cNvPr id="14" name="Oval 13"/>
          <p:cNvSpPr/>
          <p:nvPr/>
        </p:nvSpPr>
        <p:spPr bwMode="auto">
          <a:xfrm>
            <a:off x="3538537" y="2343150"/>
            <a:ext cx="390525" cy="381000"/>
          </a:xfrm>
          <a:prstGeom prst="ellipse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ESR</a:t>
            </a:r>
          </a:p>
        </p:txBody>
      </p:sp>
      <p:sp>
        <p:nvSpPr>
          <p:cNvPr id="15" name="Oval 14"/>
          <p:cNvSpPr/>
          <p:nvPr/>
        </p:nvSpPr>
        <p:spPr bwMode="auto">
          <a:xfrm>
            <a:off x="2614612" y="3371850"/>
            <a:ext cx="390525" cy="381000"/>
          </a:xfrm>
          <a:prstGeom prst="ellipse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ESR</a:t>
            </a:r>
          </a:p>
        </p:txBody>
      </p:sp>
      <p:sp>
        <p:nvSpPr>
          <p:cNvPr id="16" name="Oval 15"/>
          <p:cNvSpPr/>
          <p:nvPr/>
        </p:nvSpPr>
        <p:spPr bwMode="auto">
          <a:xfrm>
            <a:off x="2614612" y="2781300"/>
            <a:ext cx="390525" cy="381000"/>
          </a:xfrm>
          <a:prstGeom prst="ellipse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ESR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3452812" y="3943350"/>
            <a:ext cx="390525" cy="381000"/>
          </a:xfrm>
          <a:prstGeom prst="ellipse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ESR</a:t>
            </a:r>
          </a:p>
        </p:txBody>
      </p:sp>
      <p:sp>
        <p:nvSpPr>
          <p:cNvPr id="18" name="Oval 17"/>
          <p:cNvSpPr/>
          <p:nvPr/>
        </p:nvSpPr>
        <p:spPr bwMode="auto">
          <a:xfrm>
            <a:off x="4343399" y="4029075"/>
            <a:ext cx="390525" cy="381000"/>
          </a:xfrm>
          <a:prstGeom prst="ellipse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ESR</a:t>
            </a:r>
          </a:p>
        </p:txBody>
      </p:sp>
      <p:sp>
        <p:nvSpPr>
          <p:cNvPr id="19" name="Oval 18"/>
          <p:cNvSpPr/>
          <p:nvPr/>
        </p:nvSpPr>
        <p:spPr bwMode="auto">
          <a:xfrm>
            <a:off x="5348287" y="3295650"/>
            <a:ext cx="390525" cy="381000"/>
          </a:xfrm>
          <a:prstGeom prst="ellipse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ESR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4843462" y="2495550"/>
            <a:ext cx="390525" cy="381000"/>
          </a:xfrm>
          <a:prstGeom prst="ellipse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ESR</a:t>
            </a:r>
          </a:p>
        </p:txBody>
      </p:sp>
      <p:sp>
        <p:nvSpPr>
          <p:cNvPr id="21" name="TextBox 20"/>
          <p:cNvSpPr txBox="1"/>
          <p:nvPr/>
        </p:nvSpPr>
        <p:spPr>
          <a:xfrm rot="19140851">
            <a:off x="2026768" y="2130942"/>
            <a:ext cx="13035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Beneficiaries</a:t>
            </a:r>
            <a:endParaRPr lang="en-GB" sz="1200" dirty="0"/>
          </a:p>
        </p:txBody>
      </p:sp>
      <p:sp>
        <p:nvSpPr>
          <p:cNvPr id="22" name="Flowchart: Extract 21"/>
          <p:cNvSpPr/>
          <p:nvPr/>
        </p:nvSpPr>
        <p:spPr bwMode="auto">
          <a:xfrm>
            <a:off x="3538537" y="2761686"/>
            <a:ext cx="1323973" cy="1067927"/>
          </a:xfrm>
          <a:prstGeom prst="flowChartExtract">
            <a:avLst/>
          </a:prstGeom>
          <a:solidFill>
            <a:srgbClr val="00CC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200" dirty="0"/>
              <a:t>T</a:t>
            </a:r>
            <a:r>
              <a:rPr kumimoji="0" lang="de-DE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raining </a:t>
            </a:r>
          </a:p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</a:rPr>
              <a:t>events</a:t>
            </a:r>
            <a:endParaRPr kumimoji="0" lang="de-DE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24" name="Straight Arrow Connector 23"/>
          <p:cNvCxnSpPr>
            <a:stCxn id="16" idx="6"/>
            <a:endCxn id="22" idx="1"/>
          </p:cNvCxnSpPr>
          <p:nvPr/>
        </p:nvCxnSpPr>
        <p:spPr bwMode="auto">
          <a:xfrm>
            <a:off x="3005137" y="2971800"/>
            <a:ext cx="864393" cy="3238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stCxn id="15" idx="6"/>
            <a:endCxn id="22" idx="1"/>
          </p:cNvCxnSpPr>
          <p:nvPr/>
        </p:nvCxnSpPr>
        <p:spPr bwMode="auto">
          <a:xfrm flipV="1">
            <a:off x="3005137" y="3295650"/>
            <a:ext cx="864393" cy="2667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stCxn id="14" idx="4"/>
            <a:endCxn id="22" idx="1"/>
          </p:cNvCxnSpPr>
          <p:nvPr/>
        </p:nvCxnSpPr>
        <p:spPr bwMode="auto">
          <a:xfrm>
            <a:off x="3733800" y="2724150"/>
            <a:ext cx="135730" cy="5715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>
            <a:stCxn id="20" idx="3"/>
            <a:endCxn id="22" idx="3"/>
          </p:cNvCxnSpPr>
          <p:nvPr/>
        </p:nvCxnSpPr>
        <p:spPr bwMode="auto">
          <a:xfrm flipH="1">
            <a:off x="4531517" y="2820754"/>
            <a:ext cx="369136" cy="4748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>
            <a:stCxn id="19" idx="2"/>
            <a:endCxn id="22" idx="3"/>
          </p:cNvCxnSpPr>
          <p:nvPr/>
        </p:nvCxnSpPr>
        <p:spPr bwMode="auto">
          <a:xfrm flipH="1" flipV="1">
            <a:off x="4531517" y="3295650"/>
            <a:ext cx="816770" cy="1905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stCxn id="17" idx="7"/>
            <a:endCxn id="22" idx="2"/>
          </p:cNvCxnSpPr>
          <p:nvPr/>
        </p:nvCxnSpPr>
        <p:spPr bwMode="auto">
          <a:xfrm flipV="1">
            <a:off x="3786146" y="3829613"/>
            <a:ext cx="414378" cy="16953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Straight Arrow Connector 42"/>
          <p:cNvCxnSpPr>
            <a:stCxn id="18" idx="0"/>
            <a:endCxn id="22" idx="2"/>
          </p:cNvCxnSpPr>
          <p:nvPr/>
        </p:nvCxnSpPr>
        <p:spPr bwMode="auto">
          <a:xfrm flipH="1" flipV="1">
            <a:off x="4200524" y="3829613"/>
            <a:ext cx="338138" cy="1994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Straight Arrow Connector 44"/>
          <p:cNvCxnSpPr>
            <a:stCxn id="19" idx="0"/>
            <a:endCxn id="8" idx="2"/>
          </p:cNvCxnSpPr>
          <p:nvPr/>
        </p:nvCxnSpPr>
        <p:spPr bwMode="auto">
          <a:xfrm flipH="1" flipV="1">
            <a:off x="5372100" y="2781300"/>
            <a:ext cx="171450" cy="5143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endCxn id="13" idx="3"/>
          </p:cNvCxnSpPr>
          <p:nvPr/>
        </p:nvCxnSpPr>
        <p:spPr bwMode="auto">
          <a:xfrm flipH="1">
            <a:off x="3724275" y="4219575"/>
            <a:ext cx="619124" cy="20002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>
            <a:stCxn id="17" idx="1"/>
            <a:endCxn id="9" idx="3"/>
          </p:cNvCxnSpPr>
          <p:nvPr/>
        </p:nvCxnSpPr>
        <p:spPr bwMode="auto">
          <a:xfrm flipH="1" flipV="1">
            <a:off x="2952750" y="3238500"/>
            <a:ext cx="557253" cy="7606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Straight Arrow Connector 53"/>
          <p:cNvCxnSpPr>
            <a:stCxn id="15" idx="4"/>
            <a:endCxn id="13" idx="0"/>
          </p:cNvCxnSpPr>
          <p:nvPr/>
        </p:nvCxnSpPr>
        <p:spPr bwMode="auto">
          <a:xfrm>
            <a:off x="2809875" y="3752850"/>
            <a:ext cx="457200" cy="2857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>
            <a:stCxn id="16" idx="0"/>
            <a:endCxn id="6" idx="1"/>
          </p:cNvCxnSpPr>
          <p:nvPr/>
        </p:nvCxnSpPr>
        <p:spPr bwMode="auto">
          <a:xfrm flipV="1">
            <a:off x="2809875" y="2209800"/>
            <a:ext cx="723900" cy="5715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>
            <a:stCxn id="20" idx="2"/>
            <a:endCxn id="6" idx="3"/>
          </p:cNvCxnSpPr>
          <p:nvPr/>
        </p:nvCxnSpPr>
        <p:spPr bwMode="auto">
          <a:xfrm flipH="1" flipV="1">
            <a:off x="4448175" y="2209800"/>
            <a:ext cx="395287" cy="4762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1" name="Oval 60"/>
          <p:cNvSpPr/>
          <p:nvPr/>
        </p:nvSpPr>
        <p:spPr bwMode="auto">
          <a:xfrm>
            <a:off x="690561" y="903854"/>
            <a:ext cx="7019925" cy="5050291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7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 rot="19140851">
            <a:off x="764991" y="1786914"/>
            <a:ext cx="19752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Partner organisation</a:t>
            </a:r>
            <a:endParaRPr lang="en-GB" sz="1200" dirty="0"/>
          </a:p>
        </p:txBody>
      </p:sp>
      <p:sp>
        <p:nvSpPr>
          <p:cNvPr id="63" name="Rounded Rectangle 62"/>
          <p:cNvSpPr/>
          <p:nvPr/>
        </p:nvSpPr>
        <p:spPr bwMode="auto">
          <a:xfrm>
            <a:off x="6657975" y="2533650"/>
            <a:ext cx="914400" cy="76200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862013"/>
            <a:r>
              <a:rPr lang="de-DE" dirty="0"/>
              <a:t>Uni</a:t>
            </a:r>
          </a:p>
        </p:txBody>
      </p:sp>
      <p:sp>
        <p:nvSpPr>
          <p:cNvPr id="64" name="Rounded Rectangle 63"/>
          <p:cNvSpPr/>
          <p:nvPr/>
        </p:nvSpPr>
        <p:spPr bwMode="auto">
          <a:xfrm>
            <a:off x="1552575" y="4381500"/>
            <a:ext cx="914400" cy="762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7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rPr>
              <a:t>Ind</a:t>
            </a:r>
            <a:endParaRPr kumimoji="0" lang="de-DE" sz="17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65" name="Rounded Rectangle 64"/>
          <p:cNvSpPr/>
          <p:nvPr/>
        </p:nvSpPr>
        <p:spPr bwMode="auto">
          <a:xfrm>
            <a:off x="4533900" y="984931"/>
            <a:ext cx="914400" cy="76200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defTabSz="862013"/>
            <a:r>
              <a:rPr lang="de-DE" dirty="0" err="1"/>
              <a:t>Ind</a:t>
            </a:r>
            <a:endParaRPr lang="de-DE" dirty="0"/>
          </a:p>
        </p:txBody>
      </p:sp>
      <p:cxnSp>
        <p:nvCxnSpPr>
          <p:cNvPr id="67" name="Straight Arrow Connector 66"/>
          <p:cNvCxnSpPr>
            <a:stCxn id="20" idx="1"/>
          </p:cNvCxnSpPr>
          <p:nvPr/>
        </p:nvCxnSpPr>
        <p:spPr bwMode="auto">
          <a:xfrm flipH="1" flipV="1">
            <a:off x="4810125" y="1746931"/>
            <a:ext cx="90528" cy="80441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9" name="Straight Arrow Connector 68"/>
          <p:cNvCxnSpPr>
            <a:stCxn id="19" idx="7"/>
            <a:endCxn id="63" idx="1"/>
          </p:cNvCxnSpPr>
          <p:nvPr/>
        </p:nvCxnSpPr>
        <p:spPr bwMode="auto">
          <a:xfrm flipV="1">
            <a:off x="5681621" y="2914650"/>
            <a:ext cx="976354" cy="4367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1" name="Straight Arrow Connector 70"/>
          <p:cNvCxnSpPr>
            <a:stCxn id="15" idx="3"/>
            <a:endCxn id="64" idx="0"/>
          </p:cNvCxnSpPr>
          <p:nvPr/>
        </p:nvCxnSpPr>
        <p:spPr bwMode="auto">
          <a:xfrm flipH="1">
            <a:off x="2009775" y="3697054"/>
            <a:ext cx="662028" cy="6844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65063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287" y="11875"/>
            <a:ext cx="5481096" cy="4137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287" y="3995307"/>
            <a:ext cx="5481096" cy="2722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237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Example project I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540041" y="1115751"/>
            <a:ext cx="7093658" cy="498412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GB" dirty="0" smtClean="0"/>
              <a:t> </a:t>
            </a:r>
            <a:r>
              <a:rPr lang="en-GB" sz="1600" dirty="0" smtClean="0"/>
              <a:t>Objective: </a:t>
            </a:r>
            <a:r>
              <a:rPr lang="en-US" sz="1600" b="0" dirty="0" smtClean="0"/>
              <a:t>Research </a:t>
            </a:r>
            <a:r>
              <a:rPr lang="en-US" sz="1600" b="0" dirty="0"/>
              <a:t>and training in the field of sensor data processing. The research </a:t>
            </a:r>
            <a:r>
              <a:rPr lang="en-US" sz="1600" b="0" dirty="0" err="1"/>
              <a:t>programme</a:t>
            </a:r>
            <a:r>
              <a:rPr lang="en-US" sz="1600" b="0" dirty="0"/>
              <a:t> will focus on the development of novel methods for real-time signal and data processing, based on data collected form sensors or networks of sensors. </a:t>
            </a:r>
            <a:r>
              <a:rPr lang="en-GB" sz="1600" b="0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n-GB" sz="1600" b="0" dirty="0"/>
              <a:t> </a:t>
            </a:r>
            <a:r>
              <a:rPr lang="en-GB" sz="1600" dirty="0" smtClean="0"/>
              <a:t>Project partners: </a:t>
            </a:r>
            <a:r>
              <a:rPr lang="en-GB" sz="1600" b="0" dirty="0" smtClean="0"/>
              <a:t>2 large industrial companies (one of them coordinator), 2 SMEs, 3 universities and 1 research institute from 4 different countries </a:t>
            </a:r>
          </a:p>
          <a:p>
            <a:pPr>
              <a:buFont typeface="Wingdings" pitchFamily="2" charset="2"/>
              <a:buChar char="§"/>
            </a:pPr>
            <a:r>
              <a:rPr lang="en-GB" sz="1600" b="0" dirty="0" smtClean="0"/>
              <a:t> </a:t>
            </a:r>
            <a:r>
              <a:rPr lang="en-GB" sz="1600" dirty="0" smtClean="0"/>
              <a:t>522 researcher month</a:t>
            </a:r>
            <a:r>
              <a:rPr lang="en-GB" sz="1600" b="0" dirty="0" smtClean="0"/>
              <a:t>, recruitment of 13 Early-Stage Researchers and 2 Experienced Researchers plus 6 Visiting Researchers</a:t>
            </a:r>
          </a:p>
          <a:p>
            <a:pPr>
              <a:buFont typeface="Wingdings" pitchFamily="2" charset="2"/>
              <a:buChar char="§"/>
            </a:pPr>
            <a:r>
              <a:rPr lang="en-GB" sz="1600" b="0" dirty="0" smtClean="0"/>
              <a:t> </a:t>
            </a:r>
            <a:r>
              <a:rPr lang="en-GB" sz="1600" dirty="0" smtClean="0"/>
              <a:t>EC contribution: </a:t>
            </a:r>
            <a:r>
              <a:rPr lang="en-GB" sz="1600" b="0" dirty="0" smtClean="0"/>
              <a:t>3,2 million €</a:t>
            </a:r>
            <a:endParaRPr lang="en-GB" sz="1600" dirty="0" smtClean="0"/>
          </a:p>
          <a:p>
            <a:pPr>
              <a:buFont typeface="Wingdings" pitchFamily="2" charset="2"/>
              <a:buChar char="§"/>
            </a:pPr>
            <a:r>
              <a:rPr lang="en-GB" sz="1600" dirty="0" smtClean="0"/>
              <a:t> Duration: </a:t>
            </a:r>
            <a:r>
              <a:rPr lang="en-GB" sz="1600" b="0" dirty="0" smtClean="0"/>
              <a:t>48 month</a:t>
            </a:r>
            <a:r>
              <a:rPr lang="en-GB" sz="1600" dirty="0" smtClean="0"/>
              <a:t>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753" y="4391024"/>
            <a:ext cx="2300347" cy="156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26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Funding rates</a:t>
            </a:r>
          </a:p>
        </p:txBody>
      </p:sp>
      <p:sp>
        <p:nvSpPr>
          <p:cNvPr id="81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2E15838-C96D-40DF-89EA-16F5C42C0757}" type="slidenum">
              <a:rPr lang="en-US" smtClean="0"/>
              <a:pPr/>
              <a:t>17</a:t>
            </a:fld>
            <a:endParaRPr lang="en-US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4891331"/>
              </p:ext>
            </p:extLst>
          </p:nvPr>
        </p:nvGraphicFramePr>
        <p:xfrm>
          <a:off x="619124" y="1936837"/>
          <a:ext cx="7515225" cy="2358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3045"/>
                <a:gridCol w="1503045"/>
                <a:gridCol w="1503045"/>
                <a:gridCol w="1503045"/>
                <a:gridCol w="1503045"/>
              </a:tblGrid>
              <a:tr h="700941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Researcher unit costs</a:t>
                      </a:r>
                    </a:p>
                    <a:p>
                      <a:pPr algn="ctr"/>
                      <a:r>
                        <a:rPr lang="en-GB" sz="1600" noProof="0" dirty="0" smtClean="0"/>
                        <a:t>person/month</a:t>
                      </a:r>
                      <a:endParaRPr lang="en-GB" sz="16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Institutional unit costs</a:t>
                      </a:r>
                    </a:p>
                    <a:p>
                      <a:pPr algn="ctr"/>
                      <a:r>
                        <a:rPr lang="en-GB" sz="1600" noProof="0" dirty="0" smtClean="0"/>
                        <a:t>person/month</a:t>
                      </a:r>
                      <a:endParaRPr lang="en-GB" sz="16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1156343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Living</a:t>
                      </a:r>
                      <a:r>
                        <a:rPr lang="en-GB" sz="1600" baseline="0" noProof="0" dirty="0" smtClean="0"/>
                        <a:t> allowance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Mobility allowance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Family allowance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Research, training &amp; networking costs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Management and indirect costs</a:t>
                      </a:r>
                      <a:endParaRPr lang="en-GB" sz="1600" noProof="0" dirty="0"/>
                    </a:p>
                  </a:txBody>
                  <a:tcPr/>
                </a:tc>
              </a:tr>
              <a:tr h="501654"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3,100 €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600 €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500 €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1,800 €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1,200 €</a:t>
                      </a:r>
                      <a:endParaRPr lang="en-GB" sz="1600" noProof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Main </a:t>
            </a:r>
            <a:r>
              <a:rPr lang="de-DE" dirty="0" err="1" smtClean="0"/>
              <a:t>differences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FP7</a:t>
            </a:r>
            <a:endParaRPr lang="de-DE" dirty="0"/>
          </a:p>
        </p:txBody>
      </p:sp>
      <p:sp>
        <p:nvSpPr>
          <p:cNvPr id="6" name="Rectangle 5"/>
          <p:cNvSpPr/>
          <p:nvPr/>
        </p:nvSpPr>
        <p:spPr bwMode="auto">
          <a:xfrm>
            <a:off x="542260" y="988828"/>
            <a:ext cx="7347098" cy="533754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85750" indent="-285750" algn="l" defTabSz="862013">
              <a:buFont typeface="Wingdings" panose="05000000000000000000" pitchFamily="2" charset="2"/>
              <a:buChar char="Ø"/>
            </a:pPr>
            <a:r>
              <a:rPr lang="en-US" dirty="0"/>
              <a:t>No more ERs! Only ESRs!</a:t>
            </a:r>
          </a:p>
          <a:p>
            <a:pPr marL="285750" indent="-285750" algn="l" defTabSz="862013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 algn="l" defTabSz="862013">
              <a:buFont typeface="Wingdings" panose="05000000000000000000" pitchFamily="2" charset="2"/>
              <a:buChar char="Ø"/>
            </a:pPr>
            <a:r>
              <a:rPr lang="en-US" dirty="0"/>
              <a:t>Even stronger focus on innovation and </a:t>
            </a:r>
            <a:endParaRPr lang="en-US" dirty="0" smtClean="0"/>
          </a:p>
          <a:p>
            <a:pPr algn="l" defTabSz="862013"/>
            <a:r>
              <a:rPr lang="en-US" dirty="0" smtClean="0"/>
              <a:t>industrial participation</a:t>
            </a:r>
          </a:p>
          <a:p>
            <a:pPr algn="l" defTabSz="862013"/>
            <a:endParaRPr lang="en-US" dirty="0"/>
          </a:p>
          <a:p>
            <a:pPr marL="285750" indent="-285750" algn="l" defTabSz="862013">
              <a:buFont typeface="Wingdings" panose="05000000000000000000" pitchFamily="2" charset="2"/>
              <a:buChar char="Ø"/>
            </a:pPr>
            <a:r>
              <a:rPr lang="en-US" dirty="0" smtClean="0"/>
              <a:t>Overhead and management no in one flat-rate </a:t>
            </a:r>
          </a:p>
          <a:p>
            <a:pPr algn="l" defTabSz="862013"/>
            <a:r>
              <a:rPr lang="en-US" dirty="0"/>
              <a:t>a</a:t>
            </a:r>
            <a:r>
              <a:rPr lang="en-US" dirty="0" smtClean="0"/>
              <a:t>llowance</a:t>
            </a:r>
          </a:p>
          <a:p>
            <a:pPr algn="l" defTabSz="862013"/>
            <a:endParaRPr lang="en-US" dirty="0"/>
          </a:p>
          <a:p>
            <a:pPr marL="285750" indent="-285750" algn="l" defTabSz="862013">
              <a:buFont typeface="Wingdings" panose="05000000000000000000" pitchFamily="2" charset="2"/>
              <a:buChar char="Ø"/>
            </a:pPr>
            <a:r>
              <a:rPr lang="en-US" dirty="0" smtClean="0"/>
              <a:t>Different proposal structure, less pages </a:t>
            </a:r>
            <a:r>
              <a:rPr lang="en-US" dirty="0"/>
              <a:t>a</a:t>
            </a:r>
            <a:r>
              <a:rPr lang="en-US" dirty="0" smtClean="0"/>
              <a:t>bout 40 =&gt; 30</a:t>
            </a:r>
          </a:p>
          <a:p>
            <a:pPr algn="l" defTabSz="862013"/>
            <a:endParaRPr lang="en-US" dirty="0"/>
          </a:p>
          <a:p>
            <a:pPr marL="285750" indent="-285750" algn="l" defTabSz="862013">
              <a:buFont typeface="Wingdings" panose="05000000000000000000" pitchFamily="2" charset="2"/>
              <a:buChar char="Ø"/>
            </a:pPr>
            <a:r>
              <a:rPr lang="en-US" dirty="0" smtClean="0"/>
              <a:t>Different evaluation criteria, stronger focus on Impact</a:t>
            </a:r>
          </a:p>
          <a:p>
            <a:pPr algn="l" defTabSz="862013"/>
            <a:endParaRPr lang="en-US" dirty="0"/>
          </a:p>
          <a:p>
            <a:pPr marL="285750" indent="-285750" algn="l" defTabSz="862013">
              <a:buFont typeface="Wingdings" panose="05000000000000000000" pitchFamily="2" charset="2"/>
              <a:buChar char="Ø"/>
            </a:pPr>
            <a:r>
              <a:rPr lang="en-US" dirty="0" smtClean="0"/>
              <a:t>ETN: No additional changes</a:t>
            </a:r>
          </a:p>
          <a:p>
            <a:pPr marL="285750" indent="-285750" algn="l" defTabSz="862013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 algn="l" defTabSz="862013">
              <a:buFont typeface="Wingdings" panose="05000000000000000000" pitchFamily="2" charset="2"/>
              <a:buChar char="Ø"/>
            </a:pPr>
            <a:r>
              <a:rPr lang="en-US" dirty="0" smtClean="0"/>
              <a:t>EID: No more than two beneficiaries allowed</a:t>
            </a:r>
          </a:p>
          <a:p>
            <a:pPr marL="285750" indent="-285750" algn="l" defTabSz="862013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 algn="l" defTabSz="862013">
              <a:buFont typeface="Wingdings" panose="05000000000000000000" pitchFamily="2" charset="2"/>
              <a:buChar char="Ø"/>
            </a:pPr>
            <a:r>
              <a:rPr lang="en-US" dirty="0" smtClean="0"/>
              <a:t>EJD (compared with IDP): Now three partners </a:t>
            </a:r>
          </a:p>
          <a:p>
            <a:pPr algn="l" defTabSz="862013"/>
            <a:r>
              <a:rPr lang="en-US" dirty="0" smtClean="0"/>
              <a:t>instead of 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72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Next call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540041" y="1611983"/>
            <a:ext cx="7432705" cy="4319572"/>
          </a:xfrm>
        </p:spPr>
        <p:txBody>
          <a:bodyPr/>
          <a:lstStyle/>
          <a:p>
            <a:pPr lvl="1"/>
            <a:r>
              <a:rPr lang="en-GB" b="1" dirty="0" smtClean="0"/>
              <a:t>Call publication: </a:t>
            </a:r>
            <a:r>
              <a:rPr lang="en-GB" dirty="0" smtClean="0"/>
              <a:t>11 December 2013</a:t>
            </a:r>
          </a:p>
          <a:p>
            <a:pPr lvl="1"/>
            <a:endParaRPr lang="en-GB" dirty="0" smtClean="0"/>
          </a:p>
          <a:p>
            <a:pPr lvl="1"/>
            <a:r>
              <a:rPr lang="en-GB" b="1" dirty="0" smtClean="0"/>
              <a:t>Deadline</a:t>
            </a:r>
            <a:r>
              <a:rPr lang="en-GB" b="1" smtClean="0"/>
              <a:t>: </a:t>
            </a:r>
            <a:r>
              <a:rPr lang="en-GB" dirty="0"/>
              <a:t>9</a:t>
            </a:r>
            <a:r>
              <a:rPr lang="en-GB" smtClean="0"/>
              <a:t> </a:t>
            </a:r>
            <a:r>
              <a:rPr lang="en-GB" dirty="0" smtClean="0"/>
              <a:t>April 2014</a:t>
            </a:r>
          </a:p>
          <a:p>
            <a:pPr marL="1588" lvl="1" indent="0">
              <a:buNone/>
            </a:pPr>
            <a:endParaRPr lang="en-GB" dirty="0" smtClean="0"/>
          </a:p>
          <a:p>
            <a:pPr lvl="1"/>
            <a:endParaRPr lang="en-GB" b="1" dirty="0" smtClean="0"/>
          </a:p>
          <a:p>
            <a:endParaRPr lang="nl-NL" dirty="0" smtClean="0"/>
          </a:p>
        </p:txBody>
      </p:sp>
      <p:pic>
        <p:nvPicPr>
          <p:cNvPr id="2253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21831" y="3429641"/>
            <a:ext cx="1938026" cy="1822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 bwMode="auto">
          <a:xfrm>
            <a:off x="2124717" y="2182399"/>
            <a:ext cx="2380607" cy="675688"/>
          </a:xfrm>
          <a:prstGeom prst="ellipse">
            <a:avLst/>
          </a:prstGeom>
          <a:noFill/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7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455613" y="1559726"/>
            <a:ext cx="6936402" cy="471474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82219" tIns="41110" rIns="82219" bIns="41110" anchor="ctr"/>
          <a:lstStyle/>
          <a:p>
            <a:pPr algn="ctr" defTabSz="822185" eaLnBrk="0" hangingPunct="0">
              <a:spcBef>
                <a:spcPct val="50000"/>
              </a:spcBef>
              <a:buFontTx/>
              <a:buChar char="•"/>
              <a:defRPr/>
            </a:pPr>
            <a:endParaRPr lang="nl-NL" sz="1100" b="0" dirty="0">
              <a:solidFill>
                <a:srgbClr val="4D4D4D"/>
              </a:solidFill>
              <a:latin typeface="Arial" charset="0"/>
            </a:endParaRP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455613" y="1393825"/>
            <a:ext cx="566737" cy="1836263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</p:spPr>
        <p:txBody>
          <a:bodyPr wrap="none" lIns="82219" tIns="41110" rIns="82219" bIns="41110" anchor="ctr"/>
          <a:lstStyle/>
          <a:p>
            <a:pPr algn="ctr" eaLnBrk="0" hangingPunct="0"/>
            <a:endParaRPr lang="es-ES" i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9461" name="Text Box 9"/>
          <p:cNvSpPr txBox="1">
            <a:spLocks noChangeArrowheads="1"/>
          </p:cNvSpPr>
          <p:nvPr/>
        </p:nvSpPr>
        <p:spPr bwMode="auto">
          <a:xfrm>
            <a:off x="1225550" y="1647825"/>
            <a:ext cx="6378575" cy="1960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19" tIns="41110" rIns="82219" bIns="41110">
            <a:spAutoFit/>
          </a:bodyPr>
          <a:lstStyle/>
          <a:p>
            <a:pPr marL="257175" indent="-307975" algn="l" eaLnBrk="0" hangingPunct="0"/>
            <a:r>
              <a:rPr lang="en-GB" sz="1600" dirty="0" smtClean="0"/>
              <a:t>Marie Curie programme overview</a:t>
            </a:r>
            <a:endParaRPr lang="en-GB" sz="1600" dirty="0"/>
          </a:p>
          <a:p>
            <a:pPr marL="257175" indent="-307975" algn="l" eaLnBrk="0" hangingPunct="0"/>
            <a:endParaRPr lang="en-GB" sz="1800" dirty="0"/>
          </a:p>
          <a:p>
            <a:pPr marL="257175" indent="-307975" algn="l" eaLnBrk="0" hangingPunct="0"/>
            <a:r>
              <a:rPr lang="en-GB" sz="1600" dirty="0"/>
              <a:t>R</a:t>
            </a:r>
            <a:r>
              <a:rPr lang="en-GB" sz="1600" dirty="0" smtClean="0"/>
              <a:t>equirements and rules</a:t>
            </a:r>
            <a:endParaRPr lang="en-GB" sz="1600" dirty="0"/>
          </a:p>
          <a:p>
            <a:pPr marL="257175" indent="-307975" algn="l" eaLnBrk="0" hangingPunct="0"/>
            <a:endParaRPr lang="en-GB" sz="2000" dirty="0"/>
          </a:p>
          <a:p>
            <a:pPr marL="257175" indent="-307975" algn="l" eaLnBrk="0" hangingPunct="0"/>
            <a:r>
              <a:rPr lang="en-GB" sz="1600" dirty="0" smtClean="0"/>
              <a:t>ITN</a:t>
            </a:r>
            <a:endParaRPr lang="en-GB" sz="1600" dirty="0"/>
          </a:p>
          <a:p>
            <a:pPr marL="257175" indent="-307975" algn="l" eaLnBrk="0" hangingPunct="0"/>
            <a:endParaRPr lang="en-GB" sz="2000" dirty="0"/>
          </a:p>
          <a:p>
            <a:pPr marL="257175" indent="-307975" algn="l" eaLnBrk="0" hangingPunct="0"/>
            <a:endParaRPr lang="en-GB" sz="1600" dirty="0" smtClean="0"/>
          </a:p>
        </p:txBody>
      </p:sp>
      <p:sp>
        <p:nvSpPr>
          <p:cNvPr id="19462" name="50 Rectángulo"/>
          <p:cNvSpPr>
            <a:spLocks/>
          </p:cNvSpPr>
          <p:nvPr/>
        </p:nvSpPr>
        <p:spPr bwMode="auto">
          <a:xfrm>
            <a:off x="531813" y="1614488"/>
            <a:ext cx="365125" cy="361950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</p:spPr>
        <p:txBody>
          <a:bodyPr lIns="82219" tIns="41110" rIns="82219" bIns="41110" anchor="ctr"/>
          <a:lstStyle/>
          <a:p>
            <a:pPr algn="ctr" eaLnBrk="0" hangingPunct="0"/>
            <a:r>
              <a:rPr lang="es-ES" sz="2800">
                <a:solidFill>
                  <a:schemeClr val="accent1"/>
                </a:solidFill>
              </a:rPr>
              <a:t>1</a:t>
            </a:r>
          </a:p>
        </p:txBody>
      </p:sp>
      <p:sp>
        <p:nvSpPr>
          <p:cNvPr id="1946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862013"/>
            <a:fld id="{F10B6BE8-0202-49E9-B341-712FD251786D}" type="slidenum">
              <a:rPr lang="en-US" altLang="en-GB" smtClean="0"/>
              <a:pPr defTabSz="862013"/>
              <a:t>2</a:t>
            </a:fld>
            <a:endParaRPr lang="en-US" altLang="en-GB" smtClean="0"/>
          </a:p>
        </p:txBody>
      </p:sp>
      <p:sp>
        <p:nvSpPr>
          <p:cNvPr id="19465" name="51 Rectángulo"/>
          <p:cNvSpPr>
            <a:spLocks/>
          </p:cNvSpPr>
          <p:nvPr/>
        </p:nvSpPr>
        <p:spPr bwMode="auto">
          <a:xfrm>
            <a:off x="531813" y="2693988"/>
            <a:ext cx="365125" cy="361950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</p:spPr>
        <p:txBody>
          <a:bodyPr lIns="82219" tIns="41110" rIns="82219" bIns="41110" anchor="ctr"/>
          <a:lstStyle/>
          <a:p>
            <a:pPr algn="ctr" eaLnBrk="0" hangingPunct="0"/>
            <a:r>
              <a:rPr lang="es-ES" sz="280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19466" name="51 Rectángulo"/>
          <p:cNvSpPr>
            <a:spLocks/>
          </p:cNvSpPr>
          <p:nvPr/>
        </p:nvSpPr>
        <p:spPr bwMode="auto">
          <a:xfrm>
            <a:off x="531813" y="2154238"/>
            <a:ext cx="365125" cy="361950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</p:spPr>
        <p:txBody>
          <a:bodyPr lIns="82219" tIns="41110" rIns="82219" bIns="41110" anchor="ctr"/>
          <a:lstStyle/>
          <a:p>
            <a:pPr algn="ctr" eaLnBrk="0" hangingPunct="0"/>
            <a:r>
              <a:rPr lang="es-ES" sz="2800">
                <a:solidFill>
                  <a:schemeClr val="accent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4775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6313" y="2125602"/>
            <a:ext cx="4098221" cy="3145041"/>
          </a:xfrm>
        </p:spPr>
        <p:txBody>
          <a:bodyPr/>
          <a:lstStyle/>
          <a:p>
            <a:pPr lvl="1">
              <a:lnSpc>
                <a:spcPts val="2000"/>
              </a:lnSpc>
              <a:buNone/>
            </a:pPr>
            <a:r>
              <a:rPr lang="de-DE" sz="1600" b="1" dirty="0" smtClean="0"/>
              <a:t>For more information:</a:t>
            </a:r>
          </a:p>
          <a:p>
            <a:pPr lvl="1">
              <a:lnSpc>
                <a:spcPts val="2000"/>
              </a:lnSpc>
              <a:buNone/>
            </a:pPr>
            <a:endParaRPr lang="de-DE" sz="1400" dirty="0"/>
          </a:p>
          <a:p>
            <a:pPr lvl="1">
              <a:lnSpc>
                <a:spcPts val="2000"/>
              </a:lnSpc>
              <a:buNone/>
            </a:pPr>
            <a:r>
              <a:rPr lang="de-DE" sz="1400" dirty="0" smtClean="0"/>
              <a:t>Barbara Bendaoud</a:t>
            </a:r>
          </a:p>
          <a:p>
            <a:pPr lvl="1">
              <a:lnSpc>
                <a:spcPts val="2000"/>
              </a:lnSpc>
              <a:buNone/>
            </a:pPr>
            <a:r>
              <a:rPr lang="de-DE" sz="1400" dirty="0" smtClean="0"/>
              <a:t>+49 (211)65 85 19 19</a:t>
            </a:r>
          </a:p>
          <a:p>
            <a:pPr lvl="1">
              <a:lnSpc>
                <a:spcPts val="2000"/>
              </a:lnSpc>
              <a:buNone/>
            </a:pPr>
            <a:r>
              <a:rPr lang="de-DE" sz="1400" dirty="0" smtClean="0">
                <a:hlinkClick r:id="rId3"/>
              </a:rPr>
              <a:t>Barbara.bendaoud@pnoconsultants.com</a:t>
            </a:r>
            <a:endParaRPr lang="de-DE" sz="1400" dirty="0" smtClean="0"/>
          </a:p>
          <a:p>
            <a:pPr lvl="1">
              <a:lnSpc>
                <a:spcPts val="2000"/>
              </a:lnSpc>
              <a:buNone/>
            </a:pPr>
            <a:endParaRPr lang="de-DE" sz="1400" dirty="0"/>
          </a:p>
          <a:p>
            <a:pPr lvl="1">
              <a:lnSpc>
                <a:spcPts val="2000"/>
              </a:lnSpc>
              <a:buNone/>
            </a:pPr>
            <a:endParaRPr lang="de-DE" sz="1400" dirty="0" smtClean="0"/>
          </a:p>
          <a:p>
            <a:pPr lvl="1">
              <a:lnSpc>
                <a:spcPts val="2000"/>
              </a:lnSpc>
              <a:buNone/>
            </a:pPr>
            <a:endParaRPr lang="de-DE" sz="1400" dirty="0" smtClean="0"/>
          </a:p>
          <a:p>
            <a:pPr lvl="1">
              <a:lnSpc>
                <a:spcPts val="2000"/>
              </a:lnSpc>
              <a:buNone/>
            </a:pPr>
            <a:endParaRPr lang="de-DE" sz="1400" dirty="0"/>
          </a:p>
          <a:p>
            <a:pPr lvl="1">
              <a:lnSpc>
                <a:spcPts val="2000"/>
              </a:lnSpc>
              <a:buNone/>
            </a:pPr>
            <a:endParaRPr lang="de-DE" sz="1400" dirty="0" smtClean="0"/>
          </a:p>
          <a:p>
            <a:pPr lvl="1">
              <a:lnSpc>
                <a:spcPts val="2000"/>
              </a:lnSpc>
              <a:buNone/>
            </a:pPr>
            <a:endParaRPr lang="de-DE" sz="1400" dirty="0" smtClean="0"/>
          </a:p>
          <a:p>
            <a:pPr lvl="1">
              <a:lnSpc>
                <a:spcPts val="2000"/>
              </a:lnSpc>
              <a:buNone/>
            </a:pPr>
            <a:endParaRPr lang="de-DE" sz="1400" dirty="0" smtClean="0"/>
          </a:p>
          <a:p>
            <a:pPr lvl="1">
              <a:buFontTx/>
              <a:buNone/>
            </a:pPr>
            <a:endParaRPr lang="de-DE" dirty="0" smtClean="0"/>
          </a:p>
          <a:p>
            <a:pPr lvl="1">
              <a:buFontTx/>
              <a:buNone/>
            </a:pPr>
            <a:endParaRPr lang="en-US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7183" y="902658"/>
            <a:ext cx="3588918" cy="4593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40041" y="1058191"/>
            <a:ext cx="6470809" cy="4752128"/>
          </a:xfrm>
        </p:spPr>
        <p:txBody>
          <a:bodyPr/>
          <a:lstStyle/>
          <a:p>
            <a:pPr>
              <a:lnSpc>
                <a:spcPts val="3400"/>
              </a:lnSpc>
              <a:spcBef>
                <a:spcPts val="0"/>
              </a:spcBef>
              <a:defRPr/>
            </a:pPr>
            <a:r>
              <a:rPr lang="en-GB" b="0" u="sng" dirty="0" smtClean="0"/>
              <a:t>Objective:</a:t>
            </a:r>
            <a:r>
              <a:rPr lang="en-GB" b="0" dirty="0" smtClean="0"/>
              <a:t> Enhancing the skills of people behind research and innovation </a:t>
            </a:r>
          </a:p>
          <a:p>
            <a:pPr marL="352407" indent="-352407">
              <a:lnSpc>
                <a:spcPts val="4500"/>
              </a:lnSpc>
              <a:spcBef>
                <a:spcPct val="20000"/>
              </a:spcBef>
              <a:defRPr/>
            </a:pPr>
            <a:r>
              <a:rPr lang="en-GB" b="0" u="sng" dirty="0" smtClean="0"/>
              <a:t>Opportunities for:</a:t>
            </a:r>
          </a:p>
          <a:p>
            <a:pPr marL="352407" indent="-352407">
              <a:spcBef>
                <a:spcPct val="20000"/>
              </a:spcBef>
              <a:buFontTx/>
              <a:buChar char="•"/>
              <a:defRPr/>
            </a:pPr>
            <a:r>
              <a:rPr lang="en-GB" b="0" dirty="0" smtClean="0"/>
              <a:t>Research training </a:t>
            </a:r>
          </a:p>
          <a:p>
            <a:pPr marL="352407" indent="-352407">
              <a:spcBef>
                <a:spcPct val="20000"/>
              </a:spcBef>
              <a:buFontTx/>
              <a:buChar char="•"/>
              <a:defRPr/>
            </a:pPr>
            <a:r>
              <a:rPr lang="en-GB" b="0" dirty="0" smtClean="0"/>
              <a:t>Attractive career and knowledge-exchange opportunities</a:t>
            </a:r>
          </a:p>
          <a:p>
            <a:pPr>
              <a:defRPr/>
            </a:pPr>
            <a:endParaRPr lang="nl-NL" dirty="0"/>
          </a:p>
        </p:txBody>
      </p:sp>
      <p:sp>
        <p:nvSpPr>
          <p:cNvPr id="40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Marie </a:t>
            </a:r>
            <a:r>
              <a:rPr lang="en-US" dirty="0" err="1"/>
              <a:t>Sklodowska</a:t>
            </a:r>
            <a:r>
              <a:rPr lang="en-US" dirty="0"/>
              <a:t>-Curie Actions</a:t>
            </a:r>
            <a:br>
              <a:rPr lang="en-US" dirty="0"/>
            </a:br>
            <a:endParaRPr lang="en-GB" altLang="de-DE" dirty="0" smtClean="0"/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1pPr>
            <a:lvl2pPr marL="668506" indent="-257118" eaLnBrk="0" hangingPunct="0">
              <a:defRPr sz="17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2pPr>
            <a:lvl3pPr marL="1028471" indent="-205694" eaLnBrk="0" hangingPunct="0">
              <a:defRPr sz="17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3pPr>
            <a:lvl4pPr marL="1439860" indent="-205694" eaLnBrk="0" hangingPunct="0">
              <a:defRPr sz="17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4pPr>
            <a:lvl5pPr marL="1851249" indent="-205694" eaLnBrk="0" hangingPunct="0">
              <a:defRPr sz="17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5pPr>
            <a:lvl6pPr marL="2262637" indent="-205694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6pPr>
            <a:lvl7pPr marL="2674026" indent="-205694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7pPr>
            <a:lvl8pPr marL="3085414" indent="-205694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8pPr>
            <a:lvl9pPr marL="3496803" indent="-205694" eaLnBrk="0" fontAlgn="base" hangingPunct="0">
              <a:spcBef>
                <a:spcPct val="0"/>
              </a:spcBef>
              <a:spcAft>
                <a:spcPct val="0"/>
              </a:spcAft>
              <a:defRPr sz="1700" b="1">
                <a:solidFill>
                  <a:schemeClr val="tx1"/>
                </a:solidFill>
                <a:latin typeface="Verdana" pitchFamily="34" charset="0"/>
                <a:cs typeface="Arial" charset="0"/>
              </a:defRPr>
            </a:lvl9pPr>
          </a:lstStyle>
          <a:p>
            <a:pPr eaLnBrk="1" hangingPunct="1"/>
            <a:fld id="{960168FD-EC53-4281-8577-23F2998D2E26}" type="slidenum">
              <a:rPr lang="en-US" altLang="de-DE" sz="700" b="0">
                <a:solidFill>
                  <a:schemeClr val="bg1"/>
                </a:solidFill>
              </a:rPr>
              <a:pPr eaLnBrk="1" hangingPunct="1"/>
              <a:t>3</a:t>
            </a:fld>
            <a:endParaRPr lang="en-US" altLang="de-DE" sz="700" b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4202702" y="4076697"/>
            <a:ext cx="2705100" cy="1628775"/>
          </a:xfrm>
          <a:prstGeom prst="rect">
            <a:avLst/>
          </a:prstGeom>
          <a:solidFill>
            <a:srgbClr val="001D58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>
                <a:solidFill>
                  <a:schemeClr val="bg1"/>
                </a:solidFill>
              </a:rPr>
              <a:t>Part </a:t>
            </a:r>
            <a:r>
              <a:rPr lang="de-DE" dirty="0" err="1" smtClean="0">
                <a:solidFill>
                  <a:schemeClr val="bg1"/>
                </a:solidFill>
              </a:rPr>
              <a:t>of</a:t>
            </a:r>
            <a:r>
              <a:rPr lang="de-DE" dirty="0" smtClean="0">
                <a:solidFill>
                  <a:schemeClr val="bg1"/>
                </a:solidFill>
              </a:rPr>
              <a:t> </a:t>
            </a:r>
          </a:p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err="1" smtClean="0">
                <a:solidFill>
                  <a:schemeClr val="bg1"/>
                </a:solidFill>
              </a:rPr>
              <a:t>Horizon</a:t>
            </a:r>
            <a:r>
              <a:rPr lang="de-DE" dirty="0" smtClean="0">
                <a:solidFill>
                  <a:schemeClr val="bg1"/>
                </a:solidFill>
              </a:rPr>
              <a:t> 2020‘s</a:t>
            </a:r>
          </a:p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7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„</a:t>
            </a:r>
            <a:r>
              <a:rPr kumimoji="0" lang="de-DE" sz="17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Excellent</a:t>
            </a:r>
            <a:r>
              <a:rPr kumimoji="0" lang="de-DE" sz="17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 Science“ </a:t>
            </a:r>
          </a:p>
          <a:p>
            <a:pPr marL="0" marR="0" indent="0" algn="ctr" defTabSz="86201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7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pillar</a:t>
            </a:r>
            <a:endParaRPr kumimoji="0" lang="de-DE" sz="17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42" y="4076698"/>
            <a:ext cx="358626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578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Key </a:t>
            </a:r>
            <a:r>
              <a:rPr lang="de-DE" dirty="0" err="1" smtClean="0"/>
              <a:t>facts</a:t>
            </a:r>
            <a:endParaRPr lang="de-DE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4459819"/>
              </p:ext>
            </p:extLst>
          </p:nvPr>
        </p:nvGraphicFramePr>
        <p:xfrm>
          <a:off x="587375" y="1422399"/>
          <a:ext cx="6470650" cy="33367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5725"/>
                <a:gridCol w="5114925"/>
              </a:tblGrid>
              <a:tr h="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noProof="0" dirty="0" smtClean="0"/>
                        <a:t>Marie </a:t>
                      </a:r>
                      <a:r>
                        <a:rPr lang="en-GB" sz="1600" noProof="0" dirty="0" err="1" smtClean="0"/>
                        <a:t>Sklodowska</a:t>
                      </a:r>
                      <a:r>
                        <a:rPr lang="en-GB" sz="1600" noProof="0" dirty="0" smtClean="0"/>
                        <a:t>-Curie Actions</a:t>
                      </a:r>
                      <a:endParaRPr lang="en-GB" sz="1600" noProof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649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Budget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6.16 billion € between 2014 and 2020</a:t>
                      </a:r>
                      <a:endParaRPr lang="en-GB" sz="1600" noProof="0" dirty="0"/>
                    </a:p>
                  </a:txBody>
                  <a:tcPr/>
                </a:tc>
              </a:tr>
              <a:tr h="6858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Research</a:t>
                      </a:r>
                      <a:r>
                        <a:rPr lang="en-GB" sz="1600" baseline="0" noProof="0" dirty="0" smtClean="0"/>
                        <a:t> areas</a:t>
                      </a:r>
                      <a:endParaRPr lang="en-GB" sz="160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 smtClean="0"/>
                        <a:t>Bottom up approach = free choice of research topic</a:t>
                      </a:r>
                    </a:p>
                  </a:txBody>
                  <a:tcPr/>
                </a:tc>
              </a:tr>
              <a:tr h="364944"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Key features</a:t>
                      </a:r>
                      <a:endParaRPr lang="en-GB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00000"/>
                        </a:lnSpc>
                        <a:spcBef>
                          <a:spcPts val="12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 smtClean="0"/>
                        <a:t>Transnational</a:t>
                      </a:r>
                      <a:r>
                        <a:rPr lang="en-GB" sz="1600" baseline="0" noProof="0" dirty="0" smtClean="0"/>
                        <a:t> mobility of researchers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spcBef>
                          <a:spcPts val="12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1600" baseline="0" noProof="0" dirty="0" smtClean="0"/>
                        <a:t>Collaboration of the academic and the industrial/non-academic sector</a:t>
                      </a:r>
                    </a:p>
                    <a:p>
                      <a:pPr marL="285750" indent="-285750">
                        <a:lnSpc>
                          <a:spcPct val="100000"/>
                        </a:lnSpc>
                        <a:spcBef>
                          <a:spcPts val="12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en-GB" sz="1600" baseline="0" noProof="0" dirty="0" smtClean="0"/>
                        <a:t>Multidisciplinary research challenges</a:t>
                      </a:r>
                      <a:endParaRPr lang="en-GB" sz="1600" noProof="0" dirty="0"/>
                    </a:p>
                  </a:txBody>
                  <a:tcPr/>
                </a:tc>
              </a:tr>
              <a:tr h="4133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noProof="0" dirty="0" smtClean="0"/>
                        <a:t>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5 different types</a:t>
                      </a:r>
                      <a:r>
                        <a:rPr lang="en-GB" sz="1600" baseline="0" noProof="0" dirty="0" smtClean="0"/>
                        <a:t> of Marie </a:t>
                      </a:r>
                      <a:r>
                        <a:rPr lang="en-GB" sz="1600" baseline="0" noProof="0" dirty="0" err="1" smtClean="0"/>
                        <a:t>Sklodowska</a:t>
                      </a:r>
                      <a:r>
                        <a:rPr lang="en-GB" sz="1600" baseline="0" noProof="0" dirty="0" smtClean="0"/>
                        <a:t>-Curie Actions with yearly funding calls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03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err="1" smtClean="0"/>
              <a:t>Overview</a:t>
            </a:r>
            <a:r>
              <a:rPr lang="de-DE" dirty="0" smtClean="0"/>
              <a:t> Actions</a:t>
            </a:r>
            <a:endParaRPr lang="de-DE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6709432"/>
              </p:ext>
            </p:extLst>
          </p:nvPr>
        </p:nvGraphicFramePr>
        <p:xfrm>
          <a:off x="234950" y="1364363"/>
          <a:ext cx="7966075" cy="4267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7125"/>
                <a:gridCol w="1619250"/>
                <a:gridCol w="1266825"/>
                <a:gridCol w="1323975"/>
                <a:gridCol w="1343025"/>
                <a:gridCol w="1285875"/>
              </a:tblGrid>
              <a:tr h="365750">
                <a:tc>
                  <a:txBody>
                    <a:bodyPr/>
                    <a:lstStyle/>
                    <a:p>
                      <a:endParaRPr lang="en-GB" sz="1800" noProof="0" dirty="0"/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kern="1200" noProof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ITN</a:t>
                      </a:r>
                      <a:endParaRPr lang="en-GB" sz="1200" kern="1200" noProof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kern="1200" noProof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RISE</a:t>
                      </a:r>
                      <a:endParaRPr lang="en-GB" sz="1200" kern="1200" noProof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kern="1200" noProof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IF</a:t>
                      </a:r>
                      <a:endParaRPr lang="en-GB" sz="1200" kern="1200" noProof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kern="1200" noProof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COFUND</a:t>
                      </a:r>
                      <a:endParaRPr lang="en-GB" sz="1200" kern="1200" noProof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kern="1200" noProof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NIGHT</a:t>
                      </a:r>
                      <a:endParaRPr lang="en-GB" sz="1200" kern="1200" noProof="0" dirty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45715" marB="45715"/>
                </a:tc>
              </a:tr>
              <a:tr h="1002279">
                <a:tc>
                  <a:txBody>
                    <a:bodyPr/>
                    <a:lstStyle/>
                    <a:p>
                      <a:r>
                        <a:rPr lang="en-GB" sz="12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Full name</a:t>
                      </a:r>
                      <a:endParaRPr lang="en-GB" sz="12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Innovative Training Networks</a:t>
                      </a:r>
                      <a:endParaRPr lang="en-GB" sz="1200" noProof="0" dirty="0"/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Research and Innovation Staff Exchange</a:t>
                      </a:r>
                      <a:endParaRPr lang="en-GB" sz="1200" noProof="0" dirty="0"/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Individual Fellowships</a:t>
                      </a:r>
                      <a:endParaRPr lang="en-GB" sz="1200" noProof="0" dirty="0"/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Co-funding for regional, national and international programmes</a:t>
                      </a:r>
                      <a:endParaRPr lang="en-GB" sz="1200" noProof="0" dirty="0"/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European Researchers’ Night</a:t>
                      </a:r>
                      <a:endParaRPr lang="en-GB" sz="1200" noProof="0" dirty="0"/>
                    </a:p>
                  </a:txBody>
                  <a:tcPr marL="91436" marR="91436" marT="45715" marB="45715"/>
                </a:tc>
              </a:tr>
              <a:tr h="944774">
                <a:tc>
                  <a:txBody>
                    <a:bodyPr/>
                    <a:lstStyle/>
                    <a:p>
                      <a:r>
                        <a:rPr lang="en-GB" sz="12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Focus</a:t>
                      </a:r>
                      <a:endParaRPr lang="en-GB" sz="12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Setting-up</a:t>
                      </a:r>
                      <a:r>
                        <a:rPr lang="en-GB" sz="1200" baseline="0" noProof="0" dirty="0" smtClean="0"/>
                        <a:t> training networks for the next generation of researchers</a:t>
                      </a:r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Co-funding of new or existing fellowship programmes</a:t>
                      </a:r>
                      <a:endParaRPr lang="en-GB" sz="1200" noProof="0" dirty="0"/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 smtClean="0"/>
                        <a:t>Recruitment of a</a:t>
                      </a:r>
                      <a:r>
                        <a:rPr lang="en-GB" sz="1200" baseline="0" noProof="0" dirty="0" smtClean="0"/>
                        <a:t> single researcher for research and training</a:t>
                      </a:r>
                      <a:endParaRPr lang="en-GB" sz="1200" noProof="0" dirty="0" smtClean="0"/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Research</a:t>
                      </a:r>
                      <a:r>
                        <a:rPr lang="en-GB" sz="1200" baseline="0" noProof="0" dirty="0" smtClean="0"/>
                        <a:t> c</a:t>
                      </a:r>
                      <a:r>
                        <a:rPr lang="en-GB" sz="1200" noProof="0" dirty="0" smtClean="0"/>
                        <a:t>ollaboration through staff exchange</a:t>
                      </a:r>
                      <a:endParaRPr lang="en-GB" sz="1200" noProof="0" dirty="0"/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Research</a:t>
                      </a:r>
                      <a:r>
                        <a:rPr lang="en-GB" sz="1200" baseline="0" noProof="0" dirty="0" smtClean="0"/>
                        <a:t> awareness raising e</a:t>
                      </a:r>
                      <a:r>
                        <a:rPr lang="en-GB" sz="1200" noProof="0" dirty="0" smtClean="0"/>
                        <a:t>vent focussed on the general public</a:t>
                      </a:r>
                      <a:endParaRPr lang="en-GB" sz="1200" noProof="0" dirty="0"/>
                    </a:p>
                  </a:txBody>
                  <a:tcPr marL="91436" marR="91436" marT="45715" marB="45715"/>
                </a:tc>
              </a:tr>
              <a:tr h="944774">
                <a:tc>
                  <a:txBody>
                    <a:bodyPr/>
                    <a:lstStyle/>
                    <a:p>
                      <a:r>
                        <a:rPr lang="en-GB" sz="12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Varieties</a:t>
                      </a:r>
                      <a:endParaRPr lang="en-GB" sz="1200" b="1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baseline="0" noProof="0" dirty="0" smtClean="0"/>
                        <a:t>European Training Networks, European Industrial Doctorates, Joint Doctorates</a:t>
                      </a:r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Doctoral programmes,</a:t>
                      </a:r>
                    </a:p>
                    <a:p>
                      <a:r>
                        <a:rPr lang="en-GB" sz="1200" noProof="0" dirty="0" smtClean="0"/>
                        <a:t>Fellowship</a:t>
                      </a:r>
                      <a:r>
                        <a:rPr lang="en-GB" sz="1200" baseline="0" noProof="0" dirty="0" smtClean="0"/>
                        <a:t> programmes</a:t>
                      </a:r>
                      <a:endParaRPr lang="en-GB" sz="1200" noProof="0" dirty="0"/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noProof="0" dirty="0" smtClean="0"/>
                        <a:t>European-,</a:t>
                      </a:r>
                      <a:r>
                        <a:rPr lang="en-GB" sz="1200" baseline="0" noProof="0" dirty="0" smtClean="0"/>
                        <a:t> Reintegration- and Global Fellowships</a:t>
                      </a:r>
                      <a:endParaRPr lang="en-GB" sz="1200" noProof="0" dirty="0" smtClean="0"/>
                    </a:p>
                    <a:p>
                      <a:endParaRPr lang="en-GB" sz="1200" noProof="0" dirty="0"/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Inter-sector</a:t>
                      </a:r>
                      <a:r>
                        <a:rPr lang="en-GB" sz="1200" baseline="0" noProof="0" dirty="0" smtClean="0"/>
                        <a:t> stream, international stream </a:t>
                      </a:r>
                      <a:endParaRPr lang="en-GB" sz="1200" noProof="0" dirty="0"/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n/a</a:t>
                      </a:r>
                      <a:endParaRPr lang="en-GB" sz="1200" noProof="0" dirty="0"/>
                    </a:p>
                  </a:txBody>
                  <a:tcPr marL="91436" marR="91436" marT="45715" marB="45715"/>
                </a:tc>
              </a:tr>
              <a:tr h="5181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FP7 equivalent</a:t>
                      </a:r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ITN</a:t>
                      </a:r>
                      <a:endParaRPr lang="en-GB" sz="1200" noProof="0" dirty="0"/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IAPP and IRSES</a:t>
                      </a:r>
                      <a:endParaRPr lang="en-GB" sz="1200" noProof="0" dirty="0"/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IEF, IOF, IIF</a:t>
                      </a:r>
                      <a:r>
                        <a:rPr lang="en-GB" sz="1200" baseline="0" noProof="0" dirty="0" smtClean="0"/>
                        <a:t> and RG</a:t>
                      </a:r>
                      <a:endParaRPr lang="en-GB" sz="1200" noProof="0" dirty="0"/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COFUND</a:t>
                      </a:r>
                      <a:endParaRPr lang="en-GB" sz="1200" noProof="0" dirty="0"/>
                    </a:p>
                  </a:txBody>
                  <a:tcPr marL="91436" marR="91436" marT="45715" marB="45715"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NIGHT</a:t>
                      </a:r>
                      <a:endParaRPr lang="en-GB" sz="1200" noProof="0" dirty="0"/>
                    </a:p>
                  </a:txBody>
                  <a:tcPr marL="91436" marR="91436" marT="45715" marB="4571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4835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455613" y="2099476"/>
            <a:ext cx="6936402" cy="471474"/>
          </a:xfrm>
          <a:prstGeom prst="rect">
            <a:avLst/>
          </a:prstGeom>
          <a:ln>
            <a:headEnd type="none" w="med" len="med"/>
            <a:tailEnd type="none" w="med" len="med"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lIns="82219" tIns="41110" rIns="82219" bIns="41110" anchor="ctr"/>
          <a:lstStyle/>
          <a:p>
            <a:pPr algn="ctr" defTabSz="822185" eaLnBrk="0" hangingPunct="0">
              <a:spcBef>
                <a:spcPct val="50000"/>
              </a:spcBef>
              <a:buFontTx/>
              <a:buChar char="•"/>
              <a:defRPr/>
            </a:pPr>
            <a:endParaRPr lang="nl-NL" sz="1100" b="0" dirty="0">
              <a:solidFill>
                <a:srgbClr val="4D4D4D"/>
              </a:solidFill>
              <a:latin typeface="Arial" charset="0"/>
            </a:endParaRP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455613" y="1393825"/>
            <a:ext cx="566737" cy="2825750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</p:spPr>
        <p:txBody>
          <a:bodyPr wrap="none" lIns="82219" tIns="41110" rIns="82219" bIns="41110" anchor="ctr"/>
          <a:lstStyle/>
          <a:p>
            <a:pPr algn="ctr" eaLnBrk="0" hangingPunct="0"/>
            <a:endParaRPr lang="es-ES" i="1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9461" name="Text Box 9"/>
          <p:cNvSpPr txBox="1">
            <a:spLocks noChangeArrowheads="1"/>
          </p:cNvSpPr>
          <p:nvPr/>
        </p:nvSpPr>
        <p:spPr bwMode="auto">
          <a:xfrm>
            <a:off x="1225550" y="1647825"/>
            <a:ext cx="6378575" cy="2699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19" tIns="41110" rIns="82219" bIns="41110">
            <a:spAutoFit/>
          </a:bodyPr>
          <a:lstStyle/>
          <a:p>
            <a:pPr marL="257175" indent="-307975" algn="l" eaLnBrk="0" hangingPunct="0"/>
            <a:r>
              <a:rPr lang="en-GB" sz="1600" dirty="0" smtClean="0"/>
              <a:t>Programme overview</a:t>
            </a:r>
            <a:endParaRPr lang="en-GB" sz="1600" dirty="0"/>
          </a:p>
          <a:p>
            <a:pPr marL="257175" indent="-307975" algn="l" eaLnBrk="0" hangingPunct="0"/>
            <a:endParaRPr lang="en-GB" sz="1800" dirty="0"/>
          </a:p>
          <a:p>
            <a:pPr marL="257175" indent="-307975" algn="l" eaLnBrk="0" hangingPunct="0"/>
            <a:r>
              <a:rPr lang="en-GB" sz="1600" dirty="0"/>
              <a:t>R</a:t>
            </a:r>
            <a:r>
              <a:rPr lang="en-GB" sz="1600" dirty="0" smtClean="0"/>
              <a:t>equirements and rules</a:t>
            </a:r>
            <a:endParaRPr lang="en-GB" sz="1600" dirty="0"/>
          </a:p>
          <a:p>
            <a:pPr marL="257175" indent="-307975" algn="l" eaLnBrk="0" hangingPunct="0"/>
            <a:endParaRPr lang="en-GB" sz="2000" dirty="0"/>
          </a:p>
          <a:p>
            <a:pPr marL="257175" indent="-307975" algn="l" eaLnBrk="0" hangingPunct="0"/>
            <a:r>
              <a:rPr lang="en-GB" sz="1600" dirty="0" smtClean="0"/>
              <a:t>ITN</a:t>
            </a:r>
            <a:endParaRPr lang="en-GB" sz="1600" dirty="0"/>
          </a:p>
          <a:p>
            <a:pPr marL="257175" indent="-307975" algn="l" eaLnBrk="0" hangingPunct="0"/>
            <a:endParaRPr lang="en-GB" sz="2000" dirty="0"/>
          </a:p>
          <a:p>
            <a:pPr marL="257175" indent="-307975" algn="l" eaLnBrk="0" hangingPunct="0"/>
            <a:r>
              <a:rPr lang="en-GB" sz="1600" dirty="0" smtClean="0"/>
              <a:t>RISE</a:t>
            </a:r>
          </a:p>
          <a:p>
            <a:pPr marL="257175" indent="-307975" algn="l" eaLnBrk="0" hangingPunct="0"/>
            <a:endParaRPr lang="en-GB" sz="1600" dirty="0"/>
          </a:p>
          <a:p>
            <a:pPr marL="257175" indent="-307975" algn="l" eaLnBrk="0" hangingPunct="0"/>
            <a:r>
              <a:rPr lang="en-GB" sz="1600" dirty="0" smtClean="0"/>
              <a:t>IF</a:t>
            </a:r>
            <a:endParaRPr lang="en-GB" sz="1600" dirty="0"/>
          </a:p>
          <a:p>
            <a:pPr marL="257175" indent="-307975" algn="l" eaLnBrk="0" hangingPunct="0"/>
            <a:endParaRPr lang="en-GB" sz="1600" dirty="0" smtClean="0"/>
          </a:p>
        </p:txBody>
      </p:sp>
      <p:sp>
        <p:nvSpPr>
          <p:cNvPr id="19462" name="50 Rectángulo"/>
          <p:cNvSpPr>
            <a:spLocks/>
          </p:cNvSpPr>
          <p:nvPr/>
        </p:nvSpPr>
        <p:spPr bwMode="auto">
          <a:xfrm>
            <a:off x="531813" y="1614488"/>
            <a:ext cx="365125" cy="361950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</p:spPr>
        <p:txBody>
          <a:bodyPr lIns="82219" tIns="41110" rIns="82219" bIns="41110" anchor="ctr"/>
          <a:lstStyle/>
          <a:p>
            <a:pPr algn="ctr" eaLnBrk="0" hangingPunct="0"/>
            <a:r>
              <a:rPr lang="es-ES" sz="2800">
                <a:solidFill>
                  <a:schemeClr val="accent1"/>
                </a:solidFill>
              </a:rPr>
              <a:t>1</a:t>
            </a:r>
          </a:p>
        </p:txBody>
      </p:sp>
      <p:sp>
        <p:nvSpPr>
          <p:cNvPr id="19463" name="51 Rectángulo"/>
          <p:cNvSpPr>
            <a:spLocks/>
          </p:cNvSpPr>
          <p:nvPr/>
        </p:nvSpPr>
        <p:spPr bwMode="auto">
          <a:xfrm>
            <a:off x="531813" y="3233738"/>
            <a:ext cx="365125" cy="361950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</p:spPr>
        <p:txBody>
          <a:bodyPr lIns="82219" tIns="41110" rIns="82219" bIns="41110" anchor="ctr"/>
          <a:lstStyle/>
          <a:p>
            <a:pPr algn="ctr" eaLnBrk="0" hangingPunct="0"/>
            <a:r>
              <a:rPr lang="es-ES" sz="2800" dirty="0">
                <a:solidFill>
                  <a:schemeClr val="accent1"/>
                </a:solidFill>
              </a:rPr>
              <a:t>4</a:t>
            </a:r>
          </a:p>
        </p:txBody>
      </p:sp>
      <p:sp>
        <p:nvSpPr>
          <p:cNvPr id="1946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defTabSz="862013"/>
            <a:fld id="{F10B6BE8-0202-49E9-B341-712FD251786D}" type="slidenum">
              <a:rPr lang="en-US" altLang="en-GB" smtClean="0"/>
              <a:pPr defTabSz="862013"/>
              <a:t>6</a:t>
            </a:fld>
            <a:endParaRPr lang="en-US" altLang="en-GB" smtClean="0"/>
          </a:p>
        </p:txBody>
      </p:sp>
      <p:sp>
        <p:nvSpPr>
          <p:cNvPr id="19465" name="51 Rectángulo"/>
          <p:cNvSpPr>
            <a:spLocks/>
          </p:cNvSpPr>
          <p:nvPr/>
        </p:nvSpPr>
        <p:spPr bwMode="auto">
          <a:xfrm>
            <a:off x="531813" y="2693988"/>
            <a:ext cx="365125" cy="361950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</p:spPr>
        <p:txBody>
          <a:bodyPr lIns="82219" tIns="41110" rIns="82219" bIns="41110" anchor="ctr"/>
          <a:lstStyle/>
          <a:p>
            <a:pPr algn="ctr" eaLnBrk="0" hangingPunct="0"/>
            <a:r>
              <a:rPr lang="es-ES" sz="2800">
                <a:solidFill>
                  <a:schemeClr val="accent1"/>
                </a:solidFill>
              </a:rPr>
              <a:t>3</a:t>
            </a:r>
          </a:p>
        </p:txBody>
      </p:sp>
      <p:sp>
        <p:nvSpPr>
          <p:cNvPr id="19466" name="51 Rectángulo"/>
          <p:cNvSpPr>
            <a:spLocks/>
          </p:cNvSpPr>
          <p:nvPr/>
        </p:nvSpPr>
        <p:spPr bwMode="auto">
          <a:xfrm>
            <a:off x="531813" y="2154238"/>
            <a:ext cx="365125" cy="361950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</p:spPr>
        <p:txBody>
          <a:bodyPr lIns="82219" tIns="41110" rIns="82219" bIns="41110" anchor="ctr"/>
          <a:lstStyle/>
          <a:p>
            <a:pPr algn="ctr" eaLnBrk="0" hangingPunct="0"/>
            <a:r>
              <a:rPr lang="es-ES" sz="2800">
                <a:solidFill>
                  <a:schemeClr val="accent1"/>
                </a:solidFill>
              </a:rPr>
              <a:t>2</a:t>
            </a:r>
          </a:p>
        </p:txBody>
      </p:sp>
      <p:sp>
        <p:nvSpPr>
          <p:cNvPr id="10" name="51 Rectángulo"/>
          <p:cNvSpPr>
            <a:spLocks/>
          </p:cNvSpPr>
          <p:nvPr/>
        </p:nvSpPr>
        <p:spPr bwMode="auto">
          <a:xfrm>
            <a:off x="556418" y="3729038"/>
            <a:ext cx="365125" cy="361950"/>
          </a:xfrm>
          <a:prstGeom prst="rect">
            <a:avLst/>
          </a:prstGeom>
          <a:solidFill>
            <a:schemeClr val="bg1"/>
          </a:solidFill>
          <a:ln w="12700" algn="ctr">
            <a:noFill/>
            <a:miter lim="800000"/>
            <a:headEnd/>
            <a:tailEnd/>
          </a:ln>
        </p:spPr>
        <p:txBody>
          <a:bodyPr lIns="82219" tIns="41110" rIns="82219" bIns="41110" anchor="ctr"/>
          <a:lstStyle/>
          <a:p>
            <a:pPr algn="ctr" eaLnBrk="0" hangingPunct="0"/>
            <a:r>
              <a:rPr lang="es-ES" sz="2800" dirty="0" smtClean="0">
                <a:solidFill>
                  <a:schemeClr val="accent1"/>
                </a:solidFill>
              </a:rPr>
              <a:t>5</a:t>
            </a:r>
            <a:endParaRPr lang="es-ES" sz="28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54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71327" y="170115"/>
            <a:ext cx="7756684" cy="1077648"/>
          </a:xfrm>
          <a:noFill/>
          <a:ln>
            <a:miter lim="800000"/>
            <a:headEnd/>
            <a:tailEnd/>
          </a:ln>
        </p:spPr>
        <p:txBody>
          <a:bodyPr vert="horz" wrap="square" lIns="86191" tIns="43096" rIns="86191" bIns="43096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None/>
            </a:pPr>
            <a:r>
              <a:rPr lang="en-GB" dirty="0" smtClean="0"/>
              <a:t>Eligible countries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577858" y="1011450"/>
            <a:ext cx="4156067" cy="3026395"/>
          </a:xfrm>
        </p:spPr>
        <p:txBody>
          <a:bodyPr/>
          <a:lstStyle/>
          <a:p>
            <a:pPr lvl="1" eaLnBrk="1" hangingPunct="1"/>
            <a:r>
              <a:rPr lang="en-GB" sz="1600" b="1" dirty="0" smtClean="0"/>
              <a:t>Member States (MS): </a:t>
            </a:r>
            <a:r>
              <a:rPr lang="en-GB" sz="1600" dirty="0" smtClean="0"/>
              <a:t>the EU-28 </a:t>
            </a:r>
          </a:p>
          <a:p>
            <a:pPr lvl="1"/>
            <a:r>
              <a:rPr lang="en-GB" sz="1600" b="1" dirty="0" smtClean="0"/>
              <a:t>Associated countries (AC, to be confirmed): </a:t>
            </a:r>
            <a:r>
              <a:rPr lang="de-DE" sz="1600" dirty="0" err="1"/>
              <a:t>Switzerland</a:t>
            </a:r>
            <a:r>
              <a:rPr lang="de-DE" sz="1600" dirty="0"/>
              <a:t>, Israel, </a:t>
            </a:r>
            <a:r>
              <a:rPr lang="de-DE" sz="1600" dirty="0" err="1"/>
              <a:t>Norway</a:t>
            </a:r>
            <a:r>
              <a:rPr lang="de-DE" sz="1600" dirty="0"/>
              <a:t>, </a:t>
            </a:r>
            <a:r>
              <a:rPr lang="de-DE" sz="1600" dirty="0" err="1"/>
              <a:t>Iceland</a:t>
            </a:r>
            <a:r>
              <a:rPr lang="de-DE" sz="1600" dirty="0"/>
              <a:t>, Liechtenstein, Turkey, </a:t>
            </a:r>
            <a:r>
              <a:rPr lang="de-DE" sz="1600" dirty="0" err="1"/>
              <a:t>the</a:t>
            </a:r>
            <a:r>
              <a:rPr lang="de-DE" sz="1600" dirty="0"/>
              <a:t> Former </a:t>
            </a:r>
            <a:r>
              <a:rPr lang="de-DE" sz="1600" dirty="0" err="1"/>
              <a:t>Yugoslav</a:t>
            </a:r>
            <a:r>
              <a:rPr lang="de-DE" sz="1600" dirty="0"/>
              <a:t> </a:t>
            </a:r>
            <a:r>
              <a:rPr lang="de-DE" sz="1600" dirty="0" err="1"/>
              <a:t>Republic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Macedonia</a:t>
            </a:r>
            <a:r>
              <a:rPr lang="de-DE" sz="1600" dirty="0"/>
              <a:t> </a:t>
            </a:r>
            <a:r>
              <a:rPr lang="de-DE" sz="1600" dirty="0" err="1"/>
              <a:t>and</a:t>
            </a:r>
            <a:r>
              <a:rPr lang="de-DE" sz="1600" dirty="0"/>
              <a:t> </a:t>
            </a:r>
            <a:r>
              <a:rPr lang="de-DE" sz="1600" dirty="0" err="1"/>
              <a:t>Serbia</a:t>
            </a:r>
            <a:r>
              <a:rPr lang="de-DE" sz="1600" dirty="0"/>
              <a:t>, </a:t>
            </a:r>
            <a:r>
              <a:rPr lang="de-DE" sz="1600" dirty="0" err="1"/>
              <a:t>Albania</a:t>
            </a:r>
            <a:r>
              <a:rPr lang="de-DE" sz="1600" dirty="0"/>
              <a:t>, Montenegro, </a:t>
            </a:r>
            <a:r>
              <a:rPr lang="de-DE" sz="1600" dirty="0" err="1"/>
              <a:t>Bosnia</a:t>
            </a:r>
            <a:r>
              <a:rPr lang="de-DE" sz="1600" dirty="0"/>
              <a:t> &amp; </a:t>
            </a:r>
            <a:r>
              <a:rPr lang="de-DE" sz="1600" dirty="0" err="1"/>
              <a:t>Herzegovina</a:t>
            </a:r>
            <a:r>
              <a:rPr lang="de-DE" sz="1600" dirty="0"/>
              <a:t>, </a:t>
            </a:r>
            <a:r>
              <a:rPr lang="de-DE" sz="1600" dirty="0" err="1"/>
              <a:t>Faroe</a:t>
            </a:r>
            <a:r>
              <a:rPr lang="de-DE" sz="1600" dirty="0"/>
              <a:t> Islands </a:t>
            </a:r>
            <a:r>
              <a:rPr lang="de-DE" sz="1600" dirty="0" err="1"/>
              <a:t>and</a:t>
            </a:r>
            <a:r>
              <a:rPr lang="de-DE" sz="1600" dirty="0"/>
              <a:t> </a:t>
            </a:r>
            <a:r>
              <a:rPr lang="de-DE" sz="1600" dirty="0" err="1"/>
              <a:t>Republic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Moldova</a:t>
            </a:r>
            <a:endParaRPr lang="de-DE" sz="1600" dirty="0"/>
          </a:p>
          <a:p>
            <a:pPr lvl="1" eaLnBrk="1" hangingPunct="1"/>
            <a:r>
              <a:rPr lang="en-GB" sz="1600" b="1" dirty="0" smtClean="0"/>
              <a:t>Beyond the required minimum: </a:t>
            </a:r>
            <a:r>
              <a:rPr lang="en-GB" sz="1600" dirty="0" smtClean="0"/>
              <a:t>Third countries, especially  International Cooperation partner countries (ICPC)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912" y="1666874"/>
            <a:ext cx="3503580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072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Participants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04AEA7-9A10-4794-9E78-A05DD9F3AFA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501285"/>
              </p:ext>
            </p:extLst>
          </p:nvPr>
        </p:nvGraphicFramePr>
        <p:xfrm>
          <a:off x="467257" y="1289138"/>
          <a:ext cx="7714717" cy="174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2318"/>
                <a:gridCol w="3962399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Academic sector</a:t>
                      </a:r>
                      <a:endParaRPr lang="en-GB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noProof="0" dirty="0" smtClean="0"/>
                        <a:t>Non-academic</a:t>
                      </a:r>
                      <a:r>
                        <a:rPr lang="en-GB" sz="1400" baseline="0" noProof="0" dirty="0" smtClean="0"/>
                        <a:t> sector</a:t>
                      </a:r>
                      <a:endParaRPr lang="en-GB" sz="14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noProof="0" dirty="0" smtClean="0"/>
                        <a:t>Public or private higher education</a:t>
                      </a:r>
                      <a:r>
                        <a:rPr lang="en-GB" sz="1400" b="0" baseline="0" noProof="0" dirty="0" smtClean="0"/>
                        <a:t> establishments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baseline="0" noProof="0" dirty="0" smtClean="0"/>
                        <a:t>Public or private non-profit research organisations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baseline="0" noProof="0" dirty="0" smtClean="0"/>
                        <a:t>International European interest organisations</a:t>
                      </a:r>
                      <a:endParaRPr lang="en-GB" sz="1400" b="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/>
                        <a:t>Any socio-economic actor not included in the academic sector (e.g. SMEs, large enterprises…)</a:t>
                      </a:r>
                      <a:endParaRPr lang="en-GB" sz="140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484722" y="3511828"/>
            <a:ext cx="54017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Participation levels</a:t>
            </a:r>
          </a:p>
          <a:p>
            <a:endParaRPr lang="de-DE" sz="16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de-DE" sz="16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de-DE" sz="16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de-DE" sz="16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de-DE" sz="1600" dirty="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de-DE" sz="16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de-DE" sz="16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568809"/>
              </p:ext>
            </p:extLst>
          </p:nvPr>
        </p:nvGraphicFramePr>
        <p:xfrm>
          <a:off x="484722" y="4010113"/>
          <a:ext cx="7706778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2953"/>
                <a:gridCol w="3933825"/>
              </a:tblGrid>
              <a:tr h="0">
                <a:tc>
                  <a:txBody>
                    <a:bodyPr/>
                    <a:lstStyle/>
                    <a:p>
                      <a:r>
                        <a:rPr lang="en-GB" sz="14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Beneficiaries</a:t>
                      </a:r>
                      <a:endParaRPr lang="en-GB" sz="1400" b="1" kern="1200" noProof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kern="1200" noProof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Partner organisations</a:t>
                      </a:r>
                      <a:endParaRPr lang="en-GB" sz="1400" b="1" kern="1200" noProof="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Full partners with responsibility for the project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Appoint, supervise, host and train researchers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Directly claim costs</a:t>
                      </a:r>
                      <a:endParaRPr lang="en-GB" sz="1400" b="0" kern="1200" baseline="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Associated via a letter of commitment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Provide training and secondments opportunities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kern="1200" baseline="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Can be reimbursed by beneficiaries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383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buNone/>
            </a:pPr>
            <a:r>
              <a:rPr lang="en-GB" dirty="0" smtClean="0"/>
              <a:t>Categories of researchers</a:t>
            </a:r>
            <a:endParaRPr lang="en-GB" dirty="0"/>
          </a:p>
        </p:txBody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9831" y="1537301"/>
            <a:ext cx="7756684" cy="4006755"/>
          </a:xfrm>
        </p:spPr>
        <p:txBody>
          <a:bodyPr/>
          <a:lstStyle/>
          <a:p>
            <a:r>
              <a:rPr lang="en-US" sz="1600" dirty="0" smtClean="0"/>
              <a:t>Early-stage researchers (ESR)</a:t>
            </a:r>
          </a:p>
          <a:p>
            <a:pPr lvl="1"/>
            <a:r>
              <a:rPr lang="en-US" sz="1600" dirty="0" smtClean="0"/>
              <a:t>Early-stage researchers are post-graduate (or equivalent level) researchers in the first four years of their research careers at the time of recruitment</a:t>
            </a:r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900" dirty="0"/>
          </a:p>
          <a:p>
            <a:pPr lvl="1"/>
            <a:endParaRPr lang="en-US" sz="1900" dirty="0"/>
          </a:p>
          <a:p>
            <a:endParaRPr lang="en-US" dirty="0"/>
          </a:p>
          <a:p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25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NOTYPE" val="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NOTYPE" val="close"/>
</p:tagLst>
</file>

<file path=ppt/theme/theme1.xml><?xml version="1.0" encoding="utf-8"?>
<a:theme xmlns:a="http://schemas.openxmlformats.org/drawingml/2006/main" name="PNO_Design">
  <a:themeElements>
    <a:clrScheme name="PNO_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41881"/>
      </a:accent1>
      <a:accent2>
        <a:srgbClr val="94C11C"/>
      </a:accent2>
      <a:accent3>
        <a:srgbClr val="FFFFFF"/>
      </a:accent3>
      <a:accent4>
        <a:srgbClr val="000000"/>
      </a:accent4>
      <a:accent5>
        <a:srgbClr val="C8ABC1"/>
      </a:accent5>
      <a:accent6>
        <a:srgbClr val="86AF18"/>
      </a:accent6>
      <a:hlink>
        <a:srgbClr val="F39100"/>
      </a:hlink>
      <a:folHlink>
        <a:srgbClr val="FFED00"/>
      </a:folHlink>
    </a:clrScheme>
    <a:fontScheme name="PNO_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862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8620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7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PNO_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41881"/>
        </a:accent1>
        <a:accent2>
          <a:srgbClr val="94C11C"/>
        </a:accent2>
        <a:accent3>
          <a:srgbClr val="FFFFFF"/>
        </a:accent3>
        <a:accent4>
          <a:srgbClr val="000000"/>
        </a:accent4>
        <a:accent5>
          <a:srgbClr val="C8ABC1"/>
        </a:accent5>
        <a:accent6>
          <a:srgbClr val="86AF18"/>
        </a:accent6>
        <a:hlink>
          <a:srgbClr val="F39100"/>
        </a:hlink>
        <a:folHlink>
          <a:srgbClr val="FFED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3571870C4D024DBDCEC37B6D83FCEF" ma:contentTypeVersion="0" ma:contentTypeDescription="Create a new document." ma:contentTypeScope="" ma:versionID="eaa1a3f897a92403fc7010cc89f683b4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7FD7127-8CA9-4AF0-8CA3-02C3F073AE41}">
  <ds:schemaRefs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B88E797-1454-42A7-A65D-5C765F8A2B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8DBC86-3622-450C-B4C9-23136A5A723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973</Words>
  <Application>Microsoft Office PowerPoint</Application>
  <PresentationFormat>Custom</PresentationFormat>
  <Paragraphs>246</Paragraphs>
  <Slides>20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PNO_Design</vt:lpstr>
      <vt:lpstr>Innovative Training Networks (ITN)</vt:lpstr>
      <vt:lpstr>PowerPoint Presentation</vt:lpstr>
      <vt:lpstr>Marie Sklodowska-Curie Actions </vt:lpstr>
      <vt:lpstr>Key facts</vt:lpstr>
      <vt:lpstr>Overview Actions</vt:lpstr>
      <vt:lpstr>PowerPoint Presentation</vt:lpstr>
      <vt:lpstr>Eligible countries</vt:lpstr>
      <vt:lpstr>Participants</vt:lpstr>
      <vt:lpstr>Categories of researchers</vt:lpstr>
      <vt:lpstr>Mobility rule</vt:lpstr>
      <vt:lpstr>PowerPoint Presentation</vt:lpstr>
      <vt:lpstr>Innovative Training for Researchers (ITN)</vt:lpstr>
      <vt:lpstr>Innovative Training for Researchers (ITN)</vt:lpstr>
      <vt:lpstr>Project constellation ETN</vt:lpstr>
      <vt:lpstr>PowerPoint Presentation</vt:lpstr>
      <vt:lpstr>Example project I</vt:lpstr>
      <vt:lpstr>Funding rates</vt:lpstr>
      <vt:lpstr>Main differences with FP7</vt:lpstr>
      <vt:lpstr>Next call</vt:lpstr>
      <vt:lpstr>PowerPoint Presentation</vt:lpstr>
    </vt:vector>
  </TitlesOfParts>
  <Company>DotOffice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Annette</dc:creator>
  <cp:lastModifiedBy>Consultant</cp:lastModifiedBy>
  <cp:revision>378</cp:revision>
  <cp:lastPrinted>2012-08-31T08:59:15Z</cp:lastPrinted>
  <dcterms:created xsi:type="dcterms:W3CDTF">2008-11-04T08:58:42Z</dcterms:created>
  <dcterms:modified xsi:type="dcterms:W3CDTF">2014-02-18T22:56:29Z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Type">
    <vt:lpwstr>PNO.ppt</vt:lpwstr>
  </property>
  <property fmtid="{D5CDD505-2E9C-101B-9397-08002B2CF9AE}" pid="3" name="txtTitle">
    <vt:lpwstr>People for Solvay</vt:lpwstr>
  </property>
  <property fmtid="{D5CDD505-2E9C-101B-9397-08002B2CF9AE}" pid="4" name="txtSubtitle">
    <vt:lpwstr/>
  </property>
  <property fmtid="{D5CDD505-2E9C-101B-9397-08002B2CF9AE}" pid="5" name="txtDate">
    <vt:lpwstr/>
  </property>
  <property fmtid="{D5CDD505-2E9C-101B-9397-08002B2CF9AE}" pid="6" name="txtAuthor">
    <vt:lpwstr/>
  </property>
  <property fmtid="{D5CDD505-2E9C-101B-9397-08002B2CF9AE}" pid="7" name="txtTel">
    <vt:lpwstr/>
  </property>
  <property fmtid="{D5CDD505-2E9C-101B-9397-08002B2CF9AE}" pid="8" name="txtMail">
    <vt:lpwstr/>
  </property>
  <property fmtid="{D5CDD505-2E9C-101B-9397-08002B2CF9AE}" pid="9" name="cboLogo">
    <vt:lpwstr>PNO</vt:lpwstr>
  </property>
  <property fmtid="{D5CDD505-2E9C-101B-9397-08002B2CF9AE}" pid="10" name="txtLogo1">
    <vt:lpwstr/>
  </property>
  <property fmtid="{D5CDD505-2E9C-101B-9397-08002B2CF9AE}" pid="11" name="txtLogo2">
    <vt:lpwstr/>
  </property>
  <property fmtid="{D5CDD505-2E9C-101B-9397-08002B2CF9AE}" pid="12" name="txtDepartment">
    <vt:lpwstr/>
  </property>
  <property fmtid="{D5CDD505-2E9C-101B-9397-08002B2CF9AE}" pid="13" name="txtCopyright">
    <vt:lpwstr/>
  </property>
  <property fmtid="{D5CDD505-2E9C-101B-9397-08002B2CF9AE}" pid="14" name="txtURL">
    <vt:lpwstr/>
  </property>
  <property fmtid="{D5CDD505-2E9C-101B-9397-08002B2CF9AE}" pid="15" name="ContentTypeId">
    <vt:lpwstr>0x010100093571870C4D024DBDCEC37B6D83FCEF</vt:lpwstr>
  </property>
</Properties>
</file>