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7" r:id="rId5"/>
    <p:sldMasterId id="2147483709" r:id="rId6"/>
    <p:sldMasterId id="2147483721" r:id="rId7"/>
  </p:sldMasterIdLst>
  <p:notesMasterIdLst>
    <p:notesMasterId r:id="rId20"/>
  </p:notesMasterIdLst>
  <p:sldIdLst>
    <p:sldId id="256" r:id="rId8"/>
    <p:sldId id="257" r:id="rId9"/>
    <p:sldId id="258" r:id="rId10"/>
    <p:sldId id="262" r:id="rId11"/>
    <p:sldId id="263" r:id="rId12"/>
    <p:sldId id="264" r:id="rId13"/>
    <p:sldId id="259" r:id="rId14"/>
    <p:sldId id="265" r:id="rId15"/>
    <p:sldId id="266" r:id="rId16"/>
    <p:sldId id="268" r:id="rId17"/>
    <p:sldId id="267" r:id="rId18"/>
    <p:sldId id="26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02CD7-0E59-4F84-B0EA-3353A771D13E}" type="datetimeFigureOut">
              <a:rPr lang="en-GB" smtClean="0"/>
              <a:t>14/04/2014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CE28C-E49E-4F94-942F-5B501048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37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A3D9A-6BF3-4571-A792-9E674F9B3490}" type="slidenum">
              <a:rPr lang="en-US" altLang="en-US">
                <a:solidFill>
                  <a:prstClr val="black"/>
                </a:solidFill>
              </a:rPr>
              <a:pPr/>
              <a:t>10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15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5175" cy="3430588"/>
          </a:xfrm>
          <a:ln/>
        </p:spPr>
      </p:sp>
      <p:sp>
        <p:nvSpPr>
          <p:cNvPr id="1152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058" y="4342939"/>
            <a:ext cx="5023884" cy="4114587"/>
          </a:xfrm>
        </p:spPr>
        <p:txBody>
          <a:bodyPr/>
          <a:lstStyle/>
          <a:p>
            <a:endParaRPr lang="it-IT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0BF5-F105-47B9-BBB0-FBEE500DBC55}" type="datetimeFigureOut">
              <a:rPr lang="en-GB" smtClean="0"/>
              <a:t>14/04/2014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DC46-9FAD-4D6E-9301-8986ECF3DF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513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0BF5-F105-47B9-BBB0-FBEE500DBC55}" type="datetimeFigureOut">
              <a:rPr lang="en-GB" smtClean="0"/>
              <a:t>14/04/2014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DC46-9FAD-4D6E-9301-8986ECF3DF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90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0BF5-F105-47B9-BBB0-FBEE500DBC55}" type="datetimeFigureOut">
              <a:rPr lang="en-GB" smtClean="0"/>
              <a:t>14/04/2014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DC46-9FAD-4D6E-9301-8986ECF3DF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171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64008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05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860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59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1265236" y="5231371"/>
            <a:ext cx="2895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144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89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27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201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788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0BF5-F105-47B9-BBB0-FBEE500DBC55}" type="datetimeFigureOut">
              <a:rPr lang="en-GB" smtClean="0"/>
              <a:t>14/04/2014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DC46-9FAD-4D6E-9301-8986ECF3DF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8485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395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064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600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64008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5356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7341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2477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1265236" y="5231371"/>
            <a:ext cx="2895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3531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1747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214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01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0BF5-F105-47B9-BBB0-FBEE500DBC55}" type="datetimeFigureOut">
              <a:rPr lang="en-GB" smtClean="0"/>
              <a:t>14/04/2014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DC46-9FAD-4D6E-9301-8986ECF3DF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1044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8285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349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0366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6203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defRPr/>
              </a:pPr>
              <a:endParaRPr lang="fr-FR" b="1">
                <a:solidFill>
                  <a:srgbClr val="FFFF00"/>
                </a:solidFill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endParaRPr lang="en-GB" b="1">
                <a:solidFill>
                  <a:srgbClr val="FFFF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7" name="Rectangle 10"/>
          <p:cNvSpPr>
            <a:spLocks noChangeAspect="1" noChangeArrowheads="1"/>
          </p:cNvSpPr>
          <p:nvPr userDrawn="1"/>
        </p:nvSpPr>
        <p:spPr bwMode="auto">
          <a:xfrm>
            <a:off x="4824413" y="6681788"/>
            <a:ext cx="3175" cy="317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endParaRPr lang="fr-FR" altLang="en-US" sz="1800" smtClean="0">
              <a:solidFill>
                <a:srgbClr val="FFFF00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  <a:noFill/>
        </p:spPr>
        <p:txBody>
          <a:bodyPr anchor="b"/>
          <a:lstStyle>
            <a:lvl1pPr>
              <a:defRPr sz="1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fld id="{05E3BB23-7754-4E7D-AD43-DB34C6E75C9A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6178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016197-8B7F-472A-9DBE-6EFABDB5E8F1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2945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F594D3-44BF-4AA5-9D21-E2752CD8578D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404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447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1D92D6-0FC8-4C19-89C3-4CE4599713A9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6218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750716-FD18-4AFE-80DB-E4CDAA255070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482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F1F443-A1C2-41E6-BCC3-450708F9F2DE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637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0BF5-F105-47B9-BBB0-FBEE500DBC55}" type="datetimeFigureOut">
              <a:rPr lang="en-GB" smtClean="0"/>
              <a:t>14/04/2014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DC46-9FAD-4D6E-9301-8986ECF3DF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7151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364128-FDC7-4B0F-8C44-E32F0E170BF9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9118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B3BD97-63BB-4111-AE46-667DA1A721C5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0992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035E79-5057-46BC-B247-E5A9249D98BB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425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AB4ABC-505C-4877-87E7-3F697FE0BB3E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2792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5B1D2-D0CF-4BAB-8C3F-E41BD1C20C91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9534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143000" y="228600"/>
            <a:ext cx="77724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19600" y="1447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5814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35814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117301-785A-4D4C-A66C-FECE46921CFB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4670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626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3/06/2013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Grudiev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6062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9051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903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0BF5-F105-47B9-BBB0-FBEE500DBC55}" type="datetimeFigureOut">
              <a:rPr lang="en-GB" smtClean="0"/>
              <a:t>14/04/2014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DC46-9FAD-4D6E-9301-8986ECF3DF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509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957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8224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3/06/2013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Grudiev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411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6482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96239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6345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6705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</p:spTree>
    <p:extLst>
      <p:ext uri="{BB962C8B-B14F-4D97-AF65-F5344CB8AC3E}">
        <p14:creationId xmlns:p14="http://schemas.microsoft.com/office/powerpoint/2010/main" val="15851882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</p:spTree>
    <p:extLst>
      <p:ext uri="{BB962C8B-B14F-4D97-AF65-F5344CB8AC3E}">
        <p14:creationId xmlns:p14="http://schemas.microsoft.com/office/powerpoint/2010/main" val="24079578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</p:spTree>
    <p:extLst>
      <p:ext uri="{BB962C8B-B14F-4D97-AF65-F5344CB8AC3E}">
        <p14:creationId xmlns:p14="http://schemas.microsoft.com/office/powerpoint/2010/main" val="197324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0BF5-F105-47B9-BBB0-FBEE500DBC55}" type="datetimeFigureOut">
              <a:rPr lang="en-GB" smtClean="0"/>
              <a:t>14/04/2014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DC46-9FAD-4D6E-9301-8986ECF3DF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567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</p:spTree>
    <p:extLst>
      <p:ext uri="{BB962C8B-B14F-4D97-AF65-F5344CB8AC3E}">
        <p14:creationId xmlns:p14="http://schemas.microsoft.com/office/powerpoint/2010/main" val="196380299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</p:spTree>
    <p:extLst>
      <p:ext uri="{BB962C8B-B14F-4D97-AF65-F5344CB8AC3E}">
        <p14:creationId xmlns:p14="http://schemas.microsoft.com/office/powerpoint/2010/main" val="5575386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</p:spTree>
    <p:extLst>
      <p:ext uri="{BB962C8B-B14F-4D97-AF65-F5344CB8AC3E}">
        <p14:creationId xmlns:p14="http://schemas.microsoft.com/office/powerpoint/2010/main" val="33152447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</p:spTree>
    <p:extLst>
      <p:ext uri="{BB962C8B-B14F-4D97-AF65-F5344CB8AC3E}">
        <p14:creationId xmlns:p14="http://schemas.microsoft.com/office/powerpoint/2010/main" val="42184661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</p:spTree>
    <p:extLst>
      <p:ext uri="{BB962C8B-B14F-4D97-AF65-F5344CB8AC3E}">
        <p14:creationId xmlns:p14="http://schemas.microsoft.com/office/powerpoint/2010/main" val="1506843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</p:spTree>
    <p:extLst>
      <p:ext uri="{BB962C8B-B14F-4D97-AF65-F5344CB8AC3E}">
        <p14:creationId xmlns:p14="http://schemas.microsoft.com/office/powerpoint/2010/main" val="195445136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</p:spTree>
    <p:extLst>
      <p:ext uri="{BB962C8B-B14F-4D97-AF65-F5344CB8AC3E}">
        <p14:creationId xmlns:p14="http://schemas.microsoft.com/office/powerpoint/2010/main" val="117835296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</p:spTree>
    <p:extLst>
      <p:ext uri="{BB962C8B-B14F-4D97-AF65-F5344CB8AC3E}">
        <p14:creationId xmlns:p14="http://schemas.microsoft.com/office/powerpoint/2010/main" val="161755950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8D06F6-73F4-4AB5-94B7-52499D17C29F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1758875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E78FD8-A1A8-4F28-93FE-52B49F5089BE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80648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6553200" y="6309320"/>
            <a:ext cx="2355290" cy="369223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Walter Wuensch, CERN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07504" y="6348040"/>
            <a:ext cx="2910827" cy="369223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EUCARD2 WP12, CEA SACLAY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00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52300"/>
            <a:ext cx="908720" cy="908720"/>
          </a:xfrm>
          <a:prstGeom prst="rect">
            <a:avLst/>
          </a:prstGeom>
          <a:noFill/>
        </p:spPr>
      </p:pic>
      <p:pic>
        <p:nvPicPr>
          <p:cNvPr id="11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-64651"/>
            <a:ext cx="1450504" cy="102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3797236" y="6372145"/>
            <a:ext cx="1433180" cy="369223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16</a:t>
            </a:r>
            <a:r>
              <a:rPr lang="en-GB" baseline="0" dirty="0" smtClean="0">
                <a:solidFill>
                  <a:schemeClr val="bg1">
                    <a:lumMod val="50000"/>
                  </a:schemeClr>
                </a:solidFill>
              </a:rPr>
              <a:t> April 2014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49747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35CEE09-BE23-440A-BD32-8139463F6150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6150362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F5883C-5736-45A3-A3D1-D866B833BA4E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0998973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C8B86C-02BE-42FF-AD9E-4F61AEF058D6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4456770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E0D2F8-6BFF-40AC-BABF-0FC4E48F28CE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378918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131AE0-1245-4A54-AF90-656878E8EED7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6810995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65FB26-B2A8-487F-AA92-56B263B2B34D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6476211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C91454-CB11-4FDE-9A0A-0BC584B1E650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4540159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24B1B5-5A9B-4628-81C9-DE9E5F4DD4CA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425176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0551EA-5167-4868-92F2-CD2CDAF4B8F7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7553088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729038" y="6575425"/>
            <a:ext cx="1874837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196138" y="6599238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3A87A8E1-06DA-4C49-8495-255EC951C320}" type="slidenum">
              <a:rPr lang="en-US" altLang="en-US">
                <a:solidFill>
                  <a:srgbClr val="333399"/>
                </a:solidFill>
              </a:rPr>
              <a:pPr/>
              <a:t>‹#›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60629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0BF5-F105-47B9-BBB0-FBEE500DBC55}" type="datetimeFigureOut">
              <a:rPr lang="en-GB" smtClean="0"/>
              <a:t>14/04/2014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DC46-9FAD-4D6E-9301-8986ECF3DF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39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0BF5-F105-47B9-BBB0-FBEE500DBC55}" type="datetimeFigureOut">
              <a:rPr lang="en-GB" smtClean="0"/>
              <a:t>14/04/2014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DC46-9FAD-4D6E-9301-8986ECF3DF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035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6.wmf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6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30BF5-F105-47B9-BBB0-FBEE500DBC55}" type="datetimeFigureOut">
              <a:rPr lang="en-GB" smtClean="0"/>
              <a:t>14/04/2014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4DC46-9FAD-4D6E-9301-8986ECF3DF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745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 userDrawn="1"/>
        </p:nvGrpSpPr>
        <p:grpSpPr>
          <a:xfrm>
            <a:off x="0" y="-99392"/>
            <a:ext cx="9144000" cy="914400"/>
            <a:chOff x="0" y="7620"/>
            <a:chExt cx="9144000" cy="914400"/>
          </a:xfrm>
        </p:grpSpPr>
        <p:sp>
          <p:nvSpPr>
            <p:cNvPr id="8" name="Title 1"/>
            <p:cNvSpPr txBox="1">
              <a:spLocks/>
            </p:cNvSpPr>
            <p:nvPr userDrawn="1"/>
          </p:nvSpPr>
          <p:spPr bwMode="auto">
            <a:xfrm>
              <a:off x="0" y="84837"/>
              <a:ext cx="9144000" cy="775971"/>
            </a:xfrm>
            <a:prstGeom prst="rect">
              <a:avLst/>
            </a:prstGeom>
            <a:gradFill>
              <a:gsLst>
                <a:gs pos="0">
                  <a:srgbClr val="FF66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250" y="7620"/>
            <a:ext cx="7321550" cy="746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15008"/>
            <a:ext cx="8229600" cy="5710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255049" y="522763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N. Catalan Lasheras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753796"/>
            <a:ext cx="375313" cy="610420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271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 userDrawn="1"/>
        </p:nvGrpSpPr>
        <p:grpSpPr>
          <a:xfrm>
            <a:off x="0" y="-99392"/>
            <a:ext cx="9144000" cy="914400"/>
            <a:chOff x="0" y="7620"/>
            <a:chExt cx="9144000" cy="914400"/>
          </a:xfrm>
        </p:grpSpPr>
        <p:sp>
          <p:nvSpPr>
            <p:cNvPr id="8" name="Title 1"/>
            <p:cNvSpPr txBox="1">
              <a:spLocks/>
            </p:cNvSpPr>
            <p:nvPr userDrawn="1"/>
          </p:nvSpPr>
          <p:spPr bwMode="auto">
            <a:xfrm>
              <a:off x="0" y="84837"/>
              <a:ext cx="9144000" cy="775971"/>
            </a:xfrm>
            <a:prstGeom prst="rect">
              <a:avLst/>
            </a:prstGeom>
            <a:gradFill>
              <a:gsLst>
                <a:gs pos="0">
                  <a:srgbClr val="FF66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250" y="7620"/>
            <a:ext cx="7321550" cy="746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15008"/>
            <a:ext cx="8229600" cy="5710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255049" y="522763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N. Catalan Lasheras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753796"/>
            <a:ext cx="375313" cy="610420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16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0" name="Freeform 14"/>
          <p:cNvSpPr>
            <a:spLocks/>
          </p:cNvSpPr>
          <p:nvPr userDrawn="1"/>
        </p:nvSpPr>
        <p:spPr bwMode="auto">
          <a:xfrm>
            <a:off x="4572000" y="3429000"/>
            <a:ext cx="4572000" cy="3429000"/>
          </a:xfrm>
          <a:custGeom>
            <a:avLst/>
            <a:gdLst/>
            <a:ahLst/>
            <a:cxnLst>
              <a:cxn ang="0">
                <a:pos x="1523" y="2611"/>
              </a:cxn>
              <a:cxn ang="0">
                <a:pos x="3698" y="2612"/>
              </a:cxn>
              <a:cxn ang="0">
                <a:pos x="3698" y="2228"/>
              </a:cxn>
              <a:cxn ang="0">
                <a:pos x="0" y="0"/>
              </a:cxn>
              <a:cxn ang="0">
                <a:pos x="160" y="118"/>
              </a:cxn>
              <a:cxn ang="0">
                <a:pos x="292" y="219"/>
              </a:cxn>
              <a:cxn ang="0">
                <a:pos x="441" y="347"/>
              </a:cxn>
              <a:cxn ang="0">
                <a:pos x="585" y="482"/>
              </a:cxn>
              <a:cxn ang="0">
                <a:pos x="796" y="711"/>
              </a:cxn>
              <a:cxn ang="0">
                <a:pos x="983" y="955"/>
              </a:cxn>
              <a:cxn ang="0">
                <a:pos x="1119" y="1168"/>
              </a:cxn>
              <a:cxn ang="0">
                <a:pos x="1238" y="1388"/>
              </a:cxn>
              <a:cxn ang="0">
                <a:pos x="1331" y="1608"/>
              </a:cxn>
              <a:cxn ang="0">
                <a:pos x="1400" y="1809"/>
              </a:cxn>
              <a:cxn ang="0">
                <a:pos x="1447" y="1979"/>
              </a:cxn>
              <a:cxn ang="0">
                <a:pos x="1490" y="2190"/>
              </a:cxn>
              <a:cxn ang="0">
                <a:pos x="1511" y="2374"/>
              </a:cxn>
              <a:cxn ang="0">
                <a:pos x="1523" y="2611"/>
              </a:cxn>
            </a:cxnLst>
            <a:rect l="0" t="0" r="r" b="b"/>
            <a:pathLst>
              <a:path w="3699" h="2613">
                <a:moveTo>
                  <a:pt x="1523" y="2611"/>
                </a:moveTo>
                <a:lnTo>
                  <a:pt x="3698" y="2612"/>
                </a:lnTo>
                <a:lnTo>
                  <a:pt x="3698" y="2228"/>
                </a:lnTo>
                <a:lnTo>
                  <a:pt x="0" y="0"/>
                </a:lnTo>
                <a:lnTo>
                  <a:pt x="160" y="118"/>
                </a:lnTo>
                <a:lnTo>
                  <a:pt x="292" y="219"/>
                </a:lnTo>
                <a:lnTo>
                  <a:pt x="441" y="347"/>
                </a:lnTo>
                <a:lnTo>
                  <a:pt x="585" y="482"/>
                </a:lnTo>
                <a:lnTo>
                  <a:pt x="796" y="711"/>
                </a:lnTo>
                <a:lnTo>
                  <a:pt x="983" y="955"/>
                </a:lnTo>
                <a:lnTo>
                  <a:pt x="1119" y="1168"/>
                </a:lnTo>
                <a:lnTo>
                  <a:pt x="1238" y="1388"/>
                </a:lnTo>
                <a:lnTo>
                  <a:pt x="1331" y="1608"/>
                </a:lnTo>
                <a:lnTo>
                  <a:pt x="1400" y="1809"/>
                </a:lnTo>
                <a:lnTo>
                  <a:pt x="1447" y="1979"/>
                </a:lnTo>
                <a:lnTo>
                  <a:pt x="1490" y="2190"/>
                </a:lnTo>
                <a:lnTo>
                  <a:pt x="1511" y="2374"/>
                </a:lnTo>
                <a:lnTo>
                  <a:pt x="1523" y="2611"/>
                </a:lnTo>
              </a:path>
            </a:pathLst>
          </a:custGeom>
          <a:gradFill rotWithShape="0">
            <a:gsLst>
              <a:gs pos="0">
                <a:schemeClr val="accent2">
                  <a:gamma/>
                  <a:tint val="60000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endParaRPr lang="fr-FR" b="1">
              <a:solidFill>
                <a:srgbClr val="FFFF00"/>
              </a:solidFill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772400" cy="4572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52941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477000"/>
            <a:ext cx="3276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 sz="1000" b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477000"/>
            <a:ext cx="2971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defRPr sz="1000" b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defRPr>
            </a:lvl1pPr>
          </a:lstStyle>
          <a:p>
            <a:pPr algn="ctr" fontAlgn="base">
              <a:spcAft>
                <a:spcPct val="0"/>
              </a:spcAft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77000"/>
            <a:ext cx="2438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0"/>
              </a:spcBef>
              <a:defRPr sz="1000" b="0">
                <a:solidFill>
                  <a:schemeClr val="tx1"/>
                </a:solidFill>
                <a:latin typeface="Arial Unicode MS" pitchFamily="34" charset="-128"/>
              </a:defRPr>
            </a:lvl1pPr>
          </a:lstStyle>
          <a:p>
            <a:pPr fontAlgn="base">
              <a:spcAft>
                <a:spcPct val="0"/>
              </a:spcAft>
            </a:pPr>
            <a:fld id="{36601FF1-BB37-40C6-AEB9-8F932514DDF7}" type="slidenum">
              <a:rPr lang="en-GB" altLang="en-US" smtClean="0">
                <a:solidFill>
                  <a:srgbClr val="FFFFFF"/>
                </a:solidFill>
                <a:ea typeface="ＭＳ Ｐゴシック" pitchFamily="34" charset="-128"/>
              </a:rPr>
              <a:pPr fontAlgn="base">
                <a:spcAft>
                  <a:spcPct val="0"/>
                </a:spcAft>
              </a:pPr>
              <a:t>‹#›</a:t>
            </a:fld>
            <a:endParaRPr lang="en-GB" altLang="en-US" smtClean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32" name="Rectangle 10"/>
          <p:cNvSpPr>
            <a:spLocks noChangeAspect="1" noChangeArrowheads="1"/>
          </p:cNvSpPr>
          <p:nvPr userDrawn="1"/>
        </p:nvSpPr>
        <p:spPr bwMode="auto">
          <a:xfrm>
            <a:off x="4824413" y="6681788"/>
            <a:ext cx="3175" cy="317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endParaRPr lang="fr-FR" altLang="en-US" sz="1800" smtClean="0">
              <a:solidFill>
                <a:srgbClr val="FFFF00"/>
              </a:solidFill>
            </a:endParaRPr>
          </a:p>
        </p:txBody>
      </p:sp>
      <p:pic>
        <p:nvPicPr>
          <p:cNvPr id="1033" name="Picture 113" descr="tera_logo_noborder_gi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302375"/>
            <a:ext cx="8382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80310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l"/>
        <a:defRPr sz="2000">
          <a:solidFill>
            <a:schemeClr val="folHlink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>
          <a:solidFill>
            <a:schemeClr val="folHlink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l"/>
        <a:defRPr>
          <a:solidFill>
            <a:schemeClr val="folHlink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>
          <a:solidFill>
            <a:schemeClr val="folHlink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folHlink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fol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fol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fol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folHlink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3/06/2013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Grudiev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72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" y="6604000"/>
            <a:ext cx="29797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75000"/>
              </a:lnSpc>
              <a:defRPr sz="1200" b="1" i="1">
                <a:solidFill>
                  <a:schemeClr val="accent2"/>
                </a:solidFill>
                <a:latin typeface="Calibri" pitchFamily="34" charset="0"/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620713"/>
            <a:ext cx="9144000" cy="53975"/>
          </a:xfrm>
          <a:prstGeom prst="rect">
            <a:avLst/>
          </a:prstGeom>
          <a:gradFill rotWithShape="0">
            <a:gsLst>
              <a:gs pos="0">
                <a:srgbClr val="FFFF07"/>
              </a:gs>
              <a:gs pos="100000">
                <a:srgbClr val="1957FF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808080">
                <a:alpha val="8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6515100"/>
            <a:ext cx="9144000" cy="53975"/>
          </a:xfrm>
          <a:prstGeom prst="rect">
            <a:avLst/>
          </a:prstGeom>
          <a:gradFill rotWithShape="0">
            <a:gsLst>
              <a:gs pos="0">
                <a:srgbClr val="FFFF07"/>
              </a:gs>
              <a:gs pos="100000">
                <a:srgbClr val="1957FF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808080">
                <a:alpha val="8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22225"/>
            <a:ext cx="1020763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8507413" y="6599238"/>
            <a:ext cx="609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B14E3AA6-0D87-42C0-AC9A-74F36B822D24}" type="slidenum">
              <a:rPr lang="en-US" altLang="en-US" sz="1200" b="1" i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 b="1" i="1">
              <a:solidFill>
                <a:srgbClr val="333399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6362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29038" y="6575425"/>
            <a:ext cx="1874837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75000"/>
              </a:lnSpc>
              <a:defRPr sz="1200" i="1">
                <a:solidFill>
                  <a:schemeClr val="accent2"/>
                </a:solidFill>
                <a:latin typeface="Calibri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6138" y="6599238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8D38085F-60AF-48C0-A256-66FB31C15BF6}" type="slidenum">
              <a:rPr lang="en-US" altLang="en-US" b="1">
                <a:solidFill>
                  <a:srgbClr val="333399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b="1">
              <a:solidFill>
                <a:srgbClr val="333399"/>
              </a:solidFill>
              <a:effectLst/>
            </a:endParaRP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549275"/>
            <a:ext cx="9144000" cy="53975"/>
          </a:xfrm>
          <a:prstGeom prst="rect">
            <a:avLst/>
          </a:prstGeom>
          <a:gradFill rotWithShape="0">
            <a:gsLst>
              <a:gs pos="0">
                <a:srgbClr val="FFFF07"/>
              </a:gs>
              <a:gs pos="100000">
                <a:srgbClr val="1957FF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808080">
                <a:alpha val="8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7938" y="6505575"/>
            <a:ext cx="9144000" cy="53975"/>
          </a:xfrm>
          <a:prstGeom prst="rect">
            <a:avLst/>
          </a:prstGeom>
          <a:gradFill rotWithShape="0">
            <a:gsLst>
              <a:gs pos="0">
                <a:srgbClr val="FFFF07"/>
              </a:gs>
              <a:gs pos="100000">
                <a:srgbClr val="1957FF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808080">
                <a:alpha val="8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038" name="Picture 1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9013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93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80000"/>
        <a:buChar char="o"/>
        <a:defRPr sz="1600" i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research/participants/portal/desktop/en/opportunities/h2020/topics/60-infradev-1-2014.html" TargetMode="Externa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765316"/>
            <a:ext cx="7275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Introduction to WP12: Normal Conducting High-Gradient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57723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>
                <a:solidFill>
                  <a:srgbClr val="333399"/>
                </a:solidFill>
              </a:rPr>
              <a:t>GdA_CLIC Workshop 2014</a:t>
            </a:r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39C910-FBC4-4D91-9E6D-B9E81ECE0C35}" type="slidenum">
              <a:rPr lang="en-US" altLang="en-US">
                <a:solidFill>
                  <a:srgbClr val="333399"/>
                </a:solidFill>
              </a:rPr>
              <a:pPr/>
              <a:t>10</a:t>
            </a:fld>
            <a:endParaRPr lang="en-US" altLang="en-US">
              <a:solidFill>
                <a:srgbClr val="333399"/>
              </a:solidFill>
              <a:effectLst/>
            </a:endParaRPr>
          </a:p>
        </p:txBody>
      </p:sp>
      <p:graphicFrame>
        <p:nvGraphicFramePr>
          <p:cNvPr id="1150978" name="Object 2"/>
          <p:cNvGraphicFramePr>
            <a:graphicFrameLocks noGrp="1" noChangeAspect="1"/>
          </p:cNvGraphicFramePr>
          <p:nvPr>
            <p:ph/>
          </p:nvPr>
        </p:nvGraphicFramePr>
        <p:xfrm>
          <a:off x="71438" y="1662113"/>
          <a:ext cx="7345362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Visio" r:id="rId4" imgW="10311166" imgH="807611" progId="Visio.Drawing.11">
                  <p:embed/>
                </p:oleObj>
              </mc:Choice>
              <mc:Fallback>
                <p:oleObj name="Visio" r:id="rId4" imgW="10311166" imgH="807611" progId="Visio.Drawing.11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1662113"/>
                        <a:ext cx="7345362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0980" name="Line 4"/>
          <p:cNvSpPr>
            <a:spLocks noChangeShapeType="1"/>
          </p:cNvSpPr>
          <p:nvPr/>
        </p:nvSpPr>
        <p:spPr bwMode="auto">
          <a:xfrm flipV="1">
            <a:off x="5356225" y="2460625"/>
            <a:ext cx="2270125" cy="127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50981" name="Rectangle 5"/>
          <p:cNvSpPr>
            <a:spLocks noChangeArrowheads="1"/>
          </p:cNvSpPr>
          <p:nvPr/>
        </p:nvSpPr>
        <p:spPr bwMode="auto">
          <a:xfrm>
            <a:off x="5349875" y="2428875"/>
            <a:ext cx="1868488" cy="6985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50982" name="Text Box 6"/>
          <p:cNvSpPr txBox="1">
            <a:spLocks noChangeArrowheads="1"/>
          </p:cNvSpPr>
          <p:nvPr/>
        </p:nvSpPr>
        <p:spPr bwMode="auto">
          <a:xfrm>
            <a:off x="7421563" y="1916113"/>
            <a:ext cx="1223962" cy="284162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200" b="1" i="1">
                <a:solidFill>
                  <a:srgbClr val="333399"/>
                </a:solidFill>
                <a:latin typeface="Calibri" pitchFamily="34" charset="0"/>
              </a:rPr>
              <a:t>FEL-1 &amp; FEL-2</a:t>
            </a:r>
            <a:endParaRPr lang="en-US" altLang="en-US" sz="1200" b="1" i="1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1150983" name="Line 7"/>
          <p:cNvSpPr>
            <a:spLocks noChangeShapeType="1"/>
          </p:cNvSpPr>
          <p:nvPr/>
        </p:nvSpPr>
        <p:spPr bwMode="auto">
          <a:xfrm>
            <a:off x="4619625" y="2459038"/>
            <a:ext cx="287338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50984" name="Text Box 8"/>
          <p:cNvSpPr txBox="1">
            <a:spLocks noChangeArrowheads="1"/>
          </p:cNvSpPr>
          <p:nvPr/>
        </p:nvSpPr>
        <p:spPr bwMode="auto">
          <a:xfrm>
            <a:off x="2974975" y="2230438"/>
            <a:ext cx="15811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400" b="1">
                <a:solidFill>
                  <a:srgbClr val="333399"/>
                </a:solidFill>
                <a:latin typeface="Calibri" pitchFamily="34" charset="0"/>
              </a:rPr>
              <a:t>Beam input energy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400" b="1">
                <a:solidFill>
                  <a:srgbClr val="333399"/>
                </a:solidFill>
                <a:latin typeface="Calibri" pitchFamily="34" charset="0"/>
              </a:rPr>
              <a:t>≥ 750 MeV</a:t>
            </a:r>
            <a:endParaRPr lang="en-US" altLang="en-US" sz="1400" b="1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1150985" name="Text Box 9"/>
          <p:cNvSpPr txBox="1">
            <a:spLocks noChangeArrowheads="1"/>
          </p:cNvSpPr>
          <p:nvPr/>
        </p:nvSpPr>
        <p:spPr bwMode="auto">
          <a:xfrm>
            <a:off x="827088" y="2997200"/>
            <a:ext cx="5930900" cy="216217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9388" indent="-179388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2100" b="1" i="1">
                <a:solidFill>
                  <a:srgbClr val="333399"/>
                </a:solidFill>
                <a:latin typeface="Calibri" pitchFamily="34" charset="0"/>
              </a:rPr>
              <a:t>	</a:t>
            </a:r>
            <a:r>
              <a:rPr lang="it-IT" altLang="en-US" sz="2500" b="1" i="1">
                <a:solidFill>
                  <a:srgbClr val="333399"/>
                </a:solidFill>
                <a:latin typeface="Calibri" pitchFamily="34" charset="0"/>
              </a:rPr>
              <a:t>X-band linac extension</a:t>
            </a:r>
          </a:p>
          <a:p>
            <a:pPr algn="just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it-IT" altLang="en-US" sz="2100" b="1" i="1">
                <a:solidFill>
                  <a:srgbClr val="333399"/>
                </a:solidFill>
                <a:latin typeface="Calibri" pitchFamily="34" charset="0"/>
              </a:rPr>
              <a:t>Effective accelerating length 		40 m</a:t>
            </a:r>
          </a:p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en-US" sz="2100" b="1" i="1">
                <a:solidFill>
                  <a:srgbClr val="333399"/>
                </a:solidFill>
                <a:latin typeface="Calibri" pitchFamily="34" charset="0"/>
              </a:rPr>
              <a:t>Accelerating gradient 	</a:t>
            </a:r>
            <a:r>
              <a:rPr lang="it-IT" altLang="en-US" sz="2100" b="1">
                <a:solidFill>
                  <a:srgbClr val="000000"/>
                </a:solidFill>
              </a:rPr>
              <a:t>		</a:t>
            </a:r>
            <a:r>
              <a:rPr lang="it-IT" altLang="en-US" sz="2100" b="1" i="1">
                <a:solidFill>
                  <a:srgbClr val="333399"/>
                </a:solidFill>
                <a:latin typeface="Calibri" pitchFamily="34" charset="0"/>
              </a:rPr>
              <a:t>60 MV/m</a:t>
            </a:r>
          </a:p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en-US" sz="2100" b="1" i="1">
                <a:solidFill>
                  <a:srgbClr val="333399"/>
                </a:solidFill>
                <a:latin typeface="Calibri" pitchFamily="34" charset="0"/>
              </a:rPr>
              <a:t>Beam energy gain on crest 		2.4 GeV </a:t>
            </a:r>
          </a:p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t-IT" altLang="en-US" sz="2100" b="1" i="1">
                <a:solidFill>
                  <a:srgbClr val="333399"/>
                </a:solidFill>
                <a:latin typeface="Calibri" pitchFamily="34" charset="0"/>
              </a:rPr>
              <a:t>Injection energy 			.75 GeV</a:t>
            </a:r>
            <a:endParaRPr lang="en-US" altLang="en-US" sz="2100" b="1" i="1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1150986" name="Rectangle 10"/>
          <p:cNvSpPr>
            <a:spLocks noChangeArrowheads="1"/>
          </p:cNvSpPr>
          <p:nvPr/>
        </p:nvSpPr>
        <p:spPr bwMode="auto">
          <a:xfrm>
            <a:off x="1331913" y="38100"/>
            <a:ext cx="7062787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2500" b="1" i="1">
                <a:solidFill>
                  <a:srgbClr val="333399"/>
                </a:solidFill>
                <a:latin typeface="Calibri" pitchFamily="34" charset="0"/>
              </a:rPr>
              <a:t>FERMI@Elettra: present layout and energy upgrade </a:t>
            </a:r>
            <a:endParaRPr lang="en-US" altLang="en-US" sz="2500" b="1" i="1">
              <a:solidFill>
                <a:srgbClr val="333399"/>
              </a:solidFill>
              <a:latin typeface="Arial" pitchFamily="34" charset="0"/>
            </a:endParaRPr>
          </a:p>
        </p:txBody>
      </p:sp>
      <p:sp>
        <p:nvSpPr>
          <p:cNvPr id="1150987" name="Text Box 11"/>
          <p:cNvSpPr txBox="1">
            <a:spLocks noChangeArrowheads="1"/>
          </p:cNvSpPr>
          <p:nvPr/>
        </p:nvSpPr>
        <p:spPr bwMode="auto">
          <a:xfrm>
            <a:off x="5297488" y="2481263"/>
            <a:ext cx="19415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200" b="1" i="1">
                <a:solidFill>
                  <a:srgbClr val="FF0000"/>
                </a:solidFill>
                <a:latin typeface="Arial" pitchFamily="34" charset="0"/>
              </a:rPr>
              <a:t>X-band linac extension</a:t>
            </a:r>
            <a:endParaRPr lang="en-US" altLang="en-US" sz="1200" b="1" i="1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150988" name="Text Box 12"/>
          <p:cNvSpPr txBox="1">
            <a:spLocks noChangeArrowheads="1"/>
          </p:cNvSpPr>
          <p:nvPr/>
        </p:nvSpPr>
        <p:spPr bwMode="auto">
          <a:xfrm>
            <a:off x="7651750" y="2246313"/>
            <a:ext cx="1360488" cy="466725"/>
          </a:xfrm>
          <a:prstGeom prst="rect">
            <a:avLst/>
          </a:prstGeom>
          <a:solidFill>
            <a:srgbClr val="FFFF99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200" b="1" i="1">
                <a:solidFill>
                  <a:srgbClr val="1F7B1F"/>
                </a:solidFill>
                <a:latin typeface="Calibri" pitchFamily="34" charset="0"/>
              </a:rPr>
              <a:t>New FEL beamline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l"/>
            </a:pPr>
            <a:r>
              <a:rPr lang="it-IT" altLang="en-US" sz="1200" b="1" i="1">
                <a:solidFill>
                  <a:srgbClr val="1F7B1F"/>
                </a:solidFill>
                <a:latin typeface="Calibri" pitchFamily="34" charset="0"/>
              </a:rPr>
              <a:t>≤ 1 nm</a:t>
            </a:r>
            <a:endParaRPr lang="en-US" altLang="en-US" sz="1200" b="1" i="1">
              <a:solidFill>
                <a:srgbClr val="1F7B1F"/>
              </a:solidFill>
              <a:latin typeface="Calibri" pitchFamily="34" charset="0"/>
            </a:endParaRPr>
          </a:p>
        </p:txBody>
      </p:sp>
      <p:sp>
        <p:nvSpPr>
          <p:cNvPr id="1150989" name="AutoShape 13"/>
          <p:cNvSpPr>
            <a:spLocks noChangeArrowheads="1"/>
          </p:cNvSpPr>
          <p:nvPr/>
        </p:nvSpPr>
        <p:spPr bwMode="auto">
          <a:xfrm>
            <a:off x="7343775" y="1560513"/>
            <a:ext cx="71438" cy="433387"/>
          </a:xfrm>
          <a:prstGeom prst="downArrow">
            <a:avLst>
              <a:gd name="adj1" fmla="val 50000"/>
              <a:gd name="adj2" fmla="val 151665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50990" name="Text Box 14"/>
          <p:cNvSpPr txBox="1">
            <a:spLocks noChangeArrowheads="1"/>
          </p:cNvSpPr>
          <p:nvPr/>
        </p:nvSpPr>
        <p:spPr bwMode="auto">
          <a:xfrm>
            <a:off x="6843713" y="1103313"/>
            <a:ext cx="11509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en-US" b="1" i="1">
                <a:solidFill>
                  <a:srgbClr val="333399"/>
                </a:solidFill>
                <a:latin typeface="Arial" pitchFamily="34" charset="0"/>
              </a:rPr>
              <a:t>1.5 GeV</a:t>
            </a:r>
            <a:endParaRPr lang="en-US" altLang="en-US" b="1" i="1">
              <a:solidFill>
                <a:srgbClr val="333399"/>
              </a:solidFill>
              <a:latin typeface="Arial" pitchFamily="34" charset="0"/>
            </a:endParaRPr>
          </a:p>
        </p:txBody>
      </p:sp>
      <p:sp>
        <p:nvSpPr>
          <p:cNvPr id="1150991" name="AutoShape 15"/>
          <p:cNvSpPr>
            <a:spLocks noChangeArrowheads="1"/>
          </p:cNvSpPr>
          <p:nvPr/>
        </p:nvSpPr>
        <p:spPr bwMode="auto">
          <a:xfrm flipV="1">
            <a:off x="7448550" y="2473325"/>
            <a:ext cx="71438" cy="431800"/>
          </a:xfrm>
          <a:prstGeom prst="downArrow">
            <a:avLst>
              <a:gd name="adj1" fmla="val 50000"/>
              <a:gd name="adj2" fmla="val 15111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50992" name="Text Box 16"/>
          <p:cNvSpPr txBox="1">
            <a:spLocks noChangeArrowheads="1"/>
          </p:cNvSpPr>
          <p:nvPr/>
        </p:nvSpPr>
        <p:spPr bwMode="auto">
          <a:xfrm>
            <a:off x="6934200" y="2994025"/>
            <a:ext cx="1368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en-US" b="1" i="1">
                <a:solidFill>
                  <a:srgbClr val="FF3300"/>
                </a:solidFill>
                <a:latin typeface="Arial" pitchFamily="34" charset="0"/>
              </a:rPr>
              <a:t>3.15 GeV</a:t>
            </a:r>
            <a:endParaRPr lang="en-US" altLang="en-US" b="1" i="1">
              <a:solidFill>
                <a:srgbClr val="FF3300"/>
              </a:solidFill>
              <a:latin typeface="Arial" pitchFamily="34" charset="0"/>
            </a:endParaRPr>
          </a:p>
        </p:txBody>
      </p:sp>
      <p:sp>
        <p:nvSpPr>
          <p:cNvPr id="1150993" name="Freeform 17"/>
          <p:cNvSpPr>
            <a:spLocks/>
          </p:cNvSpPr>
          <p:nvPr/>
        </p:nvSpPr>
        <p:spPr bwMode="auto">
          <a:xfrm>
            <a:off x="4694238" y="2100263"/>
            <a:ext cx="647700" cy="358775"/>
          </a:xfrm>
          <a:custGeom>
            <a:avLst/>
            <a:gdLst>
              <a:gd name="T0" fmla="*/ 0 w 363"/>
              <a:gd name="T1" fmla="*/ 0 h 91"/>
              <a:gd name="T2" fmla="*/ 182 w 363"/>
              <a:gd name="T3" fmla="*/ 91 h 91"/>
              <a:gd name="T4" fmla="*/ 363 w 363"/>
              <a:gd name="T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3" h="91">
                <a:moveTo>
                  <a:pt x="0" y="0"/>
                </a:moveTo>
                <a:lnTo>
                  <a:pt x="182" y="91"/>
                </a:lnTo>
                <a:lnTo>
                  <a:pt x="363" y="91"/>
                </a:lnTo>
              </a:path>
            </a:pathLst>
          </a:custGeom>
          <a:noFill/>
          <a:ln w="19050" cmpd="sng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50994" name="Text Box 18"/>
          <p:cNvSpPr txBox="1">
            <a:spLocks noChangeArrowheads="1"/>
          </p:cNvSpPr>
          <p:nvPr/>
        </p:nvSpPr>
        <p:spPr bwMode="auto">
          <a:xfrm>
            <a:off x="2970213" y="1120775"/>
            <a:ext cx="14684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en-US" sz="1400">
                <a:solidFill>
                  <a:srgbClr val="000000"/>
                </a:solidFill>
                <a:latin typeface="Arial" pitchFamily="34" charset="0"/>
              </a:rPr>
              <a:t>P</a:t>
            </a:r>
            <a:r>
              <a:rPr lang="it-IT" altLang="en-US" sz="1400" b="1" i="1">
                <a:solidFill>
                  <a:srgbClr val="333399"/>
                </a:solidFill>
                <a:latin typeface="Arial" pitchFamily="34" charset="0"/>
              </a:rPr>
              <a:t>resent layout</a:t>
            </a:r>
            <a:r>
              <a:rPr lang="it-IT" altLang="en-US">
                <a:solidFill>
                  <a:srgbClr val="000000"/>
                </a:solidFill>
                <a:latin typeface="Arial" pitchFamily="34" charset="0"/>
              </a:rPr>
              <a:t> </a:t>
            </a:r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50995" name="AutoShape 19"/>
          <p:cNvSpPr>
            <a:spLocks/>
          </p:cNvSpPr>
          <p:nvPr/>
        </p:nvSpPr>
        <p:spPr bwMode="auto">
          <a:xfrm rot="5400000">
            <a:off x="3582987" y="-1939924"/>
            <a:ext cx="142875" cy="6985000"/>
          </a:xfrm>
          <a:prstGeom prst="leftBrace">
            <a:avLst>
              <a:gd name="adj1" fmla="val 407407"/>
              <a:gd name="adj2" fmla="val 50000"/>
            </a:avLst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50996" name="Oval 20"/>
          <p:cNvSpPr>
            <a:spLocks noChangeArrowheads="1"/>
          </p:cNvSpPr>
          <p:nvPr/>
        </p:nvSpPr>
        <p:spPr bwMode="auto">
          <a:xfrm>
            <a:off x="6764338" y="1039813"/>
            <a:ext cx="1223962" cy="504825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50997" name="Oval 21"/>
          <p:cNvSpPr>
            <a:spLocks noChangeArrowheads="1"/>
          </p:cNvSpPr>
          <p:nvPr/>
        </p:nvSpPr>
        <p:spPr bwMode="auto">
          <a:xfrm>
            <a:off x="6891338" y="2906713"/>
            <a:ext cx="1223962" cy="504825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50998" name="Rectangle 22"/>
          <p:cNvSpPr>
            <a:spLocks noChangeArrowheads="1"/>
          </p:cNvSpPr>
          <p:nvPr/>
        </p:nvSpPr>
        <p:spPr bwMode="auto">
          <a:xfrm>
            <a:off x="1042988" y="5300663"/>
            <a:ext cx="7205662" cy="898525"/>
          </a:xfrm>
          <a:prstGeom prst="rect">
            <a:avLst/>
          </a:prstGeom>
          <a:solidFill>
            <a:srgbClr val="FFD9B3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lnSpc>
                <a:spcPct val="145000"/>
              </a:lnSpc>
              <a:spcBef>
                <a:spcPct val="3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en-US" b="1">
                <a:solidFill>
                  <a:srgbClr val="008000"/>
                </a:solidFill>
                <a:latin typeface="Calibri" pitchFamily="34" charset="0"/>
              </a:rPr>
              <a:t>N.B. The new layout could also provide two electron beams</a:t>
            </a:r>
          </a:p>
          <a:p>
            <a:pPr algn="ctr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en-US" b="1">
                <a:solidFill>
                  <a:srgbClr val="008000"/>
                </a:solidFill>
                <a:latin typeface="Calibri" pitchFamily="34" charset="0"/>
              </a:rPr>
              <a:t>at the same time (@25 Hz)</a:t>
            </a:r>
            <a:r>
              <a:rPr lang="en-US" altLang="en-US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b="1">
                <a:solidFill>
                  <a:srgbClr val="008000"/>
                </a:solidFill>
                <a:latin typeface="Calibri" pitchFamily="34" charset="0"/>
              </a:rPr>
              <a:t>with different energies</a:t>
            </a:r>
            <a:endParaRPr lang="it-IT" altLang="en-US" b="1">
              <a:solidFill>
                <a:srgbClr val="008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17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>
                <a:solidFill>
                  <a:srgbClr val="333399"/>
                </a:solidFill>
              </a:rPr>
              <a:t>GdA_CLIC meeting 11-04-2014</a:t>
            </a: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419350" y="655638"/>
            <a:ext cx="4216400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</a:pPr>
            <a:r>
              <a:rPr lang="it-IT" altLang="en-US" sz="2100" b="1">
                <a:solidFill>
                  <a:srgbClr val="333399"/>
                </a:solidFill>
              </a:rPr>
              <a:t>Research &amp; Innovation Action</a:t>
            </a:r>
          </a:p>
          <a:p>
            <a:pPr algn="ctr" fontAlgn="base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</a:pPr>
            <a:r>
              <a:rPr lang="it-IT" altLang="en-US" b="1">
                <a:solidFill>
                  <a:srgbClr val="000000"/>
                </a:solidFill>
                <a:hlinkClick r:id="rId2"/>
              </a:rPr>
              <a:t>INFRADEV-1-2014: Design studies</a:t>
            </a:r>
            <a:endParaRPr lang="it-IT" altLang="en-US" b="1">
              <a:solidFill>
                <a:srgbClr val="000000"/>
              </a:solidFill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882650" y="1628775"/>
            <a:ext cx="7418388" cy="663575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lnSpc>
                <a:spcPct val="14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500" b="1" i="1">
                <a:solidFill>
                  <a:srgbClr val="009999"/>
                </a:solidFill>
              </a:rPr>
              <a:t>Project: “X-band technology for FELs (XbFEL)” 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1695450" y="2239963"/>
            <a:ext cx="5834063" cy="429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45000"/>
              </a:lnSpc>
              <a:spcBef>
                <a:spcPct val="0"/>
              </a:spcBef>
              <a:spcAft>
                <a:spcPct val="0"/>
              </a:spcAft>
            </a:pPr>
            <a:r>
              <a:rPr lang="it-IT" altLang="en-US" b="1">
                <a:solidFill>
                  <a:srgbClr val="333399"/>
                </a:solidFill>
              </a:rPr>
              <a:t>Participants: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en-US" b="1">
                <a:solidFill>
                  <a:srgbClr val="333399"/>
                </a:solidFill>
              </a:rPr>
              <a:t>Elettra – Sincrotrone Trieste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en-US" b="1">
                <a:solidFill>
                  <a:srgbClr val="333399"/>
                </a:solidFill>
              </a:rPr>
              <a:t>CERN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en-US" b="1">
                <a:solidFill>
                  <a:srgbClr val="333399"/>
                </a:solidFill>
              </a:rPr>
              <a:t>Ankara University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en-US" b="1">
                <a:solidFill>
                  <a:srgbClr val="333399"/>
                </a:solidFill>
              </a:rPr>
              <a:t>Australian Synchrotron - ALS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en-US" b="1">
                <a:solidFill>
                  <a:srgbClr val="333399"/>
                </a:solidFill>
              </a:rPr>
              <a:t>Uppsala University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en-US" b="1">
                <a:solidFill>
                  <a:srgbClr val="333399"/>
                </a:solidFill>
              </a:rPr>
              <a:t>SINAP Shangai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en-US" b="1">
                <a:solidFill>
                  <a:srgbClr val="333399"/>
                </a:solidFill>
              </a:rPr>
              <a:t>Cockcroft Institute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en-US" b="1">
                <a:solidFill>
                  <a:srgbClr val="009999"/>
                </a:solidFill>
              </a:rPr>
              <a:t>Solaris-Jagiellonian University- Krakow (new)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en-US" b="1">
                <a:solidFill>
                  <a:srgbClr val="333399"/>
                </a:solidFill>
              </a:rPr>
              <a:t>VDL</a:t>
            </a:r>
          </a:p>
          <a:p>
            <a:pPr fontAlgn="base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</a:rPr>
              <a:t>Other organizations that have manifested interest: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b="1">
                <a:solidFill>
                  <a:srgbClr val="000000"/>
                </a:solidFill>
              </a:rPr>
              <a:t>PSI - SwissFEL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b="1">
                <a:solidFill>
                  <a:srgbClr val="000000"/>
                </a:solidFill>
              </a:rPr>
              <a:t>MAXLab</a:t>
            </a:r>
            <a:endParaRPr lang="it-IT" altLang="en-US" sz="1400" b="1">
              <a:solidFill>
                <a:srgbClr val="000000"/>
              </a:solidFill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835150" y="115888"/>
            <a:ext cx="565943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en-US" sz="2100" b="1">
                <a:solidFill>
                  <a:srgbClr val="333399"/>
                </a:solidFill>
              </a:rPr>
              <a:t>H</a:t>
            </a:r>
            <a:r>
              <a:rPr lang="it-IT" altLang="en-US" b="1">
                <a:solidFill>
                  <a:srgbClr val="333399"/>
                </a:solidFill>
              </a:rPr>
              <a:t>ORIZON</a:t>
            </a:r>
            <a:r>
              <a:rPr lang="it-IT" altLang="en-US" sz="2100" b="1">
                <a:solidFill>
                  <a:srgbClr val="333399"/>
                </a:solidFill>
              </a:rPr>
              <a:t>2020-Work Programme 2014 - 2015</a:t>
            </a:r>
            <a:endParaRPr lang="en-US" altLang="en-US" sz="2100" b="1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0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The boats are powered by a single sail that is more than 12 stories high (130 feet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680" y="1772816"/>
            <a:ext cx="504056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CERN\dfs\Workspaces\w\Wuensch\Talks\2014\EUCARD2 WP12 meeting paris\Moragsoo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36066"/>
            <a:ext cx="4668061" cy="350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75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628800"/>
            <a:ext cx="76328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Where are we with X-band and high-gradient?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Accelerating gradients above 100 MV/m now routinely and reproducibly achieved.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Industry is now supplying X-band klystrons.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Micron-precision technology spreading rapidly in industry.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4335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\dfs\Workspaces\w\Wuensch\Calculations and experiments\gradient summary\BDR_graph_20-11-13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92"/>
          <a:stretch/>
        </p:blipFill>
        <p:spPr bwMode="auto">
          <a:xfrm>
            <a:off x="-12428" y="1392172"/>
            <a:ext cx="9127644" cy="4774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7897" y="980728"/>
            <a:ext cx="6806993" cy="523220"/>
          </a:xfrm>
          <a:prstGeom prst="rect">
            <a:avLst/>
          </a:prstGeom>
          <a:noFill/>
        </p:spPr>
        <p:txBody>
          <a:bodyPr wrap="none" lIns="91340" tIns="45672" rIns="91340" bIns="45672" rtlCol="0">
            <a:spAutoFit/>
          </a:bodyPr>
          <a:lstStyle/>
          <a:p>
            <a:pPr algn="ctr"/>
            <a:r>
              <a:rPr lang="en-GB" sz="2800" dirty="0"/>
              <a:t>Accelerating structure performance summary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59632" y="3346629"/>
            <a:ext cx="3672408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lIns="91340" tIns="45672" rIns="91340" bIns="45672" rtlCol="0">
            <a:spAutoFit/>
          </a:bodyPr>
          <a:lstStyle/>
          <a:p>
            <a:r>
              <a:rPr lang="en-GB" dirty="0" smtClean="0"/>
              <a:t>We are able to now predict very accurately the accelerating gradient a particular design will have.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18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48" y="1052736"/>
            <a:ext cx="2700000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26256" y="1391674"/>
            <a:ext cx="2700000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62" y="2996952"/>
            <a:ext cx="2700000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2" y="5013176"/>
            <a:ext cx="2700000" cy="18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89952" y="4383056"/>
            <a:ext cx="2700000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966010"/>
            <a:ext cx="2700000" cy="18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58704" y="1275008"/>
            <a:ext cx="2700000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42480" y="1275008"/>
            <a:ext cx="2700000" cy="18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CPI </a:t>
            </a:r>
            <a:r>
              <a:rPr lang="en-US" dirty="0" err="1" smtClean="0"/>
              <a:t>unpackaging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80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dirty="0" smtClean="0"/>
              <a:t> Xbox3. 3D </a:t>
            </a:r>
            <a:r>
              <a:rPr lang="en-GB" altLang="en-US" dirty="0"/>
              <a:t>layout/</a:t>
            </a:r>
            <a:r>
              <a:rPr lang="en-GB" altLang="en-US" dirty="0" smtClean="0"/>
              <a:t>integration almost finished </a:t>
            </a:r>
            <a:endParaRPr lang="es-ES_tradnl" dirty="0"/>
          </a:p>
        </p:txBody>
      </p:sp>
      <p:pic>
        <p:nvPicPr>
          <p:cNvPr id="6" name="Picture 2" descr="\\cern.ch\dfs\Users\c\ceymin\Desktop\XBOX3 mars 2014\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/>
          <a:stretch/>
        </p:blipFill>
        <p:spPr bwMode="auto">
          <a:xfrm>
            <a:off x="449892" y="844550"/>
            <a:ext cx="8658612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79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692696"/>
            <a:ext cx="4699137" cy="461556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pPr algn="ctr"/>
            <a:r>
              <a:rPr lang="en-GB" sz="2400" dirty="0"/>
              <a:t>Micron precision turning and milling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92791"/>
            <a:ext cx="3161699" cy="2937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C:\_Cern\test\Meervoudig\DSCF3086 (Smal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293096"/>
            <a:ext cx="2664296" cy="1998222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392107"/>
            <a:ext cx="305011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4" descr="F:\Photos_clic\16 novembre 2011 02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886" y="1550112"/>
            <a:ext cx="3230805" cy="2422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040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568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Where are we going with X-band and high-gradients?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Deepen the technological base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New X-band klystron design from SACLAY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Instrumentation and electronics from PSI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Test-stand optimization from Uppsala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Alternative design of HOM </a:t>
            </a:r>
            <a:r>
              <a:rPr lang="en-GB" sz="2400" dirty="0" err="1" smtClean="0">
                <a:solidFill>
                  <a:srgbClr val="0070C0"/>
                </a:solidFill>
              </a:rPr>
              <a:t>supression</a:t>
            </a:r>
            <a:r>
              <a:rPr lang="en-GB" sz="2400" dirty="0" smtClean="0">
                <a:solidFill>
                  <a:srgbClr val="0070C0"/>
                </a:solidFill>
              </a:rPr>
              <a:t> from </a:t>
            </a:r>
            <a:r>
              <a:rPr lang="en-GB" sz="2400" dirty="0" smtClean="0">
                <a:solidFill>
                  <a:srgbClr val="0070C0"/>
                </a:solidFill>
              </a:rPr>
              <a:t>Manchester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Broaden the use in accelerators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Crab cavity/deflector development from Lancaster and STFC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New applications</a:t>
            </a:r>
            <a:endParaRPr lang="en-GB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Medical linacs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XFELs</a:t>
            </a:r>
          </a:p>
        </p:txBody>
      </p:sp>
    </p:spTree>
    <p:extLst>
      <p:ext uri="{BB962C8B-B14F-4D97-AF65-F5344CB8AC3E}">
        <p14:creationId xmlns:p14="http://schemas.microsoft.com/office/powerpoint/2010/main" val="2183351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27088" y="225425"/>
            <a:ext cx="7772400" cy="463550"/>
          </a:xfrm>
        </p:spPr>
        <p:txBody>
          <a:bodyPr/>
          <a:lstStyle/>
          <a:p>
            <a:r>
              <a:rPr lang="en-GB" altLang="en-US" smtClean="0">
                <a:solidFill>
                  <a:srgbClr val="FFFF00"/>
                </a:solidFill>
                <a:latin typeface="Calibri" pitchFamily="34" charset="0"/>
                <a:ea typeface="ＭＳ Ｐゴシック" pitchFamily="34" charset="-128"/>
              </a:rPr>
              <a:t>TULIP-2.0 at 3 GHz with </a:t>
            </a:r>
            <a:r>
              <a:rPr lang="en-GB" altLang="en-US" smtClean="0">
                <a:solidFill>
                  <a:srgbClr val="FFFF00"/>
                </a:solidFill>
                <a:ea typeface="ＭＳ Ｐゴシック" pitchFamily="34" charset="-128"/>
              </a:rPr>
              <a:t>E</a:t>
            </a:r>
            <a:r>
              <a:rPr lang="en-GB" altLang="en-US" baseline="-25000" smtClean="0">
                <a:solidFill>
                  <a:srgbClr val="FFFF00"/>
                </a:solidFill>
                <a:ea typeface="ＭＳ Ｐゴシック" pitchFamily="34" charset="-128"/>
              </a:rPr>
              <a:t>0</a:t>
            </a:r>
            <a:r>
              <a:rPr lang="en-GB" altLang="en-US" smtClean="0">
                <a:solidFill>
                  <a:srgbClr val="FFFF00"/>
                </a:solidFill>
                <a:ea typeface="ＭＳ Ｐゴシック" pitchFamily="34" charset="-128"/>
              </a:rPr>
              <a:t> </a:t>
            </a:r>
            <a:r>
              <a:rPr lang="en-GB" altLang="en-US" smtClean="0">
                <a:solidFill>
                  <a:srgbClr val="FFFF00"/>
                </a:solidFill>
                <a:latin typeface="MS Gothic" pitchFamily="49" charset="-128"/>
                <a:ea typeface="MS Gothic" pitchFamily="49" charset="-128"/>
              </a:rPr>
              <a:t>≅</a:t>
            </a:r>
            <a:r>
              <a:rPr lang="en-GB" altLang="en-US" smtClean="0">
                <a:solidFill>
                  <a:srgbClr val="FFFF00"/>
                </a:solidFill>
                <a:ea typeface="ＭＳ Ｐゴシック" pitchFamily="34" charset="-128"/>
              </a:rPr>
              <a:t> </a:t>
            </a:r>
            <a:r>
              <a:rPr lang="en-GB" altLang="en-US" smtClean="0">
                <a:solidFill>
                  <a:srgbClr val="FFFF00"/>
                </a:solidFill>
                <a:latin typeface="Calibri" pitchFamily="34" charset="0"/>
                <a:ea typeface="ＭＳ Ｐゴシック" pitchFamily="34" charset="-128"/>
              </a:rPr>
              <a:t>50 MV/m</a:t>
            </a:r>
          </a:p>
        </p:txBody>
      </p:sp>
      <p:pic>
        <p:nvPicPr>
          <p:cNvPr id="45058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9" r="1669"/>
          <a:stretch>
            <a:fillRect/>
          </a:stretch>
        </p:blipFill>
        <p:spPr bwMode="auto">
          <a:xfrm>
            <a:off x="533400" y="771525"/>
            <a:ext cx="8247063" cy="601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TextBox 28"/>
          <p:cNvSpPr txBox="1">
            <a:spLocks noChangeArrowheads="1"/>
          </p:cNvSpPr>
          <p:nvPr/>
        </p:nvSpPr>
        <p:spPr bwMode="auto">
          <a:xfrm rot="-675016">
            <a:off x="2649538" y="1123950"/>
            <a:ext cx="3454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GB" altLang="en-US" sz="2000" smtClean="0">
                <a:solidFill>
                  <a:srgbClr val="FF0000"/>
                </a:solidFill>
              </a:rPr>
              <a:t>new 3 GHz bwTW struct</a:t>
            </a:r>
            <a:r>
              <a:rPr lang="en-GB" altLang="en-US" sz="1800" smtClean="0">
                <a:solidFill>
                  <a:srgbClr val="FF0000"/>
                </a:solidFill>
              </a:rPr>
              <a:t>ure</a:t>
            </a:r>
          </a:p>
        </p:txBody>
      </p:sp>
      <p:sp>
        <p:nvSpPr>
          <p:cNvPr id="45061" name="TextBox 29"/>
          <p:cNvSpPr txBox="1">
            <a:spLocks noChangeArrowheads="1"/>
          </p:cNvSpPr>
          <p:nvPr/>
        </p:nvSpPr>
        <p:spPr bwMode="auto">
          <a:xfrm rot="-675016">
            <a:off x="3128963" y="1492250"/>
            <a:ext cx="2352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GB" altLang="en-US" sz="2000" smtClean="0">
                <a:solidFill>
                  <a:srgbClr val="FF0000"/>
                </a:solidFill>
              </a:rPr>
              <a:t>11m              5-6 m</a:t>
            </a:r>
          </a:p>
        </p:txBody>
      </p:sp>
      <p:sp>
        <p:nvSpPr>
          <p:cNvPr id="45062" name="TextBox 30"/>
          <p:cNvSpPr txBox="1">
            <a:spLocks noChangeArrowheads="1"/>
          </p:cNvSpPr>
          <p:nvPr/>
        </p:nvSpPr>
        <p:spPr bwMode="auto">
          <a:xfrm>
            <a:off x="5218113" y="2895600"/>
            <a:ext cx="877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GB" altLang="en-US" sz="1800" smtClean="0">
                <a:solidFill>
                  <a:srgbClr val="008000"/>
                </a:solidFill>
              </a:rPr>
              <a:t>5 MeV</a:t>
            </a:r>
          </a:p>
        </p:txBody>
      </p:sp>
      <p:sp>
        <p:nvSpPr>
          <p:cNvPr id="45063" name="TextBox 31"/>
          <p:cNvSpPr txBox="1">
            <a:spLocks noChangeArrowheads="1"/>
          </p:cNvSpPr>
          <p:nvPr/>
        </p:nvSpPr>
        <p:spPr bwMode="auto">
          <a:xfrm>
            <a:off x="7681913" y="1430338"/>
            <a:ext cx="1004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GB" altLang="en-US" sz="1800" smtClean="0">
                <a:solidFill>
                  <a:srgbClr val="008000"/>
                </a:solidFill>
              </a:rPr>
              <a:t>60 MeV</a:t>
            </a:r>
          </a:p>
        </p:txBody>
      </p:sp>
      <p:sp>
        <p:nvSpPr>
          <p:cNvPr id="45064" name="TextBox 32"/>
          <p:cNvSpPr txBox="1">
            <a:spLocks noChangeArrowheads="1"/>
          </p:cNvSpPr>
          <p:nvPr/>
        </p:nvSpPr>
        <p:spPr bwMode="auto">
          <a:xfrm>
            <a:off x="1439863" y="1873250"/>
            <a:ext cx="1325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GB" altLang="en-US" sz="1800" smtClean="0">
                <a:solidFill>
                  <a:srgbClr val="008000"/>
                </a:solidFill>
              </a:rPr>
              <a:t>≤ 230 MeV</a:t>
            </a:r>
          </a:p>
        </p:txBody>
      </p:sp>
      <p:sp>
        <p:nvSpPr>
          <p:cNvPr id="45065" name="TextBox 33"/>
          <p:cNvSpPr txBox="1">
            <a:spLocks noChangeArrowheads="1"/>
          </p:cNvSpPr>
          <p:nvPr/>
        </p:nvSpPr>
        <p:spPr bwMode="auto">
          <a:xfrm>
            <a:off x="5795963" y="2297113"/>
            <a:ext cx="1666875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lnSpc>
                <a:spcPts val="863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altLang="en-US" sz="1800" smtClean="0">
                <a:solidFill>
                  <a:srgbClr val="0000FF"/>
                </a:solidFill>
              </a:rPr>
              <a:t>3 GHz SCDTL</a:t>
            </a:r>
          </a:p>
          <a:p>
            <a:pPr algn="ctr" eaLnBrk="1" fontAlgn="base" hangingPunct="1">
              <a:lnSpc>
                <a:spcPts val="863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altLang="en-US" sz="1800" smtClean="0">
                <a:solidFill>
                  <a:srgbClr val="000000"/>
                </a:solidFill>
              </a:rPr>
              <a:t>ENEA</a:t>
            </a:r>
          </a:p>
        </p:txBody>
      </p:sp>
      <p:sp>
        <p:nvSpPr>
          <p:cNvPr id="45066" name="Right Arrow 2"/>
          <p:cNvSpPr>
            <a:spLocks noChangeArrowheads="1"/>
          </p:cNvSpPr>
          <p:nvPr/>
        </p:nvSpPr>
        <p:spPr bwMode="auto">
          <a:xfrm rot="-753066">
            <a:off x="3916363" y="1628775"/>
            <a:ext cx="600075" cy="200025"/>
          </a:xfrm>
          <a:prstGeom prst="rightArrow">
            <a:avLst>
              <a:gd name="adj1" fmla="val 50000"/>
              <a:gd name="adj2" fmla="val 50222"/>
            </a:avLst>
          </a:prstGeom>
          <a:solidFill>
            <a:schemeClr val="accent1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GB" altLang="en-US" sz="1800" smtClean="0">
                <a:solidFill>
                  <a:srgbClr val="FFFF00"/>
                </a:solidFill>
              </a:rPr>
              <a:t>     </a:t>
            </a:r>
          </a:p>
        </p:txBody>
      </p:sp>
      <p:sp>
        <p:nvSpPr>
          <p:cNvPr id="450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068453B-DB8A-4BC7-B02D-71A43290FDA3}" type="slidenum">
              <a:rPr lang="en-GB" altLang="en-US" sz="1000" b="0">
                <a:solidFill>
                  <a:srgbClr val="FFFFFF"/>
                </a:solidFill>
                <a:latin typeface="Arial Unicode MS" pitchFamily="34" charset="-128"/>
              </a:rPr>
              <a:pPr eaLnBrk="1" hangingPunct="1"/>
              <a:t>8</a:t>
            </a:fld>
            <a:endParaRPr lang="en-GB" altLang="en-US" sz="1000" b="0">
              <a:solidFill>
                <a:srgbClr val="FFFFFF"/>
              </a:solidFill>
              <a:latin typeface="Arial Unicode MS" pitchFamily="34" charset="-128"/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- 6.3.14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01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r-CH" dirty="0" smtClean="0"/>
              <a:t>RF design of the full structure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endParaRPr lang="en-GB" dirty="0"/>
          </a:p>
        </p:txBody>
      </p:sp>
      <p:pic>
        <p:nvPicPr>
          <p:cNvPr id="1026" name="Picture 2" descr="\\cern.ch\dfs\Users\s\sbenedet\TERA\HFSS Simulations\Tank\ScEa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399"/>
            <a:ext cx="9144000" cy="516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255" y="6080297"/>
            <a:ext cx="91440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de-CH" sz="2400" b="1" dirty="0" smtClean="0">
                <a:solidFill>
                  <a:prstClr val="black"/>
                </a:solidFill>
              </a:rPr>
              <a:t>The Sc/Ea^2 &lt; 7e-4 A/V constraint is respected</a:t>
            </a:r>
          </a:p>
          <a:p>
            <a:endParaRPr lang="de-CH" sz="2400" b="1" dirty="0" smtClean="0">
              <a:solidFill>
                <a:prstClr val="black"/>
              </a:solidFill>
            </a:endParaRPr>
          </a:p>
          <a:p>
            <a:endParaRPr lang="de-CH" sz="2400" b="1" dirty="0" smtClean="0">
              <a:solidFill>
                <a:prstClr val="black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GB" sz="2400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8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AD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300</Words>
  <Application>Microsoft Office PowerPoint</Application>
  <PresentationFormat>On-screen Show (4:3)</PresentationFormat>
  <Paragraphs>76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Office Theme</vt:lpstr>
      <vt:lpstr>1_Office Theme</vt:lpstr>
      <vt:lpstr>2_Office Theme</vt:lpstr>
      <vt:lpstr>Soaring</vt:lpstr>
      <vt:lpstr>AD_Theme1</vt:lpstr>
      <vt:lpstr>Struttura predefinita</vt:lpstr>
      <vt:lpstr>Blank Presentation</vt:lpstr>
      <vt:lpstr>Visio</vt:lpstr>
      <vt:lpstr>PowerPoint Presentation</vt:lpstr>
      <vt:lpstr>PowerPoint Presentation</vt:lpstr>
      <vt:lpstr>PowerPoint Presentation</vt:lpstr>
      <vt:lpstr>CPI unpackaging</vt:lpstr>
      <vt:lpstr> Xbox3. 3D layout/integration almost finished </vt:lpstr>
      <vt:lpstr>PowerPoint Presentation</vt:lpstr>
      <vt:lpstr>PowerPoint Presentation</vt:lpstr>
      <vt:lpstr>TULIP-2.0 at 3 GHz with E0 ≅ 50 MV/m</vt:lpstr>
      <vt:lpstr>RF design of the full structure is done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Wuensch</dc:creator>
  <cp:lastModifiedBy>Walter Wuensch</cp:lastModifiedBy>
  <cp:revision>26</cp:revision>
  <dcterms:created xsi:type="dcterms:W3CDTF">2014-04-14T07:06:49Z</dcterms:created>
  <dcterms:modified xsi:type="dcterms:W3CDTF">2014-04-14T08:33:53Z</dcterms:modified>
</cp:coreProperties>
</file>