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notesSlides/notesSlide16.xml" ContentType="application/vnd.openxmlformats-officedocument.presentationml.notesSlide+xml"/>
  <Override PartName="/ppt/drawings/legacyDiagramText16.bin" ContentType="application/vnd.ms-office.legacyDiagramText"/>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notesSlides/notesSlide30.xml" ContentType="application/vnd.openxmlformats-officedocument.presentationml.notesSlide+xml"/>
  <Override PartName="/ppt/charts/chart3.xml" ContentType="application/vnd.openxmlformats-officedocument.drawingml.chart+xml"/>
  <Override PartName="/ppt/notesSlides/notesSlide7.xml" ContentType="application/vnd.openxmlformats-officedocument.presentationml.notesSlide+xml"/>
  <Override PartName="/ppt/drawings/legacyDiagramText4.bin" ContentType="application/vnd.ms-office.legacyDiagramText"/>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s/slide33.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notesSlides/notesSlide13.xml" ContentType="application/vnd.openxmlformats-officedocument.presentationml.notesSlide+xml"/>
  <Override PartName="/ppt/drawings/legacyDiagramText9.bin" ContentType="application/vnd.ms-office.legacyDiagramText"/>
  <Override PartName="/ppt/drawings/legacyDiagramText13.bin" ContentType="application/vnd.ms-office.legacyDiagramText"/>
  <Override PartName="/ppt/slideLayouts/slideLayout10.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ppt/drawings/legacyDiagramText1.bin" ContentType="application/vnd.ms-office.legacyDiagramText"/>
  <Override PartName="/ppt/slides/slide38.xml" ContentType="application/vnd.openxmlformats-officedocument.presentationml.slide+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37.xml" ContentType="application/vnd.openxmlformats-officedocument.presentationml.slideLayout+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slideLayouts/slideLayout12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Override PartName="/ppt/drawings/legacyDiagramText18.bin" ContentType="application/vnd.ms-office.legacyDiagramText"/>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drawings/legacyDiagramText14.bin" ContentType="application/vnd.ms-office.legacyDiagramText"/>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rawings/legacyDiagramText6.bin" ContentType="application/vnd.ms-office.legacyDiagramText"/>
  <Override PartName="/ppt/drawings/legacyDiagramText21.bin" ContentType="application/vnd.ms-office.legacyDiagramText"/>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theme/theme12.xml" ContentType="application/vnd.openxmlformats-officedocument.theme+xml"/>
  <Override PartName="/ppt/charts/chart5.xml" ContentType="application/vnd.openxmlformats-officedocument.drawingml.chart+xml"/>
  <Override PartName="/ppt/notesSlides/notesSlide10.xml" ContentType="application/vnd.openxmlformats-officedocument.presentationml.notesSlide+xml"/>
  <Override PartName="/ppt/drawings/legacyDiagramText10.bin" ContentType="application/vnd.ms-office.legacyDiagramText"/>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drawings/legacyDiagramText2.bin" ContentType="application/vnd.ms-office.legacyDiagramText"/>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notesSlides/notesSlide19.xml" ContentType="application/vnd.openxmlformats-officedocument.presentationml.notesSlide+xml"/>
  <Override PartName="/ppt/drawings/legacyDiagramText19.bin" ContentType="application/vnd.ms-office.legacyDiagramText"/>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Default Extension="jpeg" ContentType="image/jpeg"/>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drawings/legacyDiagramText15.bin" ContentType="application/vnd.ms-office.legacyDiagramText"/>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11.xml" ContentType="application/vnd.openxmlformats-officedocument.presentationml.notesSlide+xml"/>
  <Override PartName="/ppt/drawings/legacyDiagramText7.bin" ContentType="application/vnd.ms-office.legacyDiagramText"/>
  <Override PartName="/ppt/drawings/legacyDiagramText11.bin" ContentType="application/vnd.ms-office.legacyDiagramText"/>
  <Override PartName="/ppt/drawings/legacyDiagramText22.bin" ContentType="application/vnd.ms-office.legacyDiagramText"/>
  <Override PartName="/ppt/notesSlides/notesSlide40.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legacyDocTextInfo.bin" ContentType="application/vnd.ms-office.legacyDocTextInfo"/>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charts/chart2.xml" ContentType="application/vnd.openxmlformats-officedocument.drawingml.chart+xml"/>
  <Override PartName="/ppt/drawings/legacyDiagramText3.bin" ContentType="application/vnd.ms-office.legacyDiagramText"/>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notesSlides/notesSlide23.xml" ContentType="application/vnd.openxmlformats-officedocument.presentationml.notesSlide+xml"/>
  <Override PartName="/ppt/drawings/legacyDiagramText8.bin" ContentType="application/vnd.ms-office.legacyDiagramText"/>
  <Override PartName="/ppt/theme/theme14.xml" ContentType="application/vnd.openxmlformats-officedocument.theme+xml"/>
  <Override PartName="/ppt/notesSlides/notesSlide12.xml" ContentType="application/vnd.openxmlformats-officedocument.presentationml.notesSlide+xml"/>
  <Override PartName="/ppt/drawings/legacyDiagramText12.bin" ContentType="application/vnd.ms-office.legacyDiagramText"/>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58.xml" ContentType="application/vnd.openxmlformats-officedocument.presentationml.slideLayout+xml"/>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drawings/legacyDiagramText17.bin" ContentType="application/vnd.ms-office.legacyDiagramText"/>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s/slide40.xml" ContentType="application/vnd.openxmlformats-officedocument.presentationml.slide+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rawings/legacyDiagramText20.bin" ContentType="application/vnd.ms-office.legacyDiagramText"/>
  <Override PartName="/ppt/slideLayouts/slideLayout99.xml" ContentType="application/vnd.openxmlformats-officedocument.presentationml.slideLayout+xml"/>
  <Override PartName="/ppt/charts/chart4.xml" ContentType="application/vnd.openxmlformats-officedocument.drawingml.chart+xml"/>
  <Override PartName="/ppt/drawings/legacyDiagramText5.bin" ContentType="application/vnd.ms-office.legacyDiagramText"/>
  <Override PartName="/ppt/slideLayouts/slideLayout88.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Masters/slideMaster1.xml" ContentType="application/vnd.openxmlformats-officedocument.presentationml.slideMaster+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2" r:id="rId2"/>
    <p:sldMasterId id="2147483698" r:id="rId3"/>
    <p:sldMasterId id="2147483722" r:id="rId4"/>
    <p:sldMasterId id="2147483735" r:id="rId5"/>
    <p:sldMasterId id="2147483747" r:id="rId6"/>
    <p:sldMasterId id="2147483759" r:id="rId7"/>
    <p:sldMasterId id="2147483771" r:id="rId8"/>
    <p:sldMasterId id="2147483784" r:id="rId9"/>
    <p:sldMasterId id="2147483796" r:id="rId10"/>
    <p:sldMasterId id="2147483820" r:id="rId11"/>
    <p:sldMasterId id="2147483832" r:id="rId12"/>
    <p:sldMasterId id="2147483844" r:id="rId13"/>
  </p:sldMasterIdLst>
  <p:notesMasterIdLst>
    <p:notesMasterId r:id="rId54"/>
  </p:notesMasterIdLst>
  <p:sldIdLst>
    <p:sldId id="257" r:id="rId14"/>
    <p:sldId id="258" r:id="rId15"/>
    <p:sldId id="259" r:id="rId16"/>
    <p:sldId id="291" r:id="rId17"/>
    <p:sldId id="290" r:id="rId18"/>
    <p:sldId id="266" r:id="rId19"/>
    <p:sldId id="267" r:id="rId20"/>
    <p:sldId id="293" r:id="rId21"/>
    <p:sldId id="314" r:id="rId22"/>
    <p:sldId id="262" r:id="rId23"/>
    <p:sldId id="292" r:id="rId24"/>
    <p:sldId id="308" r:id="rId25"/>
    <p:sldId id="309" r:id="rId26"/>
    <p:sldId id="310" r:id="rId27"/>
    <p:sldId id="313" r:id="rId28"/>
    <p:sldId id="285" r:id="rId29"/>
    <p:sldId id="288" r:id="rId30"/>
    <p:sldId id="274" r:id="rId31"/>
    <p:sldId id="277" r:id="rId32"/>
    <p:sldId id="278" r:id="rId33"/>
    <p:sldId id="284" r:id="rId34"/>
    <p:sldId id="294" r:id="rId35"/>
    <p:sldId id="315" r:id="rId36"/>
    <p:sldId id="316" r:id="rId37"/>
    <p:sldId id="317" r:id="rId38"/>
    <p:sldId id="318" r:id="rId39"/>
    <p:sldId id="319" r:id="rId40"/>
    <p:sldId id="320" r:id="rId41"/>
    <p:sldId id="321" r:id="rId42"/>
    <p:sldId id="322" r:id="rId43"/>
    <p:sldId id="323" r:id="rId44"/>
    <p:sldId id="324" r:id="rId45"/>
    <p:sldId id="325" r:id="rId46"/>
    <p:sldId id="326" r:id="rId47"/>
    <p:sldId id="327" r:id="rId48"/>
    <p:sldId id="328" r:id="rId49"/>
    <p:sldId id="282" r:id="rId50"/>
    <p:sldId id="272" r:id="rId51"/>
    <p:sldId id="311" r:id="rId52"/>
    <p:sldId id="312"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slide" Target="slides/slide26.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slide" Target="slides/slide29.xml"/><Relationship Id="rId47" Type="http://schemas.openxmlformats.org/officeDocument/2006/relationships/slide" Target="slides/slide34.xml"/><Relationship Id="rId50" Type="http://schemas.openxmlformats.org/officeDocument/2006/relationships/slide" Target="slides/slide37.xml"/><Relationship Id="rId55"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59" Type="http://schemas.microsoft.com/office/2006/relationships/legacyDocTextInfo" Target="legacyDocTextInfo.bin"/><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41" Type="http://schemas.openxmlformats.org/officeDocument/2006/relationships/slide" Target="slides/slide28.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slide" Target="slides/slide27.xml"/><Relationship Id="rId45" Type="http://schemas.openxmlformats.org/officeDocument/2006/relationships/slide" Target="slides/slide32.xml"/><Relationship Id="rId53" Type="http://schemas.openxmlformats.org/officeDocument/2006/relationships/slide" Target="slides/slide40.xml"/><Relationship Id="rId58"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slide" Target="slides/slide36.xml"/><Relationship Id="rId57"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slide" Target="slides/slide3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slide" Target="slides/slide30.xml"/><Relationship Id="rId48" Type="http://schemas.openxmlformats.org/officeDocument/2006/relationships/slide" Target="slides/slide35.xml"/><Relationship Id="rId56"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38.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Users\a\agrudiev\Documents\AG\RF%20constraints\Breakdown_data_v4.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ern.ch\dfs\Users\a\agrudiev\Documents\AG\RF%20constraints\Breakdown_data_v4.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ern.ch\dfs\Users\a\agrudiev\Documents\AG\RF%20constraints\Breakdown_data_v4.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ern.ch\dfs\Users\a\agrudiev\Documents\AG\RF%20constraints\Breakdown_data_v4.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ern.ch\dfs\Users\j\JKOVERMA\Desktop\Tests%20spectrograph%20Andor\DCCu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800" b="1" i="0" u="none" strike="noStrike" baseline="0">
                <a:solidFill>
                  <a:srgbClr val="000000"/>
                </a:solidFill>
                <a:latin typeface="Arial"/>
                <a:ea typeface="Arial"/>
                <a:cs typeface="Arial"/>
              </a:defRPr>
            </a:pPr>
            <a:r>
              <a:rPr lang="en-US"/>
              <a:t>Average gradient for different geoemtries at 100ns,BDR=1e-6</a:t>
            </a:r>
          </a:p>
        </c:rich>
      </c:tx>
      <c:layout>
        <c:manualLayout>
          <c:xMode val="edge"/>
          <c:yMode val="edge"/>
          <c:x val="0.21854295990778941"/>
          <c:y val="3.7800687285223449E-2"/>
        </c:manualLayout>
      </c:layout>
      <c:spPr>
        <a:noFill/>
        <a:ln w="25400">
          <a:noFill/>
        </a:ln>
      </c:spPr>
    </c:title>
    <c:plotArea>
      <c:layout>
        <c:manualLayout>
          <c:layoutTarget val="inner"/>
          <c:xMode val="edge"/>
          <c:yMode val="edge"/>
          <c:x val="0.21523178807947047"/>
          <c:y val="0.24742351073718971"/>
          <c:w val="0.71192052980132448"/>
          <c:h val="0.53608427326391161"/>
        </c:manualLayout>
      </c:layout>
      <c:scatterChart>
        <c:scatterStyle val="lineMarker"/>
        <c:ser>
          <c:idx val="0"/>
          <c:order val="0"/>
          <c:tx>
            <c:v>Ea</c:v>
          </c:tx>
          <c:spPr>
            <a:ln w="28575">
              <a:noFill/>
            </a:ln>
          </c:spPr>
          <c:marker>
            <c:symbol val="diamond"/>
            <c:size val="7"/>
            <c:spPr>
              <a:solidFill>
                <a:srgbClr val="000080"/>
              </a:solidFill>
              <a:ln>
                <a:solidFill>
                  <a:srgbClr val="000080"/>
                </a:solidFill>
                <a:prstDash val="solid"/>
              </a:ln>
            </c:spPr>
          </c:marker>
          <c:dPt>
            <c:idx val="14"/>
            <c:marker>
              <c:spPr>
                <a:solidFill>
                  <a:srgbClr val="FF0000"/>
                </a:solidFill>
                <a:ln>
                  <a:solidFill>
                    <a:srgbClr val="000080"/>
                  </a:solidFill>
                  <a:prstDash val="solid"/>
                </a:ln>
              </c:spPr>
            </c:marker>
          </c:dPt>
          <c:dPt>
            <c:idx val="15"/>
            <c:marker>
              <c:spPr>
                <a:solidFill>
                  <a:srgbClr val="FF0000"/>
                </a:solidFill>
                <a:ln>
                  <a:solidFill>
                    <a:srgbClr val="000080"/>
                  </a:solidFill>
                  <a:prstDash val="solid"/>
                </a:ln>
              </c:spPr>
            </c:marker>
          </c:dPt>
          <c:dPt>
            <c:idx val="16"/>
            <c:marker>
              <c:spPr>
                <a:solidFill>
                  <a:srgbClr val="FF0000"/>
                </a:solidFill>
                <a:ln>
                  <a:solidFill>
                    <a:srgbClr val="000080"/>
                  </a:solidFill>
                  <a:prstDash val="solid"/>
                </a:ln>
              </c:spPr>
            </c:marker>
          </c:dPt>
          <c:dPt>
            <c:idx val="17"/>
            <c:marker>
              <c:spPr>
                <a:solidFill>
                  <a:srgbClr val="FF0000"/>
                </a:solidFill>
                <a:ln>
                  <a:solidFill>
                    <a:srgbClr val="000080"/>
                  </a:solidFill>
                  <a:prstDash val="solid"/>
                </a:ln>
              </c:spPr>
            </c:marker>
          </c:dPt>
          <c:xVal>
            <c:strRef>
              <c:f>Pictures!$A$34:$A$57</c:f>
              <c:strCache>
                <c:ptCount val="24"/>
                <c:pt idx="0">
                  <c:v>DDS1</c:v>
                </c:pt>
                <c:pt idx="1">
                  <c:v>T53VG5R</c:v>
                </c:pt>
                <c:pt idx="2">
                  <c:v>T53VG3MC</c:v>
                </c:pt>
                <c:pt idx="3">
                  <c:v>H90VG3</c:v>
                </c:pt>
                <c:pt idx="4">
                  <c:v>H60VG3-FXB6</c:v>
                </c:pt>
                <c:pt idx="5">
                  <c:v>H60VG3S18</c:v>
                </c:pt>
                <c:pt idx="6">
                  <c:v>H60VG3S17-FXC5</c:v>
                </c:pt>
                <c:pt idx="7">
                  <c:v>H75VG4S18</c:v>
                </c:pt>
                <c:pt idx="8">
                  <c:v>H60VG4R17-2</c:v>
                </c:pt>
                <c:pt idx="9">
                  <c:v>HDX11-Cu</c:v>
                </c:pt>
                <c:pt idx="10">
                  <c:v>CLIC-X-band</c:v>
                </c:pt>
                <c:pt idx="11">
                  <c:v>T18VG2.6-In</c:v>
                </c:pt>
                <c:pt idx="12">
                  <c:v>T18VG2.6-Out</c:v>
                </c:pt>
                <c:pt idx="13">
                  <c:v>T28VG3</c:v>
                </c:pt>
                <c:pt idx="14">
                  <c:v>SW1A5p65T4p6</c:v>
                </c:pt>
                <c:pt idx="15">
                  <c:v>SW20A3p75</c:v>
                </c:pt>
                <c:pt idx="16">
                  <c:v>SW1A3p75T2p6</c:v>
                </c:pt>
                <c:pt idx="17">
                  <c:v>SW1A3p75T1p66</c:v>
                </c:pt>
                <c:pt idx="18">
                  <c:v>2pi/3</c:v>
                </c:pt>
                <c:pt idx="19">
                  <c:v>pi/2</c:v>
                </c:pt>
                <c:pt idx="20">
                  <c:v>HDS60L</c:v>
                </c:pt>
                <c:pt idx="21">
                  <c:v>HDS60S</c:v>
                </c:pt>
                <c:pt idx="22">
                  <c:v>HDS4Th</c:v>
                </c:pt>
                <c:pt idx="23">
                  <c:v>PETS9mm</c:v>
                </c:pt>
              </c:strCache>
            </c:strRef>
          </c:xVal>
          <c:yVal>
            <c:numRef>
              <c:f>Pictures!$P$34:$P$57</c:f>
              <c:numCache>
                <c:formatCode>General</c:formatCode>
                <c:ptCount val="24"/>
                <c:pt idx="0">
                  <c:v>59.408718515474163</c:v>
                </c:pt>
                <c:pt idx="1">
                  <c:v>80.860581317725376</c:v>
                </c:pt>
                <c:pt idx="2">
                  <c:v>102.26569959171738</c:v>
                </c:pt>
                <c:pt idx="3">
                  <c:v>77.664810059826081</c:v>
                </c:pt>
                <c:pt idx="4">
                  <c:v>80.786689722114971</c:v>
                </c:pt>
                <c:pt idx="5">
                  <c:v>76.039189727156071</c:v>
                </c:pt>
                <c:pt idx="6">
                  <c:v>83.325242040731126</c:v>
                </c:pt>
                <c:pt idx="7">
                  <c:v>101.02419409908269</c:v>
                </c:pt>
                <c:pt idx="8">
                  <c:v>82.611155163484824</c:v>
                </c:pt>
                <c:pt idx="9">
                  <c:v>55.290647834343595</c:v>
                </c:pt>
                <c:pt idx="10">
                  <c:v>120.4222231714057</c:v>
                </c:pt>
                <c:pt idx="11">
                  <c:v>128.55104640493147</c:v>
                </c:pt>
                <c:pt idx="12">
                  <c:v>128.55104640493147</c:v>
                </c:pt>
                <c:pt idx="13">
                  <c:v>92.539097271693549</c:v>
                </c:pt>
                <c:pt idx="14">
                  <c:v>103.46531164591572</c:v>
                </c:pt>
                <c:pt idx="15">
                  <c:v>75.200243181870562</c:v>
                </c:pt>
                <c:pt idx="16">
                  <c:v>152.19741033783981</c:v>
                </c:pt>
                <c:pt idx="17">
                  <c:v>151.7071169914968</c:v>
                </c:pt>
                <c:pt idx="18">
                  <c:v>68.561211061485835</c:v>
                </c:pt>
                <c:pt idx="19">
                  <c:v>48.651514399526</c:v>
                </c:pt>
                <c:pt idx="20">
                  <c:v>45.507878084479685</c:v>
                </c:pt>
                <c:pt idx="21">
                  <c:v>55.762120350225985</c:v>
                </c:pt>
                <c:pt idx="22">
                  <c:v>67.43848380611216</c:v>
                </c:pt>
                <c:pt idx="23">
                  <c:v>16.391817928455698</c:v>
                </c:pt>
              </c:numCache>
            </c:numRef>
          </c:yVal>
        </c:ser>
        <c:axId val="103529088"/>
        <c:axId val="103613184"/>
      </c:scatterChart>
      <c:valAx>
        <c:axId val="103529088"/>
        <c:scaling>
          <c:orientation val="minMax"/>
        </c:scaling>
        <c:axPos val="b"/>
        <c:title>
          <c:tx>
            <c:rich>
              <a:bodyPr/>
              <a:lstStyle/>
              <a:p>
                <a:pPr>
                  <a:defRPr sz="800" b="1" i="0" u="none" strike="noStrike" baseline="0">
                    <a:solidFill>
                      <a:srgbClr val="000000"/>
                    </a:solidFill>
                    <a:latin typeface="Arial"/>
                    <a:ea typeface="Arial"/>
                    <a:cs typeface="Arial"/>
                  </a:defRPr>
                </a:pPr>
                <a:r>
                  <a:rPr lang="en-US"/>
                  <a:t>geometry number</a:t>
                </a:r>
              </a:p>
            </c:rich>
          </c:tx>
          <c:layout>
            <c:manualLayout>
              <c:xMode val="edge"/>
              <c:yMode val="edge"/>
              <c:x val="0.39735088669471946"/>
              <c:y val="0.87629154603097381"/>
            </c:manualLayout>
          </c:layout>
          <c:spPr>
            <a:noFill/>
            <a:ln w="25400">
              <a:noFill/>
            </a:ln>
          </c:spPr>
        </c:title>
        <c:numFmt formatCode="General" sourceLinked="1"/>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03613184"/>
        <c:crosses val="autoZero"/>
        <c:crossBetween val="midCat"/>
      </c:valAx>
      <c:valAx>
        <c:axId val="103613184"/>
        <c:scaling>
          <c:orientation val="minMax"/>
        </c:scaling>
        <c:axPos val="l"/>
        <c:majorGridlines>
          <c:spPr>
            <a:ln w="3175">
              <a:solidFill>
                <a:srgbClr val="000000"/>
              </a:solidFill>
              <a:prstDash val="solid"/>
            </a:ln>
          </c:spPr>
        </c:majorGridlines>
        <c:title>
          <c:tx>
            <c:rich>
              <a:bodyPr/>
              <a:lstStyle/>
              <a:p>
                <a:pPr>
                  <a:defRPr sz="800" b="1" i="0" u="none" strike="noStrike" baseline="0">
                    <a:solidFill>
                      <a:srgbClr val="000000"/>
                    </a:solidFill>
                    <a:latin typeface="Arial"/>
                    <a:ea typeface="Arial"/>
                    <a:cs typeface="Arial"/>
                  </a:defRPr>
                </a:pPr>
                <a:r>
                  <a:rPr lang="en-US"/>
                  <a:t>Average gradient [MV/m]</a:t>
                </a:r>
              </a:p>
            </c:rich>
          </c:tx>
          <c:layout>
            <c:manualLayout>
              <c:xMode val="edge"/>
              <c:yMode val="edge"/>
              <c:x val="5.2980044161146538E-2"/>
              <c:y val="0.27147874556917534"/>
            </c:manualLayout>
          </c:layout>
          <c:spPr>
            <a:noFill/>
            <a:ln w="25400">
              <a:noFill/>
            </a:ln>
          </c:spPr>
        </c:title>
        <c:numFmt formatCode="General" sourceLinked="1"/>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03529088"/>
        <c:crosses val="autoZero"/>
        <c:crossBetween val="midCat"/>
      </c:valAx>
      <c:spPr>
        <a:solidFill>
          <a:srgbClr val="C0C0C0"/>
        </a:solidFill>
        <a:ln w="12700">
          <a:solidFill>
            <a:srgbClr val="808080"/>
          </a:solidFill>
          <a:prstDash val="solid"/>
        </a:ln>
      </c:spPr>
    </c:plotArea>
    <c:plotVisOnly val="1"/>
    <c:dispBlanksAs val="gap"/>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825" b="1" i="0" u="none" strike="noStrike" baseline="0">
                <a:solidFill>
                  <a:srgbClr val="000000"/>
                </a:solidFill>
                <a:latin typeface="Arial"/>
                <a:ea typeface="Arial"/>
                <a:cs typeface="Arial"/>
              </a:defRPr>
            </a:pPr>
            <a:r>
              <a:rPr lang="en-US"/>
              <a:t>Surface  gradient for different geoemtries at 100ns,BDR=1e-6</a:t>
            </a:r>
          </a:p>
        </c:rich>
      </c:tx>
      <c:layout>
        <c:manualLayout>
          <c:xMode val="edge"/>
          <c:yMode val="edge"/>
          <c:x val="0.13353141055668324"/>
          <c:y val="3.8062283737024222E-2"/>
        </c:manualLayout>
      </c:layout>
      <c:spPr>
        <a:noFill/>
        <a:ln w="25400">
          <a:noFill/>
        </a:ln>
      </c:spPr>
    </c:title>
    <c:plotArea>
      <c:layout>
        <c:manualLayout>
          <c:layoutTarget val="inner"/>
          <c:xMode val="edge"/>
          <c:yMode val="edge"/>
          <c:x val="0.1928786177418769"/>
          <c:y val="0.24913536902466923"/>
          <c:w val="0.74184083746875973"/>
          <c:h val="0.53287287263609906"/>
        </c:manualLayout>
      </c:layout>
      <c:scatterChart>
        <c:scatterStyle val="lineMarker"/>
        <c:ser>
          <c:idx val="1"/>
          <c:order val="0"/>
          <c:tx>
            <c:v>Es</c:v>
          </c:tx>
          <c:spPr>
            <a:ln w="28575">
              <a:noFill/>
            </a:ln>
          </c:spPr>
          <c:marker>
            <c:symbol val="square"/>
            <c:size val="6"/>
            <c:spPr>
              <a:solidFill>
                <a:srgbClr val="FF00FF"/>
              </a:solidFill>
              <a:ln>
                <a:solidFill>
                  <a:srgbClr val="FF00FF"/>
                </a:solidFill>
                <a:prstDash val="solid"/>
              </a:ln>
            </c:spPr>
          </c:marker>
          <c:dPt>
            <c:idx val="14"/>
            <c:marker>
              <c:spPr>
                <a:solidFill>
                  <a:srgbClr val="0070C0"/>
                </a:solidFill>
                <a:ln>
                  <a:solidFill>
                    <a:srgbClr val="FF00FF"/>
                  </a:solidFill>
                  <a:prstDash val="solid"/>
                </a:ln>
              </c:spPr>
            </c:marker>
          </c:dPt>
          <c:dPt>
            <c:idx val="15"/>
            <c:marker>
              <c:spPr>
                <a:solidFill>
                  <a:srgbClr val="0070C0"/>
                </a:solidFill>
                <a:ln>
                  <a:solidFill>
                    <a:srgbClr val="FF00FF"/>
                  </a:solidFill>
                  <a:prstDash val="solid"/>
                </a:ln>
              </c:spPr>
            </c:marker>
          </c:dPt>
          <c:dPt>
            <c:idx val="16"/>
            <c:marker>
              <c:spPr>
                <a:solidFill>
                  <a:srgbClr val="0070C0"/>
                </a:solidFill>
                <a:ln>
                  <a:solidFill>
                    <a:srgbClr val="FF00FF"/>
                  </a:solidFill>
                  <a:prstDash val="solid"/>
                </a:ln>
              </c:spPr>
            </c:marker>
          </c:dPt>
          <c:dPt>
            <c:idx val="17"/>
            <c:marker>
              <c:spPr>
                <a:solidFill>
                  <a:srgbClr val="0070C0"/>
                </a:solidFill>
                <a:ln>
                  <a:solidFill>
                    <a:srgbClr val="FF00FF"/>
                  </a:solidFill>
                  <a:prstDash val="solid"/>
                </a:ln>
              </c:spPr>
            </c:marker>
          </c:dPt>
          <c:xVal>
            <c:strRef>
              <c:f>Pictures!$A$34:$A$57</c:f>
              <c:strCache>
                <c:ptCount val="24"/>
                <c:pt idx="0">
                  <c:v>DDS1</c:v>
                </c:pt>
                <c:pt idx="1">
                  <c:v>T53VG5R</c:v>
                </c:pt>
                <c:pt idx="2">
                  <c:v>T53VG3MC</c:v>
                </c:pt>
                <c:pt idx="3">
                  <c:v>H90VG3</c:v>
                </c:pt>
                <c:pt idx="4">
                  <c:v>H60VG3-FXB6</c:v>
                </c:pt>
                <c:pt idx="5">
                  <c:v>H60VG3S18</c:v>
                </c:pt>
                <c:pt idx="6">
                  <c:v>H60VG3S17-FXC5</c:v>
                </c:pt>
                <c:pt idx="7">
                  <c:v>H75VG4S18</c:v>
                </c:pt>
                <c:pt idx="8">
                  <c:v>H60VG4R17-2</c:v>
                </c:pt>
                <c:pt idx="9">
                  <c:v>HDX11-Cu</c:v>
                </c:pt>
                <c:pt idx="10">
                  <c:v>CLIC-X-band</c:v>
                </c:pt>
                <c:pt idx="11">
                  <c:v>T18VG2.6-In</c:v>
                </c:pt>
                <c:pt idx="12">
                  <c:v>T18VG2.6-Out</c:v>
                </c:pt>
                <c:pt idx="13">
                  <c:v>T28VG3</c:v>
                </c:pt>
                <c:pt idx="14">
                  <c:v>SW1A5p65T4p6</c:v>
                </c:pt>
                <c:pt idx="15">
                  <c:v>SW20A3p75</c:v>
                </c:pt>
                <c:pt idx="16">
                  <c:v>SW1A3p75T2p6</c:v>
                </c:pt>
                <c:pt idx="17">
                  <c:v>SW1A3p75T1p66</c:v>
                </c:pt>
                <c:pt idx="18">
                  <c:v>2pi/3</c:v>
                </c:pt>
                <c:pt idx="19">
                  <c:v>pi/2</c:v>
                </c:pt>
                <c:pt idx="20">
                  <c:v>HDS60L</c:v>
                </c:pt>
                <c:pt idx="21">
                  <c:v>HDS60S</c:v>
                </c:pt>
                <c:pt idx="22">
                  <c:v>HDS4Th</c:v>
                </c:pt>
                <c:pt idx="23">
                  <c:v>PETS9mm</c:v>
                </c:pt>
              </c:strCache>
            </c:strRef>
          </c:xVal>
          <c:yVal>
            <c:numRef>
              <c:f>Pictures!$S$34:$S$57</c:f>
              <c:numCache>
                <c:formatCode>General</c:formatCode>
                <c:ptCount val="24"/>
                <c:pt idx="0">
                  <c:v>149.05938929825678</c:v>
                </c:pt>
                <c:pt idx="1">
                  <c:v>180.04987164312132</c:v>
                </c:pt>
                <c:pt idx="2">
                  <c:v>222.55543143411842</c:v>
                </c:pt>
                <c:pt idx="3">
                  <c:v>179.93115133267088</c:v>
                </c:pt>
                <c:pt idx="4">
                  <c:v>169.03876736271297</c:v>
                </c:pt>
                <c:pt idx="5">
                  <c:v>144.19522917460063</c:v>
                </c:pt>
                <c:pt idx="6">
                  <c:v>148.18717603292137</c:v>
                </c:pt>
                <c:pt idx="7">
                  <c:v>204.39660299751276</c:v>
                </c:pt>
                <c:pt idx="8">
                  <c:v>124.20174911611564</c:v>
                </c:pt>
                <c:pt idx="9">
                  <c:v>103.42135566136227</c:v>
                </c:pt>
                <c:pt idx="10">
                  <c:v>239.2494500094152</c:v>
                </c:pt>
                <c:pt idx="11">
                  <c:v>190.51265077210797</c:v>
                </c:pt>
                <c:pt idx="12">
                  <c:v>299.65248916989515</c:v>
                </c:pt>
                <c:pt idx="13">
                  <c:v>185.07819454338713</c:v>
                </c:pt>
                <c:pt idx="14">
                  <c:v>215.20784822350453</c:v>
                </c:pt>
                <c:pt idx="15">
                  <c:v>155.33948538627916</c:v>
                </c:pt>
                <c:pt idx="16">
                  <c:v>314.3908370326136</c:v>
                </c:pt>
                <c:pt idx="17">
                  <c:v>394.43850417789133</c:v>
                </c:pt>
                <c:pt idx="18">
                  <c:v>146.04755019014706</c:v>
                </c:pt>
                <c:pt idx="19">
                  <c:v>103.82945146240296</c:v>
                </c:pt>
                <c:pt idx="20">
                  <c:v>91.493111533481795</c:v>
                </c:pt>
                <c:pt idx="21">
                  <c:v>103.55822350756246</c:v>
                </c:pt>
                <c:pt idx="22">
                  <c:v>190.41454251137552</c:v>
                </c:pt>
                <c:pt idx="23">
                  <c:v>58.542206887341706</c:v>
                </c:pt>
              </c:numCache>
            </c:numRef>
          </c:yVal>
        </c:ser>
        <c:axId val="103643008"/>
        <c:axId val="103661568"/>
      </c:scatterChart>
      <c:valAx>
        <c:axId val="103643008"/>
        <c:scaling>
          <c:orientation val="minMax"/>
        </c:scaling>
        <c:axPos val="b"/>
        <c:title>
          <c:tx>
            <c:rich>
              <a:bodyPr/>
              <a:lstStyle/>
              <a:p>
                <a:pPr>
                  <a:defRPr sz="800" b="1" i="0" u="none" strike="noStrike" baseline="0">
                    <a:solidFill>
                      <a:srgbClr val="000000"/>
                    </a:solidFill>
                    <a:latin typeface="Arial"/>
                    <a:ea typeface="Arial"/>
                    <a:cs typeface="Arial"/>
                  </a:defRPr>
                </a:pPr>
                <a:r>
                  <a:rPr lang="en-US"/>
                  <a:t>geometry number</a:t>
                </a:r>
              </a:p>
            </c:rich>
          </c:tx>
          <c:layout>
            <c:manualLayout>
              <c:xMode val="edge"/>
              <c:yMode val="edge"/>
              <c:x val="0.40949610760411331"/>
              <c:y val="0.87543397905711606"/>
            </c:manualLayout>
          </c:layout>
          <c:spPr>
            <a:noFill/>
            <a:ln w="25400">
              <a:noFill/>
            </a:ln>
          </c:spPr>
        </c:title>
        <c:numFmt formatCode="General" sourceLinked="1"/>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03661568"/>
        <c:crosses val="autoZero"/>
        <c:crossBetween val="midCat"/>
      </c:valAx>
      <c:valAx>
        <c:axId val="103661568"/>
        <c:scaling>
          <c:orientation val="minMax"/>
        </c:scaling>
        <c:axPos val="l"/>
        <c:majorGridlines>
          <c:spPr>
            <a:ln w="3175">
              <a:solidFill>
                <a:srgbClr val="000000"/>
              </a:solidFill>
              <a:prstDash val="solid"/>
            </a:ln>
          </c:spPr>
        </c:majorGridlines>
        <c:title>
          <c:tx>
            <c:rich>
              <a:bodyPr/>
              <a:lstStyle/>
              <a:p>
                <a:pPr>
                  <a:defRPr sz="800" b="1" i="0" u="none" strike="noStrike" baseline="0">
                    <a:solidFill>
                      <a:srgbClr val="000000"/>
                    </a:solidFill>
                    <a:latin typeface="Arial"/>
                    <a:ea typeface="Arial"/>
                    <a:cs typeface="Arial"/>
                  </a:defRPr>
                </a:pPr>
                <a:r>
                  <a:rPr lang="en-US"/>
                  <a:t>Surface gradient [MV/m]</a:t>
                </a:r>
              </a:p>
            </c:rich>
          </c:tx>
          <c:layout>
            <c:manualLayout>
              <c:xMode val="edge"/>
              <c:yMode val="edge"/>
              <c:x val="4.7477861301331727E-2"/>
              <c:y val="0.27681697227293023"/>
            </c:manualLayout>
          </c:layout>
          <c:spPr>
            <a:noFill/>
            <a:ln w="25400">
              <a:noFill/>
            </a:ln>
          </c:spPr>
        </c:title>
        <c:numFmt formatCode="General" sourceLinked="1"/>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03643008"/>
        <c:crosses val="autoZero"/>
        <c:crossBetween val="midCat"/>
      </c:valAx>
      <c:spPr>
        <a:solidFill>
          <a:srgbClr val="C0C0C0"/>
        </a:solidFill>
        <a:ln w="12700">
          <a:solidFill>
            <a:srgbClr val="808080"/>
          </a:solidFill>
          <a:prstDash val="solid"/>
        </a:ln>
      </c:spPr>
    </c:plotArea>
    <c:plotVisOnly val="1"/>
    <c:dispBlanksAs val="gap"/>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825" b="1" i="0" u="none" strike="noStrike" baseline="0">
                <a:solidFill>
                  <a:srgbClr val="000000"/>
                </a:solidFill>
                <a:latin typeface="Arial"/>
                <a:ea typeface="Arial"/>
                <a:cs typeface="Arial"/>
              </a:defRPr>
            </a:pPr>
            <a:r>
              <a:rPr lang="en-US"/>
              <a:t>Sqrt(P/C) for different geoemtries at 100ns,BDR=1e-6</a:t>
            </a:r>
          </a:p>
        </c:rich>
      </c:tx>
      <c:layout>
        <c:manualLayout>
          <c:xMode val="edge"/>
          <c:yMode val="edge"/>
          <c:x val="0.19642922541659041"/>
          <c:y val="3.7931034482758669E-2"/>
        </c:manualLayout>
      </c:layout>
      <c:spPr>
        <a:noFill/>
        <a:ln w="25400">
          <a:noFill/>
        </a:ln>
      </c:spPr>
    </c:title>
    <c:plotArea>
      <c:layout>
        <c:manualLayout>
          <c:layoutTarget val="inner"/>
          <c:xMode val="edge"/>
          <c:yMode val="edge"/>
          <c:x val="0.15773855369510836"/>
          <c:y val="0.24827586206896551"/>
          <c:w val="0.77678797197024951"/>
          <c:h val="0.5344827586206895"/>
        </c:manualLayout>
      </c:layout>
      <c:scatterChart>
        <c:scatterStyle val="lineMarker"/>
        <c:ser>
          <c:idx val="1"/>
          <c:order val="0"/>
          <c:tx>
            <c:v>P/C</c:v>
          </c:tx>
          <c:spPr>
            <a:ln w="28575">
              <a:noFill/>
            </a:ln>
          </c:spPr>
          <c:marker>
            <c:symbol val="circle"/>
            <c:size val="6"/>
            <c:spPr>
              <a:solidFill>
                <a:srgbClr val="FF0000"/>
              </a:solidFill>
              <a:ln>
                <a:solidFill>
                  <a:srgbClr val="FF0000"/>
                </a:solidFill>
                <a:prstDash val="solid"/>
              </a:ln>
            </c:spPr>
          </c:marker>
          <c:dPt>
            <c:idx val="14"/>
            <c:marker>
              <c:spPr>
                <a:solidFill>
                  <a:srgbClr val="0070C0"/>
                </a:solidFill>
                <a:ln>
                  <a:solidFill>
                    <a:srgbClr val="FF0000"/>
                  </a:solidFill>
                  <a:prstDash val="solid"/>
                </a:ln>
              </c:spPr>
            </c:marker>
          </c:dPt>
          <c:dPt>
            <c:idx val="15"/>
            <c:marker>
              <c:spPr>
                <a:solidFill>
                  <a:srgbClr val="0070C0"/>
                </a:solidFill>
                <a:ln>
                  <a:solidFill>
                    <a:srgbClr val="FF0000"/>
                  </a:solidFill>
                  <a:prstDash val="solid"/>
                </a:ln>
              </c:spPr>
            </c:marker>
          </c:dPt>
          <c:dPt>
            <c:idx val="16"/>
            <c:marker>
              <c:spPr>
                <a:solidFill>
                  <a:srgbClr val="0070C0"/>
                </a:solidFill>
                <a:ln>
                  <a:solidFill>
                    <a:srgbClr val="FF0000"/>
                  </a:solidFill>
                  <a:prstDash val="solid"/>
                </a:ln>
              </c:spPr>
            </c:marker>
          </c:dPt>
          <c:dPt>
            <c:idx val="17"/>
            <c:marker>
              <c:spPr>
                <a:solidFill>
                  <a:srgbClr val="0070C0"/>
                </a:solidFill>
                <a:ln>
                  <a:solidFill>
                    <a:srgbClr val="FF0000"/>
                  </a:solidFill>
                  <a:prstDash val="solid"/>
                </a:ln>
              </c:spPr>
            </c:marker>
          </c:dPt>
          <c:xVal>
            <c:strRef>
              <c:f>Pictures!$A$34:$A$57</c:f>
              <c:strCache>
                <c:ptCount val="24"/>
                <c:pt idx="0">
                  <c:v>DDS1</c:v>
                </c:pt>
                <c:pt idx="1">
                  <c:v>T53VG5R</c:v>
                </c:pt>
                <c:pt idx="2">
                  <c:v>T53VG3MC</c:v>
                </c:pt>
                <c:pt idx="3">
                  <c:v>H90VG3</c:v>
                </c:pt>
                <c:pt idx="4">
                  <c:v>H60VG3-FXB6</c:v>
                </c:pt>
                <c:pt idx="5">
                  <c:v>H60VG3S18</c:v>
                </c:pt>
                <c:pt idx="6">
                  <c:v>H60VG3S17-FXC5</c:v>
                </c:pt>
                <c:pt idx="7">
                  <c:v>H75VG4S18</c:v>
                </c:pt>
                <c:pt idx="8">
                  <c:v>H60VG4R17-2</c:v>
                </c:pt>
                <c:pt idx="9">
                  <c:v>HDX11-Cu</c:v>
                </c:pt>
                <c:pt idx="10">
                  <c:v>CLIC-X-band</c:v>
                </c:pt>
                <c:pt idx="11">
                  <c:v>T18VG2.6-In</c:v>
                </c:pt>
                <c:pt idx="12">
                  <c:v>T18VG2.6-Out</c:v>
                </c:pt>
                <c:pt idx="13">
                  <c:v>T28VG3</c:v>
                </c:pt>
                <c:pt idx="14">
                  <c:v>SW1A5p65T4p6</c:v>
                </c:pt>
                <c:pt idx="15">
                  <c:v>SW20A3p75</c:v>
                </c:pt>
                <c:pt idx="16">
                  <c:v>SW1A3p75T2p6</c:v>
                </c:pt>
                <c:pt idx="17">
                  <c:v>SW1A3p75T1p66</c:v>
                </c:pt>
                <c:pt idx="18">
                  <c:v>2pi/3</c:v>
                </c:pt>
                <c:pt idx="19">
                  <c:v>pi/2</c:v>
                </c:pt>
                <c:pt idx="20">
                  <c:v>HDS60L</c:v>
                </c:pt>
                <c:pt idx="21">
                  <c:v>HDS60S</c:v>
                </c:pt>
                <c:pt idx="22">
                  <c:v>HDS4Th</c:v>
                </c:pt>
                <c:pt idx="23">
                  <c:v>PETS9mm</c:v>
                </c:pt>
              </c:strCache>
            </c:strRef>
          </c:xVal>
          <c:yVal>
            <c:numRef>
              <c:f>Pictures!$U$34:$U$57</c:f>
              <c:numCache>
                <c:formatCode>General</c:formatCode>
                <c:ptCount val="24"/>
                <c:pt idx="0">
                  <c:v>6.3693424543329984</c:v>
                </c:pt>
                <c:pt idx="1">
                  <c:v>6.7066798103351344</c:v>
                </c:pt>
                <c:pt idx="2">
                  <c:v>6.9159962937343753</c:v>
                </c:pt>
                <c:pt idx="3">
                  <c:v>6.3397039854405239</c:v>
                </c:pt>
                <c:pt idx="4">
                  <c:v>5.7879457038538575</c:v>
                </c:pt>
                <c:pt idx="5">
                  <c:v>5.5478729986693214</c:v>
                </c:pt>
                <c:pt idx="6">
                  <c:v>5.7390114490849093</c:v>
                </c:pt>
                <c:pt idx="7">
                  <c:v>8.1563668414485377</c:v>
                </c:pt>
                <c:pt idx="8">
                  <c:v>5.5252468339306082</c:v>
                </c:pt>
                <c:pt idx="9">
                  <c:v>4.661166394588415</c:v>
                </c:pt>
                <c:pt idx="10">
                  <c:v>5.1005491691614697</c:v>
                </c:pt>
                <c:pt idx="11">
                  <c:v>6.2654537319837464</c:v>
                </c:pt>
                <c:pt idx="12">
                  <c:v>6.5009864376325908</c:v>
                </c:pt>
                <c:pt idx="13">
                  <c:v>5.727612275282536</c:v>
                </c:pt>
                <c:pt idx="14">
                  <c:v>0</c:v>
                </c:pt>
                <c:pt idx="15">
                  <c:v>0</c:v>
                </c:pt>
                <c:pt idx="16">
                  <c:v>0</c:v>
                </c:pt>
                <c:pt idx="17">
                  <c:v>0</c:v>
                </c:pt>
                <c:pt idx="18">
                  <c:v>5.5480105923996152</c:v>
                </c:pt>
                <c:pt idx="19">
                  <c:v>5.0542520647374074</c:v>
                </c:pt>
                <c:pt idx="20">
                  <c:v>4.760773776301555</c:v>
                </c:pt>
                <c:pt idx="21">
                  <c:v>4.7190775431755654</c:v>
                </c:pt>
                <c:pt idx="22">
                  <c:v>4.5535485554076995</c:v>
                </c:pt>
                <c:pt idx="23">
                  <c:v>5.553129644668422</c:v>
                </c:pt>
              </c:numCache>
            </c:numRef>
          </c:yVal>
        </c:ser>
        <c:axId val="103675008"/>
        <c:axId val="103676928"/>
      </c:scatterChart>
      <c:valAx>
        <c:axId val="103675008"/>
        <c:scaling>
          <c:orientation val="minMax"/>
        </c:scaling>
        <c:axPos val="b"/>
        <c:title>
          <c:tx>
            <c:rich>
              <a:bodyPr/>
              <a:lstStyle/>
              <a:p>
                <a:pPr>
                  <a:defRPr sz="800" b="1" i="0" u="none" strike="noStrike" baseline="0">
                    <a:solidFill>
                      <a:srgbClr val="000000"/>
                    </a:solidFill>
                    <a:latin typeface="Arial"/>
                    <a:ea typeface="Arial"/>
                    <a:cs typeface="Arial"/>
                  </a:defRPr>
                </a:pPr>
                <a:r>
                  <a:rPr lang="en-US"/>
                  <a:t>geometry number</a:t>
                </a:r>
              </a:p>
            </c:rich>
          </c:tx>
          <c:layout>
            <c:manualLayout>
              <c:xMode val="edge"/>
              <c:yMode val="edge"/>
              <c:x val="0.3898818897637803"/>
              <c:y val="0.87586206896551722"/>
            </c:manualLayout>
          </c:layout>
          <c:spPr>
            <a:noFill/>
            <a:ln w="25400">
              <a:noFill/>
            </a:ln>
          </c:spPr>
        </c:title>
        <c:numFmt formatCode="General" sourceLinked="1"/>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03676928"/>
        <c:crosses val="autoZero"/>
        <c:crossBetween val="midCat"/>
      </c:valAx>
      <c:valAx>
        <c:axId val="103676928"/>
        <c:scaling>
          <c:orientation val="minMax"/>
        </c:scaling>
        <c:axPos val="l"/>
        <c:majorGridlines>
          <c:spPr>
            <a:ln w="3175">
              <a:solidFill>
                <a:srgbClr val="000000"/>
              </a:solidFill>
              <a:prstDash val="solid"/>
            </a:ln>
          </c:spPr>
        </c:majorGridlines>
        <c:title>
          <c:tx>
            <c:rich>
              <a:bodyPr/>
              <a:lstStyle/>
              <a:p>
                <a:pPr>
                  <a:defRPr sz="800" b="1" i="0" u="none" strike="noStrike" baseline="0">
                    <a:solidFill>
                      <a:srgbClr val="000000"/>
                    </a:solidFill>
                    <a:latin typeface="Arial"/>
                    <a:ea typeface="Arial"/>
                    <a:cs typeface="Arial"/>
                  </a:defRPr>
                </a:pPr>
                <a:r>
                  <a:rPr lang="en-US"/>
                  <a:t>Sqrt(P*f/C) [Sqrt(MW*GHz/mm)]</a:t>
                </a:r>
              </a:p>
            </c:rich>
          </c:tx>
          <c:layout>
            <c:manualLayout>
              <c:xMode val="edge"/>
              <c:yMode val="edge"/>
              <c:x val="4.7619178416651406E-2"/>
              <c:y val="0.21724137931034504"/>
            </c:manualLayout>
          </c:layout>
          <c:spPr>
            <a:noFill/>
            <a:ln w="25400">
              <a:noFill/>
            </a:ln>
          </c:spPr>
        </c:title>
        <c:numFmt formatCode="General" sourceLinked="1"/>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03675008"/>
        <c:crosses val="autoZero"/>
        <c:crossBetween val="midCat"/>
      </c:valAx>
      <c:spPr>
        <a:solidFill>
          <a:srgbClr val="C0C0C0"/>
        </a:solidFill>
        <a:ln w="12700">
          <a:solidFill>
            <a:srgbClr val="808080"/>
          </a:solidFill>
          <a:prstDash val="solid"/>
        </a:ln>
      </c:spPr>
    </c:plotArea>
    <c:plotVisOnly val="1"/>
    <c:dispBlanksAs val="gap"/>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800" b="1" i="0" u="none" strike="noStrike" baseline="0">
                <a:solidFill>
                  <a:srgbClr val="000000"/>
                </a:solidFill>
                <a:latin typeface="Arial"/>
                <a:ea typeface="Arial"/>
                <a:cs typeface="Arial"/>
              </a:defRPr>
            </a:pPr>
            <a:r>
              <a:rPr lang="en-US"/>
              <a:t>Sqrt(Sc6) for different geoemtries at 100ns,BDR=1e-6</a:t>
            </a:r>
          </a:p>
        </c:rich>
      </c:tx>
      <c:layout>
        <c:manualLayout>
          <c:xMode val="edge"/>
          <c:yMode val="edge"/>
          <c:x val="0.16206879403232513"/>
          <c:y val="3.4129692832764506E-2"/>
        </c:manualLayout>
      </c:layout>
      <c:spPr>
        <a:noFill/>
        <a:ln w="25400">
          <a:noFill/>
        </a:ln>
      </c:spPr>
    </c:title>
    <c:plotArea>
      <c:layout>
        <c:manualLayout>
          <c:layoutTarget val="inner"/>
          <c:xMode val="edge"/>
          <c:yMode val="edge"/>
          <c:x val="0.17241379310344851"/>
          <c:y val="0.23549488054607545"/>
          <c:w val="0.7551724137931044"/>
          <c:h val="0.59726962457337884"/>
        </c:manualLayout>
      </c:layout>
      <c:scatterChart>
        <c:scatterStyle val="lineMarker"/>
        <c:ser>
          <c:idx val="1"/>
          <c:order val="0"/>
          <c:spPr>
            <a:ln w="28575">
              <a:noFill/>
            </a:ln>
          </c:spPr>
          <c:marker>
            <c:symbol val="diamond"/>
            <c:size val="7"/>
            <c:spPr>
              <a:solidFill>
                <a:srgbClr val="008000"/>
              </a:solidFill>
              <a:ln>
                <a:solidFill>
                  <a:srgbClr val="0000FF"/>
                </a:solidFill>
                <a:prstDash val="solid"/>
              </a:ln>
            </c:spPr>
          </c:marker>
          <c:dPt>
            <c:idx val="14"/>
            <c:marker>
              <c:spPr>
                <a:solidFill>
                  <a:srgbClr val="FF0000"/>
                </a:solidFill>
                <a:ln>
                  <a:solidFill>
                    <a:srgbClr val="0000FF"/>
                  </a:solidFill>
                  <a:prstDash val="solid"/>
                </a:ln>
              </c:spPr>
            </c:marker>
          </c:dPt>
          <c:dPt>
            <c:idx val="15"/>
            <c:marker>
              <c:spPr>
                <a:solidFill>
                  <a:srgbClr val="FF0000"/>
                </a:solidFill>
                <a:ln>
                  <a:solidFill>
                    <a:srgbClr val="0000FF"/>
                  </a:solidFill>
                  <a:prstDash val="solid"/>
                </a:ln>
              </c:spPr>
            </c:marker>
          </c:dPt>
          <c:dPt>
            <c:idx val="16"/>
            <c:marker>
              <c:spPr>
                <a:solidFill>
                  <a:srgbClr val="FF0000"/>
                </a:solidFill>
                <a:ln>
                  <a:solidFill>
                    <a:srgbClr val="0000FF"/>
                  </a:solidFill>
                  <a:prstDash val="solid"/>
                </a:ln>
              </c:spPr>
            </c:marker>
          </c:dPt>
          <c:dPt>
            <c:idx val="17"/>
            <c:marker>
              <c:spPr>
                <a:solidFill>
                  <a:srgbClr val="FF0000"/>
                </a:solidFill>
                <a:ln>
                  <a:solidFill>
                    <a:srgbClr val="0000FF"/>
                  </a:solidFill>
                  <a:prstDash val="solid"/>
                </a:ln>
              </c:spPr>
            </c:marker>
          </c:dPt>
          <c:yVal>
            <c:numRef>
              <c:f>Pictures!$X$34:$X$57</c:f>
              <c:numCache>
                <c:formatCode>General</c:formatCode>
                <c:ptCount val="24"/>
                <c:pt idx="0">
                  <c:v>2.0386738013253911</c:v>
                </c:pt>
                <c:pt idx="1">
                  <c:v>2.1786034468817701</c:v>
                </c:pt>
                <c:pt idx="2">
                  <c:v>2.3535236874158021</c:v>
                </c:pt>
                <c:pt idx="3">
                  <c:v>2.1264590612042888</c:v>
                </c:pt>
                <c:pt idx="4">
                  <c:v>2.04463413392638</c:v>
                </c:pt>
                <c:pt idx="5">
                  <c:v>1.8120533799608152</c:v>
                </c:pt>
                <c:pt idx="6">
                  <c:v>1.7840956061858284</c:v>
                </c:pt>
                <c:pt idx="7">
                  <c:v>2.4173829008359684</c:v>
                </c:pt>
                <c:pt idx="8">
                  <c:v>1.574257170046768</c:v>
                </c:pt>
                <c:pt idx="9">
                  <c:v>1.7140100828646518</c:v>
                </c:pt>
                <c:pt idx="10">
                  <c:v>2.1676000170853049</c:v>
                </c:pt>
                <c:pt idx="11">
                  <c:v>2.1005240982565812</c:v>
                </c:pt>
                <c:pt idx="12">
                  <c:v>2.7535634139936267</c:v>
                </c:pt>
                <c:pt idx="13">
                  <c:v>1.95720190729632</c:v>
                </c:pt>
                <c:pt idx="14">
                  <c:v>2.3797021678560597</c:v>
                </c:pt>
                <c:pt idx="15">
                  <c:v>1.4288046204555394</c:v>
                </c:pt>
                <c:pt idx="16">
                  <c:v>2.8917507964189531</c:v>
                </c:pt>
                <c:pt idx="17">
                  <c:v>2.730728105846941</c:v>
                </c:pt>
                <c:pt idx="18">
                  <c:v>1.7825914875986308</c:v>
                </c:pt>
                <c:pt idx="19">
                  <c:v>1.5081969463853053</c:v>
                </c:pt>
                <c:pt idx="20">
                  <c:v>1.6382836110412695</c:v>
                </c:pt>
                <c:pt idx="21">
                  <c:v>1.7286257308570039</c:v>
                </c:pt>
                <c:pt idx="22">
                  <c:v>1.6859620951528038</c:v>
                </c:pt>
                <c:pt idx="23">
                  <c:v>1.1802108908488098</c:v>
                </c:pt>
              </c:numCache>
            </c:numRef>
          </c:yVal>
        </c:ser>
        <c:axId val="106013056"/>
        <c:axId val="106014976"/>
      </c:scatterChart>
      <c:valAx>
        <c:axId val="106013056"/>
        <c:scaling>
          <c:orientation val="minMax"/>
        </c:scaling>
        <c:axPos val="b"/>
        <c:title>
          <c:tx>
            <c:rich>
              <a:bodyPr/>
              <a:lstStyle/>
              <a:p>
                <a:pPr>
                  <a:defRPr sz="800" b="1" i="0" u="none" strike="noStrike" baseline="0">
                    <a:solidFill>
                      <a:srgbClr val="000000"/>
                    </a:solidFill>
                    <a:latin typeface="Arial"/>
                    <a:ea typeface="Arial"/>
                    <a:cs typeface="Arial"/>
                  </a:defRPr>
                </a:pPr>
                <a:r>
                  <a:rPr lang="en-US" sz="800"/>
                  <a:t>geometry number</a:t>
                </a:r>
              </a:p>
            </c:rich>
          </c:tx>
          <c:layout>
            <c:manualLayout>
              <c:xMode val="edge"/>
              <c:yMode val="edge"/>
              <c:x val="0.40689671685776158"/>
              <c:y val="0.89761092150170652"/>
            </c:manualLayout>
          </c:layout>
          <c:spPr>
            <a:noFill/>
            <a:ln w="25400">
              <a:noFill/>
            </a:ln>
          </c:spPr>
        </c:title>
        <c:numFmt formatCode="General" sourceLinked="1"/>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06014976"/>
        <c:crosses val="autoZero"/>
        <c:crossBetween val="midCat"/>
      </c:valAx>
      <c:valAx>
        <c:axId val="106014976"/>
        <c:scaling>
          <c:orientation val="minMax"/>
        </c:scaling>
        <c:axPos val="l"/>
        <c:majorGridlines>
          <c:spPr>
            <a:ln w="3175">
              <a:solidFill>
                <a:srgbClr val="000000"/>
              </a:solidFill>
              <a:prstDash val="solid"/>
            </a:ln>
          </c:spPr>
        </c:majorGridlines>
        <c:title>
          <c:tx>
            <c:rich>
              <a:bodyPr/>
              <a:lstStyle/>
              <a:p>
                <a:pPr>
                  <a:defRPr sz="800" b="1" i="0" u="none" strike="noStrike" baseline="0">
                    <a:solidFill>
                      <a:srgbClr val="000000"/>
                    </a:solidFill>
                    <a:latin typeface="Arial"/>
                    <a:ea typeface="Arial"/>
                    <a:cs typeface="Arial"/>
                  </a:defRPr>
                </a:pPr>
                <a:r>
                  <a:rPr lang="en-US" sz="800"/>
                  <a:t>Sqrt(Sc6) [sqrt(MW)/mm]</a:t>
                </a:r>
              </a:p>
            </c:rich>
          </c:tx>
          <c:layout>
            <c:manualLayout>
              <c:xMode val="edge"/>
              <c:yMode val="edge"/>
              <c:x val="5.5172261362066592E-2"/>
              <c:y val="0.32081911262798668"/>
            </c:manualLayout>
          </c:layout>
          <c:spPr>
            <a:noFill/>
            <a:ln w="25400">
              <a:noFill/>
            </a:ln>
          </c:spPr>
        </c:title>
        <c:numFmt formatCode="General" sourceLinked="1"/>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06013056"/>
        <c:crosses val="autoZero"/>
        <c:crossBetween val="midCat"/>
      </c:valAx>
      <c:spPr>
        <a:solidFill>
          <a:srgbClr val="C0C0C0"/>
        </a:solidFill>
        <a:ln w="12700">
          <a:solidFill>
            <a:srgbClr val="808080"/>
          </a:solidFill>
          <a:prstDash val="solid"/>
        </a:ln>
      </c:spPr>
    </c:plotArea>
    <c:plotVisOnly val="1"/>
    <c:dispBlanksAs val="gap"/>
  </c:chart>
  <c:spPr>
    <a:solidFill>
      <a:srgbClr val="FFFFFF"/>
    </a:solidFill>
    <a:ln w="3175">
      <a:solidFill>
        <a:srgbClr val="000000"/>
      </a:solidFill>
      <a:prstDash val="solid"/>
    </a:ln>
  </c:spPr>
  <c:txPr>
    <a:bodyPr/>
    <a:lstStyle/>
    <a:p>
      <a:pPr>
        <a:defRPr sz="575" b="0" i="0" u="none" strike="noStrike" baseline="0">
          <a:solidFill>
            <a:srgbClr val="000000"/>
          </a:solidFill>
          <a:latin typeface="Arial"/>
          <a:ea typeface="Arial"/>
          <a:cs typeface="Arial"/>
        </a:defRPr>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r">
              <a:defRPr sz="1000"/>
            </a:pPr>
            <a:r>
              <a:rPr lang="en-US" sz="1000"/>
              <a:t>DC setup</a:t>
            </a:r>
            <a:r>
              <a:rPr lang="en-US" sz="1000" baseline="0"/>
              <a:t> spectrum, 6 breakdowns with Cu electrodes</a:t>
            </a:r>
            <a:endParaRPr lang="en-US" sz="1000"/>
          </a:p>
        </c:rich>
      </c:tx>
      <c:layout/>
    </c:title>
    <c:plotArea>
      <c:layout/>
      <c:scatterChart>
        <c:scatterStyle val="smoothMarker"/>
        <c:ser>
          <c:idx val="0"/>
          <c:order val="0"/>
          <c:marker>
            <c:symbol val="none"/>
          </c:marker>
          <c:xVal>
            <c:numRef>
              <c:f>'120 acq 150lmm'!$A$1:$A$1024</c:f>
              <c:numCache>
                <c:formatCode>General</c:formatCode>
                <c:ptCount val="1024"/>
                <c:pt idx="0">
                  <c:v>224.42893000000012</c:v>
                </c:pt>
                <c:pt idx="1">
                  <c:v>224.98825000000014</c:v>
                </c:pt>
                <c:pt idx="2">
                  <c:v>225.54756999999998</c:v>
                </c:pt>
                <c:pt idx="3">
                  <c:v>226.10687999999999</c:v>
                </c:pt>
                <c:pt idx="4">
                  <c:v>226.6662</c:v>
                </c:pt>
                <c:pt idx="5">
                  <c:v>227.22551999999999</c:v>
                </c:pt>
                <c:pt idx="6">
                  <c:v>227.78484</c:v>
                </c:pt>
                <c:pt idx="7">
                  <c:v>228.34415999999999</c:v>
                </c:pt>
                <c:pt idx="8">
                  <c:v>228.90348</c:v>
                </c:pt>
                <c:pt idx="9">
                  <c:v>229.46280000000004</c:v>
                </c:pt>
                <c:pt idx="10">
                  <c:v>230.02212000000011</c:v>
                </c:pt>
                <c:pt idx="11">
                  <c:v>230.58144000000016</c:v>
                </c:pt>
                <c:pt idx="12">
                  <c:v>231.14074999999997</c:v>
                </c:pt>
                <c:pt idx="13">
                  <c:v>231.70006999999998</c:v>
                </c:pt>
                <c:pt idx="14">
                  <c:v>232.25939</c:v>
                </c:pt>
                <c:pt idx="15">
                  <c:v>232.81871000000001</c:v>
                </c:pt>
                <c:pt idx="16">
                  <c:v>233.37803000000011</c:v>
                </c:pt>
                <c:pt idx="17">
                  <c:v>233.93735000000001</c:v>
                </c:pt>
                <c:pt idx="18">
                  <c:v>234.49665999999999</c:v>
                </c:pt>
                <c:pt idx="19">
                  <c:v>235.05598000000001</c:v>
                </c:pt>
                <c:pt idx="20">
                  <c:v>235.61529999999999</c:v>
                </c:pt>
                <c:pt idx="21">
                  <c:v>236.17461999999998</c:v>
                </c:pt>
                <c:pt idx="22">
                  <c:v>236.73392999999999</c:v>
                </c:pt>
                <c:pt idx="23">
                  <c:v>237.29324999999997</c:v>
                </c:pt>
                <c:pt idx="24">
                  <c:v>237.85257000000001</c:v>
                </c:pt>
                <c:pt idx="25">
                  <c:v>238.41188</c:v>
                </c:pt>
                <c:pt idx="26">
                  <c:v>238.97120000000001</c:v>
                </c:pt>
                <c:pt idx="27">
                  <c:v>239.53052</c:v>
                </c:pt>
                <c:pt idx="28">
                  <c:v>240.08983000000001</c:v>
                </c:pt>
                <c:pt idx="29">
                  <c:v>240.64914999999999</c:v>
                </c:pt>
                <c:pt idx="30">
                  <c:v>241.20846</c:v>
                </c:pt>
                <c:pt idx="31">
                  <c:v>241.76777999999999</c:v>
                </c:pt>
                <c:pt idx="32">
                  <c:v>242.32709000000011</c:v>
                </c:pt>
                <c:pt idx="33">
                  <c:v>242.88641000000015</c:v>
                </c:pt>
                <c:pt idx="34">
                  <c:v>243.44571999999999</c:v>
                </c:pt>
                <c:pt idx="35">
                  <c:v>244.00503</c:v>
                </c:pt>
                <c:pt idx="36">
                  <c:v>244.56435000000002</c:v>
                </c:pt>
                <c:pt idx="37">
                  <c:v>245.12365999999992</c:v>
                </c:pt>
                <c:pt idx="38">
                  <c:v>245.68297000000001</c:v>
                </c:pt>
                <c:pt idx="39">
                  <c:v>246.24227999999999</c:v>
                </c:pt>
                <c:pt idx="40">
                  <c:v>246.80159</c:v>
                </c:pt>
                <c:pt idx="41">
                  <c:v>247.3609100000001</c:v>
                </c:pt>
                <c:pt idx="42">
                  <c:v>247.92022000000011</c:v>
                </c:pt>
                <c:pt idx="43">
                  <c:v>248.47952999999998</c:v>
                </c:pt>
                <c:pt idx="44">
                  <c:v>249.03884000000011</c:v>
                </c:pt>
                <c:pt idx="45">
                  <c:v>249.59814000000011</c:v>
                </c:pt>
                <c:pt idx="46">
                  <c:v>250.15745000000001</c:v>
                </c:pt>
                <c:pt idx="47">
                  <c:v>250.71675999999988</c:v>
                </c:pt>
                <c:pt idx="48">
                  <c:v>251.27606999999998</c:v>
                </c:pt>
                <c:pt idx="49">
                  <c:v>251.83537000000001</c:v>
                </c:pt>
                <c:pt idx="50">
                  <c:v>252.39467999999999</c:v>
                </c:pt>
                <c:pt idx="51">
                  <c:v>252.95399</c:v>
                </c:pt>
                <c:pt idx="52">
                  <c:v>253.51328999999998</c:v>
                </c:pt>
                <c:pt idx="53">
                  <c:v>254.07259999999999</c:v>
                </c:pt>
                <c:pt idx="54">
                  <c:v>254.6319</c:v>
                </c:pt>
                <c:pt idx="55">
                  <c:v>255.19120000000001</c:v>
                </c:pt>
                <c:pt idx="56">
                  <c:v>255.75050999999999</c:v>
                </c:pt>
                <c:pt idx="57">
                  <c:v>256.30981000000008</c:v>
                </c:pt>
                <c:pt idx="58">
                  <c:v>256.86910999999975</c:v>
                </c:pt>
                <c:pt idx="59">
                  <c:v>257.42840999999964</c:v>
                </c:pt>
                <c:pt idx="60">
                  <c:v>257.98770999999965</c:v>
                </c:pt>
                <c:pt idx="61">
                  <c:v>258.54701</c:v>
                </c:pt>
                <c:pt idx="62">
                  <c:v>259.10630999999978</c:v>
                </c:pt>
                <c:pt idx="63">
                  <c:v>259.66561000000002</c:v>
                </c:pt>
                <c:pt idx="64">
                  <c:v>260.22489999999999</c:v>
                </c:pt>
                <c:pt idx="65">
                  <c:v>260.7842</c:v>
                </c:pt>
                <c:pt idx="66">
                  <c:v>261.34348999999997</c:v>
                </c:pt>
                <c:pt idx="67">
                  <c:v>261.90278999999975</c:v>
                </c:pt>
                <c:pt idx="68">
                  <c:v>262.46208000000001</c:v>
                </c:pt>
                <c:pt idx="69">
                  <c:v>263.02137999999962</c:v>
                </c:pt>
                <c:pt idx="70">
                  <c:v>263.58067</c:v>
                </c:pt>
                <c:pt idx="71">
                  <c:v>264.13995999999975</c:v>
                </c:pt>
                <c:pt idx="72">
                  <c:v>264.69925000000001</c:v>
                </c:pt>
                <c:pt idx="73">
                  <c:v>265.25853999999958</c:v>
                </c:pt>
                <c:pt idx="74">
                  <c:v>265.81783000000001</c:v>
                </c:pt>
                <c:pt idx="75">
                  <c:v>266.37711999999965</c:v>
                </c:pt>
                <c:pt idx="76">
                  <c:v>266.93639999999942</c:v>
                </c:pt>
                <c:pt idx="77">
                  <c:v>267.4956899999998</c:v>
                </c:pt>
                <c:pt idx="78">
                  <c:v>268.05497000000008</c:v>
                </c:pt>
                <c:pt idx="79">
                  <c:v>268.61426000000023</c:v>
                </c:pt>
                <c:pt idx="80">
                  <c:v>269.17354</c:v>
                </c:pt>
                <c:pt idx="81">
                  <c:v>269.73282</c:v>
                </c:pt>
                <c:pt idx="82">
                  <c:v>270.29209999999978</c:v>
                </c:pt>
                <c:pt idx="83">
                  <c:v>270.85138000000001</c:v>
                </c:pt>
                <c:pt idx="84">
                  <c:v>271.41066000000001</c:v>
                </c:pt>
                <c:pt idx="85">
                  <c:v>271.96994000000001</c:v>
                </c:pt>
                <c:pt idx="86">
                  <c:v>272.52922000000001</c:v>
                </c:pt>
                <c:pt idx="87">
                  <c:v>273.08849999999978</c:v>
                </c:pt>
                <c:pt idx="88">
                  <c:v>273.64776999999998</c:v>
                </c:pt>
                <c:pt idx="89">
                  <c:v>274.20704000000001</c:v>
                </c:pt>
                <c:pt idx="90">
                  <c:v>274.76631999999955</c:v>
                </c:pt>
                <c:pt idx="91">
                  <c:v>275.32558999999975</c:v>
                </c:pt>
                <c:pt idx="92">
                  <c:v>275.88486000000023</c:v>
                </c:pt>
                <c:pt idx="93">
                  <c:v>276.44412999999975</c:v>
                </c:pt>
                <c:pt idx="94">
                  <c:v>277.0034</c:v>
                </c:pt>
                <c:pt idx="95">
                  <c:v>277.56265999999999</c:v>
                </c:pt>
                <c:pt idx="96">
                  <c:v>278.12192999999979</c:v>
                </c:pt>
                <c:pt idx="97">
                  <c:v>278.68119999999965</c:v>
                </c:pt>
                <c:pt idx="98">
                  <c:v>279.24045999999993</c:v>
                </c:pt>
                <c:pt idx="99">
                  <c:v>279.79971999999958</c:v>
                </c:pt>
                <c:pt idx="100">
                  <c:v>280.35897999999975</c:v>
                </c:pt>
                <c:pt idx="101">
                  <c:v>280.91824000000003</c:v>
                </c:pt>
                <c:pt idx="102">
                  <c:v>281.47749999999979</c:v>
                </c:pt>
                <c:pt idx="103">
                  <c:v>282.03675999999962</c:v>
                </c:pt>
                <c:pt idx="104">
                  <c:v>282.59601999999961</c:v>
                </c:pt>
                <c:pt idx="105">
                  <c:v>283.15526999999997</c:v>
                </c:pt>
                <c:pt idx="106">
                  <c:v>283.71451999999965</c:v>
                </c:pt>
                <c:pt idx="107">
                  <c:v>284.27377999999965</c:v>
                </c:pt>
                <c:pt idx="108">
                  <c:v>284.83302999999978</c:v>
                </c:pt>
                <c:pt idx="109">
                  <c:v>285.39228000000008</c:v>
                </c:pt>
                <c:pt idx="110">
                  <c:v>285.95152999999965</c:v>
                </c:pt>
                <c:pt idx="111">
                  <c:v>286.51076999999975</c:v>
                </c:pt>
                <c:pt idx="112">
                  <c:v>287.07002</c:v>
                </c:pt>
                <c:pt idx="113">
                  <c:v>287.62925999999999</c:v>
                </c:pt>
                <c:pt idx="114">
                  <c:v>288.18850999999978</c:v>
                </c:pt>
                <c:pt idx="115">
                  <c:v>288.74775</c:v>
                </c:pt>
                <c:pt idx="116">
                  <c:v>289.30698999999993</c:v>
                </c:pt>
                <c:pt idx="117">
                  <c:v>289.86622999999975</c:v>
                </c:pt>
                <c:pt idx="118">
                  <c:v>290.42545999999965</c:v>
                </c:pt>
                <c:pt idx="119">
                  <c:v>290.98469999999975</c:v>
                </c:pt>
                <c:pt idx="120">
                  <c:v>291.54392999999999</c:v>
                </c:pt>
                <c:pt idx="121">
                  <c:v>292.10316999999975</c:v>
                </c:pt>
                <c:pt idx="122">
                  <c:v>292.66239999999999</c:v>
                </c:pt>
                <c:pt idx="123">
                  <c:v>293.22162999999978</c:v>
                </c:pt>
                <c:pt idx="124">
                  <c:v>293.78084999999999</c:v>
                </c:pt>
                <c:pt idx="125">
                  <c:v>294.34008000000023</c:v>
                </c:pt>
                <c:pt idx="126">
                  <c:v>294.89930999999979</c:v>
                </c:pt>
                <c:pt idx="127">
                  <c:v>295.45852999999966</c:v>
                </c:pt>
                <c:pt idx="128">
                  <c:v>296.01774999999975</c:v>
                </c:pt>
                <c:pt idx="129">
                  <c:v>296.57696999999979</c:v>
                </c:pt>
                <c:pt idx="130">
                  <c:v>297.13618999999977</c:v>
                </c:pt>
                <c:pt idx="131">
                  <c:v>297.69540999999975</c:v>
                </c:pt>
                <c:pt idx="132">
                  <c:v>298.25461999999999</c:v>
                </c:pt>
                <c:pt idx="133">
                  <c:v>298.81384000000008</c:v>
                </c:pt>
                <c:pt idx="134">
                  <c:v>299.37304999999975</c:v>
                </c:pt>
                <c:pt idx="135">
                  <c:v>299.93225999999964</c:v>
                </c:pt>
                <c:pt idx="136">
                  <c:v>300.49146999999965</c:v>
                </c:pt>
                <c:pt idx="137">
                  <c:v>301.05067000000008</c:v>
                </c:pt>
                <c:pt idx="138">
                  <c:v>301.60987999999998</c:v>
                </c:pt>
                <c:pt idx="139">
                  <c:v>302.16908000000024</c:v>
                </c:pt>
                <c:pt idx="140">
                  <c:v>302.72827999999959</c:v>
                </c:pt>
                <c:pt idx="141">
                  <c:v>303.28748000000002</c:v>
                </c:pt>
                <c:pt idx="142">
                  <c:v>303.84667999999999</c:v>
                </c:pt>
                <c:pt idx="143">
                  <c:v>304.40588000000002</c:v>
                </c:pt>
                <c:pt idx="144">
                  <c:v>304.96507000000003</c:v>
                </c:pt>
                <c:pt idx="145">
                  <c:v>305.52427</c:v>
                </c:pt>
                <c:pt idx="146">
                  <c:v>306.08346</c:v>
                </c:pt>
                <c:pt idx="147">
                  <c:v>306.64265000000023</c:v>
                </c:pt>
                <c:pt idx="148">
                  <c:v>307.20182999999975</c:v>
                </c:pt>
                <c:pt idx="149">
                  <c:v>307.76101999999958</c:v>
                </c:pt>
                <c:pt idx="150">
                  <c:v>308.3202</c:v>
                </c:pt>
                <c:pt idx="151">
                  <c:v>308.87939</c:v>
                </c:pt>
                <c:pt idx="152">
                  <c:v>309.43856999999963</c:v>
                </c:pt>
                <c:pt idx="153">
                  <c:v>309.99773999999962</c:v>
                </c:pt>
                <c:pt idx="154">
                  <c:v>310.55691999999965</c:v>
                </c:pt>
                <c:pt idx="155">
                  <c:v>311.11608999999999</c:v>
                </c:pt>
                <c:pt idx="156">
                  <c:v>311.67527000000001</c:v>
                </c:pt>
                <c:pt idx="157">
                  <c:v>312.23444000000001</c:v>
                </c:pt>
                <c:pt idx="158">
                  <c:v>312.79360000000003</c:v>
                </c:pt>
                <c:pt idx="159">
                  <c:v>313.35277000000002</c:v>
                </c:pt>
                <c:pt idx="160">
                  <c:v>313.91192999999959</c:v>
                </c:pt>
                <c:pt idx="161">
                  <c:v>314.47109999999958</c:v>
                </c:pt>
                <c:pt idx="162">
                  <c:v>315.03026</c:v>
                </c:pt>
                <c:pt idx="163">
                  <c:v>315.58942000000002</c:v>
                </c:pt>
                <c:pt idx="164">
                  <c:v>316.14857000000001</c:v>
                </c:pt>
                <c:pt idx="165">
                  <c:v>316.70773000000003</c:v>
                </c:pt>
                <c:pt idx="166">
                  <c:v>317.26688000000001</c:v>
                </c:pt>
                <c:pt idx="167">
                  <c:v>317.82602999999978</c:v>
                </c:pt>
                <c:pt idx="168">
                  <c:v>318.38516999999979</c:v>
                </c:pt>
                <c:pt idx="169">
                  <c:v>318.94432</c:v>
                </c:pt>
                <c:pt idx="170">
                  <c:v>319.50346000000002</c:v>
                </c:pt>
                <c:pt idx="171">
                  <c:v>320.06261000000001</c:v>
                </c:pt>
                <c:pt idx="172">
                  <c:v>320.62173999999965</c:v>
                </c:pt>
                <c:pt idx="173">
                  <c:v>321.18088000000023</c:v>
                </c:pt>
                <c:pt idx="174">
                  <c:v>321.74002000000002</c:v>
                </c:pt>
                <c:pt idx="175">
                  <c:v>322.29914999999966</c:v>
                </c:pt>
                <c:pt idx="176">
                  <c:v>322.85827999999975</c:v>
                </c:pt>
                <c:pt idx="177">
                  <c:v>323.41740999999979</c:v>
                </c:pt>
                <c:pt idx="178">
                  <c:v>323.97652999999963</c:v>
                </c:pt>
                <c:pt idx="179">
                  <c:v>324.53566000000001</c:v>
                </c:pt>
                <c:pt idx="180">
                  <c:v>325.09478000000001</c:v>
                </c:pt>
                <c:pt idx="181">
                  <c:v>325.65390000000002</c:v>
                </c:pt>
                <c:pt idx="182">
                  <c:v>326.21300999999966</c:v>
                </c:pt>
                <c:pt idx="183">
                  <c:v>326.77212999999978</c:v>
                </c:pt>
                <c:pt idx="184">
                  <c:v>327.33123999999958</c:v>
                </c:pt>
                <c:pt idx="185">
                  <c:v>327.89034999999978</c:v>
                </c:pt>
                <c:pt idx="186">
                  <c:v>328.44945999999999</c:v>
                </c:pt>
                <c:pt idx="187">
                  <c:v>329.00855999999965</c:v>
                </c:pt>
                <c:pt idx="188">
                  <c:v>329.56767000000002</c:v>
                </c:pt>
                <c:pt idx="189">
                  <c:v>330.12676999999979</c:v>
                </c:pt>
                <c:pt idx="190">
                  <c:v>330.68587000000002</c:v>
                </c:pt>
                <c:pt idx="191">
                  <c:v>331.24495999999999</c:v>
                </c:pt>
                <c:pt idx="192">
                  <c:v>331.80405000000002</c:v>
                </c:pt>
                <c:pt idx="193">
                  <c:v>332.36313999999965</c:v>
                </c:pt>
                <c:pt idx="194">
                  <c:v>332.92222999999979</c:v>
                </c:pt>
                <c:pt idx="195">
                  <c:v>333.48131999999941</c:v>
                </c:pt>
                <c:pt idx="196">
                  <c:v>334.04039999999975</c:v>
                </c:pt>
                <c:pt idx="197">
                  <c:v>334.59948000000026</c:v>
                </c:pt>
                <c:pt idx="198">
                  <c:v>335.15856000000002</c:v>
                </c:pt>
                <c:pt idx="199">
                  <c:v>335.71764000000002</c:v>
                </c:pt>
                <c:pt idx="200">
                  <c:v>336.27670999999958</c:v>
                </c:pt>
                <c:pt idx="201">
                  <c:v>336.83578</c:v>
                </c:pt>
                <c:pt idx="202">
                  <c:v>337.39485000000002</c:v>
                </c:pt>
                <c:pt idx="203">
                  <c:v>337.95391999999958</c:v>
                </c:pt>
                <c:pt idx="204">
                  <c:v>338.51298000000008</c:v>
                </c:pt>
                <c:pt idx="205">
                  <c:v>339.07204000000002</c:v>
                </c:pt>
                <c:pt idx="206">
                  <c:v>339.63109999999978</c:v>
                </c:pt>
                <c:pt idx="207">
                  <c:v>340.19014999999979</c:v>
                </c:pt>
                <c:pt idx="208">
                  <c:v>340.74921000000001</c:v>
                </c:pt>
                <c:pt idx="209">
                  <c:v>341.30826000000002</c:v>
                </c:pt>
                <c:pt idx="210">
                  <c:v>341.8673</c:v>
                </c:pt>
                <c:pt idx="211">
                  <c:v>342.42634999999956</c:v>
                </c:pt>
                <c:pt idx="212">
                  <c:v>342.98538999999965</c:v>
                </c:pt>
                <c:pt idx="213">
                  <c:v>343.54442999999998</c:v>
                </c:pt>
                <c:pt idx="214">
                  <c:v>344.10347000000002</c:v>
                </c:pt>
                <c:pt idx="215">
                  <c:v>344.66250000000002</c:v>
                </c:pt>
                <c:pt idx="216">
                  <c:v>345.22152999999958</c:v>
                </c:pt>
                <c:pt idx="217">
                  <c:v>345.78055999999958</c:v>
                </c:pt>
                <c:pt idx="218">
                  <c:v>346.33958999999999</c:v>
                </c:pt>
                <c:pt idx="219">
                  <c:v>346.89860999999979</c:v>
                </c:pt>
                <c:pt idx="220">
                  <c:v>347.45762999999999</c:v>
                </c:pt>
                <c:pt idx="221">
                  <c:v>348.01665000000003</c:v>
                </c:pt>
                <c:pt idx="222">
                  <c:v>348.57566000000008</c:v>
                </c:pt>
                <c:pt idx="223">
                  <c:v>349.13467000000026</c:v>
                </c:pt>
                <c:pt idx="224">
                  <c:v>349.69367999999974</c:v>
                </c:pt>
                <c:pt idx="225">
                  <c:v>350.25268999999997</c:v>
                </c:pt>
                <c:pt idx="226">
                  <c:v>350.81169</c:v>
                </c:pt>
                <c:pt idx="227">
                  <c:v>351.37069000000002</c:v>
                </c:pt>
                <c:pt idx="228">
                  <c:v>351.92968999999999</c:v>
                </c:pt>
                <c:pt idx="229">
                  <c:v>352.48867999999965</c:v>
                </c:pt>
                <c:pt idx="230">
                  <c:v>353.04768000000035</c:v>
                </c:pt>
                <c:pt idx="231">
                  <c:v>353.60665999999975</c:v>
                </c:pt>
                <c:pt idx="232">
                  <c:v>354.16565000000008</c:v>
                </c:pt>
                <c:pt idx="233">
                  <c:v>354.72462999999999</c:v>
                </c:pt>
                <c:pt idx="234">
                  <c:v>355.28360999999978</c:v>
                </c:pt>
                <c:pt idx="235">
                  <c:v>355.84258999999997</c:v>
                </c:pt>
                <c:pt idx="236">
                  <c:v>356.40155999999962</c:v>
                </c:pt>
                <c:pt idx="237">
                  <c:v>356.96052999999978</c:v>
                </c:pt>
                <c:pt idx="238">
                  <c:v>357.51949999999999</c:v>
                </c:pt>
                <c:pt idx="239">
                  <c:v>358.07846999999975</c:v>
                </c:pt>
                <c:pt idx="240">
                  <c:v>358.63742999999999</c:v>
                </c:pt>
                <c:pt idx="241">
                  <c:v>359.19638999999978</c:v>
                </c:pt>
                <c:pt idx="242">
                  <c:v>359.75533999999965</c:v>
                </c:pt>
                <c:pt idx="243">
                  <c:v>360.31429000000026</c:v>
                </c:pt>
                <c:pt idx="244">
                  <c:v>360.87324000000001</c:v>
                </c:pt>
                <c:pt idx="245">
                  <c:v>361.43218999999965</c:v>
                </c:pt>
                <c:pt idx="246">
                  <c:v>361.99112999999943</c:v>
                </c:pt>
                <c:pt idx="247">
                  <c:v>362.55007000000001</c:v>
                </c:pt>
                <c:pt idx="248">
                  <c:v>363.10901000000001</c:v>
                </c:pt>
                <c:pt idx="249">
                  <c:v>363.66793999999999</c:v>
                </c:pt>
                <c:pt idx="250">
                  <c:v>364.22686999999979</c:v>
                </c:pt>
                <c:pt idx="251">
                  <c:v>364.78579999999965</c:v>
                </c:pt>
                <c:pt idx="252">
                  <c:v>365.34473000000008</c:v>
                </c:pt>
                <c:pt idx="253">
                  <c:v>365.90365000000003</c:v>
                </c:pt>
                <c:pt idx="254">
                  <c:v>366.46257000000003</c:v>
                </c:pt>
                <c:pt idx="255">
                  <c:v>367.02148</c:v>
                </c:pt>
                <c:pt idx="256">
                  <c:v>367.5803899999998</c:v>
                </c:pt>
                <c:pt idx="257">
                  <c:v>368.13929999999999</c:v>
                </c:pt>
                <c:pt idx="258">
                  <c:v>368.69819999999964</c:v>
                </c:pt>
                <c:pt idx="259">
                  <c:v>369.25709999999975</c:v>
                </c:pt>
                <c:pt idx="260">
                  <c:v>369.81599999999975</c:v>
                </c:pt>
                <c:pt idx="261">
                  <c:v>370.37490000000008</c:v>
                </c:pt>
                <c:pt idx="262">
                  <c:v>370.93378999999965</c:v>
                </c:pt>
                <c:pt idx="263">
                  <c:v>371.49268000000001</c:v>
                </c:pt>
                <c:pt idx="264">
                  <c:v>372.05155999999965</c:v>
                </c:pt>
                <c:pt idx="265">
                  <c:v>372.61043999999993</c:v>
                </c:pt>
                <c:pt idx="266">
                  <c:v>373.16932000000008</c:v>
                </c:pt>
                <c:pt idx="267">
                  <c:v>373.72819999999962</c:v>
                </c:pt>
                <c:pt idx="268">
                  <c:v>374.28707000000003</c:v>
                </c:pt>
                <c:pt idx="269">
                  <c:v>374.84593000000001</c:v>
                </c:pt>
                <c:pt idx="270">
                  <c:v>375.40480000000002</c:v>
                </c:pt>
                <c:pt idx="271">
                  <c:v>375.96366</c:v>
                </c:pt>
                <c:pt idx="272">
                  <c:v>376.52251999999964</c:v>
                </c:pt>
                <c:pt idx="273">
                  <c:v>377.08136999999965</c:v>
                </c:pt>
                <c:pt idx="274">
                  <c:v>377.64022000000023</c:v>
                </c:pt>
                <c:pt idx="275">
                  <c:v>378.19907000000001</c:v>
                </c:pt>
                <c:pt idx="276">
                  <c:v>378.75790999999975</c:v>
                </c:pt>
                <c:pt idx="277">
                  <c:v>379.31674999999979</c:v>
                </c:pt>
                <c:pt idx="278">
                  <c:v>379.87558999999999</c:v>
                </c:pt>
                <c:pt idx="279">
                  <c:v>380.43441999999965</c:v>
                </c:pt>
                <c:pt idx="280">
                  <c:v>380.99324999999965</c:v>
                </c:pt>
                <c:pt idx="281">
                  <c:v>381.55207999999999</c:v>
                </c:pt>
                <c:pt idx="282">
                  <c:v>382.11090000000002</c:v>
                </c:pt>
                <c:pt idx="283">
                  <c:v>382.66971999999993</c:v>
                </c:pt>
                <c:pt idx="284">
                  <c:v>383.22852999999958</c:v>
                </c:pt>
                <c:pt idx="285">
                  <c:v>383.78733999999957</c:v>
                </c:pt>
                <c:pt idx="286">
                  <c:v>384.3461499999998</c:v>
                </c:pt>
                <c:pt idx="287">
                  <c:v>384.90494999999999</c:v>
                </c:pt>
                <c:pt idx="288">
                  <c:v>385.46374999999978</c:v>
                </c:pt>
                <c:pt idx="289">
                  <c:v>386.0225499999998</c:v>
                </c:pt>
                <c:pt idx="290">
                  <c:v>386.58133999999961</c:v>
                </c:pt>
                <c:pt idx="291">
                  <c:v>387.14013</c:v>
                </c:pt>
                <c:pt idx="292">
                  <c:v>387.69891999999965</c:v>
                </c:pt>
                <c:pt idx="293">
                  <c:v>388.2577</c:v>
                </c:pt>
                <c:pt idx="294">
                  <c:v>388.81648000000001</c:v>
                </c:pt>
                <c:pt idx="295">
                  <c:v>389.37524999999999</c:v>
                </c:pt>
                <c:pt idx="296">
                  <c:v>389.93401999999958</c:v>
                </c:pt>
                <c:pt idx="297">
                  <c:v>390.49278999999979</c:v>
                </c:pt>
                <c:pt idx="298">
                  <c:v>391.05154999999979</c:v>
                </c:pt>
                <c:pt idx="299">
                  <c:v>391.61031000000003</c:v>
                </c:pt>
                <c:pt idx="300">
                  <c:v>392.16906000000023</c:v>
                </c:pt>
                <c:pt idx="301">
                  <c:v>392.72780999999975</c:v>
                </c:pt>
                <c:pt idx="302">
                  <c:v>393.28655999999955</c:v>
                </c:pt>
                <c:pt idx="303">
                  <c:v>393.84530999999993</c:v>
                </c:pt>
                <c:pt idx="304">
                  <c:v>394.40404999999993</c:v>
                </c:pt>
                <c:pt idx="305">
                  <c:v>394.96278000000001</c:v>
                </c:pt>
                <c:pt idx="306">
                  <c:v>395.52150999999958</c:v>
                </c:pt>
                <c:pt idx="307">
                  <c:v>396.08024</c:v>
                </c:pt>
                <c:pt idx="308">
                  <c:v>396.63896</c:v>
                </c:pt>
                <c:pt idx="309">
                  <c:v>397.19767999999999</c:v>
                </c:pt>
                <c:pt idx="310">
                  <c:v>397.75639999999964</c:v>
                </c:pt>
                <c:pt idx="311">
                  <c:v>398.31510999999978</c:v>
                </c:pt>
                <c:pt idx="312">
                  <c:v>398.87382000000002</c:v>
                </c:pt>
                <c:pt idx="313">
                  <c:v>399.43251999999961</c:v>
                </c:pt>
                <c:pt idx="314">
                  <c:v>399.99122999999958</c:v>
                </c:pt>
                <c:pt idx="315">
                  <c:v>400.54991999999999</c:v>
                </c:pt>
                <c:pt idx="316">
                  <c:v>401.10861</c:v>
                </c:pt>
                <c:pt idx="317">
                  <c:v>401.66730000000001</c:v>
                </c:pt>
                <c:pt idx="318">
                  <c:v>402.2259899999998</c:v>
                </c:pt>
                <c:pt idx="319">
                  <c:v>402.78465999999975</c:v>
                </c:pt>
                <c:pt idx="320">
                  <c:v>403.34334000000001</c:v>
                </c:pt>
                <c:pt idx="321">
                  <c:v>403.90200999999979</c:v>
                </c:pt>
                <c:pt idx="322">
                  <c:v>404.46068000000002</c:v>
                </c:pt>
                <c:pt idx="323">
                  <c:v>405.01934</c:v>
                </c:pt>
                <c:pt idx="324">
                  <c:v>405.57799999999975</c:v>
                </c:pt>
                <c:pt idx="325">
                  <c:v>406.13666000000001</c:v>
                </c:pt>
                <c:pt idx="326">
                  <c:v>406.69530999999978</c:v>
                </c:pt>
                <c:pt idx="327">
                  <c:v>407.25396000000001</c:v>
                </c:pt>
                <c:pt idx="328">
                  <c:v>407.81259999999975</c:v>
                </c:pt>
                <c:pt idx="329">
                  <c:v>408.37124</c:v>
                </c:pt>
                <c:pt idx="330">
                  <c:v>408.92986999999999</c:v>
                </c:pt>
                <c:pt idx="331">
                  <c:v>409.48849999999965</c:v>
                </c:pt>
                <c:pt idx="332">
                  <c:v>410.04712999999975</c:v>
                </c:pt>
                <c:pt idx="333">
                  <c:v>410.60575</c:v>
                </c:pt>
                <c:pt idx="334">
                  <c:v>411.16435999999999</c:v>
                </c:pt>
                <c:pt idx="335">
                  <c:v>411.72298000000001</c:v>
                </c:pt>
                <c:pt idx="336">
                  <c:v>412.28158999999965</c:v>
                </c:pt>
                <c:pt idx="337">
                  <c:v>412.84019000000001</c:v>
                </c:pt>
                <c:pt idx="338">
                  <c:v>413.39878999999979</c:v>
                </c:pt>
                <c:pt idx="339">
                  <c:v>413.95738999999975</c:v>
                </c:pt>
                <c:pt idx="340">
                  <c:v>414.51598000000001</c:v>
                </c:pt>
                <c:pt idx="341">
                  <c:v>415.07456000000002</c:v>
                </c:pt>
                <c:pt idx="342">
                  <c:v>415.63314999999977</c:v>
                </c:pt>
                <c:pt idx="343">
                  <c:v>416.19171999999958</c:v>
                </c:pt>
                <c:pt idx="344">
                  <c:v>416.75029999999975</c:v>
                </c:pt>
                <c:pt idx="345">
                  <c:v>417.30887000000001</c:v>
                </c:pt>
                <c:pt idx="346">
                  <c:v>417.86743000000001</c:v>
                </c:pt>
                <c:pt idx="347">
                  <c:v>418.42598999999979</c:v>
                </c:pt>
                <c:pt idx="348">
                  <c:v>418.98454999999979</c:v>
                </c:pt>
                <c:pt idx="349">
                  <c:v>419.54309999999975</c:v>
                </c:pt>
                <c:pt idx="350">
                  <c:v>420.10165000000001</c:v>
                </c:pt>
                <c:pt idx="351">
                  <c:v>420.66019</c:v>
                </c:pt>
                <c:pt idx="352">
                  <c:v>421.21872999999965</c:v>
                </c:pt>
                <c:pt idx="353">
                  <c:v>421.77726000000001</c:v>
                </c:pt>
                <c:pt idx="354">
                  <c:v>422.33578999999975</c:v>
                </c:pt>
                <c:pt idx="355">
                  <c:v>422.89430999999979</c:v>
                </c:pt>
                <c:pt idx="356">
                  <c:v>423.45283000000001</c:v>
                </c:pt>
                <c:pt idx="357">
                  <c:v>424.01134999999965</c:v>
                </c:pt>
                <c:pt idx="358">
                  <c:v>424.56986000000023</c:v>
                </c:pt>
                <c:pt idx="359">
                  <c:v>425.12835999999965</c:v>
                </c:pt>
                <c:pt idx="360">
                  <c:v>425.68687</c:v>
                </c:pt>
                <c:pt idx="361">
                  <c:v>426.24536000000001</c:v>
                </c:pt>
                <c:pt idx="362">
                  <c:v>426.80385999999999</c:v>
                </c:pt>
                <c:pt idx="363">
                  <c:v>427.36234000000002</c:v>
                </c:pt>
                <c:pt idx="364">
                  <c:v>427.9208299999998</c:v>
                </c:pt>
                <c:pt idx="365">
                  <c:v>428.4792999999998</c:v>
                </c:pt>
                <c:pt idx="366">
                  <c:v>429.03778</c:v>
                </c:pt>
                <c:pt idx="367">
                  <c:v>429.59624999999966</c:v>
                </c:pt>
                <c:pt idx="368">
                  <c:v>430.15471000000002</c:v>
                </c:pt>
                <c:pt idx="369">
                  <c:v>430.71316999999965</c:v>
                </c:pt>
                <c:pt idx="370">
                  <c:v>431.27161999999959</c:v>
                </c:pt>
                <c:pt idx="371">
                  <c:v>431.83006999999975</c:v>
                </c:pt>
                <c:pt idx="372">
                  <c:v>432.38852000000003</c:v>
                </c:pt>
                <c:pt idx="373">
                  <c:v>432.94695999999965</c:v>
                </c:pt>
                <c:pt idx="374">
                  <c:v>433.50538999999975</c:v>
                </c:pt>
                <c:pt idx="375">
                  <c:v>434.06383</c:v>
                </c:pt>
                <c:pt idx="376">
                  <c:v>434.62225000000001</c:v>
                </c:pt>
                <c:pt idx="377">
                  <c:v>435.18067000000002</c:v>
                </c:pt>
                <c:pt idx="378">
                  <c:v>435.73908999999975</c:v>
                </c:pt>
                <c:pt idx="379">
                  <c:v>436.29749999999979</c:v>
                </c:pt>
                <c:pt idx="380">
                  <c:v>436.85590999999999</c:v>
                </c:pt>
                <c:pt idx="381">
                  <c:v>437.41430999999977</c:v>
                </c:pt>
                <c:pt idx="382">
                  <c:v>437.97269999999975</c:v>
                </c:pt>
                <c:pt idx="383">
                  <c:v>438.53109999999958</c:v>
                </c:pt>
                <c:pt idx="384">
                  <c:v>439.08947999999975</c:v>
                </c:pt>
                <c:pt idx="385">
                  <c:v>439.64785999999998</c:v>
                </c:pt>
                <c:pt idx="386">
                  <c:v>440.20623999999958</c:v>
                </c:pt>
                <c:pt idx="387">
                  <c:v>440.76461</c:v>
                </c:pt>
                <c:pt idx="388">
                  <c:v>441.32297999999975</c:v>
                </c:pt>
                <c:pt idx="389">
                  <c:v>441.88133999999962</c:v>
                </c:pt>
                <c:pt idx="390">
                  <c:v>442.43969999999979</c:v>
                </c:pt>
                <c:pt idx="391">
                  <c:v>442.99804999999958</c:v>
                </c:pt>
                <c:pt idx="392">
                  <c:v>443.5564</c:v>
                </c:pt>
                <c:pt idx="393">
                  <c:v>444.11473999999993</c:v>
                </c:pt>
                <c:pt idx="394">
                  <c:v>444.67308000000008</c:v>
                </c:pt>
                <c:pt idx="395">
                  <c:v>445.23140999999958</c:v>
                </c:pt>
                <c:pt idx="396">
                  <c:v>445.78973999999965</c:v>
                </c:pt>
                <c:pt idx="397">
                  <c:v>446.34805999999975</c:v>
                </c:pt>
                <c:pt idx="398">
                  <c:v>446.90636999999958</c:v>
                </c:pt>
                <c:pt idx="399">
                  <c:v>447.46469000000002</c:v>
                </c:pt>
                <c:pt idx="400">
                  <c:v>448.02298999999999</c:v>
                </c:pt>
                <c:pt idx="401">
                  <c:v>448.5812899999998</c:v>
                </c:pt>
                <c:pt idx="402">
                  <c:v>449.13959</c:v>
                </c:pt>
                <c:pt idx="403">
                  <c:v>449.69788000000023</c:v>
                </c:pt>
                <c:pt idx="404">
                  <c:v>450.25615999999962</c:v>
                </c:pt>
                <c:pt idx="405">
                  <c:v>450.81445000000002</c:v>
                </c:pt>
                <c:pt idx="406">
                  <c:v>451.37272000000002</c:v>
                </c:pt>
                <c:pt idx="407">
                  <c:v>451.93098999999978</c:v>
                </c:pt>
                <c:pt idx="408">
                  <c:v>452.48926</c:v>
                </c:pt>
                <c:pt idx="409">
                  <c:v>453.04750999999999</c:v>
                </c:pt>
                <c:pt idx="410">
                  <c:v>453.60577000000001</c:v>
                </c:pt>
                <c:pt idx="411">
                  <c:v>454.16401999999999</c:v>
                </c:pt>
                <c:pt idx="412">
                  <c:v>454.72226000000001</c:v>
                </c:pt>
                <c:pt idx="413">
                  <c:v>455.28049999999979</c:v>
                </c:pt>
                <c:pt idx="414">
                  <c:v>455.83872999999966</c:v>
                </c:pt>
                <c:pt idx="415">
                  <c:v>456.39695999999958</c:v>
                </c:pt>
                <c:pt idx="416">
                  <c:v>456.95517999999959</c:v>
                </c:pt>
                <c:pt idx="417">
                  <c:v>457.51339999999965</c:v>
                </c:pt>
                <c:pt idx="418">
                  <c:v>458.07160999999979</c:v>
                </c:pt>
                <c:pt idx="419">
                  <c:v>458.62982000000022</c:v>
                </c:pt>
                <c:pt idx="420">
                  <c:v>459.18801999999965</c:v>
                </c:pt>
                <c:pt idx="421">
                  <c:v>459.74620999999979</c:v>
                </c:pt>
                <c:pt idx="422">
                  <c:v>460.30439999999999</c:v>
                </c:pt>
                <c:pt idx="423">
                  <c:v>460.86259000000001</c:v>
                </c:pt>
                <c:pt idx="424">
                  <c:v>461.42076999999978</c:v>
                </c:pt>
                <c:pt idx="425">
                  <c:v>461.97893999999962</c:v>
                </c:pt>
                <c:pt idx="426">
                  <c:v>462.53710999999959</c:v>
                </c:pt>
                <c:pt idx="427">
                  <c:v>463.09527000000003</c:v>
                </c:pt>
                <c:pt idx="428">
                  <c:v>463.65343000000001</c:v>
                </c:pt>
                <c:pt idx="429">
                  <c:v>464.21158000000003</c:v>
                </c:pt>
                <c:pt idx="430">
                  <c:v>464.76972999999975</c:v>
                </c:pt>
                <c:pt idx="431">
                  <c:v>465.32787000000002</c:v>
                </c:pt>
                <c:pt idx="432">
                  <c:v>465.8859999999998</c:v>
                </c:pt>
                <c:pt idx="433">
                  <c:v>466.44412999999975</c:v>
                </c:pt>
                <c:pt idx="434">
                  <c:v>467.00225999999975</c:v>
                </c:pt>
                <c:pt idx="435">
                  <c:v>467.56036999999975</c:v>
                </c:pt>
                <c:pt idx="436">
                  <c:v>468.11849000000001</c:v>
                </c:pt>
                <c:pt idx="437">
                  <c:v>468.67658999999975</c:v>
                </c:pt>
                <c:pt idx="438">
                  <c:v>469.23469999999975</c:v>
                </c:pt>
                <c:pt idx="439">
                  <c:v>469.7927899999998</c:v>
                </c:pt>
                <c:pt idx="440">
                  <c:v>470.35088000000036</c:v>
                </c:pt>
                <c:pt idx="441">
                  <c:v>470.90896999999978</c:v>
                </c:pt>
                <c:pt idx="442">
                  <c:v>471.46704</c:v>
                </c:pt>
                <c:pt idx="443">
                  <c:v>472.02511999999962</c:v>
                </c:pt>
                <c:pt idx="444">
                  <c:v>472.58318999999977</c:v>
                </c:pt>
                <c:pt idx="445">
                  <c:v>473.14125000000001</c:v>
                </c:pt>
                <c:pt idx="446">
                  <c:v>473.69929999999999</c:v>
                </c:pt>
                <c:pt idx="447">
                  <c:v>474.25734999999975</c:v>
                </c:pt>
                <c:pt idx="448">
                  <c:v>474.81540000000001</c:v>
                </c:pt>
                <c:pt idx="449">
                  <c:v>475.37344000000002</c:v>
                </c:pt>
                <c:pt idx="450">
                  <c:v>475.93146999999965</c:v>
                </c:pt>
                <c:pt idx="451">
                  <c:v>476.48949999999979</c:v>
                </c:pt>
                <c:pt idx="452">
                  <c:v>477.04752000000002</c:v>
                </c:pt>
                <c:pt idx="453">
                  <c:v>477.60552999999999</c:v>
                </c:pt>
                <c:pt idx="454">
                  <c:v>478.16354000000001</c:v>
                </c:pt>
                <c:pt idx="455">
                  <c:v>478.72154999999958</c:v>
                </c:pt>
                <c:pt idx="456">
                  <c:v>479.27954</c:v>
                </c:pt>
                <c:pt idx="457">
                  <c:v>479.83753999999965</c:v>
                </c:pt>
                <c:pt idx="458">
                  <c:v>480.39551999999958</c:v>
                </c:pt>
                <c:pt idx="459">
                  <c:v>480.95349999999979</c:v>
                </c:pt>
                <c:pt idx="460">
                  <c:v>481.51148000000001</c:v>
                </c:pt>
                <c:pt idx="461">
                  <c:v>482.06945000000002</c:v>
                </c:pt>
                <c:pt idx="462">
                  <c:v>482.62741</c:v>
                </c:pt>
                <c:pt idx="463">
                  <c:v>483.18536</c:v>
                </c:pt>
                <c:pt idx="464">
                  <c:v>483.74330999999978</c:v>
                </c:pt>
                <c:pt idx="465">
                  <c:v>484.30126000000001</c:v>
                </c:pt>
                <c:pt idx="466">
                  <c:v>484.85919999999999</c:v>
                </c:pt>
                <c:pt idx="467">
                  <c:v>485.41712999999964</c:v>
                </c:pt>
                <c:pt idx="468">
                  <c:v>485.97505999999959</c:v>
                </c:pt>
                <c:pt idx="469">
                  <c:v>486.53298000000001</c:v>
                </c:pt>
                <c:pt idx="470">
                  <c:v>487.09089</c:v>
                </c:pt>
                <c:pt idx="471">
                  <c:v>487.64879999999999</c:v>
                </c:pt>
                <c:pt idx="472">
                  <c:v>488.20669999999978</c:v>
                </c:pt>
                <c:pt idx="473">
                  <c:v>488.76459999999975</c:v>
                </c:pt>
                <c:pt idx="474">
                  <c:v>489.32249000000002</c:v>
                </c:pt>
                <c:pt idx="475">
                  <c:v>489.88037000000003</c:v>
                </c:pt>
                <c:pt idx="476">
                  <c:v>490.43824999999958</c:v>
                </c:pt>
                <c:pt idx="477">
                  <c:v>490.99611999999939</c:v>
                </c:pt>
                <c:pt idx="478">
                  <c:v>491.55399</c:v>
                </c:pt>
                <c:pt idx="479">
                  <c:v>492.11185</c:v>
                </c:pt>
                <c:pt idx="480">
                  <c:v>492.66969999999998</c:v>
                </c:pt>
                <c:pt idx="481">
                  <c:v>493.22754999999978</c:v>
                </c:pt>
                <c:pt idx="482">
                  <c:v>493.78538999999978</c:v>
                </c:pt>
                <c:pt idx="483">
                  <c:v>494.34321999999975</c:v>
                </c:pt>
                <c:pt idx="484">
                  <c:v>494.90104999999966</c:v>
                </c:pt>
                <c:pt idx="485">
                  <c:v>495.45886999999999</c:v>
                </c:pt>
                <c:pt idx="486">
                  <c:v>496.01668999999993</c:v>
                </c:pt>
                <c:pt idx="487">
                  <c:v>496.5745</c:v>
                </c:pt>
                <c:pt idx="488">
                  <c:v>497.13229999999999</c:v>
                </c:pt>
                <c:pt idx="489">
                  <c:v>497.69009999999975</c:v>
                </c:pt>
                <c:pt idx="490">
                  <c:v>498.24788999999998</c:v>
                </c:pt>
                <c:pt idx="491">
                  <c:v>498.80567000000002</c:v>
                </c:pt>
                <c:pt idx="492">
                  <c:v>499.36345</c:v>
                </c:pt>
                <c:pt idx="493">
                  <c:v>499.92121999999955</c:v>
                </c:pt>
                <c:pt idx="494">
                  <c:v>500.47898999999978</c:v>
                </c:pt>
                <c:pt idx="495">
                  <c:v>501.03674999999959</c:v>
                </c:pt>
                <c:pt idx="496">
                  <c:v>501.59449999999993</c:v>
                </c:pt>
                <c:pt idx="497">
                  <c:v>502.15224999999998</c:v>
                </c:pt>
                <c:pt idx="498">
                  <c:v>502.70999</c:v>
                </c:pt>
                <c:pt idx="499">
                  <c:v>503.26772</c:v>
                </c:pt>
                <c:pt idx="500">
                  <c:v>503.82544999999999</c:v>
                </c:pt>
                <c:pt idx="501">
                  <c:v>504.38316999999978</c:v>
                </c:pt>
                <c:pt idx="502">
                  <c:v>504.94087999999999</c:v>
                </c:pt>
                <c:pt idx="503">
                  <c:v>505.49858999999958</c:v>
                </c:pt>
                <c:pt idx="504">
                  <c:v>506.05628999999999</c:v>
                </c:pt>
                <c:pt idx="505">
                  <c:v>506.61398000000008</c:v>
                </c:pt>
                <c:pt idx="506">
                  <c:v>507.17167000000001</c:v>
                </c:pt>
                <c:pt idx="507">
                  <c:v>507.72934999999978</c:v>
                </c:pt>
                <c:pt idx="508">
                  <c:v>508.28702999999979</c:v>
                </c:pt>
                <c:pt idx="509">
                  <c:v>508.84470000000022</c:v>
                </c:pt>
                <c:pt idx="510">
                  <c:v>509.40235999999965</c:v>
                </c:pt>
                <c:pt idx="511">
                  <c:v>509.96000999999978</c:v>
                </c:pt>
                <c:pt idx="512">
                  <c:v>510.51765999999975</c:v>
                </c:pt>
                <c:pt idx="513">
                  <c:v>511.07530999999977</c:v>
                </c:pt>
                <c:pt idx="514">
                  <c:v>511.63294000000002</c:v>
                </c:pt>
                <c:pt idx="515">
                  <c:v>512.19056999999998</c:v>
                </c:pt>
                <c:pt idx="516">
                  <c:v>512.74819000000002</c:v>
                </c:pt>
                <c:pt idx="517">
                  <c:v>513.3058099999995</c:v>
                </c:pt>
                <c:pt idx="518">
                  <c:v>513.86341999999956</c:v>
                </c:pt>
                <c:pt idx="519">
                  <c:v>514.42101999999954</c:v>
                </c:pt>
                <c:pt idx="520">
                  <c:v>514.97861</c:v>
                </c:pt>
                <c:pt idx="521">
                  <c:v>515.53619999999955</c:v>
                </c:pt>
                <c:pt idx="522">
                  <c:v>516.09378000000072</c:v>
                </c:pt>
                <c:pt idx="523">
                  <c:v>516.6513599999995</c:v>
                </c:pt>
                <c:pt idx="524">
                  <c:v>517.20893000000046</c:v>
                </c:pt>
                <c:pt idx="525">
                  <c:v>517.76648999999998</c:v>
                </c:pt>
                <c:pt idx="526">
                  <c:v>518.32403999999997</c:v>
                </c:pt>
                <c:pt idx="527">
                  <c:v>518.88158999999996</c:v>
                </c:pt>
                <c:pt idx="528">
                  <c:v>519.4391299999993</c:v>
                </c:pt>
                <c:pt idx="529">
                  <c:v>519.99666999999943</c:v>
                </c:pt>
                <c:pt idx="530">
                  <c:v>520.55419999999958</c:v>
                </c:pt>
                <c:pt idx="531">
                  <c:v>521.11171999999999</c:v>
                </c:pt>
                <c:pt idx="532">
                  <c:v>521.66922999999929</c:v>
                </c:pt>
                <c:pt idx="533">
                  <c:v>522.22673999999995</c:v>
                </c:pt>
                <c:pt idx="534">
                  <c:v>522.78423999999995</c:v>
                </c:pt>
                <c:pt idx="535">
                  <c:v>523.34172999999942</c:v>
                </c:pt>
                <c:pt idx="536">
                  <c:v>523.89921999999956</c:v>
                </c:pt>
                <c:pt idx="537">
                  <c:v>524.45669999999927</c:v>
                </c:pt>
                <c:pt idx="538">
                  <c:v>525.01417000000004</c:v>
                </c:pt>
                <c:pt idx="539">
                  <c:v>525.57164</c:v>
                </c:pt>
                <c:pt idx="540">
                  <c:v>526.12909000000002</c:v>
                </c:pt>
                <c:pt idx="541">
                  <c:v>526.68655000000001</c:v>
                </c:pt>
                <c:pt idx="542">
                  <c:v>527.24399000000005</c:v>
                </c:pt>
                <c:pt idx="543">
                  <c:v>527.8014299999993</c:v>
                </c:pt>
                <c:pt idx="544">
                  <c:v>528.35885999999959</c:v>
                </c:pt>
                <c:pt idx="545">
                  <c:v>528.91627999999957</c:v>
                </c:pt>
                <c:pt idx="546">
                  <c:v>529.47370000000046</c:v>
                </c:pt>
                <c:pt idx="547">
                  <c:v>530.03110999999956</c:v>
                </c:pt>
                <c:pt idx="548">
                  <c:v>530.58851000000004</c:v>
                </c:pt>
                <c:pt idx="549">
                  <c:v>531.14590999999996</c:v>
                </c:pt>
                <c:pt idx="550">
                  <c:v>531.70330000000047</c:v>
                </c:pt>
                <c:pt idx="551">
                  <c:v>532.26067999999998</c:v>
                </c:pt>
                <c:pt idx="552">
                  <c:v>532.81804999999997</c:v>
                </c:pt>
                <c:pt idx="553">
                  <c:v>533.37541999999996</c:v>
                </c:pt>
                <c:pt idx="554">
                  <c:v>533.93277999999998</c:v>
                </c:pt>
                <c:pt idx="555">
                  <c:v>534.49013000000002</c:v>
                </c:pt>
                <c:pt idx="556">
                  <c:v>535.0474799999995</c:v>
                </c:pt>
                <c:pt idx="557">
                  <c:v>535.60481000000004</c:v>
                </c:pt>
                <c:pt idx="558">
                  <c:v>536.16214999999954</c:v>
                </c:pt>
                <c:pt idx="559">
                  <c:v>536.71947000000046</c:v>
                </c:pt>
                <c:pt idx="560">
                  <c:v>537.27679000000046</c:v>
                </c:pt>
                <c:pt idx="561">
                  <c:v>537.83409999999958</c:v>
                </c:pt>
                <c:pt idx="562">
                  <c:v>538.39139999999998</c:v>
                </c:pt>
                <c:pt idx="563">
                  <c:v>538.94869000000006</c:v>
                </c:pt>
                <c:pt idx="564">
                  <c:v>539.50598000000002</c:v>
                </c:pt>
                <c:pt idx="565">
                  <c:v>540.06325999999956</c:v>
                </c:pt>
                <c:pt idx="566">
                  <c:v>540.62053000000003</c:v>
                </c:pt>
                <c:pt idx="567">
                  <c:v>541.17780000000005</c:v>
                </c:pt>
                <c:pt idx="568">
                  <c:v>541.73505999999998</c:v>
                </c:pt>
                <c:pt idx="569">
                  <c:v>542.29231000000004</c:v>
                </c:pt>
                <c:pt idx="570">
                  <c:v>542.84954999999957</c:v>
                </c:pt>
                <c:pt idx="571">
                  <c:v>543.40679</c:v>
                </c:pt>
                <c:pt idx="572">
                  <c:v>543.96401999999955</c:v>
                </c:pt>
                <c:pt idx="573">
                  <c:v>544.52123999999958</c:v>
                </c:pt>
                <c:pt idx="574">
                  <c:v>545.07845000000043</c:v>
                </c:pt>
                <c:pt idx="575">
                  <c:v>545.63565999999958</c:v>
                </c:pt>
                <c:pt idx="576">
                  <c:v>546.19286</c:v>
                </c:pt>
                <c:pt idx="577">
                  <c:v>546.75004999999999</c:v>
                </c:pt>
                <c:pt idx="578">
                  <c:v>547.3072399999993</c:v>
                </c:pt>
                <c:pt idx="579">
                  <c:v>547.86440999999957</c:v>
                </c:pt>
                <c:pt idx="580">
                  <c:v>548.42157999999949</c:v>
                </c:pt>
                <c:pt idx="581">
                  <c:v>548.97875000000045</c:v>
                </c:pt>
                <c:pt idx="582">
                  <c:v>549.53589999999997</c:v>
                </c:pt>
                <c:pt idx="583">
                  <c:v>550.09304999999995</c:v>
                </c:pt>
                <c:pt idx="584">
                  <c:v>550.6501899999995</c:v>
                </c:pt>
                <c:pt idx="585">
                  <c:v>551.20731999999998</c:v>
                </c:pt>
                <c:pt idx="586">
                  <c:v>551.76444000000004</c:v>
                </c:pt>
                <c:pt idx="587">
                  <c:v>552.32155999999929</c:v>
                </c:pt>
                <c:pt idx="588">
                  <c:v>552.87867000000051</c:v>
                </c:pt>
                <c:pt idx="589">
                  <c:v>553.43577000000005</c:v>
                </c:pt>
                <c:pt idx="590">
                  <c:v>553.9928599999995</c:v>
                </c:pt>
                <c:pt idx="591">
                  <c:v>554.54994999999997</c:v>
                </c:pt>
                <c:pt idx="592">
                  <c:v>555.10703000000001</c:v>
                </c:pt>
                <c:pt idx="593">
                  <c:v>555.66409999999996</c:v>
                </c:pt>
                <c:pt idx="594">
                  <c:v>556.2211599999996</c:v>
                </c:pt>
                <c:pt idx="595">
                  <c:v>556.77822000000003</c:v>
                </c:pt>
                <c:pt idx="596">
                  <c:v>557.33526999999935</c:v>
                </c:pt>
                <c:pt idx="597">
                  <c:v>557.8923099999995</c:v>
                </c:pt>
                <c:pt idx="598">
                  <c:v>558.44934000000001</c:v>
                </c:pt>
                <c:pt idx="599">
                  <c:v>559.00636999999949</c:v>
                </c:pt>
                <c:pt idx="600">
                  <c:v>559.56338000000005</c:v>
                </c:pt>
                <c:pt idx="601">
                  <c:v>560.12039000000004</c:v>
                </c:pt>
                <c:pt idx="602">
                  <c:v>560.67738999999995</c:v>
                </c:pt>
                <c:pt idx="603">
                  <c:v>561.23439000000042</c:v>
                </c:pt>
                <c:pt idx="604">
                  <c:v>561.79137000000071</c:v>
                </c:pt>
                <c:pt idx="605">
                  <c:v>562.34834999999998</c:v>
                </c:pt>
                <c:pt idx="606">
                  <c:v>562.90531999999996</c:v>
                </c:pt>
                <c:pt idx="607">
                  <c:v>563.46227999999928</c:v>
                </c:pt>
                <c:pt idx="608">
                  <c:v>564.01923999999997</c:v>
                </c:pt>
                <c:pt idx="609">
                  <c:v>564.57619</c:v>
                </c:pt>
                <c:pt idx="610">
                  <c:v>565.13311999999996</c:v>
                </c:pt>
                <c:pt idx="611">
                  <c:v>565.69006000000002</c:v>
                </c:pt>
                <c:pt idx="612">
                  <c:v>566.24698000000001</c:v>
                </c:pt>
                <c:pt idx="613">
                  <c:v>566.80389000000002</c:v>
                </c:pt>
                <c:pt idx="614">
                  <c:v>567.36079999999959</c:v>
                </c:pt>
                <c:pt idx="615">
                  <c:v>567.91769999999929</c:v>
                </c:pt>
                <c:pt idx="616">
                  <c:v>568.47459000000003</c:v>
                </c:pt>
                <c:pt idx="617">
                  <c:v>569.03147999999999</c:v>
                </c:pt>
                <c:pt idx="618">
                  <c:v>569.58835000000045</c:v>
                </c:pt>
                <c:pt idx="619">
                  <c:v>570.14521999999943</c:v>
                </c:pt>
                <c:pt idx="620">
                  <c:v>570.70208000000002</c:v>
                </c:pt>
                <c:pt idx="621">
                  <c:v>571.25892999999996</c:v>
                </c:pt>
                <c:pt idx="622">
                  <c:v>571.81577000000004</c:v>
                </c:pt>
                <c:pt idx="623">
                  <c:v>572.37260999999955</c:v>
                </c:pt>
                <c:pt idx="624">
                  <c:v>572.92944</c:v>
                </c:pt>
                <c:pt idx="625">
                  <c:v>573.48625999999956</c:v>
                </c:pt>
                <c:pt idx="626">
                  <c:v>574.04306999999949</c:v>
                </c:pt>
                <c:pt idx="627">
                  <c:v>574.59987000000046</c:v>
                </c:pt>
                <c:pt idx="628">
                  <c:v>575.15665999999942</c:v>
                </c:pt>
                <c:pt idx="629">
                  <c:v>575.71345000000042</c:v>
                </c:pt>
                <c:pt idx="630">
                  <c:v>576.27022999999997</c:v>
                </c:pt>
                <c:pt idx="631">
                  <c:v>576.82699999999954</c:v>
                </c:pt>
                <c:pt idx="632">
                  <c:v>577.38376000000005</c:v>
                </c:pt>
                <c:pt idx="633">
                  <c:v>577.94051999999942</c:v>
                </c:pt>
                <c:pt idx="634">
                  <c:v>578.49725999999941</c:v>
                </c:pt>
                <c:pt idx="635">
                  <c:v>579.05399999999997</c:v>
                </c:pt>
                <c:pt idx="636">
                  <c:v>579.61072999999999</c:v>
                </c:pt>
                <c:pt idx="637">
                  <c:v>580.16744999999958</c:v>
                </c:pt>
                <c:pt idx="638">
                  <c:v>580.72416999999996</c:v>
                </c:pt>
                <c:pt idx="639">
                  <c:v>581.28087000000073</c:v>
                </c:pt>
                <c:pt idx="640">
                  <c:v>581.83756999999935</c:v>
                </c:pt>
                <c:pt idx="641">
                  <c:v>582.39425999999958</c:v>
                </c:pt>
                <c:pt idx="642">
                  <c:v>582.95093999999949</c:v>
                </c:pt>
                <c:pt idx="643">
                  <c:v>583.50760999999954</c:v>
                </c:pt>
                <c:pt idx="644">
                  <c:v>584.06426999999928</c:v>
                </c:pt>
                <c:pt idx="645">
                  <c:v>584.62093000000004</c:v>
                </c:pt>
                <c:pt idx="646">
                  <c:v>585.17756999999949</c:v>
                </c:pt>
                <c:pt idx="647">
                  <c:v>585.73420999999996</c:v>
                </c:pt>
                <c:pt idx="648">
                  <c:v>586.29084000000046</c:v>
                </c:pt>
                <c:pt idx="649">
                  <c:v>586.84745999999927</c:v>
                </c:pt>
                <c:pt idx="650">
                  <c:v>587.40408000000002</c:v>
                </c:pt>
                <c:pt idx="651">
                  <c:v>587.96067999999957</c:v>
                </c:pt>
                <c:pt idx="652">
                  <c:v>588.51727999999957</c:v>
                </c:pt>
                <c:pt idx="653">
                  <c:v>589.07387000000074</c:v>
                </c:pt>
                <c:pt idx="654">
                  <c:v>589.63045</c:v>
                </c:pt>
                <c:pt idx="655">
                  <c:v>590.18701999999996</c:v>
                </c:pt>
                <c:pt idx="656">
                  <c:v>590.74357999999995</c:v>
                </c:pt>
                <c:pt idx="657">
                  <c:v>591.30012999999929</c:v>
                </c:pt>
                <c:pt idx="658">
                  <c:v>591.85667999999941</c:v>
                </c:pt>
                <c:pt idx="659">
                  <c:v>592.41321999999957</c:v>
                </c:pt>
                <c:pt idx="660">
                  <c:v>592.96974</c:v>
                </c:pt>
                <c:pt idx="661">
                  <c:v>593.52626999999916</c:v>
                </c:pt>
                <c:pt idx="662">
                  <c:v>594.08278000000041</c:v>
                </c:pt>
                <c:pt idx="663">
                  <c:v>594.63927999999999</c:v>
                </c:pt>
                <c:pt idx="664">
                  <c:v>595.19577000000072</c:v>
                </c:pt>
                <c:pt idx="665">
                  <c:v>595.7522599999993</c:v>
                </c:pt>
                <c:pt idx="666">
                  <c:v>596.30873999999994</c:v>
                </c:pt>
                <c:pt idx="667">
                  <c:v>596.86520999999925</c:v>
                </c:pt>
                <c:pt idx="668">
                  <c:v>597.42166999999927</c:v>
                </c:pt>
                <c:pt idx="669">
                  <c:v>597.97811999999999</c:v>
                </c:pt>
                <c:pt idx="670">
                  <c:v>598.53456000000006</c:v>
                </c:pt>
                <c:pt idx="671">
                  <c:v>599.09099000000003</c:v>
                </c:pt>
                <c:pt idx="672">
                  <c:v>599.64741999999956</c:v>
                </c:pt>
                <c:pt idx="673">
                  <c:v>600.20384000000047</c:v>
                </c:pt>
                <c:pt idx="674">
                  <c:v>600.7602399999995</c:v>
                </c:pt>
                <c:pt idx="675">
                  <c:v>601.31663999999955</c:v>
                </c:pt>
                <c:pt idx="676">
                  <c:v>601.87302999999997</c:v>
                </c:pt>
                <c:pt idx="677">
                  <c:v>602.42940999999996</c:v>
                </c:pt>
                <c:pt idx="678">
                  <c:v>602.98578999999995</c:v>
                </c:pt>
                <c:pt idx="679">
                  <c:v>603.54214999999942</c:v>
                </c:pt>
                <c:pt idx="680">
                  <c:v>604.09851000000003</c:v>
                </c:pt>
                <c:pt idx="681">
                  <c:v>604.65485000000001</c:v>
                </c:pt>
                <c:pt idx="682">
                  <c:v>605.21118999999999</c:v>
                </c:pt>
                <c:pt idx="683">
                  <c:v>605.76751999999942</c:v>
                </c:pt>
                <c:pt idx="684">
                  <c:v>606.32384000000002</c:v>
                </c:pt>
                <c:pt idx="685">
                  <c:v>606.88014999999996</c:v>
                </c:pt>
                <c:pt idx="686">
                  <c:v>607.43644999999958</c:v>
                </c:pt>
                <c:pt idx="687">
                  <c:v>607.99275</c:v>
                </c:pt>
                <c:pt idx="688">
                  <c:v>608.54903000000002</c:v>
                </c:pt>
                <c:pt idx="689">
                  <c:v>609.10531000000003</c:v>
                </c:pt>
                <c:pt idx="690">
                  <c:v>609.66156999999941</c:v>
                </c:pt>
                <c:pt idx="691">
                  <c:v>610.21783000000005</c:v>
                </c:pt>
                <c:pt idx="692">
                  <c:v>610.77408000000059</c:v>
                </c:pt>
                <c:pt idx="693">
                  <c:v>611.33031999999957</c:v>
                </c:pt>
                <c:pt idx="694">
                  <c:v>611.88655000000006</c:v>
                </c:pt>
                <c:pt idx="695">
                  <c:v>612.44277</c:v>
                </c:pt>
                <c:pt idx="696">
                  <c:v>612.99899000000005</c:v>
                </c:pt>
                <c:pt idx="697">
                  <c:v>613.55518999999958</c:v>
                </c:pt>
                <c:pt idx="698">
                  <c:v>614.11139000000003</c:v>
                </c:pt>
                <c:pt idx="699">
                  <c:v>614.66756999999927</c:v>
                </c:pt>
                <c:pt idx="700">
                  <c:v>615.22375000000045</c:v>
                </c:pt>
                <c:pt idx="701">
                  <c:v>615.77991999999995</c:v>
                </c:pt>
                <c:pt idx="702">
                  <c:v>616.33606999999927</c:v>
                </c:pt>
                <c:pt idx="703">
                  <c:v>616.89221999999916</c:v>
                </c:pt>
                <c:pt idx="704">
                  <c:v>617.44835999999998</c:v>
                </c:pt>
                <c:pt idx="705">
                  <c:v>618.00450000000001</c:v>
                </c:pt>
                <c:pt idx="706">
                  <c:v>618.56061999999929</c:v>
                </c:pt>
                <c:pt idx="707">
                  <c:v>619.11672999999996</c:v>
                </c:pt>
                <c:pt idx="708">
                  <c:v>619.67283999999995</c:v>
                </c:pt>
                <c:pt idx="709">
                  <c:v>620.22892999999999</c:v>
                </c:pt>
                <c:pt idx="710">
                  <c:v>620.78502000000003</c:v>
                </c:pt>
                <c:pt idx="711">
                  <c:v>621.34108999999955</c:v>
                </c:pt>
                <c:pt idx="712">
                  <c:v>621.89715999999942</c:v>
                </c:pt>
                <c:pt idx="713">
                  <c:v>622.45321999999942</c:v>
                </c:pt>
                <c:pt idx="714">
                  <c:v>623.00927000000001</c:v>
                </c:pt>
                <c:pt idx="715">
                  <c:v>623.5653099999995</c:v>
                </c:pt>
                <c:pt idx="716">
                  <c:v>624.12134000000003</c:v>
                </c:pt>
                <c:pt idx="717">
                  <c:v>624.67736000000002</c:v>
                </c:pt>
                <c:pt idx="718">
                  <c:v>625.23337000000072</c:v>
                </c:pt>
                <c:pt idx="719">
                  <c:v>625.78937000000064</c:v>
                </c:pt>
                <c:pt idx="720">
                  <c:v>626.34535999999957</c:v>
                </c:pt>
                <c:pt idx="721">
                  <c:v>626.90134999999998</c:v>
                </c:pt>
                <c:pt idx="722">
                  <c:v>627.4573199999993</c:v>
                </c:pt>
                <c:pt idx="723">
                  <c:v>628.01328999999998</c:v>
                </c:pt>
                <c:pt idx="724">
                  <c:v>628.56923999999958</c:v>
                </c:pt>
                <c:pt idx="725">
                  <c:v>629.12518999999998</c:v>
                </c:pt>
                <c:pt idx="726">
                  <c:v>629.68113000000005</c:v>
                </c:pt>
                <c:pt idx="727">
                  <c:v>630.2370499999995</c:v>
                </c:pt>
                <c:pt idx="728">
                  <c:v>630.79296999999997</c:v>
                </c:pt>
                <c:pt idx="729">
                  <c:v>631.34888000000001</c:v>
                </c:pt>
                <c:pt idx="730">
                  <c:v>631.90478000000041</c:v>
                </c:pt>
                <c:pt idx="731">
                  <c:v>632.46066999999937</c:v>
                </c:pt>
                <c:pt idx="732">
                  <c:v>633.0165499999996</c:v>
                </c:pt>
                <c:pt idx="733">
                  <c:v>633.57241999999997</c:v>
                </c:pt>
                <c:pt idx="734">
                  <c:v>634.12828000000002</c:v>
                </c:pt>
                <c:pt idx="735">
                  <c:v>634.68414000000041</c:v>
                </c:pt>
                <c:pt idx="736">
                  <c:v>635.23997999999995</c:v>
                </c:pt>
                <c:pt idx="737">
                  <c:v>635.79581000000042</c:v>
                </c:pt>
                <c:pt idx="738">
                  <c:v>636.3516299999992</c:v>
                </c:pt>
                <c:pt idx="739">
                  <c:v>636.90744999999959</c:v>
                </c:pt>
                <c:pt idx="740">
                  <c:v>637.46324999999956</c:v>
                </c:pt>
                <c:pt idx="741">
                  <c:v>638.01904999999999</c:v>
                </c:pt>
                <c:pt idx="742">
                  <c:v>638.57483000000059</c:v>
                </c:pt>
                <c:pt idx="743">
                  <c:v>639.13060999999959</c:v>
                </c:pt>
                <c:pt idx="744">
                  <c:v>639.68637000000047</c:v>
                </c:pt>
                <c:pt idx="745">
                  <c:v>640.24212999999929</c:v>
                </c:pt>
                <c:pt idx="746">
                  <c:v>640.79788000000042</c:v>
                </c:pt>
                <c:pt idx="747">
                  <c:v>641.35360999999955</c:v>
                </c:pt>
                <c:pt idx="748">
                  <c:v>641.90934000000004</c:v>
                </c:pt>
                <c:pt idx="749">
                  <c:v>642.46505999999943</c:v>
                </c:pt>
                <c:pt idx="750">
                  <c:v>643.02076</c:v>
                </c:pt>
                <c:pt idx="751">
                  <c:v>643.57646</c:v>
                </c:pt>
                <c:pt idx="752">
                  <c:v>644.13214999999957</c:v>
                </c:pt>
                <c:pt idx="753">
                  <c:v>644.68782999999996</c:v>
                </c:pt>
                <c:pt idx="754">
                  <c:v>645.24350000000004</c:v>
                </c:pt>
                <c:pt idx="755">
                  <c:v>645.79916000000003</c:v>
                </c:pt>
                <c:pt idx="756">
                  <c:v>646.35480999999959</c:v>
                </c:pt>
                <c:pt idx="757">
                  <c:v>646.91044999999997</c:v>
                </c:pt>
                <c:pt idx="758">
                  <c:v>647.46607999999958</c:v>
                </c:pt>
                <c:pt idx="759">
                  <c:v>648.02170000000001</c:v>
                </c:pt>
                <c:pt idx="760">
                  <c:v>648.57731000000001</c:v>
                </c:pt>
                <c:pt idx="761">
                  <c:v>649.13290999999958</c:v>
                </c:pt>
                <c:pt idx="762">
                  <c:v>649.68850000000043</c:v>
                </c:pt>
                <c:pt idx="763">
                  <c:v>650.24408000000005</c:v>
                </c:pt>
                <c:pt idx="764">
                  <c:v>650.79965000000004</c:v>
                </c:pt>
                <c:pt idx="765">
                  <c:v>651.35520999999937</c:v>
                </c:pt>
                <c:pt idx="766">
                  <c:v>651.91075999999998</c:v>
                </c:pt>
                <c:pt idx="767">
                  <c:v>652.46629999999936</c:v>
                </c:pt>
                <c:pt idx="768">
                  <c:v>653.02183000000002</c:v>
                </c:pt>
                <c:pt idx="769">
                  <c:v>653.57735000000002</c:v>
                </c:pt>
                <c:pt idx="770">
                  <c:v>654.1328599999996</c:v>
                </c:pt>
                <c:pt idx="771">
                  <c:v>654.68836000000044</c:v>
                </c:pt>
                <c:pt idx="772">
                  <c:v>655.24384999999995</c:v>
                </c:pt>
                <c:pt idx="773">
                  <c:v>655.79934000000071</c:v>
                </c:pt>
                <c:pt idx="774">
                  <c:v>656.35480999999959</c:v>
                </c:pt>
                <c:pt idx="775">
                  <c:v>656.91026999999929</c:v>
                </c:pt>
                <c:pt idx="776">
                  <c:v>657.46571999999958</c:v>
                </c:pt>
                <c:pt idx="777">
                  <c:v>658.02115999999955</c:v>
                </c:pt>
                <c:pt idx="778">
                  <c:v>658.57659000000001</c:v>
                </c:pt>
                <c:pt idx="779">
                  <c:v>659.13200999999958</c:v>
                </c:pt>
                <c:pt idx="780">
                  <c:v>659.68741999999997</c:v>
                </c:pt>
                <c:pt idx="781">
                  <c:v>660.2428199999996</c:v>
                </c:pt>
                <c:pt idx="782">
                  <c:v>660.79821000000004</c:v>
                </c:pt>
                <c:pt idx="783">
                  <c:v>661.3535899999996</c:v>
                </c:pt>
                <c:pt idx="784">
                  <c:v>661.90895999999998</c:v>
                </c:pt>
                <c:pt idx="785">
                  <c:v>662.46431999999959</c:v>
                </c:pt>
                <c:pt idx="786">
                  <c:v>663.01967000000002</c:v>
                </c:pt>
                <c:pt idx="787">
                  <c:v>663.57501000000002</c:v>
                </c:pt>
                <c:pt idx="788">
                  <c:v>664.13034000000005</c:v>
                </c:pt>
                <c:pt idx="789">
                  <c:v>664.68565999999998</c:v>
                </c:pt>
                <c:pt idx="790">
                  <c:v>665.24096999999949</c:v>
                </c:pt>
                <c:pt idx="791">
                  <c:v>665.79627000000005</c:v>
                </c:pt>
                <c:pt idx="792">
                  <c:v>666.35155999999927</c:v>
                </c:pt>
                <c:pt idx="793">
                  <c:v>666.90683999999999</c:v>
                </c:pt>
                <c:pt idx="794">
                  <c:v>667.46209999999928</c:v>
                </c:pt>
                <c:pt idx="795">
                  <c:v>668.0173599999996</c:v>
                </c:pt>
                <c:pt idx="796">
                  <c:v>668.5726099999996</c:v>
                </c:pt>
                <c:pt idx="797">
                  <c:v>669.12784999999997</c:v>
                </c:pt>
                <c:pt idx="798">
                  <c:v>669.68307000000073</c:v>
                </c:pt>
                <c:pt idx="799">
                  <c:v>670.23829000000001</c:v>
                </c:pt>
                <c:pt idx="800">
                  <c:v>670.79350000000045</c:v>
                </c:pt>
                <c:pt idx="801">
                  <c:v>671.34868999999958</c:v>
                </c:pt>
                <c:pt idx="802">
                  <c:v>671.90388000000041</c:v>
                </c:pt>
                <c:pt idx="803">
                  <c:v>672.45904999999959</c:v>
                </c:pt>
                <c:pt idx="804">
                  <c:v>673.01421999999957</c:v>
                </c:pt>
                <c:pt idx="805">
                  <c:v>673.56937000000005</c:v>
                </c:pt>
                <c:pt idx="806">
                  <c:v>674.12450999999999</c:v>
                </c:pt>
                <c:pt idx="807">
                  <c:v>674.67965000000004</c:v>
                </c:pt>
                <c:pt idx="808">
                  <c:v>675.23477000000059</c:v>
                </c:pt>
                <c:pt idx="809">
                  <c:v>675.78988000000072</c:v>
                </c:pt>
                <c:pt idx="810">
                  <c:v>676.34497999999996</c:v>
                </c:pt>
                <c:pt idx="811">
                  <c:v>676.90008</c:v>
                </c:pt>
                <c:pt idx="812">
                  <c:v>677.4551599999993</c:v>
                </c:pt>
                <c:pt idx="813">
                  <c:v>678.0102299999993</c:v>
                </c:pt>
                <c:pt idx="814">
                  <c:v>678.56528999999955</c:v>
                </c:pt>
                <c:pt idx="815">
                  <c:v>679.12034000000051</c:v>
                </c:pt>
                <c:pt idx="816">
                  <c:v>679.67537000000073</c:v>
                </c:pt>
                <c:pt idx="817">
                  <c:v>680.23040000000003</c:v>
                </c:pt>
                <c:pt idx="818">
                  <c:v>680.78542000000004</c:v>
                </c:pt>
                <c:pt idx="819">
                  <c:v>681.34042999999929</c:v>
                </c:pt>
                <c:pt idx="820">
                  <c:v>681.89541999999949</c:v>
                </c:pt>
                <c:pt idx="821">
                  <c:v>682.45040999999958</c:v>
                </c:pt>
                <c:pt idx="822">
                  <c:v>683.00537999999995</c:v>
                </c:pt>
                <c:pt idx="823">
                  <c:v>683.56034999999997</c:v>
                </c:pt>
                <c:pt idx="824">
                  <c:v>684.11530000000005</c:v>
                </c:pt>
                <c:pt idx="825">
                  <c:v>684.67025000000001</c:v>
                </c:pt>
                <c:pt idx="826">
                  <c:v>685.22518000000002</c:v>
                </c:pt>
                <c:pt idx="827">
                  <c:v>685.78009999999995</c:v>
                </c:pt>
                <c:pt idx="828">
                  <c:v>686.33500999999956</c:v>
                </c:pt>
                <c:pt idx="829">
                  <c:v>686.88990999999999</c:v>
                </c:pt>
                <c:pt idx="830">
                  <c:v>687.44479999999999</c:v>
                </c:pt>
                <c:pt idx="831">
                  <c:v>687.99968000000001</c:v>
                </c:pt>
                <c:pt idx="832">
                  <c:v>688.55454999999949</c:v>
                </c:pt>
                <c:pt idx="833">
                  <c:v>689.10940000000005</c:v>
                </c:pt>
                <c:pt idx="834">
                  <c:v>689.66424999999958</c:v>
                </c:pt>
                <c:pt idx="835">
                  <c:v>690.21908000000042</c:v>
                </c:pt>
                <c:pt idx="836">
                  <c:v>690.77391000000046</c:v>
                </c:pt>
                <c:pt idx="837">
                  <c:v>691.32871999999998</c:v>
                </c:pt>
                <c:pt idx="838">
                  <c:v>691.8835299999995</c:v>
                </c:pt>
                <c:pt idx="839">
                  <c:v>692.43831999999998</c:v>
                </c:pt>
                <c:pt idx="840">
                  <c:v>692.99310000000003</c:v>
                </c:pt>
                <c:pt idx="841">
                  <c:v>693.54786999999942</c:v>
                </c:pt>
                <c:pt idx="842">
                  <c:v>694.10262999999929</c:v>
                </c:pt>
                <c:pt idx="843">
                  <c:v>694.65737999999999</c:v>
                </c:pt>
                <c:pt idx="844">
                  <c:v>695.21211999999957</c:v>
                </c:pt>
                <c:pt idx="845">
                  <c:v>695.76684</c:v>
                </c:pt>
                <c:pt idx="846">
                  <c:v>696.32155999999929</c:v>
                </c:pt>
                <c:pt idx="847">
                  <c:v>696.87625999999955</c:v>
                </c:pt>
                <c:pt idx="848">
                  <c:v>697.43095999999957</c:v>
                </c:pt>
                <c:pt idx="849">
                  <c:v>697.98563999999999</c:v>
                </c:pt>
                <c:pt idx="850">
                  <c:v>698.54030999999998</c:v>
                </c:pt>
                <c:pt idx="851">
                  <c:v>699.09496999999999</c:v>
                </c:pt>
                <c:pt idx="852">
                  <c:v>699.64961999999957</c:v>
                </c:pt>
                <c:pt idx="853">
                  <c:v>700.20425999999998</c:v>
                </c:pt>
                <c:pt idx="854">
                  <c:v>700.75888999999995</c:v>
                </c:pt>
                <c:pt idx="855">
                  <c:v>701.31349999999998</c:v>
                </c:pt>
                <c:pt idx="856">
                  <c:v>701.86810999999955</c:v>
                </c:pt>
                <c:pt idx="857">
                  <c:v>702.42269999999928</c:v>
                </c:pt>
                <c:pt idx="858">
                  <c:v>702.97728999999958</c:v>
                </c:pt>
                <c:pt idx="859">
                  <c:v>703.5318599999996</c:v>
                </c:pt>
                <c:pt idx="860">
                  <c:v>704.08641999999998</c:v>
                </c:pt>
                <c:pt idx="861">
                  <c:v>704.64097000000004</c:v>
                </c:pt>
                <c:pt idx="862">
                  <c:v>705.19551000000001</c:v>
                </c:pt>
                <c:pt idx="863">
                  <c:v>705.75004000000001</c:v>
                </c:pt>
                <c:pt idx="864">
                  <c:v>706.30454999999949</c:v>
                </c:pt>
                <c:pt idx="865">
                  <c:v>706.85905999999954</c:v>
                </c:pt>
                <c:pt idx="866">
                  <c:v>707.41354999999999</c:v>
                </c:pt>
                <c:pt idx="867">
                  <c:v>707.96803</c:v>
                </c:pt>
                <c:pt idx="868">
                  <c:v>708.52250999999956</c:v>
                </c:pt>
                <c:pt idx="869">
                  <c:v>709.07696999999996</c:v>
                </c:pt>
                <c:pt idx="870">
                  <c:v>709.63141999999959</c:v>
                </c:pt>
                <c:pt idx="871">
                  <c:v>710.18585000000041</c:v>
                </c:pt>
                <c:pt idx="872">
                  <c:v>710.74027999999998</c:v>
                </c:pt>
                <c:pt idx="873">
                  <c:v>711.29468999999995</c:v>
                </c:pt>
                <c:pt idx="874">
                  <c:v>711.84909999999957</c:v>
                </c:pt>
                <c:pt idx="875">
                  <c:v>712.40349000000003</c:v>
                </c:pt>
                <c:pt idx="876">
                  <c:v>712.95786999999928</c:v>
                </c:pt>
                <c:pt idx="877">
                  <c:v>713.51223999999957</c:v>
                </c:pt>
                <c:pt idx="878">
                  <c:v>714.06659999999943</c:v>
                </c:pt>
                <c:pt idx="879">
                  <c:v>714.62094999999999</c:v>
                </c:pt>
                <c:pt idx="880">
                  <c:v>715.17528000000004</c:v>
                </c:pt>
                <c:pt idx="881">
                  <c:v>715.72960999999998</c:v>
                </c:pt>
                <c:pt idx="882">
                  <c:v>716.28392000000042</c:v>
                </c:pt>
                <c:pt idx="883">
                  <c:v>716.8382199999993</c:v>
                </c:pt>
                <c:pt idx="884">
                  <c:v>717.39250999999956</c:v>
                </c:pt>
                <c:pt idx="885">
                  <c:v>717.94678999999996</c:v>
                </c:pt>
                <c:pt idx="886">
                  <c:v>718.50104999999996</c:v>
                </c:pt>
                <c:pt idx="887">
                  <c:v>719.05530999999996</c:v>
                </c:pt>
                <c:pt idx="888">
                  <c:v>719.60955000000001</c:v>
                </c:pt>
                <c:pt idx="889">
                  <c:v>720.16378999999995</c:v>
                </c:pt>
                <c:pt idx="890">
                  <c:v>720.71801000000005</c:v>
                </c:pt>
                <c:pt idx="891">
                  <c:v>721.27221999999949</c:v>
                </c:pt>
                <c:pt idx="892">
                  <c:v>721.82640999999956</c:v>
                </c:pt>
                <c:pt idx="893">
                  <c:v>722.38059999999996</c:v>
                </c:pt>
                <c:pt idx="894">
                  <c:v>722.93476999999996</c:v>
                </c:pt>
                <c:pt idx="895">
                  <c:v>723.48894000000041</c:v>
                </c:pt>
                <c:pt idx="896">
                  <c:v>724.04309000000001</c:v>
                </c:pt>
                <c:pt idx="897">
                  <c:v>724.59722999999929</c:v>
                </c:pt>
                <c:pt idx="898">
                  <c:v>725.1513599999995</c:v>
                </c:pt>
                <c:pt idx="899">
                  <c:v>725.70546999999999</c:v>
                </c:pt>
                <c:pt idx="900">
                  <c:v>726.25958000000003</c:v>
                </c:pt>
                <c:pt idx="901">
                  <c:v>726.81367</c:v>
                </c:pt>
                <c:pt idx="902">
                  <c:v>727.36774999999955</c:v>
                </c:pt>
                <c:pt idx="903">
                  <c:v>727.92181999999957</c:v>
                </c:pt>
                <c:pt idx="904">
                  <c:v>728.47588000000042</c:v>
                </c:pt>
                <c:pt idx="905">
                  <c:v>729.02993000000004</c:v>
                </c:pt>
                <c:pt idx="906">
                  <c:v>729.58396000000005</c:v>
                </c:pt>
                <c:pt idx="907">
                  <c:v>730.13797999999997</c:v>
                </c:pt>
                <c:pt idx="908">
                  <c:v>730.69200000000001</c:v>
                </c:pt>
                <c:pt idx="909">
                  <c:v>731.24599999999998</c:v>
                </c:pt>
                <c:pt idx="910">
                  <c:v>731.79998000000046</c:v>
                </c:pt>
                <c:pt idx="911">
                  <c:v>732.35395999999957</c:v>
                </c:pt>
                <c:pt idx="912">
                  <c:v>732.90791999999942</c:v>
                </c:pt>
                <c:pt idx="913">
                  <c:v>733.46186999999929</c:v>
                </c:pt>
                <c:pt idx="914">
                  <c:v>734.01580999999999</c:v>
                </c:pt>
                <c:pt idx="915">
                  <c:v>734.56974000000002</c:v>
                </c:pt>
                <c:pt idx="916">
                  <c:v>735.12365999999997</c:v>
                </c:pt>
                <c:pt idx="917">
                  <c:v>735.67755999999997</c:v>
                </c:pt>
                <c:pt idx="918">
                  <c:v>736.23145999999997</c:v>
                </c:pt>
                <c:pt idx="919">
                  <c:v>736.78534000000059</c:v>
                </c:pt>
                <c:pt idx="920">
                  <c:v>737.3392099999993</c:v>
                </c:pt>
                <c:pt idx="921">
                  <c:v>737.89305999999999</c:v>
                </c:pt>
                <c:pt idx="922">
                  <c:v>738.44690999999955</c:v>
                </c:pt>
                <c:pt idx="923">
                  <c:v>739.00073999999995</c:v>
                </c:pt>
                <c:pt idx="924">
                  <c:v>739.55455999999958</c:v>
                </c:pt>
                <c:pt idx="925">
                  <c:v>740.10837000000072</c:v>
                </c:pt>
                <c:pt idx="926">
                  <c:v>740.66216999999926</c:v>
                </c:pt>
                <c:pt idx="927">
                  <c:v>741.21595000000002</c:v>
                </c:pt>
                <c:pt idx="928">
                  <c:v>741.76972999999998</c:v>
                </c:pt>
                <c:pt idx="929">
                  <c:v>742.32348999999999</c:v>
                </c:pt>
                <c:pt idx="930">
                  <c:v>742.87723999999957</c:v>
                </c:pt>
                <c:pt idx="931">
                  <c:v>743.43097</c:v>
                </c:pt>
                <c:pt idx="932">
                  <c:v>743.98469999999998</c:v>
                </c:pt>
                <c:pt idx="933">
                  <c:v>744.53841</c:v>
                </c:pt>
                <c:pt idx="934">
                  <c:v>745.09210999999959</c:v>
                </c:pt>
                <c:pt idx="935">
                  <c:v>745.64580000000001</c:v>
                </c:pt>
                <c:pt idx="936">
                  <c:v>746.19948000000045</c:v>
                </c:pt>
                <c:pt idx="937">
                  <c:v>746.75314000000003</c:v>
                </c:pt>
                <c:pt idx="938">
                  <c:v>747.30678999999998</c:v>
                </c:pt>
                <c:pt idx="939">
                  <c:v>747.86042999999916</c:v>
                </c:pt>
                <c:pt idx="940">
                  <c:v>748.41405999999949</c:v>
                </c:pt>
                <c:pt idx="941">
                  <c:v>748.96767999999929</c:v>
                </c:pt>
                <c:pt idx="942">
                  <c:v>749.52127999999959</c:v>
                </c:pt>
                <c:pt idx="943">
                  <c:v>750.07487000000071</c:v>
                </c:pt>
                <c:pt idx="944">
                  <c:v>750.62845000000004</c:v>
                </c:pt>
                <c:pt idx="945">
                  <c:v>751.18201999999997</c:v>
                </c:pt>
                <c:pt idx="946">
                  <c:v>751.73557000000005</c:v>
                </c:pt>
                <c:pt idx="947">
                  <c:v>752.28911000000005</c:v>
                </c:pt>
                <c:pt idx="948">
                  <c:v>752.84263999999928</c:v>
                </c:pt>
                <c:pt idx="949">
                  <c:v>753.39615999999955</c:v>
                </c:pt>
                <c:pt idx="950">
                  <c:v>753.94966999999929</c:v>
                </c:pt>
                <c:pt idx="951">
                  <c:v>754.50315999999998</c:v>
                </c:pt>
                <c:pt idx="952">
                  <c:v>755.05663999999956</c:v>
                </c:pt>
                <c:pt idx="953">
                  <c:v>755.61010999999996</c:v>
                </c:pt>
                <c:pt idx="954">
                  <c:v>756.16357000000005</c:v>
                </c:pt>
                <c:pt idx="955">
                  <c:v>756.71700999999996</c:v>
                </c:pt>
                <c:pt idx="956">
                  <c:v>757.27044000000046</c:v>
                </c:pt>
                <c:pt idx="957">
                  <c:v>757.82385999999997</c:v>
                </c:pt>
                <c:pt idx="958">
                  <c:v>758.3772599999993</c:v>
                </c:pt>
                <c:pt idx="959">
                  <c:v>758.93065999999942</c:v>
                </c:pt>
                <c:pt idx="960">
                  <c:v>759.48404000000005</c:v>
                </c:pt>
                <c:pt idx="961">
                  <c:v>760.03740999999957</c:v>
                </c:pt>
                <c:pt idx="962">
                  <c:v>760.59077000000059</c:v>
                </c:pt>
                <c:pt idx="963">
                  <c:v>761.14410999999996</c:v>
                </c:pt>
                <c:pt idx="964">
                  <c:v>761.69744000000003</c:v>
                </c:pt>
                <c:pt idx="965">
                  <c:v>762.25076000000001</c:v>
                </c:pt>
                <c:pt idx="966">
                  <c:v>762.80407000000002</c:v>
                </c:pt>
                <c:pt idx="967">
                  <c:v>763.35735999999929</c:v>
                </c:pt>
                <c:pt idx="968">
                  <c:v>763.91063999999949</c:v>
                </c:pt>
                <c:pt idx="969">
                  <c:v>764.46391000000006</c:v>
                </c:pt>
                <c:pt idx="970">
                  <c:v>765.01716999999928</c:v>
                </c:pt>
                <c:pt idx="971">
                  <c:v>765.57041000000004</c:v>
                </c:pt>
                <c:pt idx="972">
                  <c:v>766.12364000000002</c:v>
                </c:pt>
                <c:pt idx="973">
                  <c:v>766.67686000000003</c:v>
                </c:pt>
                <c:pt idx="974">
                  <c:v>767.23006999999996</c:v>
                </c:pt>
                <c:pt idx="975">
                  <c:v>767.78326000000004</c:v>
                </c:pt>
                <c:pt idx="976">
                  <c:v>768.33643999999958</c:v>
                </c:pt>
                <c:pt idx="977">
                  <c:v>768.88960999999949</c:v>
                </c:pt>
                <c:pt idx="978">
                  <c:v>769.44275999999957</c:v>
                </c:pt>
                <c:pt idx="979">
                  <c:v>769.99590999999998</c:v>
                </c:pt>
                <c:pt idx="980">
                  <c:v>770.54903999999999</c:v>
                </c:pt>
                <c:pt idx="981">
                  <c:v>771.1021499999996</c:v>
                </c:pt>
                <c:pt idx="982">
                  <c:v>771.65525999999954</c:v>
                </c:pt>
                <c:pt idx="983">
                  <c:v>772.20835000000045</c:v>
                </c:pt>
                <c:pt idx="984">
                  <c:v>772.76143000000002</c:v>
                </c:pt>
                <c:pt idx="985">
                  <c:v>773.31448999999998</c:v>
                </c:pt>
                <c:pt idx="986">
                  <c:v>773.86754999999926</c:v>
                </c:pt>
                <c:pt idx="987">
                  <c:v>774.42058999999949</c:v>
                </c:pt>
                <c:pt idx="988">
                  <c:v>774.97361999999998</c:v>
                </c:pt>
                <c:pt idx="989">
                  <c:v>775.52662999999916</c:v>
                </c:pt>
                <c:pt idx="990">
                  <c:v>776.0796299999995</c:v>
                </c:pt>
                <c:pt idx="991">
                  <c:v>776.63261999999929</c:v>
                </c:pt>
                <c:pt idx="992">
                  <c:v>777.18560000000002</c:v>
                </c:pt>
                <c:pt idx="993">
                  <c:v>777.73856000000001</c:v>
                </c:pt>
                <c:pt idx="994">
                  <c:v>778.29151000000002</c:v>
                </c:pt>
                <c:pt idx="995">
                  <c:v>778.8444499999996</c:v>
                </c:pt>
                <c:pt idx="996">
                  <c:v>779.39738</c:v>
                </c:pt>
                <c:pt idx="997">
                  <c:v>779.95028999999943</c:v>
                </c:pt>
                <c:pt idx="998">
                  <c:v>780.50319000000002</c:v>
                </c:pt>
                <c:pt idx="999">
                  <c:v>781.05606999999929</c:v>
                </c:pt>
                <c:pt idx="1000">
                  <c:v>781.60895000000005</c:v>
                </c:pt>
                <c:pt idx="1001">
                  <c:v>782.16180999999949</c:v>
                </c:pt>
                <c:pt idx="1002">
                  <c:v>782.71465000000001</c:v>
                </c:pt>
                <c:pt idx="1003">
                  <c:v>783.2674899999995</c:v>
                </c:pt>
                <c:pt idx="1004">
                  <c:v>783.82030999999949</c:v>
                </c:pt>
                <c:pt idx="1005">
                  <c:v>784.37311999999997</c:v>
                </c:pt>
                <c:pt idx="1006">
                  <c:v>784.92590999999959</c:v>
                </c:pt>
                <c:pt idx="1007">
                  <c:v>785.47869000000003</c:v>
                </c:pt>
                <c:pt idx="1008">
                  <c:v>786.03145999999958</c:v>
                </c:pt>
                <c:pt idx="1009">
                  <c:v>786.58421999999996</c:v>
                </c:pt>
                <c:pt idx="1010">
                  <c:v>787.13695999999959</c:v>
                </c:pt>
                <c:pt idx="1011">
                  <c:v>787.68969000000004</c:v>
                </c:pt>
                <c:pt idx="1012">
                  <c:v>788.2424099999995</c:v>
                </c:pt>
                <c:pt idx="1013">
                  <c:v>788.79511000000002</c:v>
                </c:pt>
                <c:pt idx="1014">
                  <c:v>789.34779999999955</c:v>
                </c:pt>
                <c:pt idx="1015">
                  <c:v>789.90048000000002</c:v>
                </c:pt>
                <c:pt idx="1016">
                  <c:v>790.45313999999996</c:v>
                </c:pt>
                <c:pt idx="1017">
                  <c:v>791.00579000000005</c:v>
                </c:pt>
                <c:pt idx="1018">
                  <c:v>791.55843000000004</c:v>
                </c:pt>
                <c:pt idx="1019">
                  <c:v>792.1110599999995</c:v>
                </c:pt>
                <c:pt idx="1020">
                  <c:v>792.66367000000002</c:v>
                </c:pt>
                <c:pt idx="1021">
                  <c:v>793.21625999999958</c:v>
                </c:pt>
                <c:pt idx="1022">
                  <c:v>793.76885000000004</c:v>
                </c:pt>
                <c:pt idx="1023">
                  <c:v>794.32141999999942</c:v>
                </c:pt>
              </c:numCache>
            </c:numRef>
          </c:xVal>
          <c:yVal>
            <c:numRef>
              <c:f>'120 acq 150lmm'!$F$1:$F$1024</c:f>
              <c:numCache>
                <c:formatCode>General</c:formatCode>
                <c:ptCount val="1024"/>
                <c:pt idx="0">
                  <c:v>-632</c:v>
                </c:pt>
                <c:pt idx="1">
                  <c:v>-579</c:v>
                </c:pt>
                <c:pt idx="2">
                  <c:v>-604</c:v>
                </c:pt>
                <c:pt idx="3">
                  <c:v>-611</c:v>
                </c:pt>
                <c:pt idx="4">
                  <c:v>-610</c:v>
                </c:pt>
                <c:pt idx="5">
                  <c:v>-629</c:v>
                </c:pt>
                <c:pt idx="6">
                  <c:v>-663</c:v>
                </c:pt>
                <c:pt idx="7">
                  <c:v>-623</c:v>
                </c:pt>
                <c:pt idx="8">
                  <c:v>-603</c:v>
                </c:pt>
                <c:pt idx="9">
                  <c:v>-592</c:v>
                </c:pt>
                <c:pt idx="10">
                  <c:v>-601</c:v>
                </c:pt>
                <c:pt idx="11">
                  <c:v>-561</c:v>
                </c:pt>
                <c:pt idx="12">
                  <c:v>-581</c:v>
                </c:pt>
                <c:pt idx="13">
                  <c:v>-606</c:v>
                </c:pt>
                <c:pt idx="14">
                  <c:v>-619</c:v>
                </c:pt>
                <c:pt idx="15">
                  <c:v>-609</c:v>
                </c:pt>
                <c:pt idx="16">
                  <c:v>-639</c:v>
                </c:pt>
                <c:pt idx="17">
                  <c:v>-570</c:v>
                </c:pt>
                <c:pt idx="18">
                  <c:v>-620</c:v>
                </c:pt>
                <c:pt idx="19">
                  <c:v>-551</c:v>
                </c:pt>
                <c:pt idx="20">
                  <c:v>-586</c:v>
                </c:pt>
                <c:pt idx="21">
                  <c:v>-568</c:v>
                </c:pt>
                <c:pt idx="22">
                  <c:v>-577</c:v>
                </c:pt>
                <c:pt idx="23">
                  <c:v>-2228</c:v>
                </c:pt>
                <c:pt idx="24">
                  <c:v>-6843</c:v>
                </c:pt>
                <c:pt idx="25">
                  <c:v>-666</c:v>
                </c:pt>
                <c:pt idx="26">
                  <c:v>-567</c:v>
                </c:pt>
                <c:pt idx="27">
                  <c:v>-529</c:v>
                </c:pt>
                <c:pt idx="28">
                  <c:v>-471</c:v>
                </c:pt>
                <c:pt idx="29">
                  <c:v>-440</c:v>
                </c:pt>
                <c:pt idx="30">
                  <c:v>-259</c:v>
                </c:pt>
                <c:pt idx="31">
                  <c:v>198</c:v>
                </c:pt>
                <c:pt idx="32">
                  <c:v>677</c:v>
                </c:pt>
                <c:pt idx="33">
                  <c:v>979</c:v>
                </c:pt>
                <c:pt idx="34">
                  <c:v>1081</c:v>
                </c:pt>
                <c:pt idx="35">
                  <c:v>-932</c:v>
                </c:pt>
                <c:pt idx="36">
                  <c:v>-2814</c:v>
                </c:pt>
                <c:pt idx="37">
                  <c:v>-2280</c:v>
                </c:pt>
                <c:pt idx="38">
                  <c:v>-413</c:v>
                </c:pt>
                <c:pt idx="39">
                  <c:v>743</c:v>
                </c:pt>
                <c:pt idx="40">
                  <c:v>1096</c:v>
                </c:pt>
                <c:pt idx="41">
                  <c:v>1248</c:v>
                </c:pt>
                <c:pt idx="42">
                  <c:v>1506</c:v>
                </c:pt>
                <c:pt idx="43">
                  <c:v>1675</c:v>
                </c:pt>
                <c:pt idx="44">
                  <c:v>1763</c:v>
                </c:pt>
                <c:pt idx="45">
                  <c:v>1817</c:v>
                </c:pt>
                <c:pt idx="46">
                  <c:v>1663</c:v>
                </c:pt>
                <c:pt idx="47">
                  <c:v>1404</c:v>
                </c:pt>
                <c:pt idx="48">
                  <c:v>1205</c:v>
                </c:pt>
                <c:pt idx="49">
                  <c:v>1091</c:v>
                </c:pt>
                <c:pt idx="50">
                  <c:v>1191</c:v>
                </c:pt>
                <c:pt idx="51">
                  <c:v>1145</c:v>
                </c:pt>
                <c:pt idx="52">
                  <c:v>1397</c:v>
                </c:pt>
                <c:pt idx="53">
                  <c:v>1546</c:v>
                </c:pt>
                <c:pt idx="54">
                  <c:v>1627</c:v>
                </c:pt>
                <c:pt idx="55">
                  <c:v>1860</c:v>
                </c:pt>
                <c:pt idx="56">
                  <c:v>2062</c:v>
                </c:pt>
                <c:pt idx="57">
                  <c:v>2354</c:v>
                </c:pt>
                <c:pt idx="58">
                  <c:v>2641</c:v>
                </c:pt>
                <c:pt idx="59">
                  <c:v>2807</c:v>
                </c:pt>
                <c:pt idx="60">
                  <c:v>2894</c:v>
                </c:pt>
                <c:pt idx="61">
                  <c:v>2909</c:v>
                </c:pt>
                <c:pt idx="62">
                  <c:v>2949</c:v>
                </c:pt>
                <c:pt idx="63">
                  <c:v>3016</c:v>
                </c:pt>
                <c:pt idx="64">
                  <c:v>2922</c:v>
                </c:pt>
                <c:pt idx="65">
                  <c:v>2703</c:v>
                </c:pt>
                <c:pt idx="66">
                  <c:v>2324</c:v>
                </c:pt>
                <c:pt idx="67">
                  <c:v>1923</c:v>
                </c:pt>
                <c:pt idx="68">
                  <c:v>1653</c:v>
                </c:pt>
                <c:pt idx="69">
                  <c:v>1475</c:v>
                </c:pt>
                <c:pt idx="70">
                  <c:v>1464</c:v>
                </c:pt>
                <c:pt idx="71">
                  <c:v>1525</c:v>
                </c:pt>
                <c:pt idx="72">
                  <c:v>1644</c:v>
                </c:pt>
                <c:pt idx="73">
                  <c:v>1773</c:v>
                </c:pt>
                <c:pt idx="74">
                  <c:v>1785</c:v>
                </c:pt>
                <c:pt idx="75">
                  <c:v>1657</c:v>
                </c:pt>
                <c:pt idx="76">
                  <c:v>1480</c:v>
                </c:pt>
                <c:pt idx="77">
                  <c:v>1225</c:v>
                </c:pt>
                <c:pt idx="78">
                  <c:v>1056</c:v>
                </c:pt>
                <c:pt idx="79">
                  <c:v>951</c:v>
                </c:pt>
                <c:pt idx="80">
                  <c:v>780</c:v>
                </c:pt>
                <c:pt idx="81">
                  <c:v>699</c:v>
                </c:pt>
                <c:pt idx="82">
                  <c:v>700</c:v>
                </c:pt>
                <c:pt idx="83">
                  <c:v>699</c:v>
                </c:pt>
                <c:pt idx="84">
                  <c:v>796</c:v>
                </c:pt>
                <c:pt idx="85">
                  <c:v>796</c:v>
                </c:pt>
                <c:pt idx="86">
                  <c:v>964</c:v>
                </c:pt>
                <c:pt idx="87">
                  <c:v>966</c:v>
                </c:pt>
                <c:pt idx="88">
                  <c:v>1111</c:v>
                </c:pt>
                <c:pt idx="89">
                  <c:v>1188</c:v>
                </c:pt>
                <c:pt idx="90">
                  <c:v>1291</c:v>
                </c:pt>
                <c:pt idx="91">
                  <c:v>1446</c:v>
                </c:pt>
                <c:pt idx="92">
                  <c:v>1514</c:v>
                </c:pt>
                <c:pt idx="93">
                  <c:v>1624</c:v>
                </c:pt>
                <c:pt idx="94">
                  <c:v>1643</c:v>
                </c:pt>
                <c:pt idx="95">
                  <c:v>1468</c:v>
                </c:pt>
                <c:pt idx="96">
                  <c:v>1365</c:v>
                </c:pt>
                <c:pt idx="97">
                  <c:v>1218</c:v>
                </c:pt>
                <c:pt idx="98">
                  <c:v>1040</c:v>
                </c:pt>
                <c:pt idx="99">
                  <c:v>964</c:v>
                </c:pt>
                <c:pt idx="100">
                  <c:v>898</c:v>
                </c:pt>
                <c:pt idx="101">
                  <c:v>856</c:v>
                </c:pt>
                <c:pt idx="102">
                  <c:v>776</c:v>
                </c:pt>
                <c:pt idx="103">
                  <c:v>870</c:v>
                </c:pt>
                <c:pt idx="104">
                  <c:v>838</c:v>
                </c:pt>
                <c:pt idx="105">
                  <c:v>791</c:v>
                </c:pt>
                <c:pt idx="106">
                  <c:v>611</c:v>
                </c:pt>
                <c:pt idx="107">
                  <c:v>447</c:v>
                </c:pt>
                <c:pt idx="108">
                  <c:v>335</c:v>
                </c:pt>
                <c:pt idx="109">
                  <c:v>238</c:v>
                </c:pt>
                <c:pt idx="110">
                  <c:v>224</c:v>
                </c:pt>
                <c:pt idx="111">
                  <c:v>1196</c:v>
                </c:pt>
                <c:pt idx="112">
                  <c:v>385</c:v>
                </c:pt>
                <c:pt idx="113">
                  <c:v>531</c:v>
                </c:pt>
                <c:pt idx="114">
                  <c:v>630</c:v>
                </c:pt>
                <c:pt idx="115">
                  <c:v>707</c:v>
                </c:pt>
                <c:pt idx="116">
                  <c:v>756</c:v>
                </c:pt>
                <c:pt idx="117">
                  <c:v>735</c:v>
                </c:pt>
                <c:pt idx="118">
                  <c:v>726</c:v>
                </c:pt>
                <c:pt idx="119">
                  <c:v>671</c:v>
                </c:pt>
                <c:pt idx="120">
                  <c:v>622</c:v>
                </c:pt>
                <c:pt idx="121">
                  <c:v>718</c:v>
                </c:pt>
                <c:pt idx="122">
                  <c:v>687</c:v>
                </c:pt>
                <c:pt idx="123">
                  <c:v>723</c:v>
                </c:pt>
                <c:pt idx="124">
                  <c:v>690</c:v>
                </c:pt>
                <c:pt idx="125">
                  <c:v>689</c:v>
                </c:pt>
                <c:pt idx="126">
                  <c:v>654</c:v>
                </c:pt>
                <c:pt idx="127">
                  <c:v>660</c:v>
                </c:pt>
                <c:pt idx="128">
                  <c:v>431</c:v>
                </c:pt>
                <c:pt idx="129">
                  <c:v>384</c:v>
                </c:pt>
                <c:pt idx="130">
                  <c:v>324</c:v>
                </c:pt>
                <c:pt idx="131">
                  <c:v>271</c:v>
                </c:pt>
                <c:pt idx="132">
                  <c:v>258</c:v>
                </c:pt>
                <c:pt idx="133">
                  <c:v>287</c:v>
                </c:pt>
                <c:pt idx="134">
                  <c:v>316</c:v>
                </c:pt>
                <c:pt idx="135">
                  <c:v>276</c:v>
                </c:pt>
                <c:pt idx="136">
                  <c:v>622</c:v>
                </c:pt>
                <c:pt idx="137">
                  <c:v>1195</c:v>
                </c:pt>
                <c:pt idx="138">
                  <c:v>1700</c:v>
                </c:pt>
                <c:pt idx="139">
                  <c:v>2013</c:v>
                </c:pt>
                <c:pt idx="140">
                  <c:v>1900</c:v>
                </c:pt>
                <c:pt idx="141">
                  <c:v>1577</c:v>
                </c:pt>
                <c:pt idx="142">
                  <c:v>1201</c:v>
                </c:pt>
                <c:pt idx="143">
                  <c:v>912</c:v>
                </c:pt>
                <c:pt idx="144">
                  <c:v>713</c:v>
                </c:pt>
                <c:pt idx="145">
                  <c:v>574</c:v>
                </c:pt>
                <c:pt idx="146">
                  <c:v>538</c:v>
                </c:pt>
                <c:pt idx="147">
                  <c:v>569</c:v>
                </c:pt>
                <c:pt idx="148">
                  <c:v>605</c:v>
                </c:pt>
                <c:pt idx="149">
                  <c:v>540</c:v>
                </c:pt>
                <c:pt idx="150">
                  <c:v>543</c:v>
                </c:pt>
                <c:pt idx="151">
                  <c:v>455</c:v>
                </c:pt>
                <c:pt idx="152">
                  <c:v>391</c:v>
                </c:pt>
                <c:pt idx="153">
                  <c:v>279</c:v>
                </c:pt>
                <c:pt idx="154">
                  <c:v>272</c:v>
                </c:pt>
                <c:pt idx="155">
                  <c:v>221</c:v>
                </c:pt>
                <c:pt idx="156">
                  <c:v>181</c:v>
                </c:pt>
                <c:pt idx="157">
                  <c:v>180</c:v>
                </c:pt>
                <c:pt idx="158">
                  <c:v>185</c:v>
                </c:pt>
                <c:pt idx="159">
                  <c:v>115</c:v>
                </c:pt>
                <c:pt idx="160">
                  <c:v>88</c:v>
                </c:pt>
                <c:pt idx="161">
                  <c:v>158</c:v>
                </c:pt>
                <c:pt idx="162">
                  <c:v>154</c:v>
                </c:pt>
                <c:pt idx="163">
                  <c:v>197</c:v>
                </c:pt>
                <c:pt idx="164">
                  <c:v>243</c:v>
                </c:pt>
                <c:pt idx="165">
                  <c:v>229</c:v>
                </c:pt>
                <c:pt idx="166">
                  <c:v>305</c:v>
                </c:pt>
                <c:pt idx="167">
                  <c:v>474</c:v>
                </c:pt>
                <c:pt idx="168">
                  <c:v>514</c:v>
                </c:pt>
                <c:pt idx="169">
                  <c:v>481</c:v>
                </c:pt>
                <c:pt idx="170">
                  <c:v>467</c:v>
                </c:pt>
                <c:pt idx="171">
                  <c:v>453</c:v>
                </c:pt>
                <c:pt idx="172">
                  <c:v>391</c:v>
                </c:pt>
                <c:pt idx="173">
                  <c:v>340</c:v>
                </c:pt>
                <c:pt idx="174">
                  <c:v>338</c:v>
                </c:pt>
                <c:pt idx="175">
                  <c:v>280</c:v>
                </c:pt>
                <c:pt idx="176">
                  <c:v>328</c:v>
                </c:pt>
                <c:pt idx="177">
                  <c:v>388</c:v>
                </c:pt>
                <c:pt idx="178">
                  <c:v>452</c:v>
                </c:pt>
                <c:pt idx="179">
                  <c:v>497</c:v>
                </c:pt>
                <c:pt idx="180">
                  <c:v>561</c:v>
                </c:pt>
                <c:pt idx="181">
                  <c:v>686</c:v>
                </c:pt>
                <c:pt idx="182">
                  <c:v>700</c:v>
                </c:pt>
                <c:pt idx="183">
                  <c:v>853</c:v>
                </c:pt>
                <c:pt idx="184">
                  <c:v>823</c:v>
                </c:pt>
                <c:pt idx="185">
                  <c:v>939</c:v>
                </c:pt>
                <c:pt idx="186">
                  <c:v>1154</c:v>
                </c:pt>
                <c:pt idx="187">
                  <c:v>9430</c:v>
                </c:pt>
                <c:pt idx="188">
                  <c:v>32952</c:v>
                </c:pt>
                <c:pt idx="189">
                  <c:v>50997</c:v>
                </c:pt>
                <c:pt idx="190">
                  <c:v>62533</c:v>
                </c:pt>
                <c:pt idx="191">
                  <c:v>56188</c:v>
                </c:pt>
                <c:pt idx="192">
                  <c:v>47200</c:v>
                </c:pt>
                <c:pt idx="193">
                  <c:v>48248</c:v>
                </c:pt>
                <c:pt idx="194">
                  <c:v>49859</c:v>
                </c:pt>
                <c:pt idx="195">
                  <c:v>49857</c:v>
                </c:pt>
                <c:pt idx="196">
                  <c:v>39107</c:v>
                </c:pt>
                <c:pt idx="197">
                  <c:v>25308</c:v>
                </c:pt>
                <c:pt idx="198">
                  <c:v>14558</c:v>
                </c:pt>
                <c:pt idx="199">
                  <c:v>7465</c:v>
                </c:pt>
                <c:pt idx="200">
                  <c:v>3713</c:v>
                </c:pt>
                <c:pt idx="201">
                  <c:v>2627</c:v>
                </c:pt>
                <c:pt idx="202">
                  <c:v>2213</c:v>
                </c:pt>
                <c:pt idx="203">
                  <c:v>1964</c:v>
                </c:pt>
                <c:pt idx="204">
                  <c:v>1770</c:v>
                </c:pt>
                <c:pt idx="205">
                  <c:v>1696</c:v>
                </c:pt>
                <c:pt idx="206">
                  <c:v>1587</c:v>
                </c:pt>
                <c:pt idx="207">
                  <c:v>1561</c:v>
                </c:pt>
                <c:pt idx="208">
                  <c:v>1337</c:v>
                </c:pt>
                <c:pt idx="209">
                  <c:v>1353</c:v>
                </c:pt>
                <c:pt idx="210">
                  <c:v>1283</c:v>
                </c:pt>
                <c:pt idx="211">
                  <c:v>1281</c:v>
                </c:pt>
                <c:pt idx="212">
                  <c:v>1329</c:v>
                </c:pt>
                <c:pt idx="213">
                  <c:v>1324</c:v>
                </c:pt>
                <c:pt idx="214">
                  <c:v>1277</c:v>
                </c:pt>
                <c:pt idx="215">
                  <c:v>1246</c:v>
                </c:pt>
                <c:pt idx="216">
                  <c:v>1112</c:v>
                </c:pt>
                <c:pt idx="217">
                  <c:v>1038</c:v>
                </c:pt>
                <c:pt idx="218">
                  <c:v>983</c:v>
                </c:pt>
                <c:pt idx="219">
                  <c:v>954</c:v>
                </c:pt>
                <c:pt idx="220">
                  <c:v>965</c:v>
                </c:pt>
                <c:pt idx="221">
                  <c:v>946</c:v>
                </c:pt>
                <c:pt idx="222">
                  <c:v>973</c:v>
                </c:pt>
                <c:pt idx="223">
                  <c:v>1046</c:v>
                </c:pt>
                <c:pt idx="224">
                  <c:v>1022</c:v>
                </c:pt>
                <c:pt idx="225">
                  <c:v>988</c:v>
                </c:pt>
                <c:pt idx="226">
                  <c:v>980</c:v>
                </c:pt>
                <c:pt idx="227">
                  <c:v>919</c:v>
                </c:pt>
                <c:pt idx="228">
                  <c:v>912</c:v>
                </c:pt>
                <c:pt idx="229">
                  <c:v>-228</c:v>
                </c:pt>
                <c:pt idx="230">
                  <c:v>-190</c:v>
                </c:pt>
                <c:pt idx="231">
                  <c:v>215</c:v>
                </c:pt>
                <c:pt idx="232">
                  <c:v>901</c:v>
                </c:pt>
                <c:pt idx="233">
                  <c:v>991</c:v>
                </c:pt>
                <c:pt idx="234">
                  <c:v>1003</c:v>
                </c:pt>
                <c:pt idx="235">
                  <c:v>1049</c:v>
                </c:pt>
                <c:pt idx="236">
                  <c:v>983</c:v>
                </c:pt>
                <c:pt idx="237">
                  <c:v>1101</c:v>
                </c:pt>
                <c:pt idx="238">
                  <c:v>1204</c:v>
                </c:pt>
                <c:pt idx="239">
                  <c:v>1301</c:v>
                </c:pt>
                <c:pt idx="240">
                  <c:v>1276</c:v>
                </c:pt>
                <c:pt idx="241">
                  <c:v>1329</c:v>
                </c:pt>
                <c:pt idx="242">
                  <c:v>1295</c:v>
                </c:pt>
                <c:pt idx="243">
                  <c:v>1259</c:v>
                </c:pt>
                <c:pt idx="244">
                  <c:v>1245</c:v>
                </c:pt>
                <c:pt idx="245">
                  <c:v>1260</c:v>
                </c:pt>
                <c:pt idx="246">
                  <c:v>1384</c:v>
                </c:pt>
                <c:pt idx="247">
                  <c:v>1881</c:v>
                </c:pt>
                <c:pt idx="248">
                  <c:v>2252</c:v>
                </c:pt>
                <c:pt idx="249">
                  <c:v>2737</c:v>
                </c:pt>
                <c:pt idx="250">
                  <c:v>2990</c:v>
                </c:pt>
                <c:pt idx="251">
                  <c:v>3081</c:v>
                </c:pt>
                <c:pt idx="252">
                  <c:v>3238</c:v>
                </c:pt>
                <c:pt idx="253">
                  <c:v>2996</c:v>
                </c:pt>
                <c:pt idx="254">
                  <c:v>2588</c:v>
                </c:pt>
                <c:pt idx="255">
                  <c:v>2169</c:v>
                </c:pt>
                <c:pt idx="256">
                  <c:v>1729</c:v>
                </c:pt>
                <c:pt idx="257">
                  <c:v>1475</c:v>
                </c:pt>
                <c:pt idx="258">
                  <c:v>1413</c:v>
                </c:pt>
                <c:pt idx="259">
                  <c:v>1343</c:v>
                </c:pt>
                <c:pt idx="260">
                  <c:v>1335</c:v>
                </c:pt>
                <c:pt idx="261">
                  <c:v>1295</c:v>
                </c:pt>
                <c:pt idx="262">
                  <c:v>1289</c:v>
                </c:pt>
                <c:pt idx="263">
                  <c:v>1153</c:v>
                </c:pt>
                <c:pt idx="264">
                  <c:v>1100</c:v>
                </c:pt>
                <c:pt idx="265">
                  <c:v>1019</c:v>
                </c:pt>
                <c:pt idx="266">
                  <c:v>1027</c:v>
                </c:pt>
                <c:pt idx="267">
                  <c:v>1018</c:v>
                </c:pt>
                <c:pt idx="268">
                  <c:v>1078</c:v>
                </c:pt>
                <c:pt idx="269">
                  <c:v>1155</c:v>
                </c:pt>
                <c:pt idx="270">
                  <c:v>1196</c:v>
                </c:pt>
                <c:pt idx="271">
                  <c:v>1264</c:v>
                </c:pt>
                <c:pt idx="272">
                  <c:v>1262</c:v>
                </c:pt>
                <c:pt idx="273">
                  <c:v>1232</c:v>
                </c:pt>
                <c:pt idx="274">
                  <c:v>1231</c:v>
                </c:pt>
                <c:pt idx="275">
                  <c:v>1181</c:v>
                </c:pt>
                <c:pt idx="276">
                  <c:v>1256</c:v>
                </c:pt>
                <c:pt idx="277">
                  <c:v>1452</c:v>
                </c:pt>
                <c:pt idx="278">
                  <c:v>1711</c:v>
                </c:pt>
                <c:pt idx="279">
                  <c:v>1946</c:v>
                </c:pt>
                <c:pt idx="280">
                  <c:v>1653</c:v>
                </c:pt>
                <c:pt idx="281">
                  <c:v>-593</c:v>
                </c:pt>
                <c:pt idx="282">
                  <c:v>1905</c:v>
                </c:pt>
                <c:pt idx="283">
                  <c:v>2349</c:v>
                </c:pt>
                <c:pt idx="284">
                  <c:v>2484</c:v>
                </c:pt>
                <c:pt idx="285">
                  <c:v>2216</c:v>
                </c:pt>
                <c:pt idx="286">
                  <c:v>1693</c:v>
                </c:pt>
                <c:pt idx="287">
                  <c:v>1269</c:v>
                </c:pt>
                <c:pt idx="288">
                  <c:v>1428</c:v>
                </c:pt>
                <c:pt idx="289">
                  <c:v>761</c:v>
                </c:pt>
                <c:pt idx="290">
                  <c:v>-83</c:v>
                </c:pt>
                <c:pt idx="291">
                  <c:v>782</c:v>
                </c:pt>
                <c:pt idx="292">
                  <c:v>147</c:v>
                </c:pt>
                <c:pt idx="293">
                  <c:v>1013</c:v>
                </c:pt>
                <c:pt idx="294">
                  <c:v>758</c:v>
                </c:pt>
                <c:pt idx="295">
                  <c:v>919</c:v>
                </c:pt>
                <c:pt idx="296">
                  <c:v>1300</c:v>
                </c:pt>
                <c:pt idx="297">
                  <c:v>1433</c:v>
                </c:pt>
                <c:pt idx="298">
                  <c:v>1374</c:v>
                </c:pt>
                <c:pt idx="299">
                  <c:v>1241</c:v>
                </c:pt>
                <c:pt idx="300">
                  <c:v>1224</c:v>
                </c:pt>
                <c:pt idx="301">
                  <c:v>1262</c:v>
                </c:pt>
                <c:pt idx="302">
                  <c:v>1403</c:v>
                </c:pt>
                <c:pt idx="303">
                  <c:v>1515</c:v>
                </c:pt>
                <c:pt idx="304">
                  <c:v>1790</c:v>
                </c:pt>
                <c:pt idx="305">
                  <c:v>1995</c:v>
                </c:pt>
                <c:pt idx="306">
                  <c:v>2124</c:v>
                </c:pt>
                <c:pt idx="307">
                  <c:v>2196</c:v>
                </c:pt>
                <c:pt idx="308">
                  <c:v>2093</c:v>
                </c:pt>
                <c:pt idx="309">
                  <c:v>2017</c:v>
                </c:pt>
                <c:pt idx="310">
                  <c:v>1869</c:v>
                </c:pt>
                <c:pt idx="311">
                  <c:v>1814</c:v>
                </c:pt>
                <c:pt idx="312">
                  <c:v>1588</c:v>
                </c:pt>
                <c:pt idx="313">
                  <c:v>1529</c:v>
                </c:pt>
                <c:pt idx="314">
                  <c:v>1506</c:v>
                </c:pt>
                <c:pt idx="315">
                  <c:v>1597</c:v>
                </c:pt>
                <c:pt idx="316">
                  <c:v>1715</c:v>
                </c:pt>
                <c:pt idx="317">
                  <c:v>1723</c:v>
                </c:pt>
                <c:pt idx="318">
                  <c:v>1904</c:v>
                </c:pt>
                <c:pt idx="319">
                  <c:v>1995</c:v>
                </c:pt>
                <c:pt idx="320">
                  <c:v>2004</c:v>
                </c:pt>
                <c:pt idx="321">
                  <c:v>2179</c:v>
                </c:pt>
                <c:pt idx="322">
                  <c:v>2192</c:v>
                </c:pt>
                <c:pt idx="323">
                  <c:v>2363</c:v>
                </c:pt>
                <c:pt idx="324">
                  <c:v>2578</c:v>
                </c:pt>
                <c:pt idx="325">
                  <c:v>2658</c:v>
                </c:pt>
                <c:pt idx="326">
                  <c:v>2692</c:v>
                </c:pt>
                <c:pt idx="327">
                  <c:v>2461</c:v>
                </c:pt>
                <c:pt idx="328">
                  <c:v>2369</c:v>
                </c:pt>
                <c:pt idx="329">
                  <c:v>2244</c:v>
                </c:pt>
                <c:pt idx="330">
                  <c:v>2408</c:v>
                </c:pt>
                <c:pt idx="331">
                  <c:v>2515</c:v>
                </c:pt>
                <c:pt idx="332">
                  <c:v>2525</c:v>
                </c:pt>
                <c:pt idx="333">
                  <c:v>2295</c:v>
                </c:pt>
                <c:pt idx="334">
                  <c:v>1543</c:v>
                </c:pt>
                <c:pt idx="335">
                  <c:v>508</c:v>
                </c:pt>
                <c:pt idx="336">
                  <c:v>1862</c:v>
                </c:pt>
                <c:pt idx="337">
                  <c:v>1829</c:v>
                </c:pt>
                <c:pt idx="338">
                  <c:v>1882</c:v>
                </c:pt>
                <c:pt idx="339">
                  <c:v>1851</c:v>
                </c:pt>
                <c:pt idx="340">
                  <c:v>1601</c:v>
                </c:pt>
                <c:pt idx="341">
                  <c:v>1256</c:v>
                </c:pt>
                <c:pt idx="342">
                  <c:v>1127</c:v>
                </c:pt>
                <c:pt idx="343">
                  <c:v>1006</c:v>
                </c:pt>
                <c:pt idx="344">
                  <c:v>991</c:v>
                </c:pt>
                <c:pt idx="345">
                  <c:v>963</c:v>
                </c:pt>
                <c:pt idx="346">
                  <c:v>986</c:v>
                </c:pt>
                <c:pt idx="347">
                  <c:v>1014</c:v>
                </c:pt>
                <c:pt idx="348">
                  <c:v>933</c:v>
                </c:pt>
                <c:pt idx="349">
                  <c:v>990</c:v>
                </c:pt>
                <c:pt idx="350">
                  <c:v>997</c:v>
                </c:pt>
                <c:pt idx="351">
                  <c:v>946</c:v>
                </c:pt>
                <c:pt idx="352">
                  <c:v>901</c:v>
                </c:pt>
                <c:pt idx="353">
                  <c:v>869</c:v>
                </c:pt>
                <c:pt idx="354">
                  <c:v>853</c:v>
                </c:pt>
                <c:pt idx="355">
                  <c:v>849</c:v>
                </c:pt>
                <c:pt idx="356">
                  <c:v>818</c:v>
                </c:pt>
                <c:pt idx="357">
                  <c:v>826</c:v>
                </c:pt>
                <c:pt idx="358">
                  <c:v>825</c:v>
                </c:pt>
                <c:pt idx="359">
                  <c:v>844</c:v>
                </c:pt>
                <c:pt idx="360">
                  <c:v>778</c:v>
                </c:pt>
                <c:pt idx="361">
                  <c:v>810</c:v>
                </c:pt>
                <c:pt idx="362">
                  <c:v>755</c:v>
                </c:pt>
                <c:pt idx="363">
                  <c:v>800</c:v>
                </c:pt>
                <c:pt idx="364">
                  <c:v>754</c:v>
                </c:pt>
                <c:pt idx="365">
                  <c:v>833</c:v>
                </c:pt>
                <c:pt idx="366">
                  <c:v>782</c:v>
                </c:pt>
                <c:pt idx="367">
                  <c:v>842</c:v>
                </c:pt>
                <c:pt idx="368">
                  <c:v>1176</c:v>
                </c:pt>
                <c:pt idx="369">
                  <c:v>1437</c:v>
                </c:pt>
                <c:pt idx="370">
                  <c:v>1635</c:v>
                </c:pt>
                <c:pt idx="371">
                  <c:v>1740</c:v>
                </c:pt>
                <c:pt idx="372">
                  <c:v>1994</c:v>
                </c:pt>
                <c:pt idx="373">
                  <c:v>2191</c:v>
                </c:pt>
                <c:pt idx="374">
                  <c:v>2486</c:v>
                </c:pt>
                <c:pt idx="375">
                  <c:v>2351</c:v>
                </c:pt>
                <c:pt idx="376">
                  <c:v>2094</c:v>
                </c:pt>
                <c:pt idx="377">
                  <c:v>1931</c:v>
                </c:pt>
                <c:pt idx="378">
                  <c:v>1782</c:v>
                </c:pt>
                <c:pt idx="379">
                  <c:v>1705</c:v>
                </c:pt>
                <c:pt idx="380">
                  <c:v>1649</c:v>
                </c:pt>
                <c:pt idx="381">
                  <c:v>1707</c:v>
                </c:pt>
                <c:pt idx="382">
                  <c:v>1759</c:v>
                </c:pt>
                <c:pt idx="383">
                  <c:v>1906</c:v>
                </c:pt>
                <c:pt idx="384">
                  <c:v>2157</c:v>
                </c:pt>
                <c:pt idx="385">
                  <c:v>2650</c:v>
                </c:pt>
                <c:pt idx="386">
                  <c:v>3399</c:v>
                </c:pt>
                <c:pt idx="387">
                  <c:v>4063</c:v>
                </c:pt>
                <c:pt idx="388">
                  <c:v>4632</c:v>
                </c:pt>
                <c:pt idx="389">
                  <c:v>5039</c:v>
                </c:pt>
                <c:pt idx="390">
                  <c:v>5323</c:v>
                </c:pt>
                <c:pt idx="391">
                  <c:v>5454</c:v>
                </c:pt>
                <c:pt idx="392">
                  <c:v>5412</c:v>
                </c:pt>
                <c:pt idx="393">
                  <c:v>5014</c:v>
                </c:pt>
                <c:pt idx="394">
                  <c:v>4570</c:v>
                </c:pt>
                <c:pt idx="395">
                  <c:v>4001</c:v>
                </c:pt>
                <c:pt idx="396">
                  <c:v>3377</c:v>
                </c:pt>
                <c:pt idx="397">
                  <c:v>2780</c:v>
                </c:pt>
                <c:pt idx="398">
                  <c:v>2399</c:v>
                </c:pt>
                <c:pt idx="399">
                  <c:v>2078</c:v>
                </c:pt>
                <c:pt idx="400">
                  <c:v>1874</c:v>
                </c:pt>
                <c:pt idx="401">
                  <c:v>1862</c:v>
                </c:pt>
                <c:pt idx="402">
                  <c:v>1791</c:v>
                </c:pt>
                <c:pt idx="403">
                  <c:v>1843</c:v>
                </c:pt>
                <c:pt idx="404">
                  <c:v>1776</c:v>
                </c:pt>
                <c:pt idx="405">
                  <c:v>1631</c:v>
                </c:pt>
                <c:pt idx="406">
                  <c:v>1543</c:v>
                </c:pt>
                <c:pt idx="407">
                  <c:v>1414</c:v>
                </c:pt>
                <c:pt idx="408">
                  <c:v>1337</c:v>
                </c:pt>
                <c:pt idx="409">
                  <c:v>1318</c:v>
                </c:pt>
                <c:pt idx="410">
                  <c:v>1283</c:v>
                </c:pt>
                <c:pt idx="411">
                  <c:v>1240</c:v>
                </c:pt>
                <c:pt idx="412">
                  <c:v>1253</c:v>
                </c:pt>
                <c:pt idx="413">
                  <c:v>1208</c:v>
                </c:pt>
                <c:pt idx="414">
                  <c:v>1281</c:v>
                </c:pt>
                <c:pt idx="415">
                  <c:v>1269</c:v>
                </c:pt>
                <c:pt idx="416">
                  <c:v>1253</c:v>
                </c:pt>
                <c:pt idx="417">
                  <c:v>1283</c:v>
                </c:pt>
                <c:pt idx="418">
                  <c:v>1165</c:v>
                </c:pt>
                <c:pt idx="419">
                  <c:v>1115</c:v>
                </c:pt>
                <c:pt idx="420">
                  <c:v>1052</c:v>
                </c:pt>
                <c:pt idx="421">
                  <c:v>1080</c:v>
                </c:pt>
                <c:pt idx="422">
                  <c:v>1086</c:v>
                </c:pt>
                <c:pt idx="423">
                  <c:v>1117</c:v>
                </c:pt>
                <c:pt idx="424">
                  <c:v>1157</c:v>
                </c:pt>
                <c:pt idx="425">
                  <c:v>1040</c:v>
                </c:pt>
                <c:pt idx="426">
                  <c:v>1085</c:v>
                </c:pt>
                <c:pt idx="427">
                  <c:v>988</c:v>
                </c:pt>
                <c:pt idx="428">
                  <c:v>1040</c:v>
                </c:pt>
                <c:pt idx="429">
                  <c:v>1132</c:v>
                </c:pt>
                <c:pt idx="430">
                  <c:v>1290</c:v>
                </c:pt>
                <c:pt idx="431">
                  <c:v>1368</c:v>
                </c:pt>
                <c:pt idx="432">
                  <c:v>1484</c:v>
                </c:pt>
                <c:pt idx="433">
                  <c:v>1741</c:v>
                </c:pt>
                <c:pt idx="434">
                  <c:v>2032</c:v>
                </c:pt>
                <c:pt idx="435">
                  <c:v>2754</c:v>
                </c:pt>
                <c:pt idx="436">
                  <c:v>3453</c:v>
                </c:pt>
                <c:pt idx="437">
                  <c:v>4240</c:v>
                </c:pt>
                <c:pt idx="438">
                  <c:v>4704</c:v>
                </c:pt>
                <c:pt idx="439">
                  <c:v>4826</c:v>
                </c:pt>
                <c:pt idx="440">
                  <c:v>4636</c:v>
                </c:pt>
                <c:pt idx="441">
                  <c:v>4463</c:v>
                </c:pt>
                <c:pt idx="442">
                  <c:v>3923</c:v>
                </c:pt>
                <c:pt idx="443">
                  <c:v>3385</c:v>
                </c:pt>
                <c:pt idx="444">
                  <c:v>3013</c:v>
                </c:pt>
                <c:pt idx="445">
                  <c:v>2671</c:v>
                </c:pt>
                <c:pt idx="446">
                  <c:v>2418</c:v>
                </c:pt>
                <c:pt idx="447">
                  <c:v>2258</c:v>
                </c:pt>
                <c:pt idx="448">
                  <c:v>2072</c:v>
                </c:pt>
                <c:pt idx="449">
                  <c:v>1956</c:v>
                </c:pt>
                <c:pt idx="450">
                  <c:v>1800</c:v>
                </c:pt>
                <c:pt idx="451">
                  <c:v>1700</c:v>
                </c:pt>
                <c:pt idx="452">
                  <c:v>1662</c:v>
                </c:pt>
                <c:pt idx="453">
                  <c:v>1526</c:v>
                </c:pt>
                <c:pt idx="454">
                  <c:v>1603</c:v>
                </c:pt>
                <c:pt idx="455">
                  <c:v>2293</c:v>
                </c:pt>
                <c:pt idx="456">
                  <c:v>2969</c:v>
                </c:pt>
                <c:pt idx="457">
                  <c:v>3415</c:v>
                </c:pt>
                <c:pt idx="458">
                  <c:v>3518</c:v>
                </c:pt>
                <c:pt idx="459">
                  <c:v>2934</c:v>
                </c:pt>
                <c:pt idx="460">
                  <c:v>2385</c:v>
                </c:pt>
                <c:pt idx="461">
                  <c:v>1894</c:v>
                </c:pt>
                <c:pt idx="462">
                  <c:v>1537</c:v>
                </c:pt>
                <c:pt idx="463">
                  <c:v>1286</c:v>
                </c:pt>
                <c:pt idx="464">
                  <c:v>1258</c:v>
                </c:pt>
                <c:pt idx="465">
                  <c:v>1316</c:v>
                </c:pt>
                <c:pt idx="466">
                  <c:v>1591</c:v>
                </c:pt>
                <c:pt idx="467">
                  <c:v>2011</c:v>
                </c:pt>
                <c:pt idx="468">
                  <c:v>2529</c:v>
                </c:pt>
                <c:pt idx="469">
                  <c:v>2719</c:v>
                </c:pt>
                <c:pt idx="470">
                  <c:v>2927</c:v>
                </c:pt>
                <c:pt idx="471">
                  <c:v>2934</c:v>
                </c:pt>
                <c:pt idx="472">
                  <c:v>2863</c:v>
                </c:pt>
                <c:pt idx="473">
                  <c:v>2824</c:v>
                </c:pt>
                <c:pt idx="474">
                  <c:v>2820</c:v>
                </c:pt>
                <c:pt idx="475">
                  <c:v>3053</c:v>
                </c:pt>
                <c:pt idx="476">
                  <c:v>3272</c:v>
                </c:pt>
                <c:pt idx="477">
                  <c:v>3639</c:v>
                </c:pt>
                <c:pt idx="478">
                  <c:v>3754</c:v>
                </c:pt>
                <c:pt idx="479">
                  <c:v>3886</c:v>
                </c:pt>
                <c:pt idx="480">
                  <c:v>3921</c:v>
                </c:pt>
                <c:pt idx="481">
                  <c:v>3839</c:v>
                </c:pt>
                <c:pt idx="482">
                  <c:v>3846</c:v>
                </c:pt>
                <c:pt idx="483">
                  <c:v>3775</c:v>
                </c:pt>
                <c:pt idx="484">
                  <c:v>3763</c:v>
                </c:pt>
                <c:pt idx="485">
                  <c:v>4312</c:v>
                </c:pt>
                <c:pt idx="486">
                  <c:v>4997</c:v>
                </c:pt>
                <c:pt idx="487">
                  <c:v>5909</c:v>
                </c:pt>
                <c:pt idx="488">
                  <c:v>6917</c:v>
                </c:pt>
                <c:pt idx="489">
                  <c:v>7426</c:v>
                </c:pt>
                <c:pt idx="490">
                  <c:v>8021</c:v>
                </c:pt>
                <c:pt idx="491">
                  <c:v>8368</c:v>
                </c:pt>
                <c:pt idx="492">
                  <c:v>8578</c:v>
                </c:pt>
                <c:pt idx="493">
                  <c:v>8323</c:v>
                </c:pt>
                <c:pt idx="494">
                  <c:v>7845</c:v>
                </c:pt>
                <c:pt idx="495">
                  <c:v>7145</c:v>
                </c:pt>
                <c:pt idx="496">
                  <c:v>6523</c:v>
                </c:pt>
                <c:pt idx="497">
                  <c:v>5963</c:v>
                </c:pt>
                <c:pt idx="498">
                  <c:v>5589</c:v>
                </c:pt>
                <c:pt idx="499">
                  <c:v>5606</c:v>
                </c:pt>
                <c:pt idx="500">
                  <c:v>5473</c:v>
                </c:pt>
                <c:pt idx="501">
                  <c:v>5144</c:v>
                </c:pt>
                <c:pt idx="502">
                  <c:v>4743</c:v>
                </c:pt>
                <c:pt idx="503">
                  <c:v>4592</c:v>
                </c:pt>
                <c:pt idx="504">
                  <c:v>5022</c:v>
                </c:pt>
                <c:pt idx="505">
                  <c:v>5747</c:v>
                </c:pt>
                <c:pt idx="506">
                  <c:v>6342</c:v>
                </c:pt>
                <c:pt idx="507">
                  <c:v>6475</c:v>
                </c:pt>
                <c:pt idx="508">
                  <c:v>6257</c:v>
                </c:pt>
                <c:pt idx="509">
                  <c:v>5942</c:v>
                </c:pt>
                <c:pt idx="510">
                  <c:v>5787</c:v>
                </c:pt>
                <c:pt idx="511">
                  <c:v>6045</c:v>
                </c:pt>
                <c:pt idx="512">
                  <c:v>6442</c:v>
                </c:pt>
                <c:pt idx="513">
                  <c:v>7143</c:v>
                </c:pt>
                <c:pt idx="514">
                  <c:v>7710</c:v>
                </c:pt>
                <c:pt idx="515">
                  <c:v>7844</c:v>
                </c:pt>
                <c:pt idx="516">
                  <c:v>7627</c:v>
                </c:pt>
                <c:pt idx="517">
                  <c:v>7185</c:v>
                </c:pt>
                <c:pt idx="518">
                  <c:v>7434</c:v>
                </c:pt>
                <c:pt idx="519">
                  <c:v>7596</c:v>
                </c:pt>
                <c:pt idx="520">
                  <c:v>9165</c:v>
                </c:pt>
                <c:pt idx="521">
                  <c:v>11746</c:v>
                </c:pt>
                <c:pt idx="522">
                  <c:v>12952</c:v>
                </c:pt>
                <c:pt idx="523">
                  <c:v>13470</c:v>
                </c:pt>
                <c:pt idx="524">
                  <c:v>11499</c:v>
                </c:pt>
                <c:pt idx="525">
                  <c:v>9223</c:v>
                </c:pt>
                <c:pt idx="526">
                  <c:v>7538</c:v>
                </c:pt>
                <c:pt idx="527">
                  <c:v>6209</c:v>
                </c:pt>
                <c:pt idx="528">
                  <c:v>5615</c:v>
                </c:pt>
                <c:pt idx="529">
                  <c:v>7468</c:v>
                </c:pt>
                <c:pt idx="530">
                  <c:v>9268</c:v>
                </c:pt>
                <c:pt idx="531">
                  <c:v>10330</c:v>
                </c:pt>
                <c:pt idx="532">
                  <c:v>10677</c:v>
                </c:pt>
                <c:pt idx="533">
                  <c:v>9010</c:v>
                </c:pt>
                <c:pt idx="534">
                  <c:v>7476</c:v>
                </c:pt>
                <c:pt idx="535">
                  <c:v>6227</c:v>
                </c:pt>
                <c:pt idx="536">
                  <c:v>5060</c:v>
                </c:pt>
                <c:pt idx="537">
                  <c:v>4667</c:v>
                </c:pt>
                <c:pt idx="538">
                  <c:v>5451</c:v>
                </c:pt>
                <c:pt idx="539">
                  <c:v>7014</c:v>
                </c:pt>
                <c:pt idx="540">
                  <c:v>9335</c:v>
                </c:pt>
                <c:pt idx="541">
                  <c:v>14937</c:v>
                </c:pt>
                <c:pt idx="542">
                  <c:v>18094</c:v>
                </c:pt>
                <c:pt idx="543">
                  <c:v>19153</c:v>
                </c:pt>
                <c:pt idx="544">
                  <c:v>17817</c:v>
                </c:pt>
                <c:pt idx="545">
                  <c:v>13138</c:v>
                </c:pt>
                <c:pt idx="546">
                  <c:v>9751</c:v>
                </c:pt>
                <c:pt idx="547">
                  <c:v>7258</c:v>
                </c:pt>
                <c:pt idx="548">
                  <c:v>5427</c:v>
                </c:pt>
                <c:pt idx="549">
                  <c:v>4743</c:v>
                </c:pt>
                <c:pt idx="550">
                  <c:v>4480</c:v>
                </c:pt>
                <c:pt idx="551">
                  <c:v>4406</c:v>
                </c:pt>
                <c:pt idx="552">
                  <c:v>4366</c:v>
                </c:pt>
                <c:pt idx="553">
                  <c:v>4559</c:v>
                </c:pt>
                <c:pt idx="554">
                  <c:v>4881</c:v>
                </c:pt>
                <c:pt idx="555">
                  <c:v>5322</c:v>
                </c:pt>
                <c:pt idx="556">
                  <c:v>5487</c:v>
                </c:pt>
                <c:pt idx="557">
                  <c:v>5238</c:v>
                </c:pt>
                <c:pt idx="558">
                  <c:v>4836</c:v>
                </c:pt>
                <c:pt idx="559">
                  <c:v>4735</c:v>
                </c:pt>
                <c:pt idx="560">
                  <c:v>4634</c:v>
                </c:pt>
                <c:pt idx="561">
                  <c:v>4703</c:v>
                </c:pt>
                <c:pt idx="562">
                  <c:v>4766</c:v>
                </c:pt>
                <c:pt idx="563">
                  <c:v>4500</c:v>
                </c:pt>
                <c:pt idx="564">
                  <c:v>4144</c:v>
                </c:pt>
                <c:pt idx="565">
                  <c:v>3872</c:v>
                </c:pt>
                <c:pt idx="566">
                  <c:v>3651</c:v>
                </c:pt>
                <c:pt idx="567">
                  <c:v>3466</c:v>
                </c:pt>
                <c:pt idx="568">
                  <c:v>3705</c:v>
                </c:pt>
                <c:pt idx="569">
                  <c:v>3731</c:v>
                </c:pt>
                <c:pt idx="570">
                  <c:v>4101</c:v>
                </c:pt>
                <c:pt idx="571">
                  <c:v>4420</c:v>
                </c:pt>
                <c:pt idx="572">
                  <c:v>4537</c:v>
                </c:pt>
                <c:pt idx="573">
                  <c:v>4594</c:v>
                </c:pt>
                <c:pt idx="574">
                  <c:v>4577</c:v>
                </c:pt>
                <c:pt idx="575">
                  <c:v>4419</c:v>
                </c:pt>
                <c:pt idx="576">
                  <c:v>4507</c:v>
                </c:pt>
                <c:pt idx="577">
                  <c:v>4537</c:v>
                </c:pt>
                <c:pt idx="578">
                  <c:v>4625</c:v>
                </c:pt>
                <c:pt idx="579">
                  <c:v>4552</c:v>
                </c:pt>
                <c:pt idx="580">
                  <c:v>4466</c:v>
                </c:pt>
                <c:pt idx="581">
                  <c:v>4414</c:v>
                </c:pt>
                <c:pt idx="582">
                  <c:v>4293</c:v>
                </c:pt>
                <c:pt idx="583">
                  <c:v>4121</c:v>
                </c:pt>
                <c:pt idx="584">
                  <c:v>3940</c:v>
                </c:pt>
                <c:pt idx="585">
                  <c:v>4335</c:v>
                </c:pt>
                <c:pt idx="586">
                  <c:v>4466</c:v>
                </c:pt>
                <c:pt idx="587">
                  <c:v>4459</c:v>
                </c:pt>
                <c:pt idx="588">
                  <c:v>4703</c:v>
                </c:pt>
                <c:pt idx="589">
                  <c:v>4571</c:v>
                </c:pt>
                <c:pt idx="590">
                  <c:v>4506</c:v>
                </c:pt>
                <c:pt idx="591">
                  <c:v>4564</c:v>
                </c:pt>
                <c:pt idx="592">
                  <c:v>4468</c:v>
                </c:pt>
                <c:pt idx="593">
                  <c:v>4413</c:v>
                </c:pt>
                <c:pt idx="594">
                  <c:v>4165</c:v>
                </c:pt>
                <c:pt idx="595">
                  <c:v>3822</c:v>
                </c:pt>
                <c:pt idx="596">
                  <c:v>3528</c:v>
                </c:pt>
                <c:pt idx="597">
                  <c:v>3387</c:v>
                </c:pt>
                <c:pt idx="598">
                  <c:v>3322</c:v>
                </c:pt>
                <c:pt idx="599">
                  <c:v>3432</c:v>
                </c:pt>
                <c:pt idx="600">
                  <c:v>3541</c:v>
                </c:pt>
                <c:pt idx="601">
                  <c:v>3626</c:v>
                </c:pt>
                <c:pt idx="602">
                  <c:v>3710</c:v>
                </c:pt>
                <c:pt idx="603">
                  <c:v>3804</c:v>
                </c:pt>
                <c:pt idx="604">
                  <c:v>3855</c:v>
                </c:pt>
                <c:pt idx="605">
                  <c:v>4077</c:v>
                </c:pt>
                <c:pt idx="606">
                  <c:v>4036</c:v>
                </c:pt>
                <c:pt idx="607">
                  <c:v>3986</c:v>
                </c:pt>
                <c:pt idx="608">
                  <c:v>3833</c:v>
                </c:pt>
                <c:pt idx="609">
                  <c:v>3459</c:v>
                </c:pt>
                <c:pt idx="610">
                  <c:v>3354</c:v>
                </c:pt>
                <c:pt idx="611">
                  <c:v>3217</c:v>
                </c:pt>
                <c:pt idx="612">
                  <c:v>3202</c:v>
                </c:pt>
                <c:pt idx="613">
                  <c:v>3298</c:v>
                </c:pt>
                <c:pt idx="614">
                  <c:v>3218</c:v>
                </c:pt>
                <c:pt idx="615">
                  <c:v>3193</c:v>
                </c:pt>
                <c:pt idx="616">
                  <c:v>3185</c:v>
                </c:pt>
                <c:pt idx="617">
                  <c:v>3069</c:v>
                </c:pt>
                <c:pt idx="618">
                  <c:v>3241</c:v>
                </c:pt>
                <c:pt idx="619">
                  <c:v>3507</c:v>
                </c:pt>
                <c:pt idx="620">
                  <c:v>3526</c:v>
                </c:pt>
                <c:pt idx="621">
                  <c:v>195</c:v>
                </c:pt>
                <c:pt idx="622">
                  <c:v>1155</c:v>
                </c:pt>
                <c:pt idx="623">
                  <c:v>3473</c:v>
                </c:pt>
                <c:pt idx="624">
                  <c:v>3572</c:v>
                </c:pt>
                <c:pt idx="625">
                  <c:v>3464</c:v>
                </c:pt>
                <c:pt idx="626">
                  <c:v>3251</c:v>
                </c:pt>
                <c:pt idx="627">
                  <c:v>3322</c:v>
                </c:pt>
                <c:pt idx="628">
                  <c:v>3454</c:v>
                </c:pt>
                <c:pt idx="629">
                  <c:v>3492</c:v>
                </c:pt>
                <c:pt idx="630">
                  <c:v>3465</c:v>
                </c:pt>
                <c:pt idx="631">
                  <c:v>3149</c:v>
                </c:pt>
                <c:pt idx="632">
                  <c:v>2801</c:v>
                </c:pt>
                <c:pt idx="633">
                  <c:v>2445</c:v>
                </c:pt>
                <c:pt idx="634">
                  <c:v>2341</c:v>
                </c:pt>
                <c:pt idx="635">
                  <c:v>1991</c:v>
                </c:pt>
                <c:pt idx="636">
                  <c:v>1886</c:v>
                </c:pt>
                <c:pt idx="637">
                  <c:v>1691</c:v>
                </c:pt>
                <c:pt idx="638">
                  <c:v>1647</c:v>
                </c:pt>
                <c:pt idx="639">
                  <c:v>1800</c:v>
                </c:pt>
                <c:pt idx="640">
                  <c:v>1824</c:v>
                </c:pt>
                <c:pt idx="641">
                  <c:v>1926</c:v>
                </c:pt>
                <c:pt idx="642">
                  <c:v>2967</c:v>
                </c:pt>
                <c:pt idx="643">
                  <c:v>3864</c:v>
                </c:pt>
                <c:pt idx="644">
                  <c:v>4339</c:v>
                </c:pt>
                <c:pt idx="645">
                  <c:v>4519</c:v>
                </c:pt>
                <c:pt idx="646">
                  <c:v>3698</c:v>
                </c:pt>
                <c:pt idx="647">
                  <c:v>3092</c:v>
                </c:pt>
                <c:pt idx="648">
                  <c:v>2481</c:v>
                </c:pt>
                <c:pt idx="649">
                  <c:v>2030</c:v>
                </c:pt>
                <c:pt idx="650">
                  <c:v>1816</c:v>
                </c:pt>
                <c:pt idx="651">
                  <c:v>1684</c:v>
                </c:pt>
                <c:pt idx="652">
                  <c:v>1499</c:v>
                </c:pt>
                <c:pt idx="653">
                  <c:v>1454</c:v>
                </c:pt>
                <c:pt idx="654">
                  <c:v>1384</c:v>
                </c:pt>
                <c:pt idx="655">
                  <c:v>1459</c:v>
                </c:pt>
                <c:pt idx="656">
                  <c:v>1438</c:v>
                </c:pt>
                <c:pt idx="657">
                  <c:v>1339</c:v>
                </c:pt>
                <c:pt idx="658">
                  <c:v>1298</c:v>
                </c:pt>
                <c:pt idx="659">
                  <c:v>1359</c:v>
                </c:pt>
                <c:pt idx="660">
                  <c:v>1342</c:v>
                </c:pt>
                <c:pt idx="661">
                  <c:v>1280</c:v>
                </c:pt>
                <c:pt idx="662">
                  <c:v>1422</c:v>
                </c:pt>
                <c:pt idx="663">
                  <c:v>1634</c:v>
                </c:pt>
                <c:pt idx="664">
                  <c:v>1825</c:v>
                </c:pt>
                <c:pt idx="665">
                  <c:v>1649</c:v>
                </c:pt>
                <c:pt idx="666">
                  <c:v>1696</c:v>
                </c:pt>
                <c:pt idx="667">
                  <c:v>1734</c:v>
                </c:pt>
                <c:pt idx="668">
                  <c:v>1922</c:v>
                </c:pt>
                <c:pt idx="669">
                  <c:v>2016</c:v>
                </c:pt>
                <c:pt idx="670">
                  <c:v>2071</c:v>
                </c:pt>
                <c:pt idx="671">
                  <c:v>1973</c:v>
                </c:pt>
                <c:pt idx="672">
                  <c:v>1887</c:v>
                </c:pt>
                <c:pt idx="673">
                  <c:v>1809</c:v>
                </c:pt>
                <c:pt idx="674">
                  <c:v>1662</c:v>
                </c:pt>
                <c:pt idx="675">
                  <c:v>1634</c:v>
                </c:pt>
                <c:pt idx="676">
                  <c:v>1587</c:v>
                </c:pt>
                <c:pt idx="677">
                  <c:v>1613</c:v>
                </c:pt>
                <c:pt idx="678">
                  <c:v>1657</c:v>
                </c:pt>
                <c:pt idx="679">
                  <c:v>1642</c:v>
                </c:pt>
                <c:pt idx="680">
                  <c:v>1541</c:v>
                </c:pt>
                <c:pt idx="681">
                  <c:v>1600</c:v>
                </c:pt>
                <c:pt idx="682">
                  <c:v>1670</c:v>
                </c:pt>
                <c:pt idx="683">
                  <c:v>1742</c:v>
                </c:pt>
                <c:pt idx="684">
                  <c:v>1719</c:v>
                </c:pt>
                <c:pt idx="685">
                  <c:v>1525</c:v>
                </c:pt>
                <c:pt idx="686">
                  <c:v>1463</c:v>
                </c:pt>
                <c:pt idx="687">
                  <c:v>1405</c:v>
                </c:pt>
                <c:pt idx="688">
                  <c:v>1388</c:v>
                </c:pt>
                <c:pt idx="689">
                  <c:v>1371</c:v>
                </c:pt>
                <c:pt idx="690">
                  <c:v>1320</c:v>
                </c:pt>
                <c:pt idx="691">
                  <c:v>1286</c:v>
                </c:pt>
                <c:pt idx="692">
                  <c:v>1283</c:v>
                </c:pt>
                <c:pt idx="693">
                  <c:v>1278</c:v>
                </c:pt>
                <c:pt idx="694">
                  <c:v>1256</c:v>
                </c:pt>
                <c:pt idx="695">
                  <c:v>1324</c:v>
                </c:pt>
                <c:pt idx="696">
                  <c:v>1388</c:v>
                </c:pt>
                <c:pt idx="697">
                  <c:v>1403</c:v>
                </c:pt>
                <c:pt idx="698">
                  <c:v>1952</c:v>
                </c:pt>
                <c:pt idx="699">
                  <c:v>2093</c:v>
                </c:pt>
                <c:pt idx="700">
                  <c:v>1576</c:v>
                </c:pt>
                <c:pt idx="701">
                  <c:v>1454</c:v>
                </c:pt>
                <c:pt idx="702">
                  <c:v>1511</c:v>
                </c:pt>
                <c:pt idx="703">
                  <c:v>1554</c:v>
                </c:pt>
                <c:pt idx="704">
                  <c:v>1522</c:v>
                </c:pt>
                <c:pt idx="705">
                  <c:v>1496</c:v>
                </c:pt>
                <c:pt idx="706">
                  <c:v>1390</c:v>
                </c:pt>
                <c:pt idx="707">
                  <c:v>1381</c:v>
                </c:pt>
                <c:pt idx="708">
                  <c:v>1378</c:v>
                </c:pt>
                <c:pt idx="709">
                  <c:v>1357</c:v>
                </c:pt>
                <c:pt idx="710">
                  <c:v>1540</c:v>
                </c:pt>
                <c:pt idx="711">
                  <c:v>1547</c:v>
                </c:pt>
                <c:pt idx="712">
                  <c:v>1608</c:v>
                </c:pt>
                <c:pt idx="713">
                  <c:v>1579</c:v>
                </c:pt>
                <c:pt idx="714">
                  <c:v>1711</c:v>
                </c:pt>
                <c:pt idx="715">
                  <c:v>1599</c:v>
                </c:pt>
                <c:pt idx="716">
                  <c:v>1562</c:v>
                </c:pt>
                <c:pt idx="717">
                  <c:v>1692</c:v>
                </c:pt>
                <c:pt idx="718">
                  <c:v>1807</c:v>
                </c:pt>
                <c:pt idx="719">
                  <c:v>1816</c:v>
                </c:pt>
                <c:pt idx="720">
                  <c:v>1883</c:v>
                </c:pt>
                <c:pt idx="721">
                  <c:v>2214</c:v>
                </c:pt>
                <c:pt idx="722">
                  <c:v>2343</c:v>
                </c:pt>
                <c:pt idx="723">
                  <c:v>2421</c:v>
                </c:pt>
                <c:pt idx="724">
                  <c:v>2350</c:v>
                </c:pt>
                <c:pt idx="725">
                  <c:v>2064</c:v>
                </c:pt>
                <c:pt idx="726">
                  <c:v>1841</c:v>
                </c:pt>
                <c:pt idx="727">
                  <c:v>1810</c:v>
                </c:pt>
                <c:pt idx="728">
                  <c:v>1678</c:v>
                </c:pt>
                <c:pt idx="729">
                  <c:v>1655</c:v>
                </c:pt>
                <c:pt idx="730">
                  <c:v>1988</c:v>
                </c:pt>
                <c:pt idx="731">
                  <c:v>2149</c:v>
                </c:pt>
                <c:pt idx="732">
                  <c:v>2439</c:v>
                </c:pt>
                <c:pt idx="733">
                  <c:v>2532</c:v>
                </c:pt>
                <c:pt idx="734">
                  <c:v>2267</c:v>
                </c:pt>
                <c:pt idx="735">
                  <c:v>2174</c:v>
                </c:pt>
                <c:pt idx="736">
                  <c:v>2135</c:v>
                </c:pt>
                <c:pt idx="737">
                  <c:v>2237</c:v>
                </c:pt>
                <c:pt idx="738">
                  <c:v>2258</c:v>
                </c:pt>
                <c:pt idx="739">
                  <c:v>2160</c:v>
                </c:pt>
                <c:pt idx="740">
                  <c:v>2103</c:v>
                </c:pt>
                <c:pt idx="741">
                  <c:v>1868</c:v>
                </c:pt>
                <c:pt idx="742">
                  <c:v>1655</c:v>
                </c:pt>
                <c:pt idx="743">
                  <c:v>1543</c:v>
                </c:pt>
                <c:pt idx="744">
                  <c:v>1394</c:v>
                </c:pt>
                <c:pt idx="745">
                  <c:v>1327</c:v>
                </c:pt>
                <c:pt idx="746">
                  <c:v>1322</c:v>
                </c:pt>
                <c:pt idx="747">
                  <c:v>1385</c:v>
                </c:pt>
                <c:pt idx="748">
                  <c:v>1405</c:v>
                </c:pt>
                <c:pt idx="749">
                  <c:v>1402</c:v>
                </c:pt>
                <c:pt idx="750">
                  <c:v>1411</c:v>
                </c:pt>
                <c:pt idx="751">
                  <c:v>1469</c:v>
                </c:pt>
                <c:pt idx="752">
                  <c:v>1444</c:v>
                </c:pt>
                <c:pt idx="753">
                  <c:v>1444</c:v>
                </c:pt>
                <c:pt idx="754">
                  <c:v>1400</c:v>
                </c:pt>
                <c:pt idx="755">
                  <c:v>1534</c:v>
                </c:pt>
                <c:pt idx="756">
                  <c:v>1528</c:v>
                </c:pt>
                <c:pt idx="757">
                  <c:v>1548</c:v>
                </c:pt>
                <c:pt idx="758">
                  <c:v>1666</c:v>
                </c:pt>
                <c:pt idx="759">
                  <c:v>1789</c:v>
                </c:pt>
                <c:pt idx="760">
                  <c:v>1695</c:v>
                </c:pt>
                <c:pt idx="761">
                  <c:v>1766</c:v>
                </c:pt>
                <c:pt idx="762">
                  <c:v>1723</c:v>
                </c:pt>
                <c:pt idx="763">
                  <c:v>1739</c:v>
                </c:pt>
                <c:pt idx="764">
                  <c:v>1639</c:v>
                </c:pt>
                <c:pt idx="765">
                  <c:v>1645</c:v>
                </c:pt>
                <c:pt idx="766">
                  <c:v>1508</c:v>
                </c:pt>
                <c:pt idx="767">
                  <c:v>1545</c:v>
                </c:pt>
                <c:pt idx="768">
                  <c:v>1544</c:v>
                </c:pt>
                <c:pt idx="769">
                  <c:v>1569</c:v>
                </c:pt>
                <c:pt idx="770">
                  <c:v>4654</c:v>
                </c:pt>
                <c:pt idx="771">
                  <c:v>9328</c:v>
                </c:pt>
                <c:pt idx="772">
                  <c:v>12127</c:v>
                </c:pt>
                <c:pt idx="773">
                  <c:v>13537</c:v>
                </c:pt>
                <c:pt idx="774">
                  <c:v>11124</c:v>
                </c:pt>
                <c:pt idx="775">
                  <c:v>7827</c:v>
                </c:pt>
                <c:pt idx="776">
                  <c:v>5419</c:v>
                </c:pt>
                <c:pt idx="777">
                  <c:v>3549</c:v>
                </c:pt>
                <c:pt idx="778">
                  <c:v>2319</c:v>
                </c:pt>
                <c:pt idx="779">
                  <c:v>2344</c:v>
                </c:pt>
                <c:pt idx="780">
                  <c:v>5061</c:v>
                </c:pt>
                <c:pt idx="781">
                  <c:v>7500</c:v>
                </c:pt>
                <c:pt idx="782">
                  <c:v>9087</c:v>
                </c:pt>
                <c:pt idx="783">
                  <c:v>9153</c:v>
                </c:pt>
                <c:pt idx="784">
                  <c:v>7059</c:v>
                </c:pt>
                <c:pt idx="785">
                  <c:v>5258</c:v>
                </c:pt>
                <c:pt idx="786">
                  <c:v>3815</c:v>
                </c:pt>
                <c:pt idx="787">
                  <c:v>2088</c:v>
                </c:pt>
                <c:pt idx="788">
                  <c:v>1332</c:v>
                </c:pt>
                <c:pt idx="789">
                  <c:v>1575</c:v>
                </c:pt>
                <c:pt idx="790">
                  <c:v>1451</c:v>
                </c:pt>
                <c:pt idx="791">
                  <c:v>1408</c:v>
                </c:pt>
                <c:pt idx="792">
                  <c:v>1393</c:v>
                </c:pt>
                <c:pt idx="793">
                  <c:v>1399</c:v>
                </c:pt>
                <c:pt idx="794">
                  <c:v>1425</c:v>
                </c:pt>
                <c:pt idx="795">
                  <c:v>1497</c:v>
                </c:pt>
                <c:pt idx="796">
                  <c:v>1563</c:v>
                </c:pt>
                <c:pt idx="797">
                  <c:v>1471</c:v>
                </c:pt>
                <c:pt idx="798">
                  <c:v>1576</c:v>
                </c:pt>
                <c:pt idx="799">
                  <c:v>1509</c:v>
                </c:pt>
                <c:pt idx="800">
                  <c:v>1478</c:v>
                </c:pt>
                <c:pt idx="801">
                  <c:v>1458</c:v>
                </c:pt>
                <c:pt idx="802">
                  <c:v>1405</c:v>
                </c:pt>
                <c:pt idx="803">
                  <c:v>1475</c:v>
                </c:pt>
                <c:pt idx="804">
                  <c:v>1386</c:v>
                </c:pt>
                <c:pt idx="805">
                  <c:v>1387</c:v>
                </c:pt>
                <c:pt idx="806">
                  <c:v>1379</c:v>
                </c:pt>
                <c:pt idx="807">
                  <c:v>1356</c:v>
                </c:pt>
                <c:pt idx="808">
                  <c:v>1330</c:v>
                </c:pt>
                <c:pt idx="809">
                  <c:v>1381</c:v>
                </c:pt>
                <c:pt idx="810">
                  <c:v>1269</c:v>
                </c:pt>
                <c:pt idx="811">
                  <c:v>1276</c:v>
                </c:pt>
                <c:pt idx="812">
                  <c:v>1313</c:v>
                </c:pt>
                <c:pt idx="813">
                  <c:v>1318</c:v>
                </c:pt>
                <c:pt idx="814">
                  <c:v>1338</c:v>
                </c:pt>
                <c:pt idx="815">
                  <c:v>1387</c:v>
                </c:pt>
                <c:pt idx="816">
                  <c:v>1400</c:v>
                </c:pt>
                <c:pt idx="817">
                  <c:v>1311</c:v>
                </c:pt>
                <c:pt idx="818">
                  <c:v>1429</c:v>
                </c:pt>
                <c:pt idx="819">
                  <c:v>1451</c:v>
                </c:pt>
                <c:pt idx="820">
                  <c:v>1386</c:v>
                </c:pt>
                <c:pt idx="821">
                  <c:v>1416</c:v>
                </c:pt>
                <c:pt idx="822">
                  <c:v>1436</c:v>
                </c:pt>
                <c:pt idx="823">
                  <c:v>1374</c:v>
                </c:pt>
                <c:pt idx="824">
                  <c:v>1332</c:v>
                </c:pt>
                <c:pt idx="825">
                  <c:v>1346</c:v>
                </c:pt>
                <c:pt idx="826">
                  <c:v>1278</c:v>
                </c:pt>
                <c:pt idx="827">
                  <c:v>1317</c:v>
                </c:pt>
                <c:pt idx="828">
                  <c:v>1315</c:v>
                </c:pt>
                <c:pt idx="829">
                  <c:v>1259</c:v>
                </c:pt>
                <c:pt idx="830">
                  <c:v>1330</c:v>
                </c:pt>
                <c:pt idx="831">
                  <c:v>1248</c:v>
                </c:pt>
                <c:pt idx="832">
                  <c:v>1292</c:v>
                </c:pt>
                <c:pt idx="833">
                  <c:v>1184</c:v>
                </c:pt>
                <c:pt idx="834">
                  <c:v>1298</c:v>
                </c:pt>
                <c:pt idx="835">
                  <c:v>1265</c:v>
                </c:pt>
                <c:pt idx="836">
                  <c:v>1177</c:v>
                </c:pt>
                <c:pt idx="837">
                  <c:v>1218</c:v>
                </c:pt>
                <c:pt idx="838">
                  <c:v>1181</c:v>
                </c:pt>
                <c:pt idx="839">
                  <c:v>1199</c:v>
                </c:pt>
                <c:pt idx="840">
                  <c:v>1241</c:v>
                </c:pt>
                <c:pt idx="841">
                  <c:v>1191</c:v>
                </c:pt>
                <c:pt idx="842">
                  <c:v>1165</c:v>
                </c:pt>
                <c:pt idx="843">
                  <c:v>1174</c:v>
                </c:pt>
                <c:pt idx="844">
                  <c:v>1211</c:v>
                </c:pt>
                <c:pt idx="845">
                  <c:v>1201</c:v>
                </c:pt>
                <c:pt idx="846">
                  <c:v>1106</c:v>
                </c:pt>
                <c:pt idx="847">
                  <c:v>1132</c:v>
                </c:pt>
                <c:pt idx="848">
                  <c:v>1108</c:v>
                </c:pt>
                <c:pt idx="849">
                  <c:v>1137</c:v>
                </c:pt>
                <c:pt idx="850">
                  <c:v>1165</c:v>
                </c:pt>
                <c:pt idx="851">
                  <c:v>1133</c:v>
                </c:pt>
                <c:pt idx="852">
                  <c:v>1114</c:v>
                </c:pt>
                <c:pt idx="853">
                  <c:v>1120</c:v>
                </c:pt>
                <c:pt idx="854">
                  <c:v>1082</c:v>
                </c:pt>
                <c:pt idx="855">
                  <c:v>1093</c:v>
                </c:pt>
                <c:pt idx="856">
                  <c:v>1112</c:v>
                </c:pt>
                <c:pt idx="857">
                  <c:v>1076</c:v>
                </c:pt>
                <c:pt idx="858">
                  <c:v>1071</c:v>
                </c:pt>
                <c:pt idx="859">
                  <c:v>1094</c:v>
                </c:pt>
                <c:pt idx="860">
                  <c:v>1057</c:v>
                </c:pt>
                <c:pt idx="861">
                  <c:v>1056</c:v>
                </c:pt>
                <c:pt idx="862">
                  <c:v>1080</c:v>
                </c:pt>
                <c:pt idx="863">
                  <c:v>1021</c:v>
                </c:pt>
                <c:pt idx="864">
                  <c:v>1098</c:v>
                </c:pt>
                <c:pt idx="865">
                  <c:v>995</c:v>
                </c:pt>
                <c:pt idx="866">
                  <c:v>1046</c:v>
                </c:pt>
                <c:pt idx="867">
                  <c:v>1051</c:v>
                </c:pt>
                <c:pt idx="868">
                  <c:v>1116</c:v>
                </c:pt>
                <c:pt idx="869">
                  <c:v>1143</c:v>
                </c:pt>
                <c:pt idx="870">
                  <c:v>1142</c:v>
                </c:pt>
                <c:pt idx="871">
                  <c:v>1105</c:v>
                </c:pt>
                <c:pt idx="872">
                  <c:v>1088</c:v>
                </c:pt>
                <c:pt idx="873">
                  <c:v>1272</c:v>
                </c:pt>
                <c:pt idx="874">
                  <c:v>1257</c:v>
                </c:pt>
                <c:pt idx="875">
                  <c:v>1227</c:v>
                </c:pt>
                <c:pt idx="876">
                  <c:v>1153</c:v>
                </c:pt>
                <c:pt idx="877">
                  <c:v>1078</c:v>
                </c:pt>
                <c:pt idx="878">
                  <c:v>1101</c:v>
                </c:pt>
                <c:pt idx="879">
                  <c:v>1153</c:v>
                </c:pt>
                <c:pt idx="880">
                  <c:v>953</c:v>
                </c:pt>
                <c:pt idx="881">
                  <c:v>1059</c:v>
                </c:pt>
                <c:pt idx="882">
                  <c:v>1064</c:v>
                </c:pt>
                <c:pt idx="883">
                  <c:v>1115</c:v>
                </c:pt>
                <c:pt idx="884">
                  <c:v>1054</c:v>
                </c:pt>
                <c:pt idx="885">
                  <c:v>1001</c:v>
                </c:pt>
                <c:pt idx="886">
                  <c:v>1031</c:v>
                </c:pt>
                <c:pt idx="887">
                  <c:v>996</c:v>
                </c:pt>
                <c:pt idx="888">
                  <c:v>1007</c:v>
                </c:pt>
                <c:pt idx="889">
                  <c:v>1021</c:v>
                </c:pt>
                <c:pt idx="890">
                  <c:v>954</c:v>
                </c:pt>
                <c:pt idx="891">
                  <c:v>1067</c:v>
                </c:pt>
                <c:pt idx="892">
                  <c:v>1064</c:v>
                </c:pt>
                <c:pt idx="893">
                  <c:v>1062</c:v>
                </c:pt>
                <c:pt idx="894">
                  <c:v>1060</c:v>
                </c:pt>
                <c:pt idx="895">
                  <c:v>1031</c:v>
                </c:pt>
                <c:pt idx="896">
                  <c:v>1081</c:v>
                </c:pt>
                <c:pt idx="897">
                  <c:v>1054</c:v>
                </c:pt>
                <c:pt idx="898">
                  <c:v>1138</c:v>
                </c:pt>
                <c:pt idx="899">
                  <c:v>1160</c:v>
                </c:pt>
                <c:pt idx="900">
                  <c:v>1059</c:v>
                </c:pt>
                <c:pt idx="901">
                  <c:v>1108</c:v>
                </c:pt>
                <c:pt idx="902">
                  <c:v>1115</c:v>
                </c:pt>
                <c:pt idx="903">
                  <c:v>1106</c:v>
                </c:pt>
                <c:pt idx="904">
                  <c:v>920</c:v>
                </c:pt>
                <c:pt idx="905">
                  <c:v>985</c:v>
                </c:pt>
                <c:pt idx="906">
                  <c:v>912</c:v>
                </c:pt>
                <c:pt idx="907">
                  <c:v>939</c:v>
                </c:pt>
                <c:pt idx="908">
                  <c:v>924</c:v>
                </c:pt>
                <c:pt idx="909">
                  <c:v>956</c:v>
                </c:pt>
                <c:pt idx="910">
                  <c:v>1055</c:v>
                </c:pt>
                <c:pt idx="911">
                  <c:v>963</c:v>
                </c:pt>
                <c:pt idx="912">
                  <c:v>961</c:v>
                </c:pt>
                <c:pt idx="913">
                  <c:v>996</c:v>
                </c:pt>
                <c:pt idx="914">
                  <c:v>960</c:v>
                </c:pt>
                <c:pt idx="915">
                  <c:v>962</c:v>
                </c:pt>
                <c:pt idx="916">
                  <c:v>1083</c:v>
                </c:pt>
                <c:pt idx="917">
                  <c:v>1045</c:v>
                </c:pt>
                <c:pt idx="918">
                  <c:v>975</c:v>
                </c:pt>
                <c:pt idx="919">
                  <c:v>1177</c:v>
                </c:pt>
                <c:pt idx="920">
                  <c:v>1097</c:v>
                </c:pt>
                <c:pt idx="921">
                  <c:v>1339</c:v>
                </c:pt>
                <c:pt idx="922">
                  <c:v>1363</c:v>
                </c:pt>
                <c:pt idx="923">
                  <c:v>1487</c:v>
                </c:pt>
                <c:pt idx="924">
                  <c:v>1464</c:v>
                </c:pt>
                <c:pt idx="925">
                  <c:v>1354</c:v>
                </c:pt>
                <c:pt idx="926">
                  <c:v>1231</c:v>
                </c:pt>
                <c:pt idx="927">
                  <c:v>1047</c:v>
                </c:pt>
                <c:pt idx="928">
                  <c:v>1085</c:v>
                </c:pt>
                <c:pt idx="929">
                  <c:v>953</c:v>
                </c:pt>
                <c:pt idx="930">
                  <c:v>814</c:v>
                </c:pt>
                <c:pt idx="931">
                  <c:v>939</c:v>
                </c:pt>
                <c:pt idx="932">
                  <c:v>925</c:v>
                </c:pt>
                <c:pt idx="933">
                  <c:v>1060</c:v>
                </c:pt>
                <c:pt idx="934">
                  <c:v>1352</c:v>
                </c:pt>
                <c:pt idx="935">
                  <c:v>1522</c:v>
                </c:pt>
                <c:pt idx="936">
                  <c:v>1592</c:v>
                </c:pt>
                <c:pt idx="937">
                  <c:v>1557</c:v>
                </c:pt>
                <c:pt idx="938">
                  <c:v>1489</c:v>
                </c:pt>
                <c:pt idx="939">
                  <c:v>1399</c:v>
                </c:pt>
                <c:pt idx="940">
                  <c:v>1174</c:v>
                </c:pt>
                <c:pt idx="941">
                  <c:v>1200</c:v>
                </c:pt>
                <c:pt idx="942">
                  <c:v>1034</c:v>
                </c:pt>
                <c:pt idx="943">
                  <c:v>881</c:v>
                </c:pt>
                <c:pt idx="944">
                  <c:v>860</c:v>
                </c:pt>
                <c:pt idx="945">
                  <c:v>909</c:v>
                </c:pt>
                <c:pt idx="946">
                  <c:v>969</c:v>
                </c:pt>
                <c:pt idx="947">
                  <c:v>971</c:v>
                </c:pt>
                <c:pt idx="948">
                  <c:v>953</c:v>
                </c:pt>
                <c:pt idx="949">
                  <c:v>905</c:v>
                </c:pt>
                <c:pt idx="950">
                  <c:v>1045</c:v>
                </c:pt>
                <c:pt idx="951">
                  <c:v>982</c:v>
                </c:pt>
                <c:pt idx="952">
                  <c:v>853</c:v>
                </c:pt>
                <c:pt idx="953">
                  <c:v>833</c:v>
                </c:pt>
                <c:pt idx="954">
                  <c:v>994</c:v>
                </c:pt>
                <c:pt idx="955">
                  <c:v>978</c:v>
                </c:pt>
                <c:pt idx="956">
                  <c:v>1085</c:v>
                </c:pt>
                <c:pt idx="957">
                  <c:v>965</c:v>
                </c:pt>
                <c:pt idx="958">
                  <c:v>1038</c:v>
                </c:pt>
                <c:pt idx="959">
                  <c:v>1065</c:v>
                </c:pt>
                <c:pt idx="960">
                  <c:v>1035</c:v>
                </c:pt>
                <c:pt idx="961">
                  <c:v>1181</c:v>
                </c:pt>
                <c:pt idx="962">
                  <c:v>1185</c:v>
                </c:pt>
                <c:pt idx="963">
                  <c:v>3067</c:v>
                </c:pt>
                <c:pt idx="964">
                  <c:v>1470</c:v>
                </c:pt>
                <c:pt idx="965">
                  <c:v>1689</c:v>
                </c:pt>
                <c:pt idx="966">
                  <c:v>1945</c:v>
                </c:pt>
                <c:pt idx="967">
                  <c:v>2208</c:v>
                </c:pt>
                <c:pt idx="968">
                  <c:v>2213</c:v>
                </c:pt>
                <c:pt idx="969">
                  <c:v>2330</c:v>
                </c:pt>
                <c:pt idx="970">
                  <c:v>2180</c:v>
                </c:pt>
                <c:pt idx="971">
                  <c:v>2089</c:v>
                </c:pt>
                <c:pt idx="972">
                  <c:v>2086</c:v>
                </c:pt>
                <c:pt idx="973">
                  <c:v>2036</c:v>
                </c:pt>
                <c:pt idx="974">
                  <c:v>1877</c:v>
                </c:pt>
                <c:pt idx="975">
                  <c:v>1839</c:v>
                </c:pt>
                <c:pt idx="976">
                  <c:v>1867</c:v>
                </c:pt>
                <c:pt idx="977">
                  <c:v>2077</c:v>
                </c:pt>
                <c:pt idx="978">
                  <c:v>2482</c:v>
                </c:pt>
                <c:pt idx="979">
                  <c:v>2607</c:v>
                </c:pt>
                <c:pt idx="980">
                  <c:v>2695</c:v>
                </c:pt>
                <c:pt idx="981">
                  <c:v>2680</c:v>
                </c:pt>
                <c:pt idx="982">
                  <c:v>2453</c:v>
                </c:pt>
                <c:pt idx="983">
                  <c:v>2401</c:v>
                </c:pt>
                <c:pt idx="984">
                  <c:v>2349</c:v>
                </c:pt>
                <c:pt idx="985">
                  <c:v>2295</c:v>
                </c:pt>
                <c:pt idx="986">
                  <c:v>2305</c:v>
                </c:pt>
                <c:pt idx="987">
                  <c:v>2322</c:v>
                </c:pt>
                <c:pt idx="988">
                  <c:v>2235</c:v>
                </c:pt>
                <c:pt idx="989">
                  <c:v>2128</c:v>
                </c:pt>
                <c:pt idx="990">
                  <c:v>2362</c:v>
                </c:pt>
                <c:pt idx="991">
                  <c:v>2693</c:v>
                </c:pt>
                <c:pt idx="992">
                  <c:v>2712</c:v>
                </c:pt>
                <c:pt idx="993">
                  <c:v>2667</c:v>
                </c:pt>
                <c:pt idx="994">
                  <c:v>2549</c:v>
                </c:pt>
                <c:pt idx="995">
                  <c:v>2455</c:v>
                </c:pt>
                <c:pt idx="996">
                  <c:v>2254</c:v>
                </c:pt>
                <c:pt idx="997">
                  <c:v>1977</c:v>
                </c:pt>
                <c:pt idx="998">
                  <c:v>1741</c:v>
                </c:pt>
                <c:pt idx="999">
                  <c:v>1554</c:v>
                </c:pt>
                <c:pt idx="1000">
                  <c:v>1381</c:v>
                </c:pt>
                <c:pt idx="1001">
                  <c:v>1359</c:v>
                </c:pt>
                <c:pt idx="1002">
                  <c:v>1422</c:v>
                </c:pt>
                <c:pt idx="1003">
                  <c:v>1348</c:v>
                </c:pt>
                <c:pt idx="1004">
                  <c:v>1262</c:v>
                </c:pt>
                <c:pt idx="1005">
                  <c:v>1267</c:v>
                </c:pt>
                <c:pt idx="1006">
                  <c:v>1160</c:v>
                </c:pt>
                <c:pt idx="1007">
                  <c:v>1279</c:v>
                </c:pt>
                <c:pt idx="1008">
                  <c:v>1257</c:v>
                </c:pt>
                <c:pt idx="1009">
                  <c:v>1268</c:v>
                </c:pt>
                <c:pt idx="1010">
                  <c:v>1613</c:v>
                </c:pt>
                <c:pt idx="1011">
                  <c:v>2142</c:v>
                </c:pt>
                <c:pt idx="1012">
                  <c:v>2534</c:v>
                </c:pt>
                <c:pt idx="1013">
                  <c:v>2640</c:v>
                </c:pt>
                <c:pt idx="1014">
                  <c:v>2313</c:v>
                </c:pt>
                <c:pt idx="1015">
                  <c:v>2071</c:v>
                </c:pt>
                <c:pt idx="1016">
                  <c:v>1649</c:v>
                </c:pt>
                <c:pt idx="1017">
                  <c:v>1414</c:v>
                </c:pt>
                <c:pt idx="1018">
                  <c:v>1054</c:v>
                </c:pt>
                <c:pt idx="1019">
                  <c:v>841</c:v>
                </c:pt>
                <c:pt idx="1020">
                  <c:v>963</c:v>
                </c:pt>
                <c:pt idx="1021">
                  <c:v>914</c:v>
                </c:pt>
                <c:pt idx="1022">
                  <c:v>907</c:v>
                </c:pt>
                <c:pt idx="1023">
                  <c:v>1231</c:v>
                </c:pt>
              </c:numCache>
            </c:numRef>
          </c:yVal>
          <c:smooth val="1"/>
        </c:ser>
        <c:axId val="106035072"/>
        <c:axId val="103587840"/>
      </c:scatterChart>
      <c:valAx>
        <c:axId val="106035072"/>
        <c:scaling>
          <c:orientation val="minMax"/>
          <c:max val="800"/>
          <c:min val="220"/>
        </c:scaling>
        <c:axPos val="b"/>
        <c:majorGridlines/>
        <c:minorGridlines/>
        <c:title>
          <c:tx>
            <c:rich>
              <a:bodyPr/>
              <a:lstStyle/>
              <a:p>
                <a:pPr>
                  <a:defRPr/>
                </a:pPr>
                <a:r>
                  <a:rPr lang="en-US"/>
                  <a:t>wavelength</a:t>
                </a:r>
                <a:r>
                  <a:rPr lang="en-US" baseline="0"/>
                  <a:t> (nm)</a:t>
                </a:r>
                <a:endParaRPr lang="en-US"/>
              </a:p>
            </c:rich>
          </c:tx>
          <c:layout>
            <c:manualLayout>
              <c:xMode val="edge"/>
              <c:yMode val="edge"/>
              <c:x val="0.37763185070891375"/>
              <c:y val="0.85775242373889071"/>
            </c:manualLayout>
          </c:layout>
        </c:title>
        <c:numFmt formatCode="General" sourceLinked="1"/>
        <c:tickLblPos val="nextTo"/>
        <c:crossAx val="103587840"/>
        <c:crosses val="autoZero"/>
        <c:crossBetween val="midCat"/>
      </c:valAx>
      <c:valAx>
        <c:axId val="103587840"/>
        <c:scaling>
          <c:orientation val="minMax"/>
          <c:min val="-800"/>
        </c:scaling>
        <c:axPos val="l"/>
        <c:majorGridlines/>
        <c:minorGridlines/>
        <c:title>
          <c:tx>
            <c:rich>
              <a:bodyPr/>
              <a:lstStyle/>
              <a:p>
                <a:pPr>
                  <a:defRPr/>
                </a:pPr>
                <a:r>
                  <a:rPr lang="en-US"/>
                  <a:t>signal [arb.units]</a:t>
                </a:r>
              </a:p>
            </c:rich>
          </c:tx>
          <c:layout/>
        </c:title>
        <c:numFmt formatCode="General" sourceLinked="1"/>
        <c:majorTickMark val="none"/>
        <c:tickLblPos val="none"/>
        <c:crossAx val="106035072"/>
        <c:crosses val="autoZero"/>
        <c:crossBetween val="midCat"/>
      </c:valAx>
    </c:plotArea>
    <c:plotVisOnly val="1"/>
  </c:chart>
  <c:externalData r:id="rId1"/>
</c:chartSpace>
</file>

<file path=ppt/drawings/_rels/vmlDrawing1.v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image" Target="../media/image10.png"/><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112.wmf"/><Relationship Id="rId1" Type="http://schemas.openxmlformats.org/officeDocument/2006/relationships/image" Target="../media/image111.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16.wmf"/></Relationships>
</file>

<file path=ppt/drawings/_rels/vmlDrawing12.vml.rels><?xml version="1.0" encoding="UTF-8" standalone="yes"?>
<Relationships xmlns="http://schemas.openxmlformats.org/package/2006/relationships"><Relationship Id="rId8" Type="http://schemas.microsoft.com/office/2006/relationships/legacyDiagramText" Target="legacyDiagramText8.bin"/><Relationship Id="rId13" Type="http://schemas.microsoft.com/office/2006/relationships/legacyDiagramText" Target="legacyDiagramText13.bin"/><Relationship Id="rId18" Type="http://schemas.microsoft.com/office/2006/relationships/legacyDiagramText" Target="legacyDiagramText18.bin"/><Relationship Id="rId3" Type="http://schemas.microsoft.com/office/2006/relationships/legacyDiagramText" Target="legacyDiagramText3.bin"/><Relationship Id="rId21" Type="http://schemas.microsoft.com/office/2006/relationships/legacyDiagramText" Target="legacyDiagramText21.bin"/><Relationship Id="rId7" Type="http://schemas.microsoft.com/office/2006/relationships/legacyDiagramText" Target="legacyDiagramText7.bin"/><Relationship Id="rId12" Type="http://schemas.microsoft.com/office/2006/relationships/legacyDiagramText" Target="legacyDiagramText12.bin"/><Relationship Id="rId17" Type="http://schemas.microsoft.com/office/2006/relationships/legacyDiagramText" Target="legacyDiagramText17.bin"/><Relationship Id="rId2" Type="http://schemas.microsoft.com/office/2006/relationships/legacyDiagramText" Target="legacyDiagramText2.bin"/><Relationship Id="rId16" Type="http://schemas.microsoft.com/office/2006/relationships/legacyDiagramText" Target="legacyDiagramText16.bin"/><Relationship Id="rId20" Type="http://schemas.microsoft.com/office/2006/relationships/legacyDiagramText" Target="legacyDiagramText20.bin"/><Relationship Id="rId1" Type="http://schemas.microsoft.com/office/2006/relationships/legacyDiagramText" Target="legacyDiagramText1.bin"/><Relationship Id="rId6" Type="http://schemas.microsoft.com/office/2006/relationships/legacyDiagramText" Target="legacyDiagramText6.bin"/><Relationship Id="rId11" Type="http://schemas.microsoft.com/office/2006/relationships/legacyDiagramText" Target="legacyDiagramText11.bin"/><Relationship Id="rId5" Type="http://schemas.microsoft.com/office/2006/relationships/legacyDiagramText" Target="legacyDiagramText5.bin"/><Relationship Id="rId15" Type="http://schemas.microsoft.com/office/2006/relationships/legacyDiagramText" Target="legacyDiagramText15.bin"/><Relationship Id="rId10" Type="http://schemas.microsoft.com/office/2006/relationships/legacyDiagramText" Target="legacyDiagramText10.bin"/><Relationship Id="rId19" Type="http://schemas.microsoft.com/office/2006/relationships/legacyDiagramText" Target="legacyDiagramText19.bin"/><Relationship Id="rId4" Type="http://schemas.microsoft.com/office/2006/relationships/legacyDiagramText" Target="legacyDiagramText4.bin"/><Relationship Id="rId9" Type="http://schemas.microsoft.com/office/2006/relationships/legacyDiagramText" Target="legacyDiagramText9.bin"/><Relationship Id="rId14" Type="http://schemas.microsoft.com/office/2006/relationships/legacyDiagramText" Target="legacyDiagramText14.bin"/><Relationship Id="rId22" Type="http://schemas.microsoft.com/office/2006/relationships/legacyDiagramText" Target="legacyDiagramText22.bin"/></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 Id="rId4" Type="http://schemas.openxmlformats.org/officeDocument/2006/relationships/image" Target="../media/image3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66.wmf"/><Relationship Id="rId1" Type="http://schemas.openxmlformats.org/officeDocument/2006/relationships/image" Target="../media/image6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image" Target="../media/image67.wmf"/><Relationship Id="rId6" Type="http://schemas.openxmlformats.org/officeDocument/2006/relationships/image" Target="../media/image72.wmf"/><Relationship Id="rId5" Type="http://schemas.openxmlformats.org/officeDocument/2006/relationships/image" Target="../media/image71.wmf"/><Relationship Id="rId4" Type="http://schemas.openxmlformats.org/officeDocument/2006/relationships/image" Target="../media/image70.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82.wmf"/><Relationship Id="rId3" Type="http://schemas.openxmlformats.org/officeDocument/2006/relationships/image" Target="../media/image77.wmf"/><Relationship Id="rId7" Type="http://schemas.openxmlformats.org/officeDocument/2006/relationships/image" Target="../media/image81.wmf"/><Relationship Id="rId2" Type="http://schemas.openxmlformats.org/officeDocument/2006/relationships/image" Target="../media/image70.wmf"/><Relationship Id="rId1" Type="http://schemas.openxmlformats.org/officeDocument/2006/relationships/image" Target="../media/image76.wmf"/><Relationship Id="rId6" Type="http://schemas.openxmlformats.org/officeDocument/2006/relationships/image" Target="../media/image80.wmf"/><Relationship Id="rId5" Type="http://schemas.openxmlformats.org/officeDocument/2006/relationships/image" Target="../media/image79.wmf"/><Relationship Id="rId4" Type="http://schemas.openxmlformats.org/officeDocument/2006/relationships/image" Target="../media/image78.wmf"/><Relationship Id="rId9" Type="http://schemas.openxmlformats.org/officeDocument/2006/relationships/image" Target="../media/image83.w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91.wmf"/><Relationship Id="rId13" Type="http://schemas.openxmlformats.org/officeDocument/2006/relationships/image" Target="../media/image96.wmf"/><Relationship Id="rId3" Type="http://schemas.openxmlformats.org/officeDocument/2006/relationships/image" Target="../media/image86.wmf"/><Relationship Id="rId7" Type="http://schemas.openxmlformats.org/officeDocument/2006/relationships/image" Target="../media/image90.wmf"/><Relationship Id="rId12" Type="http://schemas.openxmlformats.org/officeDocument/2006/relationships/image" Target="../media/image95.wmf"/><Relationship Id="rId2" Type="http://schemas.openxmlformats.org/officeDocument/2006/relationships/image" Target="../media/image85.wmf"/><Relationship Id="rId1" Type="http://schemas.openxmlformats.org/officeDocument/2006/relationships/image" Target="../media/image84.wmf"/><Relationship Id="rId6" Type="http://schemas.openxmlformats.org/officeDocument/2006/relationships/image" Target="../media/image89.wmf"/><Relationship Id="rId11" Type="http://schemas.openxmlformats.org/officeDocument/2006/relationships/image" Target="../media/image94.wmf"/><Relationship Id="rId5" Type="http://schemas.openxmlformats.org/officeDocument/2006/relationships/image" Target="../media/image88.wmf"/><Relationship Id="rId10" Type="http://schemas.openxmlformats.org/officeDocument/2006/relationships/image" Target="../media/image93.wmf"/><Relationship Id="rId4" Type="http://schemas.openxmlformats.org/officeDocument/2006/relationships/image" Target="../media/image87.wmf"/><Relationship Id="rId9" Type="http://schemas.openxmlformats.org/officeDocument/2006/relationships/image" Target="../media/image92.wmf"/><Relationship Id="rId14" Type="http://schemas.openxmlformats.org/officeDocument/2006/relationships/image" Target="../media/image97.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08.wmf"/><Relationship Id="rId1" Type="http://schemas.openxmlformats.org/officeDocument/2006/relationships/image" Target="../media/image10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357EE4-19D3-4C52-AEAE-A5272BEC109B}" type="datetimeFigureOut">
              <a:rPr lang="en-US" smtClean="0"/>
              <a:pPr/>
              <a:t>9/1/2008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D7A9E7-6ADA-4842-8297-209EE7DA765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D7A9E7-6ADA-4842-8297-209EE7DA765D}"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D7A9E7-6ADA-4842-8297-209EE7DA765D}"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D74C8A4F-2D44-42A2-A939-B69DCF6D8C4A}" type="slidenum">
              <a:rPr lang="en-US" sz="1200" kern="1200">
                <a:solidFill>
                  <a:prstClr val="black"/>
                </a:solidFill>
                <a:latin typeface="Arial" charset="0"/>
                <a:ea typeface="+mn-ea"/>
                <a:cs typeface="+mn-cs"/>
              </a:rPr>
              <a:pPr algn="r" rtl="0" fontAlgn="base">
                <a:spcBef>
                  <a:spcPct val="0"/>
                </a:spcBef>
                <a:spcAft>
                  <a:spcPct val="0"/>
                </a:spcAft>
              </a:pPr>
              <a:t>11</a:t>
            </a:fld>
            <a:endParaRPr lang="en-US" sz="1200" kern="1200">
              <a:solidFill>
                <a:prstClr val="black"/>
              </a:solidFill>
              <a:latin typeface="Arial" charset="0"/>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a:fld id="{C52819FB-F90A-4B29-9187-7F99DE8E9B33}" type="slidenum">
              <a:rPr lang="en-US" sz="1200" kern="1200">
                <a:solidFill>
                  <a:prstClr val="black"/>
                </a:solidFill>
                <a:latin typeface="Calibri"/>
                <a:ea typeface="+mn-ea"/>
                <a:cs typeface="+mn-cs"/>
              </a:rPr>
              <a:pPr algn="r" rtl="0"/>
              <a:t>12</a:t>
            </a:fld>
            <a:endParaRPr lang="en-US" sz="1200" kern="1200">
              <a:solidFill>
                <a:prstClr val="black"/>
              </a:solidFill>
              <a:latin typeface="Calibri"/>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a:fld id="{C52819FB-F90A-4B29-9187-7F99DE8E9B33}" type="slidenum">
              <a:rPr lang="en-US" sz="1200" kern="1200">
                <a:solidFill>
                  <a:prstClr val="black"/>
                </a:solidFill>
                <a:latin typeface="Calibri"/>
                <a:ea typeface="+mn-ea"/>
                <a:cs typeface="+mn-cs"/>
              </a:rPr>
              <a:pPr algn="r" rtl="0"/>
              <a:t>13</a:t>
            </a:fld>
            <a:endParaRPr lang="en-US" sz="1200" kern="1200">
              <a:solidFill>
                <a:prstClr val="black"/>
              </a:solidFill>
              <a:latin typeface="Calibri"/>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a:fld id="{C52819FB-F90A-4B29-9187-7F99DE8E9B33}" type="slidenum">
              <a:rPr lang="en-US" sz="1200" kern="1200">
                <a:solidFill>
                  <a:prstClr val="black"/>
                </a:solidFill>
                <a:latin typeface="Calibri"/>
                <a:ea typeface="+mn-ea"/>
                <a:cs typeface="+mn-cs"/>
              </a:rPr>
              <a:pPr algn="r" rtl="0"/>
              <a:t>14</a:t>
            </a:fld>
            <a:endParaRPr lang="en-US" sz="1200" kern="1200">
              <a:solidFill>
                <a:prstClr val="black"/>
              </a:solidFill>
              <a:latin typeface="Calibri"/>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52819FB-F90A-4B29-9187-7F99DE8E9B33}"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a:fld id="{60518C26-F714-4349-9D99-E69086228CFE}" type="slidenum">
              <a:rPr kumimoji="1" lang="en-US" sz="1200" kern="1200">
                <a:solidFill>
                  <a:prstClr val="black"/>
                </a:solidFill>
                <a:latin typeface="Calibri"/>
                <a:ea typeface="+mn-ea"/>
                <a:cs typeface="+mn-cs"/>
              </a:rPr>
              <a:pPr algn="r" rtl="0"/>
              <a:t>16</a:t>
            </a:fld>
            <a:endParaRPr kumimoji="1" lang="en-US" sz="1200" kern="1200">
              <a:solidFill>
                <a:prstClr val="black"/>
              </a:solidFill>
              <a:latin typeface="Calibri"/>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a:fld id="{60518C26-F714-4349-9D99-E69086228CFE}" type="slidenum">
              <a:rPr kumimoji="1" lang="en-US" sz="1200" kern="1200">
                <a:solidFill>
                  <a:prstClr val="black"/>
                </a:solidFill>
                <a:latin typeface="Calibri"/>
                <a:ea typeface="+mn-ea"/>
                <a:cs typeface="+mn-cs"/>
              </a:rPr>
              <a:pPr algn="r" rtl="0"/>
              <a:t>17</a:t>
            </a:fld>
            <a:endParaRPr kumimoji="1" lang="en-US" sz="1200" kern="1200">
              <a:solidFill>
                <a:prstClr val="black"/>
              </a:solidFill>
              <a:latin typeface="Calibri"/>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D7A9E7-6ADA-4842-8297-209EE7DA765D}"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eaLnBrk="0" fontAlgn="base" hangingPunct="0">
              <a:spcBef>
                <a:spcPct val="0"/>
              </a:spcBef>
              <a:spcAft>
                <a:spcPct val="0"/>
              </a:spcAft>
            </a:pPr>
            <a:fld id="{D7FC3B1C-BD96-484E-A6DD-E3B09FE8D831}" type="slidenum">
              <a:rPr lang="en-US" sz="1200" kern="1200">
                <a:solidFill>
                  <a:prstClr val="black"/>
                </a:solidFill>
                <a:latin typeface="Arial" pitchFamily="34" charset="0"/>
                <a:ea typeface="+mn-ea"/>
                <a:cs typeface="+mn-cs"/>
              </a:rPr>
              <a:pPr algn="r" rtl="0" eaLnBrk="0" fontAlgn="base" hangingPunct="0">
                <a:spcBef>
                  <a:spcPct val="0"/>
                </a:spcBef>
                <a:spcAft>
                  <a:spcPct val="0"/>
                </a:spcAft>
              </a:pPr>
              <a:t>19</a:t>
            </a:fld>
            <a:endParaRPr lang="en-US" sz="1200" kern="1200">
              <a:solidFill>
                <a:prstClr val="black"/>
              </a:solidFill>
              <a:latin typeface="Arial" pitchFamily="34" charset="0"/>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D7A9E7-6ADA-4842-8297-209EE7DA765D}"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eaLnBrk="0" fontAlgn="base" hangingPunct="0">
              <a:spcBef>
                <a:spcPct val="0"/>
              </a:spcBef>
              <a:spcAft>
                <a:spcPct val="0"/>
              </a:spcAft>
            </a:pPr>
            <a:fld id="{D7FC3B1C-BD96-484E-A6DD-E3B09FE8D831}" type="slidenum">
              <a:rPr lang="en-US" sz="1200" kern="1200">
                <a:solidFill>
                  <a:prstClr val="black"/>
                </a:solidFill>
                <a:latin typeface="Arial" pitchFamily="34" charset="0"/>
                <a:ea typeface="+mn-ea"/>
                <a:cs typeface="+mn-cs"/>
              </a:rPr>
              <a:pPr algn="r" rtl="0" eaLnBrk="0" fontAlgn="base" hangingPunct="0">
                <a:spcBef>
                  <a:spcPct val="0"/>
                </a:spcBef>
                <a:spcAft>
                  <a:spcPct val="0"/>
                </a:spcAft>
              </a:pPr>
              <a:t>20</a:t>
            </a:fld>
            <a:endParaRPr lang="en-US" sz="1200" kern="1200">
              <a:solidFill>
                <a:prstClr val="black"/>
              </a:solidFill>
              <a:latin typeface="Arial" pitchFamily="34" charset="0"/>
              <a:ea typeface="+mn-ea"/>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D7A9E7-6ADA-4842-8297-209EE7DA765D}"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AFB4DFC5-1C2D-4F4E-9988-549409E27A76}" type="slidenum">
              <a:rPr lang="en-US" sz="1200" kern="1200">
                <a:solidFill>
                  <a:prstClr val="black"/>
                </a:solidFill>
                <a:latin typeface="Arial" charset="0"/>
                <a:ea typeface="+mn-ea"/>
                <a:cs typeface="+mn-cs"/>
              </a:rPr>
              <a:pPr algn="r" rtl="0" fontAlgn="base">
                <a:spcBef>
                  <a:spcPct val="0"/>
                </a:spcBef>
                <a:spcAft>
                  <a:spcPct val="0"/>
                </a:spcAft>
              </a:pPr>
              <a:t>22</a:t>
            </a:fld>
            <a:endParaRPr lang="en-US" sz="1200" kern="1200">
              <a:solidFill>
                <a:prstClr val="black"/>
              </a:solidFill>
              <a:latin typeface="Arial" charset="0"/>
              <a:ea typeface="+mn-ea"/>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864E0270-30EA-46A0-A7A0-8112658824CB}" type="slidenum">
              <a:rPr lang="en-US" sz="1200" kern="1200">
                <a:solidFill>
                  <a:prstClr val="black"/>
                </a:solidFill>
                <a:latin typeface="Arial" charset="0"/>
                <a:ea typeface="+mn-ea"/>
                <a:cs typeface="+mn-cs"/>
              </a:rPr>
              <a:pPr algn="r" rtl="0" fontAlgn="base">
                <a:spcBef>
                  <a:spcPct val="0"/>
                </a:spcBef>
                <a:spcAft>
                  <a:spcPct val="0"/>
                </a:spcAft>
              </a:pPr>
              <a:t>23</a:t>
            </a:fld>
            <a:endParaRPr lang="en-US" sz="1200" kern="1200">
              <a:solidFill>
                <a:prstClr val="black"/>
              </a:solidFill>
              <a:latin typeface="Arial" charset="0"/>
              <a:ea typeface="+mn-ea"/>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864E0270-30EA-46A0-A7A0-8112658824CB}" type="slidenum">
              <a:rPr lang="en-US" sz="1200" kern="1200">
                <a:solidFill>
                  <a:prstClr val="black"/>
                </a:solidFill>
                <a:latin typeface="Arial" charset="0"/>
                <a:ea typeface="+mn-ea"/>
                <a:cs typeface="+mn-cs"/>
              </a:rPr>
              <a:pPr algn="r" rtl="0" fontAlgn="base">
                <a:spcBef>
                  <a:spcPct val="0"/>
                </a:spcBef>
                <a:spcAft>
                  <a:spcPct val="0"/>
                </a:spcAft>
              </a:pPr>
              <a:t>24</a:t>
            </a:fld>
            <a:endParaRPr lang="en-US" sz="1200" kern="1200">
              <a:solidFill>
                <a:prstClr val="black"/>
              </a:solidFill>
              <a:latin typeface="Arial" charset="0"/>
              <a:ea typeface="+mn-ea"/>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864E0270-30EA-46A0-A7A0-8112658824CB}" type="slidenum">
              <a:rPr lang="en-US" sz="1200" kern="1200">
                <a:solidFill>
                  <a:prstClr val="black"/>
                </a:solidFill>
                <a:latin typeface="Arial" charset="0"/>
                <a:ea typeface="+mn-ea"/>
                <a:cs typeface="+mn-cs"/>
              </a:rPr>
              <a:pPr algn="r" rtl="0" fontAlgn="base">
                <a:spcBef>
                  <a:spcPct val="0"/>
                </a:spcBef>
                <a:spcAft>
                  <a:spcPct val="0"/>
                </a:spcAft>
              </a:pPr>
              <a:t>25</a:t>
            </a:fld>
            <a:endParaRPr lang="en-US" sz="1200" kern="1200">
              <a:solidFill>
                <a:prstClr val="black"/>
              </a:solidFill>
              <a:latin typeface="Arial" charset="0"/>
              <a:ea typeface="+mn-ea"/>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864E0270-30EA-46A0-A7A0-8112658824CB}" type="slidenum">
              <a:rPr lang="en-US" sz="1200" kern="1200">
                <a:solidFill>
                  <a:prstClr val="black"/>
                </a:solidFill>
                <a:latin typeface="Arial" charset="0"/>
                <a:ea typeface="+mn-ea"/>
                <a:cs typeface="+mn-cs"/>
              </a:rPr>
              <a:pPr algn="r" rtl="0" fontAlgn="base">
                <a:spcBef>
                  <a:spcPct val="0"/>
                </a:spcBef>
                <a:spcAft>
                  <a:spcPct val="0"/>
                </a:spcAft>
              </a:pPr>
              <a:t>26</a:t>
            </a:fld>
            <a:endParaRPr lang="en-US" sz="1200" kern="1200">
              <a:solidFill>
                <a:prstClr val="black"/>
              </a:solidFill>
              <a:latin typeface="Arial" charset="0"/>
              <a:ea typeface="+mn-ea"/>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864E0270-30EA-46A0-A7A0-8112658824CB}" type="slidenum">
              <a:rPr lang="en-US" sz="1200" kern="1200">
                <a:solidFill>
                  <a:prstClr val="black"/>
                </a:solidFill>
                <a:latin typeface="Arial" charset="0"/>
                <a:ea typeface="+mn-ea"/>
                <a:cs typeface="+mn-cs"/>
              </a:rPr>
              <a:pPr algn="r" rtl="0" fontAlgn="base">
                <a:spcBef>
                  <a:spcPct val="0"/>
                </a:spcBef>
                <a:spcAft>
                  <a:spcPct val="0"/>
                </a:spcAft>
              </a:pPr>
              <a:t>27</a:t>
            </a:fld>
            <a:endParaRPr lang="en-US" sz="1200" kern="1200">
              <a:solidFill>
                <a:prstClr val="black"/>
              </a:solidFill>
              <a:latin typeface="Arial" charset="0"/>
              <a:ea typeface="+mn-ea"/>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864E0270-30EA-46A0-A7A0-8112658824CB}" type="slidenum">
              <a:rPr lang="en-US" sz="1200" kern="1200">
                <a:solidFill>
                  <a:prstClr val="black"/>
                </a:solidFill>
                <a:latin typeface="Arial" charset="0"/>
                <a:ea typeface="+mn-ea"/>
                <a:cs typeface="+mn-cs"/>
              </a:rPr>
              <a:pPr algn="r" rtl="0" fontAlgn="base">
                <a:spcBef>
                  <a:spcPct val="0"/>
                </a:spcBef>
                <a:spcAft>
                  <a:spcPct val="0"/>
                </a:spcAft>
              </a:pPr>
              <a:t>28</a:t>
            </a:fld>
            <a:endParaRPr lang="en-US" sz="1200" kern="1200">
              <a:solidFill>
                <a:prstClr val="black"/>
              </a:solidFill>
              <a:latin typeface="Arial" charset="0"/>
              <a:ea typeface="+mn-ea"/>
              <a:cs typeface="+mn-c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864E0270-30EA-46A0-A7A0-8112658824CB}" type="slidenum">
              <a:rPr lang="en-US" sz="1200" kern="1200">
                <a:solidFill>
                  <a:prstClr val="black"/>
                </a:solidFill>
                <a:latin typeface="Arial" charset="0"/>
                <a:ea typeface="+mn-ea"/>
                <a:cs typeface="+mn-cs"/>
              </a:rPr>
              <a:pPr algn="r" rtl="0" fontAlgn="base">
                <a:spcBef>
                  <a:spcPct val="0"/>
                </a:spcBef>
                <a:spcAft>
                  <a:spcPct val="0"/>
                </a:spcAft>
              </a:pPr>
              <a:t>29</a:t>
            </a:fld>
            <a:endParaRPr lang="en-US" sz="1200" kern="1200">
              <a:solidFill>
                <a:prstClr val="black"/>
              </a:solidFill>
              <a:latin typeface="Arial" charset="0"/>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D7A9E7-6ADA-4842-8297-209EE7DA765D}"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864E0270-30EA-46A0-A7A0-8112658824CB}" type="slidenum">
              <a:rPr lang="en-US" sz="1200" kern="1200">
                <a:solidFill>
                  <a:prstClr val="black"/>
                </a:solidFill>
                <a:latin typeface="Arial" charset="0"/>
                <a:ea typeface="+mn-ea"/>
                <a:cs typeface="+mn-cs"/>
              </a:rPr>
              <a:pPr algn="r" rtl="0" fontAlgn="base">
                <a:spcBef>
                  <a:spcPct val="0"/>
                </a:spcBef>
                <a:spcAft>
                  <a:spcPct val="0"/>
                </a:spcAft>
              </a:pPr>
              <a:t>30</a:t>
            </a:fld>
            <a:endParaRPr lang="en-US" sz="1200" kern="1200">
              <a:solidFill>
                <a:prstClr val="black"/>
              </a:solidFill>
              <a:latin typeface="Arial" charset="0"/>
              <a:ea typeface="+mn-ea"/>
              <a:cs typeface="+mn-cs"/>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864E0270-30EA-46A0-A7A0-8112658824CB}" type="slidenum">
              <a:rPr lang="en-US" sz="1200" kern="1200">
                <a:solidFill>
                  <a:prstClr val="black"/>
                </a:solidFill>
                <a:latin typeface="Arial" charset="0"/>
                <a:ea typeface="+mn-ea"/>
                <a:cs typeface="+mn-cs"/>
              </a:rPr>
              <a:pPr algn="r" rtl="0" fontAlgn="base">
                <a:spcBef>
                  <a:spcPct val="0"/>
                </a:spcBef>
                <a:spcAft>
                  <a:spcPct val="0"/>
                </a:spcAft>
              </a:pPr>
              <a:t>31</a:t>
            </a:fld>
            <a:endParaRPr lang="en-US" sz="1200" kern="1200">
              <a:solidFill>
                <a:prstClr val="black"/>
              </a:solidFill>
              <a:latin typeface="Arial" charset="0"/>
              <a:ea typeface="+mn-ea"/>
              <a:cs typeface="+mn-cs"/>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864E0270-30EA-46A0-A7A0-8112658824CB}" type="slidenum">
              <a:rPr lang="en-US" sz="1200" kern="1200">
                <a:solidFill>
                  <a:prstClr val="black"/>
                </a:solidFill>
                <a:latin typeface="Arial" charset="0"/>
                <a:ea typeface="+mn-ea"/>
                <a:cs typeface="+mn-cs"/>
              </a:rPr>
              <a:pPr algn="r" rtl="0" fontAlgn="base">
                <a:spcBef>
                  <a:spcPct val="0"/>
                </a:spcBef>
                <a:spcAft>
                  <a:spcPct val="0"/>
                </a:spcAft>
              </a:pPr>
              <a:t>32</a:t>
            </a:fld>
            <a:endParaRPr lang="en-US" sz="1200" kern="1200">
              <a:solidFill>
                <a:prstClr val="black"/>
              </a:solidFill>
              <a:latin typeface="Arial" charset="0"/>
              <a:ea typeface="+mn-ea"/>
              <a:cs typeface="+mn-cs"/>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864E0270-30EA-46A0-A7A0-8112658824CB}" type="slidenum">
              <a:rPr lang="en-US" sz="1200" kern="1200">
                <a:solidFill>
                  <a:prstClr val="black"/>
                </a:solidFill>
                <a:latin typeface="Arial" charset="0"/>
                <a:ea typeface="+mn-ea"/>
                <a:cs typeface="+mn-cs"/>
              </a:rPr>
              <a:pPr algn="r" rtl="0" fontAlgn="base">
                <a:spcBef>
                  <a:spcPct val="0"/>
                </a:spcBef>
                <a:spcAft>
                  <a:spcPct val="0"/>
                </a:spcAft>
              </a:pPr>
              <a:t>33</a:t>
            </a:fld>
            <a:endParaRPr lang="en-US" sz="1200" kern="1200">
              <a:solidFill>
                <a:prstClr val="black"/>
              </a:solidFill>
              <a:latin typeface="Arial" charset="0"/>
              <a:ea typeface="+mn-ea"/>
              <a:cs typeface="+mn-cs"/>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864E0270-30EA-46A0-A7A0-8112658824CB}" type="slidenum">
              <a:rPr lang="en-US" sz="1200" kern="1200">
                <a:solidFill>
                  <a:prstClr val="black"/>
                </a:solidFill>
                <a:latin typeface="Arial" charset="0"/>
                <a:ea typeface="+mn-ea"/>
                <a:cs typeface="+mn-cs"/>
              </a:rPr>
              <a:pPr algn="r" rtl="0" fontAlgn="base">
                <a:spcBef>
                  <a:spcPct val="0"/>
                </a:spcBef>
                <a:spcAft>
                  <a:spcPct val="0"/>
                </a:spcAft>
              </a:pPr>
              <a:t>34</a:t>
            </a:fld>
            <a:endParaRPr lang="en-US" sz="1200" kern="1200">
              <a:solidFill>
                <a:prstClr val="black"/>
              </a:solidFill>
              <a:latin typeface="Arial" charset="0"/>
              <a:ea typeface="+mn-ea"/>
              <a:cs typeface="+mn-cs"/>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864E0270-30EA-46A0-A7A0-8112658824CB}" type="slidenum">
              <a:rPr lang="en-US" sz="1200" kern="1200">
                <a:solidFill>
                  <a:prstClr val="black"/>
                </a:solidFill>
                <a:latin typeface="Arial" charset="0"/>
                <a:ea typeface="+mn-ea"/>
                <a:cs typeface="+mn-cs"/>
              </a:rPr>
              <a:pPr algn="r" rtl="0" fontAlgn="base">
                <a:spcBef>
                  <a:spcPct val="0"/>
                </a:spcBef>
                <a:spcAft>
                  <a:spcPct val="0"/>
                </a:spcAft>
              </a:pPr>
              <a:t>35</a:t>
            </a:fld>
            <a:endParaRPr lang="en-US" sz="1200" kern="1200">
              <a:solidFill>
                <a:prstClr val="black"/>
              </a:solidFill>
              <a:latin typeface="Arial" charset="0"/>
              <a:ea typeface="+mn-ea"/>
              <a:cs typeface="+mn-cs"/>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55C12E3-EDE0-491D-86F4-D8D73B48ADCE}" type="slidenum">
              <a:rPr lang="en-US" smtClean="0"/>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D767DB18-DA0D-473A-96D4-B73997E420B6}" type="slidenum">
              <a:rPr lang="en-US" sz="1200" kern="1200">
                <a:solidFill>
                  <a:prstClr val="black"/>
                </a:solidFill>
                <a:latin typeface="Arial" charset="0"/>
                <a:ea typeface="+mn-ea"/>
                <a:cs typeface="+mn-cs"/>
              </a:rPr>
              <a:pPr algn="r" rtl="0" fontAlgn="base">
                <a:spcBef>
                  <a:spcPct val="0"/>
                </a:spcBef>
                <a:spcAft>
                  <a:spcPct val="0"/>
                </a:spcAft>
              </a:pPr>
              <a:t>37</a:t>
            </a:fld>
            <a:endParaRPr lang="en-US" sz="1200" kern="1200">
              <a:solidFill>
                <a:prstClr val="black"/>
              </a:solidFill>
              <a:latin typeface="Arial" charset="0"/>
              <a:ea typeface="+mn-ea"/>
              <a:cs typeface="+mn-cs"/>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D7A9E7-6ADA-4842-8297-209EE7DA765D}"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a:fld id="{C52819FB-F90A-4B29-9187-7F99DE8E9B33}" type="slidenum">
              <a:rPr lang="en-US" sz="1200" kern="1200">
                <a:solidFill>
                  <a:prstClr val="black"/>
                </a:solidFill>
                <a:latin typeface="Calibri"/>
                <a:ea typeface="+mn-ea"/>
                <a:cs typeface="+mn-cs"/>
              </a:rPr>
              <a:pPr algn="r" rtl="0"/>
              <a:t>39</a:t>
            </a:fld>
            <a:endParaRPr lang="en-US" sz="1200" kern="1200">
              <a:solidFill>
                <a:prstClr val="black"/>
              </a:solidFill>
              <a:latin typeface="Calibri"/>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a:fld id="{45BC9D1B-2F31-4FC6-B7C3-71ED93FB63CA}" type="slidenum">
              <a:rPr lang="en-US" sz="1200" kern="1200">
                <a:solidFill>
                  <a:prstClr val="black"/>
                </a:solidFill>
                <a:latin typeface="Calibri"/>
                <a:ea typeface="+mn-ea"/>
                <a:cs typeface="+mn-cs"/>
              </a:rPr>
              <a:pPr algn="r" rtl="0"/>
              <a:t>4</a:t>
            </a:fld>
            <a:endParaRPr lang="en-US" sz="1200" kern="1200">
              <a:solidFill>
                <a:prstClr val="black"/>
              </a:solidFill>
              <a:latin typeface="Calibri"/>
              <a:ea typeface="+mn-ea"/>
              <a:cs typeface="+mn-cs"/>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a:fld id="{C52819FB-F90A-4B29-9187-7F99DE8E9B33}" type="slidenum">
              <a:rPr lang="en-US" sz="1200" kern="1200">
                <a:solidFill>
                  <a:prstClr val="black"/>
                </a:solidFill>
                <a:latin typeface="Calibri"/>
                <a:ea typeface="+mn-ea"/>
                <a:cs typeface="+mn-cs"/>
              </a:rPr>
              <a:pPr algn="r" rtl="0"/>
              <a:t>40</a:t>
            </a:fld>
            <a:endParaRPr lang="en-US" sz="1200" kern="1200">
              <a:solidFill>
                <a:prstClr val="black"/>
              </a:solidFill>
              <a:latin typeface="Calibri"/>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fontAlgn="base">
              <a:spcBef>
                <a:spcPct val="0"/>
              </a:spcBef>
              <a:spcAft>
                <a:spcPct val="0"/>
              </a:spcAft>
            </a:pPr>
            <a:fld id="{DE6C02E6-29C2-49B1-BC93-C9C9F9E29BBA}" type="slidenum">
              <a:rPr lang="de-DE" sz="1200" kern="1200">
                <a:solidFill>
                  <a:prstClr val="black"/>
                </a:solidFill>
                <a:latin typeface="Arial" charset="0"/>
                <a:ea typeface="+mn-ea"/>
                <a:cs typeface="+mn-cs"/>
              </a:rPr>
              <a:pPr algn="r" rtl="0" fontAlgn="base">
                <a:spcBef>
                  <a:spcPct val="0"/>
                </a:spcBef>
                <a:spcAft>
                  <a:spcPct val="0"/>
                </a:spcAft>
              </a:pPr>
              <a:t>5</a:t>
            </a:fld>
            <a:endParaRPr lang="de-DE" sz="1200" kern="1200">
              <a:solidFill>
                <a:prstClr val="black"/>
              </a:solidFill>
              <a:latin typeface="Arial" charset="0"/>
              <a:ea typeface="+mn-ea"/>
              <a:cs typeface="+mn-cs"/>
            </a:endParaRPr>
          </a:p>
        </p:txBody>
      </p:sp>
      <p:sp>
        <p:nvSpPr>
          <p:cNvPr id="231426" name="Rectangle 2"/>
          <p:cNvSpPr>
            <a:spLocks noGrp="1" noRot="1" noChangeAspect="1" noChangeArrowheads="1" noTextEdit="1"/>
          </p:cNvSpPr>
          <p:nvPr>
            <p:ph type="sldImg"/>
          </p:nvPr>
        </p:nvSpPr>
        <p:spPr>
          <a:ln/>
        </p:spPr>
      </p:sp>
      <p:sp>
        <p:nvSpPr>
          <p:cNvPr id="231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A38AC557-C38D-4261-AE76-6985F62706A9}" type="slidenum">
              <a:rPr lang="ru-RU" sz="1100">
                <a:solidFill>
                  <a:prstClr val="black"/>
                </a:solidFill>
              </a:rPr>
              <a:pPr algn="r" rtl="0" fontAlgn="base">
                <a:spcBef>
                  <a:spcPct val="0"/>
                </a:spcBef>
                <a:spcAft>
                  <a:spcPct val="0"/>
                </a:spcAft>
              </a:pPr>
              <a:t>6</a:t>
            </a:fld>
            <a:endParaRPr lang="ru-RU" sz="1100" dirty="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A38AC557-C38D-4261-AE76-6985F62706A9}" type="slidenum">
              <a:rPr lang="ru-RU" sz="1100">
                <a:solidFill>
                  <a:prstClr val="black"/>
                </a:solidFill>
              </a:rPr>
              <a:pPr algn="r" rtl="0" fontAlgn="base">
                <a:spcBef>
                  <a:spcPct val="0"/>
                </a:spcBef>
                <a:spcAft>
                  <a:spcPct val="0"/>
                </a:spcAft>
              </a:pPr>
              <a:t>7</a:t>
            </a:fld>
            <a:endParaRPr lang="ru-RU" sz="1100" dirty="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a:fld id="{B262811F-8918-4D0E-BC16-D705A6E3403A}" type="slidenum">
              <a:rPr lang="en-US" sz="1200" kern="1200">
                <a:solidFill>
                  <a:prstClr val="black"/>
                </a:solidFill>
                <a:latin typeface="Calibri"/>
                <a:ea typeface="+mn-ea"/>
                <a:cs typeface="+mn-cs"/>
              </a:rPr>
              <a:pPr algn="r" rtl="0"/>
              <a:t>8</a:t>
            </a:fld>
            <a:endParaRPr lang="en-US" sz="1200" kern="1200">
              <a:solidFill>
                <a:prstClr val="black"/>
              </a:solidFill>
              <a:latin typeface="Calibri"/>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A73B504-C76A-463A-A98C-0D7D12715C50}"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D641271-5AE7-4D28-A0A3-81A194E765D8}" type="datetime1">
              <a:rPr lang="en-US" smtClean="0"/>
              <a:pPr/>
              <a:t>9/1/2008</a:t>
            </a:fld>
            <a:endParaRPr lang="en-US"/>
          </a:p>
        </p:txBody>
      </p:sp>
      <p:sp>
        <p:nvSpPr>
          <p:cNvPr id="5" name="Footer Placeholder 4"/>
          <p:cNvSpPr>
            <a:spLocks noGrp="1"/>
          </p:cNvSpPr>
          <p:nvPr>
            <p:ph type="ftr" sz="quarter" idx="11"/>
          </p:nvPr>
        </p:nvSpPr>
        <p:spPr/>
        <p:txBody>
          <a:bodyPr/>
          <a:lstStyle/>
          <a:p>
            <a:r>
              <a:rPr lang="en-US" smtClean="0"/>
              <a:t>W. Wuensch, CLIC ACE 10-2-2008</a:t>
            </a:r>
            <a:endParaRPr lang="en-US"/>
          </a:p>
        </p:txBody>
      </p:sp>
      <p:sp>
        <p:nvSpPr>
          <p:cNvPr id="6" name="Slide Number Placeholder 5"/>
          <p:cNvSpPr>
            <a:spLocks noGrp="1"/>
          </p:cNvSpPr>
          <p:nvPr>
            <p:ph type="sldNum" sz="quarter" idx="12"/>
          </p:nvPr>
        </p:nvSpPr>
        <p:spPr/>
        <p:txBody>
          <a:bodyPr/>
          <a:lstStyle/>
          <a:p>
            <a:fld id="{A9844CF0-8A40-4DA5-9BCD-7F7D42BE8C1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229A4E-26B4-4AC7-A246-55020F37D83E}" type="datetime1">
              <a:rPr lang="en-US" smtClean="0"/>
              <a:pPr/>
              <a:t>9/1/2008</a:t>
            </a:fld>
            <a:endParaRPr lang="en-US"/>
          </a:p>
        </p:txBody>
      </p:sp>
      <p:sp>
        <p:nvSpPr>
          <p:cNvPr id="5" name="Footer Placeholder 4"/>
          <p:cNvSpPr>
            <a:spLocks noGrp="1"/>
          </p:cNvSpPr>
          <p:nvPr>
            <p:ph type="ftr" sz="quarter" idx="11"/>
          </p:nvPr>
        </p:nvSpPr>
        <p:spPr/>
        <p:txBody>
          <a:bodyPr/>
          <a:lstStyle/>
          <a:p>
            <a:r>
              <a:rPr lang="en-US" smtClean="0"/>
              <a:t>W. Wuensch, CLIC ACE 10-2-2008</a:t>
            </a:r>
            <a:endParaRPr lang="en-US"/>
          </a:p>
        </p:txBody>
      </p:sp>
      <p:sp>
        <p:nvSpPr>
          <p:cNvPr id="6" name="Slide Number Placeholder 5"/>
          <p:cNvSpPr>
            <a:spLocks noGrp="1"/>
          </p:cNvSpPr>
          <p:nvPr>
            <p:ph type="sldNum" sz="quarter" idx="12"/>
          </p:nvPr>
        </p:nvSpPr>
        <p:spPr/>
        <p:txBody>
          <a:bodyPr/>
          <a:lstStyle/>
          <a:p>
            <a:fld id="{A9844CF0-8A40-4DA5-9BCD-7F7D42BE8C1A}" type="slidenum">
              <a:rPr lang="en-US" smtClean="0"/>
              <a:pPr/>
              <a:t>‹#›</a:t>
            </a:fld>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l" rtl="0"/>
            <a:fld id="{905CBD15-26EC-48B2-8CE5-A9707AD4343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C3187D7B-1B6C-429A-A638-6AD3593F14FD}"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905CBD15-26EC-48B2-8CE5-A9707AD4343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187D7B-1B6C-429A-A638-6AD3593F14FD}"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905CBD15-26EC-48B2-8CE5-A9707AD4343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187D7B-1B6C-429A-A638-6AD3593F14FD}"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70A6C3C1-76FA-4091-AEC4-11145D91676D}"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B9F8A12F-4494-45D9-BA5D-0D3C349F723C}"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CD7DFC69-ECE3-4521-895E-4DB5AB81A7D2}"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6" name="Footer Placeholder 5"/>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7" name="Slide Number Placeholder 6"/>
          <p:cNvSpPr>
            <a:spLocks noGrp="1"/>
          </p:cNvSpPr>
          <p:nvPr>
            <p:ph type="sldNum" sz="quarter" idx="12"/>
          </p:nvPr>
        </p:nvSpPr>
        <p:spPr/>
        <p:txBody>
          <a:bodyPr/>
          <a:lstStyle>
            <a:lvl1pPr>
              <a:defRPr/>
            </a:lvl1pPr>
          </a:lstStyle>
          <a:p>
            <a:pPr algn="r" rtl="0" fontAlgn="base">
              <a:spcBef>
                <a:spcPct val="0"/>
              </a:spcBef>
              <a:spcAft>
                <a:spcPct val="0"/>
              </a:spcAft>
            </a:pPr>
            <a:fld id="{563A4421-35F9-4B73-BCFB-DCE1F79309A8}"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8" name="Footer Placeholder 7"/>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9" name="Slide Number Placeholder 8"/>
          <p:cNvSpPr>
            <a:spLocks noGrp="1"/>
          </p:cNvSpPr>
          <p:nvPr>
            <p:ph type="sldNum" sz="quarter" idx="12"/>
          </p:nvPr>
        </p:nvSpPr>
        <p:spPr/>
        <p:txBody>
          <a:bodyPr/>
          <a:lstStyle>
            <a:lvl1pPr>
              <a:defRPr/>
            </a:lvl1pPr>
          </a:lstStyle>
          <a:p>
            <a:pPr algn="r" rtl="0" fontAlgn="base">
              <a:spcBef>
                <a:spcPct val="0"/>
              </a:spcBef>
              <a:spcAft>
                <a:spcPct val="0"/>
              </a:spcAft>
            </a:pPr>
            <a:fld id="{9AE213EF-CEEA-47F6-8698-4EC4A85E5D2B}"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4" name="Footer Placeholder 3"/>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5" name="Slide Number Placeholder 4"/>
          <p:cNvSpPr>
            <a:spLocks noGrp="1"/>
          </p:cNvSpPr>
          <p:nvPr>
            <p:ph type="sldNum" sz="quarter" idx="12"/>
          </p:nvPr>
        </p:nvSpPr>
        <p:spPr/>
        <p:txBody>
          <a:bodyPr/>
          <a:lstStyle>
            <a:lvl1pPr>
              <a:defRPr/>
            </a:lvl1pPr>
          </a:lstStyle>
          <a:p>
            <a:pPr algn="r" rtl="0" fontAlgn="base">
              <a:spcBef>
                <a:spcPct val="0"/>
              </a:spcBef>
              <a:spcAft>
                <a:spcPct val="0"/>
              </a:spcAft>
            </a:pPr>
            <a:fld id="{3E7B6406-7DC8-4AAE-8412-5FDFF992294A}"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3" name="Footer Placeholder 2"/>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4" name="Slide Number Placeholder 3"/>
          <p:cNvSpPr>
            <a:spLocks noGrp="1"/>
          </p:cNvSpPr>
          <p:nvPr>
            <p:ph type="sldNum" sz="quarter" idx="12"/>
          </p:nvPr>
        </p:nvSpPr>
        <p:spPr/>
        <p:txBody>
          <a:bodyPr/>
          <a:lstStyle>
            <a:lvl1pPr>
              <a:defRPr/>
            </a:lvl1pPr>
          </a:lstStyle>
          <a:p>
            <a:pPr algn="r" rtl="0" fontAlgn="base">
              <a:spcBef>
                <a:spcPct val="0"/>
              </a:spcBef>
              <a:spcAft>
                <a:spcPct val="0"/>
              </a:spcAft>
            </a:pPr>
            <a:fld id="{D6F25CCA-7A37-409F-AED6-1E67E6EF7469}"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975D08-9AD4-465F-A8DC-0B0D088CB67A}" type="datetime1">
              <a:rPr lang="en-US" smtClean="0"/>
              <a:pPr/>
              <a:t>9/1/2008</a:t>
            </a:fld>
            <a:endParaRPr lang="en-US"/>
          </a:p>
        </p:txBody>
      </p:sp>
      <p:sp>
        <p:nvSpPr>
          <p:cNvPr id="5" name="Footer Placeholder 4"/>
          <p:cNvSpPr>
            <a:spLocks noGrp="1"/>
          </p:cNvSpPr>
          <p:nvPr>
            <p:ph type="ftr" sz="quarter" idx="11"/>
          </p:nvPr>
        </p:nvSpPr>
        <p:spPr/>
        <p:txBody>
          <a:bodyPr/>
          <a:lstStyle/>
          <a:p>
            <a:r>
              <a:rPr lang="en-US" smtClean="0"/>
              <a:t>W. Wuensch, CLIC ACE 10-2-2008</a:t>
            </a:r>
            <a:endParaRPr lang="en-US"/>
          </a:p>
        </p:txBody>
      </p:sp>
      <p:sp>
        <p:nvSpPr>
          <p:cNvPr id="6" name="Slide Number Placeholder 5"/>
          <p:cNvSpPr>
            <a:spLocks noGrp="1"/>
          </p:cNvSpPr>
          <p:nvPr>
            <p:ph type="sldNum" sz="quarter" idx="12"/>
          </p:nvPr>
        </p:nvSpPr>
        <p:spPr/>
        <p:txBody>
          <a:bodyPr/>
          <a:lstStyle/>
          <a:p>
            <a:fld id="{A9844CF0-8A40-4DA5-9BCD-7F7D42BE8C1A}" type="slidenum">
              <a:rPr lang="en-US" smtClean="0"/>
              <a:pPr/>
              <a:t>‹#›</a:t>
            </a:fld>
            <a:endParaRPr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6" name="Footer Placeholder 5"/>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7" name="Slide Number Placeholder 6"/>
          <p:cNvSpPr>
            <a:spLocks noGrp="1"/>
          </p:cNvSpPr>
          <p:nvPr>
            <p:ph type="sldNum" sz="quarter" idx="12"/>
          </p:nvPr>
        </p:nvSpPr>
        <p:spPr/>
        <p:txBody>
          <a:bodyPr/>
          <a:lstStyle>
            <a:lvl1pPr>
              <a:defRPr/>
            </a:lvl1pPr>
          </a:lstStyle>
          <a:p>
            <a:pPr algn="r" rtl="0" fontAlgn="base">
              <a:spcBef>
                <a:spcPct val="0"/>
              </a:spcBef>
              <a:spcAft>
                <a:spcPct val="0"/>
              </a:spcAft>
            </a:pPr>
            <a:fld id="{548A832B-1CA6-4067-A242-172A4907326E}"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6" name="Footer Placeholder 5"/>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7" name="Slide Number Placeholder 6"/>
          <p:cNvSpPr>
            <a:spLocks noGrp="1"/>
          </p:cNvSpPr>
          <p:nvPr>
            <p:ph type="sldNum" sz="quarter" idx="12"/>
          </p:nvPr>
        </p:nvSpPr>
        <p:spPr/>
        <p:txBody>
          <a:bodyPr/>
          <a:lstStyle>
            <a:lvl1pPr>
              <a:defRPr/>
            </a:lvl1pPr>
          </a:lstStyle>
          <a:p>
            <a:pPr algn="r" rtl="0" fontAlgn="base">
              <a:spcBef>
                <a:spcPct val="0"/>
              </a:spcBef>
              <a:spcAft>
                <a:spcPct val="0"/>
              </a:spcAft>
            </a:pPr>
            <a:fld id="{9C65D875-1F0E-4191-8700-5CC1A5AEAAC0}"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DC4B584B-4169-4A16-9797-7343E60EE1A3}"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C9FA7505-F341-471A-8312-DF13F2745D31}"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lgn="l" rtl="0"/>
            <a:fld id="{53DBEEFC-458F-44A5-8337-452DA6980537}"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A7BA39B4-60D3-4162-8F81-A6A1E31484CF}"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lgn="l" rtl="0"/>
            <a:fld id="{574C2707-FF61-4468-9330-BED8C68A6909}"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lgn="l" rtl="0"/>
            <a:fld id="{15AF269F-78D7-4B1F-8E39-B2461BBD4A2F}"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lgn="l" rtl="0"/>
            <a:fld id="{20291F08-EA1C-4714-98E1-A4234B409979}"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8" name="Footer Placeholder 7"/>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9" name="Slide Number Placeholder 8"/>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lgn="l" rtl="0"/>
            <a:fld id="{306C9D67-C52A-429C-A234-3A4CDBBC6CAD}"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4" name="Footer Placeholder 3"/>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5" name="Slide Number Placeholder 4"/>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0825" cy="6850063"/>
            <a:chOff x="0" y="0"/>
            <a:chExt cx="5758" cy="4315"/>
          </a:xfrm>
        </p:grpSpPr>
        <p:grpSp>
          <p:nvGrpSpPr>
            <p:cNvPr id="3" name="Group 3"/>
            <p:cNvGrpSpPr>
              <a:grpSpLocks/>
            </p:cNvGrpSpPr>
            <p:nvPr userDrawn="1"/>
          </p:nvGrpSpPr>
          <p:grpSpPr bwMode="auto">
            <a:xfrm>
              <a:off x="1728" y="2230"/>
              <a:ext cx="4027" cy="2085"/>
              <a:chOff x="1728" y="2230"/>
              <a:chExt cx="4027" cy="2085"/>
            </a:xfrm>
          </p:grpSpPr>
          <p:sp>
            <p:nvSpPr>
              <p:cNvPr id="30724"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lgn="l" rtl="0" fontAlgn="base">
                  <a:spcBef>
                    <a:spcPct val="0"/>
                  </a:spcBef>
                  <a:spcAft>
                    <a:spcPct val="0"/>
                  </a:spcAft>
                </a:pPr>
                <a:endParaRPr lang="en-US" sz="1100" kern="1200">
                  <a:solidFill>
                    <a:srgbClr val="000000"/>
                  </a:solidFill>
                  <a:latin typeface="Helvetica" pitchFamily="34" charset="0"/>
                  <a:ea typeface="+mn-ea"/>
                  <a:cs typeface="+mn-cs"/>
                </a:endParaRPr>
              </a:p>
            </p:txBody>
          </p:sp>
          <p:sp>
            <p:nvSpPr>
              <p:cNvPr id="30725"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lgn="l" rtl="0" fontAlgn="base">
                  <a:spcBef>
                    <a:spcPct val="0"/>
                  </a:spcBef>
                  <a:spcAft>
                    <a:spcPct val="0"/>
                  </a:spcAft>
                </a:pPr>
                <a:endParaRPr lang="en-US" sz="1100" kern="1200">
                  <a:solidFill>
                    <a:srgbClr val="000000"/>
                  </a:solidFill>
                  <a:latin typeface="Helvetica" pitchFamily="34" charset="0"/>
                  <a:ea typeface="+mn-ea"/>
                  <a:cs typeface="+mn-cs"/>
                </a:endParaRPr>
              </a:p>
            </p:txBody>
          </p:sp>
          <p:sp>
            <p:nvSpPr>
              <p:cNvPr id="30726"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lgn="l" rtl="0" fontAlgn="base">
                  <a:spcBef>
                    <a:spcPct val="0"/>
                  </a:spcBef>
                  <a:spcAft>
                    <a:spcPct val="0"/>
                  </a:spcAft>
                </a:pPr>
                <a:endParaRPr lang="en-US" sz="1100" kern="1200">
                  <a:solidFill>
                    <a:srgbClr val="000000"/>
                  </a:solidFill>
                  <a:latin typeface="Helvetica" pitchFamily="34" charset="0"/>
                  <a:ea typeface="+mn-ea"/>
                  <a:cs typeface="+mn-cs"/>
                </a:endParaRPr>
              </a:p>
            </p:txBody>
          </p:sp>
          <p:sp>
            <p:nvSpPr>
              <p:cNvPr id="30727"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lgn="l" rtl="0" fontAlgn="base">
                  <a:spcBef>
                    <a:spcPct val="0"/>
                  </a:spcBef>
                  <a:spcAft>
                    <a:spcPct val="0"/>
                  </a:spcAft>
                </a:pPr>
                <a:endParaRPr lang="en-US" sz="1100" kern="1200">
                  <a:solidFill>
                    <a:srgbClr val="000000"/>
                  </a:solidFill>
                  <a:latin typeface="Helvetica" pitchFamily="34" charset="0"/>
                  <a:ea typeface="+mn-ea"/>
                  <a:cs typeface="+mn-cs"/>
                </a:endParaRPr>
              </a:p>
            </p:txBody>
          </p:sp>
          <p:sp>
            <p:nvSpPr>
              <p:cNvPr id="30728"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lgn="l" rtl="0" fontAlgn="base">
                  <a:spcBef>
                    <a:spcPct val="0"/>
                  </a:spcBef>
                  <a:spcAft>
                    <a:spcPct val="0"/>
                  </a:spcAft>
                </a:pPr>
                <a:endParaRPr lang="en-US" sz="1100" kern="1200">
                  <a:solidFill>
                    <a:srgbClr val="000000"/>
                  </a:solidFill>
                  <a:latin typeface="Helvetica" pitchFamily="34" charset="0"/>
                  <a:ea typeface="+mn-ea"/>
                  <a:cs typeface="+mn-cs"/>
                </a:endParaRPr>
              </a:p>
            </p:txBody>
          </p:sp>
        </p:grpSp>
        <p:sp>
          <p:nvSpPr>
            <p:cNvPr id="30729"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lgn="l" rtl="0" fontAlgn="base">
                <a:spcBef>
                  <a:spcPct val="0"/>
                </a:spcBef>
                <a:spcAft>
                  <a:spcPct val="0"/>
                </a:spcAft>
              </a:pPr>
              <a:endParaRPr lang="en-US" sz="1100" kern="1200">
                <a:solidFill>
                  <a:srgbClr val="000000"/>
                </a:solidFill>
                <a:latin typeface="Helvetica" pitchFamily="34" charset="0"/>
                <a:ea typeface="+mn-ea"/>
                <a:cs typeface="+mn-cs"/>
              </a:endParaRPr>
            </a:p>
          </p:txBody>
        </p:sp>
        <p:sp>
          <p:nvSpPr>
            <p:cNvPr id="30730"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lgn="l" rtl="0" fontAlgn="base">
                <a:spcBef>
                  <a:spcPct val="0"/>
                </a:spcBef>
                <a:spcAft>
                  <a:spcPct val="0"/>
                </a:spcAft>
              </a:pPr>
              <a:endParaRPr lang="en-US" sz="1100" kern="1200">
                <a:solidFill>
                  <a:srgbClr val="000000"/>
                </a:solidFill>
                <a:latin typeface="Helvetica" pitchFamily="34" charset="0"/>
                <a:ea typeface="+mn-ea"/>
                <a:cs typeface="+mn-cs"/>
              </a:endParaRPr>
            </a:p>
          </p:txBody>
        </p:sp>
      </p:grpSp>
      <p:sp>
        <p:nvSpPr>
          <p:cNvPr id="30731" name="Rectangle 11"/>
          <p:cNvSpPr>
            <a:spLocks noGrp="1" noChangeArrowheads="1"/>
          </p:cNvSpPr>
          <p:nvPr>
            <p:ph type="ctrTitle" sz="quarter"/>
          </p:nvPr>
        </p:nvSpPr>
        <p:spPr>
          <a:xfrm>
            <a:off x="685800" y="1735138"/>
            <a:ext cx="7772400" cy="1922462"/>
          </a:xfrm>
        </p:spPr>
        <p:txBody>
          <a:bodyPr/>
          <a:lstStyle>
            <a:lvl1pPr>
              <a:defRPr sz="6900"/>
            </a:lvl1pPr>
          </a:lstStyle>
          <a:p>
            <a:r>
              <a:rPr lang="ru-RU"/>
              <a:t>Образец заголовка</a:t>
            </a:r>
          </a:p>
        </p:txBody>
      </p:sp>
      <p:sp>
        <p:nvSpPr>
          <p:cNvPr id="30732"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30733" name="Rectangle 13"/>
          <p:cNvSpPr>
            <a:spLocks noGrp="1" noChangeArrowheads="1"/>
          </p:cNvSpPr>
          <p:nvPr>
            <p:ph type="dt" sz="quarter" idx="2"/>
          </p:nvPr>
        </p:nvSpPr>
        <p:spPr>
          <a:xfrm>
            <a:off x="457200" y="6248400"/>
            <a:ext cx="2133600" cy="476250"/>
          </a:xfrm>
        </p:spPr>
        <p:txBody>
          <a:bodyPr/>
          <a:lstStyle>
            <a:lvl1pPr>
              <a:defRPr/>
            </a:lvl1pPr>
          </a:lstStyle>
          <a:p>
            <a:pPr algn="l" defTabSz="1044575" rtl="0" fontAlgn="base">
              <a:spcBef>
                <a:spcPct val="0"/>
              </a:spcBef>
              <a:spcAft>
                <a:spcPct val="0"/>
              </a:spcAft>
            </a:pPr>
            <a:endParaRPr lang="ru-RU" sz="1400" kern="1200">
              <a:solidFill>
                <a:srgbClr val="000000"/>
              </a:solidFill>
              <a:latin typeface="Arial" charset="0"/>
              <a:ea typeface="+mn-ea"/>
              <a:cs typeface="+mn-cs"/>
            </a:endParaRPr>
          </a:p>
        </p:txBody>
      </p:sp>
      <p:sp>
        <p:nvSpPr>
          <p:cNvPr id="30734" name="Rectangle 14"/>
          <p:cNvSpPr>
            <a:spLocks noGrp="1" noChangeArrowheads="1"/>
          </p:cNvSpPr>
          <p:nvPr>
            <p:ph type="ftr" sz="quarter" idx="3"/>
          </p:nvPr>
        </p:nvSpPr>
        <p:spPr>
          <a:xfrm>
            <a:off x="3124200" y="6251575"/>
            <a:ext cx="2895600" cy="477838"/>
          </a:xfrm>
        </p:spPr>
        <p:txBody>
          <a:bodyPr/>
          <a:lstStyle>
            <a:lvl1pPr>
              <a:defRPr/>
            </a:lvl1pPr>
          </a:lstStyle>
          <a:p>
            <a:pPr algn="ctr" defTabSz="1044575" rtl="0" fontAlgn="base">
              <a:spcBef>
                <a:spcPct val="0"/>
              </a:spcBef>
              <a:spcAft>
                <a:spcPct val="0"/>
              </a:spcAft>
            </a:pPr>
            <a:endParaRPr lang="ru-RU" sz="1400" kern="1200">
              <a:solidFill>
                <a:srgbClr val="000000"/>
              </a:solidFill>
              <a:latin typeface="Arial" charset="0"/>
              <a:ea typeface="+mn-ea"/>
              <a:cs typeface="+mn-cs"/>
            </a:endParaRPr>
          </a:p>
        </p:txBody>
      </p:sp>
      <p:sp>
        <p:nvSpPr>
          <p:cNvPr id="30735" name="Rectangle 15"/>
          <p:cNvSpPr>
            <a:spLocks noGrp="1" noChangeArrowheads="1"/>
          </p:cNvSpPr>
          <p:nvPr>
            <p:ph type="sldNum" sz="quarter" idx="4"/>
          </p:nvPr>
        </p:nvSpPr>
        <p:spPr>
          <a:xfrm>
            <a:off x="6553200" y="6254750"/>
            <a:ext cx="2133600" cy="476250"/>
          </a:xfrm>
        </p:spPr>
        <p:txBody>
          <a:bodyPr/>
          <a:lstStyle>
            <a:lvl1pPr>
              <a:defRPr/>
            </a:lvl1pPr>
          </a:lstStyle>
          <a:p>
            <a:pPr algn="r" defTabSz="1044575" rtl="0" fontAlgn="base">
              <a:spcBef>
                <a:spcPct val="0"/>
              </a:spcBef>
              <a:spcAft>
                <a:spcPct val="0"/>
              </a:spcAft>
            </a:pPr>
            <a:fld id="{53B01E6F-52F3-468A-82BD-BCC4E9B17232}" type="slidenum">
              <a:rPr lang="ru-RU" sz="1400" kern="1200">
                <a:solidFill>
                  <a:srgbClr val="000000"/>
                </a:solidFill>
                <a:latin typeface="Arial" charset="0"/>
                <a:ea typeface="+mn-ea"/>
                <a:cs typeface="+mn-cs"/>
              </a:rPr>
              <a:pPr algn="r" defTabSz="1044575" rtl="0" fontAlgn="base">
                <a:spcBef>
                  <a:spcPct val="0"/>
                </a:spcBef>
                <a:spcAft>
                  <a:spcPct val="0"/>
                </a:spcAft>
              </a:pPr>
              <a:t>‹#›</a:t>
            </a:fld>
            <a:endParaRPr lang="ru-RU" sz="1400" kern="1200">
              <a:solidFill>
                <a:srgbClr val="000000"/>
              </a:solidFill>
              <a:latin typeface="Arial" charset="0"/>
              <a:ea typeface="+mn-ea"/>
              <a:cs typeface="+mn-cs"/>
            </a:endParaRPr>
          </a:p>
        </p:txBody>
      </p:sp>
    </p:spTree>
  </p:cSld>
  <p:clrMapOvr>
    <a:masterClrMapping/>
  </p:clrMapOvr>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l" rtl="0"/>
            <a:fld id="{59DDB293-26CC-42BE-9A1D-22FF668AEE49}"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3" name="Footer Placeholder 2"/>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4" name="Slide Number Placeholder 3"/>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l" rtl="0"/>
            <a:fld id="{D18130B3-C51F-430A-AD32-0B72E41A7019}"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l" rtl="0"/>
            <a:fld id="{3628FC7B-01BE-4E83-A99F-C84172AB8628}"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C160CB67-C4F6-4980-B691-449BA6D3900A}"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ABA923D5-AD5C-4ABF-8C4B-63898080BD99}"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lgn="l" rtl="0"/>
            <a:fld id="{53DBEEFC-458F-44A5-8337-452DA6980537}"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A7BA39B4-60D3-4162-8F81-A6A1E31484CF}"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lgn="l" rtl="0"/>
            <a:fld id="{574C2707-FF61-4468-9330-BED8C68A6909}"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lgn="l" rtl="0"/>
            <a:fld id="{15AF269F-78D7-4B1F-8E39-B2461BBD4A2F}"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lgn="l" rtl="0"/>
            <a:fld id="{20291F08-EA1C-4714-98E1-A4234B409979}"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8" name="Footer Placeholder 7"/>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9" name="Slide Number Placeholder 8"/>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defTabSz="1044575" rtl="0" fontAlgn="base">
              <a:spcBef>
                <a:spcPct val="0"/>
              </a:spcBef>
              <a:spcAft>
                <a:spcPct val="0"/>
              </a:spcAft>
            </a:pPr>
            <a:endParaRPr lang="ru-RU" sz="1400" kern="1200">
              <a:solidFill>
                <a:srgbClr val="000000"/>
              </a:solidFill>
              <a:latin typeface="Arial" charset="0"/>
              <a:ea typeface="+mn-ea"/>
              <a:cs typeface="+mn-cs"/>
            </a:endParaRPr>
          </a:p>
        </p:txBody>
      </p:sp>
      <p:sp>
        <p:nvSpPr>
          <p:cNvPr id="5" name="Slide Number Placeholder 4"/>
          <p:cNvSpPr>
            <a:spLocks noGrp="1"/>
          </p:cNvSpPr>
          <p:nvPr>
            <p:ph type="sldNum" sz="quarter" idx="11"/>
          </p:nvPr>
        </p:nvSpPr>
        <p:spPr/>
        <p:txBody>
          <a:bodyPr/>
          <a:lstStyle>
            <a:lvl1pPr>
              <a:defRPr/>
            </a:lvl1pPr>
          </a:lstStyle>
          <a:p>
            <a:pPr algn="r" defTabSz="1044575" rtl="0" fontAlgn="base">
              <a:spcBef>
                <a:spcPct val="0"/>
              </a:spcBef>
              <a:spcAft>
                <a:spcPct val="0"/>
              </a:spcAft>
            </a:pPr>
            <a:fld id="{FAB2228C-2AC5-4FBF-AD54-9FA919921AEA}" type="slidenum">
              <a:rPr lang="ru-RU" sz="1400" kern="1200">
                <a:solidFill>
                  <a:srgbClr val="000000"/>
                </a:solidFill>
                <a:latin typeface="Arial" charset="0"/>
                <a:ea typeface="+mn-ea"/>
                <a:cs typeface="+mn-cs"/>
              </a:rPr>
              <a:pPr algn="r" defTabSz="1044575" rtl="0" fontAlgn="base">
                <a:spcBef>
                  <a:spcPct val="0"/>
                </a:spcBef>
                <a:spcAft>
                  <a:spcPct val="0"/>
                </a:spcAft>
              </a:pPr>
              <a:t>‹#›</a:t>
            </a:fld>
            <a:endParaRPr lang="ru-RU" sz="1400" kern="1200">
              <a:solidFill>
                <a:srgbClr val="000000"/>
              </a:solidFill>
              <a:latin typeface="Arial" charset="0"/>
              <a:ea typeface="+mn-ea"/>
              <a:cs typeface="+mn-cs"/>
            </a:endParaRPr>
          </a:p>
        </p:txBody>
      </p:sp>
      <p:sp>
        <p:nvSpPr>
          <p:cNvPr id="6" name="Footer Placeholder 5"/>
          <p:cNvSpPr>
            <a:spLocks noGrp="1"/>
          </p:cNvSpPr>
          <p:nvPr>
            <p:ph type="ftr" sz="quarter" idx="12"/>
          </p:nvPr>
        </p:nvSpPr>
        <p:spPr/>
        <p:txBody>
          <a:bodyPr/>
          <a:lstStyle>
            <a:lvl1pPr>
              <a:defRPr/>
            </a:lvl1pPr>
          </a:lstStyle>
          <a:p>
            <a:pPr algn="ctr" defTabSz="1044575" rtl="0" fontAlgn="base">
              <a:spcBef>
                <a:spcPct val="0"/>
              </a:spcBef>
              <a:spcAft>
                <a:spcPct val="0"/>
              </a:spcAft>
            </a:pPr>
            <a:endParaRPr lang="ru-RU" sz="1400" kern="1200">
              <a:solidFill>
                <a:srgbClr val="000000"/>
              </a:solidFill>
              <a:latin typeface="Arial" charset="0"/>
              <a:ea typeface="+mn-ea"/>
              <a:cs typeface="+mn-cs"/>
            </a:endParaRP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lgn="l" rtl="0"/>
            <a:fld id="{306C9D67-C52A-429C-A234-3A4CDBBC6CAD}"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4" name="Footer Placeholder 3"/>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5" name="Slide Number Placeholder 4"/>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l" rtl="0"/>
            <a:fld id="{59DDB293-26CC-42BE-9A1D-22FF668AEE49}"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3" name="Footer Placeholder 2"/>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4" name="Slide Number Placeholder 3"/>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l" rtl="0"/>
            <a:fld id="{D18130B3-C51F-430A-AD32-0B72E41A7019}"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l" rtl="0"/>
            <a:fld id="{3628FC7B-01BE-4E83-A99F-C84172AB8628}"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C160CB67-C4F6-4980-B691-449BA6D3900A}"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ABA923D5-AD5C-4ABF-8C4B-63898080BD99}" type="datetime1">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435"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44462"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338" y="1600201"/>
            <a:ext cx="4044462"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lgn="l" defTabSz="1044575" rtl="0" fontAlgn="base">
              <a:spcBef>
                <a:spcPct val="0"/>
              </a:spcBef>
              <a:spcAft>
                <a:spcPct val="0"/>
              </a:spcAft>
            </a:pPr>
            <a:endParaRPr lang="ru-RU" sz="1400" kern="1200">
              <a:solidFill>
                <a:srgbClr val="000000"/>
              </a:solidFill>
              <a:latin typeface="Arial" charset="0"/>
              <a:ea typeface="+mn-ea"/>
              <a:cs typeface="+mn-cs"/>
            </a:endParaRPr>
          </a:p>
        </p:txBody>
      </p:sp>
      <p:sp>
        <p:nvSpPr>
          <p:cNvPr id="5" name="Slide Number Placeholder 4"/>
          <p:cNvSpPr>
            <a:spLocks noGrp="1"/>
          </p:cNvSpPr>
          <p:nvPr>
            <p:ph type="sldNum" sz="quarter" idx="11"/>
          </p:nvPr>
        </p:nvSpPr>
        <p:spPr/>
        <p:txBody>
          <a:bodyPr/>
          <a:lstStyle>
            <a:lvl1pPr>
              <a:defRPr/>
            </a:lvl1pPr>
          </a:lstStyle>
          <a:p>
            <a:pPr algn="r" defTabSz="1044575" rtl="0" fontAlgn="base">
              <a:spcBef>
                <a:spcPct val="0"/>
              </a:spcBef>
              <a:spcAft>
                <a:spcPct val="0"/>
              </a:spcAft>
            </a:pPr>
            <a:fld id="{925481F5-D728-4863-BE37-5DD693616A4E}" type="slidenum">
              <a:rPr lang="ru-RU" sz="1400" kern="1200">
                <a:solidFill>
                  <a:srgbClr val="000000"/>
                </a:solidFill>
                <a:latin typeface="Arial" charset="0"/>
                <a:ea typeface="+mn-ea"/>
                <a:cs typeface="+mn-cs"/>
              </a:rPr>
              <a:pPr algn="r" defTabSz="1044575" rtl="0" fontAlgn="base">
                <a:spcBef>
                  <a:spcPct val="0"/>
                </a:spcBef>
                <a:spcAft>
                  <a:spcPct val="0"/>
                </a:spcAft>
              </a:pPr>
              <a:t>‹#›</a:t>
            </a:fld>
            <a:endParaRPr lang="ru-RU" sz="1400" kern="1200">
              <a:solidFill>
                <a:srgbClr val="000000"/>
              </a:solidFill>
              <a:latin typeface="Arial" charset="0"/>
              <a:ea typeface="+mn-ea"/>
              <a:cs typeface="+mn-cs"/>
            </a:endParaRPr>
          </a:p>
        </p:txBody>
      </p:sp>
      <p:sp>
        <p:nvSpPr>
          <p:cNvPr id="6" name="Footer Placeholder 5"/>
          <p:cNvSpPr>
            <a:spLocks noGrp="1"/>
          </p:cNvSpPr>
          <p:nvPr>
            <p:ph type="ftr" sz="quarter" idx="12"/>
          </p:nvPr>
        </p:nvSpPr>
        <p:spPr/>
        <p:txBody>
          <a:bodyPr/>
          <a:lstStyle>
            <a:lvl1pPr>
              <a:defRPr/>
            </a:lvl1pPr>
          </a:lstStyle>
          <a:p>
            <a:pPr algn="ctr" defTabSz="1044575" rtl="0" fontAlgn="base">
              <a:spcBef>
                <a:spcPct val="0"/>
              </a:spcBef>
              <a:spcAft>
                <a:spcPct val="0"/>
              </a:spcAft>
            </a:pPr>
            <a:endParaRPr lang="ru-RU" sz="1400" kern="1200">
              <a:solidFill>
                <a:srgbClr val="000000"/>
              </a:solidFill>
              <a:latin typeface="Arial" charset="0"/>
              <a:ea typeface="+mn-ea"/>
              <a:cs typeface="+mn-cs"/>
            </a:endParaRP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066"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270" y="1535113"/>
            <a:ext cx="4041531"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0" y="2174875"/>
            <a:ext cx="4041531"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538" y="273051"/>
            <a:ext cx="5111262"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435"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166"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166"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1"/>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31523"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lgn="l" defTabSz="1044575" rtl="0" fontAlgn="base">
              <a:spcBef>
                <a:spcPct val="0"/>
              </a:spcBef>
              <a:spcAft>
                <a:spcPct val="0"/>
              </a:spcAft>
            </a:pPr>
            <a:endParaRPr lang="ru-RU" sz="1400" kern="1200">
              <a:solidFill>
                <a:srgbClr val="000000"/>
              </a:solidFill>
              <a:latin typeface="Arial" charset="0"/>
              <a:ea typeface="+mn-ea"/>
              <a:cs typeface="+mn-cs"/>
            </a:endParaRPr>
          </a:p>
        </p:txBody>
      </p:sp>
      <p:sp>
        <p:nvSpPr>
          <p:cNvPr id="6" name="Slide Number Placeholder 5"/>
          <p:cNvSpPr>
            <a:spLocks noGrp="1"/>
          </p:cNvSpPr>
          <p:nvPr>
            <p:ph type="sldNum" sz="quarter" idx="11"/>
          </p:nvPr>
        </p:nvSpPr>
        <p:spPr/>
        <p:txBody>
          <a:bodyPr/>
          <a:lstStyle>
            <a:lvl1pPr>
              <a:defRPr/>
            </a:lvl1pPr>
          </a:lstStyle>
          <a:p>
            <a:pPr algn="r" defTabSz="1044575" rtl="0" fontAlgn="base">
              <a:spcBef>
                <a:spcPct val="0"/>
              </a:spcBef>
              <a:spcAft>
                <a:spcPct val="0"/>
              </a:spcAft>
            </a:pPr>
            <a:fld id="{55FCBCF6-4D96-4592-85A4-F403FBB8FD71}" type="slidenum">
              <a:rPr lang="ru-RU" sz="1400" kern="1200">
                <a:solidFill>
                  <a:srgbClr val="000000"/>
                </a:solidFill>
                <a:latin typeface="Arial" charset="0"/>
                <a:ea typeface="+mn-ea"/>
                <a:cs typeface="+mn-cs"/>
              </a:rPr>
              <a:pPr algn="r" defTabSz="1044575" rtl="0" fontAlgn="base">
                <a:spcBef>
                  <a:spcPct val="0"/>
                </a:spcBef>
                <a:spcAft>
                  <a:spcPct val="0"/>
                </a:spcAft>
              </a:pPr>
              <a:t>‹#›</a:t>
            </a:fld>
            <a:endParaRPr lang="ru-RU" sz="1400" kern="1200">
              <a:solidFill>
                <a:srgbClr val="000000"/>
              </a:solidFill>
              <a:latin typeface="Arial" charset="0"/>
              <a:ea typeface="+mn-ea"/>
              <a:cs typeface="+mn-cs"/>
            </a:endParaRPr>
          </a:p>
        </p:txBody>
      </p:sp>
      <p:sp>
        <p:nvSpPr>
          <p:cNvPr id="7" name="Footer Placeholder 6"/>
          <p:cNvSpPr>
            <a:spLocks noGrp="1"/>
          </p:cNvSpPr>
          <p:nvPr>
            <p:ph type="ftr" sz="quarter" idx="12"/>
          </p:nvPr>
        </p:nvSpPr>
        <p:spPr/>
        <p:txBody>
          <a:bodyPr/>
          <a:lstStyle>
            <a:lvl1pPr>
              <a:defRPr/>
            </a:lvl1pPr>
          </a:lstStyle>
          <a:p>
            <a:pPr algn="ctr" defTabSz="1044575" rtl="0" fontAlgn="base">
              <a:spcBef>
                <a:spcPct val="0"/>
              </a:spcBef>
              <a:spcAft>
                <a:spcPct val="0"/>
              </a:spcAft>
            </a:pPr>
            <a:endParaRPr lang="ru-RU" sz="1400" kern="1200">
              <a:solidFill>
                <a:srgbClr val="000000"/>
              </a:solidFill>
              <a:latin typeface="Arial" charset="0"/>
              <a:ea typeface="+mn-ea"/>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lgn="l" defTabSz="1044575" rtl="0" fontAlgn="base">
              <a:spcBef>
                <a:spcPct val="0"/>
              </a:spcBef>
              <a:spcAft>
                <a:spcPct val="0"/>
              </a:spcAft>
            </a:pPr>
            <a:endParaRPr lang="ru-RU" sz="1400" kern="1200">
              <a:solidFill>
                <a:srgbClr val="000000"/>
              </a:solidFill>
              <a:latin typeface="Arial" charset="0"/>
              <a:ea typeface="+mn-ea"/>
              <a:cs typeface="+mn-cs"/>
            </a:endParaRPr>
          </a:p>
        </p:txBody>
      </p:sp>
      <p:sp>
        <p:nvSpPr>
          <p:cNvPr id="8" name="Slide Number Placeholder 7"/>
          <p:cNvSpPr>
            <a:spLocks noGrp="1"/>
          </p:cNvSpPr>
          <p:nvPr>
            <p:ph type="sldNum" sz="quarter" idx="11"/>
          </p:nvPr>
        </p:nvSpPr>
        <p:spPr/>
        <p:txBody>
          <a:bodyPr/>
          <a:lstStyle>
            <a:lvl1pPr>
              <a:defRPr/>
            </a:lvl1pPr>
          </a:lstStyle>
          <a:p>
            <a:pPr algn="r" defTabSz="1044575" rtl="0" fontAlgn="base">
              <a:spcBef>
                <a:spcPct val="0"/>
              </a:spcBef>
              <a:spcAft>
                <a:spcPct val="0"/>
              </a:spcAft>
            </a:pPr>
            <a:fld id="{D62A722D-0F32-4DD7-9548-A8C176990CBB}" type="slidenum">
              <a:rPr lang="ru-RU" sz="1400" kern="1200">
                <a:solidFill>
                  <a:srgbClr val="000000"/>
                </a:solidFill>
                <a:latin typeface="Arial" charset="0"/>
                <a:ea typeface="+mn-ea"/>
                <a:cs typeface="+mn-cs"/>
              </a:rPr>
              <a:pPr algn="r" defTabSz="1044575" rtl="0" fontAlgn="base">
                <a:spcBef>
                  <a:spcPct val="0"/>
                </a:spcBef>
                <a:spcAft>
                  <a:spcPct val="0"/>
                </a:spcAft>
              </a:pPr>
              <a:t>‹#›</a:t>
            </a:fld>
            <a:endParaRPr lang="ru-RU" sz="1400" kern="1200">
              <a:solidFill>
                <a:srgbClr val="000000"/>
              </a:solidFill>
              <a:latin typeface="Arial" charset="0"/>
              <a:ea typeface="+mn-ea"/>
              <a:cs typeface="+mn-cs"/>
            </a:endParaRPr>
          </a:p>
        </p:txBody>
      </p:sp>
      <p:sp>
        <p:nvSpPr>
          <p:cNvPr id="9" name="Footer Placeholder 8"/>
          <p:cNvSpPr>
            <a:spLocks noGrp="1"/>
          </p:cNvSpPr>
          <p:nvPr>
            <p:ph type="ftr" sz="quarter" idx="12"/>
          </p:nvPr>
        </p:nvSpPr>
        <p:spPr/>
        <p:txBody>
          <a:bodyPr/>
          <a:lstStyle>
            <a:lvl1pPr>
              <a:defRPr/>
            </a:lvl1pPr>
          </a:lstStyle>
          <a:p>
            <a:pPr algn="ctr" defTabSz="1044575" rtl="0" fontAlgn="base">
              <a:spcBef>
                <a:spcPct val="0"/>
              </a:spcBef>
              <a:spcAft>
                <a:spcPct val="0"/>
              </a:spcAft>
            </a:pPr>
            <a:endParaRPr lang="ru-RU" sz="1400" kern="1200">
              <a:solidFill>
                <a:srgbClr val="000000"/>
              </a:solidFill>
              <a:latin typeface="Arial" charset="0"/>
              <a:ea typeface="+mn-ea"/>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lgn="l" defTabSz="1044575" rtl="0" fontAlgn="base">
              <a:spcBef>
                <a:spcPct val="0"/>
              </a:spcBef>
              <a:spcAft>
                <a:spcPct val="0"/>
              </a:spcAft>
            </a:pPr>
            <a:endParaRPr lang="ru-RU" sz="1400" kern="1200">
              <a:solidFill>
                <a:srgbClr val="000000"/>
              </a:solidFill>
              <a:latin typeface="Arial" charset="0"/>
              <a:ea typeface="+mn-ea"/>
              <a:cs typeface="+mn-cs"/>
            </a:endParaRPr>
          </a:p>
        </p:txBody>
      </p:sp>
      <p:sp>
        <p:nvSpPr>
          <p:cNvPr id="4" name="Slide Number Placeholder 3"/>
          <p:cNvSpPr>
            <a:spLocks noGrp="1"/>
          </p:cNvSpPr>
          <p:nvPr>
            <p:ph type="sldNum" sz="quarter" idx="11"/>
          </p:nvPr>
        </p:nvSpPr>
        <p:spPr/>
        <p:txBody>
          <a:bodyPr/>
          <a:lstStyle>
            <a:lvl1pPr>
              <a:defRPr/>
            </a:lvl1pPr>
          </a:lstStyle>
          <a:p>
            <a:pPr algn="r" defTabSz="1044575" rtl="0" fontAlgn="base">
              <a:spcBef>
                <a:spcPct val="0"/>
              </a:spcBef>
              <a:spcAft>
                <a:spcPct val="0"/>
              </a:spcAft>
            </a:pPr>
            <a:fld id="{FA51174E-6E50-4BC0-8B51-DA9681E81142}" type="slidenum">
              <a:rPr lang="ru-RU" sz="1400" kern="1200">
                <a:solidFill>
                  <a:srgbClr val="000000"/>
                </a:solidFill>
                <a:latin typeface="Arial" charset="0"/>
                <a:ea typeface="+mn-ea"/>
                <a:cs typeface="+mn-cs"/>
              </a:rPr>
              <a:pPr algn="r" defTabSz="1044575" rtl="0" fontAlgn="base">
                <a:spcBef>
                  <a:spcPct val="0"/>
                </a:spcBef>
                <a:spcAft>
                  <a:spcPct val="0"/>
                </a:spcAft>
              </a:pPr>
              <a:t>‹#›</a:t>
            </a:fld>
            <a:endParaRPr lang="ru-RU" sz="1400" kern="1200">
              <a:solidFill>
                <a:srgbClr val="000000"/>
              </a:solidFill>
              <a:latin typeface="Arial" charset="0"/>
              <a:ea typeface="+mn-ea"/>
              <a:cs typeface="+mn-cs"/>
            </a:endParaRPr>
          </a:p>
        </p:txBody>
      </p:sp>
      <p:sp>
        <p:nvSpPr>
          <p:cNvPr id="5" name="Footer Placeholder 4"/>
          <p:cNvSpPr>
            <a:spLocks noGrp="1"/>
          </p:cNvSpPr>
          <p:nvPr>
            <p:ph type="ftr" sz="quarter" idx="12"/>
          </p:nvPr>
        </p:nvSpPr>
        <p:spPr/>
        <p:txBody>
          <a:bodyPr/>
          <a:lstStyle>
            <a:lvl1pPr>
              <a:defRPr/>
            </a:lvl1pPr>
          </a:lstStyle>
          <a:p>
            <a:pPr algn="ctr" defTabSz="1044575" rtl="0" fontAlgn="base">
              <a:spcBef>
                <a:spcPct val="0"/>
              </a:spcBef>
              <a:spcAft>
                <a:spcPct val="0"/>
              </a:spcAft>
            </a:pPr>
            <a:endParaRPr lang="ru-RU" sz="1400" kern="1200">
              <a:solidFill>
                <a:srgbClr val="000000"/>
              </a:solidFill>
              <a:latin typeface="Arial" charset="0"/>
              <a:ea typeface="+mn-ea"/>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lgn="l" defTabSz="1044575" rtl="0" fontAlgn="base">
              <a:spcBef>
                <a:spcPct val="0"/>
              </a:spcBef>
              <a:spcAft>
                <a:spcPct val="0"/>
              </a:spcAft>
            </a:pPr>
            <a:endParaRPr lang="ru-RU" sz="1400" kern="1200">
              <a:solidFill>
                <a:srgbClr val="000000"/>
              </a:solidFill>
              <a:latin typeface="Arial" charset="0"/>
              <a:ea typeface="+mn-ea"/>
              <a:cs typeface="+mn-cs"/>
            </a:endParaRPr>
          </a:p>
        </p:txBody>
      </p:sp>
      <p:sp>
        <p:nvSpPr>
          <p:cNvPr id="3" name="Slide Number Placeholder 2"/>
          <p:cNvSpPr>
            <a:spLocks noGrp="1"/>
          </p:cNvSpPr>
          <p:nvPr>
            <p:ph type="sldNum" sz="quarter" idx="11"/>
          </p:nvPr>
        </p:nvSpPr>
        <p:spPr/>
        <p:txBody>
          <a:bodyPr/>
          <a:lstStyle>
            <a:lvl1pPr>
              <a:defRPr/>
            </a:lvl1pPr>
          </a:lstStyle>
          <a:p>
            <a:pPr algn="r" defTabSz="1044575" rtl="0" fontAlgn="base">
              <a:spcBef>
                <a:spcPct val="0"/>
              </a:spcBef>
              <a:spcAft>
                <a:spcPct val="0"/>
              </a:spcAft>
            </a:pPr>
            <a:fld id="{16AE6490-D374-4E11-A937-DF9F0B7840B0}" type="slidenum">
              <a:rPr lang="ru-RU" sz="1400" kern="1200">
                <a:solidFill>
                  <a:srgbClr val="000000"/>
                </a:solidFill>
                <a:latin typeface="Arial" charset="0"/>
                <a:ea typeface="+mn-ea"/>
                <a:cs typeface="+mn-cs"/>
              </a:rPr>
              <a:pPr algn="r" defTabSz="1044575" rtl="0" fontAlgn="base">
                <a:spcBef>
                  <a:spcPct val="0"/>
                </a:spcBef>
                <a:spcAft>
                  <a:spcPct val="0"/>
                </a:spcAft>
              </a:pPr>
              <a:t>‹#›</a:t>
            </a:fld>
            <a:endParaRPr lang="ru-RU" sz="1400" kern="1200">
              <a:solidFill>
                <a:srgbClr val="000000"/>
              </a:solidFill>
              <a:latin typeface="Arial" charset="0"/>
              <a:ea typeface="+mn-ea"/>
              <a:cs typeface="+mn-cs"/>
            </a:endParaRPr>
          </a:p>
        </p:txBody>
      </p:sp>
      <p:sp>
        <p:nvSpPr>
          <p:cNvPr id="4" name="Footer Placeholder 3"/>
          <p:cNvSpPr>
            <a:spLocks noGrp="1"/>
          </p:cNvSpPr>
          <p:nvPr>
            <p:ph type="ftr" sz="quarter" idx="12"/>
          </p:nvPr>
        </p:nvSpPr>
        <p:spPr/>
        <p:txBody>
          <a:bodyPr/>
          <a:lstStyle>
            <a:lvl1pPr>
              <a:defRPr/>
            </a:lvl1pPr>
          </a:lstStyle>
          <a:p>
            <a:pPr algn="ctr" defTabSz="1044575" rtl="0" fontAlgn="base">
              <a:spcBef>
                <a:spcPct val="0"/>
              </a:spcBef>
              <a:spcAft>
                <a:spcPct val="0"/>
              </a:spcAft>
            </a:pPr>
            <a:endParaRPr lang="ru-RU" sz="1400" kern="1200">
              <a:solidFill>
                <a:srgbClr val="000000"/>
              </a:solidFill>
              <a:latin typeface="Arial" charset="0"/>
              <a:ea typeface="+mn-ea"/>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defTabSz="1044575" rtl="0" fontAlgn="base">
              <a:spcBef>
                <a:spcPct val="0"/>
              </a:spcBef>
              <a:spcAft>
                <a:spcPct val="0"/>
              </a:spcAft>
            </a:pPr>
            <a:endParaRPr lang="ru-RU" sz="1400" kern="1200">
              <a:solidFill>
                <a:srgbClr val="000000"/>
              </a:solidFill>
              <a:latin typeface="Arial" charset="0"/>
              <a:ea typeface="+mn-ea"/>
              <a:cs typeface="+mn-cs"/>
            </a:endParaRPr>
          </a:p>
        </p:txBody>
      </p:sp>
      <p:sp>
        <p:nvSpPr>
          <p:cNvPr id="6" name="Slide Number Placeholder 5"/>
          <p:cNvSpPr>
            <a:spLocks noGrp="1"/>
          </p:cNvSpPr>
          <p:nvPr>
            <p:ph type="sldNum" sz="quarter" idx="11"/>
          </p:nvPr>
        </p:nvSpPr>
        <p:spPr/>
        <p:txBody>
          <a:bodyPr/>
          <a:lstStyle>
            <a:lvl1pPr>
              <a:defRPr/>
            </a:lvl1pPr>
          </a:lstStyle>
          <a:p>
            <a:pPr algn="r" defTabSz="1044575" rtl="0" fontAlgn="base">
              <a:spcBef>
                <a:spcPct val="0"/>
              </a:spcBef>
              <a:spcAft>
                <a:spcPct val="0"/>
              </a:spcAft>
            </a:pPr>
            <a:fld id="{E5B2D904-A167-4F5E-91DA-42A729952091}" type="slidenum">
              <a:rPr lang="ru-RU" sz="1400" kern="1200">
                <a:solidFill>
                  <a:srgbClr val="000000"/>
                </a:solidFill>
                <a:latin typeface="Arial" charset="0"/>
                <a:ea typeface="+mn-ea"/>
                <a:cs typeface="+mn-cs"/>
              </a:rPr>
              <a:pPr algn="r" defTabSz="1044575" rtl="0" fontAlgn="base">
                <a:spcBef>
                  <a:spcPct val="0"/>
                </a:spcBef>
                <a:spcAft>
                  <a:spcPct val="0"/>
                </a:spcAft>
              </a:pPr>
              <a:t>‹#›</a:t>
            </a:fld>
            <a:endParaRPr lang="ru-RU" sz="1400" kern="1200">
              <a:solidFill>
                <a:srgbClr val="000000"/>
              </a:solidFill>
              <a:latin typeface="Arial" charset="0"/>
              <a:ea typeface="+mn-ea"/>
              <a:cs typeface="+mn-cs"/>
            </a:endParaRPr>
          </a:p>
        </p:txBody>
      </p:sp>
      <p:sp>
        <p:nvSpPr>
          <p:cNvPr id="7" name="Footer Placeholder 6"/>
          <p:cNvSpPr>
            <a:spLocks noGrp="1"/>
          </p:cNvSpPr>
          <p:nvPr>
            <p:ph type="ftr" sz="quarter" idx="12"/>
          </p:nvPr>
        </p:nvSpPr>
        <p:spPr/>
        <p:txBody>
          <a:bodyPr/>
          <a:lstStyle>
            <a:lvl1pPr>
              <a:defRPr/>
            </a:lvl1pPr>
          </a:lstStyle>
          <a:p>
            <a:pPr algn="ctr" defTabSz="1044575" rtl="0" fontAlgn="base">
              <a:spcBef>
                <a:spcPct val="0"/>
              </a:spcBef>
              <a:spcAft>
                <a:spcPct val="0"/>
              </a:spcAft>
            </a:pPr>
            <a:endParaRPr lang="ru-RU" sz="1400" kern="1200">
              <a:solidFill>
                <a:srgbClr val="000000"/>
              </a:solidFill>
              <a:latin typeface="Arial" charset="0"/>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AF9E7B-52A6-490B-96A7-FC9AA5821817}" type="datetime1">
              <a:rPr lang="en-US" smtClean="0"/>
              <a:pPr/>
              <a:t>9/1/2008</a:t>
            </a:fld>
            <a:endParaRPr lang="en-US"/>
          </a:p>
        </p:txBody>
      </p:sp>
      <p:sp>
        <p:nvSpPr>
          <p:cNvPr id="5" name="Footer Placeholder 4"/>
          <p:cNvSpPr>
            <a:spLocks noGrp="1"/>
          </p:cNvSpPr>
          <p:nvPr>
            <p:ph type="ftr" sz="quarter" idx="11"/>
          </p:nvPr>
        </p:nvSpPr>
        <p:spPr/>
        <p:txBody>
          <a:bodyPr/>
          <a:lstStyle/>
          <a:p>
            <a:r>
              <a:rPr lang="en-US" smtClean="0"/>
              <a:t>W. Wuensch, CLIC ACE 10-2-2008</a:t>
            </a:r>
            <a:endParaRPr lang="en-US"/>
          </a:p>
        </p:txBody>
      </p:sp>
      <p:sp>
        <p:nvSpPr>
          <p:cNvPr id="6" name="Slide Number Placeholder 5"/>
          <p:cNvSpPr>
            <a:spLocks noGrp="1"/>
          </p:cNvSpPr>
          <p:nvPr>
            <p:ph type="sldNum" sz="quarter" idx="12"/>
          </p:nvPr>
        </p:nvSpPr>
        <p:spPr/>
        <p:txBody>
          <a:bodyPr/>
          <a:lstStyle/>
          <a:p>
            <a:fld id="{A9844CF0-8A40-4DA5-9BCD-7F7D42BE8C1A}"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defTabSz="1044575" rtl="0" fontAlgn="base">
              <a:spcBef>
                <a:spcPct val="0"/>
              </a:spcBef>
              <a:spcAft>
                <a:spcPct val="0"/>
              </a:spcAft>
            </a:pPr>
            <a:endParaRPr lang="ru-RU" sz="1400" kern="1200">
              <a:solidFill>
                <a:srgbClr val="000000"/>
              </a:solidFill>
              <a:latin typeface="Arial" charset="0"/>
              <a:ea typeface="+mn-ea"/>
              <a:cs typeface="+mn-cs"/>
            </a:endParaRPr>
          </a:p>
        </p:txBody>
      </p:sp>
      <p:sp>
        <p:nvSpPr>
          <p:cNvPr id="6" name="Slide Number Placeholder 5"/>
          <p:cNvSpPr>
            <a:spLocks noGrp="1"/>
          </p:cNvSpPr>
          <p:nvPr>
            <p:ph type="sldNum" sz="quarter" idx="11"/>
          </p:nvPr>
        </p:nvSpPr>
        <p:spPr/>
        <p:txBody>
          <a:bodyPr/>
          <a:lstStyle>
            <a:lvl1pPr>
              <a:defRPr/>
            </a:lvl1pPr>
          </a:lstStyle>
          <a:p>
            <a:pPr algn="r" defTabSz="1044575" rtl="0" fontAlgn="base">
              <a:spcBef>
                <a:spcPct val="0"/>
              </a:spcBef>
              <a:spcAft>
                <a:spcPct val="0"/>
              </a:spcAft>
            </a:pPr>
            <a:fld id="{CDD11EF5-DBA6-4FDF-9DF5-6EB9D90A4E7B}" type="slidenum">
              <a:rPr lang="ru-RU" sz="1400" kern="1200">
                <a:solidFill>
                  <a:srgbClr val="000000"/>
                </a:solidFill>
                <a:latin typeface="Arial" charset="0"/>
                <a:ea typeface="+mn-ea"/>
                <a:cs typeface="+mn-cs"/>
              </a:rPr>
              <a:pPr algn="r" defTabSz="1044575" rtl="0" fontAlgn="base">
                <a:spcBef>
                  <a:spcPct val="0"/>
                </a:spcBef>
                <a:spcAft>
                  <a:spcPct val="0"/>
                </a:spcAft>
              </a:pPr>
              <a:t>‹#›</a:t>
            </a:fld>
            <a:endParaRPr lang="ru-RU" sz="1400" kern="1200">
              <a:solidFill>
                <a:srgbClr val="000000"/>
              </a:solidFill>
              <a:latin typeface="Arial" charset="0"/>
              <a:ea typeface="+mn-ea"/>
              <a:cs typeface="+mn-cs"/>
            </a:endParaRPr>
          </a:p>
        </p:txBody>
      </p:sp>
      <p:sp>
        <p:nvSpPr>
          <p:cNvPr id="7" name="Footer Placeholder 6"/>
          <p:cNvSpPr>
            <a:spLocks noGrp="1"/>
          </p:cNvSpPr>
          <p:nvPr>
            <p:ph type="ftr" sz="quarter" idx="12"/>
          </p:nvPr>
        </p:nvSpPr>
        <p:spPr/>
        <p:txBody>
          <a:bodyPr/>
          <a:lstStyle>
            <a:lvl1pPr>
              <a:defRPr/>
            </a:lvl1pPr>
          </a:lstStyle>
          <a:p>
            <a:pPr algn="ctr" defTabSz="1044575" rtl="0" fontAlgn="base">
              <a:spcBef>
                <a:spcPct val="0"/>
              </a:spcBef>
              <a:spcAft>
                <a:spcPct val="0"/>
              </a:spcAft>
            </a:pPr>
            <a:endParaRPr lang="ru-RU" sz="1400" kern="1200">
              <a:solidFill>
                <a:srgbClr val="000000"/>
              </a:solidFill>
              <a:latin typeface="Arial" charset="0"/>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defTabSz="1044575" rtl="0" fontAlgn="base">
              <a:spcBef>
                <a:spcPct val="0"/>
              </a:spcBef>
              <a:spcAft>
                <a:spcPct val="0"/>
              </a:spcAft>
            </a:pPr>
            <a:endParaRPr lang="ru-RU" sz="1400" kern="1200">
              <a:solidFill>
                <a:srgbClr val="000000"/>
              </a:solidFill>
              <a:latin typeface="Arial" charset="0"/>
              <a:ea typeface="+mn-ea"/>
              <a:cs typeface="+mn-cs"/>
            </a:endParaRPr>
          </a:p>
        </p:txBody>
      </p:sp>
      <p:sp>
        <p:nvSpPr>
          <p:cNvPr id="5" name="Slide Number Placeholder 4"/>
          <p:cNvSpPr>
            <a:spLocks noGrp="1"/>
          </p:cNvSpPr>
          <p:nvPr>
            <p:ph type="sldNum" sz="quarter" idx="11"/>
          </p:nvPr>
        </p:nvSpPr>
        <p:spPr/>
        <p:txBody>
          <a:bodyPr/>
          <a:lstStyle>
            <a:lvl1pPr>
              <a:defRPr/>
            </a:lvl1pPr>
          </a:lstStyle>
          <a:p>
            <a:pPr algn="r" defTabSz="1044575" rtl="0" fontAlgn="base">
              <a:spcBef>
                <a:spcPct val="0"/>
              </a:spcBef>
              <a:spcAft>
                <a:spcPct val="0"/>
              </a:spcAft>
            </a:pPr>
            <a:fld id="{917323CF-57CB-4C39-9B95-0DC49F6BF74A}" type="slidenum">
              <a:rPr lang="ru-RU" sz="1400" kern="1200">
                <a:solidFill>
                  <a:srgbClr val="000000"/>
                </a:solidFill>
                <a:latin typeface="Arial" charset="0"/>
                <a:ea typeface="+mn-ea"/>
                <a:cs typeface="+mn-cs"/>
              </a:rPr>
              <a:pPr algn="r" defTabSz="1044575" rtl="0" fontAlgn="base">
                <a:spcBef>
                  <a:spcPct val="0"/>
                </a:spcBef>
                <a:spcAft>
                  <a:spcPct val="0"/>
                </a:spcAft>
              </a:pPr>
              <a:t>‹#›</a:t>
            </a:fld>
            <a:endParaRPr lang="ru-RU" sz="1400" kern="1200">
              <a:solidFill>
                <a:srgbClr val="000000"/>
              </a:solidFill>
              <a:latin typeface="Arial" charset="0"/>
              <a:ea typeface="+mn-ea"/>
              <a:cs typeface="+mn-cs"/>
            </a:endParaRPr>
          </a:p>
        </p:txBody>
      </p:sp>
      <p:sp>
        <p:nvSpPr>
          <p:cNvPr id="6" name="Footer Placeholder 5"/>
          <p:cNvSpPr>
            <a:spLocks noGrp="1"/>
          </p:cNvSpPr>
          <p:nvPr>
            <p:ph type="ftr" sz="quarter" idx="12"/>
          </p:nvPr>
        </p:nvSpPr>
        <p:spPr/>
        <p:txBody>
          <a:bodyPr/>
          <a:lstStyle>
            <a:lvl1pPr>
              <a:defRPr/>
            </a:lvl1pPr>
          </a:lstStyle>
          <a:p>
            <a:pPr algn="ctr" defTabSz="1044575" rtl="0" fontAlgn="base">
              <a:spcBef>
                <a:spcPct val="0"/>
              </a:spcBef>
              <a:spcAft>
                <a:spcPct val="0"/>
              </a:spcAft>
            </a:pPr>
            <a:endParaRPr lang="ru-RU" sz="1400" kern="1200">
              <a:solidFill>
                <a:srgbClr val="000000"/>
              </a:solidFill>
              <a:latin typeface="Arial" charset="0"/>
              <a:ea typeface="+mn-ea"/>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defTabSz="1044575" rtl="0" fontAlgn="base">
              <a:spcBef>
                <a:spcPct val="0"/>
              </a:spcBef>
              <a:spcAft>
                <a:spcPct val="0"/>
              </a:spcAft>
            </a:pPr>
            <a:endParaRPr lang="ru-RU" sz="1400" kern="1200">
              <a:solidFill>
                <a:srgbClr val="000000"/>
              </a:solidFill>
              <a:latin typeface="Arial" charset="0"/>
              <a:ea typeface="+mn-ea"/>
              <a:cs typeface="+mn-cs"/>
            </a:endParaRPr>
          </a:p>
        </p:txBody>
      </p:sp>
      <p:sp>
        <p:nvSpPr>
          <p:cNvPr id="5" name="Slide Number Placeholder 4"/>
          <p:cNvSpPr>
            <a:spLocks noGrp="1"/>
          </p:cNvSpPr>
          <p:nvPr>
            <p:ph type="sldNum" sz="quarter" idx="11"/>
          </p:nvPr>
        </p:nvSpPr>
        <p:spPr/>
        <p:txBody>
          <a:bodyPr/>
          <a:lstStyle>
            <a:lvl1pPr>
              <a:defRPr/>
            </a:lvl1pPr>
          </a:lstStyle>
          <a:p>
            <a:pPr algn="r" defTabSz="1044575" rtl="0" fontAlgn="base">
              <a:spcBef>
                <a:spcPct val="0"/>
              </a:spcBef>
              <a:spcAft>
                <a:spcPct val="0"/>
              </a:spcAft>
            </a:pPr>
            <a:fld id="{D65DDB73-32C9-4896-8059-3CA172A0ED35}" type="slidenum">
              <a:rPr lang="ru-RU" sz="1400" kern="1200">
                <a:solidFill>
                  <a:srgbClr val="000000"/>
                </a:solidFill>
                <a:latin typeface="Arial" charset="0"/>
                <a:ea typeface="+mn-ea"/>
                <a:cs typeface="+mn-cs"/>
              </a:rPr>
              <a:pPr algn="r" defTabSz="1044575" rtl="0" fontAlgn="base">
                <a:spcBef>
                  <a:spcPct val="0"/>
                </a:spcBef>
                <a:spcAft>
                  <a:spcPct val="0"/>
                </a:spcAft>
              </a:pPr>
              <a:t>‹#›</a:t>
            </a:fld>
            <a:endParaRPr lang="ru-RU" sz="1400" kern="1200">
              <a:solidFill>
                <a:srgbClr val="000000"/>
              </a:solidFill>
              <a:latin typeface="Arial" charset="0"/>
              <a:ea typeface="+mn-ea"/>
              <a:cs typeface="+mn-cs"/>
            </a:endParaRPr>
          </a:p>
        </p:txBody>
      </p:sp>
      <p:sp>
        <p:nvSpPr>
          <p:cNvPr id="6" name="Footer Placeholder 5"/>
          <p:cNvSpPr>
            <a:spLocks noGrp="1"/>
          </p:cNvSpPr>
          <p:nvPr>
            <p:ph type="ftr" sz="quarter" idx="12"/>
          </p:nvPr>
        </p:nvSpPr>
        <p:spPr/>
        <p:txBody>
          <a:bodyPr/>
          <a:lstStyle>
            <a:lvl1pPr>
              <a:defRPr/>
            </a:lvl1pPr>
          </a:lstStyle>
          <a:p>
            <a:pPr algn="ctr" defTabSz="1044575" rtl="0" fontAlgn="base">
              <a:spcBef>
                <a:spcPct val="0"/>
              </a:spcBef>
              <a:spcAft>
                <a:spcPct val="0"/>
              </a:spcAft>
            </a:pPr>
            <a:endParaRPr lang="ru-RU" sz="1400" kern="1200">
              <a:solidFill>
                <a:srgbClr val="000000"/>
              </a:solidFill>
              <a:latin typeface="Arial" charset="0"/>
              <a:ea typeface="+mn-ea"/>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251575"/>
            <a:ext cx="2133600" cy="477838"/>
          </a:xfrm>
        </p:spPr>
        <p:txBody>
          <a:bodyPr/>
          <a:lstStyle>
            <a:lvl1pPr>
              <a:defRPr/>
            </a:lvl1pPr>
          </a:lstStyle>
          <a:p>
            <a:pPr algn="l" defTabSz="1044575" rtl="0" fontAlgn="base">
              <a:spcBef>
                <a:spcPct val="0"/>
              </a:spcBef>
              <a:spcAft>
                <a:spcPct val="0"/>
              </a:spcAft>
            </a:pPr>
            <a:endParaRPr lang="ru-RU" sz="1400" kern="1200">
              <a:solidFill>
                <a:srgbClr val="000000"/>
              </a:solidFill>
              <a:latin typeface="Arial" charset="0"/>
              <a:ea typeface="+mn-ea"/>
              <a:cs typeface="+mn-cs"/>
            </a:endParaRPr>
          </a:p>
        </p:txBody>
      </p:sp>
      <p:sp>
        <p:nvSpPr>
          <p:cNvPr id="8" name="Slide Number Placeholder 7"/>
          <p:cNvSpPr>
            <a:spLocks noGrp="1"/>
          </p:cNvSpPr>
          <p:nvPr>
            <p:ph type="sldNum" sz="quarter" idx="11"/>
          </p:nvPr>
        </p:nvSpPr>
        <p:spPr>
          <a:xfrm>
            <a:off x="6553200" y="6248400"/>
            <a:ext cx="2133600" cy="476250"/>
          </a:xfrm>
        </p:spPr>
        <p:txBody>
          <a:bodyPr/>
          <a:lstStyle>
            <a:lvl1pPr>
              <a:defRPr/>
            </a:lvl1pPr>
          </a:lstStyle>
          <a:p>
            <a:pPr algn="r" defTabSz="1044575" rtl="0" fontAlgn="base">
              <a:spcBef>
                <a:spcPct val="0"/>
              </a:spcBef>
              <a:spcAft>
                <a:spcPct val="0"/>
              </a:spcAft>
            </a:pPr>
            <a:fld id="{19B6761C-9F3B-4174-B516-581F8943B1D6}" type="slidenum">
              <a:rPr lang="ru-RU" sz="1400" kern="1200">
                <a:solidFill>
                  <a:srgbClr val="000000"/>
                </a:solidFill>
                <a:latin typeface="Arial" charset="0"/>
                <a:ea typeface="+mn-ea"/>
                <a:cs typeface="+mn-cs"/>
              </a:rPr>
              <a:pPr algn="r" defTabSz="1044575" rtl="0" fontAlgn="base">
                <a:spcBef>
                  <a:spcPct val="0"/>
                </a:spcBef>
                <a:spcAft>
                  <a:spcPct val="0"/>
                </a:spcAft>
              </a:pPr>
              <a:t>‹#›</a:t>
            </a:fld>
            <a:endParaRPr lang="ru-RU" sz="1400" kern="1200">
              <a:solidFill>
                <a:srgbClr val="000000"/>
              </a:solidFill>
              <a:latin typeface="Arial" charset="0"/>
              <a:ea typeface="+mn-ea"/>
              <a:cs typeface="+mn-cs"/>
            </a:endParaRPr>
          </a:p>
        </p:txBody>
      </p:sp>
      <p:sp>
        <p:nvSpPr>
          <p:cNvPr id="9" name="Footer Placeholder 8"/>
          <p:cNvSpPr>
            <a:spLocks noGrp="1"/>
          </p:cNvSpPr>
          <p:nvPr>
            <p:ph type="ftr" sz="quarter" idx="12"/>
          </p:nvPr>
        </p:nvSpPr>
        <p:spPr>
          <a:xfrm>
            <a:off x="3124200" y="6248400"/>
            <a:ext cx="2895600" cy="476250"/>
          </a:xfrm>
        </p:spPr>
        <p:txBody>
          <a:bodyPr/>
          <a:lstStyle>
            <a:lvl1pPr>
              <a:defRPr/>
            </a:lvl1pPr>
          </a:lstStyle>
          <a:p>
            <a:pPr algn="ctr" defTabSz="1044575" rtl="0" fontAlgn="base">
              <a:spcBef>
                <a:spcPct val="0"/>
              </a:spcBef>
              <a:spcAft>
                <a:spcPct val="0"/>
              </a:spcAft>
            </a:pPr>
            <a:endParaRPr lang="ru-RU" sz="1400" kern="1200">
              <a:solidFill>
                <a:srgbClr val="000000"/>
              </a:solidFill>
              <a:latin typeface="Arial" charset="0"/>
              <a:ea typeface="+mn-ea"/>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233BF361-DCFF-4A05-B3D1-202EA75EE90A}" type="slidenum">
              <a:rPr lang="en-US" sz="1400" kern="1200">
                <a:solidFill>
                  <a:srgbClr val="000000"/>
                </a:solidFill>
                <a:latin typeface="Arial" pitchFamily="34" charset="0"/>
                <a:ea typeface="+mn-ea"/>
                <a:cs typeface="+mn-cs"/>
              </a:rPr>
              <a:pPr algn="r" rtl="0" fontAlgn="base">
                <a:spcBef>
                  <a:spcPct val="0"/>
                </a:spcBef>
                <a:spcAft>
                  <a:spcPct val="0"/>
                </a:spcAft>
              </a:pPr>
              <a:t>‹#›</a:t>
            </a:fld>
            <a:endParaRPr lang="en-US" sz="1400" kern="1200">
              <a:solidFill>
                <a:srgbClr val="000000"/>
              </a:solidFill>
              <a:latin typeface="Arial" pitchFamily="34" charset="0"/>
              <a:ea typeface="+mn-ea"/>
              <a:cs typeface="+mn-c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61961AC6-B343-432A-8CC0-D50867EA0BB6}" type="slidenum">
              <a:rPr lang="en-US" sz="1400" kern="1200">
                <a:solidFill>
                  <a:srgbClr val="000000"/>
                </a:solidFill>
                <a:latin typeface="Arial" pitchFamily="34" charset="0"/>
                <a:ea typeface="+mn-ea"/>
                <a:cs typeface="+mn-cs"/>
              </a:rPr>
              <a:pPr algn="r" rtl="0" fontAlgn="base">
                <a:spcBef>
                  <a:spcPct val="0"/>
                </a:spcBef>
                <a:spcAft>
                  <a:spcPct val="0"/>
                </a:spcAft>
              </a:pPr>
              <a:t>‹#›</a:t>
            </a:fld>
            <a:endParaRPr lang="en-US" sz="1400" kern="1200">
              <a:solidFill>
                <a:srgbClr val="000000"/>
              </a:solidFill>
              <a:latin typeface="Arial" pitchFamily="34" charset="0"/>
              <a:ea typeface="+mn-ea"/>
              <a:cs typeface="+mn-c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C59A10F5-B638-4FAA-A65E-D3D2F15C94AC}" type="slidenum">
              <a:rPr lang="en-US" sz="1400" kern="1200">
                <a:solidFill>
                  <a:srgbClr val="000000"/>
                </a:solidFill>
                <a:latin typeface="Arial" pitchFamily="34" charset="0"/>
                <a:ea typeface="+mn-ea"/>
                <a:cs typeface="+mn-cs"/>
              </a:rPr>
              <a:pPr algn="r" rtl="0" fontAlgn="base">
                <a:spcBef>
                  <a:spcPct val="0"/>
                </a:spcBef>
                <a:spcAft>
                  <a:spcPct val="0"/>
                </a:spcAft>
              </a:pPr>
              <a:t>‹#›</a:t>
            </a:fld>
            <a:endParaRPr lang="en-US" sz="1400" kern="1200">
              <a:solidFill>
                <a:srgbClr val="000000"/>
              </a:solidFill>
              <a:latin typeface="Arial" pitchFamily="34" charset="0"/>
              <a:ea typeface="+mn-ea"/>
              <a:cs typeface="+mn-c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6" name="Footer Placeholder 5"/>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7" name="Slide Number Placeholder 6"/>
          <p:cNvSpPr>
            <a:spLocks noGrp="1"/>
          </p:cNvSpPr>
          <p:nvPr>
            <p:ph type="sldNum" sz="quarter" idx="12"/>
          </p:nvPr>
        </p:nvSpPr>
        <p:spPr/>
        <p:txBody>
          <a:bodyPr/>
          <a:lstStyle>
            <a:lvl1pPr>
              <a:defRPr/>
            </a:lvl1pPr>
          </a:lstStyle>
          <a:p>
            <a:pPr algn="r" rtl="0" fontAlgn="base">
              <a:spcBef>
                <a:spcPct val="0"/>
              </a:spcBef>
              <a:spcAft>
                <a:spcPct val="0"/>
              </a:spcAft>
            </a:pPr>
            <a:fld id="{0F6E1874-C1F6-49F1-9229-17EE6B93017E}" type="slidenum">
              <a:rPr lang="en-US" sz="1400" kern="1200">
                <a:solidFill>
                  <a:srgbClr val="000000"/>
                </a:solidFill>
                <a:latin typeface="Arial" pitchFamily="34" charset="0"/>
                <a:ea typeface="+mn-ea"/>
                <a:cs typeface="+mn-cs"/>
              </a:rPr>
              <a:pPr algn="r" rtl="0" fontAlgn="base">
                <a:spcBef>
                  <a:spcPct val="0"/>
                </a:spcBef>
                <a:spcAft>
                  <a:spcPct val="0"/>
                </a:spcAft>
              </a:pPr>
              <a:t>‹#›</a:t>
            </a:fld>
            <a:endParaRPr lang="en-US" sz="1400" kern="1200">
              <a:solidFill>
                <a:srgbClr val="000000"/>
              </a:solidFill>
              <a:latin typeface="Arial" pitchFamily="34" charset="0"/>
              <a:ea typeface="+mn-ea"/>
              <a:cs typeface="+mn-c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8" name="Footer Placeholder 7"/>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9" name="Slide Number Placeholder 8"/>
          <p:cNvSpPr>
            <a:spLocks noGrp="1"/>
          </p:cNvSpPr>
          <p:nvPr>
            <p:ph type="sldNum" sz="quarter" idx="12"/>
          </p:nvPr>
        </p:nvSpPr>
        <p:spPr/>
        <p:txBody>
          <a:bodyPr/>
          <a:lstStyle>
            <a:lvl1pPr>
              <a:defRPr/>
            </a:lvl1pPr>
          </a:lstStyle>
          <a:p>
            <a:pPr algn="r" rtl="0" fontAlgn="base">
              <a:spcBef>
                <a:spcPct val="0"/>
              </a:spcBef>
              <a:spcAft>
                <a:spcPct val="0"/>
              </a:spcAft>
            </a:pPr>
            <a:fld id="{413207FA-C501-41A1-8711-C8C20298B39D}" type="slidenum">
              <a:rPr lang="en-US" sz="1400" kern="1200">
                <a:solidFill>
                  <a:srgbClr val="000000"/>
                </a:solidFill>
                <a:latin typeface="Arial" pitchFamily="34" charset="0"/>
                <a:ea typeface="+mn-ea"/>
                <a:cs typeface="+mn-cs"/>
              </a:rPr>
              <a:pPr algn="r" rtl="0" fontAlgn="base">
                <a:spcBef>
                  <a:spcPct val="0"/>
                </a:spcBef>
                <a:spcAft>
                  <a:spcPct val="0"/>
                </a:spcAft>
              </a:pPr>
              <a:t>‹#›</a:t>
            </a:fld>
            <a:endParaRPr lang="en-US" sz="1400" kern="1200">
              <a:solidFill>
                <a:srgbClr val="000000"/>
              </a:solidFill>
              <a:latin typeface="Arial" pitchFamily="34" charset="0"/>
              <a:ea typeface="+mn-ea"/>
              <a:cs typeface="+mn-c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4" name="Footer Placeholder 3"/>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5" name="Slide Number Placeholder 4"/>
          <p:cNvSpPr>
            <a:spLocks noGrp="1"/>
          </p:cNvSpPr>
          <p:nvPr>
            <p:ph type="sldNum" sz="quarter" idx="12"/>
          </p:nvPr>
        </p:nvSpPr>
        <p:spPr/>
        <p:txBody>
          <a:bodyPr/>
          <a:lstStyle>
            <a:lvl1pPr>
              <a:defRPr/>
            </a:lvl1pPr>
          </a:lstStyle>
          <a:p>
            <a:pPr algn="r" rtl="0" fontAlgn="base">
              <a:spcBef>
                <a:spcPct val="0"/>
              </a:spcBef>
              <a:spcAft>
                <a:spcPct val="0"/>
              </a:spcAft>
            </a:pPr>
            <a:fld id="{11B9F99D-7FF8-42E9-BCFF-5734868A0089}" type="slidenum">
              <a:rPr lang="en-US" sz="1400" kern="1200">
                <a:solidFill>
                  <a:srgbClr val="000000"/>
                </a:solidFill>
                <a:latin typeface="Arial" pitchFamily="34" charset="0"/>
                <a:ea typeface="+mn-ea"/>
                <a:cs typeface="+mn-cs"/>
              </a:rPr>
              <a:pPr algn="r" rtl="0" fontAlgn="base">
                <a:spcBef>
                  <a:spcPct val="0"/>
                </a:spcBef>
                <a:spcAft>
                  <a:spcPct val="0"/>
                </a:spcAft>
              </a:pPr>
              <a:t>‹#›</a:t>
            </a:fld>
            <a:endParaRPr lang="en-US" sz="1400" kern="1200">
              <a:solidFill>
                <a:srgbClr val="000000"/>
              </a:solidFill>
              <a:latin typeface="Arial" pitchFamily="34" charset="0"/>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056A42-A486-4769-BE17-D006A95FED9C}" type="datetime1">
              <a:rPr lang="en-US" smtClean="0"/>
              <a:pPr/>
              <a:t>9/1/2008</a:t>
            </a:fld>
            <a:endParaRPr lang="en-US"/>
          </a:p>
        </p:txBody>
      </p:sp>
      <p:sp>
        <p:nvSpPr>
          <p:cNvPr id="5" name="Footer Placeholder 4"/>
          <p:cNvSpPr>
            <a:spLocks noGrp="1"/>
          </p:cNvSpPr>
          <p:nvPr>
            <p:ph type="ftr" sz="quarter" idx="11"/>
          </p:nvPr>
        </p:nvSpPr>
        <p:spPr/>
        <p:txBody>
          <a:bodyPr/>
          <a:lstStyle/>
          <a:p>
            <a:r>
              <a:rPr lang="en-US" smtClean="0"/>
              <a:t>W. Wuensch, CLIC ACE 10-2-2008</a:t>
            </a:r>
            <a:endParaRPr lang="en-US"/>
          </a:p>
        </p:txBody>
      </p:sp>
      <p:sp>
        <p:nvSpPr>
          <p:cNvPr id="6" name="Slide Number Placeholder 5"/>
          <p:cNvSpPr>
            <a:spLocks noGrp="1"/>
          </p:cNvSpPr>
          <p:nvPr>
            <p:ph type="sldNum" sz="quarter" idx="12"/>
          </p:nvPr>
        </p:nvSpPr>
        <p:spPr/>
        <p:txBody>
          <a:bodyPr/>
          <a:lstStyle/>
          <a:p>
            <a:fld id="{A9844CF0-8A40-4DA5-9BCD-7F7D42BE8C1A}"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3" name="Footer Placeholder 2"/>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4" name="Slide Number Placeholder 3"/>
          <p:cNvSpPr>
            <a:spLocks noGrp="1"/>
          </p:cNvSpPr>
          <p:nvPr>
            <p:ph type="sldNum" sz="quarter" idx="12"/>
          </p:nvPr>
        </p:nvSpPr>
        <p:spPr/>
        <p:txBody>
          <a:bodyPr/>
          <a:lstStyle>
            <a:lvl1pPr>
              <a:defRPr/>
            </a:lvl1pPr>
          </a:lstStyle>
          <a:p>
            <a:pPr algn="r" rtl="0" fontAlgn="base">
              <a:spcBef>
                <a:spcPct val="0"/>
              </a:spcBef>
              <a:spcAft>
                <a:spcPct val="0"/>
              </a:spcAft>
            </a:pPr>
            <a:fld id="{48254DB2-20AC-487E-BB8E-8E84B88B6813}" type="slidenum">
              <a:rPr lang="en-US" sz="1400" kern="1200">
                <a:solidFill>
                  <a:srgbClr val="000000"/>
                </a:solidFill>
                <a:latin typeface="Arial" pitchFamily="34" charset="0"/>
                <a:ea typeface="+mn-ea"/>
                <a:cs typeface="+mn-cs"/>
              </a:rPr>
              <a:pPr algn="r" rtl="0" fontAlgn="base">
                <a:spcBef>
                  <a:spcPct val="0"/>
                </a:spcBef>
                <a:spcAft>
                  <a:spcPct val="0"/>
                </a:spcAft>
              </a:pPr>
              <a:t>‹#›</a:t>
            </a:fld>
            <a:endParaRPr lang="en-US" sz="1400" kern="1200">
              <a:solidFill>
                <a:srgbClr val="000000"/>
              </a:solidFill>
              <a:latin typeface="Arial" pitchFamily="34" charset="0"/>
              <a:ea typeface="+mn-ea"/>
              <a:cs typeface="+mn-cs"/>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6" name="Footer Placeholder 5"/>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7" name="Slide Number Placeholder 6"/>
          <p:cNvSpPr>
            <a:spLocks noGrp="1"/>
          </p:cNvSpPr>
          <p:nvPr>
            <p:ph type="sldNum" sz="quarter" idx="12"/>
          </p:nvPr>
        </p:nvSpPr>
        <p:spPr/>
        <p:txBody>
          <a:bodyPr/>
          <a:lstStyle>
            <a:lvl1pPr>
              <a:defRPr/>
            </a:lvl1pPr>
          </a:lstStyle>
          <a:p>
            <a:pPr algn="r" rtl="0" fontAlgn="base">
              <a:spcBef>
                <a:spcPct val="0"/>
              </a:spcBef>
              <a:spcAft>
                <a:spcPct val="0"/>
              </a:spcAft>
            </a:pPr>
            <a:fld id="{D6B888E0-D1CA-446C-87AA-57172B7DBDB7}" type="slidenum">
              <a:rPr lang="en-US" sz="1400" kern="1200">
                <a:solidFill>
                  <a:srgbClr val="000000"/>
                </a:solidFill>
                <a:latin typeface="Arial" pitchFamily="34" charset="0"/>
                <a:ea typeface="+mn-ea"/>
                <a:cs typeface="+mn-cs"/>
              </a:rPr>
              <a:pPr algn="r" rtl="0" fontAlgn="base">
                <a:spcBef>
                  <a:spcPct val="0"/>
                </a:spcBef>
                <a:spcAft>
                  <a:spcPct val="0"/>
                </a:spcAft>
              </a:pPr>
              <a:t>‹#›</a:t>
            </a:fld>
            <a:endParaRPr lang="en-US" sz="1400" kern="1200">
              <a:solidFill>
                <a:srgbClr val="000000"/>
              </a:solidFill>
              <a:latin typeface="Arial" pitchFamily="34" charset="0"/>
              <a:ea typeface="+mn-ea"/>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6" name="Footer Placeholder 5"/>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7" name="Slide Number Placeholder 6"/>
          <p:cNvSpPr>
            <a:spLocks noGrp="1"/>
          </p:cNvSpPr>
          <p:nvPr>
            <p:ph type="sldNum" sz="quarter" idx="12"/>
          </p:nvPr>
        </p:nvSpPr>
        <p:spPr/>
        <p:txBody>
          <a:bodyPr/>
          <a:lstStyle>
            <a:lvl1pPr>
              <a:defRPr/>
            </a:lvl1pPr>
          </a:lstStyle>
          <a:p>
            <a:pPr algn="r" rtl="0" fontAlgn="base">
              <a:spcBef>
                <a:spcPct val="0"/>
              </a:spcBef>
              <a:spcAft>
                <a:spcPct val="0"/>
              </a:spcAft>
            </a:pPr>
            <a:fld id="{55D3466B-F3C4-405B-BD81-BC566B0981DA}" type="slidenum">
              <a:rPr lang="en-US" sz="1400" kern="1200">
                <a:solidFill>
                  <a:srgbClr val="000000"/>
                </a:solidFill>
                <a:latin typeface="Arial" pitchFamily="34" charset="0"/>
                <a:ea typeface="+mn-ea"/>
                <a:cs typeface="+mn-cs"/>
              </a:rPr>
              <a:pPr algn="r" rtl="0" fontAlgn="base">
                <a:spcBef>
                  <a:spcPct val="0"/>
                </a:spcBef>
                <a:spcAft>
                  <a:spcPct val="0"/>
                </a:spcAft>
              </a:pPr>
              <a:t>‹#›</a:t>
            </a:fld>
            <a:endParaRPr lang="en-US" sz="1400" kern="1200">
              <a:solidFill>
                <a:srgbClr val="000000"/>
              </a:solidFill>
              <a:latin typeface="Arial" pitchFamily="34" charset="0"/>
              <a:ea typeface="+mn-ea"/>
              <a:cs typeface="+mn-cs"/>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5F948B88-A2F7-489D-935C-C614E78F7728}" type="slidenum">
              <a:rPr lang="en-US" sz="1400" kern="1200">
                <a:solidFill>
                  <a:srgbClr val="000000"/>
                </a:solidFill>
                <a:latin typeface="Arial" pitchFamily="34" charset="0"/>
                <a:ea typeface="+mn-ea"/>
                <a:cs typeface="+mn-cs"/>
              </a:rPr>
              <a:pPr algn="r" rtl="0" fontAlgn="base">
                <a:spcBef>
                  <a:spcPct val="0"/>
                </a:spcBef>
                <a:spcAft>
                  <a:spcPct val="0"/>
                </a:spcAft>
              </a:pPr>
              <a:t>‹#›</a:t>
            </a:fld>
            <a:endParaRPr lang="en-US" sz="1400" kern="1200">
              <a:solidFill>
                <a:srgbClr val="000000"/>
              </a:solidFill>
              <a:latin typeface="Arial" pitchFamily="34" charset="0"/>
              <a:ea typeface="+mn-ea"/>
              <a:cs typeface="+mn-cs"/>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pitchFamily="34"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000094C3-1186-46D3-8B2F-38BD77B58844}" type="slidenum">
              <a:rPr lang="en-US" sz="1400" kern="1200">
                <a:solidFill>
                  <a:srgbClr val="000000"/>
                </a:solidFill>
                <a:latin typeface="Arial" pitchFamily="34" charset="0"/>
                <a:ea typeface="+mn-ea"/>
                <a:cs typeface="+mn-cs"/>
              </a:rPr>
              <a:pPr algn="r" rtl="0" fontAlgn="base">
                <a:spcBef>
                  <a:spcPct val="0"/>
                </a:spcBef>
                <a:spcAft>
                  <a:spcPct val="0"/>
                </a:spcAft>
              </a:pPr>
              <a:t>‹#›</a:t>
            </a:fld>
            <a:endParaRPr lang="en-US" sz="1400" kern="1200">
              <a:solidFill>
                <a:srgbClr val="000000"/>
              </a:solidFill>
              <a:latin typeface="Arial" pitchFamily="34" charset="0"/>
              <a:ea typeface="+mn-ea"/>
              <a:cs typeface="+mn-cs"/>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GB" sz="1400" kern="1200">
              <a:solidFill>
                <a:srgbClr val="000000"/>
              </a:solidFill>
              <a:latin typeface="Arial"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GB" sz="1400" kern="1200">
              <a:solidFill>
                <a:srgbClr val="000000"/>
              </a:solidFill>
              <a:latin typeface="Arial"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6AC2984A-5808-4371-9ACB-633862F427A1}" type="slidenum">
              <a:rPr lang="en-GB" sz="1400" kern="1200">
                <a:solidFill>
                  <a:srgbClr val="000000"/>
                </a:solidFill>
                <a:latin typeface="Arial" charset="0"/>
                <a:ea typeface="+mn-ea"/>
                <a:cs typeface="+mn-cs"/>
              </a:rPr>
              <a:pPr algn="r" rtl="0" fontAlgn="base">
                <a:spcBef>
                  <a:spcPct val="0"/>
                </a:spcBef>
                <a:spcAft>
                  <a:spcPct val="0"/>
                </a:spcAft>
              </a:pPr>
              <a:t>‹#›</a:t>
            </a:fld>
            <a:endParaRPr lang="en-GB" sz="1400" kern="1200">
              <a:solidFill>
                <a:srgbClr val="000000"/>
              </a:solidFill>
              <a:latin typeface="Arial" charset="0"/>
              <a:ea typeface="+mn-ea"/>
              <a:cs typeface="+mn-cs"/>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GB" sz="1400" kern="1200">
              <a:solidFill>
                <a:srgbClr val="000000"/>
              </a:solidFill>
              <a:latin typeface="Arial"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GB" sz="1400" kern="1200">
              <a:solidFill>
                <a:srgbClr val="000000"/>
              </a:solidFill>
              <a:latin typeface="Arial"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90BDDFC5-6DA3-405F-86CC-2B4CCB38C168}" type="slidenum">
              <a:rPr lang="en-GB" sz="1400" kern="1200">
                <a:solidFill>
                  <a:srgbClr val="000000"/>
                </a:solidFill>
                <a:latin typeface="Arial" charset="0"/>
                <a:ea typeface="+mn-ea"/>
                <a:cs typeface="+mn-cs"/>
              </a:rPr>
              <a:pPr algn="r" rtl="0" fontAlgn="base">
                <a:spcBef>
                  <a:spcPct val="0"/>
                </a:spcBef>
                <a:spcAft>
                  <a:spcPct val="0"/>
                </a:spcAft>
              </a:pPr>
              <a:t>‹#›</a:t>
            </a:fld>
            <a:endParaRPr lang="en-GB" sz="1400" kern="1200">
              <a:solidFill>
                <a:srgbClr val="000000"/>
              </a:solidFill>
              <a:latin typeface="Arial" charset="0"/>
              <a:ea typeface="+mn-ea"/>
              <a:cs typeface="+mn-cs"/>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GB" sz="1400" kern="1200">
              <a:solidFill>
                <a:srgbClr val="000000"/>
              </a:solidFill>
              <a:latin typeface="Arial"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GB" sz="1400" kern="1200">
              <a:solidFill>
                <a:srgbClr val="000000"/>
              </a:solidFill>
              <a:latin typeface="Arial"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8728F3F3-FB7A-4C8F-B82C-2DEF613CEF86}" type="slidenum">
              <a:rPr lang="en-GB" sz="1400" kern="1200">
                <a:solidFill>
                  <a:srgbClr val="000000"/>
                </a:solidFill>
                <a:latin typeface="Arial" charset="0"/>
                <a:ea typeface="+mn-ea"/>
                <a:cs typeface="+mn-cs"/>
              </a:rPr>
              <a:pPr algn="r" rtl="0" fontAlgn="base">
                <a:spcBef>
                  <a:spcPct val="0"/>
                </a:spcBef>
                <a:spcAft>
                  <a:spcPct val="0"/>
                </a:spcAft>
              </a:pPr>
              <a:t>‹#›</a:t>
            </a:fld>
            <a:endParaRPr lang="en-GB" sz="1400" kern="1200">
              <a:solidFill>
                <a:srgbClr val="000000"/>
              </a:solidFill>
              <a:latin typeface="Arial" charset="0"/>
              <a:ea typeface="+mn-ea"/>
              <a:cs typeface="+mn-cs"/>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lgn="l" rtl="0" fontAlgn="base">
              <a:spcBef>
                <a:spcPct val="0"/>
              </a:spcBef>
              <a:spcAft>
                <a:spcPct val="0"/>
              </a:spcAft>
            </a:pPr>
            <a:endParaRPr lang="en-GB" sz="1400" kern="1200">
              <a:solidFill>
                <a:srgbClr val="000000"/>
              </a:solidFill>
              <a:latin typeface="Arial" charset="0"/>
              <a:ea typeface="+mn-ea"/>
              <a:cs typeface="+mn-cs"/>
            </a:endParaRPr>
          </a:p>
        </p:txBody>
      </p:sp>
      <p:sp>
        <p:nvSpPr>
          <p:cNvPr id="6" name="Footer Placeholder 5"/>
          <p:cNvSpPr>
            <a:spLocks noGrp="1"/>
          </p:cNvSpPr>
          <p:nvPr>
            <p:ph type="ftr" sz="quarter" idx="11"/>
          </p:nvPr>
        </p:nvSpPr>
        <p:spPr/>
        <p:txBody>
          <a:bodyPr/>
          <a:lstStyle>
            <a:lvl1pPr>
              <a:defRPr/>
            </a:lvl1pPr>
          </a:lstStyle>
          <a:p>
            <a:pPr algn="ctr" rtl="0" fontAlgn="base">
              <a:spcBef>
                <a:spcPct val="0"/>
              </a:spcBef>
              <a:spcAft>
                <a:spcPct val="0"/>
              </a:spcAft>
            </a:pPr>
            <a:endParaRPr lang="en-GB" sz="1400" kern="1200">
              <a:solidFill>
                <a:srgbClr val="000000"/>
              </a:solidFill>
              <a:latin typeface="Arial" charset="0"/>
              <a:ea typeface="+mn-ea"/>
              <a:cs typeface="+mn-cs"/>
            </a:endParaRPr>
          </a:p>
        </p:txBody>
      </p:sp>
      <p:sp>
        <p:nvSpPr>
          <p:cNvPr id="7" name="Slide Number Placeholder 6"/>
          <p:cNvSpPr>
            <a:spLocks noGrp="1"/>
          </p:cNvSpPr>
          <p:nvPr>
            <p:ph type="sldNum" sz="quarter" idx="12"/>
          </p:nvPr>
        </p:nvSpPr>
        <p:spPr/>
        <p:txBody>
          <a:bodyPr/>
          <a:lstStyle>
            <a:lvl1pPr>
              <a:defRPr/>
            </a:lvl1pPr>
          </a:lstStyle>
          <a:p>
            <a:pPr algn="r" rtl="0" fontAlgn="base">
              <a:spcBef>
                <a:spcPct val="0"/>
              </a:spcBef>
              <a:spcAft>
                <a:spcPct val="0"/>
              </a:spcAft>
            </a:pPr>
            <a:fld id="{CC69B8D1-BB52-4B05-B57B-3B4687A57162}" type="slidenum">
              <a:rPr lang="en-GB" sz="1400" kern="1200">
                <a:solidFill>
                  <a:srgbClr val="000000"/>
                </a:solidFill>
                <a:latin typeface="Arial" charset="0"/>
                <a:ea typeface="+mn-ea"/>
                <a:cs typeface="+mn-cs"/>
              </a:rPr>
              <a:pPr algn="r" rtl="0" fontAlgn="base">
                <a:spcBef>
                  <a:spcPct val="0"/>
                </a:spcBef>
                <a:spcAft>
                  <a:spcPct val="0"/>
                </a:spcAft>
              </a:pPr>
              <a:t>‹#›</a:t>
            </a:fld>
            <a:endParaRPr lang="en-GB" sz="1400" kern="1200">
              <a:solidFill>
                <a:srgbClr val="000000"/>
              </a:solidFill>
              <a:latin typeface="Arial" charset="0"/>
              <a:ea typeface="+mn-ea"/>
              <a:cs typeface="+mn-cs"/>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lgn="l" rtl="0" fontAlgn="base">
              <a:spcBef>
                <a:spcPct val="0"/>
              </a:spcBef>
              <a:spcAft>
                <a:spcPct val="0"/>
              </a:spcAft>
            </a:pPr>
            <a:endParaRPr lang="en-GB" sz="1400" kern="1200">
              <a:solidFill>
                <a:srgbClr val="000000"/>
              </a:solidFill>
              <a:latin typeface="Arial" charset="0"/>
              <a:ea typeface="+mn-ea"/>
              <a:cs typeface="+mn-cs"/>
            </a:endParaRPr>
          </a:p>
        </p:txBody>
      </p:sp>
      <p:sp>
        <p:nvSpPr>
          <p:cNvPr id="8" name="Footer Placeholder 7"/>
          <p:cNvSpPr>
            <a:spLocks noGrp="1"/>
          </p:cNvSpPr>
          <p:nvPr>
            <p:ph type="ftr" sz="quarter" idx="11"/>
          </p:nvPr>
        </p:nvSpPr>
        <p:spPr/>
        <p:txBody>
          <a:bodyPr/>
          <a:lstStyle>
            <a:lvl1pPr>
              <a:defRPr/>
            </a:lvl1pPr>
          </a:lstStyle>
          <a:p>
            <a:pPr algn="ctr" rtl="0" fontAlgn="base">
              <a:spcBef>
                <a:spcPct val="0"/>
              </a:spcBef>
              <a:spcAft>
                <a:spcPct val="0"/>
              </a:spcAft>
            </a:pPr>
            <a:endParaRPr lang="en-GB" sz="1400" kern="1200">
              <a:solidFill>
                <a:srgbClr val="000000"/>
              </a:solidFill>
              <a:latin typeface="Arial" charset="0"/>
              <a:ea typeface="+mn-ea"/>
              <a:cs typeface="+mn-cs"/>
            </a:endParaRPr>
          </a:p>
        </p:txBody>
      </p:sp>
      <p:sp>
        <p:nvSpPr>
          <p:cNvPr id="9" name="Slide Number Placeholder 8"/>
          <p:cNvSpPr>
            <a:spLocks noGrp="1"/>
          </p:cNvSpPr>
          <p:nvPr>
            <p:ph type="sldNum" sz="quarter" idx="12"/>
          </p:nvPr>
        </p:nvSpPr>
        <p:spPr/>
        <p:txBody>
          <a:bodyPr/>
          <a:lstStyle>
            <a:lvl1pPr>
              <a:defRPr/>
            </a:lvl1pPr>
          </a:lstStyle>
          <a:p>
            <a:pPr algn="r" rtl="0" fontAlgn="base">
              <a:spcBef>
                <a:spcPct val="0"/>
              </a:spcBef>
              <a:spcAft>
                <a:spcPct val="0"/>
              </a:spcAft>
            </a:pPr>
            <a:fld id="{3BAB054B-9E3B-4EC5-86FE-7AAE92F8F0B0}" type="slidenum">
              <a:rPr lang="en-GB" sz="1400" kern="1200">
                <a:solidFill>
                  <a:srgbClr val="000000"/>
                </a:solidFill>
                <a:latin typeface="Arial" charset="0"/>
                <a:ea typeface="+mn-ea"/>
                <a:cs typeface="+mn-cs"/>
              </a:rPr>
              <a:pPr algn="r" rtl="0" fontAlgn="base">
                <a:spcBef>
                  <a:spcPct val="0"/>
                </a:spcBef>
                <a:spcAft>
                  <a:spcPct val="0"/>
                </a:spcAft>
              </a:pPr>
              <a:t>‹#›</a:t>
            </a:fld>
            <a:endParaRPr lang="en-GB" sz="1400" kern="1200">
              <a:solidFill>
                <a:srgbClr val="000000"/>
              </a:solidFill>
              <a:latin typeface="Arial" charset="0"/>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F6439DB-9469-4AD8-8AB7-5B909404C5B1}" type="datetime1">
              <a:rPr lang="en-US" smtClean="0"/>
              <a:pPr/>
              <a:t>9/1/2008</a:t>
            </a:fld>
            <a:endParaRPr lang="en-US"/>
          </a:p>
        </p:txBody>
      </p:sp>
      <p:sp>
        <p:nvSpPr>
          <p:cNvPr id="6" name="Footer Placeholder 5"/>
          <p:cNvSpPr>
            <a:spLocks noGrp="1"/>
          </p:cNvSpPr>
          <p:nvPr>
            <p:ph type="ftr" sz="quarter" idx="11"/>
          </p:nvPr>
        </p:nvSpPr>
        <p:spPr/>
        <p:txBody>
          <a:bodyPr/>
          <a:lstStyle/>
          <a:p>
            <a:r>
              <a:rPr lang="en-US" smtClean="0"/>
              <a:t>W. Wuensch, CLIC ACE 10-2-2008</a:t>
            </a:r>
            <a:endParaRPr lang="en-US"/>
          </a:p>
        </p:txBody>
      </p:sp>
      <p:sp>
        <p:nvSpPr>
          <p:cNvPr id="7" name="Slide Number Placeholder 6"/>
          <p:cNvSpPr>
            <a:spLocks noGrp="1"/>
          </p:cNvSpPr>
          <p:nvPr>
            <p:ph type="sldNum" sz="quarter" idx="12"/>
          </p:nvPr>
        </p:nvSpPr>
        <p:spPr/>
        <p:txBody>
          <a:bodyPr/>
          <a:lstStyle/>
          <a:p>
            <a:fld id="{A9844CF0-8A40-4DA5-9BCD-7F7D42BE8C1A}"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lgn="l" rtl="0" fontAlgn="base">
              <a:spcBef>
                <a:spcPct val="0"/>
              </a:spcBef>
              <a:spcAft>
                <a:spcPct val="0"/>
              </a:spcAft>
            </a:pPr>
            <a:endParaRPr lang="en-GB" sz="1400" kern="1200">
              <a:solidFill>
                <a:srgbClr val="000000"/>
              </a:solidFill>
              <a:latin typeface="Arial" charset="0"/>
              <a:ea typeface="+mn-ea"/>
              <a:cs typeface="+mn-cs"/>
            </a:endParaRPr>
          </a:p>
        </p:txBody>
      </p:sp>
      <p:sp>
        <p:nvSpPr>
          <p:cNvPr id="4" name="Footer Placeholder 3"/>
          <p:cNvSpPr>
            <a:spLocks noGrp="1"/>
          </p:cNvSpPr>
          <p:nvPr>
            <p:ph type="ftr" sz="quarter" idx="11"/>
          </p:nvPr>
        </p:nvSpPr>
        <p:spPr/>
        <p:txBody>
          <a:bodyPr/>
          <a:lstStyle>
            <a:lvl1pPr>
              <a:defRPr/>
            </a:lvl1pPr>
          </a:lstStyle>
          <a:p>
            <a:pPr algn="ctr" rtl="0" fontAlgn="base">
              <a:spcBef>
                <a:spcPct val="0"/>
              </a:spcBef>
              <a:spcAft>
                <a:spcPct val="0"/>
              </a:spcAft>
            </a:pPr>
            <a:endParaRPr lang="en-GB" sz="1400" kern="1200">
              <a:solidFill>
                <a:srgbClr val="000000"/>
              </a:solidFill>
              <a:latin typeface="Arial" charset="0"/>
              <a:ea typeface="+mn-ea"/>
              <a:cs typeface="+mn-cs"/>
            </a:endParaRPr>
          </a:p>
        </p:txBody>
      </p:sp>
      <p:sp>
        <p:nvSpPr>
          <p:cNvPr id="5" name="Slide Number Placeholder 4"/>
          <p:cNvSpPr>
            <a:spLocks noGrp="1"/>
          </p:cNvSpPr>
          <p:nvPr>
            <p:ph type="sldNum" sz="quarter" idx="12"/>
          </p:nvPr>
        </p:nvSpPr>
        <p:spPr/>
        <p:txBody>
          <a:bodyPr/>
          <a:lstStyle>
            <a:lvl1pPr>
              <a:defRPr/>
            </a:lvl1pPr>
          </a:lstStyle>
          <a:p>
            <a:pPr algn="r" rtl="0" fontAlgn="base">
              <a:spcBef>
                <a:spcPct val="0"/>
              </a:spcBef>
              <a:spcAft>
                <a:spcPct val="0"/>
              </a:spcAft>
            </a:pPr>
            <a:fld id="{678C1410-F72F-460F-8A0A-9D20A51DA0E4}" type="slidenum">
              <a:rPr lang="en-GB" sz="1400" kern="1200">
                <a:solidFill>
                  <a:srgbClr val="000000"/>
                </a:solidFill>
                <a:latin typeface="Arial" charset="0"/>
                <a:ea typeface="+mn-ea"/>
                <a:cs typeface="+mn-cs"/>
              </a:rPr>
              <a:pPr algn="r" rtl="0" fontAlgn="base">
                <a:spcBef>
                  <a:spcPct val="0"/>
                </a:spcBef>
                <a:spcAft>
                  <a:spcPct val="0"/>
                </a:spcAft>
              </a:pPr>
              <a:t>‹#›</a:t>
            </a:fld>
            <a:endParaRPr lang="en-GB" sz="1400" kern="1200">
              <a:solidFill>
                <a:srgbClr val="000000"/>
              </a:solidFill>
              <a:latin typeface="Arial" charset="0"/>
              <a:ea typeface="+mn-ea"/>
              <a:cs typeface="+mn-cs"/>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lgn="l" rtl="0" fontAlgn="base">
              <a:spcBef>
                <a:spcPct val="0"/>
              </a:spcBef>
              <a:spcAft>
                <a:spcPct val="0"/>
              </a:spcAft>
            </a:pPr>
            <a:endParaRPr lang="en-GB" sz="1400" kern="1200">
              <a:solidFill>
                <a:srgbClr val="000000"/>
              </a:solidFill>
              <a:latin typeface="Arial" charset="0"/>
              <a:ea typeface="+mn-ea"/>
              <a:cs typeface="+mn-cs"/>
            </a:endParaRPr>
          </a:p>
        </p:txBody>
      </p:sp>
      <p:sp>
        <p:nvSpPr>
          <p:cNvPr id="3" name="Footer Placeholder 2"/>
          <p:cNvSpPr>
            <a:spLocks noGrp="1"/>
          </p:cNvSpPr>
          <p:nvPr>
            <p:ph type="ftr" sz="quarter" idx="11"/>
          </p:nvPr>
        </p:nvSpPr>
        <p:spPr/>
        <p:txBody>
          <a:bodyPr/>
          <a:lstStyle>
            <a:lvl1pPr>
              <a:defRPr/>
            </a:lvl1pPr>
          </a:lstStyle>
          <a:p>
            <a:pPr algn="ctr" rtl="0" fontAlgn="base">
              <a:spcBef>
                <a:spcPct val="0"/>
              </a:spcBef>
              <a:spcAft>
                <a:spcPct val="0"/>
              </a:spcAft>
            </a:pPr>
            <a:endParaRPr lang="en-GB" sz="1400" kern="1200">
              <a:solidFill>
                <a:srgbClr val="000000"/>
              </a:solidFill>
              <a:latin typeface="Arial" charset="0"/>
              <a:ea typeface="+mn-ea"/>
              <a:cs typeface="+mn-cs"/>
            </a:endParaRPr>
          </a:p>
        </p:txBody>
      </p:sp>
      <p:sp>
        <p:nvSpPr>
          <p:cNvPr id="4" name="Slide Number Placeholder 3"/>
          <p:cNvSpPr>
            <a:spLocks noGrp="1"/>
          </p:cNvSpPr>
          <p:nvPr>
            <p:ph type="sldNum" sz="quarter" idx="12"/>
          </p:nvPr>
        </p:nvSpPr>
        <p:spPr/>
        <p:txBody>
          <a:bodyPr/>
          <a:lstStyle>
            <a:lvl1pPr>
              <a:defRPr/>
            </a:lvl1pPr>
          </a:lstStyle>
          <a:p>
            <a:pPr algn="r" rtl="0" fontAlgn="base">
              <a:spcBef>
                <a:spcPct val="0"/>
              </a:spcBef>
              <a:spcAft>
                <a:spcPct val="0"/>
              </a:spcAft>
            </a:pPr>
            <a:fld id="{84530A3D-3414-453C-99F8-9FD5F5AF458F}" type="slidenum">
              <a:rPr lang="en-GB" sz="1400" kern="1200">
                <a:solidFill>
                  <a:srgbClr val="000000"/>
                </a:solidFill>
                <a:latin typeface="Arial" charset="0"/>
                <a:ea typeface="+mn-ea"/>
                <a:cs typeface="+mn-cs"/>
              </a:rPr>
              <a:pPr algn="r" rtl="0" fontAlgn="base">
                <a:spcBef>
                  <a:spcPct val="0"/>
                </a:spcBef>
                <a:spcAft>
                  <a:spcPct val="0"/>
                </a:spcAft>
              </a:pPr>
              <a:t>‹#›</a:t>
            </a:fld>
            <a:endParaRPr lang="en-GB" sz="1400" kern="1200">
              <a:solidFill>
                <a:srgbClr val="000000"/>
              </a:solidFill>
              <a:latin typeface="Arial" charset="0"/>
              <a:ea typeface="+mn-ea"/>
              <a:cs typeface="+mn-cs"/>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rtl="0" fontAlgn="base">
              <a:spcBef>
                <a:spcPct val="0"/>
              </a:spcBef>
              <a:spcAft>
                <a:spcPct val="0"/>
              </a:spcAft>
            </a:pPr>
            <a:endParaRPr lang="en-GB" sz="1400" kern="1200">
              <a:solidFill>
                <a:srgbClr val="000000"/>
              </a:solidFill>
              <a:latin typeface="Arial" charset="0"/>
              <a:ea typeface="+mn-ea"/>
              <a:cs typeface="+mn-cs"/>
            </a:endParaRPr>
          </a:p>
        </p:txBody>
      </p:sp>
      <p:sp>
        <p:nvSpPr>
          <p:cNvPr id="6" name="Footer Placeholder 5"/>
          <p:cNvSpPr>
            <a:spLocks noGrp="1"/>
          </p:cNvSpPr>
          <p:nvPr>
            <p:ph type="ftr" sz="quarter" idx="11"/>
          </p:nvPr>
        </p:nvSpPr>
        <p:spPr/>
        <p:txBody>
          <a:bodyPr/>
          <a:lstStyle>
            <a:lvl1pPr>
              <a:defRPr/>
            </a:lvl1pPr>
          </a:lstStyle>
          <a:p>
            <a:pPr algn="ctr" rtl="0" fontAlgn="base">
              <a:spcBef>
                <a:spcPct val="0"/>
              </a:spcBef>
              <a:spcAft>
                <a:spcPct val="0"/>
              </a:spcAft>
            </a:pPr>
            <a:endParaRPr lang="en-GB" sz="1400" kern="1200">
              <a:solidFill>
                <a:srgbClr val="000000"/>
              </a:solidFill>
              <a:latin typeface="Arial" charset="0"/>
              <a:ea typeface="+mn-ea"/>
              <a:cs typeface="+mn-cs"/>
            </a:endParaRPr>
          </a:p>
        </p:txBody>
      </p:sp>
      <p:sp>
        <p:nvSpPr>
          <p:cNvPr id="7" name="Slide Number Placeholder 6"/>
          <p:cNvSpPr>
            <a:spLocks noGrp="1"/>
          </p:cNvSpPr>
          <p:nvPr>
            <p:ph type="sldNum" sz="quarter" idx="12"/>
          </p:nvPr>
        </p:nvSpPr>
        <p:spPr/>
        <p:txBody>
          <a:bodyPr/>
          <a:lstStyle>
            <a:lvl1pPr>
              <a:defRPr/>
            </a:lvl1pPr>
          </a:lstStyle>
          <a:p>
            <a:pPr algn="r" rtl="0" fontAlgn="base">
              <a:spcBef>
                <a:spcPct val="0"/>
              </a:spcBef>
              <a:spcAft>
                <a:spcPct val="0"/>
              </a:spcAft>
            </a:pPr>
            <a:fld id="{D7885813-6CBA-4437-A85A-6D307AEBE101}" type="slidenum">
              <a:rPr lang="en-GB" sz="1400" kern="1200">
                <a:solidFill>
                  <a:srgbClr val="000000"/>
                </a:solidFill>
                <a:latin typeface="Arial" charset="0"/>
                <a:ea typeface="+mn-ea"/>
                <a:cs typeface="+mn-cs"/>
              </a:rPr>
              <a:pPr algn="r" rtl="0" fontAlgn="base">
                <a:spcBef>
                  <a:spcPct val="0"/>
                </a:spcBef>
                <a:spcAft>
                  <a:spcPct val="0"/>
                </a:spcAft>
              </a:pPr>
              <a:t>‹#›</a:t>
            </a:fld>
            <a:endParaRPr lang="en-GB" sz="1400" kern="1200">
              <a:solidFill>
                <a:srgbClr val="000000"/>
              </a:solidFill>
              <a:latin typeface="Arial" charset="0"/>
              <a:ea typeface="+mn-ea"/>
              <a:cs typeface="+mn-cs"/>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rtl="0" fontAlgn="base">
              <a:spcBef>
                <a:spcPct val="0"/>
              </a:spcBef>
              <a:spcAft>
                <a:spcPct val="0"/>
              </a:spcAft>
            </a:pPr>
            <a:endParaRPr lang="en-GB" sz="1400" kern="1200">
              <a:solidFill>
                <a:srgbClr val="000000"/>
              </a:solidFill>
              <a:latin typeface="Arial" charset="0"/>
              <a:ea typeface="+mn-ea"/>
              <a:cs typeface="+mn-cs"/>
            </a:endParaRPr>
          </a:p>
        </p:txBody>
      </p:sp>
      <p:sp>
        <p:nvSpPr>
          <p:cNvPr id="6" name="Footer Placeholder 5"/>
          <p:cNvSpPr>
            <a:spLocks noGrp="1"/>
          </p:cNvSpPr>
          <p:nvPr>
            <p:ph type="ftr" sz="quarter" idx="11"/>
          </p:nvPr>
        </p:nvSpPr>
        <p:spPr/>
        <p:txBody>
          <a:bodyPr/>
          <a:lstStyle>
            <a:lvl1pPr>
              <a:defRPr/>
            </a:lvl1pPr>
          </a:lstStyle>
          <a:p>
            <a:pPr algn="ctr" rtl="0" fontAlgn="base">
              <a:spcBef>
                <a:spcPct val="0"/>
              </a:spcBef>
              <a:spcAft>
                <a:spcPct val="0"/>
              </a:spcAft>
            </a:pPr>
            <a:endParaRPr lang="en-GB" sz="1400" kern="1200">
              <a:solidFill>
                <a:srgbClr val="000000"/>
              </a:solidFill>
              <a:latin typeface="Arial" charset="0"/>
              <a:ea typeface="+mn-ea"/>
              <a:cs typeface="+mn-cs"/>
            </a:endParaRPr>
          </a:p>
        </p:txBody>
      </p:sp>
      <p:sp>
        <p:nvSpPr>
          <p:cNvPr id="7" name="Slide Number Placeholder 6"/>
          <p:cNvSpPr>
            <a:spLocks noGrp="1"/>
          </p:cNvSpPr>
          <p:nvPr>
            <p:ph type="sldNum" sz="quarter" idx="12"/>
          </p:nvPr>
        </p:nvSpPr>
        <p:spPr/>
        <p:txBody>
          <a:bodyPr/>
          <a:lstStyle>
            <a:lvl1pPr>
              <a:defRPr/>
            </a:lvl1pPr>
          </a:lstStyle>
          <a:p>
            <a:pPr algn="r" rtl="0" fontAlgn="base">
              <a:spcBef>
                <a:spcPct val="0"/>
              </a:spcBef>
              <a:spcAft>
                <a:spcPct val="0"/>
              </a:spcAft>
            </a:pPr>
            <a:fld id="{B3AFE1DB-FA2A-4A93-BE72-FE613BBBD31C}" type="slidenum">
              <a:rPr lang="en-GB" sz="1400" kern="1200">
                <a:solidFill>
                  <a:srgbClr val="000000"/>
                </a:solidFill>
                <a:latin typeface="Arial" charset="0"/>
                <a:ea typeface="+mn-ea"/>
                <a:cs typeface="+mn-cs"/>
              </a:rPr>
              <a:pPr algn="r" rtl="0" fontAlgn="base">
                <a:spcBef>
                  <a:spcPct val="0"/>
                </a:spcBef>
                <a:spcAft>
                  <a:spcPct val="0"/>
                </a:spcAft>
              </a:pPr>
              <a:t>‹#›</a:t>
            </a:fld>
            <a:endParaRPr lang="en-GB" sz="1400" kern="1200">
              <a:solidFill>
                <a:srgbClr val="000000"/>
              </a:solidFill>
              <a:latin typeface="Arial" charset="0"/>
              <a:ea typeface="+mn-ea"/>
              <a:cs typeface="+mn-cs"/>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GB" sz="1400" kern="1200">
              <a:solidFill>
                <a:srgbClr val="000000"/>
              </a:solidFill>
              <a:latin typeface="Arial"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GB" sz="1400" kern="1200">
              <a:solidFill>
                <a:srgbClr val="000000"/>
              </a:solidFill>
              <a:latin typeface="Arial"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4640D339-35DB-45AF-B707-176075F5A8A5}" type="slidenum">
              <a:rPr lang="en-GB" sz="1400" kern="1200">
                <a:solidFill>
                  <a:srgbClr val="000000"/>
                </a:solidFill>
                <a:latin typeface="Arial" charset="0"/>
                <a:ea typeface="+mn-ea"/>
                <a:cs typeface="+mn-cs"/>
              </a:rPr>
              <a:pPr algn="r" rtl="0" fontAlgn="base">
                <a:spcBef>
                  <a:spcPct val="0"/>
                </a:spcBef>
                <a:spcAft>
                  <a:spcPct val="0"/>
                </a:spcAft>
              </a:pPr>
              <a:t>‹#›</a:t>
            </a:fld>
            <a:endParaRPr lang="en-GB" sz="1400" kern="1200">
              <a:solidFill>
                <a:srgbClr val="000000"/>
              </a:solidFill>
              <a:latin typeface="Arial" charset="0"/>
              <a:ea typeface="+mn-ea"/>
              <a:cs typeface="+mn-cs"/>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GB" sz="1400" kern="1200">
              <a:solidFill>
                <a:srgbClr val="000000"/>
              </a:solidFill>
              <a:latin typeface="Arial"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GB" sz="1400" kern="1200">
              <a:solidFill>
                <a:srgbClr val="000000"/>
              </a:solidFill>
              <a:latin typeface="Arial"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996668F3-3E98-41D0-A09C-438DADF285F3}" type="slidenum">
              <a:rPr lang="en-GB" sz="1400" kern="1200">
                <a:solidFill>
                  <a:srgbClr val="000000"/>
                </a:solidFill>
                <a:latin typeface="Arial" charset="0"/>
                <a:ea typeface="+mn-ea"/>
                <a:cs typeface="+mn-cs"/>
              </a:rPr>
              <a:pPr algn="r" rtl="0" fontAlgn="base">
                <a:spcBef>
                  <a:spcPct val="0"/>
                </a:spcBef>
                <a:spcAft>
                  <a:spcPct val="0"/>
                </a:spcAft>
              </a:pPr>
              <a:t>‹#›</a:t>
            </a:fld>
            <a:endParaRPr lang="en-GB" sz="1400" kern="1200">
              <a:solidFill>
                <a:srgbClr val="000000"/>
              </a:solidFill>
              <a:latin typeface="Arial" charset="0"/>
              <a:ea typeface="+mn-ea"/>
              <a:cs typeface="+mn-cs"/>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pPr algn="l" rtl="0" fontAlgn="base">
              <a:spcBef>
                <a:spcPct val="0"/>
              </a:spcBef>
              <a:spcAft>
                <a:spcPct val="0"/>
              </a:spcAft>
            </a:pPr>
            <a:endParaRPr lang="en-GB" sz="1400" kern="1200">
              <a:solidFill>
                <a:srgbClr val="000000"/>
              </a:solidFill>
              <a:latin typeface="Arial" charset="0"/>
              <a:ea typeface="+mn-ea"/>
              <a:cs typeface="+mn-cs"/>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lgn="ctr" rtl="0" fontAlgn="base">
              <a:spcBef>
                <a:spcPct val="0"/>
              </a:spcBef>
              <a:spcAft>
                <a:spcPct val="0"/>
              </a:spcAft>
            </a:pPr>
            <a:endParaRPr lang="en-GB" sz="1400" kern="1200">
              <a:solidFill>
                <a:srgbClr val="000000"/>
              </a:solidFill>
              <a:latin typeface="Arial" charset="0"/>
              <a:ea typeface="+mn-ea"/>
              <a:cs typeface="+mn-cs"/>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lgn="r" rtl="0" fontAlgn="base">
              <a:spcBef>
                <a:spcPct val="0"/>
              </a:spcBef>
              <a:spcAft>
                <a:spcPct val="0"/>
              </a:spcAft>
            </a:pPr>
            <a:fld id="{3D97C749-56EB-4649-8DFB-1C21012A7E93}" type="slidenum">
              <a:rPr lang="en-GB" sz="1400" kern="1200">
                <a:solidFill>
                  <a:srgbClr val="000000"/>
                </a:solidFill>
                <a:latin typeface="Arial" charset="0"/>
                <a:ea typeface="+mn-ea"/>
                <a:cs typeface="+mn-cs"/>
              </a:rPr>
              <a:pPr algn="r" rtl="0" fontAlgn="base">
                <a:spcBef>
                  <a:spcPct val="0"/>
                </a:spcBef>
                <a:spcAft>
                  <a:spcPct val="0"/>
                </a:spcAft>
              </a:pPr>
              <a:t>‹#›</a:t>
            </a:fld>
            <a:endParaRPr lang="en-GB" sz="1400" kern="1200">
              <a:solidFill>
                <a:srgbClr val="000000"/>
              </a:solidFill>
              <a:latin typeface="Arial" charset="0"/>
              <a:ea typeface="+mn-ea"/>
              <a:cs typeface="+mn-cs"/>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pPr algn="l" rtl="0"/>
            <a:fld id="{6E0D7DBB-7694-4371-8F8C-81D98556429D}" type="datetimeFigureOut">
              <a:rPr kumimoji="1" lang="ja-JP" altLang="en-US" sz="1200" kern="1200">
                <a:solidFill>
                  <a:prstClr val="black">
                    <a:tint val="75000"/>
                  </a:prstClr>
                </a:solidFill>
                <a:latin typeface="Calibri"/>
                <a:cs typeface="+mn-cs"/>
              </a:rPr>
              <a:pPr algn="l" rtl="0"/>
              <a:t>2008/9/1</a:t>
            </a:fld>
            <a:endParaRPr kumimoji="1" lang="ja-JP" altLang="en-US" sz="1200" kern="1200">
              <a:solidFill>
                <a:prstClr val="black">
                  <a:tint val="75000"/>
                </a:prstClr>
              </a:solidFill>
              <a:latin typeface="Calibri"/>
              <a:cs typeface="+mn-cs"/>
            </a:endParaRPr>
          </a:p>
        </p:txBody>
      </p:sp>
      <p:sp>
        <p:nvSpPr>
          <p:cNvPr id="5" name="フッター プレースホルダ 4"/>
          <p:cNvSpPr>
            <a:spLocks noGrp="1"/>
          </p:cNvSpPr>
          <p:nvPr>
            <p:ph type="ftr" sz="quarter" idx="11"/>
          </p:nvPr>
        </p:nvSpPr>
        <p:spPr/>
        <p:txBody>
          <a:bodyPr/>
          <a:lstStyle/>
          <a:p>
            <a:pPr algn="ctr" rtl="0"/>
            <a:endParaRPr kumimoji="1" lang="ja-JP" altLang="en-US" sz="1200" kern="1200">
              <a:solidFill>
                <a:prstClr val="black">
                  <a:tint val="75000"/>
                </a:prstClr>
              </a:solidFill>
              <a:latin typeface="Calibri"/>
              <a:cs typeface="+mn-cs"/>
            </a:endParaRPr>
          </a:p>
        </p:txBody>
      </p:sp>
      <p:sp>
        <p:nvSpPr>
          <p:cNvPr id="6" name="スライド番号プレースホルダ 5"/>
          <p:cNvSpPr>
            <a:spLocks noGrp="1"/>
          </p:cNvSpPr>
          <p:nvPr>
            <p:ph type="sldNum" sz="quarter" idx="12"/>
          </p:nvPr>
        </p:nvSpPr>
        <p:spPr/>
        <p:txBody>
          <a:bodyPr/>
          <a:lstStyle/>
          <a:p>
            <a:pPr algn="r" rtl="0"/>
            <a:fld id="{56DE4201-6718-4E10-ACC2-E70DAF687141}" type="slidenum">
              <a:rPr kumimoji="1" lang="ja-JP" altLang="en-US" sz="1200" kern="1200">
                <a:solidFill>
                  <a:prstClr val="black">
                    <a:tint val="75000"/>
                  </a:prstClr>
                </a:solidFill>
                <a:latin typeface="Calibri"/>
                <a:cs typeface="+mn-cs"/>
              </a:rPr>
              <a:pPr algn="r" rtl="0"/>
              <a:t>‹#›</a:t>
            </a:fld>
            <a:endParaRPr kumimoji="1" lang="ja-JP" altLang="en-US" sz="1200" kern="1200">
              <a:solidFill>
                <a:prstClr val="black">
                  <a:tint val="75000"/>
                </a:prstClr>
              </a:solidFill>
              <a:latin typeface="Calibri"/>
              <a:cs typeface="+mn-cs"/>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pPr algn="l" rtl="0"/>
            <a:fld id="{6E0D7DBB-7694-4371-8F8C-81D98556429D}" type="datetimeFigureOut">
              <a:rPr kumimoji="1" lang="ja-JP" altLang="en-US" sz="1200" kern="1200">
                <a:solidFill>
                  <a:prstClr val="black">
                    <a:tint val="75000"/>
                  </a:prstClr>
                </a:solidFill>
                <a:latin typeface="Calibri"/>
                <a:cs typeface="+mn-cs"/>
              </a:rPr>
              <a:pPr algn="l" rtl="0"/>
              <a:t>2008/9/1</a:t>
            </a:fld>
            <a:endParaRPr kumimoji="1" lang="ja-JP" altLang="en-US" sz="1200" kern="1200">
              <a:solidFill>
                <a:prstClr val="black">
                  <a:tint val="75000"/>
                </a:prstClr>
              </a:solidFill>
              <a:latin typeface="Calibri"/>
              <a:cs typeface="+mn-cs"/>
            </a:endParaRPr>
          </a:p>
        </p:txBody>
      </p:sp>
      <p:sp>
        <p:nvSpPr>
          <p:cNvPr id="5" name="フッター プレースホルダ 4"/>
          <p:cNvSpPr>
            <a:spLocks noGrp="1"/>
          </p:cNvSpPr>
          <p:nvPr>
            <p:ph type="ftr" sz="quarter" idx="11"/>
          </p:nvPr>
        </p:nvSpPr>
        <p:spPr/>
        <p:txBody>
          <a:bodyPr/>
          <a:lstStyle/>
          <a:p>
            <a:pPr algn="ctr" rtl="0"/>
            <a:endParaRPr kumimoji="1" lang="ja-JP" altLang="en-US" sz="1200" kern="1200">
              <a:solidFill>
                <a:prstClr val="black">
                  <a:tint val="75000"/>
                </a:prstClr>
              </a:solidFill>
              <a:latin typeface="Calibri"/>
              <a:cs typeface="+mn-cs"/>
            </a:endParaRPr>
          </a:p>
        </p:txBody>
      </p:sp>
      <p:sp>
        <p:nvSpPr>
          <p:cNvPr id="6" name="スライド番号プレースホルダ 5"/>
          <p:cNvSpPr>
            <a:spLocks noGrp="1"/>
          </p:cNvSpPr>
          <p:nvPr>
            <p:ph type="sldNum" sz="quarter" idx="12"/>
          </p:nvPr>
        </p:nvSpPr>
        <p:spPr/>
        <p:txBody>
          <a:bodyPr/>
          <a:lstStyle/>
          <a:p>
            <a:pPr algn="r" rtl="0"/>
            <a:fld id="{56DE4201-6718-4E10-ACC2-E70DAF687141}" type="slidenum">
              <a:rPr kumimoji="1" lang="ja-JP" altLang="en-US" sz="1200" kern="1200">
                <a:solidFill>
                  <a:prstClr val="black">
                    <a:tint val="75000"/>
                  </a:prstClr>
                </a:solidFill>
                <a:latin typeface="Calibri"/>
                <a:cs typeface="+mn-cs"/>
              </a:rPr>
              <a:pPr algn="r" rtl="0"/>
              <a:t>‹#›</a:t>
            </a:fld>
            <a:endParaRPr kumimoji="1" lang="ja-JP" altLang="en-US" sz="1200" kern="1200">
              <a:solidFill>
                <a:prstClr val="black">
                  <a:tint val="75000"/>
                </a:prstClr>
              </a:solidFill>
              <a:latin typeface="Calibri"/>
              <a:cs typeface="+mn-cs"/>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pPr algn="l" rtl="0"/>
            <a:fld id="{6E0D7DBB-7694-4371-8F8C-81D98556429D}" type="datetimeFigureOut">
              <a:rPr kumimoji="1" lang="ja-JP" altLang="en-US" sz="1200" kern="1200">
                <a:solidFill>
                  <a:prstClr val="black">
                    <a:tint val="75000"/>
                  </a:prstClr>
                </a:solidFill>
                <a:latin typeface="Calibri"/>
                <a:cs typeface="+mn-cs"/>
              </a:rPr>
              <a:pPr algn="l" rtl="0"/>
              <a:t>2008/9/1</a:t>
            </a:fld>
            <a:endParaRPr kumimoji="1" lang="ja-JP" altLang="en-US" sz="1200" kern="1200">
              <a:solidFill>
                <a:prstClr val="black">
                  <a:tint val="75000"/>
                </a:prstClr>
              </a:solidFill>
              <a:latin typeface="Calibri"/>
              <a:cs typeface="+mn-cs"/>
            </a:endParaRPr>
          </a:p>
        </p:txBody>
      </p:sp>
      <p:sp>
        <p:nvSpPr>
          <p:cNvPr id="5" name="フッター プレースホルダ 4"/>
          <p:cNvSpPr>
            <a:spLocks noGrp="1"/>
          </p:cNvSpPr>
          <p:nvPr>
            <p:ph type="ftr" sz="quarter" idx="11"/>
          </p:nvPr>
        </p:nvSpPr>
        <p:spPr/>
        <p:txBody>
          <a:bodyPr/>
          <a:lstStyle/>
          <a:p>
            <a:pPr algn="ctr" rtl="0"/>
            <a:endParaRPr kumimoji="1" lang="ja-JP" altLang="en-US" sz="1200" kern="1200">
              <a:solidFill>
                <a:prstClr val="black">
                  <a:tint val="75000"/>
                </a:prstClr>
              </a:solidFill>
              <a:latin typeface="Calibri"/>
              <a:cs typeface="+mn-cs"/>
            </a:endParaRPr>
          </a:p>
        </p:txBody>
      </p:sp>
      <p:sp>
        <p:nvSpPr>
          <p:cNvPr id="6" name="スライド番号プレースホルダ 5"/>
          <p:cNvSpPr>
            <a:spLocks noGrp="1"/>
          </p:cNvSpPr>
          <p:nvPr>
            <p:ph type="sldNum" sz="quarter" idx="12"/>
          </p:nvPr>
        </p:nvSpPr>
        <p:spPr/>
        <p:txBody>
          <a:bodyPr/>
          <a:lstStyle/>
          <a:p>
            <a:pPr algn="r" rtl="0"/>
            <a:fld id="{56DE4201-6718-4E10-ACC2-E70DAF687141}" type="slidenum">
              <a:rPr kumimoji="1" lang="ja-JP" altLang="en-US" sz="1200" kern="1200">
                <a:solidFill>
                  <a:prstClr val="black">
                    <a:tint val="75000"/>
                  </a:prstClr>
                </a:solidFill>
                <a:latin typeface="Calibri"/>
                <a:cs typeface="+mn-cs"/>
              </a:rPr>
              <a:pPr algn="r" rtl="0"/>
              <a:t>‹#›</a:t>
            </a:fld>
            <a:endParaRPr kumimoji="1" lang="ja-JP" altLang="en-US" sz="1200" kern="1200">
              <a:solidFill>
                <a:prstClr val="black">
                  <a:tint val="75000"/>
                </a:prstClr>
              </a:solidFill>
              <a:latin typeface="Calibri"/>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14B058-C500-4E2E-B93E-0A1B3D936268}" type="datetime1">
              <a:rPr lang="en-US" smtClean="0"/>
              <a:pPr/>
              <a:t>9/1/2008</a:t>
            </a:fld>
            <a:endParaRPr lang="en-US"/>
          </a:p>
        </p:txBody>
      </p:sp>
      <p:sp>
        <p:nvSpPr>
          <p:cNvPr id="8" name="Footer Placeholder 7"/>
          <p:cNvSpPr>
            <a:spLocks noGrp="1"/>
          </p:cNvSpPr>
          <p:nvPr>
            <p:ph type="ftr" sz="quarter" idx="11"/>
          </p:nvPr>
        </p:nvSpPr>
        <p:spPr/>
        <p:txBody>
          <a:bodyPr/>
          <a:lstStyle/>
          <a:p>
            <a:r>
              <a:rPr lang="en-US" smtClean="0"/>
              <a:t>W. Wuensch, CLIC ACE 10-2-2008</a:t>
            </a:r>
            <a:endParaRPr lang="en-US"/>
          </a:p>
        </p:txBody>
      </p:sp>
      <p:sp>
        <p:nvSpPr>
          <p:cNvPr id="9" name="Slide Number Placeholder 8"/>
          <p:cNvSpPr>
            <a:spLocks noGrp="1"/>
          </p:cNvSpPr>
          <p:nvPr>
            <p:ph type="sldNum" sz="quarter" idx="12"/>
          </p:nvPr>
        </p:nvSpPr>
        <p:spPr/>
        <p:txBody>
          <a:bodyPr/>
          <a:lstStyle/>
          <a:p>
            <a:fld id="{A9844CF0-8A40-4DA5-9BCD-7F7D42BE8C1A}"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pPr algn="l" rtl="0"/>
            <a:fld id="{6E0D7DBB-7694-4371-8F8C-81D98556429D}" type="datetimeFigureOut">
              <a:rPr kumimoji="1" lang="ja-JP" altLang="en-US" sz="1200" kern="1200">
                <a:solidFill>
                  <a:prstClr val="black">
                    <a:tint val="75000"/>
                  </a:prstClr>
                </a:solidFill>
                <a:latin typeface="Calibri"/>
                <a:cs typeface="+mn-cs"/>
              </a:rPr>
              <a:pPr algn="l" rtl="0"/>
              <a:t>2008/9/1</a:t>
            </a:fld>
            <a:endParaRPr kumimoji="1" lang="ja-JP" altLang="en-US" sz="1200" kern="1200">
              <a:solidFill>
                <a:prstClr val="black">
                  <a:tint val="75000"/>
                </a:prstClr>
              </a:solidFill>
              <a:latin typeface="Calibri"/>
              <a:cs typeface="+mn-cs"/>
            </a:endParaRPr>
          </a:p>
        </p:txBody>
      </p:sp>
      <p:sp>
        <p:nvSpPr>
          <p:cNvPr id="6" name="フッター プレースホルダ 5"/>
          <p:cNvSpPr>
            <a:spLocks noGrp="1"/>
          </p:cNvSpPr>
          <p:nvPr>
            <p:ph type="ftr" sz="quarter" idx="11"/>
          </p:nvPr>
        </p:nvSpPr>
        <p:spPr/>
        <p:txBody>
          <a:bodyPr/>
          <a:lstStyle/>
          <a:p>
            <a:pPr algn="ctr" rtl="0"/>
            <a:endParaRPr kumimoji="1" lang="ja-JP" altLang="en-US" sz="1200" kern="1200">
              <a:solidFill>
                <a:prstClr val="black">
                  <a:tint val="75000"/>
                </a:prstClr>
              </a:solidFill>
              <a:latin typeface="Calibri"/>
              <a:cs typeface="+mn-cs"/>
            </a:endParaRPr>
          </a:p>
        </p:txBody>
      </p:sp>
      <p:sp>
        <p:nvSpPr>
          <p:cNvPr id="7" name="スライド番号プレースホルダ 6"/>
          <p:cNvSpPr>
            <a:spLocks noGrp="1"/>
          </p:cNvSpPr>
          <p:nvPr>
            <p:ph type="sldNum" sz="quarter" idx="12"/>
          </p:nvPr>
        </p:nvSpPr>
        <p:spPr/>
        <p:txBody>
          <a:bodyPr/>
          <a:lstStyle/>
          <a:p>
            <a:pPr algn="r" rtl="0"/>
            <a:fld id="{56DE4201-6718-4E10-ACC2-E70DAF687141}" type="slidenum">
              <a:rPr kumimoji="1" lang="ja-JP" altLang="en-US" sz="1200" kern="1200">
                <a:solidFill>
                  <a:prstClr val="black">
                    <a:tint val="75000"/>
                  </a:prstClr>
                </a:solidFill>
                <a:latin typeface="Calibri"/>
                <a:cs typeface="+mn-cs"/>
              </a:rPr>
              <a:pPr algn="r" rtl="0"/>
              <a:t>‹#›</a:t>
            </a:fld>
            <a:endParaRPr kumimoji="1" lang="ja-JP" altLang="en-US" sz="1200" kern="1200">
              <a:solidFill>
                <a:prstClr val="black">
                  <a:tint val="75000"/>
                </a:prstClr>
              </a:solidFill>
              <a:latin typeface="Calibri"/>
              <a:cs typeface="+mn-cs"/>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pPr algn="l" rtl="0"/>
            <a:fld id="{6E0D7DBB-7694-4371-8F8C-81D98556429D}" type="datetimeFigureOut">
              <a:rPr kumimoji="1" lang="ja-JP" altLang="en-US" sz="1200" kern="1200">
                <a:solidFill>
                  <a:prstClr val="black">
                    <a:tint val="75000"/>
                  </a:prstClr>
                </a:solidFill>
                <a:latin typeface="Calibri"/>
                <a:cs typeface="+mn-cs"/>
              </a:rPr>
              <a:pPr algn="l" rtl="0"/>
              <a:t>2008/9/1</a:t>
            </a:fld>
            <a:endParaRPr kumimoji="1" lang="ja-JP" altLang="en-US" sz="1200" kern="1200">
              <a:solidFill>
                <a:prstClr val="black">
                  <a:tint val="75000"/>
                </a:prstClr>
              </a:solidFill>
              <a:latin typeface="Calibri"/>
              <a:cs typeface="+mn-cs"/>
            </a:endParaRPr>
          </a:p>
        </p:txBody>
      </p:sp>
      <p:sp>
        <p:nvSpPr>
          <p:cNvPr id="8" name="フッター プレースホルダ 7"/>
          <p:cNvSpPr>
            <a:spLocks noGrp="1"/>
          </p:cNvSpPr>
          <p:nvPr>
            <p:ph type="ftr" sz="quarter" idx="11"/>
          </p:nvPr>
        </p:nvSpPr>
        <p:spPr/>
        <p:txBody>
          <a:bodyPr/>
          <a:lstStyle/>
          <a:p>
            <a:pPr algn="ctr" rtl="0"/>
            <a:endParaRPr kumimoji="1" lang="ja-JP" altLang="en-US" sz="1200" kern="1200">
              <a:solidFill>
                <a:prstClr val="black">
                  <a:tint val="75000"/>
                </a:prstClr>
              </a:solidFill>
              <a:latin typeface="Calibri"/>
              <a:cs typeface="+mn-cs"/>
            </a:endParaRPr>
          </a:p>
        </p:txBody>
      </p:sp>
      <p:sp>
        <p:nvSpPr>
          <p:cNvPr id="9" name="スライド番号プレースホルダ 8"/>
          <p:cNvSpPr>
            <a:spLocks noGrp="1"/>
          </p:cNvSpPr>
          <p:nvPr>
            <p:ph type="sldNum" sz="quarter" idx="12"/>
          </p:nvPr>
        </p:nvSpPr>
        <p:spPr/>
        <p:txBody>
          <a:bodyPr/>
          <a:lstStyle/>
          <a:p>
            <a:pPr algn="r" rtl="0"/>
            <a:fld id="{56DE4201-6718-4E10-ACC2-E70DAF687141}" type="slidenum">
              <a:rPr kumimoji="1" lang="ja-JP" altLang="en-US" sz="1200" kern="1200">
                <a:solidFill>
                  <a:prstClr val="black">
                    <a:tint val="75000"/>
                  </a:prstClr>
                </a:solidFill>
                <a:latin typeface="Calibri"/>
                <a:cs typeface="+mn-cs"/>
              </a:rPr>
              <a:pPr algn="r" rtl="0"/>
              <a:t>‹#›</a:t>
            </a:fld>
            <a:endParaRPr kumimoji="1" lang="ja-JP" altLang="en-US" sz="1200" kern="1200">
              <a:solidFill>
                <a:prstClr val="black">
                  <a:tint val="75000"/>
                </a:prstClr>
              </a:solidFill>
              <a:latin typeface="Calibri"/>
              <a:cs typeface="+mn-cs"/>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pPr algn="l" rtl="0"/>
            <a:fld id="{6E0D7DBB-7694-4371-8F8C-81D98556429D}" type="datetimeFigureOut">
              <a:rPr kumimoji="1" lang="ja-JP" altLang="en-US" sz="1200" kern="1200">
                <a:solidFill>
                  <a:prstClr val="black">
                    <a:tint val="75000"/>
                  </a:prstClr>
                </a:solidFill>
                <a:latin typeface="Calibri"/>
                <a:cs typeface="+mn-cs"/>
              </a:rPr>
              <a:pPr algn="l" rtl="0"/>
              <a:t>2008/9/1</a:t>
            </a:fld>
            <a:endParaRPr kumimoji="1" lang="ja-JP" altLang="en-US" sz="1200" kern="1200">
              <a:solidFill>
                <a:prstClr val="black">
                  <a:tint val="75000"/>
                </a:prstClr>
              </a:solidFill>
              <a:latin typeface="Calibri"/>
              <a:cs typeface="+mn-cs"/>
            </a:endParaRPr>
          </a:p>
        </p:txBody>
      </p:sp>
      <p:sp>
        <p:nvSpPr>
          <p:cNvPr id="4" name="フッター プレースホルダ 3"/>
          <p:cNvSpPr>
            <a:spLocks noGrp="1"/>
          </p:cNvSpPr>
          <p:nvPr>
            <p:ph type="ftr" sz="quarter" idx="11"/>
          </p:nvPr>
        </p:nvSpPr>
        <p:spPr/>
        <p:txBody>
          <a:bodyPr/>
          <a:lstStyle/>
          <a:p>
            <a:pPr algn="ctr" rtl="0"/>
            <a:endParaRPr kumimoji="1" lang="ja-JP" altLang="en-US" sz="1200" kern="1200">
              <a:solidFill>
                <a:prstClr val="black">
                  <a:tint val="75000"/>
                </a:prstClr>
              </a:solidFill>
              <a:latin typeface="Calibri"/>
              <a:cs typeface="+mn-cs"/>
            </a:endParaRPr>
          </a:p>
        </p:txBody>
      </p:sp>
      <p:sp>
        <p:nvSpPr>
          <p:cNvPr id="5" name="スライド番号プレースホルダ 4"/>
          <p:cNvSpPr>
            <a:spLocks noGrp="1"/>
          </p:cNvSpPr>
          <p:nvPr>
            <p:ph type="sldNum" sz="quarter" idx="12"/>
          </p:nvPr>
        </p:nvSpPr>
        <p:spPr/>
        <p:txBody>
          <a:bodyPr/>
          <a:lstStyle/>
          <a:p>
            <a:pPr algn="r" rtl="0"/>
            <a:fld id="{56DE4201-6718-4E10-ACC2-E70DAF687141}" type="slidenum">
              <a:rPr kumimoji="1" lang="ja-JP" altLang="en-US" sz="1200" kern="1200">
                <a:solidFill>
                  <a:prstClr val="black">
                    <a:tint val="75000"/>
                  </a:prstClr>
                </a:solidFill>
                <a:latin typeface="Calibri"/>
                <a:cs typeface="+mn-cs"/>
              </a:rPr>
              <a:pPr algn="r" rtl="0"/>
              <a:t>‹#›</a:t>
            </a:fld>
            <a:endParaRPr kumimoji="1" lang="ja-JP" altLang="en-US" sz="1200" kern="1200">
              <a:solidFill>
                <a:prstClr val="black">
                  <a:tint val="75000"/>
                </a:prstClr>
              </a:solidFill>
              <a:latin typeface="Calibri"/>
              <a:cs typeface="+mn-cs"/>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pPr algn="l" rtl="0"/>
            <a:fld id="{6E0D7DBB-7694-4371-8F8C-81D98556429D}" type="datetimeFigureOut">
              <a:rPr kumimoji="1" lang="ja-JP" altLang="en-US" sz="1200" kern="1200">
                <a:solidFill>
                  <a:prstClr val="black">
                    <a:tint val="75000"/>
                  </a:prstClr>
                </a:solidFill>
                <a:latin typeface="Calibri"/>
                <a:cs typeface="+mn-cs"/>
              </a:rPr>
              <a:pPr algn="l" rtl="0"/>
              <a:t>2008/9/1</a:t>
            </a:fld>
            <a:endParaRPr kumimoji="1" lang="ja-JP" altLang="en-US" sz="1200" kern="1200">
              <a:solidFill>
                <a:prstClr val="black">
                  <a:tint val="75000"/>
                </a:prstClr>
              </a:solidFill>
              <a:latin typeface="Calibri"/>
              <a:cs typeface="+mn-cs"/>
            </a:endParaRPr>
          </a:p>
        </p:txBody>
      </p:sp>
      <p:sp>
        <p:nvSpPr>
          <p:cNvPr id="3" name="フッター プレースホルダ 2"/>
          <p:cNvSpPr>
            <a:spLocks noGrp="1"/>
          </p:cNvSpPr>
          <p:nvPr>
            <p:ph type="ftr" sz="quarter" idx="11"/>
          </p:nvPr>
        </p:nvSpPr>
        <p:spPr/>
        <p:txBody>
          <a:bodyPr/>
          <a:lstStyle/>
          <a:p>
            <a:pPr algn="ctr" rtl="0"/>
            <a:endParaRPr kumimoji="1" lang="ja-JP" altLang="en-US" sz="1200" kern="1200">
              <a:solidFill>
                <a:prstClr val="black">
                  <a:tint val="75000"/>
                </a:prstClr>
              </a:solidFill>
              <a:latin typeface="Calibri"/>
              <a:cs typeface="+mn-cs"/>
            </a:endParaRPr>
          </a:p>
        </p:txBody>
      </p:sp>
      <p:sp>
        <p:nvSpPr>
          <p:cNvPr id="4" name="スライド番号プレースホルダ 3"/>
          <p:cNvSpPr>
            <a:spLocks noGrp="1"/>
          </p:cNvSpPr>
          <p:nvPr>
            <p:ph type="sldNum" sz="quarter" idx="12"/>
          </p:nvPr>
        </p:nvSpPr>
        <p:spPr/>
        <p:txBody>
          <a:bodyPr/>
          <a:lstStyle/>
          <a:p>
            <a:pPr algn="r" rtl="0"/>
            <a:fld id="{56DE4201-6718-4E10-ACC2-E70DAF687141}" type="slidenum">
              <a:rPr kumimoji="1" lang="ja-JP" altLang="en-US" sz="1200" kern="1200">
                <a:solidFill>
                  <a:prstClr val="black">
                    <a:tint val="75000"/>
                  </a:prstClr>
                </a:solidFill>
                <a:latin typeface="Calibri"/>
                <a:cs typeface="+mn-cs"/>
              </a:rPr>
              <a:pPr algn="r" rtl="0"/>
              <a:t>‹#›</a:t>
            </a:fld>
            <a:endParaRPr kumimoji="1" lang="ja-JP" altLang="en-US" sz="1200" kern="1200">
              <a:solidFill>
                <a:prstClr val="black">
                  <a:tint val="75000"/>
                </a:prstClr>
              </a:solidFill>
              <a:latin typeface="Calibri"/>
              <a:cs typeface="+mn-cs"/>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pPr algn="l" rtl="0"/>
            <a:fld id="{6E0D7DBB-7694-4371-8F8C-81D98556429D}" type="datetimeFigureOut">
              <a:rPr kumimoji="1" lang="ja-JP" altLang="en-US" sz="1200" kern="1200">
                <a:solidFill>
                  <a:prstClr val="black">
                    <a:tint val="75000"/>
                  </a:prstClr>
                </a:solidFill>
                <a:latin typeface="Calibri"/>
                <a:cs typeface="+mn-cs"/>
              </a:rPr>
              <a:pPr algn="l" rtl="0"/>
              <a:t>2008/9/1</a:t>
            </a:fld>
            <a:endParaRPr kumimoji="1" lang="ja-JP" altLang="en-US" sz="1200" kern="1200">
              <a:solidFill>
                <a:prstClr val="black">
                  <a:tint val="75000"/>
                </a:prstClr>
              </a:solidFill>
              <a:latin typeface="Calibri"/>
              <a:cs typeface="+mn-cs"/>
            </a:endParaRPr>
          </a:p>
        </p:txBody>
      </p:sp>
      <p:sp>
        <p:nvSpPr>
          <p:cNvPr id="6" name="フッター プレースホルダ 5"/>
          <p:cNvSpPr>
            <a:spLocks noGrp="1"/>
          </p:cNvSpPr>
          <p:nvPr>
            <p:ph type="ftr" sz="quarter" idx="11"/>
          </p:nvPr>
        </p:nvSpPr>
        <p:spPr/>
        <p:txBody>
          <a:bodyPr/>
          <a:lstStyle/>
          <a:p>
            <a:pPr algn="ctr" rtl="0"/>
            <a:endParaRPr kumimoji="1" lang="ja-JP" altLang="en-US" sz="1200" kern="1200">
              <a:solidFill>
                <a:prstClr val="black">
                  <a:tint val="75000"/>
                </a:prstClr>
              </a:solidFill>
              <a:latin typeface="Calibri"/>
              <a:cs typeface="+mn-cs"/>
            </a:endParaRPr>
          </a:p>
        </p:txBody>
      </p:sp>
      <p:sp>
        <p:nvSpPr>
          <p:cNvPr id="7" name="スライド番号プレースホルダ 6"/>
          <p:cNvSpPr>
            <a:spLocks noGrp="1"/>
          </p:cNvSpPr>
          <p:nvPr>
            <p:ph type="sldNum" sz="quarter" idx="12"/>
          </p:nvPr>
        </p:nvSpPr>
        <p:spPr/>
        <p:txBody>
          <a:bodyPr/>
          <a:lstStyle/>
          <a:p>
            <a:pPr algn="r" rtl="0"/>
            <a:fld id="{56DE4201-6718-4E10-ACC2-E70DAF687141}" type="slidenum">
              <a:rPr kumimoji="1" lang="ja-JP" altLang="en-US" sz="1200" kern="1200">
                <a:solidFill>
                  <a:prstClr val="black">
                    <a:tint val="75000"/>
                  </a:prstClr>
                </a:solidFill>
                <a:latin typeface="Calibri"/>
                <a:cs typeface="+mn-cs"/>
              </a:rPr>
              <a:pPr algn="r" rtl="0"/>
              <a:t>‹#›</a:t>
            </a:fld>
            <a:endParaRPr kumimoji="1" lang="ja-JP" altLang="en-US" sz="1200" kern="1200">
              <a:solidFill>
                <a:prstClr val="black">
                  <a:tint val="75000"/>
                </a:prstClr>
              </a:solidFill>
              <a:latin typeface="Calibri"/>
              <a:cs typeface="+mn-cs"/>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pPr algn="l" rtl="0"/>
            <a:fld id="{6E0D7DBB-7694-4371-8F8C-81D98556429D}" type="datetimeFigureOut">
              <a:rPr kumimoji="1" lang="ja-JP" altLang="en-US" sz="1200" kern="1200">
                <a:solidFill>
                  <a:prstClr val="black">
                    <a:tint val="75000"/>
                  </a:prstClr>
                </a:solidFill>
                <a:latin typeface="Calibri"/>
                <a:cs typeface="+mn-cs"/>
              </a:rPr>
              <a:pPr algn="l" rtl="0"/>
              <a:t>2008/9/1</a:t>
            </a:fld>
            <a:endParaRPr kumimoji="1" lang="ja-JP" altLang="en-US" sz="1200" kern="1200">
              <a:solidFill>
                <a:prstClr val="black">
                  <a:tint val="75000"/>
                </a:prstClr>
              </a:solidFill>
              <a:latin typeface="Calibri"/>
              <a:cs typeface="+mn-cs"/>
            </a:endParaRPr>
          </a:p>
        </p:txBody>
      </p:sp>
      <p:sp>
        <p:nvSpPr>
          <p:cNvPr id="6" name="フッター プレースホルダ 5"/>
          <p:cNvSpPr>
            <a:spLocks noGrp="1"/>
          </p:cNvSpPr>
          <p:nvPr>
            <p:ph type="ftr" sz="quarter" idx="11"/>
          </p:nvPr>
        </p:nvSpPr>
        <p:spPr/>
        <p:txBody>
          <a:bodyPr/>
          <a:lstStyle/>
          <a:p>
            <a:pPr algn="ctr" rtl="0"/>
            <a:endParaRPr kumimoji="1" lang="ja-JP" altLang="en-US" sz="1200" kern="1200">
              <a:solidFill>
                <a:prstClr val="black">
                  <a:tint val="75000"/>
                </a:prstClr>
              </a:solidFill>
              <a:latin typeface="Calibri"/>
              <a:cs typeface="+mn-cs"/>
            </a:endParaRPr>
          </a:p>
        </p:txBody>
      </p:sp>
      <p:sp>
        <p:nvSpPr>
          <p:cNvPr id="7" name="スライド番号プレースホルダ 6"/>
          <p:cNvSpPr>
            <a:spLocks noGrp="1"/>
          </p:cNvSpPr>
          <p:nvPr>
            <p:ph type="sldNum" sz="quarter" idx="12"/>
          </p:nvPr>
        </p:nvSpPr>
        <p:spPr/>
        <p:txBody>
          <a:bodyPr/>
          <a:lstStyle/>
          <a:p>
            <a:pPr algn="r" rtl="0"/>
            <a:fld id="{56DE4201-6718-4E10-ACC2-E70DAF687141}" type="slidenum">
              <a:rPr kumimoji="1" lang="ja-JP" altLang="en-US" sz="1200" kern="1200">
                <a:solidFill>
                  <a:prstClr val="black">
                    <a:tint val="75000"/>
                  </a:prstClr>
                </a:solidFill>
                <a:latin typeface="Calibri"/>
                <a:cs typeface="+mn-cs"/>
              </a:rPr>
              <a:pPr algn="r" rtl="0"/>
              <a:t>‹#›</a:t>
            </a:fld>
            <a:endParaRPr kumimoji="1" lang="ja-JP" altLang="en-US" sz="1200" kern="1200">
              <a:solidFill>
                <a:prstClr val="black">
                  <a:tint val="75000"/>
                </a:prstClr>
              </a:solidFill>
              <a:latin typeface="Calibri"/>
              <a:cs typeface="+mn-cs"/>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pPr algn="l" rtl="0"/>
            <a:fld id="{6E0D7DBB-7694-4371-8F8C-81D98556429D}" type="datetimeFigureOut">
              <a:rPr kumimoji="1" lang="ja-JP" altLang="en-US" sz="1200" kern="1200">
                <a:solidFill>
                  <a:prstClr val="black">
                    <a:tint val="75000"/>
                  </a:prstClr>
                </a:solidFill>
                <a:latin typeface="Calibri"/>
                <a:cs typeface="+mn-cs"/>
              </a:rPr>
              <a:pPr algn="l" rtl="0"/>
              <a:t>2008/9/1</a:t>
            </a:fld>
            <a:endParaRPr kumimoji="1" lang="ja-JP" altLang="en-US" sz="1200" kern="1200">
              <a:solidFill>
                <a:prstClr val="black">
                  <a:tint val="75000"/>
                </a:prstClr>
              </a:solidFill>
              <a:latin typeface="Calibri"/>
              <a:cs typeface="+mn-cs"/>
            </a:endParaRPr>
          </a:p>
        </p:txBody>
      </p:sp>
      <p:sp>
        <p:nvSpPr>
          <p:cNvPr id="5" name="フッター プレースホルダ 4"/>
          <p:cNvSpPr>
            <a:spLocks noGrp="1"/>
          </p:cNvSpPr>
          <p:nvPr>
            <p:ph type="ftr" sz="quarter" idx="11"/>
          </p:nvPr>
        </p:nvSpPr>
        <p:spPr/>
        <p:txBody>
          <a:bodyPr/>
          <a:lstStyle/>
          <a:p>
            <a:pPr algn="ctr" rtl="0"/>
            <a:endParaRPr kumimoji="1" lang="ja-JP" altLang="en-US" sz="1200" kern="1200">
              <a:solidFill>
                <a:prstClr val="black">
                  <a:tint val="75000"/>
                </a:prstClr>
              </a:solidFill>
              <a:latin typeface="Calibri"/>
              <a:cs typeface="+mn-cs"/>
            </a:endParaRPr>
          </a:p>
        </p:txBody>
      </p:sp>
      <p:sp>
        <p:nvSpPr>
          <p:cNvPr id="6" name="スライド番号プレースホルダ 5"/>
          <p:cNvSpPr>
            <a:spLocks noGrp="1"/>
          </p:cNvSpPr>
          <p:nvPr>
            <p:ph type="sldNum" sz="quarter" idx="12"/>
          </p:nvPr>
        </p:nvSpPr>
        <p:spPr/>
        <p:txBody>
          <a:bodyPr/>
          <a:lstStyle/>
          <a:p>
            <a:pPr algn="r" rtl="0"/>
            <a:fld id="{56DE4201-6718-4E10-ACC2-E70DAF687141}" type="slidenum">
              <a:rPr kumimoji="1" lang="ja-JP" altLang="en-US" sz="1200" kern="1200">
                <a:solidFill>
                  <a:prstClr val="black">
                    <a:tint val="75000"/>
                  </a:prstClr>
                </a:solidFill>
                <a:latin typeface="Calibri"/>
                <a:cs typeface="+mn-cs"/>
              </a:rPr>
              <a:pPr algn="r" rtl="0"/>
              <a:t>‹#›</a:t>
            </a:fld>
            <a:endParaRPr kumimoji="1" lang="ja-JP" altLang="en-US" sz="1200" kern="1200">
              <a:solidFill>
                <a:prstClr val="black">
                  <a:tint val="75000"/>
                </a:prstClr>
              </a:solidFill>
              <a:latin typeface="Calibri"/>
              <a:cs typeface="+mn-cs"/>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pPr algn="l" rtl="0"/>
            <a:fld id="{6E0D7DBB-7694-4371-8F8C-81D98556429D}" type="datetimeFigureOut">
              <a:rPr kumimoji="1" lang="ja-JP" altLang="en-US" sz="1200" kern="1200">
                <a:solidFill>
                  <a:prstClr val="black">
                    <a:tint val="75000"/>
                  </a:prstClr>
                </a:solidFill>
                <a:latin typeface="Calibri"/>
                <a:cs typeface="+mn-cs"/>
              </a:rPr>
              <a:pPr algn="l" rtl="0"/>
              <a:t>2008/9/1</a:t>
            </a:fld>
            <a:endParaRPr kumimoji="1" lang="ja-JP" altLang="en-US" sz="1200" kern="1200">
              <a:solidFill>
                <a:prstClr val="black">
                  <a:tint val="75000"/>
                </a:prstClr>
              </a:solidFill>
              <a:latin typeface="Calibri"/>
              <a:cs typeface="+mn-cs"/>
            </a:endParaRPr>
          </a:p>
        </p:txBody>
      </p:sp>
      <p:sp>
        <p:nvSpPr>
          <p:cNvPr id="5" name="フッター プレースホルダ 4"/>
          <p:cNvSpPr>
            <a:spLocks noGrp="1"/>
          </p:cNvSpPr>
          <p:nvPr>
            <p:ph type="ftr" sz="quarter" idx="11"/>
          </p:nvPr>
        </p:nvSpPr>
        <p:spPr/>
        <p:txBody>
          <a:bodyPr/>
          <a:lstStyle/>
          <a:p>
            <a:pPr algn="ctr" rtl="0"/>
            <a:endParaRPr kumimoji="1" lang="ja-JP" altLang="en-US" sz="1200" kern="1200">
              <a:solidFill>
                <a:prstClr val="black">
                  <a:tint val="75000"/>
                </a:prstClr>
              </a:solidFill>
              <a:latin typeface="Calibri"/>
              <a:cs typeface="+mn-cs"/>
            </a:endParaRPr>
          </a:p>
        </p:txBody>
      </p:sp>
      <p:sp>
        <p:nvSpPr>
          <p:cNvPr id="6" name="スライド番号プレースホルダ 5"/>
          <p:cNvSpPr>
            <a:spLocks noGrp="1"/>
          </p:cNvSpPr>
          <p:nvPr>
            <p:ph type="sldNum" sz="quarter" idx="12"/>
          </p:nvPr>
        </p:nvSpPr>
        <p:spPr/>
        <p:txBody>
          <a:bodyPr/>
          <a:lstStyle/>
          <a:p>
            <a:pPr algn="r" rtl="0"/>
            <a:fld id="{56DE4201-6718-4E10-ACC2-E70DAF687141}" type="slidenum">
              <a:rPr kumimoji="1" lang="ja-JP" altLang="en-US" sz="1200" kern="1200">
                <a:solidFill>
                  <a:prstClr val="black">
                    <a:tint val="75000"/>
                  </a:prstClr>
                </a:solidFill>
                <a:latin typeface="Calibri"/>
                <a:cs typeface="+mn-cs"/>
              </a:rPr>
              <a:pPr algn="r" rtl="0"/>
              <a:t>‹#›</a:t>
            </a:fld>
            <a:endParaRPr kumimoji="1" lang="ja-JP" altLang="en-US" sz="1200" kern="1200">
              <a:solidFill>
                <a:prstClr val="black">
                  <a:tint val="75000"/>
                </a:prstClr>
              </a:solidFill>
              <a:latin typeface="Calibri"/>
              <a:cs typeface="+mn-cs"/>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AE95CE3-6401-44F0-9DAE-D8DA6A69051A}" type="datetime1">
              <a:rPr lang="en-US" smtClean="0"/>
              <a:pPr/>
              <a:t>9/1/2008</a:t>
            </a:fld>
            <a:endParaRPr lang="en-US"/>
          </a:p>
        </p:txBody>
      </p:sp>
      <p:sp>
        <p:nvSpPr>
          <p:cNvPr id="4" name="Footer Placeholder 3"/>
          <p:cNvSpPr>
            <a:spLocks noGrp="1"/>
          </p:cNvSpPr>
          <p:nvPr>
            <p:ph type="ftr" sz="quarter" idx="11"/>
          </p:nvPr>
        </p:nvSpPr>
        <p:spPr/>
        <p:txBody>
          <a:bodyPr/>
          <a:lstStyle/>
          <a:p>
            <a:r>
              <a:rPr lang="en-US" smtClean="0"/>
              <a:t>W. Wuensch, CLIC ACE 10-2-2008</a:t>
            </a:r>
            <a:endParaRPr lang="en-US"/>
          </a:p>
        </p:txBody>
      </p:sp>
      <p:sp>
        <p:nvSpPr>
          <p:cNvPr id="5" name="Slide Number Placeholder 4"/>
          <p:cNvSpPr>
            <a:spLocks noGrp="1"/>
          </p:cNvSpPr>
          <p:nvPr>
            <p:ph type="sldNum" sz="quarter" idx="12"/>
          </p:nvPr>
        </p:nvSpPr>
        <p:spPr/>
        <p:txBody>
          <a:bodyPr/>
          <a:lstStyle/>
          <a:p>
            <a:fld id="{A9844CF0-8A40-4DA5-9BCD-7F7D42BE8C1A}"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lgn="l" rtl="0"/>
            <a:fld id="{3A7CD5F0-3461-48A1-9219-6B7BDC4AD50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4293C913-A5E5-4F38-B023-FC26FFBA0560}"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519006-E9A7-49C9-A16C-217C102C9017}" type="datetime1">
              <a:rPr lang="en-US" smtClean="0"/>
              <a:pPr/>
              <a:t>9/1/2008</a:t>
            </a:fld>
            <a:endParaRPr lang="en-US"/>
          </a:p>
        </p:txBody>
      </p:sp>
      <p:sp>
        <p:nvSpPr>
          <p:cNvPr id="3" name="Footer Placeholder 2"/>
          <p:cNvSpPr>
            <a:spLocks noGrp="1"/>
          </p:cNvSpPr>
          <p:nvPr>
            <p:ph type="ftr" sz="quarter" idx="11"/>
          </p:nvPr>
        </p:nvSpPr>
        <p:spPr/>
        <p:txBody>
          <a:bodyPr/>
          <a:lstStyle/>
          <a:p>
            <a:r>
              <a:rPr lang="en-US" smtClean="0"/>
              <a:t>W. Wuensch, CLIC ACE 10-2-2008</a:t>
            </a:r>
            <a:endParaRPr lang="en-US"/>
          </a:p>
        </p:txBody>
      </p:sp>
      <p:sp>
        <p:nvSpPr>
          <p:cNvPr id="4" name="Slide Number Placeholder 3"/>
          <p:cNvSpPr>
            <a:spLocks noGrp="1"/>
          </p:cNvSpPr>
          <p:nvPr>
            <p:ph type="sldNum" sz="quarter" idx="12"/>
          </p:nvPr>
        </p:nvSpPr>
        <p:spPr/>
        <p:txBody>
          <a:bodyPr/>
          <a:lstStyle/>
          <a:p>
            <a:fld id="{A9844CF0-8A40-4DA5-9BCD-7F7D42BE8C1A}"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3A7CD5F0-3461-48A1-9219-6B7BDC4AD50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4293C913-A5E5-4F38-B023-FC26FFBA0560}"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lgn="l" rtl="0"/>
            <a:fld id="{3A7CD5F0-3461-48A1-9219-6B7BDC4AD50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4293C913-A5E5-4F38-B023-FC26FFBA0560}"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lgn="l" rtl="0"/>
            <a:fld id="{3A7CD5F0-3461-48A1-9219-6B7BDC4AD50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4293C913-A5E5-4F38-B023-FC26FFBA0560}"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lgn="l" rtl="0"/>
            <a:fld id="{3A7CD5F0-3461-48A1-9219-6B7BDC4AD50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8" name="Footer Placeholder 7"/>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9" name="Slide Number Placeholder 8"/>
          <p:cNvSpPr>
            <a:spLocks noGrp="1"/>
          </p:cNvSpPr>
          <p:nvPr>
            <p:ph type="sldNum" sz="quarter" idx="12"/>
          </p:nvPr>
        </p:nvSpPr>
        <p:spPr/>
        <p:txBody>
          <a:bodyPr/>
          <a:lstStyle/>
          <a:p>
            <a:pPr algn="r" rtl="0"/>
            <a:fld id="{4293C913-A5E5-4F38-B023-FC26FFBA0560}"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lgn="l" rtl="0"/>
            <a:fld id="{3A7CD5F0-3461-48A1-9219-6B7BDC4AD50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4" name="Footer Placeholder 3"/>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5" name="Slide Number Placeholder 4"/>
          <p:cNvSpPr>
            <a:spLocks noGrp="1"/>
          </p:cNvSpPr>
          <p:nvPr>
            <p:ph type="sldNum" sz="quarter" idx="12"/>
          </p:nvPr>
        </p:nvSpPr>
        <p:spPr/>
        <p:txBody>
          <a:bodyPr/>
          <a:lstStyle/>
          <a:p>
            <a:pPr algn="r" rtl="0"/>
            <a:fld id="{4293C913-A5E5-4F38-B023-FC26FFBA0560}"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l" rtl="0"/>
            <a:fld id="{3A7CD5F0-3461-48A1-9219-6B7BDC4AD50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3" name="Footer Placeholder 2"/>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4" name="Slide Number Placeholder 3"/>
          <p:cNvSpPr>
            <a:spLocks noGrp="1"/>
          </p:cNvSpPr>
          <p:nvPr>
            <p:ph type="sldNum" sz="quarter" idx="12"/>
          </p:nvPr>
        </p:nvSpPr>
        <p:spPr/>
        <p:txBody>
          <a:bodyPr/>
          <a:lstStyle/>
          <a:p>
            <a:pPr algn="r" rtl="0"/>
            <a:fld id="{4293C913-A5E5-4F38-B023-FC26FFBA0560}"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l" rtl="0"/>
            <a:fld id="{3A7CD5F0-3461-48A1-9219-6B7BDC4AD50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4293C913-A5E5-4F38-B023-FC26FFBA0560}"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l" rtl="0"/>
            <a:fld id="{3A7CD5F0-3461-48A1-9219-6B7BDC4AD50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4293C913-A5E5-4F38-B023-FC26FFBA0560}"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3A7CD5F0-3461-48A1-9219-6B7BDC4AD50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4293C913-A5E5-4F38-B023-FC26FFBA0560}"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3A7CD5F0-3461-48A1-9219-6B7BDC4AD50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4293C913-A5E5-4F38-B023-FC26FFBA0560}"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45ACFE-6EA0-4264-9FCD-9781A387AB01}" type="datetime1">
              <a:rPr lang="en-US" smtClean="0"/>
              <a:pPr/>
              <a:t>9/1/2008</a:t>
            </a:fld>
            <a:endParaRPr lang="en-US"/>
          </a:p>
        </p:txBody>
      </p:sp>
      <p:sp>
        <p:nvSpPr>
          <p:cNvPr id="6" name="Footer Placeholder 5"/>
          <p:cNvSpPr>
            <a:spLocks noGrp="1"/>
          </p:cNvSpPr>
          <p:nvPr>
            <p:ph type="ftr" sz="quarter" idx="11"/>
          </p:nvPr>
        </p:nvSpPr>
        <p:spPr/>
        <p:txBody>
          <a:bodyPr/>
          <a:lstStyle/>
          <a:p>
            <a:r>
              <a:rPr lang="en-US" smtClean="0"/>
              <a:t>W. Wuensch, CLIC ACE 10-2-2008</a:t>
            </a:r>
            <a:endParaRPr lang="en-US"/>
          </a:p>
        </p:txBody>
      </p:sp>
      <p:sp>
        <p:nvSpPr>
          <p:cNvPr id="7" name="Slide Number Placeholder 6"/>
          <p:cNvSpPr>
            <a:spLocks noGrp="1"/>
          </p:cNvSpPr>
          <p:nvPr>
            <p:ph type="sldNum" sz="quarter" idx="12"/>
          </p:nvPr>
        </p:nvSpPr>
        <p:spPr/>
        <p:txBody>
          <a:bodyPr/>
          <a:lstStyle/>
          <a:p>
            <a:fld id="{A9844CF0-8A40-4DA5-9BCD-7F7D42BE8C1A}"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3D03B768-A2A4-4139-B770-96BDF63BC9AF}"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86EE25D3-6A7B-4C41-8BD4-E51A1D010F61}"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7B992014-4311-4A82-A4A9-FA530BBC2483}"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6" name="Footer Placeholder 5"/>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7" name="Slide Number Placeholder 6"/>
          <p:cNvSpPr>
            <a:spLocks noGrp="1"/>
          </p:cNvSpPr>
          <p:nvPr>
            <p:ph type="sldNum" sz="quarter" idx="12"/>
          </p:nvPr>
        </p:nvSpPr>
        <p:spPr/>
        <p:txBody>
          <a:bodyPr/>
          <a:lstStyle>
            <a:lvl1pPr>
              <a:defRPr/>
            </a:lvl1pPr>
          </a:lstStyle>
          <a:p>
            <a:pPr algn="r" rtl="0" fontAlgn="base">
              <a:spcBef>
                <a:spcPct val="0"/>
              </a:spcBef>
              <a:spcAft>
                <a:spcPct val="0"/>
              </a:spcAft>
            </a:pPr>
            <a:fld id="{32F34F29-E912-41ED-8DE0-C6C3EB89FDD9}"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8" name="Footer Placeholder 7"/>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9" name="Slide Number Placeholder 8"/>
          <p:cNvSpPr>
            <a:spLocks noGrp="1"/>
          </p:cNvSpPr>
          <p:nvPr>
            <p:ph type="sldNum" sz="quarter" idx="12"/>
          </p:nvPr>
        </p:nvSpPr>
        <p:spPr/>
        <p:txBody>
          <a:bodyPr/>
          <a:lstStyle>
            <a:lvl1pPr>
              <a:defRPr/>
            </a:lvl1pPr>
          </a:lstStyle>
          <a:p>
            <a:pPr algn="r" rtl="0" fontAlgn="base">
              <a:spcBef>
                <a:spcPct val="0"/>
              </a:spcBef>
              <a:spcAft>
                <a:spcPct val="0"/>
              </a:spcAft>
            </a:pPr>
            <a:fld id="{0778D131-5864-43CB-832B-54B80C97B207}"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4" name="Footer Placeholder 3"/>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5" name="Slide Number Placeholder 4"/>
          <p:cNvSpPr>
            <a:spLocks noGrp="1"/>
          </p:cNvSpPr>
          <p:nvPr>
            <p:ph type="sldNum" sz="quarter" idx="12"/>
          </p:nvPr>
        </p:nvSpPr>
        <p:spPr/>
        <p:txBody>
          <a:bodyPr/>
          <a:lstStyle>
            <a:lvl1pPr>
              <a:defRPr/>
            </a:lvl1pPr>
          </a:lstStyle>
          <a:p>
            <a:pPr algn="r" rtl="0" fontAlgn="base">
              <a:spcBef>
                <a:spcPct val="0"/>
              </a:spcBef>
              <a:spcAft>
                <a:spcPct val="0"/>
              </a:spcAft>
            </a:pPr>
            <a:fld id="{0CD22F4B-5DA3-4E82-B330-BD8B190F531E}"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3" name="Footer Placeholder 2"/>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4" name="Slide Number Placeholder 3"/>
          <p:cNvSpPr>
            <a:spLocks noGrp="1"/>
          </p:cNvSpPr>
          <p:nvPr>
            <p:ph type="sldNum" sz="quarter" idx="12"/>
          </p:nvPr>
        </p:nvSpPr>
        <p:spPr/>
        <p:txBody>
          <a:bodyPr/>
          <a:lstStyle>
            <a:lvl1pPr>
              <a:defRPr/>
            </a:lvl1pPr>
          </a:lstStyle>
          <a:p>
            <a:pPr algn="r" rtl="0" fontAlgn="base">
              <a:spcBef>
                <a:spcPct val="0"/>
              </a:spcBef>
              <a:spcAft>
                <a:spcPct val="0"/>
              </a:spcAft>
            </a:pPr>
            <a:fld id="{81F8EC44-7FEC-4C8E-A4EE-DD9F154AE6AE}"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6" name="Footer Placeholder 5"/>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7" name="Slide Number Placeholder 6"/>
          <p:cNvSpPr>
            <a:spLocks noGrp="1"/>
          </p:cNvSpPr>
          <p:nvPr>
            <p:ph type="sldNum" sz="quarter" idx="12"/>
          </p:nvPr>
        </p:nvSpPr>
        <p:spPr/>
        <p:txBody>
          <a:bodyPr/>
          <a:lstStyle>
            <a:lvl1pPr>
              <a:defRPr/>
            </a:lvl1pPr>
          </a:lstStyle>
          <a:p>
            <a:pPr algn="r" rtl="0" fontAlgn="base">
              <a:spcBef>
                <a:spcPct val="0"/>
              </a:spcBef>
              <a:spcAft>
                <a:spcPct val="0"/>
              </a:spcAft>
            </a:pPr>
            <a:fld id="{5168FDCD-32F6-4341-81C6-83D69807FEB5}"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6" name="Footer Placeholder 5"/>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7" name="Slide Number Placeholder 6"/>
          <p:cNvSpPr>
            <a:spLocks noGrp="1"/>
          </p:cNvSpPr>
          <p:nvPr>
            <p:ph type="sldNum" sz="quarter" idx="12"/>
          </p:nvPr>
        </p:nvSpPr>
        <p:spPr/>
        <p:txBody>
          <a:bodyPr/>
          <a:lstStyle>
            <a:lvl1pPr>
              <a:defRPr/>
            </a:lvl1pPr>
          </a:lstStyle>
          <a:p>
            <a:pPr algn="r" rtl="0" fontAlgn="base">
              <a:spcBef>
                <a:spcPct val="0"/>
              </a:spcBef>
              <a:spcAft>
                <a:spcPct val="0"/>
              </a:spcAft>
            </a:pPr>
            <a:fld id="{5F65CF3E-FE28-46D4-B64F-C1FBD4730DC2}"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C7CD0E68-0898-419D-885A-933DCE3A51FA}"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EFEBB3-BF69-4579-8AF5-4F99FDB8C76C}" type="datetime1">
              <a:rPr lang="en-US" smtClean="0"/>
              <a:pPr/>
              <a:t>9/1/2008</a:t>
            </a:fld>
            <a:endParaRPr lang="en-US"/>
          </a:p>
        </p:txBody>
      </p:sp>
      <p:sp>
        <p:nvSpPr>
          <p:cNvPr id="6" name="Footer Placeholder 5"/>
          <p:cNvSpPr>
            <a:spLocks noGrp="1"/>
          </p:cNvSpPr>
          <p:nvPr>
            <p:ph type="ftr" sz="quarter" idx="11"/>
          </p:nvPr>
        </p:nvSpPr>
        <p:spPr/>
        <p:txBody>
          <a:bodyPr/>
          <a:lstStyle/>
          <a:p>
            <a:r>
              <a:rPr lang="en-US" smtClean="0"/>
              <a:t>W. Wuensch, CLIC ACE 10-2-2008</a:t>
            </a:r>
            <a:endParaRPr lang="en-US"/>
          </a:p>
        </p:txBody>
      </p:sp>
      <p:sp>
        <p:nvSpPr>
          <p:cNvPr id="7" name="Slide Number Placeholder 6"/>
          <p:cNvSpPr>
            <a:spLocks noGrp="1"/>
          </p:cNvSpPr>
          <p:nvPr>
            <p:ph type="sldNum" sz="quarter" idx="12"/>
          </p:nvPr>
        </p:nvSpPr>
        <p:spPr/>
        <p:txBody>
          <a:bodyPr/>
          <a:lstStyle/>
          <a:p>
            <a:fld id="{A9844CF0-8A40-4DA5-9BCD-7F7D42BE8C1A}" type="slidenum">
              <a:rPr lang="en-US" smtClean="0"/>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fontAlgn="base">
              <a:spcBef>
                <a:spcPct val="0"/>
              </a:spcBef>
              <a:spcAft>
                <a:spcPct val="0"/>
              </a:spcAft>
            </a:pPr>
            <a:fld id="{2F09AC05-4FBC-4FC2-AC08-F6CB07AC07C3}"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pPr algn="l" rtl="0" fontAlgn="base">
              <a:spcBef>
                <a:spcPct val="0"/>
              </a:spcBef>
              <a:spcAft>
                <a:spcPct val="0"/>
              </a:spcAft>
            </a:pPr>
            <a:endParaRPr lang="en-US" sz="1400" kern="1200">
              <a:solidFill>
                <a:srgbClr val="000000"/>
              </a:solidFill>
              <a:latin typeface="Arial" charset="0"/>
              <a:ea typeface="+mn-ea"/>
              <a:cs typeface="+mn-cs"/>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pPr algn="ctr" rtl="0" fontAlgn="base">
              <a:spcBef>
                <a:spcPct val="0"/>
              </a:spcBef>
              <a:spcAft>
                <a:spcPct val="0"/>
              </a:spcAft>
            </a:pPr>
            <a:endParaRPr lang="en-US" sz="1400" kern="1200">
              <a:solidFill>
                <a:srgbClr val="000000"/>
              </a:solidFill>
              <a:latin typeface="Arial" charset="0"/>
              <a:ea typeface="+mn-ea"/>
              <a:cs typeface="+mn-cs"/>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pPr algn="r" rtl="0" fontAlgn="base">
              <a:spcBef>
                <a:spcPct val="0"/>
              </a:spcBef>
              <a:spcAft>
                <a:spcPct val="0"/>
              </a:spcAft>
            </a:pPr>
            <a:fld id="{773D0ECE-8213-4774-86F9-6F2449EF1FA9}" type="slidenum">
              <a:rPr lang="en-US" sz="1400" kern="1200">
                <a:solidFill>
                  <a:srgbClr val="000000"/>
                </a:solidFill>
                <a:latin typeface="Arial" charset="0"/>
                <a:ea typeface="+mn-ea"/>
                <a:cs typeface="+mn-cs"/>
              </a:rPr>
              <a:pPr algn="r" rtl="0" fontAlgn="base">
                <a:spcBef>
                  <a:spcPct val="0"/>
                </a:spcBef>
                <a:spcAft>
                  <a:spcPct val="0"/>
                </a:spcAft>
              </a:pPr>
              <a:t>‹#›</a:t>
            </a:fld>
            <a:endParaRPr lang="en-US" sz="1400" kern="1200">
              <a:solidFill>
                <a:srgbClr val="000000"/>
              </a:solidFill>
              <a:latin typeface="Arial" charset="0"/>
              <a:ea typeface="+mn-ea"/>
              <a:cs typeface="+mn-cs"/>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lgn="l" rtl="0"/>
            <a:fld id="{905CBD15-26EC-48B2-8CE5-A9707AD4343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187D7B-1B6C-429A-A638-6AD3593F14FD}"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905CBD15-26EC-48B2-8CE5-A9707AD4343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187D7B-1B6C-429A-A638-6AD3593F14FD}"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lgn="l" rtl="0"/>
            <a:fld id="{905CBD15-26EC-48B2-8CE5-A9707AD4343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187D7B-1B6C-429A-A638-6AD3593F14FD}"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lgn="l" rtl="0"/>
            <a:fld id="{905CBD15-26EC-48B2-8CE5-A9707AD4343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C3187D7B-1B6C-429A-A638-6AD3593F14FD}"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lgn="l" rtl="0"/>
            <a:fld id="{905CBD15-26EC-48B2-8CE5-A9707AD4343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8" name="Footer Placeholder 7"/>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9" name="Slide Number Placeholder 8"/>
          <p:cNvSpPr>
            <a:spLocks noGrp="1"/>
          </p:cNvSpPr>
          <p:nvPr>
            <p:ph type="sldNum" sz="quarter" idx="12"/>
          </p:nvPr>
        </p:nvSpPr>
        <p:spPr/>
        <p:txBody>
          <a:bodyPr/>
          <a:lstStyle/>
          <a:p>
            <a:pPr algn="r" rtl="0"/>
            <a:fld id="{C3187D7B-1B6C-429A-A638-6AD3593F14FD}"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lgn="l" rtl="0"/>
            <a:fld id="{905CBD15-26EC-48B2-8CE5-A9707AD4343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4" name="Footer Placeholder 3"/>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5" name="Slide Number Placeholder 4"/>
          <p:cNvSpPr>
            <a:spLocks noGrp="1"/>
          </p:cNvSpPr>
          <p:nvPr>
            <p:ph type="sldNum" sz="quarter" idx="12"/>
          </p:nvPr>
        </p:nvSpPr>
        <p:spPr/>
        <p:txBody>
          <a:bodyPr/>
          <a:lstStyle/>
          <a:p>
            <a:pPr algn="r" rtl="0"/>
            <a:fld id="{C3187D7B-1B6C-429A-A638-6AD3593F14FD}"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l" rtl="0"/>
            <a:fld id="{905CBD15-26EC-48B2-8CE5-A9707AD4343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3" name="Footer Placeholder 2"/>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4" name="Slide Number Placeholder 3"/>
          <p:cNvSpPr>
            <a:spLocks noGrp="1"/>
          </p:cNvSpPr>
          <p:nvPr>
            <p:ph type="sldNum" sz="quarter" idx="12"/>
          </p:nvPr>
        </p:nvSpPr>
        <p:spPr/>
        <p:txBody>
          <a:bodyPr/>
          <a:lstStyle/>
          <a:p>
            <a:pPr algn="r" rtl="0"/>
            <a:fld id="{C3187D7B-1B6C-429A-A638-6AD3593F14FD}"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l" rtl="0"/>
            <a:fld id="{905CBD15-26EC-48B2-8CE5-A9707AD4343F}" type="datetimeFigureOut">
              <a:rPr lang="en-US" sz="1200" kern="1200">
                <a:solidFill>
                  <a:prstClr val="black">
                    <a:tint val="75000"/>
                  </a:prstClr>
                </a:solidFill>
                <a:latin typeface="Calibri"/>
                <a:ea typeface="+mn-ea"/>
                <a:cs typeface="+mn-cs"/>
              </a:rPr>
              <a:pPr algn="l" rtl="0"/>
              <a:t>9/1/2008</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C3187D7B-1B6C-429A-A638-6AD3593F14FD}"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0.xml"/><Relationship Id="rId3" Type="http://schemas.openxmlformats.org/officeDocument/2006/relationships/slideLayout" Target="../slideLayouts/slideLayout105.xml"/><Relationship Id="rId7" Type="http://schemas.openxmlformats.org/officeDocument/2006/relationships/slideLayout" Target="../slideLayouts/slideLayout109.xml"/><Relationship Id="rId12" Type="http://schemas.openxmlformats.org/officeDocument/2006/relationships/theme" Target="../theme/theme10.xml"/><Relationship Id="rId2" Type="http://schemas.openxmlformats.org/officeDocument/2006/relationships/slideLayout" Target="../slideLayouts/slideLayout104.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5" Type="http://schemas.openxmlformats.org/officeDocument/2006/relationships/slideLayout" Target="../slideLayouts/slideLayout107.xml"/><Relationship Id="rId10" Type="http://schemas.openxmlformats.org/officeDocument/2006/relationships/slideLayout" Target="../slideLayouts/slideLayout112.xml"/><Relationship Id="rId4" Type="http://schemas.openxmlformats.org/officeDocument/2006/relationships/slideLayout" Target="../slideLayouts/slideLayout106.xml"/><Relationship Id="rId9" Type="http://schemas.openxmlformats.org/officeDocument/2006/relationships/slideLayout" Target="../slideLayouts/slideLayout111.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1.xml"/><Relationship Id="rId3" Type="http://schemas.openxmlformats.org/officeDocument/2006/relationships/slideLayout" Target="../slideLayouts/slideLayout116.xml"/><Relationship Id="rId7" Type="http://schemas.openxmlformats.org/officeDocument/2006/relationships/slideLayout" Target="../slideLayouts/slideLayout120.xml"/><Relationship Id="rId12" Type="http://schemas.openxmlformats.org/officeDocument/2006/relationships/theme" Target="../theme/theme11.xml"/><Relationship Id="rId2" Type="http://schemas.openxmlformats.org/officeDocument/2006/relationships/slideLayout" Target="../slideLayouts/slideLayout115.xml"/><Relationship Id="rId1" Type="http://schemas.openxmlformats.org/officeDocument/2006/relationships/slideLayout" Target="../slideLayouts/slideLayout114.xml"/><Relationship Id="rId6" Type="http://schemas.openxmlformats.org/officeDocument/2006/relationships/slideLayout" Target="../slideLayouts/slideLayout119.xml"/><Relationship Id="rId11" Type="http://schemas.openxmlformats.org/officeDocument/2006/relationships/slideLayout" Target="../slideLayouts/slideLayout124.xml"/><Relationship Id="rId5" Type="http://schemas.openxmlformats.org/officeDocument/2006/relationships/slideLayout" Target="../slideLayouts/slideLayout118.xml"/><Relationship Id="rId10" Type="http://schemas.openxmlformats.org/officeDocument/2006/relationships/slideLayout" Target="../slideLayouts/slideLayout123.xml"/><Relationship Id="rId4" Type="http://schemas.openxmlformats.org/officeDocument/2006/relationships/slideLayout" Target="../slideLayouts/slideLayout117.xml"/><Relationship Id="rId9" Type="http://schemas.openxmlformats.org/officeDocument/2006/relationships/slideLayout" Target="../slideLayouts/slideLayout122.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2.xml"/><Relationship Id="rId3" Type="http://schemas.openxmlformats.org/officeDocument/2006/relationships/slideLayout" Target="../slideLayouts/slideLayout127.xml"/><Relationship Id="rId7" Type="http://schemas.openxmlformats.org/officeDocument/2006/relationships/slideLayout" Target="../slideLayouts/slideLayout131.xml"/><Relationship Id="rId12" Type="http://schemas.openxmlformats.org/officeDocument/2006/relationships/theme" Target="../theme/theme12.xml"/><Relationship Id="rId2" Type="http://schemas.openxmlformats.org/officeDocument/2006/relationships/slideLayout" Target="../slideLayouts/slideLayout126.xml"/><Relationship Id="rId1" Type="http://schemas.openxmlformats.org/officeDocument/2006/relationships/slideLayout" Target="../slideLayouts/slideLayout125.xml"/><Relationship Id="rId6" Type="http://schemas.openxmlformats.org/officeDocument/2006/relationships/slideLayout" Target="../slideLayouts/slideLayout130.xml"/><Relationship Id="rId11" Type="http://schemas.openxmlformats.org/officeDocument/2006/relationships/slideLayout" Target="../slideLayouts/slideLayout135.xml"/><Relationship Id="rId5" Type="http://schemas.openxmlformats.org/officeDocument/2006/relationships/slideLayout" Target="../slideLayouts/slideLayout129.xml"/><Relationship Id="rId10" Type="http://schemas.openxmlformats.org/officeDocument/2006/relationships/slideLayout" Target="../slideLayouts/slideLayout134.xml"/><Relationship Id="rId4" Type="http://schemas.openxmlformats.org/officeDocument/2006/relationships/slideLayout" Target="../slideLayouts/slideLayout128.xml"/><Relationship Id="rId9" Type="http://schemas.openxmlformats.org/officeDocument/2006/relationships/slideLayout" Target="../slideLayouts/slideLayout133.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3.xml"/><Relationship Id="rId13" Type="http://schemas.openxmlformats.org/officeDocument/2006/relationships/image" Target="../media/image6.jpeg"/><Relationship Id="rId3" Type="http://schemas.openxmlformats.org/officeDocument/2006/relationships/slideLayout" Target="../slideLayouts/slideLayout138.xml"/><Relationship Id="rId7" Type="http://schemas.openxmlformats.org/officeDocument/2006/relationships/slideLayout" Target="../slideLayouts/slideLayout142.xml"/><Relationship Id="rId12" Type="http://schemas.openxmlformats.org/officeDocument/2006/relationships/theme" Target="../theme/theme13.xml"/><Relationship Id="rId2" Type="http://schemas.openxmlformats.org/officeDocument/2006/relationships/slideLayout" Target="../slideLayouts/slideLayout137.xml"/><Relationship Id="rId1" Type="http://schemas.openxmlformats.org/officeDocument/2006/relationships/slideLayout" Target="../slideLayouts/slideLayout136.xml"/><Relationship Id="rId6" Type="http://schemas.openxmlformats.org/officeDocument/2006/relationships/slideLayout" Target="../slideLayouts/slideLayout141.xml"/><Relationship Id="rId11" Type="http://schemas.openxmlformats.org/officeDocument/2006/relationships/slideLayout" Target="../slideLayouts/slideLayout146.xml"/><Relationship Id="rId5" Type="http://schemas.openxmlformats.org/officeDocument/2006/relationships/slideLayout" Target="../slideLayouts/slideLayout140.xml"/><Relationship Id="rId10" Type="http://schemas.openxmlformats.org/officeDocument/2006/relationships/slideLayout" Target="../slideLayouts/slideLayout145.xml"/><Relationship Id="rId4" Type="http://schemas.openxmlformats.org/officeDocument/2006/relationships/slideLayout" Target="../slideLayouts/slideLayout139.xml"/><Relationship Id="rId9" Type="http://schemas.openxmlformats.org/officeDocument/2006/relationships/slideLayout" Target="../slideLayouts/slideLayout14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4.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image" Target="../media/image2.jpe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6" Type="http://schemas.openxmlformats.org/officeDocument/2006/relationships/image" Target="../media/image5.jpeg"/><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image" Target="../media/image4.png"/><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image" Target="../media/image3.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7.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theme" Target="../theme/theme8.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slideLayout" Target="../slideLayouts/slideLayout91.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9.xml"/><Relationship Id="rId3" Type="http://schemas.openxmlformats.org/officeDocument/2006/relationships/slideLayout" Target="../slideLayouts/slideLayout94.xml"/><Relationship Id="rId7" Type="http://schemas.openxmlformats.org/officeDocument/2006/relationships/slideLayout" Target="../slideLayouts/slideLayout98.xml"/><Relationship Id="rId12" Type="http://schemas.openxmlformats.org/officeDocument/2006/relationships/theme" Target="../theme/theme9.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11" Type="http://schemas.openxmlformats.org/officeDocument/2006/relationships/slideLayout" Target="../slideLayouts/slideLayout102.xml"/><Relationship Id="rId5" Type="http://schemas.openxmlformats.org/officeDocument/2006/relationships/slideLayout" Target="../slideLayouts/slideLayout96.xml"/><Relationship Id="rId10" Type="http://schemas.openxmlformats.org/officeDocument/2006/relationships/slideLayout" Target="../slideLayouts/slideLayout101.xml"/><Relationship Id="rId4" Type="http://schemas.openxmlformats.org/officeDocument/2006/relationships/slideLayout" Target="../slideLayouts/slideLayout95.xml"/><Relationship Id="rId9" Type="http://schemas.openxmlformats.org/officeDocument/2006/relationships/slideLayout" Target="../slideLayouts/slideLayout10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A8DDA2-3A75-40CF-BCC0-659E6B2DDAB1}" type="datetime1">
              <a:rPr lang="en-US" smtClean="0"/>
              <a:pPr/>
              <a:t>9/1/2008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 Wuensch, CLIC ACE 10-2-2008</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844CF0-8A40-4DA5-9BCD-7F7D42BE8C1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rtl="0" fontAlgn="base">
              <a:spcBef>
                <a:spcPct val="0"/>
              </a:spcBef>
              <a:spcAft>
                <a:spcPct val="0"/>
              </a:spcAft>
            </a:pPr>
            <a:endParaRPr lang="en-US" kern="1200">
              <a:solidFill>
                <a:srgbClr val="000000"/>
              </a:solidFill>
              <a:latin typeface="Arial" charset="0"/>
              <a:ea typeface="+mn-ea"/>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rtl="0" fontAlgn="base">
              <a:spcBef>
                <a:spcPct val="0"/>
              </a:spcBef>
              <a:spcAft>
                <a:spcPct val="0"/>
              </a:spcAft>
            </a:pPr>
            <a:fld id="{099482EB-385B-4EBF-92A0-8506312BC2FF}" type="slidenum">
              <a:rPr lang="en-US" kern="1200">
                <a:solidFill>
                  <a:srgbClr val="000000"/>
                </a:solidFill>
                <a:latin typeface="Arial" charset="0"/>
                <a:ea typeface="+mn-ea"/>
                <a:cs typeface="+mn-cs"/>
              </a:rPr>
              <a:pPr rtl="0" fontAlgn="base">
                <a:spcBef>
                  <a:spcPct val="0"/>
                </a:spcBef>
                <a:spcAft>
                  <a:spcPct val="0"/>
                </a:spcAft>
              </a:pPr>
              <a:t>‹#›</a:t>
            </a:fld>
            <a:endParaRPr lang="en-US" kern="1200">
              <a:solidFill>
                <a:srgbClr val="000000"/>
              </a:solidFill>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1BB1878A-67BB-472F-B71C-33D03AA8E2A1}" type="datetime1">
              <a:rPr lang="en-US" kern="1200" smtClean="0">
                <a:solidFill>
                  <a:prstClr val="black">
                    <a:tint val="75000"/>
                  </a:prstClr>
                </a:solidFill>
                <a:latin typeface="Calibri"/>
                <a:ea typeface="+mn-ea"/>
                <a:cs typeface="+mn-cs"/>
              </a:rPr>
              <a:pPr rtl="0"/>
              <a:t>9/1/2008</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50C72D33-B3D4-4FF6-BE63-1AA514C572B2}"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1BB1878A-67BB-472F-B71C-33D03AA8E2A1}" type="datetime1">
              <a:rPr lang="en-US" kern="1200" smtClean="0">
                <a:solidFill>
                  <a:prstClr val="black">
                    <a:tint val="75000"/>
                  </a:prstClr>
                </a:solidFill>
                <a:latin typeface="Calibri"/>
                <a:ea typeface="+mn-ea"/>
                <a:cs typeface="+mn-cs"/>
              </a:rPr>
              <a:pPr rtl="0"/>
              <a:t>9/1/2008</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50C72D33-B3D4-4FF6-BE63-1AA514C572B2}"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descr="CLIC_logo_2"/>
          <p:cNvPicPr>
            <a:picLocks noChangeAspect="1" noChangeArrowheads="1"/>
          </p:cNvPicPr>
          <p:nvPr userDrawn="1"/>
        </p:nvPicPr>
        <p:blipFill>
          <a:blip r:embed="rId13"/>
          <a:srcRect/>
          <a:stretch>
            <a:fillRect/>
          </a:stretch>
        </p:blipFill>
        <p:spPr bwMode="auto">
          <a:xfrm>
            <a:off x="0" y="0"/>
            <a:ext cx="984738" cy="550863"/>
          </a:xfrm>
          <a:prstGeom prst="rect">
            <a:avLst/>
          </a:prstGeom>
          <a:noFill/>
        </p:spPr>
      </p:pic>
    </p:spTree>
  </p:cSld>
  <p:clrMap bg1="lt1" tx1="dk1" bg2="lt2" tx2="dk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 id="2147483853" r:id="rId9"/>
    <p:sldLayoutId id="2147483854" r:id="rId10"/>
    <p:sldLayoutId id="2147483855"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dt" sz="half" idx="2"/>
          </p:nvPr>
        </p:nvSpPr>
        <p:spPr bwMode="auto">
          <a:xfrm>
            <a:off x="457200" y="6251575"/>
            <a:ext cx="2133600" cy="477838"/>
          </a:xfrm>
          <a:prstGeom prst="rect">
            <a:avLst/>
          </a:prstGeom>
          <a:noFill/>
          <a:ln w="9525">
            <a:noFill/>
            <a:miter lim="800000"/>
            <a:headEnd/>
            <a:tailEnd/>
          </a:ln>
          <a:effectLst/>
        </p:spPr>
        <p:txBody>
          <a:bodyPr vert="horz" wrap="square" lIns="104332" tIns="52165" rIns="104332" bIns="52165" numCol="1" anchor="b" anchorCtr="0" compatLnSpc="1">
            <a:prstTxWarp prst="textNoShape">
              <a:avLst/>
            </a:prstTxWarp>
          </a:bodyPr>
          <a:lstStyle>
            <a:lvl1pPr defTabSz="1044575">
              <a:defRPr sz="1400">
                <a:latin typeface="Arial" charset="0"/>
              </a:defRPr>
            </a:lvl1pPr>
          </a:lstStyle>
          <a:p>
            <a:pPr algn="l" rtl="0" fontAlgn="base">
              <a:spcBef>
                <a:spcPct val="0"/>
              </a:spcBef>
              <a:spcAft>
                <a:spcPct val="0"/>
              </a:spcAft>
            </a:pPr>
            <a:endParaRPr lang="ru-RU" kern="1200">
              <a:solidFill>
                <a:srgbClr val="000000"/>
              </a:solidFill>
              <a:ea typeface="+mn-ea"/>
              <a:cs typeface="+mn-cs"/>
            </a:endParaRPr>
          </a:p>
        </p:txBody>
      </p:sp>
      <p:sp>
        <p:nvSpPr>
          <p:cNvPr id="29699"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104332" tIns="52165" rIns="104332" bIns="52165" numCol="1" anchor="b" anchorCtr="0" compatLnSpc="1">
            <a:prstTxWarp prst="textNoShape">
              <a:avLst/>
            </a:prstTxWarp>
          </a:bodyPr>
          <a:lstStyle>
            <a:lvl1pPr algn="r" defTabSz="1044575">
              <a:defRPr sz="1400">
                <a:latin typeface="Arial" charset="0"/>
              </a:defRPr>
            </a:lvl1pPr>
          </a:lstStyle>
          <a:p>
            <a:pPr rtl="0" fontAlgn="base">
              <a:spcBef>
                <a:spcPct val="0"/>
              </a:spcBef>
              <a:spcAft>
                <a:spcPct val="0"/>
              </a:spcAft>
            </a:pPr>
            <a:fld id="{F9445A7A-E95C-4624-8270-13C929B7996B}" type="slidenum">
              <a:rPr lang="ru-RU" kern="1200">
                <a:solidFill>
                  <a:srgbClr val="000000"/>
                </a:solidFill>
                <a:ea typeface="+mn-ea"/>
                <a:cs typeface="+mn-cs"/>
              </a:rPr>
              <a:pPr rtl="0" fontAlgn="base">
                <a:spcBef>
                  <a:spcPct val="0"/>
                </a:spcBef>
                <a:spcAft>
                  <a:spcPct val="0"/>
                </a:spcAft>
              </a:pPr>
              <a:t>‹#›</a:t>
            </a:fld>
            <a:endParaRPr lang="ru-RU" kern="1200">
              <a:solidFill>
                <a:srgbClr val="000000"/>
              </a:solidFill>
              <a:ea typeface="+mn-ea"/>
              <a:cs typeface="+mn-cs"/>
            </a:endParaRPr>
          </a:p>
        </p:txBody>
      </p:sp>
      <p:grpSp>
        <p:nvGrpSpPr>
          <p:cNvPr id="2" name="Group 4"/>
          <p:cNvGrpSpPr>
            <a:grpSpLocks/>
          </p:cNvGrpSpPr>
          <p:nvPr/>
        </p:nvGrpSpPr>
        <p:grpSpPr bwMode="auto">
          <a:xfrm>
            <a:off x="0" y="0"/>
            <a:ext cx="9140825" cy="6850063"/>
            <a:chOff x="0" y="0"/>
            <a:chExt cx="5758" cy="4315"/>
          </a:xfrm>
        </p:grpSpPr>
        <p:grpSp>
          <p:nvGrpSpPr>
            <p:cNvPr id="3" name="Group 5"/>
            <p:cNvGrpSpPr>
              <a:grpSpLocks/>
            </p:cNvGrpSpPr>
            <p:nvPr userDrawn="1"/>
          </p:nvGrpSpPr>
          <p:grpSpPr bwMode="auto">
            <a:xfrm>
              <a:off x="1728" y="2230"/>
              <a:ext cx="4027" cy="2085"/>
              <a:chOff x="1728" y="2230"/>
              <a:chExt cx="4027" cy="2085"/>
            </a:xfrm>
          </p:grpSpPr>
          <p:sp>
            <p:nvSpPr>
              <p:cNvPr id="29702"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lgn="l" rtl="0" fontAlgn="base">
                  <a:spcBef>
                    <a:spcPct val="0"/>
                  </a:spcBef>
                  <a:spcAft>
                    <a:spcPct val="0"/>
                  </a:spcAft>
                </a:pPr>
                <a:endParaRPr lang="en-US" sz="1100" kern="1200">
                  <a:solidFill>
                    <a:srgbClr val="000000"/>
                  </a:solidFill>
                  <a:latin typeface="Helvetica" pitchFamily="34" charset="0"/>
                  <a:ea typeface="+mn-ea"/>
                  <a:cs typeface="+mn-cs"/>
                </a:endParaRPr>
              </a:p>
            </p:txBody>
          </p:sp>
          <p:sp>
            <p:nvSpPr>
              <p:cNvPr id="29703"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lgn="l" rtl="0" fontAlgn="base">
                  <a:spcBef>
                    <a:spcPct val="0"/>
                  </a:spcBef>
                  <a:spcAft>
                    <a:spcPct val="0"/>
                  </a:spcAft>
                </a:pPr>
                <a:endParaRPr lang="en-US" sz="1100" kern="1200">
                  <a:solidFill>
                    <a:srgbClr val="000000"/>
                  </a:solidFill>
                  <a:latin typeface="Helvetica" pitchFamily="34" charset="0"/>
                  <a:ea typeface="+mn-ea"/>
                  <a:cs typeface="+mn-cs"/>
                </a:endParaRPr>
              </a:p>
            </p:txBody>
          </p:sp>
          <p:sp>
            <p:nvSpPr>
              <p:cNvPr id="29704"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lgn="l" rtl="0" fontAlgn="base">
                  <a:spcBef>
                    <a:spcPct val="0"/>
                  </a:spcBef>
                  <a:spcAft>
                    <a:spcPct val="0"/>
                  </a:spcAft>
                </a:pPr>
                <a:endParaRPr lang="en-US" sz="1100" kern="1200">
                  <a:solidFill>
                    <a:srgbClr val="000000"/>
                  </a:solidFill>
                  <a:latin typeface="Helvetica" pitchFamily="34" charset="0"/>
                  <a:ea typeface="+mn-ea"/>
                  <a:cs typeface="+mn-cs"/>
                </a:endParaRPr>
              </a:p>
            </p:txBody>
          </p:sp>
          <p:sp>
            <p:nvSpPr>
              <p:cNvPr id="29705"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lgn="l" rtl="0" fontAlgn="base">
                  <a:spcBef>
                    <a:spcPct val="0"/>
                  </a:spcBef>
                  <a:spcAft>
                    <a:spcPct val="0"/>
                  </a:spcAft>
                </a:pPr>
                <a:endParaRPr lang="en-US" sz="1100" kern="1200">
                  <a:solidFill>
                    <a:srgbClr val="000000"/>
                  </a:solidFill>
                  <a:latin typeface="Helvetica" pitchFamily="34" charset="0"/>
                  <a:ea typeface="+mn-ea"/>
                  <a:cs typeface="+mn-cs"/>
                </a:endParaRPr>
              </a:p>
            </p:txBody>
          </p:sp>
          <p:sp>
            <p:nvSpPr>
              <p:cNvPr id="29706"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lgn="l" rtl="0" fontAlgn="base">
                  <a:spcBef>
                    <a:spcPct val="0"/>
                  </a:spcBef>
                  <a:spcAft>
                    <a:spcPct val="0"/>
                  </a:spcAft>
                </a:pPr>
                <a:endParaRPr lang="en-US" sz="1100" kern="1200">
                  <a:solidFill>
                    <a:srgbClr val="000000"/>
                  </a:solidFill>
                  <a:latin typeface="Helvetica" pitchFamily="34" charset="0"/>
                  <a:ea typeface="+mn-ea"/>
                  <a:cs typeface="+mn-cs"/>
                </a:endParaRPr>
              </a:p>
            </p:txBody>
          </p:sp>
        </p:grpSp>
        <p:sp>
          <p:nvSpPr>
            <p:cNvPr id="29707"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lgn="l" rtl="0" fontAlgn="base">
                <a:spcBef>
                  <a:spcPct val="0"/>
                </a:spcBef>
                <a:spcAft>
                  <a:spcPct val="0"/>
                </a:spcAft>
              </a:pPr>
              <a:endParaRPr lang="en-US" sz="1100" kern="1200">
                <a:solidFill>
                  <a:srgbClr val="000000"/>
                </a:solidFill>
                <a:latin typeface="Helvetica" pitchFamily="34" charset="0"/>
                <a:ea typeface="+mn-ea"/>
                <a:cs typeface="+mn-cs"/>
              </a:endParaRPr>
            </a:p>
          </p:txBody>
        </p:sp>
        <p:sp>
          <p:nvSpPr>
            <p:cNvPr id="29708"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lgn="l" rtl="0" fontAlgn="base">
                <a:spcBef>
                  <a:spcPct val="0"/>
                </a:spcBef>
                <a:spcAft>
                  <a:spcPct val="0"/>
                </a:spcAft>
              </a:pPr>
              <a:endParaRPr lang="en-US" sz="1100" kern="1200">
                <a:solidFill>
                  <a:srgbClr val="000000"/>
                </a:solidFill>
                <a:latin typeface="Helvetica" pitchFamily="34" charset="0"/>
                <a:ea typeface="+mn-ea"/>
                <a:cs typeface="+mn-cs"/>
              </a:endParaRPr>
            </a:p>
          </p:txBody>
        </p:sp>
      </p:grpSp>
      <p:sp>
        <p:nvSpPr>
          <p:cNvPr id="29709"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104332" tIns="52165" rIns="104332" bIns="52165" numCol="1" anchor="ctr" anchorCtr="0" compatLnSpc="1">
            <a:prstTxWarp prst="textNoShape">
              <a:avLst/>
            </a:prstTxWarp>
          </a:bodyPr>
          <a:lstStyle/>
          <a:p>
            <a:pPr lvl="0"/>
            <a:r>
              <a:rPr lang="ru-RU" smtClean="0"/>
              <a:t>Образец заголовка</a:t>
            </a:r>
          </a:p>
        </p:txBody>
      </p:sp>
      <p:sp>
        <p:nvSpPr>
          <p:cNvPr id="29710"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104332" tIns="52165" rIns="104332" bIns="52165" numCol="1" anchor="b" anchorCtr="0" compatLnSpc="1">
            <a:prstTxWarp prst="textNoShape">
              <a:avLst/>
            </a:prstTxWarp>
          </a:bodyPr>
          <a:lstStyle>
            <a:lvl1pPr algn="ctr" defTabSz="1044575">
              <a:defRPr sz="1400">
                <a:latin typeface="Arial" charset="0"/>
              </a:defRPr>
            </a:lvl1pPr>
          </a:lstStyle>
          <a:p>
            <a:pPr rtl="0" fontAlgn="base">
              <a:spcBef>
                <a:spcPct val="0"/>
              </a:spcBef>
              <a:spcAft>
                <a:spcPct val="0"/>
              </a:spcAft>
            </a:pPr>
            <a:endParaRPr lang="ru-RU" kern="1200">
              <a:solidFill>
                <a:srgbClr val="000000"/>
              </a:solidFill>
              <a:ea typeface="+mn-ea"/>
              <a:cs typeface="+mn-cs"/>
            </a:endParaRPr>
          </a:p>
        </p:txBody>
      </p:sp>
      <p:sp>
        <p:nvSpPr>
          <p:cNvPr id="29711"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104332" tIns="52165" rIns="104332" bIns="52165"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iming>
    <p:tnLst>
      <p:par>
        <p:cTn id="1" dur="indefinite" restart="never" nodeType="tmRoot"/>
      </p:par>
    </p:tnLst>
  </p:timing>
  <p:txStyles>
    <p:titleStyle>
      <a:lvl1pPr algn="ctr" defTabSz="1044575" rtl="0" fontAlgn="base">
        <a:spcBef>
          <a:spcPct val="0"/>
        </a:spcBef>
        <a:spcAft>
          <a:spcPct val="0"/>
        </a:spcAft>
        <a:defRPr sz="5000" b="1">
          <a:solidFill>
            <a:schemeClr val="tx2"/>
          </a:solidFill>
          <a:effectLst>
            <a:outerShdw blurRad="38100" dist="38100" dir="2700000" algn="tl">
              <a:srgbClr val="000000"/>
            </a:outerShdw>
          </a:effectLst>
          <a:latin typeface="+mj-lt"/>
          <a:ea typeface="+mj-ea"/>
          <a:cs typeface="+mj-cs"/>
        </a:defRPr>
      </a:lvl1pPr>
      <a:lvl2pPr algn="ctr" defTabSz="1044575" rtl="0" fontAlgn="base">
        <a:spcBef>
          <a:spcPct val="0"/>
        </a:spcBef>
        <a:spcAft>
          <a:spcPct val="0"/>
        </a:spcAft>
        <a:defRPr sz="5000" b="1">
          <a:solidFill>
            <a:schemeClr val="tx2"/>
          </a:solidFill>
          <a:effectLst>
            <a:outerShdw blurRad="38100" dist="38100" dir="2700000" algn="tl">
              <a:srgbClr val="000000"/>
            </a:outerShdw>
          </a:effectLst>
          <a:latin typeface="Garamond" pitchFamily="18" charset="0"/>
        </a:defRPr>
      </a:lvl2pPr>
      <a:lvl3pPr algn="ctr" defTabSz="1044575" rtl="0" fontAlgn="base">
        <a:spcBef>
          <a:spcPct val="0"/>
        </a:spcBef>
        <a:spcAft>
          <a:spcPct val="0"/>
        </a:spcAft>
        <a:defRPr sz="5000" b="1">
          <a:solidFill>
            <a:schemeClr val="tx2"/>
          </a:solidFill>
          <a:effectLst>
            <a:outerShdw blurRad="38100" dist="38100" dir="2700000" algn="tl">
              <a:srgbClr val="000000"/>
            </a:outerShdw>
          </a:effectLst>
          <a:latin typeface="Garamond" pitchFamily="18" charset="0"/>
        </a:defRPr>
      </a:lvl3pPr>
      <a:lvl4pPr algn="ctr" defTabSz="1044575" rtl="0" fontAlgn="base">
        <a:spcBef>
          <a:spcPct val="0"/>
        </a:spcBef>
        <a:spcAft>
          <a:spcPct val="0"/>
        </a:spcAft>
        <a:defRPr sz="5000" b="1">
          <a:solidFill>
            <a:schemeClr val="tx2"/>
          </a:solidFill>
          <a:effectLst>
            <a:outerShdw blurRad="38100" dist="38100" dir="2700000" algn="tl">
              <a:srgbClr val="000000"/>
            </a:outerShdw>
          </a:effectLst>
          <a:latin typeface="Garamond" pitchFamily="18" charset="0"/>
        </a:defRPr>
      </a:lvl4pPr>
      <a:lvl5pPr algn="ctr" defTabSz="1044575" rtl="0" fontAlgn="base">
        <a:spcBef>
          <a:spcPct val="0"/>
        </a:spcBef>
        <a:spcAft>
          <a:spcPct val="0"/>
        </a:spcAft>
        <a:defRPr sz="5000" b="1">
          <a:solidFill>
            <a:schemeClr val="tx2"/>
          </a:solidFill>
          <a:effectLst>
            <a:outerShdw blurRad="38100" dist="38100" dir="2700000" algn="tl">
              <a:srgbClr val="000000"/>
            </a:outerShdw>
          </a:effectLst>
          <a:latin typeface="Garamond" pitchFamily="18" charset="0"/>
        </a:defRPr>
      </a:lvl5pPr>
      <a:lvl6pPr marL="457200" algn="ctr" defTabSz="1044575" rtl="0" fontAlgn="base">
        <a:spcBef>
          <a:spcPct val="0"/>
        </a:spcBef>
        <a:spcAft>
          <a:spcPct val="0"/>
        </a:spcAft>
        <a:defRPr sz="5000" b="1">
          <a:solidFill>
            <a:schemeClr val="tx2"/>
          </a:solidFill>
          <a:effectLst>
            <a:outerShdw blurRad="38100" dist="38100" dir="2700000" algn="tl">
              <a:srgbClr val="000000"/>
            </a:outerShdw>
          </a:effectLst>
          <a:latin typeface="Garamond" pitchFamily="18" charset="0"/>
        </a:defRPr>
      </a:lvl6pPr>
      <a:lvl7pPr marL="914400" algn="ctr" defTabSz="1044575" rtl="0" fontAlgn="base">
        <a:spcBef>
          <a:spcPct val="0"/>
        </a:spcBef>
        <a:spcAft>
          <a:spcPct val="0"/>
        </a:spcAft>
        <a:defRPr sz="5000" b="1">
          <a:solidFill>
            <a:schemeClr val="tx2"/>
          </a:solidFill>
          <a:effectLst>
            <a:outerShdw blurRad="38100" dist="38100" dir="2700000" algn="tl">
              <a:srgbClr val="000000"/>
            </a:outerShdw>
          </a:effectLst>
          <a:latin typeface="Garamond" pitchFamily="18" charset="0"/>
        </a:defRPr>
      </a:lvl7pPr>
      <a:lvl8pPr marL="1371600" algn="ctr" defTabSz="1044575" rtl="0" fontAlgn="base">
        <a:spcBef>
          <a:spcPct val="0"/>
        </a:spcBef>
        <a:spcAft>
          <a:spcPct val="0"/>
        </a:spcAft>
        <a:defRPr sz="5000" b="1">
          <a:solidFill>
            <a:schemeClr val="tx2"/>
          </a:solidFill>
          <a:effectLst>
            <a:outerShdw blurRad="38100" dist="38100" dir="2700000" algn="tl">
              <a:srgbClr val="000000"/>
            </a:outerShdw>
          </a:effectLst>
          <a:latin typeface="Garamond" pitchFamily="18" charset="0"/>
        </a:defRPr>
      </a:lvl8pPr>
      <a:lvl9pPr marL="1828800" algn="ctr" defTabSz="1044575" rtl="0" fontAlgn="base">
        <a:spcBef>
          <a:spcPct val="0"/>
        </a:spcBef>
        <a:spcAft>
          <a:spcPct val="0"/>
        </a:spcAft>
        <a:defRPr sz="5000" b="1">
          <a:solidFill>
            <a:schemeClr val="tx2"/>
          </a:solidFill>
          <a:effectLst>
            <a:outerShdw blurRad="38100" dist="38100" dir="2700000" algn="tl">
              <a:srgbClr val="000000"/>
            </a:outerShdw>
          </a:effectLst>
          <a:latin typeface="Garamond" pitchFamily="18" charset="0"/>
        </a:defRPr>
      </a:lvl9pPr>
    </p:titleStyle>
    <p:bodyStyle>
      <a:lvl1pPr marL="392113" indent="-392113" algn="l" defTabSz="1044575" rtl="0" fontAlgn="base">
        <a:spcBef>
          <a:spcPct val="20000"/>
        </a:spcBef>
        <a:spcAft>
          <a:spcPct val="0"/>
        </a:spcAft>
        <a:buClr>
          <a:schemeClr val="hlink"/>
        </a:buClr>
        <a:buSzPct val="70000"/>
        <a:buFont typeface="Wingdings" pitchFamily="2" charset="2"/>
        <a:buChar char="n"/>
        <a:defRPr sz="3700">
          <a:solidFill>
            <a:schemeClr val="tx1"/>
          </a:solidFill>
          <a:effectLst>
            <a:outerShdw blurRad="38100" dist="38100" dir="2700000" algn="tl">
              <a:srgbClr val="FFFFFF"/>
            </a:outerShdw>
          </a:effectLst>
          <a:latin typeface="+mn-lt"/>
          <a:ea typeface="+mn-ea"/>
          <a:cs typeface="+mn-cs"/>
        </a:defRPr>
      </a:lvl1pPr>
      <a:lvl2pPr marL="847725" indent="-325438" algn="l" defTabSz="1044575" rtl="0" fontAlgn="base">
        <a:spcBef>
          <a:spcPct val="20000"/>
        </a:spcBef>
        <a:spcAft>
          <a:spcPct val="0"/>
        </a:spcAft>
        <a:buClr>
          <a:schemeClr val="accent2"/>
        </a:buClr>
        <a:buSzPct val="70000"/>
        <a:buFont typeface="Wingdings" pitchFamily="2" charset="2"/>
        <a:buChar char="n"/>
        <a:defRPr sz="3200">
          <a:solidFill>
            <a:schemeClr val="tx1"/>
          </a:solidFill>
          <a:effectLst>
            <a:outerShdw blurRad="38100" dist="38100" dir="2700000" algn="tl">
              <a:srgbClr val="FFFFFF"/>
            </a:outerShdw>
          </a:effectLst>
          <a:latin typeface="+mn-lt"/>
        </a:defRPr>
      </a:lvl2pPr>
      <a:lvl3pPr marL="1304925" indent="-260350" algn="l" defTabSz="1044575" rtl="0" fontAlgn="base">
        <a:spcBef>
          <a:spcPct val="20000"/>
        </a:spcBef>
        <a:spcAft>
          <a:spcPct val="0"/>
        </a:spcAft>
        <a:buClr>
          <a:schemeClr val="tx2"/>
        </a:buClr>
        <a:buSzPct val="70000"/>
        <a:buFont typeface="Wingdings" pitchFamily="2" charset="2"/>
        <a:buChar char="n"/>
        <a:defRPr sz="2700">
          <a:solidFill>
            <a:schemeClr val="tx1"/>
          </a:solidFill>
          <a:effectLst>
            <a:outerShdw blurRad="38100" dist="38100" dir="2700000" algn="tl">
              <a:srgbClr val="FFFFFF"/>
            </a:outerShdw>
          </a:effectLst>
          <a:latin typeface="+mn-lt"/>
        </a:defRPr>
      </a:lvl3pPr>
      <a:lvl4pPr marL="1825625" indent="-260350" algn="l" defTabSz="1044575" rtl="0" fontAlgn="base">
        <a:spcBef>
          <a:spcPct val="20000"/>
        </a:spcBef>
        <a:spcAft>
          <a:spcPct val="0"/>
        </a:spcAft>
        <a:buClr>
          <a:schemeClr val="accent2"/>
        </a:buClr>
        <a:buSzPct val="70000"/>
        <a:buFont typeface="Wingdings" pitchFamily="2" charset="2"/>
        <a:buChar char="n"/>
        <a:defRPr sz="2300">
          <a:solidFill>
            <a:schemeClr val="tx1"/>
          </a:solidFill>
          <a:effectLst>
            <a:outerShdw blurRad="38100" dist="38100" dir="2700000" algn="tl">
              <a:srgbClr val="FFFFFF"/>
            </a:outerShdw>
          </a:effectLst>
          <a:latin typeface="+mn-lt"/>
        </a:defRPr>
      </a:lvl4pPr>
      <a:lvl5pPr marL="2347913" indent="-260350" algn="l" defTabSz="1044575" rtl="0" fontAlgn="base">
        <a:spcBef>
          <a:spcPct val="20000"/>
        </a:spcBef>
        <a:spcAft>
          <a:spcPct val="0"/>
        </a:spcAft>
        <a:buClr>
          <a:schemeClr val="hlink"/>
        </a:buClr>
        <a:buSzPct val="70000"/>
        <a:buFont typeface="Wingdings" pitchFamily="2" charset="2"/>
        <a:buChar char="n"/>
        <a:defRPr sz="2300">
          <a:solidFill>
            <a:schemeClr val="tx1"/>
          </a:solidFill>
          <a:effectLst>
            <a:outerShdw blurRad="38100" dist="38100" dir="2700000" algn="tl">
              <a:srgbClr val="FFFFFF"/>
            </a:outerShdw>
          </a:effectLst>
          <a:latin typeface="+mn-lt"/>
        </a:defRPr>
      </a:lvl5pPr>
      <a:lvl6pPr marL="2805113" indent="-260350" algn="l" defTabSz="1044575" rtl="0" fontAlgn="base">
        <a:spcBef>
          <a:spcPct val="20000"/>
        </a:spcBef>
        <a:spcAft>
          <a:spcPct val="0"/>
        </a:spcAft>
        <a:buClr>
          <a:schemeClr val="hlink"/>
        </a:buClr>
        <a:buSzPct val="70000"/>
        <a:buFont typeface="Wingdings" pitchFamily="2" charset="2"/>
        <a:buChar char="n"/>
        <a:defRPr sz="2300">
          <a:solidFill>
            <a:schemeClr val="tx1"/>
          </a:solidFill>
          <a:effectLst>
            <a:outerShdw blurRad="38100" dist="38100" dir="2700000" algn="tl">
              <a:srgbClr val="FFFFFF"/>
            </a:outerShdw>
          </a:effectLst>
          <a:latin typeface="+mn-lt"/>
        </a:defRPr>
      </a:lvl6pPr>
      <a:lvl7pPr marL="3262313" indent="-260350" algn="l" defTabSz="1044575" rtl="0" fontAlgn="base">
        <a:spcBef>
          <a:spcPct val="20000"/>
        </a:spcBef>
        <a:spcAft>
          <a:spcPct val="0"/>
        </a:spcAft>
        <a:buClr>
          <a:schemeClr val="hlink"/>
        </a:buClr>
        <a:buSzPct val="70000"/>
        <a:buFont typeface="Wingdings" pitchFamily="2" charset="2"/>
        <a:buChar char="n"/>
        <a:defRPr sz="2300">
          <a:solidFill>
            <a:schemeClr val="tx1"/>
          </a:solidFill>
          <a:effectLst>
            <a:outerShdw blurRad="38100" dist="38100" dir="2700000" algn="tl">
              <a:srgbClr val="FFFFFF"/>
            </a:outerShdw>
          </a:effectLst>
          <a:latin typeface="+mn-lt"/>
        </a:defRPr>
      </a:lvl7pPr>
      <a:lvl8pPr marL="3719513" indent="-260350" algn="l" defTabSz="1044575" rtl="0" fontAlgn="base">
        <a:spcBef>
          <a:spcPct val="20000"/>
        </a:spcBef>
        <a:spcAft>
          <a:spcPct val="0"/>
        </a:spcAft>
        <a:buClr>
          <a:schemeClr val="hlink"/>
        </a:buClr>
        <a:buSzPct val="70000"/>
        <a:buFont typeface="Wingdings" pitchFamily="2" charset="2"/>
        <a:buChar char="n"/>
        <a:defRPr sz="2300">
          <a:solidFill>
            <a:schemeClr val="tx1"/>
          </a:solidFill>
          <a:effectLst>
            <a:outerShdw blurRad="38100" dist="38100" dir="2700000" algn="tl">
              <a:srgbClr val="FFFFFF"/>
            </a:outerShdw>
          </a:effectLst>
          <a:latin typeface="+mn-lt"/>
        </a:defRPr>
      </a:lvl8pPr>
      <a:lvl9pPr marL="4176713" indent="-260350" algn="l" defTabSz="1044575" rtl="0" fontAlgn="base">
        <a:spcBef>
          <a:spcPct val="20000"/>
        </a:spcBef>
        <a:spcAft>
          <a:spcPct val="0"/>
        </a:spcAft>
        <a:buClr>
          <a:schemeClr val="hlink"/>
        </a:buClr>
        <a:buSzPct val="70000"/>
        <a:buFont typeface="Wingdings" pitchFamily="2" charset="2"/>
        <a:buChar char="n"/>
        <a:defRPr sz="2300">
          <a:solidFill>
            <a:schemeClr val="tx1"/>
          </a:solidFill>
          <a:effectLst>
            <a:outerShdw blurRad="38100" dist="38100" dir="2700000" algn="tl">
              <a:srgbClr val="FFFFFF"/>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lgn="l" rtl="0" fontAlgn="base">
              <a:spcBef>
                <a:spcPct val="0"/>
              </a:spcBef>
              <a:spcAft>
                <a:spcPct val="0"/>
              </a:spcAft>
            </a:pPr>
            <a:endParaRPr lang="en-US" kern="1200">
              <a:solidFill>
                <a:srgbClr val="000000"/>
              </a:solidFill>
              <a:latin typeface="Arial" pitchFamily="34" charset="0"/>
              <a:ea typeface="+mn-ea"/>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rtl="0" fontAlgn="base">
              <a:spcBef>
                <a:spcPct val="0"/>
              </a:spcBef>
              <a:spcAft>
                <a:spcPct val="0"/>
              </a:spcAft>
            </a:pPr>
            <a:endParaRPr lang="en-US" kern="1200">
              <a:solidFill>
                <a:srgbClr val="000000"/>
              </a:solidFill>
              <a:latin typeface="Arial" pitchFamily="34" charset="0"/>
              <a:ea typeface="+mn-ea"/>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rtl="0" fontAlgn="base">
              <a:spcBef>
                <a:spcPct val="0"/>
              </a:spcBef>
              <a:spcAft>
                <a:spcPct val="0"/>
              </a:spcAft>
            </a:pPr>
            <a:fld id="{2344B21F-C032-4226-A7C8-00BBE7B85453}" type="slidenum">
              <a:rPr lang="en-US" kern="1200">
                <a:solidFill>
                  <a:srgbClr val="000000"/>
                </a:solidFill>
                <a:latin typeface="Arial" pitchFamily="34" charset="0"/>
                <a:ea typeface="+mn-ea"/>
                <a:cs typeface="+mn-cs"/>
              </a:rPr>
              <a:pPr rtl="0" fontAlgn="base">
                <a:spcBef>
                  <a:spcPct val="0"/>
                </a:spcBef>
                <a:spcAft>
                  <a:spcPct val="0"/>
                </a:spcAft>
              </a:pPr>
              <a:t>‹#›</a:t>
            </a:fld>
            <a:endParaRPr lang="en-US" kern="1200">
              <a:solidFill>
                <a:srgbClr val="000000"/>
              </a:solidFill>
              <a:latin typeface="Arial"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lgn="l" rtl="0" fontAlgn="base">
              <a:spcBef>
                <a:spcPct val="0"/>
              </a:spcBef>
              <a:spcAft>
                <a:spcPct val="0"/>
              </a:spcAft>
            </a:pPr>
            <a:endParaRPr lang="en-GB" kern="1200">
              <a:solidFill>
                <a:srgbClr val="000000"/>
              </a:solidFill>
              <a:latin typeface="Arial" charset="0"/>
              <a:ea typeface="+mn-ea"/>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rtl="0" fontAlgn="base">
              <a:spcBef>
                <a:spcPct val="0"/>
              </a:spcBef>
              <a:spcAft>
                <a:spcPct val="0"/>
              </a:spcAft>
            </a:pPr>
            <a:endParaRPr lang="en-GB" kern="1200">
              <a:solidFill>
                <a:srgbClr val="000000"/>
              </a:solidFill>
              <a:latin typeface="Arial" charset="0"/>
              <a:ea typeface="+mn-ea"/>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rtl="0" fontAlgn="base">
              <a:spcBef>
                <a:spcPct val="0"/>
              </a:spcBef>
              <a:spcAft>
                <a:spcPct val="0"/>
              </a:spcAft>
            </a:pPr>
            <a:fld id="{F204C9F7-9182-4C31-B297-1931D5E25E16}" type="slidenum">
              <a:rPr lang="en-GB" kern="1200">
                <a:solidFill>
                  <a:srgbClr val="000000"/>
                </a:solidFill>
                <a:latin typeface="Arial" charset="0"/>
                <a:ea typeface="+mn-ea"/>
                <a:cs typeface="+mn-cs"/>
              </a:rPr>
              <a:pPr rtl="0" fontAlgn="base">
                <a:spcBef>
                  <a:spcPct val="0"/>
                </a:spcBef>
                <a:spcAft>
                  <a:spcPct val="0"/>
                </a:spcAft>
              </a:pPr>
              <a:t>‹#›</a:t>
            </a:fld>
            <a:endParaRPr lang="en-GB" kern="1200">
              <a:solidFill>
                <a:srgbClr val="000000"/>
              </a:solidFill>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6E0D7DBB-7694-4371-8F8C-81D98556429D}" type="datetimeFigureOut">
              <a:rPr kumimoji="1" lang="ja-JP" altLang="en-US" kern="1200" smtClean="0">
                <a:solidFill>
                  <a:prstClr val="black">
                    <a:tint val="75000"/>
                  </a:prstClr>
                </a:solidFill>
                <a:latin typeface="Calibri"/>
                <a:cs typeface="+mn-cs"/>
              </a:rPr>
              <a:pPr rtl="0"/>
              <a:t>2008/9/1</a:t>
            </a:fld>
            <a:endParaRPr kumimoji="1" lang="ja-JP" altLang="en-US" kern="1200">
              <a:solidFill>
                <a:prstClr val="black">
                  <a:tint val="75000"/>
                </a:prstClr>
              </a:solidFill>
              <a:latin typeface="Calibri"/>
              <a:cs typeface="+mn-cs"/>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kumimoji="1" lang="ja-JP" altLang="en-US" kern="1200">
              <a:solidFill>
                <a:prstClr val="black">
                  <a:tint val="75000"/>
                </a:prstClr>
              </a:solidFill>
              <a:latin typeface="Calibri"/>
              <a:cs typeface="+mn-cs"/>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56DE4201-6718-4E10-ACC2-E70DAF687141}" type="slidenum">
              <a:rPr kumimoji="1" lang="ja-JP" altLang="en-US" kern="1200" smtClean="0">
                <a:solidFill>
                  <a:prstClr val="black">
                    <a:tint val="75000"/>
                  </a:prstClr>
                </a:solidFill>
                <a:latin typeface="Calibri"/>
                <a:cs typeface="+mn-cs"/>
              </a:rPr>
              <a:pPr rtl="0"/>
              <a:t>‹#›</a:t>
            </a:fld>
            <a:endParaRPr kumimoji="1" lang="ja-JP" altLang="en-US" kern="1200">
              <a:solidFill>
                <a:prstClr val="black">
                  <a:tint val="75000"/>
                </a:prstClr>
              </a:solidFill>
              <a:latin typeface="Calibri"/>
              <a:cs typeface="+mn-cs"/>
            </a:endParaRP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9" name="Line 15"/>
          <p:cNvSpPr>
            <a:spLocks noChangeShapeType="1"/>
          </p:cNvSpPr>
          <p:nvPr userDrawn="1"/>
        </p:nvSpPr>
        <p:spPr bwMode="auto">
          <a:xfrm flipV="1">
            <a:off x="249238" y="131763"/>
            <a:ext cx="8651875" cy="1587"/>
          </a:xfrm>
          <a:prstGeom prst="line">
            <a:avLst/>
          </a:prstGeom>
          <a:noFill/>
          <a:ln w="9525">
            <a:solidFill>
              <a:schemeClr val="tx1"/>
            </a:solidFill>
            <a:round/>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040" name="Text Box 16"/>
          <p:cNvSpPr txBox="1">
            <a:spLocks noChangeArrowheads="1"/>
          </p:cNvSpPr>
          <p:nvPr userDrawn="1"/>
        </p:nvSpPr>
        <p:spPr bwMode="auto">
          <a:xfrm>
            <a:off x="1173163" y="188913"/>
            <a:ext cx="6831012" cy="801687"/>
          </a:xfrm>
          <a:prstGeom prst="rect">
            <a:avLst/>
          </a:prstGeom>
          <a:noFill/>
          <a:ln w="9525">
            <a:noFill/>
            <a:miter lim="800000"/>
            <a:headEnd/>
            <a:tailEnd/>
          </a:ln>
          <a:effectLst/>
        </p:spPr>
        <p:txBody>
          <a:bodyPr lIns="19707" tIns="9854" rIns="19707" bIns="9854">
            <a:spAutoFit/>
          </a:bodyPr>
          <a:lstStyle/>
          <a:p>
            <a:pPr algn="ctr" defTabSz="196850" rtl="0" eaLnBrk="0" fontAlgn="base" hangingPunct="0">
              <a:lnSpc>
                <a:spcPct val="90000"/>
              </a:lnSpc>
              <a:spcBef>
                <a:spcPct val="50000"/>
              </a:spcBef>
              <a:spcAft>
                <a:spcPct val="0"/>
              </a:spcAft>
            </a:pPr>
            <a:r>
              <a:rPr lang="de-DE" sz="900" kern="1200">
                <a:solidFill>
                  <a:srgbClr val="000000"/>
                </a:solidFill>
                <a:latin typeface="Arial" charset="0"/>
                <a:ea typeface="+mn-ea"/>
                <a:cs typeface="+mn-cs"/>
              </a:rPr>
              <a:t>Max-Planck-Institut für Plasmaphysik, EURATOM Association</a:t>
            </a:r>
          </a:p>
          <a:p>
            <a:pPr algn="ctr" defTabSz="196850" rtl="0" eaLnBrk="0" fontAlgn="base" hangingPunct="0">
              <a:lnSpc>
                <a:spcPct val="90000"/>
              </a:lnSpc>
              <a:spcBef>
                <a:spcPct val="50000"/>
              </a:spcBef>
              <a:spcAft>
                <a:spcPct val="0"/>
              </a:spcAft>
            </a:pPr>
            <a:r>
              <a:rPr lang="de-DE" sz="900" kern="1200">
                <a:solidFill>
                  <a:srgbClr val="000000"/>
                </a:solidFill>
                <a:latin typeface="Arial" charset="0"/>
                <a:ea typeface="+mn-ea"/>
                <a:cs typeface="+mn-cs"/>
              </a:rPr>
              <a:t>Helsinki Institute of Physics, University of Helsinki</a:t>
            </a:r>
            <a:endParaRPr lang="de-DE" sz="900" kern="1200">
              <a:solidFill>
                <a:srgbClr val="000000"/>
              </a:solidFill>
              <a:latin typeface="Arial MT Condensed" pitchFamily="34" charset="0"/>
              <a:ea typeface="+mn-ea"/>
              <a:cs typeface="+mn-cs"/>
            </a:endParaRPr>
          </a:p>
          <a:p>
            <a:pPr algn="ctr" defTabSz="196850" rtl="0" eaLnBrk="0" fontAlgn="base" hangingPunct="0">
              <a:lnSpc>
                <a:spcPct val="90000"/>
              </a:lnSpc>
              <a:spcBef>
                <a:spcPct val="50000"/>
              </a:spcBef>
              <a:spcAft>
                <a:spcPct val="0"/>
              </a:spcAft>
            </a:pPr>
            <a:endParaRPr lang="de-DE" sz="2200" b="1" kern="1200">
              <a:solidFill>
                <a:srgbClr val="FF0000"/>
              </a:solidFill>
              <a:latin typeface="Arial" charset="0"/>
              <a:ea typeface="+mn-ea"/>
              <a:cs typeface="+mn-cs"/>
            </a:endParaRPr>
          </a:p>
        </p:txBody>
      </p:sp>
      <p:pic>
        <p:nvPicPr>
          <p:cNvPr id="1041" name="Picture 17" descr="IPP-Logo 90°"/>
          <p:cNvPicPr>
            <a:picLocks noChangeAspect="1" noChangeArrowheads="1"/>
          </p:cNvPicPr>
          <p:nvPr userDrawn="1"/>
        </p:nvPicPr>
        <p:blipFill>
          <a:blip r:embed="rId13" cstate="print"/>
          <a:srcRect/>
          <a:stretch>
            <a:fillRect/>
          </a:stretch>
        </p:blipFill>
        <p:spPr bwMode="auto">
          <a:xfrm>
            <a:off x="1930400" y="174625"/>
            <a:ext cx="684213" cy="692150"/>
          </a:xfrm>
          <a:prstGeom prst="rect">
            <a:avLst/>
          </a:prstGeom>
          <a:noFill/>
        </p:spPr>
      </p:pic>
      <p:sp>
        <p:nvSpPr>
          <p:cNvPr id="1042" name="Line 18"/>
          <p:cNvSpPr>
            <a:spLocks noChangeShapeType="1"/>
          </p:cNvSpPr>
          <p:nvPr userDrawn="1"/>
        </p:nvSpPr>
        <p:spPr bwMode="auto">
          <a:xfrm flipV="1">
            <a:off x="249238" y="131763"/>
            <a:ext cx="8651875" cy="1587"/>
          </a:xfrm>
          <a:prstGeom prst="line">
            <a:avLst/>
          </a:prstGeom>
          <a:noFill/>
          <a:ln w="9525">
            <a:solidFill>
              <a:schemeClr val="tx1"/>
            </a:solidFill>
            <a:round/>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043" name="Line 19"/>
          <p:cNvSpPr>
            <a:spLocks noChangeShapeType="1"/>
          </p:cNvSpPr>
          <p:nvPr userDrawn="1"/>
        </p:nvSpPr>
        <p:spPr bwMode="auto">
          <a:xfrm flipV="1">
            <a:off x="249238" y="908050"/>
            <a:ext cx="8651875" cy="0"/>
          </a:xfrm>
          <a:prstGeom prst="line">
            <a:avLst/>
          </a:prstGeom>
          <a:noFill/>
          <a:ln w="9525">
            <a:solidFill>
              <a:schemeClr val="tx1"/>
            </a:solidFill>
            <a:round/>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pic>
        <p:nvPicPr>
          <p:cNvPr id="1045" name="Picture 21" descr="Helmholtz_Logo_NEU_prn"/>
          <p:cNvPicPr>
            <a:picLocks noChangeAspect="1" noChangeArrowheads="1"/>
          </p:cNvPicPr>
          <p:nvPr userDrawn="1"/>
        </p:nvPicPr>
        <p:blipFill>
          <a:blip r:embed="rId14"/>
          <a:srcRect/>
          <a:stretch>
            <a:fillRect/>
          </a:stretch>
        </p:blipFill>
        <p:spPr bwMode="auto">
          <a:xfrm>
            <a:off x="250825" y="165100"/>
            <a:ext cx="1619250" cy="708025"/>
          </a:xfrm>
          <a:prstGeom prst="rect">
            <a:avLst/>
          </a:prstGeom>
          <a:noFill/>
        </p:spPr>
      </p:pic>
      <p:pic>
        <p:nvPicPr>
          <p:cNvPr id="1046" name="Picture 22"/>
          <p:cNvPicPr>
            <a:picLocks noChangeAspect="1" noChangeArrowheads="1"/>
          </p:cNvPicPr>
          <p:nvPr userDrawn="1"/>
        </p:nvPicPr>
        <p:blipFill>
          <a:blip r:embed="rId15" cstate="print"/>
          <a:srcRect/>
          <a:stretch>
            <a:fillRect/>
          </a:stretch>
        </p:blipFill>
        <p:spPr bwMode="auto">
          <a:xfrm>
            <a:off x="7419975" y="206375"/>
            <a:ext cx="641350" cy="649288"/>
          </a:xfrm>
          <a:prstGeom prst="rect">
            <a:avLst/>
          </a:prstGeom>
          <a:noFill/>
          <a:ln w="9525">
            <a:noFill/>
            <a:round/>
            <a:headEnd/>
            <a:tailEnd/>
          </a:ln>
          <a:effectLst/>
        </p:spPr>
      </p:pic>
      <p:pic>
        <p:nvPicPr>
          <p:cNvPr id="1048" name="Picture 24"/>
          <p:cNvPicPr>
            <a:picLocks noChangeAspect="1" noChangeArrowheads="1"/>
          </p:cNvPicPr>
          <p:nvPr userDrawn="1"/>
        </p:nvPicPr>
        <p:blipFill>
          <a:blip r:embed="rId16"/>
          <a:srcRect/>
          <a:stretch>
            <a:fillRect/>
          </a:stretch>
        </p:blipFill>
        <p:spPr bwMode="auto">
          <a:xfrm>
            <a:off x="8134350" y="163513"/>
            <a:ext cx="723900" cy="696912"/>
          </a:xfrm>
          <a:prstGeom prst="rect">
            <a:avLst/>
          </a:prstGeom>
          <a:noFill/>
          <a:ln w="9525">
            <a:noFill/>
            <a:round/>
            <a:headEnd/>
            <a:tailEnd/>
          </a:ln>
          <a:effectLst/>
        </p:spPr>
      </p:pic>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3A7CD5F0-3461-48A1-9219-6B7BDC4AD50F}" type="datetimeFigureOut">
              <a:rPr lang="en-US" kern="1200" smtClean="0">
                <a:solidFill>
                  <a:prstClr val="black">
                    <a:tint val="75000"/>
                  </a:prstClr>
                </a:solidFill>
                <a:latin typeface="Calibri"/>
                <a:ea typeface="+mn-ea"/>
                <a:cs typeface="+mn-cs"/>
              </a:rPr>
              <a:pPr rtl="0"/>
              <a:t>9/1/2008</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293C913-A5E5-4F38-B023-FC26FFBA0560}"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rtl="0" fontAlgn="base">
              <a:spcBef>
                <a:spcPct val="0"/>
              </a:spcBef>
              <a:spcAft>
                <a:spcPct val="0"/>
              </a:spcAft>
            </a:pPr>
            <a:endParaRPr lang="en-US" kern="1200">
              <a:solidFill>
                <a:srgbClr val="000000"/>
              </a:solidFill>
              <a:latin typeface="Arial" charset="0"/>
              <a:ea typeface="+mn-ea"/>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rtl="0" fontAlgn="base">
              <a:spcBef>
                <a:spcPct val="0"/>
              </a:spcBef>
              <a:spcAft>
                <a:spcPct val="0"/>
              </a:spcAft>
            </a:pPr>
            <a:fld id="{FE3DC039-D2DC-48F5-953D-2C220947CDCB}" type="slidenum">
              <a:rPr lang="en-US" kern="1200">
                <a:solidFill>
                  <a:srgbClr val="000000"/>
                </a:solidFill>
                <a:latin typeface="Arial" charset="0"/>
                <a:ea typeface="+mn-ea"/>
                <a:cs typeface="+mn-cs"/>
              </a:rPr>
              <a:pPr rtl="0" fontAlgn="base">
                <a:spcBef>
                  <a:spcPct val="0"/>
                </a:spcBef>
                <a:spcAft>
                  <a:spcPct val="0"/>
                </a:spcAft>
              </a:pPr>
              <a:t>‹#›</a:t>
            </a:fld>
            <a:endParaRPr lang="en-US" kern="1200">
              <a:solidFill>
                <a:srgbClr val="000000"/>
              </a:solidFill>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905CBD15-26EC-48B2-8CE5-A9707AD4343F}" type="datetimeFigureOut">
              <a:rPr lang="en-US" kern="1200" smtClean="0">
                <a:solidFill>
                  <a:prstClr val="black">
                    <a:tint val="75000"/>
                  </a:prstClr>
                </a:solidFill>
                <a:latin typeface="Calibri"/>
                <a:ea typeface="+mn-ea"/>
                <a:cs typeface="+mn-cs"/>
              </a:rPr>
              <a:pPr rtl="0"/>
              <a:t>9/1/2008</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187D7B-1B6C-429A-A638-6AD3593F14FD}"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20.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120.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120.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1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8.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48.xml"/><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8.xml"/><Relationship Id="rId1" Type="http://schemas.openxmlformats.org/officeDocument/2006/relationships/slideLayout" Target="../slideLayouts/slideLayout30.xml"/><Relationship Id="rId5" Type="http://schemas.openxmlformats.org/officeDocument/2006/relationships/image" Target="../media/image29.jpeg"/><Relationship Id="rId4" Type="http://schemas.openxmlformats.org/officeDocument/2006/relationships/image" Target="../media/image28.jpeg"/></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notesSlide" Target="../notesSlides/notesSlide19.xml"/><Relationship Id="rId7" Type="http://schemas.openxmlformats.org/officeDocument/2006/relationships/oleObject" Target="../embeddings/oleObject10.bin"/><Relationship Id="rId2" Type="http://schemas.openxmlformats.org/officeDocument/2006/relationships/slideLayout" Target="../slideLayouts/slideLayout30.xml"/><Relationship Id="rId1" Type="http://schemas.openxmlformats.org/officeDocument/2006/relationships/vmlDrawing" Target="../drawings/vmlDrawing2.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image" Target="../media/image34.wmf"/><Relationship Id="rId9" Type="http://schemas.openxmlformats.org/officeDocument/2006/relationships/image" Target="../media/image35.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notesSlide" Target="../notesSlides/notesSlide20.xml"/><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103.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3.xml"/><Relationship Id="rId1" Type="http://schemas.openxmlformats.org/officeDocument/2006/relationships/slideLayout" Target="../slideLayouts/slideLayout142.xml"/><Relationship Id="rId5" Type="http://schemas.openxmlformats.org/officeDocument/2006/relationships/image" Target="../media/image40.png"/><Relationship Id="rId4" Type="http://schemas.openxmlformats.org/officeDocument/2006/relationships/image" Target="../media/image39.png"/></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24.xml"/><Relationship Id="rId1" Type="http://schemas.openxmlformats.org/officeDocument/2006/relationships/slideLayout" Target="../slideLayouts/slideLayout142.xml"/><Relationship Id="rId6" Type="http://schemas.openxmlformats.org/officeDocument/2006/relationships/image" Target="../media/image44.png"/><Relationship Id="rId5" Type="http://schemas.openxmlformats.org/officeDocument/2006/relationships/image" Target="../media/image43.jpeg"/><Relationship Id="rId4" Type="http://schemas.openxmlformats.org/officeDocument/2006/relationships/image" Target="../media/image42.jpeg"/></Relationships>
</file>

<file path=ppt/slides/_rels/slide25.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notesSlide" Target="../notesSlides/notesSlide25.xml"/><Relationship Id="rId7" Type="http://schemas.openxmlformats.org/officeDocument/2006/relationships/image" Target="../media/image50.jpeg"/><Relationship Id="rId12" Type="http://schemas.openxmlformats.org/officeDocument/2006/relationships/image" Target="../media/image54.png"/><Relationship Id="rId2" Type="http://schemas.openxmlformats.org/officeDocument/2006/relationships/slideLayout" Target="../slideLayouts/slideLayout142.xml"/><Relationship Id="rId1" Type="http://schemas.openxmlformats.org/officeDocument/2006/relationships/vmlDrawing" Target="../drawings/vmlDrawing3.vml"/><Relationship Id="rId6" Type="http://schemas.openxmlformats.org/officeDocument/2006/relationships/image" Target="../media/image49.png"/><Relationship Id="rId11" Type="http://schemas.openxmlformats.org/officeDocument/2006/relationships/image" Target="../media/image53.png"/><Relationship Id="rId5" Type="http://schemas.openxmlformats.org/officeDocument/2006/relationships/image" Target="../media/image48.png"/><Relationship Id="rId10" Type="http://schemas.openxmlformats.org/officeDocument/2006/relationships/oleObject" Target="../embeddings/oleObject12.bin"/><Relationship Id="rId4" Type="http://schemas.openxmlformats.org/officeDocument/2006/relationships/image" Target="../media/image47.png"/><Relationship Id="rId9" Type="http://schemas.openxmlformats.org/officeDocument/2006/relationships/image" Target="../media/image52.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image" Target="../media/image58.png"/><Relationship Id="rId2" Type="http://schemas.openxmlformats.org/officeDocument/2006/relationships/slideLayout" Target="../slideLayouts/slideLayout142.xml"/><Relationship Id="rId1" Type="http://schemas.openxmlformats.org/officeDocument/2006/relationships/vmlDrawing" Target="../drawings/vmlDrawing4.v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oleObject" Target="../embeddings/oleObject13.bin"/></Relationships>
</file>

<file path=ppt/slides/_rels/slide27.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image" Target="../media/image59.jpeg"/><Relationship Id="rId7" Type="http://schemas.openxmlformats.org/officeDocument/2006/relationships/image" Target="../media/image63.jpeg"/><Relationship Id="rId2" Type="http://schemas.openxmlformats.org/officeDocument/2006/relationships/notesSlide" Target="../notesSlides/notesSlide27.xml"/><Relationship Id="rId1" Type="http://schemas.openxmlformats.org/officeDocument/2006/relationships/slideLayout" Target="../slideLayouts/slideLayout142.xml"/><Relationship Id="rId6" Type="http://schemas.openxmlformats.org/officeDocument/2006/relationships/image" Target="../media/image62.png"/><Relationship Id="rId5" Type="http://schemas.openxmlformats.org/officeDocument/2006/relationships/image" Target="../media/image61.jpeg"/><Relationship Id="rId4" Type="http://schemas.openxmlformats.org/officeDocument/2006/relationships/image" Target="../media/image60.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42.xml"/><Relationship Id="rId1" Type="http://schemas.openxmlformats.org/officeDocument/2006/relationships/vmlDrawing" Target="../drawings/vmlDrawing5.vml"/><Relationship Id="rId5" Type="http://schemas.openxmlformats.org/officeDocument/2006/relationships/oleObject" Target="../embeddings/oleObject15.bin"/><Relationship Id="rId4" Type="http://schemas.openxmlformats.org/officeDocument/2006/relationships/oleObject" Target="../embeddings/oleObject14.bin"/></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notesSlide" Target="../notesSlides/notesSlide29.xml"/><Relationship Id="rId7" Type="http://schemas.openxmlformats.org/officeDocument/2006/relationships/oleObject" Target="../embeddings/oleObject19.bin"/><Relationship Id="rId12" Type="http://schemas.openxmlformats.org/officeDocument/2006/relationships/image" Target="../media/image75.png"/><Relationship Id="rId2" Type="http://schemas.openxmlformats.org/officeDocument/2006/relationships/slideLayout" Target="../slideLayouts/slideLayout142.xml"/><Relationship Id="rId1" Type="http://schemas.openxmlformats.org/officeDocument/2006/relationships/vmlDrawing" Target="../drawings/vmlDrawing6.vml"/><Relationship Id="rId6" Type="http://schemas.openxmlformats.org/officeDocument/2006/relationships/oleObject" Target="../embeddings/oleObject18.bin"/><Relationship Id="rId11" Type="http://schemas.openxmlformats.org/officeDocument/2006/relationships/image" Target="../media/image74.jpeg"/><Relationship Id="rId5" Type="http://schemas.openxmlformats.org/officeDocument/2006/relationships/oleObject" Target="../embeddings/oleObject17.bin"/><Relationship Id="rId10" Type="http://schemas.openxmlformats.org/officeDocument/2006/relationships/image" Target="../media/image73.png"/><Relationship Id="rId4" Type="http://schemas.openxmlformats.org/officeDocument/2006/relationships/oleObject" Target="../embeddings/oleObject16.bin"/><Relationship Id="rId9" Type="http://schemas.openxmlformats.org/officeDocument/2006/relationships/oleObject" Target="../embeddings/oleObject21.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26.bin"/><Relationship Id="rId3" Type="http://schemas.openxmlformats.org/officeDocument/2006/relationships/notesSlide" Target="../notesSlides/notesSlide30.xml"/><Relationship Id="rId7" Type="http://schemas.openxmlformats.org/officeDocument/2006/relationships/oleObject" Target="../embeddings/oleObject25.bin"/><Relationship Id="rId12" Type="http://schemas.openxmlformats.org/officeDocument/2006/relationships/oleObject" Target="../embeddings/oleObject30.bin"/><Relationship Id="rId2" Type="http://schemas.openxmlformats.org/officeDocument/2006/relationships/slideLayout" Target="../slideLayouts/slideLayout142.xml"/><Relationship Id="rId1" Type="http://schemas.openxmlformats.org/officeDocument/2006/relationships/vmlDrawing" Target="../drawings/vmlDrawing7.vml"/><Relationship Id="rId6" Type="http://schemas.openxmlformats.org/officeDocument/2006/relationships/oleObject" Target="../embeddings/oleObject24.bin"/><Relationship Id="rId11" Type="http://schemas.openxmlformats.org/officeDocument/2006/relationships/oleObject" Target="../embeddings/oleObject29.bin"/><Relationship Id="rId5" Type="http://schemas.openxmlformats.org/officeDocument/2006/relationships/oleObject" Target="../embeddings/oleObject23.bin"/><Relationship Id="rId10" Type="http://schemas.openxmlformats.org/officeDocument/2006/relationships/oleObject" Target="../embeddings/oleObject28.bin"/><Relationship Id="rId4" Type="http://schemas.openxmlformats.org/officeDocument/2006/relationships/oleObject" Target="../embeddings/oleObject22.bin"/><Relationship Id="rId9" Type="http://schemas.openxmlformats.org/officeDocument/2006/relationships/oleObject" Target="../embeddings/oleObject27.bin"/></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35.bin"/><Relationship Id="rId13" Type="http://schemas.openxmlformats.org/officeDocument/2006/relationships/image" Target="../media/image98.jpeg"/><Relationship Id="rId18" Type="http://schemas.openxmlformats.org/officeDocument/2006/relationships/oleObject" Target="../embeddings/oleObject41.bin"/><Relationship Id="rId3" Type="http://schemas.openxmlformats.org/officeDocument/2006/relationships/notesSlide" Target="../notesSlides/notesSlide31.xml"/><Relationship Id="rId21" Type="http://schemas.openxmlformats.org/officeDocument/2006/relationships/oleObject" Target="../embeddings/oleObject44.bin"/><Relationship Id="rId7" Type="http://schemas.openxmlformats.org/officeDocument/2006/relationships/oleObject" Target="../embeddings/oleObject34.bin"/><Relationship Id="rId12" Type="http://schemas.openxmlformats.org/officeDocument/2006/relationships/image" Target="../media/image75.png"/><Relationship Id="rId17" Type="http://schemas.openxmlformats.org/officeDocument/2006/relationships/oleObject" Target="../embeddings/oleObject40.bin"/><Relationship Id="rId2" Type="http://schemas.openxmlformats.org/officeDocument/2006/relationships/slideLayout" Target="../slideLayouts/slideLayout142.xml"/><Relationship Id="rId16" Type="http://schemas.openxmlformats.org/officeDocument/2006/relationships/oleObject" Target="../embeddings/oleObject39.bin"/><Relationship Id="rId20" Type="http://schemas.openxmlformats.org/officeDocument/2006/relationships/oleObject" Target="../embeddings/oleObject43.bin"/><Relationship Id="rId1" Type="http://schemas.openxmlformats.org/officeDocument/2006/relationships/vmlDrawing" Target="../drawings/vmlDrawing8.vml"/><Relationship Id="rId6" Type="http://schemas.openxmlformats.org/officeDocument/2006/relationships/oleObject" Target="../embeddings/oleObject33.bin"/><Relationship Id="rId11" Type="http://schemas.openxmlformats.org/officeDocument/2006/relationships/oleObject" Target="../embeddings/oleObject38.bin"/><Relationship Id="rId5" Type="http://schemas.openxmlformats.org/officeDocument/2006/relationships/oleObject" Target="../embeddings/oleObject32.bin"/><Relationship Id="rId15" Type="http://schemas.openxmlformats.org/officeDocument/2006/relationships/image" Target="../media/image100.jpeg"/><Relationship Id="rId10" Type="http://schemas.openxmlformats.org/officeDocument/2006/relationships/oleObject" Target="../embeddings/oleObject37.bin"/><Relationship Id="rId19" Type="http://schemas.openxmlformats.org/officeDocument/2006/relationships/oleObject" Target="../embeddings/oleObject42.bin"/><Relationship Id="rId4" Type="http://schemas.openxmlformats.org/officeDocument/2006/relationships/oleObject" Target="../embeddings/oleObject31.bin"/><Relationship Id="rId9" Type="http://schemas.openxmlformats.org/officeDocument/2006/relationships/oleObject" Target="../embeddings/oleObject36.bin"/><Relationship Id="rId14" Type="http://schemas.openxmlformats.org/officeDocument/2006/relationships/image" Target="../media/image99.jpeg"/></Relationships>
</file>

<file path=ppt/slides/_rels/slide32.xml.rels><?xml version="1.0" encoding="UTF-8" standalone="yes"?>
<Relationships xmlns="http://schemas.openxmlformats.org/package/2006/relationships"><Relationship Id="rId8" Type="http://schemas.openxmlformats.org/officeDocument/2006/relationships/image" Target="../media/image106.jpeg"/><Relationship Id="rId3" Type="http://schemas.openxmlformats.org/officeDocument/2006/relationships/image" Target="../media/image101.jpeg"/><Relationship Id="rId7" Type="http://schemas.openxmlformats.org/officeDocument/2006/relationships/image" Target="../media/image105.jpeg"/><Relationship Id="rId2" Type="http://schemas.openxmlformats.org/officeDocument/2006/relationships/notesSlide" Target="../notesSlides/notesSlide32.xml"/><Relationship Id="rId1" Type="http://schemas.openxmlformats.org/officeDocument/2006/relationships/slideLayout" Target="../slideLayouts/slideLayout142.xml"/><Relationship Id="rId6" Type="http://schemas.openxmlformats.org/officeDocument/2006/relationships/image" Target="../media/image104.jpeg"/><Relationship Id="rId5" Type="http://schemas.openxmlformats.org/officeDocument/2006/relationships/image" Target="../media/image103.jpeg"/><Relationship Id="rId4" Type="http://schemas.openxmlformats.org/officeDocument/2006/relationships/image" Target="../media/image102.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42.xml"/><Relationship Id="rId1" Type="http://schemas.openxmlformats.org/officeDocument/2006/relationships/vmlDrawing" Target="../drawings/vmlDrawing9.vml"/><Relationship Id="rId5" Type="http://schemas.openxmlformats.org/officeDocument/2006/relationships/oleObject" Target="../embeddings/oleObject46.bin"/><Relationship Id="rId4" Type="http://schemas.openxmlformats.org/officeDocument/2006/relationships/oleObject" Target="../embeddings/oleObject45.bin"/></Relationships>
</file>

<file path=ppt/slides/_rels/slide34.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notesSlide" Target="../notesSlides/notesSlide34.xml"/><Relationship Id="rId1" Type="http://schemas.openxmlformats.org/officeDocument/2006/relationships/slideLayout" Target="../slideLayouts/slideLayout142.xml"/><Relationship Id="rId4" Type="http://schemas.openxmlformats.org/officeDocument/2006/relationships/image" Target="../media/image110.jpeg"/></Relationships>
</file>

<file path=ppt/slides/_rels/slide35.xml.rels><?xml version="1.0" encoding="UTF-8" standalone="yes"?>
<Relationships xmlns="http://schemas.openxmlformats.org/package/2006/relationships"><Relationship Id="rId8" Type="http://schemas.openxmlformats.org/officeDocument/2006/relationships/image" Target="../media/image115.png"/><Relationship Id="rId3" Type="http://schemas.openxmlformats.org/officeDocument/2006/relationships/notesSlide" Target="../notesSlides/notesSlide35.xml"/><Relationship Id="rId7" Type="http://schemas.openxmlformats.org/officeDocument/2006/relationships/oleObject" Target="../embeddings/oleObject48.bin"/><Relationship Id="rId2" Type="http://schemas.openxmlformats.org/officeDocument/2006/relationships/slideLayout" Target="../slideLayouts/slideLayout142.xml"/><Relationship Id="rId1" Type="http://schemas.openxmlformats.org/officeDocument/2006/relationships/vmlDrawing" Target="../drawings/vmlDrawing10.vml"/><Relationship Id="rId6" Type="http://schemas.openxmlformats.org/officeDocument/2006/relationships/oleObject" Target="../embeddings/oleObject47.bin"/><Relationship Id="rId5" Type="http://schemas.openxmlformats.org/officeDocument/2006/relationships/image" Target="../media/image114.jpeg"/><Relationship Id="rId4" Type="http://schemas.openxmlformats.org/officeDocument/2006/relationships/image" Target="../media/image113.jpe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7" Type="http://schemas.openxmlformats.org/officeDocument/2006/relationships/oleObject" Target="../embeddings/oleObject49.bin"/><Relationship Id="rId2" Type="http://schemas.openxmlformats.org/officeDocument/2006/relationships/slideLayout" Target="../slideLayouts/slideLayout142.xml"/><Relationship Id="rId1" Type="http://schemas.openxmlformats.org/officeDocument/2006/relationships/vmlDrawing" Target="../drawings/vmlDrawing11.vml"/><Relationship Id="rId6" Type="http://schemas.openxmlformats.org/officeDocument/2006/relationships/image" Target="../media/image119.png"/><Relationship Id="rId5" Type="http://schemas.openxmlformats.org/officeDocument/2006/relationships/image" Target="../media/image118.png"/><Relationship Id="rId4" Type="http://schemas.openxmlformats.org/officeDocument/2006/relationships/image" Target="../media/image117.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6.xml"/><Relationship Id="rId1" Type="http://schemas.openxmlformats.org/officeDocument/2006/relationships/vmlDrawing" Target="../drawings/vmlDrawing12.vml"/></Relationships>
</file>

<file path=ppt/slides/_rels/slide38.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39.xml"/><Relationship Id="rId1" Type="http://schemas.openxmlformats.org/officeDocument/2006/relationships/slideLayout" Target="../slideLayouts/slideLayout130.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75.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40.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40.xml"/><Relationship Id="rId1" Type="http://schemas.openxmlformats.org/officeDocument/2006/relationships/slideLayout" Target="../slideLayouts/slideLayout13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64.xml"/><Relationship Id="rId2" Type="http://schemas.openxmlformats.org/officeDocument/2006/relationships/video" Target="file:///C:\Documents%20and%20Settings\admin\Desktop\CERN\movies\arcmd_r15nm_N100_DC.avi" TargetMode="External"/><Relationship Id="rId1" Type="http://schemas.openxmlformats.org/officeDocument/2006/relationships/video" Target="file:///C:\Documents%20and%20Settings\admin\Desktop\CERN\movies\DC_n_phi.avi" TargetMode="Externa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7.xml"/><Relationship Id="rId7" Type="http://schemas.openxmlformats.org/officeDocument/2006/relationships/oleObject" Target="../embeddings/oleObject3.bin"/><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oleObject" Target="../embeddings/oleObject7.bin"/><Relationship Id="rId5" Type="http://schemas.openxmlformats.org/officeDocument/2006/relationships/oleObject" Target="../embeddings/oleObject1.bin"/><Relationship Id="rId10" Type="http://schemas.openxmlformats.org/officeDocument/2006/relationships/oleObject" Target="../embeddings/oleObject6.bin"/><Relationship Id="rId4" Type="http://schemas.openxmlformats.org/officeDocument/2006/relationships/image" Target="../media/image17.png"/><Relationship Id="rId9" Type="http://schemas.openxmlformats.org/officeDocument/2006/relationships/oleObject" Target="../embeddings/oleObject5.bin"/></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92.xml"/><Relationship Id="rId6" Type="http://schemas.openxmlformats.org/officeDocument/2006/relationships/image" Target="../media/image20.jpeg"/><Relationship Id="rId5" Type="http://schemas.openxmlformats.org/officeDocument/2006/relationships/chart" Target="../charts/chart5.xml"/><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W. Wuensch, CLIC ACE 10-2-2008</a:t>
            </a:r>
            <a:endParaRPr lang="en-US" dirty="0"/>
          </a:p>
        </p:txBody>
      </p:sp>
      <p:sp>
        <p:nvSpPr>
          <p:cNvPr id="4" name="TextBox 3"/>
          <p:cNvSpPr txBox="1"/>
          <p:nvPr/>
        </p:nvSpPr>
        <p:spPr>
          <a:xfrm>
            <a:off x="428596" y="2071678"/>
            <a:ext cx="8358246" cy="2431435"/>
          </a:xfrm>
          <a:prstGeom prst="rect">
            <a:avLst/>
          </a:prstGeom>
          <a:noFill/>
        </p:spPr>
        <p:txBody>
          <a:bodyPr wrap="square" rtlCol="0">
            <a:spAutoFit/>
          </a:bodyPr>
          <a:lstStyle/>
          <a:p>
            <a:pPr algn="ctr"/>
            <a:r>
              <a:rPr lang="en-US" sz="4400" dirty="0" smtClean="0"/>
              <a:t>Follow-up of ACE on Structures</a:t>
            </a:r>
          </a:p>
          <a:p>
            <a:pPr algn="ctr"/>
            <a:endParaRPr lang="en-US" sz="3600" dirty="0" smtClean="0"/>
          </a:p>
          <a:p>
            <a:pPr algn="ctr"/>
            <a:r>
              <a:rPr lang="en-US" sz="3600" dirty="0" smtClean="0"/>
              <a:t>with emphasis on issues addressed in the ACE review and recent developments </a:t>
            </a:r>
            <a:endParaRPr lang="en-US" sz="3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 Wuensch, CLIC ACE 10-2-2008</a:t>
            </a:r>
            <a:endParaRPr lang="en-US"/>
          </a:p>
        </p:txBody>
      </p:sp>
      <p:sp>
        <p:nvSpPr>
          <p:cNvPr id="3" name="TextBox 2"/>
          <p:cNvSpPr txBox="1"/>
          <p:nvPr/>
        </p:nvSpPr>
        <p:spPr>
          <a:xfrm>
            <a:off x="1428728" y="285728"/>
            <a:ext cx="6143668" cy="707886"/>
          </a:xfrm>
          <a:prstGeom prst="rect">
            <a:avLst/>
          </a:prstGeom>
          <a:noFill/>
        </p:spPr>
        <p:txBody>
          <a:bodyPr wrap="square" rtlCol="0">
            <a:spAutoFit/>
          </a:bodyPr>
          <a:lstStyle/>
          <a:p>
            <a:pPr algn="ctr"/>
            <a:r>
              <a:rPr lang="en-US" sz="4000" dirty="0" smtClean="0">
                <a:solidFill>
                  <a:srgbClr val="002060"/>
                </a:solidFill>
              </a:rPr>
              <a:t>High-power testing program</a:t>
            </a:r>
            <a:endParaRPr lang="en-US" sz="4000" dirty="0">
              <a:solidFill>
                <a:srgbClr val="002060"/>
              </a:solidFill>
            </a:endParaRPr>
          </a:p>
        </p:txBody>
      </p:sp>
      <p:sp>
        <p:nvSpPr>
          <p:cNvPr id="4" name="TextBox 3"/>
          <p:cNvSpPr txBox="1"/>
          <p:nvPr/>
        </p:nvSpPr>
        <p:spPr>
          <a:xfrm>
            <a:off x="357158" y="1571612"/>
            <a:ext cx="8429684" cy="2677656"/>
          </a:xfrm>
          <a:prstGeom prst="rect">
            <a:avLst/>
          </a:prstGeom>
          <a:noFill/>
        </p:spPr>
        <p:txBody>
          <a:bodyPr wrap="square" rtlCol="0">
            <a:spAutoFit/>
          </a:bodyPr>
          <a:lstStyle/>
          <a:p>
            <a:r>
              <a:rPr lang="en-US" sz="2400" dirty="0" smtClean="0"/>
              <a:t>KEK-SLAC-CERN collaboration on structure development is very solid now. </a:t>
            </a:r>
          </a:p>
          <a:p>
            <a:endParaRPr lang="en-US" sz="2400" dirty="0" smtClean="0"/>
          </a:p>
          <a:p>
            <a:r>
              <a:rPr lang="en-US" sz="2400" dirty="0" smtClean="0"/>
              <a:t>Master schedule – covers fabrication and testing, at CERN, KEK and SLAC. By structure type and by test area. </a:t>
            </a:r>
          </a:p>
          <a:p>
            <a:endParaRPr lang="en-US" sz="2400" dirty="0" smtClean="0"/>
          </a:p>
          <a:p>
            <a:r>
              <a:rPr lang="en-US" sz="2400" dirty="0" smtClean="0"/>
              <a:t>Recent test result highlights.</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Line 4"/>
          <p:cNvSpPr>
            <a:spLocks noChangeShapeType="1"/>
          </p:cNvSpPr>
          <p:nvPr/>
        </p:nvSpPr>
        <p:spPr bwMode="auto">
          <a:xfrm>
            <a:off x="2133600" y="609600"/>
            <a:ext cx="0" cy="6096000"/>
          </a:xfrm>
          <a:prstGeom prst="line">
            <a:avLst/>
          </a:prstGeom>
          <a:noFill/>
          <a:ln w="22225">
            <a:solidFill>
              <a:schemeClr val="tx1"/>
            </a:solidFill>
            <a:prstDash val="lgDash"/>
            <a:round/>
            <a:headEnd/>
            <a:tailEn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67589" name="Line 5"/>
          <p:cNvSpPr>
            <a:spLocks noChangeShapeType="1"/>
          </p:cNvSpPr>
          <p:nvPr/>
        </p:nvSpPr>
        <p:spPr bwMode="auto">
          <a:xfrm>
            <a:off x="4451350" y="620713"/>
            <a:ext cx="0" cy="6096000"/>
          </a:xfrm>
          <a:prstGeom prst="line">
            <a:avLst/>
          </a:prstGeom>
          <a:noFill/>
          <a:ln w="22225">
            <a:solidFill>
              <a:schemeClr val="tx1"/>
            </a:solidFill>
            <a:prstDash val="lgDash"/>
            <a:round/>
            <a:headEnd/>
            <a:tailEn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67590" name="Line 6"/>
          <p:cNvSpPr>
            <a:spLocks noChangeShapeType="1"/>
          </p:cNvSpPr>
          <p:nvPr/>
        </p:nvSpPr>
        <p:spPr bwMode="auto">
          <a:xfrm>
            <a:off x="6858000" y="609600"/>
            <a:ext cx="0" cy="6096000"/>
          </a:xfrm>
          <a:prstGeom prst="line">
            <a:avLst/>
          </a:prstGeom>
          <a:noFill/>
          <a:ln w="22225">
            <a:solidFill>
              <a:schemeClr val="tx1"/>
            </a:solidFill>
            <a:prstDash val="lgDash"/>
            <a:round/>
            <a:headEnd/>
            <a:tailEn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67591" name="Text Box 7"/>
          <p:cNvSpPr txBox="1">
            <a:spLocks noChangeArrowheads="1"/>
          </p:cNvSpPr>
          <p:nvPr/>
        </p:nvSpPr>
        <p:spPr bwMode="auto">
          <a:xfrm>
            <a:off x="3000364" y="142852"/>
            <a:ext cx="3124200" cy="366713"/>
          </a:xfrm>
          <a:prstGeom prst="rect">
            <a:avLst/>
          </a:prstGeom>
          <a:noFill/>
          <a:ln w="9525">
            <a:noFill/>
            <a:miter lim="800000"/>
            <a:headEnd/>
            <a:tailEnd/>
          </a:ln>
          <a:effectLst/>
        </p:spPr>
        <p:txBody>
          <a:bodyPr>
            <a:spAutoFit/>
          </a:bodyPr>
          <a:lstStyle/>
          <a:p>
            <a:pPr algn="l" rtl="0" fontAlgn="base">
              <a:spcBef>
                <a:spcPct val="50000"/>
              </a:spcBef>
              <a:spcAft>
                <a:spcPct val="0"/>
              </a:spcAft>
            </a:pPr>
            <a:r>
              <a:rPr lang="en-US" kern="1200" dirty="0" smtClean="0">
                <a:solidFill>
                  <a:srgbClr val="FF0000"/>
                </a:solidFill>
                <a:latin typeface="Arial" charset="0"/>
                <a:ea typeface="+mn-ea"/>
                <a:cs typeface="+mn-cs"/>
              </a:rPr>
              <a:t>CLIC test structures</a:t>
            </a:r>
            <a:endParaRPr lang="en-US" kern="1200" dirty="0">
              <a:solidFill>
                <a:srgbClr val="FF0000"/>
              </a:solidFill>
              <a:latin typeface="Arial" charset="0"/>
              <a:ea typeface="+mn-ea"/>
              <a:cs typeface="+mn-cs"/>
            </a:endParaRPr>
          </a:p>
        </p:txBody>
      </p:sp>
      <p:sp>
        <p:nvSpPr>
          <p:cNvPr id="67592" name="Text Box 8"/>
          <p:cNvSpPr txBox="1">
            <a:spLocks noChangeArrowheads="1"/>
          </p:cNvSpPr>
          <p:nvPr/>
        </p:nvSpPr>
        <p:spPr bwMode="auto">
          <a:xfrm>
            <a:off x="304800" y="685800"/>
            <a:ext cx="1447800" cy="336550"/>
          </a:xfrm>
          <a:prstGeom prst="rect">
            <a:avLst/>
          </a:prstGeom>
          <a:noFill/>
          <a:ln w="9525">
            <a:noFill/>
            <a:miter lim="800000"/>
            <a:headEnd/>
            <a:tailEnd/>
          </a:ln>
          <a:effectLst/>
        </p:spPr>
        <p:txBody>
          <a:bodyPr>
            <a:spAutoFit/>
          </a:bodyPr>
          <a:lstStyle/>
          <a:p>
            <a:pPr algn="l" rtl="0" fontAlgn="base">
              <a:spcBef>
                <a:spcPct val="50000"/>
              </a:spcBef>
              <a:spcAft>
                <a:spcPct val="0"/>
              </a:spcAft>
            </a:pPr>
            <a:r>
              <a:rPr lang="en-US" sz="1600" kern="1200">
                <a:solidFill>
                  <a:srgbClr val="000000"/>
                </a:solidFill>
                <a:latin typeface="Arial" charset="0"/>
                <a:ea typeface="+mn-ea"/>
                <a:cs typeface="+mn-cs"/>
              </a:rPr>
              <a:t>VG1 family</a:t>
            </a:r>
          </a:p>
        </p:txBody>
      </p:sp>
      <p:sp>
        <p:nvSpPr>
          <p:cNvPr id="67593" name="Text Box 9"/>
          <p:cNvSpPr txBox="1">
            <a:spLocks noChangeArrowheads="1"/>
          </p:cNvSpPr>
          <p:nvPr/>
        </p:nvSpPr>
        <p:spPr bwMode="auto">
          <a:xfrm>
            <a:off x="2362200" y="685800"/>
            <a:ext cx="1828800" cy="336550"/>
          </a:xfrm>
          <a:prstGeom prst="rect">
            <a:avLst/>
          </a:prstGeom>
          <a:noFill/>
          <a:ln w="9525">
            <a:noFill/>
            <a:miter lim="800000"/>
            <a:headEnd/>
            <a:tailEnd/>
          </a:ln>
          <a:effectLst/>
        </p:spPr>
        <p:txBody>
          <a:bodyPr>
            <a:spAutoFit/>
          </a:bodyPr>
          <a:lstStyle/>
          <a:p>
            <a:pPr algn="l" rtl="0" fontAlgn="base">
              <a:spcBef>
                <a:spcPct val="50000"/>
              </a:spcBef>
              <a:spcAft>
                <a:spcPct val="0"/>
              </a:spcAft>
            </a:pPr>
            <a:r>
              <a:rPr lang="en-US" sz="1600" kern="1200">
                <a:solidFill>
                  <a:srgbClr val="000000"/>
                </a:solidFill>
                <a:latin typeface="Arial" charset="0"/>
                <a:ea typeface="+mn-ea"/>
                <a:cs typeface="+mn-cs"/>
              </a:rPr>
              <a:t>CLIC G family</a:t>
            </a:r>
          </a:p>
        </p:txBody>
      </p:sp>
      <p:sp>
        <p:nvSpPr>
          <p:cNvPr id="67594" name="Text Box 10"/>
          <p:cNvSpPr txBox="1">
            <a:spLocks noChangeArrowheads="1"/>
          </p:cNvSpPr>
          <p:nvPr/>
        </p:nvSpPr>
        <p:spPr bwMode="auto">
          <a:xfrm>
            <a:off x="4953000" y="685800"/>
            <a:ext cx="1828800" cy="336550"/>
          </a:xfrm>
          <a:prstGeom prst="rect">
            <a:avLst/>
          </a:prstGeom>
          <a:noFill/>
          <a:ln w="9525">
            <a:noFill/>
            <a:miter lim="800000"/>
            <a:headEnd/>
            <a:tailEnd/>
          </a:ln>
          <a:effectLst/>
        </p:spPr>
        <p:txBody>
          <a:bodyPr>
            <a:spAutoFit/>
          </a:bodyPr>
          <a:lstStyle/>
          <a:p>
            <a:pPr algn="l" rtl="0" fontAlgn="base">
              <a:spcBef>
                <a:spcPct val="50000"/>
              </a:spcBef>
              <a:spcAft>
                <a:spcPct val="0"/>
              </a:spcAft>
            </a:pPr>
            <a:r>
              <a:rPr lang="en-US" sz="1600" kern="1200">
                <a:solidFill>
                  <a:srgbClr val="000000"/>
                </a:solidFill>
                <a:latin typeface="Arial" charset="0"/>
                <a:ea typeface="+mn-ea"/>
                <a:cs typeface="+mn-cs"/>
              </a:rPr>
              <a:t>C10 family</a:t>
            </a:r>
          </a:p>
        </p:txBody>
      </p:sp>
      <p:sp>
        <p:nvSpPr>
          <p:cNvPr id="67595" name="Text Box 11"/>
          <p:cNvSpPr txBox="1">
            <a:spLocks noChangeArrowheads="1"/>
          </p:cNvSpPr>
          <p:nvPr/>
        </p:nvSpPr>
        <p:spPr bwMode="auto">
          <a:xfrm>
            <a:off x="7467600" y="685800"/>
            <a:ext cx="1066800" cy="336550"/>
          </a:xfrm>
          <a:prstGeom prst="rect">
            <a:avLst/>
          </a:prstGeom>
          <a:noFill/>
          <a:ln w="9525">
            <a:noFill/>
            <a:miter lim="800000"/>
            <a:headEnd/>
            <a:tailEnd/>
          </a:ln>
          <a:effectLst/>
        </p:spPr>
        <p:txBody>
          <a:bodyPr>
            <a:spAutoFit/>
          </a:bodyPr>
          <a:lstStyle/>
          <a:p>
            <a:pPr algn="l" rtl="0" fontAlgn="base">
              <a:spcBef>
                <a:spcPct val="50000"/>
              </a:spcBef>
              <a:spcAft>
                <a:spcPct val="0"/>
              </a:spcAft>
            </a:pPr>
            <a:r>
              <a:rPr lang="en-US" sz="1600" kern="1200">
                <a:solidFill>
                  <a:srgbClr val="000000"/>
                </a:solidFill>
                <a:latin typeface="Arial" charset="0"/>
                <a:ea typeface="+mn-ea"/>
                <a:cs typeface="+mn-cs"/>
              </a:rPr>
              <a:t>30 GHz</a:t>
            </a:r>
          </a:p>
        </p:txBody>
      </p:sp>
      <p:sp>
        <p:nvSpPr>
          <p:cNvPr id="67596" name="Text Box 12"/>
          <p:cNvSpPr txBox="1">
            <a:spLocks noChangeArrowheads="1"/>
          </p:cNvSpPr>
          <p:nvPr/>
        </p:nvSpPr>
        <p:spPr bwMode="auto">
          <a:xfrm>
            <a:off x="76200" y="3997325"/>
            <a:ext cx="2057400" cy="2798763"/>
          </a:xfrm>
          <a:prstGeom prst="rect">
            <a:avLst/>
          </a:prstGeom>
          <a:noFill/>
          <a:ln w="9525">
            <a:noFill/>
            <a:miter lim="800000"/>
            <a:headEnd/>
            <a:tailEnd/>
          </a:ln>
          <a:effectLst/>
        </p:spPr>
        <p:txBody>
          <a:bodyPr>
            <a:spAutoFit/>
          </a:bodyPr>
          <a:lstStyle/>
          <a:p>
            <a:pPr algn="l" rtl="0" fontAlgn="base">
              <a:spcBef>
                <a:spcPct val="50000"/>
              </a:spcBef>
              <a:spcAft>
                <a:spcPct val="0"/>
              </a:spcAft>
            </a:pPr>
            <a:r>
              <a:rPr lang="en-US" sz="1500" kern="1200">
                <a:solidFill>
                  <a:srgbClr val="FF0000"/>
                </a:solidFill>
                <a:latin typeface="Arial" charset="0"/>
                <a:ea typeface="+mn-ea"/>
                <a:cs typeface="+mn-cs"/>
              </a:rPr>
              <a:t>Objectives:</a:t>
            </a:r>
          </a:p>
          <a:p>
            <a:pPr algn="l" rtl="0" fontAlgn="base">
              <a:spcBef>
                <a:spcPct val="50000"/>
              </a:spcBef>
              <a:spcAft>
                <a:spcPct val="0"/>
              </a:spcAft>
            </a:pPr>
            <a:endParaRPr lang="en-US" sz="400" kern="1200">
              <a:solidFill>
                <a:srgbClr val="FF0000"/>
              </a:solidFill>
              <a:latin typeface="Arial" charset="0"/>
              <a:ea typeface="+mn-ea"/>
              <a:cs typeface="+mn-cs"/>
            </a:endParaRPr>
          </a:p>
          <a:p>
            <a:pPr algn="l" rtl="0" fontAlgn="base">
              <a:spcBef>
                <a:spcPct val="0"/>
              </a:spcBef>
              <a:spcAft>
                <a:spcPct val="0"/>
              </a:spcAft>
              <a:buFont typeface="Wingdings" pitchFamily="2" charset="2"/>
              <a:buChar char="ü"/>
            </a:pPr>
            <a:r>
              <a:rPr lang="en-US" sz="1400" kern="1200">
                <a:solidFill>
                  <a:srgbClr val="000000"/>
                </a:solidFill>
                <a:latin typeface="Arial" charset="0"/>
                <a:ea typeface="+mn-ea"/>
                <a:cs typeface="+mn-cs"/>
              </a:rPr>
              <a:t>Repeatability/statistic on 4 tests structures</a:t>
            </a:r>
          </a:p>
          <a:p>
            <a:pPr algn="l" rtl="0" fontAlgn="base">
              <a:spcBef>
                <a:spcPct val="0"/>
              </a:spcBef>
              <a:spcAft>
                <a:spcPct val="0"/>
              </a:spcAft>
              <a:buFont typeface="Wingdings" pitchFamily="2" charset="2"/>
              <a:buChar char="ü"/>
            </a:pPr>
            <a:r>
              <a:rPr lang="en-US" sz="1400" kern="1200">
                <a:solidFill>
                  <a:srgbClr val="000000"/>
                </a:solidFill>
                <a:latin typeface="Arial" charset="0"/>
                <a:ea typeface="+mn-ea"/>
                <a:cs typeface="+mn-cs"/>
              </a:rPr>
              <a:t>Comparison of damped/undamped structures</a:t>
            </a:r>
          </a:p>
          <a:p>
            <a:pPr algn="l" rtl="0" fontAlgn="base">
              <a:spcBef>
                <a:spcPct val="0"/>
              </a:spcBef>
              <a:spcAft>
                <a:spcPct val="0"/>
              </a:spcAft>
              <a:buFont typeface="Wingdings" pitchFamily="2" charset="2"/>
              <a:buChar char="ü"/>
            </a:pPr>
            <a:r>
              <a:rPr lang="en-US" sz="1400" kern="1200">
                <a:solidFill>
                  <a:srgbClr val="000000"/>
                </a:solidFill>
                <a:latin typeface="Arial" charset="0"/>
                <a:ea typeface="+mn-ea"/>
                <a:cs typeface="+mn-cs"/>
              </a:rPr>
              <a:t>Comparison of technology disk/quadrant</a:t>
            </a:r>
          </a:p>
          <a:p>
            <a:pPr algn="l" rtl="0" fontAlgn="base">
              <a:spcBef>
                <a:spcPct val="50000"/>
              </a:spcBef>
              <a:spcAft>
                <a:spcPct val="0"/>
              </a:spcAft>
            </a:pPr>
            <a:endParaRPr lang="en-US" sz="1500" kern="1200">
              <a:solidFill>
                <a:srgbClr val="000000"/>
              </a:solidFill>
              <a:latin typeface="Arial" charset="0"/>
              <a:ea typeface="+mn-ea"/>
              <a:cs typeface="+mn-cs"/>
            </a:endParaRPr>
          </a:p>
          <a:p>
            <a:pPr algn="l" rtl="0" fontAlgn="base">
              <a:spcBef>
                <a:spcPct val="50000"/>
              </a:spcBef>
              <a:spcAft>
                <a:spcPct val="0"/>
              </a:spcAft>
            </a:pPr>
            <a:endParaRPr lang="en-US" sz="1500" kern="1200">
              <a:solidFill>
                <a:srgbClr val="000000"/>
              </a:solidFill>
              <a:latin typeface="Arial" charset="0"/>
              <a:ea typeface="+mn-ea"/>
              <a:cs typeface="+mn-cs"/>
            </a:endParaRPr>
          </a:p>
        </p:txBody>
      </p:sp>
      <p:sp>
        <p:nvSpPr>
          <p:cNvPr id="67597" name="Text Box 13"/>
          <p:cNvSpPr txBox="1">
            <a:spLocks noChangeArrowheads="1"/>
          </p:cNvSpPr>
          <p:nvPr/>
        </p:nvSpPr>
        <p:spPr bwMode="auto">
          <a:xfrm>
            <a:off x="0" y="1177925"/>
            <a:ext cx="2286000" cy="3322638"/>
          </a:xfrm>
          <a:prstGeom prst="rect">
            <a:avLst/>
          </a:prstGeom>
          <a:noFill/>
          <a:ln w="9525">
            <a:noFill/>
            <a:miter lim="800000"/>
            <a:headEnd/>
            <a:tailEnd/>
          </a:ln>
          <a:effectLst/>
        </p:spPr>
        <p:txBody>
          <a:bodyPr>
            <a:spAutoFit/>
          </a:bodyPr>
          <a:lstStyle/>
          <a:p>
            <a:pPr algn="l" rtl="0" fontAlgn="base">
              <a:spcBef>
                <a:spcPct val="50000"/>
              </a:spcBef>
              <a:spcAft>
                <a:spcPct val="0"/>
              </a:spcAft>
            </a:pPr>
            <a:r>
              <a:rPr lang="en-US" sz="1500" kern="1200">
                <a:solidFill>
                  <a:srgbClr val="FF0000"/>
                </a:solidFill>
                <a:latin typeface="Arial" charset="0"/>
                <a:ea typeface="+mn-ea"/>
                <a:cs typeface="+mn-cs"/>
              </a:rPr>
              <a:t>Structures:</a:t>
            </a:r>
          </a:p>
          <a:p>
            <a:pPr algn="l" rtl="0" fontAlgn="base">
              <a:spcBef>
                <a:spcPct val="0"/>
              </a:spcBef>
              <a:spcAft>
                <a:spcPct val="0"/>
              </a:spcAft>
              <a:buFont typeface="Wingdings" pitchFamily="2" charset="2"/>
              <a:buNone/>
            </a:pPr>
            <a:r>
              <a:rPr lang="en-US" sz="1400" kern="1200">
                <a:solidFill>
                  <a:srgbClr val="000000"/>
                </a:solidFill>
                <a:latin typeface="Arial" charset="0"/>
                <a:ea typeface="+mn-ea"/>
                <a:cs typeface="+mn-cs"/>
              </a:rPr>
              <a:t>5 Disk undamped</a:t>
            </a:r>
          </a:p>
          <a:p>
            <a:pPr algn="l" rtl="0" fontAlgn="base">
              <a:spcBef>
                <a:spcPct val="0"/>
              </a:spcBef>
              <a:spcAft>
                <a:spcPct val="0"/>
              </a:spcAft>
              <a:buFont typeface="Wingdings" pitchFamily="2" charset="2"/>
              <a:buNone/>
            </a:pPr>
            <a:r>
              <a:rPr lang="en-US" sz="1400" kern="1200">
                <a:solidFill>
                  <a:srgbClr val="000000"/>
                </a:solidFill>
                <a:latin typeface="Arial" charset="0"/>
                <a:ea typeface="+mn-ea"/>
                <a:cs typeface="+mn-cs"/>
              </a:rPr>
              <a:t>(1 CERN, 4 KEK)+ 1 reversed structure test</a:t>
            </a:r>
          </a:p>
          <a:p>
            <a:pPr algn="l" rtl="0" fontAlgn="base">
              <a:spcBef>
                <a:spcPct val="0"/>
              </a:spcBef>
              <a:spcAft>
                <a:spcPct val="0"/>
              </a:spcAft>
              <a:buFont typeface="Wingdings" pitchFamily="2" charset="2"/>
              <a:buNone/>
            </a:pPr>
            <a:endParaRPr lang="en-US" sz="1400" kern="1200">
              <a:solidFill>
                <a:srgbClr val="000000"/>
              </a:solidFill>
              <a:latin typeface="Arial" charset="0"/>
              <a:ea typeface="+mn-ea"/>
              <a:cs typeface="+mn-cs"/>
            </a:endParaRPr>
          </a:p>
          <a:p>
            <a:pPr algn="l" rtl="0" fontAlgn="base">
              <a:spcBef>
                <a:spcPct val="0"/>
              </a:spcBef>
              <a:spcAft>
                <a:spcPct val="0"/>
              </a:spcAft>
              <a:buFont typeface="Wingdings" pitchFamily="2" charset="2"/>
              <a:buNone/>
            </a:pPr>
            <a:r>
              <a:rPr lang="en-US" sz="1400" kern="1200">
                <a:solidFill>
                  <a:srgbClr val="000000"/>
                </a:solidFill>
                <a:latin typeface="Arial" charset="0"/>
                <a:ea typeface="+mn-ea"/>
                <a:cs typeface="+mn-cs"/>
              </a:rPr>
              <a:t>3 Disk damped</a:t>
            </a:r>
          </a:p>
          <a:p>
            <a:pPr algn="l" rtl="0" fontAlgn="base">
              <a:spcBef>
                <a:spcPct val="0"/>
              </a:spcBef>
              <a:spcAft>
                <a:spcPct val="0"/>
              </a:spcAft>
              <a:buFont typeface="Wingdings" pitchFamily="2" charset="2"/>
              <a:buNone/>
            </a:pPr>
            <a:r>
              <a:rPr lang="en-US" sz="1400" kern="1200">
                <a:solidFill>
                  <a:srgbClr val="000000"/>
                </a:solidFill>
                <a:latin typeface="Arial" charset="0"/>
                <a:ea typeface="+mn-ea"/>
                <a:cs typeface="+mn-cs"/>
              </a:rPr>
              <a:t>(1 CERN,2 KEK)</a:t>
            </a:r>
          </a:p>
          <a:p>
            <a:pPr algn="l" rtl="0" fontAlgn="base">
              <a:spcBef>
                <a:spcPct val="0"/>
              </a:spcBef>
              <a:spcAft>
                <a:spcPct val="0"/>
              </a:spcAft>
              <a:buFont typeface="Wingdings" pitchFamily="2" charset="2"/>
              <a:buNone/>
            </a:pPr>
            <a:endParaRPr lang="en-US" sz="1400" kern="1200">
              <a:solidFill>
                <a:srgbClr val="000000"/>
              </a:solidFill>
              <a:latin typeface="Arial" charset="0"/>
              <a:ea typeface="+mn-ea"/>
              <a:cs typeface="+mn-cs"/>
            </a:endParaRPr>
          </a:p>
          <a:p>
            <a:pPr algn="l" rtl="0" fontAlgn="base">
              <a:spcBef>
                <a:spcPct val="0"/>
              </a:spcBef>
              <a:spcAft>
                <a:spcPct val="0"/>
              </a:spcAft>
              <a:buFont typeface="Wingdings" pitchFamily="2" charset="2"/>
              <a:buNone/>
            </a:pPr>
            <a:r>
              <a:rPr lang="en-US" sz="1400" kern="1200">
                <a:solidFill>
                  <a:srgbClr val="000000"/>
                </a:solidFill>
                <a:latin typeface="Arial" charset="0"/>
                <a:ea typeface="+mn-ea"/>
                <a:cs typeface="+mn-cs"/>
              </a:rPr>
              <a:t>5 Quadrant damped</a:t>
            </a:r>
          </a:p>
          <a:p>
            <a:pPr algn="l" rtl="0" fontAlgn="base">
              <a:spcBef>
                <a:spcPct val="0"/>
              </a:spcBef>
              <a:spcAft>
                <a:spcPct val="0"/>
              </a:spcAft>
              <a:buFont typeface="Wingdings" pitchFamily="2" charset="2"/>
              <a:buNone/>
            </a:pPr>
            <a:r>
              <a:rPr lang="en-US" sz="1400" kern="1200">
                <a:solidFill>
                  <a:srgbClr val="000000"/>
                </a:solidFill>
                <a:latin typeface="Arial" charset="0"/>
                <a:ea typeface="+mn-ea"/>
                <a:cs typeface="+mn-cs"/>
              </a:rPr>
              <a:t>(2 CERN, 3 KEK)</a:t>
            </a:r>
          </a:p>
          <a:p>
            <a:pPr algn="l" rtl="0" fontAlgn="base">
              <a:spcBef>
                <a:spcPct val="0"/>
              </a:spcBef>
              <a:spcAft>
                <a:spcPct val="0"/>
              </a:spcAft>
              <a:buFont typeface="Wingdings" pitchFamily="2" charset="2"/>
              <a:buNone/>
            </a:pPr>
            <a:endParaRPr lang="en-US" sz="1400" kern="1200">
              <a:solidFill>
                <a:srgbClr val="000000"/>
              </a:solidFill>
              <a:latin typeface="Arial" charset="0"/>
              <a:ea typeface="+mn-ea"/>
              <a:cs typeface="+mn-cs"/>
            </a:endParaRPr>
          </a:p>
          <a:p>
            <a:pPr algn="l" rtl="0" fontAlgn="base">
              <a:spcBef>
                <a:spcPct val="0"/>
              </a:spcBef>
              <a:spcAft>
                <a:spcPct val="0"/>
              </a:spcAft>
              <a:buFont typeface="Wingdings" pitchFamily="2" charset="2"/>
              <a:buNone/>
            </a:pPr>
            <a:r>
              <a:rPr lang="en-US" sz="1400" kern="1200">
                <a:solidFill>
                  <a:srgbClr val="FF0000"/>
                </a:solidFill>
                <a:latin typeface="Arial" charset="0"/>
                <a:ea typeface="+mn-ea"/>
                <a:cs typeface="+mn-cs"/>
              </a:rPr>
              <a:t>End of foreseen program</a:t>
            </a:r>
            <a:endParaRPr lang="en-US" sz="1400" kern="1200">
              <a:solidFill>
                <a:srgbClr val="000000"/>
              </a:solidFill>
              <a:latin typeface="Arial" charset="0"/>
              <a:ea typeface="+mn-ea"/>
              <a:cs typeface="+mn-cs"/>
            </a:endParaRPr>
          </a:p>
          <a:p>
            <a:pPr algn="l" rtl="0" fontAlgn="base">
              <a:spcBef>
                <a:spcPct val="50000"/>
              </a:spcBef>
              <a:spcAft>
                <a:spcPct val="0"/>
              </a:spcAft>
            </a:pPr>
            <a:endParaRPr lang="en-US" sz="1400" kern="1200">
              <a:solidFill>
                <a:srgbClr val="000000"/>
              </a:solidFill>
              <a:latin typeface="Arial" charset="0"/>
              <a:ea typeface="+mn-ea"/>
              <a:cs typeface="+mn-cs"/>
            </a:endParaRPr>
          </a:p>
          <a:p>
            <a:pPr algn="l" rtl="0" fontAlgn="base">
              <a:spcBef>
                <a:spcPct val="50000"/>
              </a:spcBef>
              <a:spcAft>
                <a:spcPct val="0"/>
              </a:spcAft>
            </a:pPr>
            <a:endParaRPr lang="en-US" sz="1500" kern="1200">
              <a:solidFill>
                <a:srgbClr val="000000"/>
              </a:solidFill>
              <a:latin typeface="Arial" charset="0"/>
              <a:ea typeface="+mn-ea"/>
              <a:cs typeface="+mn-cs"/>
            </a:endParaRPr>
          </a:p>
        </p:txBody>
      </p:sp>
      <p:sp>
        <p:nvSpPr>
          <p:cNvPr id="67598" name="Text Box 14"/>
          <p:cNvSpPr txBox="1">
            <a:spLocks noChangeArrowheads="1"/>
          </p:cNvSpPr>
          <p:nvPr/>
        </p:nvSpPr>
        <p:spPr bwMode="auto">
          <a:xfrm>
            <a:off x="2209800" y="4014788"/>
            <a:ext cx="2209800" cy="2751137"/>
          </a:xfrm>
          <a:prstGeom prst="rect">
            <a:avLst/>
          </a:prstGeom>
          <a:noFill/>
          <a:ln w="9525">
            <a:noFill/>
            <a:miter lim="800000"/>
            <a:headEnd/>
            <a:tailEnd/>
          </a:ln>
          <a:effectLst/>
        </p:spPr>
        <p:txBody>
          <a:bodyPr>
            <a:spAutoFit/>
          </a:bodyPr>
          <a:lstStyle/>
          <a:p>
            <a:pPr algn="l" rtl="0" fontAlgn="base">
              <a:spcBef>
                <a:spcPct val="50000"/>
              </a:spcBef>
              <a:spcAft>
                <a:spcPct val="0"/>
              </a:spcAft>
            </a:pPr>
            <a:r>
              <a:rPr lang="en-US" sz="1400" kern="1200">
                <a:solidFill>
                  <a:srgbClr val="FF0000"/>
                </a:solidFill>
                <a:latin typeface="Arial" charset="0"/>
                <a:ea typeface="+mn-ea"/>
                <a:cs typeface="+mn-cs"/>
              </a:rPr>
              <a:t>Objectives:</a:t>
            </a:r>
          </a:p>
          <a:p>
            <a:pPr algn="l" rtl="0" fontAlgn="base">
              <a:spcBef>
                <a:spcPct val="50000"/>
              </a:spcBef>
              <a:spcAft>
                <a:spcPct val="0"/>
              </a:spcAft>
            </a:pPr>
            <a:r>
              <a:rPr lang="en-US" sz="1400" kern="1200">
                <a:solidFill>
                  <a:srgbClr val="000000"/>
                </a:solidFill>
                <a:latin typeface="Arial" charset="0"/>
                <a:ea typeface="+mn-ea"/>
                <a:cs typeface="+mn-cs"/>
              </a:rPr>
              <a:t>Reach CLIC nominal performances (100 MV/m @10-7 BDR) with a large efficiency structure (28%)</a:t>
            </a:r>
          </a:p>
          <a:p>
            <a:pPr algn="l" rtl="0" fontAlgn="base">
              <a:spcBef>
                <a:spcPct val="0"/>
              </a:spcBef>
              <a:spcAft>
                <a:spcPct val="0"/>
              </a:spcAft>
              <a:buFont typeface="Wingdings" pitchFamily="2" charset="2"/>
              <a:buChar char="ü"/>
            </a:pPr>
            <a:r>
              <a:rPr lang="en-US" sz="1400" kern="1200">
                <a:solidFill>
                  <a:srgbClr val="000000"/>
                </a:solidFill>
                <a:latin typeface="Arial" charset="0"/>
                <a:ea typeface="+mn-ea"/>
                <a:cs typeface="+mn-cs"/>
              </a:rPr>
              <a:t>Comparison of damped/undamped structures</a:t>
            </a:r>
          </a:p>
          <a:p>
            <a:pPr algn="l" rtl="0" fontAlgn="base">
              <a:spcBef>
                <a:spcPct val="0"/>
              </a:spcBef>
              <a:spcAft>
                <a:spcPct val="0"/>
              </a:spcAft>
              <a:buFont typeface="Wingdings" pitchFamily="2" charset="2"/>
              <a:buChar char="ü"/>
            </a:pPr>
            <a:r>
              <a:rPr lang="en-US" sz="1400" kern="1200">
                <a:solidFill>
                  <a:srgbClr val="000000"/>
                </a:solidFill>
                <a:latin typeface="Arial" charset="0"/>
                <a:ea typeface="+mn-ea"/>
                <a:cs typeface="+mn-cs"/>
              </a:rPr>
              <a:t>Test of the damped coupler</a:t>
            </a:r>
          </a:p>
          <a:p>
            <a:pPr algn="l" rtl="0" fontAlgn="base">
              <a:spcBef>
                <a:spcPct val="0"/>
              </a:spcBef>
              <a:spcAft>
                <a:spcPct val="0"/>
              </a:spcAft>
              <a:buFont typeface="Wingdings" pitchFamily="2" charset="2"/>
              <a:buChar char="ü"/>
            </a:pPr>
            <a:r>
              <a:rPr lang="en-US" sz="1400" kern="1200">
                <a:solidFill>
                  <a:srgbClr val="000000"/>
                </a:solidFill>
                <a:latin typeface="Arial" charset="0"/>
                <a:ea typeface="+mn-ea"/>
                <a:cs typeface="+mn-cs"/>
              </a:rPr>
              <a:t>First 12 GHz structure to be test in TBTS</a:t>
            </a:r>
          </a:p>
        </p:txBody>
      </p:sp>
      <p:sp>
        <p:nvSpPr>
          <p:cNvPr id="67599" name="Text Box 15"/>
          <p:cNvSpPr txBox="1">
            <a:spLocks noChangeArrowheads="1"/>
          </p:cNvSpPr>
          <p:nvPr/>
        </p:nvSpPr>
        <p:spPr bwMode="auto">
          <a:xfrm>
            <a:off x="2133600" y="1143000"/>
            <a:ext cx="2438400" cy="2800767"/>
          </a:xfrm>
          <a:prstGeom prst="rect">
            <a:avLst/>
          </a:prstGeom>
          <a:noFill/>
          <a:ln w="9525">
            <a:noFill/>
            <a:miter lim="800000"/>
            <a:headEnd/>
            <a:tailEnd/>
          </a:ln>
          <a:effectLst/>
        </p:spPr>
        <p:txBody>
          <a:bodyPr>
            <a:spAutoFit/>
          </a:bodyPr>
          <a:lstStyle/>
          <a:p>
            <a:pPr algn="l" rtl="0" fontAlgn="base">
              <a:spcBef>
                <a:spcPct val="50000"/>
              </a:spcBef>
              <a:spcAft>
                <a:spcPct val="0"/>
              </a:spcAft>
            </a:pPr>
            <a:r>
              <a:rPr lang="en-US" sz="1500" kern="1200" dirty="0">
                <a:solidFill>
                  <a:srgbClr val="FF0000"/>
                </a:solidFill>
                <a:latin typeface="Arial" charset="0"/>
                <a:ea typeface="+mn-ea"/>
                <a:cs typeface="+mn-cs"/>
              </a:rPr>
              <a:t>Structures:</a:t>
            </a:r>
          </a:p>
          <a:p>
            <a:pPr algn="l" rtl="0" fontAlgn="base">
              <a:spcBef>
                <a:spcPct val="0"/>
              </a:spcBef>
              <a:spcAft>
                <a:spcPct val="0"/>
              </a:spcAft>
              <a:buFont typeface="Wingdings" pitchFamily="2" charset="2"/>
              <a:buNone/>
            </a:pPr>
            <a:r>
              <a:rPr lang="en-US" sz="1400" dirty="0" smtClean="0">
                <a:solidFill>
                  <a:srgbClr val="000000"/>
                </a:solidFill>
                <a:latin typeface="Arial" charset="0"/>
              </a:rPr>
              <a:t>2</a:t>
            </a:r>
            <a:r>
              <a:rPr lang="en-US" sz="1400" kern="1200" dirty="0" smtClean="0">
                <a:solidFill>
                  <a:srgbClr val="000000"/>
                </a:solidFill>
                <a:latin typeface="Arial" charset="0"/>
                <a:ea typeface="+mn-ea"/>
                <a:cs typeface="+mn-cs"/>
              </a:rPr>
              <a:t> </a:t>
            </a:r>
            <a:r>
              <a:rPr lang="en-US" sz="1400" kern="1200" dirty="0">
                <a:solidFill>
                  <a:srgbClr val="000000"/>
                </a:solidFill>
                <a:latin typeface="Arial" charset="0"/>
                <a:ea typeface="+mn-ea"/>
                <a:cs typeface="+mn-cs"/>
              </a:rPr>
              <a:t>Disk </a:t>
            </a:r>
            <a:r>
              <a:rPr lang="en-US" sz="1400" kern="1200" dirty="0" err="1">
                <a:solidFill>
                  <a:srgbClr val="000000"/>
                </a:solidFill>
                <a:latin typeface="Arial" charset="0"/>
                <a:ea typeface="+mn-ea"/>
                <a:cs typeface="+mn-cs"/>
              </a:rPr>
              <a:t>undamped</a:t>
            </a:r>
            <a:r>
              <a:rPr lang="en-US" sz="1400" kern="1200" dirty="0">
                <a:solidFill>
                  <a:srgbClr val="000000"/>
                </a:solidFill>
                <a:latin typeface="Arial" charset="0"/>
                <a:ea typeface="+mn-ea"/>
                <a:cs typeface="+mn-cs"/>
              </a:rPr>
              <a:t> 11.4 GHz</a:t>
            </a:r>
          </a:p>
          <a:p>
            <a:pPr algn="l" rtl="0" fontAlgn="base">
              <a:spcBef>
                <a:spcPct val="0"/>
              </a:spcBef>
              <a:spcAft>
                <a:spcPct val="0"/>
              </a:spcAft>
              <a:buFont typeface="Wingdings" pitchFamily="2" charset="2"/>
              <a:buNone/>
            </a:pPr>
            <a:endParaRPr lang="en-US" sz="1400" kern="1200" dirty="0">
              <a:solidFill>
                <a:srgbClr val="000000"/>
              </a:solidFill>
              <a:latin typeface="Arial" charset="0"/>
              <a:ea typeface="+mn-ea"/>
              <a:cs typeface="+mn-cs"/>
            </a:endParaRPr>
          </a:p>
          <a:p>
            <a:pPr algn="l" rtl="0" fontAlgn="base">
              <a:spcBef>
                <a:spcPct val="0"/>
              </a:spcBef>
              <a:spcAft>
                <a:spcPct val="0"/>
              </a:spcAft>
            </a:pPr>
            <a:r>
              <a:rPr lang="en-US" sz="1400" kern="1200" dirty="0" smtClean="0">
                <a:solidFill>
                  <a:srgbClr val="000000"/>
                </a:solidFill>
                <a:latin typeface="Arial" charset="0"/>
                <a:ea typeface="+mn-ea"/>
                <a:cs typeface="+mn-cs"/>
              </a:rPr>
              <a:t>2 </a:t>
            </a:r>
            <a:r>
              <a:rPr lang="en-US" sz="1400" dirty="0" smtClean="0">
                <a:solidFill>
                  <a:srgbClr val="000000"/>
                </a:solidFill>
                <a:latin typeface="Arial" charset="0"/>
              </a:rPr>
              <a:t>With d</a:t>
            </a:r>
            <a:r>
              <a:rPr lang="en-US" sz="1400" kern="1200" dirty="0" smtClean="0">
                <a:solidFill>
                  <a:srgbClr val="000000"/>
                </a:solidFill>
                <a:latin typeface="Arial" charset="0"/>
                <a:ea typeface="+mn-ea"/>
                <a:cs typeface="+mn-cs"/>
              </a:rPr>
              <a:t>amped compact coupler </a:t>
            </a:r>
            <a:r>
              <a:rPr lang="en-US" sz="1400" kern="1200" dirty="0">
                <a:solidFill>
                  <a:srgbClr val="000000"/>
                </a:solidFill>
                <a:latin typeface="Arial" charset="0"/>
                <a:ea typeface="+mn-ea"/>
                <a:cs typeface="+mn-cs"/>
              </a:rPr>
              <a:t>11.4 GHz</a:t>
            </a:r>
          </a:p>
          <a:p>
            <a:pPr algn="l" rtl="0" fontAlgn="base">
              <a:spcBef>
                <a:spcPct val="0"/>
              </a:spcBef>
              <a:spcAft>
                <a:spcPct val="0"/>
              </a:spcAft>
              <a:buFont typeface="Wingdings" pitchFamily="2" charset="2"/>
              <a:buNone/>
            </a:pPr>
            <a:endParaRPr lang="en-US" sz="1400" kern="1200" dirty="0">
              <a:solidFill>
                <a:srgbClr val="000000"/>
              </a:solidFill>
              <a:latin typeface="Arial" charset="0"/>
              <a:ea typeface="+mn-ea"/>
              <a:cs typeface="+mn-cs"/>
            </a:endParaRPr>
          </a:p>
          <a:p>
            <a:pPr algn="l" rtl="0" fontAlgn="base">
              <a:spcBef>
                <a:spcPct val="0"/>
              </a:spcBef>
              <a:spcAft>
                <a:spcPct val="0"/>
              </a:spcAft>
              <a:buFont typeface="Wingdings" pitchFamily="2" charset="2"/>
              <a:buNone/>
            </a:pPr>
            <a:r>
              <a:rPr lang="en-US" sz="1400" kern="1200" dirty="0" smtClean="0">
                <a:solidFill>
                  <a:srgbClr val="000000"/>
                </a:solidFill>
                <a:latin typeface="Arial" charset="0"/>
                <a:ea typeface="+mn-ea"/>
                <a:cs typeface="+mn-cs"/>
              </a:rPr>
              <a:t>2 </a:t>
            </a:r>
            <a:r>
              <a:rPr lang="en-US" sz="1400" kern="1200" dirty="0">
                <a:solidFill>
                  <a:srgbClr val="000000"/>
                </a:solidFill>
                <a:latin typeface="Arial" charset="0"/>
                <a:ea typeface="+mn-ea"/>
                <a:cs typeface="+mn-cs"/>
              </a:rPr>
              <a:t>Disk damped 11.4 GHz</a:t>
            </a:r>
          </a:p>
          <a:p>
            <a:pPr algn="l" rtl="0" fontAlgn="base">
              <a:spcBef>
                <a:spcPct val="0"/>
              </a:spcBef>
              <a:spcAft>
                <a:spcPct val="0"/>
              </a:spcAft>
              <a:buFont typeface="Wingdings" pitchFamily="2" charset="2"/>
              <a:buNone/>
            </a:pPr>
            <a:endParaRPr lang="en-US" sz="1400" kern="1200" dirty="0">
              <a:solidFill>
                <a:srgbClr val="000000"/>
              </a:solidFill>
              <a:latin typeface="Arial" charset="0"/>
              <a:ea typeface="+mn-ea"/>
              <a:cs typeface="+mn-cs"/>
            </a:endParaRPr>
          </a:p>
          <a:p>
            <a:pPr algn="l" rtl="0" fontAlgn="base">
              <a:spcBef>
                <a:spcPct val="0"/>
              </a:spcBef>
              <a:spcAft>
                <a:spcPct val="0"/>
              </a:spcAft>
            </a:pPr>
            <a:r>
              <a:rPr lang="en-US" sz="1400" kern="1200" dirty="0">
                <a:solidFill>
                  <a:srgbClr val="000000"/>
                </a:solidFill>
                <a:latin typeface="Arial" charset="0"/>
                <a:ea typeface="+mn-ea"/>
                <a:cs typeface="+mn-cs"/>
              </a:rPr>
              <a:t>1 Disk </a:t>
            </a:r>
            <a:r>
              <a:rPr lang="en-US" sz="1400" kern="1200" dirty="0" err="1">
                <a:solidFill>
                  <a:srgbClr val="000000"/>
                </a:solidFill>
                <a:latin typeface="Arial" charset="0"/>
                <a:ea typeface="+mn-ea"/>
                <a:cs typeface="+mn-cs"/>
              </a:rPr>
              <a:t>undamped</a:t>
            </a:r>
            <a:r>
              <a:rPr lang="en-US" sz="1400" kern="1200" dirty="0">
                <a:solidFill>
                  <a:srgbClr val="000000"/>
                </a:solidFill>
                <a:latin typeface="Arial" charset="0"/>
                <a:ea typeface="+mn-ea"/>
                <a:cs typeface="+mn-cs"/>
              </a:rPr>
              <a:t> 12 GHz</a:t>
            </a:r>
          </a:p>
          <a:p>
            <a:pPr algn="l" rtl="0" fontAlgn="base">
              <a:spcBef>
                <a:spcPct val="0"/>
              </a:spcBef>
              <a:spcAft>
                <a:spcPct val="0"/>
              </a:spcAft>
            </a:pPr>
            <a:endParaRPr lang="en-US" sz="1400" kern="1200" dirty="0">
              <a:solidFill>
                <a:srgbClr val="000000"/>
              </a:solidFill>
              <a:latin typeface="Arial" charset="0"/>
              <a:ea typeface="+mn-ea"/>
              <a:cs typeface="+mn-cs"/>
            </a:endParaRPr>
          </a:p>
          <a:p>
            <a:pPr algn="l" rtl="0" fontAlgn="base">
              <a:spcBef>
                <a:spcPct val="0"/>
              </a:spcBef>
              <a:spcAft>
                <a:spcPct val="0"/>
              </a:spcAft>
            </a:pPr>
            <a:r>
              <a:rPr lang="en-US" sz="1400" kern="1200" dirty="0">
                <a:solidFill>
                  <a:srgbClr val="000000"/>
                </a:solidFill>
                <a:latin typeface="Arial" charset="0"/>
                <a:ea typeface="+mn-ea"/>
                <a:cs typeface="+mn-cs"/>
              </a:rPr>
              <a:t>1 Disk damped 12 GHz</a:t>
            </a:r>
          </a:p>
          <a:p>
            <a:pPr algn="l" rtl="0" fontAlgn="base">
              <a:spcBef>
                <a:spcPct val="50000"/>
              </a:spcBef>
              <a:spcAft>
                <a:spcPct val="0"/>
              </a:spcAft>
            </a:pPr>
            <a:endParaRPr lang="en-US" sz="1400" kern="1200" dirty="0">
              <a:solidFill>
                <a:srgbClr val="000000"/>
              </a:solidFill>
              <a:latin typeface="Arial" charset="0"/>
              <a:ea typeface="+mn-ea"/>
              <a:cs typeface="+mn-cs"/>
            </a:endParaRPr>
          </a:p>
        </p:txBody>
      </p:sp>
      <p:sp>
        <p:nvSpPr>
          <p:cNvPr id="67600" name="Text Box 16"/>
          <p:cNvSpPr txBox="1">
            <a:spLocks noChangeArrowheads="1"/>
          </p:cNvSpPr>
          <p:nvPr/>
        </p:nvSpPr>
        <p:spPr bwMode="auto">
          <a:xfrm>
            <a:off x="4648200" y="3990975"/>
            <a:ext cx="2057400" cy="2841625"/>
          </a:xfrm>
          <a:prstGeom prst="rect">
            <a:avLst/>
          </a:prstGeom>
          <a:noFill/>
          <a:ln w="9525">
            <a:noFill/>
            <a:miter lim="800000"/>
            <a:headEnd/>
            <a:tailEnd/>
          </a:ln>
          <a:effectLst/>
        </p:spPr>
        <p:txBody>
          <a:bodyPr>
            <a:spAutoFit/>
          </a:bodyPr>
          <a:lstStyle/>
          <a:p>
            <a:pPr algn="l" rtl="0" fontAlgn="base">
              <a:spcBef>
                <a:spcPct val="50000"/>
              </a:spcBef>
              <a:spcAft>
                <a:spcPct val="0"/>
              </a:spcAft>
            </a:pPr>
            <a:r>
              <a:rPr lang="en-US" sz="1400" kern="1200">
                <a:solidFill>
                  <a:srgbClr val="FF0000"/>
                </a:solidFill>
                <a:latin typeface="Arial" charset="0"/>
                <a:ea typeface="+mn-ea"/>
                <a:cs typeface="+mn-cs"/>
              </a:rPr>
              <a:t>Objectives:</a:t>
            </a:r>
          </a:p>
          <a:p>
            <a:pPr algn="l" rtl="0" fontAlgn="base">
              <a:spcBef>
                <a:spcPct val="50000"/>
              </a:spcBef>
              <a:spcAft>
                <a:spcPct val="0"/>
              </a:spcAft>
            </a:pPr>
            <a:endParaRPr lang="en-US" sz="400" kern="1200">
              <a:solidFill>
                <a:srgbClr val="FF0000"/>
              </a:solidFill>
              <a:latin typeface="Arial" charset="0"/>
              <a:ea typeface="+mn-ea"/>
              <a:cs typeface="+mn-cs"/>
            </a:endParaRPr>
          </a:p>
          <a:p>
            <a:pPr algn="l" rtl="0" fontAlgn="base">
              <a:spcBef>
                <a:spcPct val="0"/>
              </a:spcBef>
              <a:spcAft>
                <a:spcPct val="0"/>
              </a:spcAft>
              <a:buFont typeface="Wingdings" pitchFamily="2" charset="2"/>
              <a:buChar char="ü"/>
            </a:pPr>
            <a:r>
              <a:rPr lang="en-US" sz="1400" kern="1200">
                <a:solidFill>
                  <a:srgbClr val="000000"/>
                </a:solidFill>
                <a:latin typeface="Arial" charset="0"/>
                <a:ea typeface="+mn-ea"/>
                <a:cs typeface="+mn-cs"/>
              </a:rPr>
              <a:t>Study of the scaling for different iris aperture/thickness and group velocity for constant impedance structures</a:t>
            </a:r>
          </a:p>
          <a:p>
            <a:pPr algn="l" rtl="0" fontAlgn="base">
              <a:spcBef>
                <a:spcPct val="0"/>
              </a:spcBef>
              <a:spcAft>
                <a:spcPct val="0"/>
              </a:spcAft>
              <a:buFont typeface="Wingdings" pitchFamily="2" charset="2"/>
              <a:buChar char="ü"/>
            </a:pPr>
            <a:r>
              <a:rPr lang="en-US" sz="1400" kern="1200">
                <a:solidFill>
                  <a:srgbClr val="000000"/>
                </a:solidFill>
                <a:latin typeface="Arial" charset="0"/>
                <a:ea typeface="+mn-ea"/>
                <a:cs typeface="+mn-cs"/>
              </a:rPr>
              <a:t>Direct Comparison of damped/undamped constant impedance structures</a:t>
            </a:r>
          </a:p>
          <a:p>
            <a:pPr algn="l" rtl="0" fontAlgn="base">
              <a:spcBef>
                <a:spcPct val="50000"/>
              </a:spcBef>
              <a:spcAft>
                <a:spcPct val="0"/>
              </a:spcAft>
            </a:pPr>
            <a:endParaRPr lang="en-US" sz="1400" kern="1200">
              <a:solidFill>
                <a:srgbClr val="000000"/>
              </a:solidFill>
              <a:latin typeface="Arial" charset="0"/>
              <a:ea typeface="+mn-ea"/>
              <a:cs typeface="+mn-cs"/>
            </a:endParaRPr>
          </a:p>
        </p:txBody>
      </p:sp>
      <p:sp>
        <p:nvSpPr>
          <p:cNvPr id="67602" name="Text Box 18"/>
          <p:cNvSpPr txBox="1">
            <a:spLocks noChangeArrowheads="1"/>
          </p:cNvSpPr>
          <p:nvPr/>
        </p:nvSpPr>
        <p:spPr bwMode="auto">
          <a:xfrm>
            <a:off x="4495800" y="1143000"/>
            <a:ext cx="2438400" cy="2660650"/>
          </a:xfrm>
          <a:prstGeom prst="rect">
            <a:avLst/>
          </a:prstGeom>
          <a:noFill/>
          <a:ln w="9525">
            <a:noFill/>
            <a:miter lim="800000"/>
            <a:headEnd/>
            <a:tailEnd/>
          </a:ln>
          <a:effectLst/>
        </p:spPr>
        <p:txBody>
          <a:bodyPr>
            <a:spAutoFit/>
          </a:bodyPr>
          <a:lstStyle/>
          <a:p>
            <a:pPr algn="l" rtl="0" fontAlgn="base">
              <a:spcBef>
                <a:spcPct val="50000"/>
              </a:spcBef>
              <a:spcAft>
                <a:spcPct val="0"/>
              </a:spcAft>
            </a:pPr>
            <a:r>
              <a:rPr lang="en-US" sz="1500" kern="1200">
                <a:solidFill>
                  <a:srgbClr val="FF0000"/>
                </a:solidFill>
                <a:latin typeface="Arial" charset="0"/>
                <a:ea typeface="+mn-ea"/>
                <a:cs typeface="+mn-cs"/>
              </a:rPr>
              <a:t>Structures:</a:t>
            </a:r>
          </a:p>
          <a:p>
            <a:pPr algn="l" rtl="0" fontAlgn="base">
              <a:spcBef>
                <a:spcPct val="0"/>
              </a:spcBef>
              <a:spcAft>
                <a:spcPct val="0"/>
              </a:spcAft>
              <a:buFont typeface="Wingdings" pitchFamily="2" charset="2"/>
              <a:buNone/>
            </a:pPr>
            <a:r>
              <a:rPr lang="en-US" sz="1400" kern="1200">
                <a:solidFill>
                  <a:srgbClr val="000000"/>
                </a:solidFill>
                <a:latin typeface="Arial" charset="0"/>
                <a:ea typeface="+mn-ea"/>
                <a:cs typeface="+mn-cs"/>
              </a:rPr>
              <a:t>2 vg07 undamped (SLAC)</a:t>
            </a:r>
          </a:p>
          <a:p>
            <a:pPr algn="l" rtl="0" fontAlgn="base">
              <a:spcBef>
                <a:spcPct val="0"/>
              </a:spcBef>
              <a:spcAft>
                <a:spcPct val="0"/>
              </a:spcAft>
              <a:buFont typeface="Wingdings" pitchFamily="2" charset="2"/>
              <a:buNone/>
            </a:pPr>
            <a:endParaRPr lang="en-US" sz="1400" kern="1200">
              <a:solidFill>
                <a:srgbClr val="000000"/>
              </a:solidFill>
              <a:latin typeface="Arial" charset="0"/>
              <a:ea typeface="+mn-ea"/>
              <a:cs typeface="+mn-cs"/>
            </a:endParaRPr>
          </a:p>
          <a:p>
            <a:pPr algn="l" rtl="0" fontAlgn="base">
              <a:spcBef>
                <a:spcPct val="0"/>
              </a:spcBef>
              <a:spcAft>
                <a:spcPct val="0"/>
              </a:spcAft>
              <a:buFont typeface="Wingdings" pitchFamily="2" charset="2"/>
              <a:buNone/>
            </a:pPr>
            <a:r>
              <a:rPr lang="en-US" sz="1400" kern="1200">
                <a:solidFill>
                  <a:srgbClr val="000000"/>
                </a:solidFill>
                <a:latin typeface="Arial" charset="0"/>
                <a:ea typeface="+mn-ea"/>
                <a:cs typeface="+mn-cs"/>
              </a:rPr>
              <a:t>4 vg1.35 undamped</a:t>
            </a:r>
          </a:p>
          <a:p>
            <a:pPr algn="l" rtl="0" fontAlgn="base">
              <a:spcBef>
                <a:spcPct val="0"/>
              </a:spcBef>
              <a:spcAft>
                <a:spcPct val="0"/>
              </a:spcAft>
              <a:buFont typeface="Wingdings" pitchFamily="2" charset="2"/>
              <a:buNone/>
            </a:pPr>
            <a:r>
              <a:rPr lang="en-US" sz="1400" kern="1200">
                <a:solidFill>
                  <a:srgbClr val="000000"/>
                </a:solidFill>
                <a:latin typeface="Arial" charset="0"/>
                <a:ea typeface="+mn-ea"/>
                <a:cs typeface="+mn-cs"/>
              </a:rPr>
              <a:t>(2 SLAC; 2 KEK)</a:t>
            </a:r>
          </a:p>
          <a:p>
            <a:pPr algn="l" rtl="0" fontAlgn="base">
              <a:spcBef>
                <a:spcPct val="0"/>
              </a:spcBef>
              <a:spcAft>
                <a:spcPct val="0"/>
              </a:spcAft>
              <a:buFont typeface="Wingdings" pitchFamily="2" charset="2"/>
              <a:buNone/>
            </a:pPr>
            <a:endParaRPr lang="en-US" sz="1400" kern="1200">
              <a:solidFill>
                <a:srgbClr val="000000"/>
              </a:solidFill>
              <a:latin typeface="Arial" charset="0"/>
              <a:ea typeface="+mn-ea"/>
              <a:cs typeface="+mn-cs"/>
            </a:endParaRPr>
          </a:p>
          <a:p>
            <a:pPr algn="l" rtl="0" fontAlgn="base">
              <a:spcBef>
                <a:spcPct val="0"/>
              </a:spcBef>
              <a:spcAft>
                <a:spcPct val="0"/>
              </a:spcAft>
            </a:pPr>
            <a:r>
              <a:rPr lang="en-US" sz="1400" kern="1200">
                <a:solidFill>
                  <a:srgbClr val="000000"/>
                </a:solidFill>
                <a:latin typeface="Arial" charset="0"/>
                <a:ea typeface="+mn-ea"/>
                <a:cs typeface="+mn-cs"/>
              </a:rPr>
              <a:t>4 vg1.35 damped</a:t>
            </a:r>
          </a:p>
          <a:p>
            <a:pPr algn="l" rtl="0" fontAlgn="base">
              <a:spcBef>
                <a:spcPct val="0"/>
              </a:spcBef>
              <a:spcAft>
                <a:spcPct val="0"/>
              </a:spcAft>
            </a:pPr>
            <a:r>
              <a:rPr lang="en-US" sz="1400" kern="1200">
                <a:solidFill>
                  <a:srgbClr val="000000"/>
                </a:solidFill>
                <a:latin typeface="Arial" charset="0"/>
                <a:ea typeface="+mn-ea"/>
                <a:cs typeface="+mn-cs"/>
              </a:rPr>
              <a:t>(2 CERN; 2 KEK)</a:t>
            </a:r>
          </a:p>
          <a:p>
            <a:pPr algn="l" rtl="0" fontAlgn="base">
              <a:spcBef>
                <a:spcPct val="0"/>
              </a:spcBef>
              <a:spcAft>
                <a:spcPct val="0"/>
              </a:spcAft>
            </a:pPr>
            <a:endParaRPr lang="en-US" sz="1400" kern="1200">
              <a:solidFill>
                <a:srgbClr val="000000"/>
              </a:solidFill>
              <a:latin typeface="Arial" charset="0"/>
              <a:ea typeface="+mn-ea"/>
              <a:cs typeface="+mn-cs"/>
            </a:endParaRPr>
          </a:p>
          <a:p>
            <a:pPr algn="l" rtl="0" fontAlgn="base">
              <a:spcBef>
                <a:spcPct val="0"/>
              </a:spcBef>
              <a:spcAft>
                <a:spcPct val="0"/>
              </a:spcAft>
            </a:pPr>
            <a:r>
              <a:rPr lang="en-US" sz="1400" kern="1200">
                <a:solidFill>
                  <a:srgbClr val="000000"/>
                </a:solidFill>
                <a:latin typeface="Arial" charset="0"/>
                <a:ea typeface="+mn-ea"/>
                <a:cs typeface="+mn-cs"/>
              </a:rPr>
              <a:t>2 vg2.25 undamped (SLAC)</a:t>
            </a:r>
          </a:p>
          <a:p>
            <a:pPr algn="l" rtl="0" fontAlgn="base">
              <a:spcBef>
                <a:spcPct val="0"/>
              </a:spcBef>
              <a:spcAft>
                <a:spcPct val="0"/>
              </a:spcAft>
            </a:pPr>
            <a:endParaRPr lang="en-US" sz="1400" kern="1200">
              <a:solidFill>
                <a:srgbClr val="000000"/>
              </a:solidFill>
              <a:latin typeface="Arial" charset="0"/>
              <a:ea typeface="+mn-ea"/>
              <a:cs typeface="+mn-cs"/>
            </a:endParaRPr>
          </a:p>
          <a:p>
            <a:pPr algn="l" rtl="0" fontAlgn="base">
              <a:spcBef>
                <a:spcPct val="0"/>
              </a:spcBef>
              <a:spcAft>
                <a:spcPct val="0"/>
              </a:spcAft>
            </a:pPr>
            <a:r>
              <a:rPr lang="en-US" sz="1400" kern="1200">
                <a:solidFill>
                  <a:srgbClr val="000000"/>
                </a:solidFill>
                <a:latin typeface="Arial" charset="0"/>
                <a:ea typeface="+mn-ea"/>
                <a:cs typeface="+mn-cs"/>
              </a:rPr>
              <a:t>2 vg3.3 undamped (SLAC)</a:t>
            </a:r>
          </a:p>
        </p:txBody>
      </p:sp>
      <p:sp>
        <p:nvSpPr>
          <p:cNvPr id="67603" name="Text Box 19"/>
          <p:cNvSpPr txBox="1">
            <a:spLocks noChangeArrowheads="1"/>
          </p:cNvSpPr>
          <p:nvPr/>
        </p:nvSpPr>
        <p:spPr bwMode="auto">
          <a:xfrm>
            <a:off x="7010400" y="3962400"/>
            <a:ext cx="2057400" cy="1687513"/>
          </a:xfrm>
          <a:prstGeom prst="rect">
            <a:avLst/>
          </a:prstGeom>
          <a:noFill/>
          <a:ln w="9525">
            <a:noFill/>
            <a:miter lim="800000"/>
            <a:headEnd/>
            <a:tailEnd/>
          </a:ln>
          <a:effectLst/>
        </p:spPr>
        <p:txBody>
          <a:bodyPr>
            <a:spAutoFit/>
          </a:bodyPr>
          <a:lstStyle/>
          <a:p>
            <a:pPr algn="l" rtl="0" fontAlgn="base">
              <a:spcBef>
                <a:spcPct val="50000"/>
              </a:spcBef>
              <a:spcAft>
                <a:spcPct val="0"/>
              </a:spcAft>
            </a:pPr>
            <a:r>
              <a:rPr lang="en-US" sz="1500" kern="1200">
                <a:solidFill>
                  <a:srgbClr val="FF0000"/>
                </a:solidFill>
                <a:latin typeface="Arial" charset="0"/>
                <a:ea typeface="+mn-ea"/>
                <a:cs typeface="+mn-cs"/>
              </a:rPr>
              <a:t>Objectives:</a:t>
            </a:r>
          </a:p>
          <a:p>
            <a:pPr algn="l" rtl="0" fontAlgn="base">
              <a:spcBef>
                <a:spcPct val="50000"/>
              </a:spcBef>
              <a:spcAft>
                <a:spcPct val="0"/>
              </a:spcAft>
            </a:pPr>
            <a:endParaRPr lang="en-US" sz="400" kern="1200">
              <a:solidFill>
                <a:srgbClr val="FF0000"/>
              </a:solidFill>
              <a:latin typeface="Arial" charset="0"/>
              <a:ea typeface="+mn-ea"/>
              <a:cs typeface="+mn-cs"/>
            </a:endParaRPr>
          </a:p>
          <a:p>
            <a:pPr algn="l" rtl="0" fontAlgn="base">
              <a:spcBef>
                <a:spcPct val="0"/>
              </a:spcBef>
              <a:spcAft>
                <a:spcPct val="0"/>
              </a:spcAft>
              <a:buFont typeface="Wingdings" pitchFamily="2" charset="2"/>
              <a:buChar char="ü"/>
            </a:pPr>
            <a:r>
              <a:rPr lang="en-US" sz="1400" kern="1200">
                <a:solidFill>
                  <a:srgbClr val="000000"/>
                </a:solidFill>
                <a:latin typeface="Arial" charset="0"/>
                <a:ea typeface="+mn-ea"/>
                <a:cs typeface="+mn-cs"/>
              </a:rPr>
              <a:t>Study of frequency scaling</a:t>
            </a:r>
            <a:endParaRPr lang="en-US" sz="1500" kern="1200">
              <a:solidFill>
                <a:srgbClr val="000000"/>
              </a:solidFill>
              <a:latin typeface="Arial" charset="0"/>
              <a:ea typeface="+mn-ea"/>
              <a:cs typeface="+mn-cs"/>
            </a:endParaRPr>
          </a:p>
          <a:p>
            <a:pPr algn="l" rtl="0" fontAlgn="base">
              <a:spcBef>
                <a:spcPct val="0"/>
              </a:spcBef>
              <a:spcAft>
                <a:spcPct val="0"/>
              </a:spcAft>
              <a:buFont typeface="Wingdings" pitchFamily="2" charset="2"/>
              <a:buChar char="ü"/>
            </a:pPr>
            <a:r>
              <a:rPr lang="en-US" sz="1400" kern="1200">
                <a:solidFill>
                  <a:srgbClr val="000000"/>
                </a:solidFill>
                <a:latin typeface="Arial" charset="0"/>
                <a:ea typeface="+mn-ea"/>
                <a:cs typeface="+mn-cs"/>
              </a:rPr>
              <a:t>Breakdown physics study</a:t>
            </a:r>
          </a:p>
          <a:p>
            <a:pPr algn="l" rtl="0" fontAlgn="base">
              <a:spcBef>
                <a:spcPct val="0"/>
              </a:spcBef>
              <a:spcAft>
                <a:spcPct val="0"/>
              </a:spcAft>
              <a:buFont typeface="Wingdings" pitchFamily="2" charset="2"/>
              <a:buChar char="ü"/>
            </a:pPr>
            <a:r>
              <a:rPr lang="en-US" sz="1400" kern="1200">
                <a:solidFill>
                  <a:srgbClr val="000000"/>
                </a:solidFill>
                <a:latin typeface="Arial" charset="0"/>
                <a:ea typeface="+mn-ea"/>
                <a:cs typeface="+mn-cs"/>
              </a:rPr>
              <a:t>Detailed analysis of RF pulses</a:t>
            </a:r>
          </a:p>
        </p:txBody>
      </p:sp>
      <p:sp>
        <p:nvSpPr>
          <p:cNvPr id="67604" name="Text Box 20"/>
          <p:cNvSpPr txBox="1">
            <a:spLocks noChangeArrowheads="1"/>
          </p:cNvSpPr>
          <p:nvPr/>
        </p:nvSpPr>
        <p:spPr bwMode="auto">
          <a:xfrm>
            <a:off x="6858000" y="1143000"/>
            <a:ext cx="2438400" cy="2554288"/>
          </a:xfrm>
          <a:prstGeom prst="rect">
            <a:avLst/>
          </a:prstGeom>
          <a:noFill/>
          <a:ln w="9525">
            <a:noFill/>
            <a:miter lim="800000"/>
            <a:headEnd/>
            <a:tailEnd/>
          </a:ln>
          <a:effectLst/>
        </p:spPr>
        <p:txBody>
          <a:bodyPr>
            <a:spAutoFit/>
          </a:bodyPr>
          <a:lstStyle/>
          <a:p>
            <a:pPr algn="l" rtl="0" fontAlgn="base">
              <a:spcBef>
                <a:spcPct val="50000"/>
              </a:spcBef>
              <a:spcAft>
                <a:spcPct val="0"/>
              </a:spcAft>
            </a:pPr>
            <a:r>
              <a:rPr lang="en-US" sz="1500" kern="1200">
                <a:solidFill>
                  <a:srgbClr val="FF0000"/>
                </a:solidFill>
                <a:latin typeface="Arial" charset="0"/>
                <a:ea typeface="+mn-ea"/>
                <a:cs typeface="+mn-cs"/>
              </a:rPr>
              <a:t>Structures:</a:t>
            </a:r>
          </a:p>
          <a:p>
            <a:pPr algn="l" rtl="0" fontAlgn="base">
              <a:spcBef>
                <a:spcPct val="0"/>
              </a:spcBef>
              <a:spcAft>
                <a:spcPct val="0"/>
              </a:spcAft>
              <a:buFont typeface="Wingdings" pitchFamily="2" charset="2"/>
              <a:buNone/>
            </a:pPr>
            <a:r>
              <a:rPr lang="en-US" sz="1400" kern="1200">
                <a:solidFill>
                  <a:srgbClr val="000000"/>
                </a:solidFill>
                <a:latin typeface="Arial" charset="0"/>
                <a:ea typeface="+mn-ea"/>
                <a:cs typeface="+mn-cs"/>
              </a:rPr>
              <a:t>1 Speed bump (underway)</a:t>
            </a:r>
          </a:p>
          <a:p>
            <a:pPr algn="l" rtl="0" fontAlgn="base">
              <a:spcBef>
                <a:spcPct val="0"/>
              </a:spcBef>
              <a:spcAft>
                <a:spcPct val="0"/>
              </a:spcAft>
              <a:buFont typeface="Wingdings" pitchFamily="2" charset="2"/>
              <a:buNone/>
            </a:pPr>
            <a:endParaRPr lang="en-US" sz="1400" kern="1200">
              <a:solidFill>
                <a:srgbClr val="000000"/>
              </a:solidFill>
              <a:latin typeface="Arial" charset="0"/>
              <a:ea typeface="+mn-ea"/>
              <a:cs typeface="+mn-cs"/>
            </a:endParaRPr>
          </a:p>
          <a:p>
            <a:pPr algn="l" rtl="0" fontAlgn="base">
              <a:spcBef>
                <a:spcPct val="0"/>
              </a:spcBef>
              <a:spcAft>
                <a:spcPct val="0"/>
              </a:spcAft>
              <a:buFont typeface="Wingdings" pitchFamily="2" charset="2"/>
              <a:buNone/>
            </a:pPr>
            <a:r>
              <a:rPr lang="en-US" sz="1400" kern="1200">
                <a:solidFill>
                  <a:srgbClr val="000000"/>
                </a:solidFill>
                <a:latin typeface="Arial" charset="0"/>
                <a:ea typeface="+mn-ea"/>
                <a:cs typeface="+mn-cs"/>
              </a:rPr>
              <a:t>1 reversed speed bump</a:t>
            </a:r>
          </a:p>
          <a:p>
            <a:pPr algn="l" rtl="0" fontAlgn="base">
              <a:spcBef>
                <a:spcPct val="0"/>
              </a:spcBef>
              <a:spcAft>
                <a:spcPct val="0"/>
              </a:spcAft>
              <a:buFont typeface="Wingdings" pitchFamily="2" charset="2"/>
              <a:buNone/>
            </a:pPr>
            <a:endParaRPr lang="en-US" sz="1400" kern="1200">
              <a:solidFill>
                <a:srgbClr val="000000"/>
              </a:solidFill>
              <a:latin typeface="Arial" charset="0"/>
              <a:ea typeface="+mn-ea"/>
              <a:cs typeface="+mn-cs"/>
            </a:endParaRPr>
          </a:p>
          <a:p>
            <a:pPr algn="l" rtl="0" fontAlgn="base">
              <a:spcBef>
                <a:spcPct val="0"/>
              </a:spcBef>
              <a:spcAft>
                <a:spcPct val="0"/>
              </a:spcAft>
              <a:buFont typeface="Wingdings" pitchFamily="2" charset="2"/>
              <a:buNone/>
            </a:pPr>
            <a:r>
              <a:rPr lang="en-US" sz="1400" kern="1200">
                <a:solidFill>
                  <a:srgbClr val="000000"/>
                </a:solidFill>
                <a:latin typeface="Arial" charset="0"/>
                <a:ea typeface="+mn-ea"/>
                <a:cs typeface="+mn-cs"/>
              </a:rPr>
              <a:t>1 TM02</a:t>
            </a:r>
          </a:p>
          <a:p>
            <a:pPr algn="l" rtl="0" fontAlgn="base">
              <a:spcBef>
                <a:spcPct val="0"/>
              </a:spcBef>
              <a:spcAft>
                <a:spcPct val="0"/>
              </a:spcAft>
              <a:buFont typeface="Wingdings" pitchFamily="2" charset="2"/>
              <a:buNone/>
            </a:pPr>
            <a:endParaRPr lang="en-US" sz="1400" kern="1200">
              <a:solidFill>
                <a:srgbClr val="000000"/>
              </a:solidFill>
              <a:latin typeface="Arial" charset="0"/>
              <a:ea typeface="+mn-ea"/>
              <a:cs typeface="+mn-cs"/>
            </a:endParaRPr>
          </a:p>
          <a:p>
            <a:pPr algn="l" rtl="0" fontAlgn="base">
              <a:spcBef>
                <a:spcPct val="0"/>
              </a:spcBef>
              <a:spcAft>
                <a:spcPct val="0"/>
              </a:spcAft>
            </a:pPr>
            <a:r>
              <a:rPr lang="en-US" sz="1400" kern="1200">
                <a:solidFill>
                  <a:srgbClr val="000000"/>
                </a:solidFill>
                <a:latin typeface="Arial" charset="0"/>
                <a:ea typeface="+mn-ea"/>
                <a:cs typeface="+mn-cs"/>
              </a:rPr>
              <a:t>1 T24 scaled version</a:t>
            </a:r>
          </a:p>
          <a:p>
            <a:pPr algn="l" rtl="0" fontAlgn="base">
              <a:spcBef>
                <a:spcPct val="0"/>
              </a:spcBef>
              <a:spcAft>
                <a:spcPct val="0"/>
              </a:spcAft>
            </a:pPr>
            <a:endParaRPr lang="en-US" sz="1400" kern="1200">
              <a:solidFill>
                <a:srgbClr val="000000"/>
              </a:solidFill>
              <a:latin typeface="Arial" charset="0"/>
              <a:ea typeface="+mn-ea"/>
              <a:cs typeface="+mn-cs"/>
            </a:endParaRPr>
          </a:p>
          <a:p>
            <a:pPr algn="l" rtl="0" fontAlgn="base">
              <a:spcBef>
                <a:spcPct val="0"/>
              </a:spcBef>
              <a:spcAft>
                <a:spcPct val="0"/>
              </a:spcAft>
            </a:pPr>
            <a:r>
              <a:rPr lang="en-US" sz="1400" kern="1200">
                <a:solidFill>
                  <a:srgbClr val="FF0000"/>
                </a:solidFill>
                <a:latin typeface="Arial" charset="0"/>
                <a:ea typeface="+mn-ea"/>
                <a:cs typeface="+mn-cs"/>
              </a:rPr>
              <a:t>End of foreseen program</a:t>
            </a:r>
          </a:p>
          <a:p>
            <a:pPr algn="l" rtl="0" fontAlgn="base">
              <a:spcBef>
                <a:spcPct val="50000"/>
              </a:spcBef>
              <a:spcAft>
                <a:spcPct val="0"/>
              </a:spcAft>
            </a:pPr>
            <a:endParaRPr lang="en-US" sz="1400" kern="1200">
              <a:solidFill>
                <a:srgbClr val="000000"/>
              </a:solidFill>
              <a:latin typeface="Arial" charset="0"/>
              <a:ea typeface="+mn-ea"/>
              <a:cs typeface="+mn-cs"/>
            </a:endParaRPr>
          </a:p>
        </p:txBody>
      </p:sp>
      <p:sp>
        <p:nvSpPr>
          <p:cNvPr id="18" name="TextBox 17"/>
          <p:cNvSpPr txBox="1"/>
          <p:nvPr/>
        </p:nvSpPr>
        <p:spPr>
          <a:xfrm>
            <a:off x="7643834" y="6357958"/>
            <a:ext cx="1338828" cy="369332"/>
          </a:xfrm>
          <a:prstGeom prst="rect">
            <a:avLst/>
          </a:prstGeom>
          <a:noFill/>
        </p:spPr>
        <p:txBody>
          <a:bodyPr wrap="none" rtlCol="0">
            <a:spAutoFit/>
          </a:bodyPr>
          <a:lstStyle/>
          <a:p>
            <a:r>
              <a:rPr lang="en-US" dirty="0" smtClean="0"/>
              <a:t>R. Zennaro</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12</a:t>
            </a:fld>
            <a:endParaRPr lang="en-US" sz="1200" kern="1200">
              <a:solidFill>
                <a:prstClr val="black">
                  <a:tint val="75000"/>
                </a:prstClr>
              </a:solidFill>
              <a:latin typeface="Calibri"/>
              <a:ea typeface="+mn-ea"/>
              <a:cs typeface="+mn-cs"/>
            </a:endParaRPr>
          </a:p>
        </p:txBody>
      </p:sp>
      <p:pic>
        <p:nvPicPr>
          <p:cNvPr id="3075" name="Picture 3"/>
          <p:cNvPicPr>
            <a:picLocks noChangeAspect="1" noChangeArrowheads="1"/>
          </p:cNvPicPr>
          <p:nvPr/>
        </p:nvPicPr>
        <p:blipFill>
          <a:blip r:embed="rId3"/>
          <a:srcRect t="2868" b="55264"/>
          <a:stretch>
            <a:fillRect/>
          </a:stretch>
        </p:blipFill>
        <p:spPr bwMode="auto">
          <a:xfrm>
            <a:off x="381000" y="990600"/>
            <a:ext cx="8351837" cy="5562600"/>
          </a:xfrm>
          <a:prstGeom prst="rect">
            <a:avLst/>
          </a:prstGeom>
          <a:noFill/>
          <a:ln w="9525">
            <a:noFill/>
            <a:miter lim="800000"/>
            <a:headEnd/>
            <a:tailEnd/>
          </a:ln>
          <a:effectLst/>
        </p:spPr>
      </p:pic>
      <p:sp>
        <p:nvSpPr>
          <p:cNvPr id="7" name="TextBox 6"/>
          <p:cNvSpPr txBox="1"/>
          <p:nvPr/>
        </p:nvSpPr>
        <p:spPr>
          <a:xfrm>
            <a:off x="5181600" y="76200"/>
            <a:ext cx="3890745" cy="369332"/>
          </a:xfrm>
          <a:prstGeom prst="rect">
            <a:avLst/>
          </a:prstGeom>
        </p:spPr>
        <p:style>
          <a:lnRef idx="0">
            <a:schemeClr val="accent1"/>
          </a:lnRef>
          <a:fillRef idx="3">
            <a:schemeClr val="accent1"/>
          </a:fillRef>
          <a:effectRef idx="3">
            <a:schemeClr val="accent1"/>
          </a:effectRef>
          <a:fontRef idx="minor">
            <a:schemeClr val="lt1"/>
          </a:fontRef>
        </p:style>
        <p:txBody>
          <a:bodyPr wrap="none" rtlCol="0">
            <a:spAutoFit/>
          </a:bodyPr>
          <a:lstStyle/>
          <a:p>
            <a:pPr algn="l" rtl="0"/>
            <a:r>
              <a:rPr lang="en-US" kern="1200" dirty="0">
                <a:solidFill>
                  <a:prstClr val="white"/>
                </a:solidFill>
                <a:latin typeface="Calibri"/>
                <a:ea typeface="+mn-ea"/>
                <a:cs typeface="+mn-cs"/>
              </a:rPr>
              <a:t>X-band structure master schedule (1/2)</a:t>
            </a:r>
            <a:endParaRPr lang="en-US" kern="1200" dirty="0">
              <a:solidFill>
                <a:prstClr val="white"/>
              </a:solidFill>
              <a:latin typeface="Calibri"/>
              <a:ea typeface="+mn-ea"/>
              <a:cs typeface="+mn-cs"/>
            </a:endParaRPr>
          </a:p>
        </p:txBody>
      </p:sp>
      <p:sp>
        <p:nvSpPr>
          <p:cNvPr id="5" name="TextBox 4"/>
          <p:cNvSpPr txBox="1"/>
          <p:nvPr/>
        </p:nvSpPr>
        <p:spPr>
          <a:xfrm>
            <a:off x="7786710" y="6488668"/>
            <a:ext cx="1221809" cy="369332"/>
          </a:xfrm>
          <a:prstGeom prst="rect">
            <a:avLst/>
          </a:prstGeom>
          <a:noFill/>
        </p:spPr>
        <p:txBody>
          <a:bodyPr wrap="none" rtlCol="0">
            <a:spAutoFit/>
          </a:bodyPr>
          <a:lstStyle/>
          <a:p>
            <a:r>
              <a:rPr lang="en-US" dirty="0" smtClean="0"/>
              <a:t>G. </a:t>
            </a:r>
            <a:r>
              <a:rPr lang="en-US" dirty="0" err="1" smtClean="0"/>
              <a:t>Riddone</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13</a:t>
            </a:fld>
            <a:endParaRPr lang="en-US" sz="1200" kern="1200">
              <a:solidFill>
                <a:prstClr val="black">
                  <a:tint val="75000"/>
                </a:prstClr>
              </a:solidFill>
              <a:latin typeface="Calibri"/>
              <a:ea typeface="+mn-ea"/>
              <a:cs typeface="+mn-cs"/>
            </a:endParaRPr>
          </a:p>
        </p:txBody>
      </p:sp>
      <p:grpSp>
        <p:nvGrpSpPr>
          <p:cNvPr id="2" name="Group 4"/>
          <p:cNvGrpSpPr/>
          <p:nvPr/>
        </p:nvGrpSpPr>
        <p:grpSpPr>
          <a:xfrm>
            <a:off x="1104492" y="454457"/>
            <a:ext cx="6744108" cy="6174943"/>
            <a:chOff x="381000" y="838200"/>
            <a:chExt cx="8351837" cy="7646988"/>
          </a:xfrm>
        </p:grpSpPr>
        <p:pic>
          <p:nvPicPr>
            <p:cNvPr id="3075" name="Picture 3"/>
            <p:cNvPicPr>
              <a:picLocks noChangeAspect="1" noChangeArrowheads="1"/>
            </p:cNvPicPr>
            <p:nvPr/>
          </p:nvPicPr>
          <p:blipFill>
            <a:blip r:embed="rId3"/>
            <a:srcRect t="45310"/>
            <a:stretch>
              <a:fillRect/>
            </a:stretch>
          </p:blipFill>
          <p:spPr bwMode="auto">
            <a:xfrm>
              <a:off x="381000" y="1219200"/>
              <a:ext cx="8351837" cy="7265988"/>
            </a:xfrm>
            <a:prstGeom prst="rect">
              <a:avLst/>
            </a:prstGeom>
            <a:noFill/>
            <a:ln w="9525">
              <a:noFill/>
              <a:miter lim="800000"/>
              <a:headEnd/>
              <a:tailEnd/>
            </a:ln>
            <a:effectLst/>
          </p:spPr>
        </p:pic>
        <p:pic>
          <p:nvPicPr>
            <p:cNvPr id="4098" name="Picture 2"/>
            <p:cNvPicPr>
              <a:picLocks noChangeAspect="1" noChangeArrowheads="1"/>
            </p:cNvPicPr>
            <p:nvPr/>
          </p:nvPicPr>
          <p:blipFill>
            <a:blip r:embed="rId4"/>
            <a:srcRect/>
            <a:stretch>
              <a:fillRect/>
            </a:stretch>
          </p:blipFill>
          <p:spPr bwMode="auto">
            <a:xfrm>
              <a:off x="381000" y="838200"/>
              <a:ext cx="8351837" cy="409575"/>
            </a:xfrm>
            <a:prstGeom prst="rect">
              <a:avLst/>
            </a:prstGeom>
            <a:noFill/>
            <a:ln w="9525">
              <a:noFill/>
              <a:miter lim="800000"/>
              <a:headEnd/>
              <a:tailEnd/>
            </a:ln>
            <a:effectLst/>
          </p:spPr>
        </p:pic>
      </p:grpSp>
      <p:sp>
        <p:nvSpPr>
          <p:cNvPr id="6" name="TextBox 5"/>
          <p:cNvSpPr txBox="1"/>
          <p:nvPr/>
        </p:nvSpPr>
        <p:spPr>
          <a:xfrm>
            <a:off x="5253255" y="76200"/>
            <a:ext cx="3890745" cy="369332"/>
          </a:xfrm>
          <a:prstGeom prst="rect">
            <a:avLst/>
          </a:prstGeom>
        </p:spPr>
        <p:style>
          <a:lnRef idx="0">
            <a:schemeClr val="accent1"/>
          </a:lnRef>
          <a:fillRef idx="3">
            <a:schemeClr val="accent1"/>
          </a:fillRef>
          <a:effectRef idx="3">
            <a:schemeClr val="accent1"/>
          </a:effectRef>
          <a:fontRef idx="minor">
            <a:schemeClr val="lt1"/>
          </a:fontRef>
        </p:style>
        <p:txBody>
          <a:bodyPr wrap="none" rtlCol="0">
            <a:spAutoFit/>
          </a:bodyPr>
          <a:lstStyle/>
          <a:p>
            <a:pPr algn="l" rtl="0"/>
            <a:r>
              <a:rPr lang="en-US" kern="1200" dirty="0">
                <a:solidFill>
                  <a:prstClr val="white"/>
                </a:solidFill>
                <a:latin typeface="Calibri"/>
                <a:ea typeface="+mn-ea"/>
                <a:cs typeface="+mn-cs"/>
              </a:rPr>
              <a:t>X-band structure master schedule (2/2)</a:t>
            </a:r>
            <a:endParaRPr lang="en-US" kern="1200" dirty="0">
              <a:solidFill>
                <a:prstClr val="white"/>
              </a:solidFill>
              <a:latin typeface="Calibri"/>
              <a:ea typeface="+mn-ea"/>
              <a:cs typeface="+mn-cs"/>
            </a:endParaRPr>
          </a:p>
        </p:txBody>
      </p:sp>
      <p:sp>
        <p:nvSpPr>
          <p:cNvPr id="7" name="TextBox 6"/>
          <p:cNvSpPr txBox="1"/>
          <p:nvPr/>
        </p:nvSpPr>
        <p:spPr>
          <a:xfrm>
            <a:off x="7786710" y="6488668"/>
            <a:ext cx="1221809" cy="369332"/>
          </a:xfrm>
          <a:prstGeom prst="rect">
            <a:avLst/>
          </a:prstGeom>
          <a:noFill/>
        </p:spPr>
        <p:txBody>
          <a:bodyPr wrap="none" rtlCol="0">
            <a:spAutoFit/>
          </a:bodyPr>
          <a:lstStyle/>
          <a:p>
            <a:r>
              <a:rPr lang="en-US" dirty="0" smtClean="0"/>
              <a:t>G. </a:t>
            </a:r>
            <a:r>
              <a:rPr lang="en-US" dirty="0" err="1" smtClean="0"/>
              <a:t>Riddone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14</a:t>
            </a:fld>
            <a:endParaRPr lang="en-US" sz="1200" kern="1200">
              <a:solidFill>
                <a:prstClr val="black">
                  <a:tint val="75000"/>
                </a:prstClr>
              </a:solidFill>
              <a:latin typeface="Calibri"/>
              <a:ea typeface="+mn-ea"/>
              <a:cs typeface="+mn-cs"/>
            </a:endParaRPr>
          </a:p>
        </p:txBody>
      </p:sp>
      <p:pic>
        <p:nvPicPr>
          <p:cNvPr id="5122" name="Picture 2"/>
          <p:cNvPicPr>
            <a:picLocks noChangeAspect="1" noChangeArrowheads="1"/>
          </p:cNvPicPr>
          <p:nvPr/>
        </p:nvPicPr>
        <p:blipFill>
          <a:blip r:embed="rId3"/>
          <a:srcRect/>
          <a:stretch>
            <a:fillRect/>
          </a:stretch>
        </p:blipFill>
        <p:spPr bwMode="auto">
          <a:xfrm>
            <a:off x="604838" y="2157413"/>
            <a:ext cx="7932737" cy="2543175"/>
          </a:xfrm>
          <a:prstGeom prst="rect">
            <a:avLst/>
          </a:prstGeom>
          <a:noFill/>
          <a:ln w="9525">
            <a:noFill/>
            <a:miter lim="800000"/>
            <a:headEnd/>
            <a:tailEnd/>
          </a:ln>
          <a:effectLst/>
        </p:spPr>
      </p:pic>
      <p:sp>
        <p:nvSpPr>
          <p:cNvPr id="4" name="TextBox 3"/>
          <p:cNvSpPr txBox="1"/>
          <p:nvPr/>
        </p:nvSpPr>
        <p:spPr>
          <a:xfrm>
            <a:off x="5512186" y="87868"/>
            <a:ext cx="3479414" cy="369332"/>
          </a:xfrm>
          <a:prstGeom prst="rect">
            <a:avLst/>
          </a:prstGeom>
        </p:spPr>
        <p:style>
          <a:lnRef idx="0">
            <a:schemeClr val="accent1"/>
          </a:lnRef>
          <a:fillRef idx="3">
            <a:schemeClr val="accent1"/>
          </a:fillRef>
          <a:effectRef idx="3">
            <a:schemeClr val="accent1"/>
          </a:effectRef>
          <a:fontRef idx="minor">
            <a:schemeClr val="lt1"/>
          </a:fontRef>
        </p:style>
        <p:txBody>
          <a:bodyPr wrap="none" rtlCol="0">
            <a:spAutoFit/>
          </a:bodyPr>
          <a:lstStyle/>
          <a:p>
            <a:pPr algn="l" rtl="0"/>
            <a:r>
              <a:rPr lang="en-US" kern="1200" dirty="0">
                <a:solidFill>
                  <a:prstClr val="white"/>
                </a:solidFill>
                <a:latin typeface="Calibri"/>
                <a:ea typeface="+mn-ea"/>
                <a:cs typeface="+mn-cs"/>
              </a:rPr>
              <a:t>30 GHz structure master schedule </a:t>
            </a:r>
            <a:endParaRPr lang="en-US" kern="1200" dirty="0">
              <a:solidFill>
                <a:prstClr val="white"/>
              </a:solidFill>
              <a:latin typeface="Calibri"/>
              <a:ea typeface="+mn-ea"/>
              <a:cs typeface="+mn-cs"/>
            </a:endParaRPr>
          </a:p>
        </p:txBody>
      </p:sp>
      <p:sp>
        <p:nvSpPr>
          <p:cNvPr id="5" name="TextBox 4"/>
          <p:cNvSpPr txBox="1"/>
          <p:nvPr/>
        </p:nvSpPr>
        <p:spPr>
          <a:xfrm>
            <a:off x="7786710" y="6488668"/>
            <a:ext cx="1221809" cy="369332"/>
          </a:xfrm>
          <a:prstGeom prst="rect">
            <a:avLst/>
          </a:prstGeom>
          <a:noFill/>
        </p:spPr>
        <p:txBody>
          <a:bodyPr wrap="none" rtlCol="0">
            <a:spAutoFit/>
          </a:bodyPr>
          <a:lstStyle/>
          <a:p>
            <a:r>
              <a:rPr lang="en-US" dirty="0" smtClean="0"/>
              <a:t>G. </a:t>
            </a:r>
            <a:r>
              <a:rPr lang="en-US" dirty="0" err="1" smtClean="0"/>
              <a:t>Riddone</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Dashboard</a:t>
            </a:r>
            <a:endParaRPr lang="en-US" dirty="0"/>
          </a:p>
        </p:txBody>
      </p:sp>
      <p:sp>
        <p:nvSpPr>
          <p:cNvPr id="4" name="Slide Number Placeholder 3"/>
          <p:cNvSpPr>
            <a:spLocks noGrp="1"/>
          </p:cNvSpPr>
          <p:nvPr>
            <p:ph type="sldNum" sz="quarter" idx="12"/>
          </p:nvPr>
        </p:nvSpPr>
        <p:spPr/>
        <p:txBody>
          <a:bodyPr/>
          <a:lstStyle/>
          <a:p>
            <a:fld id="{50C72D33-B3D4-4FF6-BE63-1AA514C572B2}" type="slidenum">
              <a:rPr lang="en-US" smtClean="0"/>
              <a:pPr/>
              <a:t>15</a:t>
            </a:fld>
            <a:endParaRPr lang="en-US"/>
          </a:p>
        </p:txBody>
      </p:sp>
      <p:pic>
        <p:nvPicPr>
          <p:cNvPr id="2050" name="Picture 2"/>
          <p:cNvPicPr>
            <a:picLocks noChangeAspect="1" noChangeArrowheads="1"/>
          </p:cNvPicPr>
          <p:nvPr/>
        </p:nvPicPr>
        <p:blipFill>
          <a:blip r:embed="rId3"/>
          <a:srcRect/>
          <a:stretch>
            <a:fillRect/>
          </a:stretch>
        </p:blipFill>
        <p:spPr bwMode="auto">
          <a:xfrm>
            <a:off x="385763" y="1485900"/>
            <a:ext cx="8372475" cy="4533900"/>
          </a:xfrm>
          <a:prstGeom prst="rect">
            <a:avLst/>
          </a:prstGeom>
          <a:noFill/>
          <a:ln w="9525">
            <a:noFill/>
            <a:miter lim="800000"/>
            <a:headEnd/>
            <a:tailEnd/>
          </a:ln>
          <a:effectLst/>
        </p:spPr>
      </p:pic>
      <p:sp>
        <p:nvSpPr>
          <p:cNvPr id="5" name="TextBox 4"/>
          <p:cNvSpPr txBox="1"/>
          <p:nvPr/>
        </p:nvSpPr>
        <p:spPr>
          <a:xfrm>
            <a:off x="7786710" y="6488668"/>
            <a:ext cx="1221809" cy="369332"/>
          </a:xfrm>
          <a:prstGeom prst="rect">
            <a:avLst/>
          </a:prstGeom>
          <a:noFill/>
        </p:spPr>
        <p:txBody>
          <a:bodyPr wrap="none" rtlCol="0">
            <a:spAutoFit/>
          </a:bodyPr>
          <a:lstStyle/>
          <a:p>
            <a:r>
              <a:rPr lang="en-US" dirty="0" smtClean="0"/>
              <a:t>G. </a:t>
            </a:r>
            <a:r>
              <a:rPr lang="en-US" dirty="0" err="1" smtClean="0"/>
              <a:t>Riddone</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latin typeface="Arial" pitchFamily="34" charset="0"/>
                <a:cs typeface="Arial" pitchFamily="34" charset="0"/>
              </a:rPr>
              <a:t>Items </a:t>
            </a:r>
            <a:endParaRPr kumimoji="1" lang="ja-JP" altLang="en-US" dirty="0">
              <a:latin typeface="Arial" pitchFamily="34" charset="0"/>
              <a:cs typeface="Arial" pitchFamily="34" charset="0"/>
            </a:endParaRPr>
          </a:p>
        </p:txBody>
      </p:sp>
      <p:sp>
        <p:nvSpPr>
          <p:cNvPr id="3" name="コンテンツ プレースホルダ 2"/>
          <p:cNvSpPr>
            <a:spLocks noGrp="1"/>
          </p:cNvSpPr>
          <p:nvPr>
            <p:ph idx="1"/>
          </p:nvPr>
        </p:nvSpPr>
        <p:spPr>
          <a:xfrm>
            <a:off x="428596" y="1357298"/>
            <a:ext cx="8229600" cy="4525963"/>
          </a:xfrm>
        </p:spPr>
        <p:txBody>
          <a:bodyPr>
            <a:normAutofit fontScale="85000" lnSpcReduction="20000"/>
          </a:bodyPr>
          <a:lstStyle/>
          <a:p>
            <a:r>
              <a:rPr lang="en-US" altLang="ja-JP" dirty="0">
                <a:latin typeface="Arial" pitchFamily="34" charset="0"/>
                <a:cs typeface="Arial" pitchFamily="34" charset="0"/>
              </a:rPr>
              <a:t>Structure </a:t>
            </a:r>
            <a:r>
              <a:rPr lang="en-US" altLang="ja-JP" dirty="0" smtClean="0">
                <a:latin typeface="Arial" pitchFamily="34" charset="0"/>
                <a:cs typeface="Arial" pitchFamily="34" charset="0"/>
              </a:rPr>
              <a:t>fabrication</a:t>
            </a:r>
          </a:p>
          <a:p>
            <a:pPr lvl="1"/>
            <a:r>
              <a:rPr kumimoji="1" lang="en-US" altLang="ja-JP" dirty="0" smtClean="0">
                <a:latin typeface="Arial" pitchFamily="34" charset="0"/>
                <a:cs typeface="Arial" pitchFamily="34" charset="0"/>
              </a:rPr>
              <a:t>Quad</a:t>
            </a:r>
          </a:p>
          <a:p>
            <a:pPr lvl="2"/>
            <a:r>
              <a:rPr kumimoji="1" lang="en-US" altLang="ja-JP" dirty="0" smtClean="0">
                <a:latin typeface="Arial" pitchFamily="34" charset="0"/>
                <a:cs typeface="Arial" pitchFamily="34" charset="0"/>
              </a:rPr>
              <a:t>Quad bars for a structure ordered</a:t>
            </a:r>
          </a:p>
          <a:p>
            <a:pPr lvl="2"/>
            <a:r>
              <a:rPr lang="en-US" altLang="ja-JP" dirty="0" smtClean="0">
                <a:latin typeface="Arial" pitchFamily="34" charset="0"/>
                <a:cs typeface="Arial" pitchFamily="34" charset="0"/>
              </a:rPr>
              <a:t>Chamber design in progress</a:t>
            </a:r>
            <a:endParaRPr kumimoji="1" lang="en-US" altLang="ja-JP" dirty="0">
              <a:latin typeface="Arial" pitchFamily="34" charset="0"/>
              <a:cs typeface="Arial" pitchFamily="34" charset="0"/>
            </a:endParaRPr>
          </a:p>
          <a:p>
            <a:pPr lvl="1"/>
            <a:r>
              <a:rPr lang="en-US" altLang="ja-JP" dirty="0" smtClean="0">
                <a:latin typeface="Arial" pitchFamily="34" charset="0"/>
                <a:cs typeface="Arial" pitchFamily="34" charset="0"/>
              </a:rPr>
              <a:t>Disk-damp design</a:t>
            </a:r>
          </a:p>
          <a:p>
            <a:pPr lvl="2"/>
            <a:r>
              <a:rPr lang="en-US" altLang="ja-JP" dirty="0" smtClean="0">
                <a:latin typeface="Arial" pitchFamily="34" charset="0"/>
                <a:cs typeface="Arial" pitchFamily="34" charset="0"/>
              </a:rPr>
              <a:t>Mechanical design proposed, waiting for SLAC response</a:t>
            </a:r>
          </a:p>
          <a:p>
            <a:r>
              <a:rPr kumimoji="1" lang="en-US" altLang="ja-JP" dirty="0" smtClean="0">
                <a:latin typeface="Arial" pitchFamily="34" charset="0"/>
                <a:cs typeface="Arial" pitchFamily="34" charset="0"/>
              </a:rPr>
              <a:t>Nextef</a:t>
            </a:r>
          </a:p>
          <a:p>
            <a:pPr lvl="1"/>
            <a:r>
              <a:rPr lang="en-US" altLang="ja-JP" dirty="0" smtClean="0">
                <a:latin typeface="Arial" pitchFamily="34" charset="0"/>
                <a:cs typeface="Arial" pitchFamily="34" charset="0"/>
              </a:rPr>
              <a:t>Combined power &gt;100MW for 260ns</a:t>
            </a:r>
          </a:p>
          <a:p>
            <a:pPr lvl="2"/>
            <a:r>
              <a:rPr lang="en-US" altLang="ja-JP" dirty="0" smtClean="0">
                <a:latin typeface="Arial" pitchFamily="34" charset="0"/>
                <a:cs typeface="Arial" pitchFamily="34" charset="0"/>
              </a:rPr>
              <a:t>One breakdowns / an hour or so at mostly near combiner</a:t>
            </a:r>
          </a:p>
          <a:p>
            <a:pPr lvl="1"/>
            <a:r>
              <a:rPr lang="en-US" altLang="ja-JP" dirty="0" smtClean="0">
                <a:latin typeface="Arial" pitchFamily="34" charset="0"/>
                <a:cs typeface="Arial" pitchFamily="34" charset="0"/>
              </a:rPr>
              <a:t>at acc. Structure  &gt;75MW</a:t>
            </a:r>
          </a:p>
          <a:p>
            <a:pPr lvl="2"/>
            <a:r>
              <a:rPr lang="en-US" altLang="ja-JP" dirty="0" smtClean="0">
                <a:latin typeface="Arial" pitchFamily="34" charset="0"/>
                <a:cs typeface="Arial" pitchFamily="34" charset="0"/>
              </a:rPr>
              <a:t>Sometimes breakdowns are observed.</a:t>
            </a:r>
          </a:p>
          <a:p>
            <a:pPr lvl="2"/>
            <a:r>
              <a:rPr lang="en-US" altLang="ja-JP" dirty="0" smtClean="0">
                <a:latin typeface="Arial" pitchFamily="34" charset="0"/>
                <a:cs typeface="Arial" pitchFamily="34" charset="0"/>
              </a:rPr>
              <a:t>The system to identify the BD at structure is in progress.</a:t>
            </a:r>
          </a:p>
          <a:p>
            <a:pPr lvl="1"/>
            <a:r>
              <a:rPr lang="en-US" altLang="ja-JP" dirty="0" smtClean="0">
                <a:latin typeface="Arial" pitchFamily="34" charset="0"/>
                <a:cs typeface="Arial" pitchFamily="34" charset="0"/>
              </a:rPr>
              <a:t>Start on Sep. 9</a:t>
            </a:r>
            <a:endParaRPr kumimoji="1" lang="ja-JP" altLang="en-US" dirty="0">
              <a:latin typeface="Arial" pitchFamily="34" charset="0"/>
              <a:cs typeface="Arial" pitchFamily="34" charset="0"/>
            </a:endParaRPr>
          </a:p>
        </p:txBody>
      </p:sp>
      <p:sp>
        <p:nvSpPr>
          <p:cNvPr id="4" name="TextBox 3"/>
          <p:cNvSpPr txBox="1"/>
          <p:nvPr/>
        </p:nvSpPr>
        <p:spPr>
          <a:xfrm>
            <a:off x="357158" y="214290"/>
            <a:ext cx="2935997" cy="584775"/>
          </a:xfrm>
          <a:prstGeom prst="rect">
            <a:avLst/>
          </a:prstGeom>
          <a:noFill/>
        </p:spPr>
        <p:txBody>
          <a:bodyPr wrap="none" rtlCol="0">
            <a:spAutoFit/>
          </a:bodyPr>
          <a:lstStyle/>
          <a:p>
            <a:r>
              <a:rPr lang="en-US" sz="3200" dirty="0" smtClean="0">
                <a:solidFill>
                  <a:srgbClr val="FF0000"/>
                </a:solidFill>
              </a:rPr>
              <a:t>Report from KEK</a:t>
            </a:r>
            <a:endParaRPr lang="en-US" sz="3200" dirty="0">
              <a:solidFill>
                <a:srgbClr val="FF0000"/>
              </a:solidFill>
            </a:endParaRPr>
          </a:p>
        </p:txBody>
      </p:sp>
      <p:sp>
        <p:nvSpPr>
          <p:cNvPr id="5" name="TextBox 4"/>
          <p:cNvSpPr txBox="1"/>
          <p:nvPr/>
        </p:nvSpPr>
        <p:spPr>
          <a:xfrm>
            <a:off x="8215338" y="6357958"/>
            <a:ext cx="810991" cy="369332"/>
          </a:xfrm>
          <a:prstGeom prst="rect">
            <a:avLst/>
          </a:prstGeom>
          <a:noFill/>
        </p:spPr>
        <p:txBody>
          <a:bodyPr wrap="none" rtlCol="0">
            <a:spAutoFit/>
          </a:bodyPr>
          <a:lstStyle/>
          <a:p>
            <a:r>
              <a:rPr lang="en-US" dirty="0" smtClean="0"/>
              <a:t>T. Higo</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4000496" cy="1000108"/>
          </a:xfrm>
        </p:spPr>
        <p:txBody>
          <a:bodyPr/>
          <a:lstStyle/>
          <a:p>
            <a:r>
              <a:rPr kumimoji="1" lang="en-US" altLang="ja-JP" dirty="0" smtClean="0"/>
              <a:t>Nextef status</a:t>
            </a:r>
            <a:endParaRPr kumimoji="1" lang="ja-JP" altLang="en-US" dirty="0"/>
          </a:p>
        </p:txBody>
      </p:sp>
      <p:pic>
        <p:nvPicPr>
          <p:cNvPr id="3074" name="Picture 2" descr="C:\Higo\2008\Laboratories\CERN\Walter\080802 to Walter for ACE in September\BD-pulses.JPG"/>
          <p:cNvPicPr>
            <a:picLocks noChangeAspect="1" noChangeArrowheads="1"/>
          </p:cNvPicPr>
          <p:nvPr/>
        </p:nvPicPr>
        <p:blipFill>
          <a:blip r:embed="rId3"/>
          <a:srcRect/>
          <a:stretch>
            <a:fillRect/>
          </a:stretch>
        </p:blipFill>
        <p:spPr bwMode="auto">
          <a:xfrm>
            <a:off x="142844" y="2928934"/>
            <a:ext cx="4602648" cy="3143272"/>
          </a:xfrm>
          <a:prstGeom prst="rect">
            <a:avLst/>
          </a:prstGeom>
          <a:noFill/>
        </p:spPr>
      </p:pic>
      <p:sp>
        <p:nvSpPr>
          <p:cNvPr id="5" name="テキスト ボックス 4"/>
          <p:cNvSpPr txBox="1"/>
          <p:nvPr/>
        </p:nvSpPr>
        <p:spPr>
          <a:xfrm>
            <a:off x="4429124" y="2928935"/>
            <a:ext cx="4500594" cy="3416320"/>
          </a:xfrm>
          <a:prstGeom prst="rect">
            <a:avLst/>
          </a:prstGeom>
          <a:noFill/>
          <a:ln>
            <a:solidFill>
              <a:srgbClr val="FF0000"/>
            </a:solidFill>
          </a:ln>
        </p:spPr>
        <p:txBody>
          <a:bodyPr wrap="square" rtlCol="0">
            <a:spAutoFit/>
          </a:bodyPr>
          <a:lstStyle/>
          <a:p>
            <a:pPr marL="342900" indent="-342900" algn="l" rtl="0">
              <a:buFont typeface="+mj-lt"/>
              <a:buAutoNum type="arabicPeriod"/>
            </a:pPr>
            <a:r>
              <a:rPr kumimoji="1" lang="en-US" altLang="ja-JP" kern="1200" dirty="0">
                <a:solidFill>
                  <a:prstClr val="black"/>
                </a:solidFill>
                <a:latin typeface="Calibri"/>
                <a:cs typeface="+mn-cs"/>
              </a:rPr>
              <a:t>Power level is ~75MW at structure input with 260ns.</a:t>
            </a:r>
          </a:p>
          <a:p>
            <a:pPr marL="342900" indent="-342900" algn="l" rtl="0">
              <a:buFont typeface="+mj-lt"/>
              <a:buAutoNum type="arabicPeriod"/>
            </a:pPr>
            <a:r>
              <a:rPr kumimoji="1" lang="en-US" altLang="ja-JP" kern="1200" dirty="0">
                <a:solidFill>
                  <a:prstClr val="black"/>
                </a:solidFill>
                <a:latin typeface="Calibri"/>
                <a:cs typeface="+mn-cs"/>
              </a:rPr>
              <a:t>Waveguides are under conditioning.</a:t>
            </a:r>
          </a:p>
          <a:p>
            <a:pPr marL="342900" indent="-342900" algn="l" rtl="0">
              <a:buFont typeface="+mj-lt"/>
              <a:buAutoNum type="arabicPeriod"/>
            </a:pPr>
            <a:r>
              <a:rPr kumimoji="1" lang="en-US" altLang="ja-JP" kern="1200" dirty="0">
                <a:solidFill>
                  <a:prstClr val="black"/>
                </a:solidFill>
                <a:latin typeface="Calibri"/>
                <a:cs typeface="+mn-cs"/>
              </a:rPr>
              <a:t>Structure breakdowns are identified as shown in the left figure. </a:t>
            </a:r>
          </a:p>
          <a:p>
            <a:pPr marL="342900" indent="-342900" algn="l" rtl="0">
              <a:buFont typeface="+mj-lt"/>
              <a:buAutoNum type="arabicPeriod"/>
            </a:pPr>
            <a:r>
              <a:rPr kumimoji="1" lang="en-US" altLang="ja-JP" kern="1200" dirty="0">
                <a:solidFill>
                  <a:prstClr val="black"/>
                </a:solidFill>
                <a:latin typeface="Calibri"/>
                <a:cs typeface="+mn-cs"/>
              </a:rPr>
              <a:t>Figure shows breakdown pulse and penultimate.</a:t>
            </a:r>
          </a:p>
          <a:p>
            <a:pPr marL="342900" indent="-342900" algn="l" rtl="0">
              <a:buFont typeface="+mj-lt"/>
              <a:buAutoNum type="arabicPeriod"/>
            </a:pPr>
            <a:r>
              <a:rPr kumimoji="1" lang="en-US" altLang="ja-JP" kern="1200" dirty="0">
                <a:solidFill>
                  <a:prstClr val="black"/>
                </a:solidFill>
                <a:latin typeface="Calibri"/>
                <a:cs typeface="+mn-cs"/>
              </a:rPr>
              <a:t>We start with stopping system trigger after large reflected pulse and/or Faraday cup current burst.</a:t>
            </a:r>
          </a:p>
          <a:p>
            <a:pPr marL="342900" indent="-342900" algn="l" rtl="0">
              <a:buFont typeface="+mj-lt"/>
              <a:buAutoNum type="arabicPeriod"/>
            </a:pPr>
            <a:r>
              <a:rPr kumimoji="1" lang="en-US" altLang="ja-JP" kern="1200" dirty="0">
                <a:solidFill>
                  <a:prstClr val="black"/>
                </a:solidFill>
                <a:latin typeface="Calibri"/>
                <a:cs typeface="+mn-cs"/>
              </a:rPr>
              <a:t>Pulse recording and analysis system is under preparation.</a:t>
            </a:r>
          </a:p>
        </p:txBody>
      </p:sp>
      <p:pic>
        <p:nvPicPr>
          <p:cNvPr id="3075" name="Picture 3" descr="C:\Higo\2008\Laboratories\CERN\Walter\080802 to Walter for ACE in September\Nextef_run_080718.jpg"/>
          <p:cNvPicPr>
            <a:picLocks noChangeAspect="1" noChangeArrowheads="1"/>
          </p:cNvPicPr>
          <p:nvPr/>
        </p:nvPicPr>
        <p:blipFill>
          <a:blip r:embed="rId4"/>
          <a:srcRect/>
          <a:stretch>
            <a:fillRect/>
          </a:stretch>
        </p:blipFill>
        <p:spPr bwMode="auto">
          <a:xfrm>
            <a:off x="571472" y="1071546"/>
            <a:ext cx="7572428" cy="1730841"/>
          </a:xfrm>
          <a:prstGeom prst="rect">
            <a:avLst/>
          </a:prstGeom>
          <a:noFill/>
        </p:spPr>
      </p:pic>
      <p:cxnSp>
        <p:nvCxnSpPr>
          <p:cNvPr id="8" name="直線矢印コネクタ 7"/>
          <p:cNvCxnSpPr>
            <a:stCxn id="3075" idx="0"/>
          </p:cNvCxnSpPr>
          <p:nvPr/>
        </p:nvCxnSpPr>
        <p:spPr>
          <a:xfrm rot="16200000" flipH="1" flipV="1">
            <a:off x="4071934" y="1214422"/>
            <a:ext cx="428628" cy="14287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3786182" y="785794"/>
            <a:ext cx="1214446" cy="369332"/>
          </a:xfrm>
          <a:prstGeom prst="rect">
            <a:avLst/>
          </a:prstGeom>
          <a:noFill/>
        </p:spPr>
        <p:txBody>
          <a:bodyPr wrap="square" rtlCol="0">
            <a:spAutoFit/>
          </a:bodyPr>
          <a:lstStyle/>
          <a:p>
            <a:pPr algn="l" rtl="0"/>
            <a:r>
              <a:rPr kumimoji="1" lang="en-US" altLang="ja-JP" kern="1200" dirty="0">
                <a:solidFill>
                  <a:srgbClr val="00B050"/>
                </a:solidFill>
                <a:latin typeface="Calibri"/>
                <a:cs typeface="+mn-cs"/>
              </a:rPr>
              <a:t>Combined </a:t>
            </a:r>
            <a:endParaRPr kumimoji="1" lang="ja-JP" altLang="en-US" kern="1200" dirty="0">
              <a:solidFill>
                <a:srgbClr val="00B050"/>
              </a:solidFill>
              <a:latin typeface="Calibri"/>
              <a:cs typeface="+mn-cs"/>
            </a:endParaRPr>
          </a:p>
        </p:txBody>
      </p:sp>
      <p:cxnSp>
        <p:nvCxnSpPr>
          <p:cNvPr id="10" name="直線矢印コネクタ 9"/>
          <p:cNvCxnSpPr/>
          <p:nvPr/>
        </p:nvCxnSpPr>
        <p:spPr>
          <a:xfrm rot="10800000" flipV="1">
            <a:off x="4143372" y="1214422"/>
            <a:ext cx="857256" cy="7143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4786314" y="928670"/>
            <a:ext cx="1571636" cy="369332"/>
          </a:xfrm>
          <a:prstGeom prst="rect">
            <a:avLst/>
          </a:prstGeom>
          <a:noFill/>
        </p:spPr>
        <p:txBody>
          <a:bodyPr wrap="square" rtlCol="0">
            <a:spAutoFit/>
          </a:bodyPr>
          <a:lstStyle/>
          <a:p>
            <a:pPr algn="l" rtl="0"/>
            <a:r>
              <a:rPr kumimoji="1" lang="en-US" altLang="ja-JP" kern="1200" dirty="0">
                <a:solidFill>
                  <a:prstClr val="black"/>
                </a:solidFill>
                <a:latin typeface="Calibri"/>
                <a:cs typeface="+mn-cs"/>
              </a:rPr>
              <a:t>To structure </a:t>
            </a:r>
            <a:endParaRPr kumimoji="1" lang="ja-JP" altLang="en-US" kern="1200" dirty="0">
              <a:solidFill>
                <a:prstClr val="black"/>
              </a:solidFill>
              <a:latin typeface="Calibri"/>
              <a:cs typeface="+mn-cs"/>
            </a:endParaRPr>
          </a:p>
        </p:txBody>
      </p:sp>
      <p:cxnSp>
        <p:nvCxnSpPr>
          <p:cNvPr id="13" name="直線矢印コネクタ 12"/>
          <p:cNvCxnSpPr/>
          <p:nvPr/>
        </p:nvCxnSpPr>
        <p:spPr>
          <a:xfrm rot="10800000" flipV="1">
            <a:off x="1928794" y="1071546"/>
            <a:ext cx="571504" cy="50006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2000232" y="785794"/>
            <a:ext cx="1357322" cy="369332"/>
          </a:xfrm>
          <a:prstGeom prst="rect">
            <a:avLst/>
          </a:prstGeom>
          <a:noFill/>
        </p:spPr>
        <p:txBody>
          <a:bodyPr wrap="square" rtlCol="0">
            <a:spAutoFit/>
          </a:bodyPr>
          <a:lstStyle/>
          <a:p>
            <a:pPr algn="l" rtl="0"/>
            <a:r>
              <a:rPr kumimoji="1" lang="en-US" altLang="ja-JP" kern="1200" dirty="0">
                <a:solidFill>
                  <a:srgbClr val="FF0000"/>
                </a:solidFill>
                <a:latin typeface="Calibri"/>
                <a:cs typeface="+mn-cs"/>
              </a:rPr>
              <a:t>Pulse width </a:t>
            </a:r>
            <a:endParaRPr kumimoji="1" lang="ja-JP" altLang="en-US" kern="1200" dirty="0">
              <a:solidFill>
                <a:srgbClr val="FF0000"/>
              </a:solidFill>
              <a:latin typeface="Calibri"/>
              <a:cs typeface="+mn-cs"/>
            </a:endParaRPr>
          </a:p>
        </p:txBody>
      </p:sp>
      <p:cxnSp>
        <p:nvCxnSpPr>
          <p:cNvPr id="17" name="直線矢印コネクタ 16"/>
          <p:cNvCxnSpPr/>
          <p:nvPr/>
        </p:nvCxnSpPr>
        <p:spPr>
          <a:xfrm rot="10800000" flipV="1">
            <a:off x="4857752" y="714356"/>
            <a:ext cx="1571636" cy="1214446"/>
          </a:xfrm>
          <a:prstGeom prst="straightConnector1">
            <a:avLst/>
          </a:prstGeom>
          <a:ln w="28575">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6000760" y="357166"/>
            <a:ext cx="1785950" cy="369332"/>
          </a:xfrm>
          <a:prstGeom prst="rect">
            <a:avLst/>
          </a:prstGeom>
          <a:noFill/>
        </p:spPr>
        <p:txBody>
          <a:bodyPr wrap="square" rtlCol="0">
            <a:spAutoFit/>
          </a:bodyPr>
          <a:lstStyle/>
          <a:p>
            <a:pPr algn="l" rtl="0"/>
            <a:r>
              <a:rPr kumimoji="1" lang="en-US" altLang="ja-JP" kern="1200" dirty="0">
                <a:solidFill>
                  <a:srgbClr val="00B0F0"/>
                </a:solidFill>
                <a:latin typeface="Calibri"/>
                <a:cs typeface="+mn-cs"/>
              </a:rPr>
              <a:t>System stopped </a:t>
            </a:r>
            <a:endParaRPr kumimoji="1" lang="ja-JP" altLang="en-US" kern="1200" dirty="0">
              <a:solidFill>
                <a:srgbClr val="00B0F0"/>
              </a:solidFill>
              <a:latin typeface="Calibri"/>
              <a:cs typeface="+mn-cs"/>
            </a:endParaRPr>
          </a:p>
        </p:txBody>
      </p:sp>
      <p:cxnSp>
        <p:nvCxnSpPr>
          <p:cNvPr id="21" name="直線矢印コネクタ 20"/>
          <p:cNvCxnSpPr/>
          <p:nvPr/>
        </p:nvCxnSpPr>
        <p:spPr>
          <a:xfrm rot="5400000">
            <a:off x="6965173" y="1178703"/>
            <a:ext cx="571504" cy="71438"/>
          </a:xfrm>
          <a:prstGeom prst="straightConnector1">
            <a:avLst/>
          </a:prstGeom>
          <a:ln w="28575">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6643702" y="642918"/>
            <a:ext cx="2000264" cy="369332"/>
          </a:xfrm>
          <a:prstGeom prst="rect">
            <a:avLst/>
          </a:prstGeom>
          <a:noFill/>
        </p:spPr>
        <p:txBody>
          <a:bodyPr wrap="square" rtlCol="0">
            <a:spAutoFit/>
          </a:bodyPr>
          <a:lstStyle/>
          <a:p>
            <a:pPr algn="l" rtl="0"/>
            <a:r>
              <a:rPr kumimoji="1" lang="en-US" altLang="ja-JP" kern="1200" dirty="0">
                <a:solidFill>
                  <a:srgbClr val="00B0F0"/>
                </a:solidFill>
                <a:latin typeface="Calibri"/>
                <a:cs typeface="+mn-cs"/>
              </a:rPr>
              <a:t>Stable run period</a:t>
            </a:r>
            <a:endParaRPr kumimoji="1" lang="ja-JP" altLang="en-US" kern="1200" dirty="0">
              <a:solidFill>
                <a:srgbClr val="00B0F0"/>
              </a:solidFill>
              <a:latin typeface="Calibri"/>
              <a:cs typeface="+mn-cs"/>
            </a:endParaRPr>
          </a:p>
        </p:txBody>
      </p:sp>
      <p:cxnSp>
        <p:nvCxnSpPr>
          <p:cNvPr id="25" name="直線矢印コネクタ 24"/>
          <p:cNvCxnSpPr/>
          <p:nvPr/>
        </p:nvCxnSpPr>
        <p:spPr>
          <a:xfrm rot="5400000">
            <a:off x="3357554" y="642918"/>
            <a:ext cx="785818" cy="785818"/>
          </a:xfrm>
          <a:prstGeom prst="straightConnector1">
            <a:avLst/>
          </a:prstGeom>
          <a:ln w="28575">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7" name="テキスト ボックス 26"/>
          <p:cNvSpPr txBox="1"/>
          <p:nvPr/>
        </p:nvSpPr>
        <p:spPr>
          <a:xfrm>
            <a:off x="3857620" y="285729"/>
            <a:ext cx="2000264" cy="369332"/>
          </a:xfrm>
          <a:prstGeom prst="rect">
            <a:avLst/>
          </a:prstGeom>
          <a:noFill/>
        </p:spPr>
        <p:txBody>
          <a:bodyPr wrap="square" rtlCol="0">
            <a:spAutoFit/>
          </a:bodyPr>
          <a:lstStyle/>
          <a:p>
            <a:pPr algn="l" rtl="0"/>
            <a:r>
              <a:rPr kumimoji="1" lang="en-US" altLang="ja-JP" kern="1200" dirty="0">
                <a:solidFill>
                  <a:srgbClr val="00B0F0"/>
                </a:solidFill>
                <a:latin typeface="Calibri"/>
                <a:cs typeface="+mn-cs"/>
              </a:rPr>
              <a:t>System processing</a:t>
            </a:r>
            <a:endParaRPr kumimoji="1" lang="ja-JP" altLang="en-US" kern="1200" dirty="0">
              <a:solidFill>
                <a:srgbClr val="00B0F0"/>
              </a:solidFill>
              <a:latin typeface="Calibri"/>
              <a:cs typeface="+mn-cs"/>
            </a:endParaRPr>
          </a:p>
        </p:txBody>
      </p:sp>
      <p:sp>
        <p:nvSpPr>
          <p:cNvPr id="18" name="TextBox 17"/>
          <p:cNvSpPr txBox="1"/>
          <p:nvPr/>
        </p:nvSpPr>
        <p:spPr>
          <a:xfrm>
            <a:off x="8215338" y="6357958"/>
            <a:ext cx="810991" cy="369332"/>
          </a:xfrm>
          <a:prstGeom prst="rect">
            <a:avLst/>
          </a:prstGeom>
          <a:noFill/>
        </p:spPr>
        <p:txBody>
          <a:bodyPr wrap="none" rtlCol="0">
            <a:spAutoFit/>
          </a:bodyPr>
          <a:lstStyle/>
          <a:p>
            <a:r>
              <a:rPr lang="en-US" dirty="0" smtClean="0"/>
              <a:t>T. Higo</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75" name="Picture 235" descr="T18_VG2"/>
          <p:cNvPicPr>
            <a:picLocks noChangeAspect="1" noChangeArrowheads="1"/>
          </p:cNvPicPr>
          <p:nvPr/>
        </p:nvPicPr>
        <p:blipFill>
          <a:blip r:embed="rId3"/>
          <a:srcRect l="12801" t="24121" r="16000" b="16884"/>
          <a:stretch>
            <a:fillRect/>
          </a:stretch>
        </p:blipFill>
        <p:spPr bwMode="auto">
          <a:xfrm>
            <a:off x="4610100" y="855663"/>
            <a:ext cx="4419600" cy="2435225"/>
          </a:xfrm>
          <a:prstGeom prst="rect">
            <a:avLst/>
          </a:prstGeom>
          <a:noFill/>
          <a:ln w="12700">
            <a:solidFill>
              <a:srgbClr val="000000"/>
            </a:solidFill>
            <a:miter lim="800000"/>
            <a:headEnd/>
            <a:tailEnd/>
          </a:ln>
        </p:spPr>
      </p:pic>
      <p:grpSp>
        <p:nvGrpSpPr>
          <p:cNvPr id="2" name="Group 2"/>
          <p:cNvGrpSpPr>
            <a:grpSpLocks noChangeAspect="1"/>
          </p:cNvGrpSpPr>
          <p:nvPr/>
        </p:nvGrpSpPr>
        <p:grpSpPr bwMode="auto">
          <a:xfrm>
            <a:off x="3989388" y="3532188"/>
            <a:ext cx="5345112" cy="3200400"/>
            <a:chOff x="0" y="74"/>
            <a:chExt cx="5283" cy="4198"/>
          </a:xfrm>
        </p:grpSpPr>
        <p:pic>
          <p:nvPicPr>
            <p:cNvPr id="10243" name="Picture 3" descr="T18_VG2"/>
            <p:cNvPicPr>
              <a:picLocks noChangeAspect="1" noChangeArrowheads="1"/>
            </p:cNvPicPr>
            <p:nvPr/>
          </p:nvPicPr>
          <p:blipFill>
            <a:blip r:embed="rId4"/>
            <a:srcRect/>
            <a:stretch>
              <a:fillRect/>
            </a:stretch>
          </p:blipFill>
          <p:spPr bwMode="auto">
            <a:xfrm>
              <a:off x="1056" y="2351"/>
              <a:ext cx="3936" cy="1921"/>
            </a:xfrm>
            <a:prstGeom prst="rect">
              <a:avLst/>
            </a:prstGeom>
            <a:noFill/>
          </p:spPr>
        </p:pic>
        <p:pic>
          <p:nvPicPr>
            <p:cNvPr id="10244" name="Picture 4" descr="T18_VG2"/>
            <p:cNvPicPr>
              <a:picLocks noChangeAspect="1" noChangeArrowheads="1"/>
            </p:cNvPicPr>
            <p:nvPr/>
          </p:nvPicPr>
          <p:blipFill>
            <a:blip r:embed="rId5"/>
            <a:srcRect/>
            <a:stretch>
              <a:fillRect/>
            </a:stretch>
          </p:blipFill>
          <p:spPr bwMode="auto">
            <a:xfrm>
              <a:off x="1056" y="372"/>
              <a:ext cx="3936" cy="1932"/>
            </a:xfrm>
            <a:prstGeom prst="rect">
              <a:avLst/>
            </a:prstGeom>
            <a:noFill/>
          </p:spPr>
        </p:pic>
        <p:sp>
          <p:nvSpPr>
            <p:cNvPr id="10245" name="Line 5"/>
            <p:cNvSpPr>
              <a:spLocks noChangeAspect="1" noChangeShapeType="1"/>
            </p:cNvSpPr>
            <p:nvPr/>
          </p:nvSpPr>
          <p:spPr bwMode="auto">
            <a:xfrm flipV="1">
              <a:off x="2208" y="432"/>
              <a:ext cx="2112" cy="720"/>
            </a:xfrm>
            <a:prstGeom prst="line">
              <a:avLst/>
            </a:prstGeom>
            <a:noFill/>
            <a:ln w="38100">
              <a:solidFill>
                <a:schemeClr val="accent2"/>
              </a:solidFill>
              <a:round/>
              <a:headEnd/>
              <a:tailEnd/>
            </a:ln>
            <a:effectLst/>
          </p:spPr>
          <p:txBody>
            <a:bodyPr/>
            <a:lstStyle/>
            <a:p>
              <a:pPr algn="l" rtl="0" eaLnBrk="0" fontAlgn="base" hangingPunct="0">
                <a:spcBef>
                  <a:spcPct val="0"/>
                </a:spcBef>
                <a:spcAft>
                  <a:spcPct val="0"/>
                </a:spcAft>
              </a:pPr>
              <a:endParaRPr lang="en-US" kern="1200">
                <a:solidFill>
                  <a:srgbClr val="000000"/>
                </a:solidFill>
                <a:latin typeface="Arial" pitchFamily="34" charset="0"/>
                <a:ea typeface="+mn-ea"/>
                <a:cs typeface="+mn-cs"/>
              </a:endParaRPr>
            </a:p>
          </p:txBody>
        </p:sp>
        <p:sp>
          <p:nvSpPr>
            <p:cNvPr id="10246" name="Line 6"/>
            <p:cNvSpPr>
              <a:spLocks noChangeAspect="1" noChangeShapeType="1"/>
            </p:cNvSpPr>
            <p:nvPr/>
          </p:nvSpPr>
          <p:spPr bwMode="auto">
            <a:xfrm>
              <a:off x="5040" y="2400"/>
              <a:ext cx="0" cy="1824"/>
            </a:xfrm>
            <a:prstGeom prst="line">
              <a:avLst/>
            </a:prstGeom>
            <a:noFill/>
            <a:ln w="9525">
              <a:solidFill>
                <a:srgbClr val="0000FF"/>
              </a:solidFill>
              <a:round/>
              <a:headEnd type="triangle" w="med" len="med"/>
              <a:tailEnd type="triangle" w="med" len="med"/>
            </a:ln>
            <a:effectLst/>
          </p:spPr>
          <p:txBody>
            <a:bodyPr/>
            <a:lstStyle/>
            <a:p>
              <a:pPr algn="l" rtl="0" eaLnBrk="0" fontAlgn="base" hangingPunct="0">
                <a:spcBef>
                  <a:spcPct val="0"/>
                </a:spcBef>
                <a:spcAft>
                  <a:spcPct val="0"/>
                </a:spcAft>
              </a:pPr>
              <a:endParaRPr lang="en-US" kern="1200">
                <a:solidFill>
                  <a:srgbClr val="000000"/>
                </a:solidFill>
                <a:latin typeface="Arial" pitchFamily="34" charset="0"/>
                <a:ea typeface="+mn-ea"/>
                <a:cs typeface="+mn-cs"/>
              </a:endParaRPr>
            </a:p>
          </p:txBody>
        </p:sp>
        <p:sp>
          <p:nvSpPr>
            <p:cNvPr id="10247" name="Text Box 7"/>
            <p:cNvSpPr txBox="1">
              <a:spLocks noChangeAspect="1" noChangeArrowheads="1"/>
            </p:cNvSpPr>
            <p:nvPr/>
          </p:nvSpPr>
          <p:spPr bwMode="auto">
            <a:xfrm>
              <a:off x="5101" y="2985"/>
              <a:ext cx="182" cy="521"/>
            </a:xfrm>
            <a:prstGeom prst="rect">
              <a:avLst/>
            </a:prstGeom>
            <a:noFill/>
            <a:ln w="9525">
              <a:noFill/>
              <a:miter lim="800000"/>
              <a:headEnd/>
              <a:tailEnd/>
            </a:ln>
            <a:effectLst/>
          </p:spPr>
          <p:txBody>
            <a:bodyPr wrap="none">
              <a:spAutoFit/>
            </a:bodyPr>
            <a:lstStyle/>
            <a:p>
              <a:pPr algn="l" rtl="0" eaLnBrk="0" fontAlgn="base" hangingPunct="0">
                <a:spcBef>
                  <a:spcPct val="0"/>
                </a:spcBef>
                <a:spcAft>
                  <a:spcPct val="0"/>
                </a:spcAft>
              </a:pPr>
              <a:endParaRPr lang="en-US" sz="2000" kern="1200">
                <a:solidFill>
                  <a:srgbClr val="FF0000"/>
                </a:solidFill>
                <a:latin typeface="Times New Roman" pitchFamily="18" charset="0"/>
                <a:ea typeface="+mn-ea"/>
                <a:cs typeface="+mn-cs"/>
              </a:endParaRPr>
            </a:p>
          </p:txBody>
        </p:sp>
        <p:sp>
          <p:nvSpPr>
            <p:cNvPr id="10248" name="Text Box 8"/>
            <p:cNvSpPr txBox="1">
              <a:spLocks noChangeAspect="1" noChangeArrowheads="1"/>
            </p:cNvSpPr>
            <p:nvPr/>
          </p:nvSpPr>
          <p:spPr bwMode="auto">
            <a:xfrm>
              <a:off x="1087" y="74"/>
              <a:ext cx="182" cy="600"/>
            </a:xfrm>
            <a:prstGeom prst="rect">
              <a:avLst/>
            </a:prstGeom>
            <a:noFill/>
            <a:ln w="9525">
              <a:noFill/>
              <a:miter lim="800000"/>
              <a:headEnd/>
              <a:tailEnd/>
            </a:ln>
            <a:effectLst/>
          </p:spPr>
          <p:txBody>
            <a:bodyPr wrap="none">
              <a:spAutoFit/>
            </a:bodyPr>
            <a:lstStyle/>
            <a:p>
              <a:pPr algn="l" rtl="0" eaLnBrk="0" fontAlgn="base" hangingPunct="0">
                <a:spcBef>
                  <a:spcPct val="0"/>
                </a:spcBef>
                <a:spcAft>
                  <a:spcPct val="0"/>
                </a:spcAft>
              </a:pPr>
              <a:endParaRPr lang="en-US" sz="2400" b="1" kern="1200">
                <a:solidFill>
                  <a:srgbClr val="FF0000"/>
                </a:solidFill>
                <a:latin typeface="Times New Roman" pitchFamily="18" charset="0"/>
                <a:ea typeface="+mn-ea"/>
                <a:cs typeface="+mn-cs"/>
              </a:endParaRPr>
            </a:p>
          </p:txBody>
        </p:sp>
        <p:sp>
          <p:nvSpPr>
            <p:cNvPr id="10249" name="Text Box 9"/>
            <p:cNvSpPr txBox="1">
              <a:spLocks noChangeAspect="1" noChangeArrowheads="1"/>
            </p:cNvSpPr>
            <p:nvPr/>
          </p:nvSpPr>
          <p:spPr bwMode="auto">
            <a:xfrm>
              <a:off x="99" y="1298"/>
              <a:ext cx="182" cy="521"/>
            </a:xfrm>
            <a:prstGeom prst="rect">
              <a:avLst/>
            </a:prstGeom>
            <a:noFill/>
            <a:ln w="9525">
              <a:noFill/>
              <a:miter lim="800000"/>
              <a:headEnd/>
              <a:tailEnd/>
            </a:ln>
            <a:effectLst/>
          </p:spPr>
          <p:txBody>
            <a:bodyPr wrap="none">
              <a:spAutoFit/>
            </a:bodyPr>
            <a:lstStyle/>
            <a:p>
              <a:pPr algn="l" rtl="0" eaLnBrk="0" fontAlgn="base" hangingPunct="0">
                <a:spcBef>
                  <a:spcPct val="0"/>
                </a:spcBef>
                <a:spcAft>
                  <a:spcPct val="0"/>
                </a:spcAft>
              </a:pPr>
              <a:endParaRPr lang="en-US" sz="2000" kern="1200">
                <a:solidFill>
                  <a:srgbClr val="FF0000"/>
                </a:solidFill>
                <a:latin typeface="Times New Roman" pitchFamily="18" charset="0"/>
                <a:ea typeface="+mn-ea"/>
                <a:cs typeface="+mn-cs"/>
              </a:endParaRPr>
            </a:p>
          </p:txBody>
        </p:sp>
        <p:sp>
          <p:nvSpPr>
            <p:cNvPr id="10250" name="Text Box 10"/>
            <p:cNvSpPr txBox="1">
              <a:spLocks noChangeAspect="1" noChangeArrowheads="1"/>
            </p:cNvSpPr>
            <p:nvPr/>
          </p:nvSpPr>
          <p:spPr bwMode="auto">
            <a:xfrm>
              <a:off x="0" y="3062"/>
              <a:ext cx="1597" cy="921"/>
            </a:xfrm>
            <a:prstGeom prst="rect">
              <a:avLst/>
            </a:prstGeom>
            <a:solidFill>
              <a:srgbClr val="FFFFCC"/>
            </a:solidFill>
            <a:ln w="9525">
              <a:noFill/>
              <a:miter lim="800000"/>
              <a:headEnd/>
              <a:tailEnd/>
            </a:ln>
            <a:effectLst/>
          </p:spPr>
          <p:txBody>
            <a:bodyPr wrap="none">
              <a:spAutoFit/>
            </a:bodyPr>
            <a:lstStyle/>
            <a:p>
              <a:pPr algn="l" rtl="0" eaLnBrk="0" fontAlgn="base" hangingPunct="0">
                <a:spcBef>
                  <a:spcPct val="0"/>
                </a:spcBef>
                <a:spcAft>
                  <a:spcPct val="0"/>
                </a:spcAft>
              </a:pPr>
              <a:r>
                <a:rPr lang="en-US" sz="2000" kern="1200">
                  <a:solidFill>
                    <a:srgbClr val="0000FF"/>
                  </a:solidFill>
                  <a:latin typeface="Times New Roman" pitchFamily="18" charset="0"/>
                  <a:ea typeface="+mn-ea"/>
                  <a:cs typeface="+mn-cs"/>
                </a:rPr>
                <a:t>  </a:t>
              </a:r>
              <a:r>
                <a:rPr lang="en-US" sz="2000" kern="1200">
                  <a:solidFill>
                    <a:srgbClr val="FF0000"/>
                  </a:solidFill>
                  <a:latin typeface="Times New Roman" pitchFamily="18" charset="0"/>
                  <a:ea typeface="+mn-ea"/>
                  <a:cs typeface="+mn-cs"/>
                </a:rPr>
                <a:t>Cumulated</a:t>
              </a:r>
            </a:p>
            <a:p>
              <a:pPr algn="l" rtl="0" eaLnBrk="0" fontAlgn="base" hangingPunct="0">
                <a:spcBef>
                  <a:spcPct val="0"/>
                </a:spcBef>
                <a:spcAft>
                  <a:spcPct val="0"/>
                </a:spcAft>
              </a:pPr>
              <a:r>
                <a:rPr lang="en-US" sz="2000" kern="1200">
                  <a:solidFill>
                    <a:srgbClr val="FF0000"/>
                  </a:solidFill>
                  <a:latin typeface="Times New Roman" pitchFamily="18" charset="0"/>
                  <a:ea typeface="+mn-ea"/>
                  <a:cs typeface="+mn-cs"/>
                </a:rPr>
                <a:t>Phase Change</a:t>
              </a:r>
            </a:p>
          </p:txBody>
        </p:sp>
      </p:grpSp>
      <p:sp>
        <p:nvSpPr>
          <p:cNvPr id="10283" name="Rectangle 43"/>
          <p:cNvSpPr>
            <a:spLocks noChangeArrowheads="1"/>
          </p:cNvSpPr>
          <p:nvPr/>
        </p:nvSpPr>
        <p:spPr bwMode="auto">
          <a:xfrm>
            <a:off x="1844675" y="165100"/>
            <a:ext cx="4881563" cy="579438"/>
          </a:xfrm>
          <a:prstGeom prst="rect">
            <a:avLst/>
          </a:prstGeom>
          <a:noFill/>
          <a:ln w="9525">
            <a:noFill/>
            <a:miter lim="800000"/>
            <a:headEnd/>
            <a:tailEnd/>
          </a:ln>
          <a:effectLst/>
        </p:spPr>
        <p:txBody>
          <a:bodyPr anchor="ctr">
            <a:spAutoFit/>
          </a:bodyPr>
          <a:lstStyle/>
          <a:p>
            <a:pPr algn="ctr" rtl="0" fontAlgn="base">
              <a:spcBef>
                <a:spcPct val="0"/>
              </a:spcBef>
              <a:spcAft>
                <a:spcPct val="0"/>
              </a:spcAft>
            </a:pPr>
            <a:r>
              <a:rPr lang="en-US" sz="3200" kern="1200">
                <a:solidFill>
                  <a:srgbClr val="0000FF"/>
                </a:solidFill>
                <a:latin typeface="Arial" pitchFamily="34" charset="0"/>
                <a:ea typeface="+mn-ea"/>
                <a:cs typeface="+mn-cs"/>
              </a:rPr>
              <a:t>T18 Structure Profile</a:t>
            </a:r>
          </a:p>
        </p:txBody>
      </p:sp>
      <p:sp>
        <p:nvSpPr>
          <p:cNvPr id="10286" name="Line 46"/>
          <p:cNvSpPr>
            <a:spLocks noChangeShapeType="1"/>
          </p:cNvSpPr>
          <p:nvPr/>
        </p:nvSpPr>
        <p:spPr bwMode="auto">
          <a:xfrm flipH="1" flipV="1">
            <a:off x="4264025" y="3621088"/>
            <a:ext cx="1758950" cy="806450"/>
          </a:xfrm>
          <a:prstGeom prst="line">
            <a:avLst/>
          </a:prstGeom>
          <a:noFill/>
          <a:ln w="9525">
            <a:solidFill>
              <a:srgbClr val="FF00FF"/>
            </a:solidFill>
            <a:round/>
            <a:headEnd/>
            <a:tailEnd type="triangle" w="med" len="med"/>
          </a:ln>
          <a:effectLst/>
        </p:spPr>
        <p:txBody>
          <a:bodyPr/>
          <a:lstStyle/>
          <a:p>
            <a:pPr algn="l" rtl="0" eaLnBrk="0" fontAlgn="base" hangingPunct="0">
              <a:spcBef>
                <a:spcPct val="0"/>
              </a:spcBef>
              <a:spcAft>
                <a:spcPct val="0"/>
              </a:spcAft>
            </a:pPr>
            <a:endParaRPr lang="en-US" kern="1200">
              <a:solidFill>
                <a:srgbClr val="000000"/>
              </a:solidFill>
              <a:latin typeface="Arial" pitchFamily="34" charset="0"/>
              <a:ea typeface="+mn-ea"/>
              <a:cs typeface="+mn-cs"/>
            </a:endParaRPr>
          </a:p>
        </p:txBody>
      </p:sp>
      <p:sp>
        <p:nvSpPr>
          <p:cNvPr id="10294" name="Rectangle 54"/>
          <p:cNvSpPr>
            <a:spLocks noChangeArrowheads="1"/>
          </p:cNvSpPr>
          <p:nvPr/>
        </p:nvSpPr>
        <p:spPr bwMode="auto">
          <a:xfrm>
            <a:off x="8229600" y="5715000"/>
            <a:ext cx="657225" cy="366713"/>
          </a:xfrm>
          <a:prstGeom prst="rect">
            <a:avLst/>
          </a:prstGeom>
          <a:noFill/>
          <a:ln w="9525">
            <a:noFill/>
            <a:miter lim="800000"/>
            <a:headEnd/>
            <a:tailEnd/>
          </a:ln>
          <a:effectLst/>
        </p:spPr>
        <p:txBody>
          <a:bodyPr wrap="none">
            <a:spAutoFit/>
          </a:bodyPr>
          <a:lstStyle/>
          <a:p>
            <a:pPr algn="l" rtl="0" eaLnBrk="0" fontAlgn="base" hangingPunct="0">
              <a:spcBef>
                <a:spcPct val="0"/>
              </a:spcBef>
              <a:spcAft>
                <a:spcPct val="0"/>
              </a:spcAft>
            </a:pPr>
            <a:r>
              <a:rPr lang="en-US" kern="1200">
                <a:solidFill>
                  <a:srgbClr val="FF0000"/>
                </a:solidFill>
                <a:latin typeface="Arial" pitchFamily="34" charset="0"/>
                <a:ea typeface="+mn-ea"/>
                <a:cs typeface="+mn-cs"/>
              </a:rPr>
              <a:t>120°</a:t>
            </a:r>
          </a:p>
        </p:txBody>
      </p:sp>
      <p:sp>
        <p:nvSpPr>
          <p:cNvPr id="10295" name="Rectangle 55"/>
          <p:cNvSpPr>
            <a:spLocks noChangeArrowheads="1"/>
          </p:cNvSpPr>
          <p:nvPr/>
        </p:nvSpPr>
        <p:spPr bwMode="auto">
          <a:xfrm>
            <a:off x="7643813" y="3121025"/>
            <a:ext cx="1219200" cy="641350"/>
          </a:xfrm>
          <a:prstGeom prst="rect">
            <a:avLst/>
          </a:prstGeom>
          <a:solidFill>
            <a:srgbClr val="FFFFCC"/>
          </a:solidFill>
          <a:ln w="9525">
            <a:noFill/>
            <a:miter lim="800000"/>
            <a:headEnd/>
            <a:tailEnd/>
          </a:ln>
          <a:effectLst/>
        </p:spPr>
        <p:txBody>
          <a:bodyPr>
            <a:spAutoFit/>
          </a:bodyPr>
          <a:lstStyle/>
          <a:p>
            <a:pPr algn="l" rtl="0" eaLnBrk="0" fontAlgn="base" hangingPunct="0">
              <a:spcBef>
                <a:spcPct val="0"/>
              </a:spcBef>
              <a:spcAft>
                <a:spcPct val="0"/>
              </a:spcAft>
            </a:pPr>
            <a:r>
              <a:rPr lang="en-US" kern="1200">
                <a:solidFill>
                  <a:srgbClr val="000000"/>
                </a:solidFill>
                <a:latin typeface="Arial" pitchFamily="34" charset="0"/>
                <a:ea typeface="+mn-ea"/>
                <a:cs typeface="+mn-cs"/>
              </a:rPr>
              <a:t> </a:t>
            </a:r>
            <a:r>
              <a:rPr lang="en-US" kern="1200">
                <a:solidFill>
                  <a:srgbClr val="FF0000"/>
                </a:solidFill>
                <a:latin typeface="Arial" pitchFamily="34" charset="0"/>
                <a:ea typeface="+mn-ea"/>
                <a:cs typeface="+mn-cs"/>
              </a:rPr>
              <a:t>Field</a:t>
            </a:r>
          </a:p>
          <a:p>
            <a:pPr algn="l" rtl="0" eaLnBrk="0" fontAlgn="base" hangingPunct="0">
              <a:spcBef>
                <a:spcPct val="0"/>
              </a:spcBef>
              <a:spcAft>
                <a:spcPct val="0"/>
              </a:spcAft>
            </a:pPr>
            <a:r>
              <a:rPr lang="en-US" kern="1200">
                <a:solidFill>
                  <a:srgbClr val="FF0000"/>
                </a:solidFill>
                <a:latin typeface="Arial" pitchFamily="34" charset="0"/>
                <a:ea typeface="+mn-ea"/>
                <a:cs typeface="+mn-cs"/>
              </a:rPr>
              <a:t>Amplitude</a:t>
            </a:r>
          </a:p>
        </p:txBody>
      </p:sp>
      <p:sp>
        <p:nvSpPr>
          <p:cNvPr id="10300" name="Text Box 60"/>
          <p:cNvSpPr txBox="1">
            <a:spLocks noChangeArrowheads="1"/>
          </p:cNvSpPr>
          <p:nvPr/>
        </p:nvSpPr>
        <p:spPr bwMode="auto">
          <a:xfrm>
            <a:off x="193675" y="5233988"/>
            <a:ext cx="3840163" cy="1431925"/>
          </a:xfrm>
          <a:prstGeom prst="rect">
            <a:avLst/>
          </a:prstGeom>
          <a:noFill/>
          <a:ln w="9525">
            <a:noFill/>
            <a:miter lim="800000"/>
            <a:headEnd/>
            <a:tailEnd/>
          </a:ln>
          <a:effectLst/>
        </p:spPr>
        <p:txBody>
          <a:bodyPr>
            <a:spAutoFit/>
          </a:bodyPr>
          <a:lstStyle/>
          <a:p>
            <a:pPr algn="l" rtl="0" eaLnBrk="0" fontAlgn="base" hangingPunct="0">
              <a:lnSpc>
                <a:spcPct val="110000"/>
              </a:lnSpc>
              <a:spcBef>
                <a:spcPct val="50000"/>
              </a:spcBef>
              <a:spcAft>
                <a:spcPct val="0"/>
              </a:spcAft>
            </a:pPr>
            <a:r>
              <a:rPr lang="en-US" sz="2000" kern="1200">
                <a:solidFill>
                  <a:srgbClr val="0000FF"/>
                </a:solidFill>
                <a:latin typeface="Arial" pitchFamily="34" charset="0"/>
                <a:ea typeface="+mn-ea"/>
                <a:cs typeface="+mn-cs"/>
              </a:rPr>
              <a:t>The structure is designed by CERN, built at KEK, assembled and bonded in SLAC and tested at SLAC (NLCTA).</a:t>
            </a:r>
          </a:p>
        </p:txBody>
      </p:sp>
      <p:graphicFrame>
        <p:nvGraphicFramePr>
          <p:cNvPr id="10474" name="Group 234"/>
          <p:cNvGraphicFramePr>
            <a:graphicFrameLocks noGrp="1"/>
          </p:cNvGraphicFramePr>
          <p:nvPr/>
        </p:nvGraphicFramePr>
        <p:xfrm>
          <a:off x="577850" y="817563"/>
          <a:ext cx="3954463" cy="4108454"/>
        </p:xfrm>
        <a:graphic>
          <a:graphicData uri="http://schemas.openxmlformats.org/drawingml/2006/table">
            <a:tbl>
              <a:tblPr/>
              <a:tblGrid>
                <a:gridCol w="2654300"/>
                <a:gridCol w="1300163"/>
              </a:tblGrid>
              <a:tr h="2889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Freq.: GHz</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11.424</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35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Cells</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18+input+output</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Filling Time: ns</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36</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Length: cm</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29</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rgbClr val="0000FF"/>
                          </a:solidFill>
                          <a:effectLst/>
                          <a:latin typeface="Times New Roman" pitchFamily="18" charset="0"/>
                          <a:ea typeface="Lucida Sans Unicode" pitchFamily="34" charset="0"/>
                          <a:cs typeface="Times New Roman" pitchFamily="18" charset="0"/>
                        </a:rPr>
                        <a:t>Iris Dia. a/</a:t>
                      </a:r>
                      <a:r>
                        <a:rPr kumimoji="0" lang="el-GR" sz="1200" b="0" i="0" u="none" strike="noStrike" cap="none" normalizeH="0" baseline="0" smtClean="0">
                          <a:ln>
                            <a:noFill/>
                          </a:ln>
                          <a:solidFill>
                            <a:srgbClr val="0000FF"/>
                          </a:solidFill>
                          <a:effectLst/>
                          <a:latin typeface="Times New Roman" pitchFamily="18" charset="0"/>
                          <a:ea typeface="Lucida Sans Unicode" pitchFamily="34" charset="0"/>
                          <a:cs typeface="Times New Roman" pitchFamily="18" charset="0"/>
                        </a:rPr>
                        <a:t>λ</a:t>
                      </a:r>
                      <a:r>
                        <a:rPr kumimoji="0" lang="en-US" sz="1200" b="0" i="0" u="none" strike="noStrike" cap="none" normalizeH="0" baseline="0" smtClean="0">
                          <a:ln>
                            <a:noFill/>
                          </a:ln>
                          <a:solidFill>
                            <a:srgbClr val="0000FF"/>
                          </a:solidFill>
                          <a:effectLst/>
                          <a:latin typeface="Times New Roman" pitchFamily="18" charset="0"/>
                          <a:ea typeface="Lucida Sans Unicode" pitchFamily="34" charset="0"/>
                          <a:cs typeface="Times New Roman" pitchFamily="18" charset="0"/>
                        </a:rPr>
                        <a:t>(%)</a:t>
                      </a:r>
                      <a:endParaRPr kumimoji="0" lang="el-GR" sz="1800" b="0" i="0" u="none" strike="noStrike" cap="none" normalizeH="0" baseline="0" smtClean="0">
                        <a:ln>
                          <a:noFill/>
                        </a:ln>
                        <a:solidFill>
                          <a:srgbClr val="0000FF"/>
                        </a:solidFill>
                        <a:effectLst/>
                        <a:latin typeface="Times New Roman" pitchFamily="18"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rgbClr val="0000FF"/>
                          </a:solidFill>
                          <a:effectLst/>
                          <a:latin typeface="Times New Roman" pitchFamily="18" charset="0"/>
                          <a:ea typeface="Lucida Sans Unicode" pitchFamily="34" charset="0"/>
                          <a:cs typeface="Times New Roman" pitchFamily="18" charset="0"/>
                        </a:rPr>
                        <a:t>15.5~10.1</a:t>
                      </a:r>
                      <a:endParaRPr kumimoji="0" lang="it-IT" sz="1800" b="0" i="0" u="none" strike="noStrike" cap="none" normalizeH="0" baseline="0" smtClean="0">
                        <a:ln>
                          <a:noFill/>
                        </a:ln>
                        <a:solidFill>
                          <a:srgbClr val="0000FF"/>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rgbClr val="0000FF"/>
                          </a:solidFill>
                          <a:effectLst/>
                          <a:latin typeface="Times New Roman" pitchFamily="18" charset="0"/>
                          <a:ea typeface="Lucida Sans Unicode" pitchFamily="34" charset="0"/>
                          <a:cs typeface="Times New Roman" pitchFamily="18" charset="0"/>
                        </a:rPr>
                        <a:t>Group Velocity: v</a:t>
                      </a:r>
                      <a:r>
                        <a:rPr kumimoji="0" lang="it-IT" sz="1200" b="0" i="0" u="none" strike="noStrike" cap="none" normalizeH="0" baseline="-30000" smtClean="0">
                          <a:ln>
                            <a:noFill/>
                          </a:ln>
                          <a:solidFill>
                            <a:srgbClr val="0000FF"/>
                          </a:solidFill>
                          <a:effectLst/>
                          <a:latin typeface="Times New Roman" pitchFamily="18" charset="0"/>
                          <a:ea typeface="Lucida Sans Unicode" pitchFamily="34" charset="0"/>
                          <a:cs typeface="Times New Roman" pitchFamily="18" charset="0"/>
                        </a:rPr>
                        <a:t>g</a:t>
                      </a:r>
                      <a:r>
                        <a:rPr kumimoji="0" lang="it-IT" sz="1200" b="0" i="0" u="none" strike="noStrike" cap="none" normalizeH="0" baseline="0" smtClean="0">
                          <a:ln>
                            <a:noFill/>
                          </a:ln>
                          <a:solidFill>
                            <a:srgbClr val="0000FF"/>
                          </a:solidFill>
                          <a:effectLst/>
                          <a:latin typeface="Times New Roman" pitchFamily="18" charset="0"/>
                          <a:ea typeface="Lucida Sans Unicode" pitchFamily="34" charset="0"/>
                          <a:cs typeface="Times New Roman" pitchFamily="18" charset="0"/>
                        </a:rPr>
                        <a:t>/c (%)</a:t>
                      </a:r>
                      <a:endParaRPr kumimoji="0" lang="it-IT" sz="1800" b="0" i="0" u="none" strike="noStrike" cap="none" normalizeH="0" baseline="0" smtClean="0">
                        <a:ln>
                          <a:noFill/>
                        </a:ln>
                        <a:solidFill>
                          <a:srgbClr val="0000FF"/>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rgbClr val="0000FF"/>
                          </a:solidFill>
                          <a:effectLst/>
                          <a:latin typeface="Times New Roman" pitchFamily="18" charset="0"/>
                          <a:ea typeface="Lucida Sans Unicode" pitchFamily="34" charset="0"/>
                          <a:cs typeface="Times New Roman" pitchFamily="18" charset="0"/>
                        </a:rPr>
                        <a:t>2.61-1.02</a:t>
                      </a:r>
                      <a:endParaRPr kumimoji="0" lang="it-IT" sz="1800" b="0" i="0" u="none" strike="noStrike" cap="none" normalizeH="0" baseline="0" smtClean="0">
                        <a:ln>
                          <a:noFill/>
                        </a:ln>
                        <a:solidFill>
                          <a:srgbClr val="0000FF"/>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S</a:t>
                      </a:r>
                      <a:r>
                        <a:rPr kumimoji="0" lang="it-IT" sz="1200" b="0" i="0" u="none" strike="noStrike" cap="none" normalizeH="0" baseline="-30000" smtClean="0">
                          <a:ln>
                            <a:noFill/>
                          </a:ln>
                          <a:solidFill>
                            <a:schemeClr val="tx1"/>
                          </a:solidFill>
                          <a:effectLst/>
                          <a:latin typeface="Times New Roman" pitchFamily="18" charset="0"/>
                          <a:ea typeface="Lucida Sans Unicode" pitchFamily="34" charset="0"/>
                          <a:cs typeface="Times New Roman" pitchFamily="18" charset="0"/>
                        </a:rPr>
                        <a:t>11</a:t>
                      </a: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 S</a:t>
                      </a:r>
                      <a:r>
                        <a:rPr kumimoji="0" lang="it-IT" sz="1200" b="0" i="0" u="none" strike="noStrike" cap="none" normalizeH="0" baseline="-30000" smtClean="0">
                          <a:ln>
                            <a:noFill/>
                          </a:ln>
                          <a:solidFill>
                            <a:schemeClr val="tx1"/>
                          </a:solidFill>
                          <a:effectLst/>
                          <a:latin typeface="Times New Roman" pitchFamily="18" charset="0"/>
                          <a:ea typeface="Lucida Sans Unicode" pitchFamily="34" charset="0"/>
                          <a:cs typeface="Times New Roman" pitchFamily="18" charset="0"/>
                        </a:rPr>
                        <a:t>21</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0.035/0.8</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Phase Advace Per Cell</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2π/3</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Power Needed &lt;E</a:t>
                      </a:r>
                      <a:r>
                        <a:rPr kumimoji="0" lang="it-IT" sz="1200" b="0" i="0" u="none" strike="noStrike" cap="none" normalizeH="0" baseline="-30000" smtClean="0">
                          <a:ln>
                            <a:noFill/>
                          </a:ln>
                          <a:solidFill>
                            <a:schemeClr val="tx1"/>
                          </a:solidFill>
                          <a:effectLst/>
                          <a:latin typeface="Times New Roman" pitchFamily="18" charset="0"/>
                          <a:ea typeface="Lucida Sans Unicode" pitchFamily="34" charset="0"/>
                          <a:cs typeface="Times New Roman" pitchFamily="18" charset="0"/>
                        </a:rPr>
                        <a:t>a</a:t>
                      </a: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&gt;=100MV/m</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55.5MW</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rgbClr val="0000FF"/>
                          </a:solidFill>
                          <a:effectLst/>
                          <a:latin typeface="Times New Roman" pitchFamily="18" charset="0"/>
                          <a:ea typeface="Lucida Sans Unicode" pitchFamily="34" charset="0"/>
                          <a:cs typeface="Times New Roman" pitchFamily="18" charset="0"/>
                        </a:rPr>
                        <a:t>Unloaded E</a:t>
                      </a:r>
                      <a:r>
                        <a:rPr kumimoji="0" lang="it-IT" sz="1200" b="0" i="0" u="none" strike="noStrike" cap="none" normalizeH="0" baseline="-30000" smtClean="0">
                          <a:ln>
                            <a:noFill/>
                          </a:ln>
                          <a:solidFill>
                            <a:srgbClr val="0000FF"/>
                          </a:solidFill>
                          <a:effectLst/>
                          <a:latin typeface="Times New Roman" pitchFamily="18" charset="0"/>
                          <a:ea typeface="Lucida Sans Unicode" pitchFamily="34" charset="0"/>
                          <a:cs typeface="Times New Roman" pitchFamily="18" charset="0"/>
                        </a:rPr>
                        <a:t>a</a:t>
                      </a:r>
                      <a:r>
                        <a:rPr kumimoji="0" lang="it-IT" sz="1200" b="0" i="0" u="none" strike="noStrike" cap="none" normalizeH="0" baseline="0" smtClean="0">
                          <a:ln>
                            <a:noFill/>
                          </a:ln>
                          <a:solidFill>
                            <a:srgbClr val="0000FF"/>
                          </a:solidFill>
                          <a:effectLst/>
                          <a:latin typeface="Times New Roman" pitchFamily="18" charset="0"/>
                          <a:ea typeface="Lucida Sans Unicode" pitchFamily="34" charset="0"/>
                          <a:cs typeface="Times New Roman" pitchFamily="18" charset="0"/>
                        </a:rPr>
                        <a:t>(out)/E</a:t>
                      </a:r>
                      <a:r>
                        <a:rPr kumimoji="0" lang="it-IT" sz="1200" b="0" i="0" u="none" strike="noStrike" cap="none" normalizeH="0" baseline="-30000" smtClean="0">
                          <a:ln>
                            <a:noFill/>
                          </a:ln>
                          <a:solidFill>
                            <a:srgbClr val="0000FF"/>
                          </a:solidFill>
                          <a:effectLst/>
                          <a:latin typeface="Times New Roman" pitchFamily="18" charset="0"/>
                          <a:ea typeface="Lucida Sans Unicode" pitchFamily="34" charset="0"/>
                          <a:cs typeface="Times New Roman" pitchFamily="18" charset="0"/>
                        </a:rPr>
                        <a:t>a</a:t>
                      </a:r>
                      <a:r>
                        <a:rPr kumimoji="0" lang="it-IT" sz="1200" b="0" i="0" u="none" strike="noStrike" cap="none" normalizeH="0" baseline="0" smtClean="0">
                          <a:ln>
                            <a:noFill/>
                          </a:ln>
                          <a:solidFill>
                            <a:srgbClr val="0000FF"/>
                          </a:solidFill>
                          <a:effectLst/>
                          <a:latin typeface="Times New Roman" pitchFamily="18" charset="0"/>
                          <a:ea typeface="Lucida Sans Unicode" pitchFamily="34" charset="0"/>
                          <a:cs typeface="Times New Roman" pitchFamily="18" charset="0"/>
                        </a:rPr>
                        <a:t>(in)</a:t>
                      </a:r>
                      <a:endParaRPr kumimoji="0" lang="it-IT" sz="1800" b="0" i="0" u="none" strike="noStrike" cap="none" normalizeH="0" baseline="0" smtClean="0">
                        <a:ln>
                          <a:noFill/>
                        </a:ln>
                        <a:solidFill>
                          <a:srgbClr val="0000FF"/>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rgbClr val="0000FF"/>
                          </a:solidFill>
                          <a:effectLst/>
                          <a:latin typeface="Times New Roman" pitchFamily="18" charset="0"/>
                          <a:ea typeface="Lucida Sans Unicode" pitchFamily="34" charset="0"/>
                          <a:cs typeface="Times New Roman" pitchFamily="18" charset="0"/>
                        </a:rPr>
                        <a:t>1.55</a:t>
                      </a:r>
                      <a:endParaRPr kumimoji="0" lang="it-IT" sz="1800" b="0" i="0" u="none" strike="noStrike" cap="none" normalizeH="0" baseline="0" smtClean="0">
                        <a:ln>
                          <a:noFill/>
                        </a:ln>
                        <a:solidFill>
                          <a:srgbClr val="0000FF"/>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E</a:t>
                      </a:r>
                      <a:r>
                        <a:rPr kumimoji="0" lang="it-IT" sz="1200" b="0" i="0" u="none" strike="noStrike" cap="none" normalizeH="0" baseline="-30000" smtClean="0">
                          <a:ln>
                            <a:noFill/>
                          </a:ln>
                          <a:solidFill>
                            <a:schemeClr val="tx1"/>
                          </a:solidFill>
                          <a:effectLst/>
                          <a:latin typeface="Times New Roman" pitchFamily="18" charset="0"/>
                          <a:ea typeface="Lucida Sans Unicode" pitchFamily="34" charset="0"/>
                          <a:cs typeface="Times New Roman" pitchFamily="18" charset="0"/>
                        </a:rPr>
                        <a:t>s</a:t>
                      </a: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/E</a:t>
                      </a:r>
                      <a:r>
                        <a:rPr kumimoji="0" lang="it-IT" sz="1200" b="0" i="0" u="none" strike="noStrike" cap="none" normalizeH="0" baseline="-30000" smtClean="0">
                          <a:ln>
                            <a:noFill/>
                          </a:ln>
                          <a:solidFill>
                            <a:schemeClr val="tx1"/>
                          </a:solidFill>
                          <a:effectLst/>
                          <a:latin typeface="Times New Roman" pitchFamily="18" charset="0"/>
                          <a:ea typeface="Lucida Sans Unicode" pitchFamily="34" charset="0"/>
                          <a:cs typeface="Times New Roman" pitchFamily="18" charset="0"/>
                        </a:rPr>
                        <a:t>a</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2</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Pulse Heating ΔT: K (75.4MW@200ns)</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16.9-23.8</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High Power Test Time: hrs</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1400</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Total Breakdwon Events</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ea typeface="Lucida Sans Unicode" pitchFamily="34" charset="0"/>
                          <a:cs typeface="Times New Roman" pitchFamily="18" charset="0"/>
                        </a:rPr>
                        <a:t>2148</a:t>
                      </a:r>
                      <a:endParaRPr kumimoji="0" lang="it-IT" sz="1800" b="0" i="0" u="none" strike="noStrike" cap="none" normalizeH="0" baseline="0" smtClean="0">
                        <a:ln>
                          <a:noFill/>
                        </a:ln>
                        <a:solidFill>
                          <a:schemeClr val="tx1"/>
                        </a:solidFill>
                        <a:effectLst/>
                        <a:latin typeface="Arial" pitchFamily="34" charset="0"/>
                        <a:ea typeface="Lucida Sans Unicode"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8" name="TextBox 17"/>
          <p:cNvSpPr txBox="1"/>
          <p:nvPr/>
        </p:nvSpPr>
        <p:spPr>
          <a:xfrm>
            <a:off x="7929586" y="214290"/>
            <a:ext cx="1022524" cy="369332"/>
          </a:xfrm>
          <a:prstGeom prst="rect">
            <a:avLst/>
          </a:prstGeom>
          <a:noFill/>
        </p:spPr>
        <p:txBody>
          <a:bodyPr wrap="none" rtlCol="0">
            <a:spAutoFit/>
          </a:bodyPr>
          <a:lstStyle/>
          <a:p>
            <a:r>
              <a:rPr lang="en-US" dirty="0" smtClean="0"/>
              <a:t>F. Wang</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05" name="Picture 45"/>
          <p:cNvPicPr>
            <a:picLocks noChangeAspect="1" noChangeArrowheads="1"/>
          </p:cNvPicPr>
          <p:nvPr/>
        </p:nvPicPr>
        <p:blipFill>
          <a:blip r:embed="rId4"/>
          <a:srcRect/>
          <a:stretch>
            <a:fillRect/>
          </a:stretch>
        </p:blipFill>
        <p:spPr bwMode="auto">
          <a:xfrm>
            <a:off x="4956175" y="1589088"/>
            <a:ext cx="3903663" cy="4029075"/>
          </a:xfrm>
          <a:prstGeom prst="rect">
            <a:avLst/>
          </a:prstGeom>
          <a:noFill/>
          <a:ln w="9525">
            <a:noFill/>
            <a:miter lim="800000"/>
            <a:headEnd/>
            <a:tailEnd/>
          </a:ln>
          <a:effectLst/>
        </p:spPr>
      </p:pic>
      <p:sp>
        <p:nvSpPr>
          <p:cNvPr id="15365" name="Text Box 5"/>
          <p:cNvSpPr txBox="1">
            <a:spLocks noChangeArrowheads="1"/>
          </p:cNvSpPr>
          <p:nvPr/>
        </p:nvSpPr>
        <p:spPr bwMode="auto">
          <a:xfrm>
            <a:off x="381000" y="685800"/>
            <a:ext cx="3417888" cy="915988"/>
          </a:xfrm>
          <a:prstGeom prst="rect">
            <a:avLst/>
          </a:prstGeom>
          <a:noFill/>
          <a:ln w="9525">
            <a:noFill/>
            <a:miter lim="800000"/>
            <a:headEnd/>
            <a:tailEnd/>
          </a:ln>
          <a:effectLst/>
        </p:spPr>
        <p:txBody>
          <a:bodyPr>
            <a:spAutoFit/>
          </a:bodyPr>
          <a:lstStyle/>
          <a:p>
            <a:pPr algn="ctr" rtl="0" fontAlgn="base">
              <a:spcBef>
                <a:spcPct val="50000"/>
              </a:spcBef>
              <a:spcAft>
                <a:spcPct val="0"/>
              </a:spcAft>
            </a:pPr>
            <a:r>
              <a:rPr lang="en-US" kern="1200">
                <a:solidFill>
                  <a:srgbClr val="0000FF"/>
                </a:solidFill>
                <a:latin typeface="Arial" pitchFamily="34" charset="0"/>
                <a:ea typeface="+mn-ea"/>
                <a:cs typeface="+mn-cs"/>
              </a:rPr>
              <a:t>RF BKD Rate Gradient Dependence for 230ns Pulse at Different Conditioning Time</a:t>
            </a:r>
          </a:p>
        </p:txBody>
      </p:sp>
      <p:sp>
        <p:nvSpPr>
          <p:cNvPr id="15372" name="Text Box 12"/>
          <p:cNvSpPr txBox="1">
            <a:spLocks noChangeArrowheads="1"/>
          </p:cNvSpPr>
          <p:nvPr/>
        </p:nvSpPr>
        <p:spPr bwMode="auto">
          <a:xfrm>
            <a:off x="6096000" y="741363"/>
            <a:ext cx="2930525" cy="915987"/>
          </a:xfrm>
          <a:prstGeom prst="rect">
            <a:avLst/>
          </a:prstGeom>
          <a:noFill/>
          <a:ln w="9525">
            <a:noFill/>
            <a:miter lim="800000"/>
            <a:headEnd/>
            <a:tailEnd/>
          </a:ln>
          <a:effectLst/>
        </p:spPr>
        <p:txBody>
          <a:bodyPr>
            <a:spAutoFit/>
          </a:bodyPr>
          <a:lstStyle/>
          <a:p>
            <a:pPr algn="ctr" rtl="0" fontAlgn="base">
              <a:spcBef>
                <a:spcPct val="50000"/>
              </a:spcBef>
              <a:spcAft>
                <a:spcPct val="0"/>
              </a:spcAft>
            </a:pPr>
            <a:r>
              <a:rPr lang="en-US" kern="1200">
                <a:solidFill>
                  <a:srgbClr val="0000FF"/>
                </a:solidFill>
                <a:latin typeface="Arial" pitchFamily="34" charset="0"/>
                <a:ea typeface="+mn-ea"/>
                <a:cs typeface="+mn-cs"/>
              </a:rPr>
              <a:t>RF BKD Rate Pulse Width Dependence at Different Conditioning Time</a:t>
            </a:r>
          </a:p>
        </p:txBody>
      </p:sp>
      <p:sp>
        <p:nvSpPr>
          <p:cNvPr id="15376" name="Text Box 16"/>
          <p:cNvSpPr txBox="1">
            <a:spLocks noChangeArrowheads="1"/>
          </p:cNvSpPr>
          <p:nvPr/>
        </p:nvSpPr>
        <p:spPr bwMode="auto">
          <a:xfrm>
            <a:off x="615950" y="5848350"/>
            <a:ext cx="7467600" cy="725488"/>
          </a:xfrm>
          <a:prstGeom prst="rect">
            <a:avLst/>
          </a:prstGeom>
          <a:noFill/>
          <a:ln w="9525">
            <a:noFill/>
            <a:miter lim="800000"/>
            <a:headEnd/>
            <a:tailEnd/>
          </a:ln>
          <a:effectLst/>
        </p:spPr>
        <p:txBody>
          <a:bodyPr>
            <a:spAutoFit/>
          </a:bodyPr>
          <a:lstStyle/>
          <a:p>
            <a:pPr algn="l" rtl="0" fontAlgn="base">
              <a:lnSpc>
                <a:spcPct val="90000"/>
              </a:lnSpc>
              <a:spcBef>
                <a:spcPct val="50000"/>
              </a:spcBef>
              <a:spcAft>
                <a:spcPct val="0"/>
              </a:spcAft>
            </a:pPr>
            <a:r>
              <a:rPr lang="en-US" kern="1200">
                <a:solidFill>
                  <a:srgbClr val="0000FF"/>
                </a:solidFill>
                <a:latin typeface="Arial" pitchFamily="34" charset="0"/>
                <a:ea typeface="+mn-ea"/>
                <a:cs typeface="+mn-cs"/>
              </a:rPr>
              <a:t>After 900hrs RF condition BKD rate has a gradient dependence ~ </a:t>
            </a:r>
          </a:p>
          <a:p>
            <a:pPr algn="l" rtl="0" fontAlgn="base">
              <a:lnSpc>
                <a:spcPct val="90000"/>
              </a:lnSpc>
              <a:spcBef>
                <a:spcPct val="50000"/>
              </a:spcBef>
              <a:spcAft>
                <a:spcPct val="0"/>
              </a:spcAft>
            </a:pPr>
            <a:r>
              <a:rPr lang="en-US" kern="1200">
                <a:solidFill>
                  <a:srgbClr val="0000FF"/>
                </a:solidFill>
                <a:latin typeface="Arial" pitchFamily="34" charset="0"/>
                <a:ea typeface="+mn-ea"/>
                <a:cs typeface="+mn-cs"/>
              </a:rPr>
              <a:t>and pulse width dependence ~ </a:t>
            </a:r>
          </a:p>
        </p:txBody>
      </p:sp>
      <p:graphicFrame>
        <p:nvGraphicFramePr>
          <p:cNvPr id="15377" name="Object 17"/>
          <p:cNvGraphicFramePr>
            <a:graphicFrameLocks noChangeAspect="1"/>
          </p:cNvGraphicFramePr>
          <p:nvPr/>
        </p:nvGraphicFramePr>
        <p:xfrm>
          <a:off x="7413625" y="5810250"/>
          <a:ext cx="457200" cy="365125"/>
        </p:xfrm>
        <a:graphic>
          <a:graphicData uri="http://schemas.openxmlformats.org/presentationml/2006/ole">
            <p:oleObj spid="_x0000_s65538" name="Equation" r:id="rId5" imgW="253800" imgH="203040" progId="Equation.3">
              <p:embed/>
            </p:oleObj>
          </a:graphicData>
        </a:graphic>
      </p:graphicFrame>
      <p:graphicFrame>
        <p:nvGraphicFramePr>
          <p:cNvPr id="15378" name="Object 18"/>
          <p:cNvGraphicFramePr>
            <a:graphicFrameLocks noChangeAspect="1"/>
          </p:cNvGraphicFramePr>
          <p:nvPr/>
        </p:nvGraphicFramePr>
        <p:xfrm>
          <a:off x="3957638" y="6232525"/>
          <a:ext cx="731837" cy="365125"/>
        </p:xfrm>
        <a:graphic>
          <a:graphicData uri="http://schemas.openxmlformats.org/presentationml/2006/ole">
            <p:oleObj spid="_x0000_s65539" name="Equation" r:id="rId6" imgW="406080" imgH="203040" progId="Equation.3">
              <p:embed/>
            </p:oleObj>
          </a:graphicData>
        </a:graphic>
      </p:graphicFrame>
      <p:graphicFrame>
        <p:nvGraphicFramePr>
          <p:cNvPr id="15379" name="Object 19"/>
          <p:cNvGraphicFramePr>
            <a:graphicFrameLocks noChangeAspect="1"/>
          </p:cNvGraphicFramePr>
          <p:nvPr/>
        </p:nvGraphicFramePr>
        <p:xfrm>
          <a:off x="6146800" y="3509963"/>
          <a:ext cx="754063" cy="365125"/>
        </p:xfrm>
        <a:graphic>
          <a:graphicData uri="http://schemas.openxmlformats.org/presentationml/2006/ole">
            <p:oleObj spid="_x0000_s65540" name="Equation" r:id="rId7" imgW="419040" imgH="203040" progId="Equation.3">
              <p:embed/>
            </p:oleObj>
          </a:graphicData>
        </a:graphic>
      </p:graphicFrame>
      <p:graphicFrame>
        <p:nvGraphicFramePr>
          <p:cNvPr id="15380" name="Object 20"/>
          <p:cNvGraphicFramePr>
            <a:graphicFrameLocks noChangeAspect="1"/>
          </p:cNvGraphicFramePr>
          <p:nvPr/>
        </p:nvGraphicFramePr>
        <p:xfrm>
          <a:off x="6723063" y="4622800"/>
          <a:ext cx="730250" cy="365125"/>
        </p:xfrm>
        <a:graphic>
          <a:graphicData uri="http://schemas.openxmlformats.org/presentationml/2006/ole">
            <p:oleObj spid="_x0000_s65541" name="Equation" r:id="rId8" imgW="406080" imgH="203040" progId="Equation.3">
              <p:embed/>
            </p:oleObj>
          </a:graphicData>
        </a:graphic>
      </p:graphicFrame>
      <p:sp>
        <p:nvSpPr>
          <p:cNvPr id="15384" name="Text Box 24"/>
          <p:cNvSpPr txBox="1">
            <a:spLocks noChangeArrowheads="1"/>
          </p:cNvSpPr>
          <p:nvPr/>
        </p:nvSpPr>
        <p:spPr bwMode="auto">
          <a:xfrm>
            <a:off x="685800" y="203200"/>
            <a:ext cx="7802563" cy="457200"/>
          </a:xfrm>
          <a:prstGeom prst="rect">
            <a:avLst/>
          </a:prstGeom>
          <a:noFill/>
          <a:ln w="9525">
            <a:noFill/>
            <a:miter lim="800000"/>
            <a:headEnd/>
            <a:tailEnd/>
          </a:ln>
          <a:effectLst/>
        </p:spPr>
        <p:txBody>
          <a:bodyPr>
            <a:spAutoFit/>
          </a:bodyPr>
          <a:lstStyle/>
          <a:p>
            <a:pPr algn="ctr" rtl="0" fontAlgn="base">
              <a:spcBef>
                <a:spcPct val="50000"/>
              </a:spcBef>
              <a:spcAft>
                <a:spcPct val="0"/>
              </a:spcAft>
            </a:pPr>
            <a:r>
              <a:rPr lang="en-US" sz="2400" kern="1200">
                <a:solidFill>
                  <a:srgbClr val="000000"/>
                </a:solidFill>
                <a:latin typeface="Arial" pitchFamily="34" charset="0"/>
                <a:ea typeface="+mn-ea"/>
                <a:cs typeface="+mn-cs"/>
              </a:rPr>
              <a:t>BKD Rate Characteristics at Different Conditioning Time</a:t>
            </a:r>
          </a:p>
        </p:txBody>
      </p:sp>
      <p:pic>
        <p:nvPicPr>
          <p:cNvPr id="15408" name="Picture 48"/>
          <p:cNvPicPr>
            <a:picLocks noChangeAspect="1" noChangeArrowheads="1"/>
          </p:cNvPicPr>
          <p:nvPr/>
        </p:nvPicPr>
        <p:blipFill>
          <a:blip r:embed="rId9"/>
          <a:srcRect/>
          <a:stretch>
            <a:fillRect/>
          </a:stretch>
        </p:blipFill>
        <p:spPr bwMode="auto">
          <a:xfrm>
            <a:off x="155575" y="1585913"/>
            <a:ext cx="4268788" cy="4021137"/>
          </a:xfrm>
          <a:prstGeom prst="rect">
            <a:avLst/>
          </a:prstGeom>
          <a:noFill/>
          <a:ln w="9525">
            <a:noFill/>
            <a:miter lim="800000"/>
            <a:headEnd/>
            <a:tailEnd/>
          </a:ln>
          <a:effectLst/>
        </p:spPr>
      </p:pic>
      <p:sp>
        <p:nvSpPr>
          <p:cNvPr id="12" name="TextBox 11"/>
          <p:cNvSpPr txBox="1"/>
          <p:nvPr/>
        </p:nvSpPr>
        <p:spPr>
          <a:xfrm>
            <a:off x="7929586" y="6345816"/>
            <a:ext cx="1022524" cy="369332"/>
          </a:xfrm>
          <a:prstGeom prst="rect">
            <a:avLst/>
          </a:prstGeom>
          <a:noFill/>
        </p:spPr>
        <p:txBody>
          <a:bodyPr wrap="none" rtlCol="0">
            <a:spAutoFit/>
          </a:bodyPr>
          <a:lstStyle/>
          <a:p>
            <a:r>
              <a:rPr lang="en-US" dirty="0" smtClean="0"/>
              <a:t>F. Wang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372"/>
                                        </p:tgtEl>
                                        <p:attrNameLst>
                                          <p:attrName>style.visibility</p:attrName>
                                        </p:attrNameLst>
                                      </p:cBhvr>
                                      <p:to>
                                        <p:strVal val="visible"/>
                                      </p:to>
                                    </p:set>
                                    <p:animEffect transition="in" filter="blinds(horizontal)">
                                      <p:cBhvr>
                                        <p:cTn id="7" dur="500"/>
                                        <p:tgtEl>
                                          <p:spTgt spid="15372"/>
                                        </p:tgtEl>
                                      </p:cBhvr>
                                    </p:animEffect>
                                  </p:childTnLst>
                                </p:cTn>
                              </p:par>
                              <p:par>
                                <p:cTn id="8" presetID="3" presetClass="entr" presetSubtype="10" fill="hold" nodeType="withEffect">
                                  <p:stCondLst>
                                    <p:cond delay="0"/>
                                  </p:stCondLst>
                                  <p:childTnLst>
                                    <p:set>
                                      <p:cBhvr>
                                        <p:cTn id="9" dur="1" fill="hold">
                                          <p:stCondLst>
                                            <p:cond delay="0"/>
                                          </p:stCondLst>
                                        </p:cTn>
                                        <p:tgtEl>
                                          <p:spTgt spid="15379"/>
                                        </p:tgtEl>
                                        <p:attrNameLst>
                                          <p:attrName>style.visibility</p:attrName>
                                        </p:attrNameLst>
                                      </p:cBhvr>
                                      <p:to>
                                        <p:strVal val="visible"/>
                                      </p:to>
                                    </p:set>
                                    <p:animEffect transition="in" filter="blinds(horizontal)">
                                      <p:cBhvr>
                                        <p:cTn id="10" dur="500"/>
                                        <p:tgtEl>
                                          <p:spTgt spid="15379"/>
                                        </p:tgtEl>
                                      </p:cBhvr>
                                    </p:animEffect>
                                  </p:childTnLst>
                                </p:cTn>
                              </p:par>
                              <p:par>
                                <p:cTn id="11" presetID="3" presetClass="entr" presetSubtype="10" fill="hold" nodeType="withEffect">
                                  <p:stCondLst>
                                    <p:cond delay="0"/>
                                  </p:stCondLst>
                                  <p:childTnLst>
                                    <p:set>
                                      <p:cBhvr>
                                        <p:cTn id="12" dur="1" fill="hold">
                                          <p:stCondLst>
                                            <p:cond delay="0"/>
                                          </p:stCondLst>
                                        </p:cTn>
                                        <p:tgtEl>
                                          <p:spTgt spid="15380"/>
                                        </p:tgtEl>
                                        <p:attrNameLst>
                                          <p:attrName>style.visibility</p:attrName>
                                        </p:attrNameLst>
                                      </p:cBhvr>
                                      <p:to>
                                        <p:strVal val="visible"/>
                                      </p:to>
                                    </p:set>
                                    <p:animEffect transition="in" filter="blinds(horizontal)">
                                      <p:cBhvr>
                                        <p:cTn id="13" dur="500"/>
                                        <p:tgtEl>
                                          <p:spTgt spid="15380"/>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5376"/>
                                        </p:tgtEl>
                                        <p:attrNameLst>
                                          <p:attrName>style.visibility</p:attrName>
                                        </p:attrNameLst>
                                      </p:cBhvr>
                                      <p:to>
                                        <p:strVal val="visible"/>
                                      </p:to>
                                    </p:set>
                                    <p:animEffect transition="in" filter="blinds(horizontal)">
                                      <p:cBhvr>
                                        <p:cTn id="16" dur="500"/>
                                        <p:tgtEl>
                                          <p:spTgt spid="15376"/>
                                        </p:tgtEl>
                                      </p:cBhvr>
                                    </p:animEffect>
                                  </p:childTnLst>
                                </p:cTn>
                              </p:par>
                              <p:par>
                                <p:cTn id="17" presetID="3" presetClass="entr" presetSubtype="10" fill="hold" nodeType="withEffect">
                                  <p:stCondLst>
                                    <p:cond delay="0"/>
                                  </p:stCondLst>
                                  <p:childTnLst>
                                    <p:set>
                                      <p:cBhvr>
                                        <p:cTn id="18" dur="1" fill="hold">
                                          <p:stCondLst>
                                            <p:cond delay="0"/>
                                          </p:stCondLst>
                                        </p:cTn>
                                        <p:tgtEl>
                                          <p:spTgt spid="15378"/>
                                        </p:tgtEl>
                                        <p:attrNameLst>
                                          <p:attrName>style.visibility</p:attrName>
                                        </p:attrNameLst>
                                      </p:cBhvr>
                                      <p:to>
                                        <p:strVal val="visible"/>
                                      </p:to>
                                    </p:set>
                                    <p:animEffect transition="in" filter="blinds(horizontal)">
                                      <p:cBhvr>
                                        <p:cTn id="19" dur="500"/>
                                        <p:tgtEl>
                                          <p:spTgt spid="15378"/>
                                        </p:tgtEl>
                                      </p:cBhvr>
                                    </p:animEffect>
                                  </p:childTnLst>
                                </p:cTn>
                              </p:par>
                              <p:par>
                                <p:cTn id="20" presetID="3" presetClass="entr" presetSubtype="10" fill="hold" nodeType="withEffect">
                                  <p:stCondLst>
                                    <p:cond delay="0"/>
                                  </p:stCondLst>
                                  <p:childTnLst>
                                    <p:set>
                                      <p:cBhvr>
                                        <p:cTn id="21" dur="1" fill="hold">
                                          <p:stCondLst>
                                            <p:cond delay="0"/>
                                          </p:stCondLst>
                                        </p:cTn>
                                        <p:tgtEl>
                                          <p:spTgt spid="15377"/>
                                        </p:tgtEl>
                                        <p:attrNameLst>
                                          <p:attrName>style.visibility</p:attrName>
                                        </p:attrNameLst>
                                      </p:cBhvr>
                                      <p:to>
                                        <p:strVal val="visible"/>
                                      </p:to>
                                    </p:set>
                                    <p:animEffect transition="in" filter="blinds(horizontal)">
                                      <p:cBhvr>
                                        <p:cTn id="22" dur="500"/>
                                        <p:tgtEl>
                                          <p:spTgt spid="15377"/>
                                        </p:tgtEl>
                                      </p:cBhvr>
                                    </p:animEffect>
                                  </p:childTnLst>
                                </p:cTn>
                              </p:par>
                              <p:par>
                                <p:cTn id="23" presetID="3" presetClass="entr" presetSubtype="10" fill="hold" nodeType="withEffect">
                                  <p:stCondLst>
                                    <p:cond delay="0"/>
                                  </p:stCondLst>
                                  <p:childTnLst>
                                    <p:set>
                                      <p:cBhvr>
                                        <p:cTn id="24" dur="1" fill="hold">
                                          <p:stCondLst>
                                            <p:cond delay="0"/>
                                          </p:stCondLst>
                                        </p:cTn>
                                        <p:tgtEl>
                                          <p:spTgt spid="15405"/>
                                        </p:tgtEl>
                                        <p:attrNameLst>
                                          <p:attrName>style.visibility</p:attrName>
                                        </p:attrNameLst>
                                      </p:cBhvr>
                                      <p:to>
                                        <p:strVal val="visible"/>
                                      </p:to>
                                    </p:set>
                                    <p:animEffect transition="in" filter="blinds(horizontal)">
                                      <p:cBhvr>
                                        <p:cTn id="25" dur="500"/>
                                        <p:tgtEl>
                                          <p:spTgt spid="154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72" grpId="0"/>
      <p:bldP spid="1537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W. Wuensch, CLIC ACE 10-2-2008</a:t>
            </a:r>
            <a:endParaRPr lang="en-US" dirty="0"/>
          </a:p>
        </p:txBody>
      </p:sp>
      <p:sp>
        <p:nvSpPr>
          <p:cNvPr id="3" name="TextBox 2"/>
          <p:cNvSpPr txBox="1"/>
          <p:nvPr/>
        </p:nvSpPr>
        <p:spPr>
          <a:xfrm>
            <a:off x="857224" y="1285860"/>
            <a:ext cx="5857916" cy="5509200"/>
          </a:xfrm>
          <a:prstGeom prst="rect">
            <a:avLst/>
          </a:prstGeom>
          <a:noFill/>
        </p:spPr>
        <p:txBody>
          <a:bodyPr wrap="square" rtlCol="0">
            <a:spAutoFit/>
          </a:bodyPr>
          <a:lstStyle/>
          <a:p>
            <a:r>
              <a:rPr lang="en-US" sz="3200" dirty="0" smtClean="0"/>
              <a:t>Accelerating structures</a:t>
            </a:r>
          </a:p>
          <a:p>
            <a:pPr>
              <a:buFont typeface="Arial" pitchFamily="34" charset="0"/>
              <a:buChar char="•"/>
            </a:pPr>
            <a:r>
              <a:rPr lang="en-US" sz="3200" dirty="0" smtClean="0"/>
              <a:t> Design, high-power </a:t>
            </a:r>
            <a:r>
              <a:rPr lang="en-US" sz="3200" dirty="0" smtClean="0"/>
              <a:t>limits</a:t>
            </a:r>
          </a:p>
          <a:p>
            <a:pPr>
              <a:buFont typeface="Arial" pitchFamily="34" charset="0"/>
              <a:buChar char="•"/>
            </a:pPr>
            <a:r>
              <a:rPr lang="en-US" sz="3200" dirty="0" smtClean="0"/>
              <a:t> </a:t>
            </a:r>
            <a:r>
              <a:rPr lang="en-US" sz="3200" dirty="0" smtClean="0"/>
              <a:t>Production</a:t>
            </a:r>
            <a:endParaRPr lang="en-US" sz="3200" dirty="0" smtClean="0"/>
          </a:p>
          <a:p>
            <a:pPr>
              <a:buFont typeface="Arial" pitchFamily="34" charset="0"/>
              <a:buChar char="•"/>
            </a:pPr>
            <a:r>
              <a:rPr lang="en-US" sz="3200" dirty="0" smtClean="0"/>
              <a:t> High-power testing</a:t>
            </a:r>
          </a:p>
          <a:p>
            <a:endParaRPr lang="en-US" sz="3200" dirty="0" smtClean="0"/>
          </a:p>
          <a:p>
            <a:r>
              <a:rPr lang="en-US" sz="3200" dirty="0" smtClean="0"/>
              <a:t>PETS</a:t>
            </a:r>
          </a:p>
          <a:p>
            <a:pPr>
              <a:buFont typeface="Arial" pitchFamily="34" charset="0"/>
              <a:buChar char="•"/>
            </a:pPr>
            <a:r>
              <a:rPr lang="en-US" sz="3200" dirty="0" smtClean="0"/>
              <a:t> Simulation and design</a:t>
            </a:r>
          </a:p>
          <a:p>
            <a:pPr>
              <a:buFont typeface="Arial" pitchFamily="34" charset="0"/>
              <a:buChar char="•"/>
            </a:pPr>
            <a:r>
              <a:rPr lang="en-US" sz="3200" dirty="0" smtClean="0"/>
              <a:t> High-power testing</a:t>
            </a:r>
          </a:p>
          <a:p>
            <a:endParaRPr lang="en-US" sz="3200" dirty="0" smtClean="0"/>
          </a:p>
          <a:p>
            <a:r>
              <a:rPr lang="en-US" sz="3200" dirty="0" smtClean="0"/>
              <a:t>Organizational</a:t>
            </a:r>
          </a:p>
          <a:p>
            <a:endParaRPr lang="en-US" sz="3200" dirty="0"/>
          </a:p>
        </p:txBody>
      </p:sp>
      <p:sp>
        <p:nvSpPr>
          <p:cNvPr id="4" name="TextBox 3"/>
          <p:cNvSpPr txBox="1"/>
          <p:nvPr/>
        </p:nvSpPr>
        <p:spPr>
          <a:xfrm>
            <a:off x="3357554" y="357166"/>
            <a:ext cx="1880643" cy="769441"/>
          </a:xfrm>
          <a:prstGeom prst="rect">
            <a:avLst/>
          </a:prstGeom>
          <a:noFill/>
        </p:spPr>
        <p:txBody>
          <a:bodyPr wrap="none" rtlCol="0">
            <a:spAutoFit/>
          </a:bodyPr>
          <a:lstStyle/>
          <a:p>
            <a:r>
              <a:rPr lang="en-US" sz="4400" dirty="0" smtClean="0">
                <a:solidFill>
                  <a:srgbClr val="002060"/>
                </a:solidFill>
              </a:rPr>
              <a:t>Outline</a:t>
            </a:r>
            <a:endParaRPr lang="en-US" sz="4400" dirty="0">
              <a:solidFill>
                <a:srgbClr val="00206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9" name="Picture 7"/>
          <p:cNvPicPr>
            <a:picLocks noChangeAspect="1" noChangeArrowheads="1"/>
          </p:cNvPicPr>
          <p:nvPr/>
        </p:nvPicPr>
        <p:blipFill>
          <a:blip r:embed="rId3"/>
          <a:srcRect/>
          <a:stretch>
            <a:fillRect/>
          </a:stretch>
        </p:blipFill>
        <p:spPr bwMode="auto">
          <a:xfrm>
            <a:off x="347663" y="1047750"/>
            <a:ext cx="8218487" cy="5295900"/>
          </a:xfrm>
          <a:prstGeom prst="rect">
            <a:avLst/>
          </a:prstGeom>
          <a:noFill/>
          <a:ln w="9525">
            <a:noFill/>
            <a:miter lim="800000"/>
            <a:headEnd/>
            <a:tailEnd/>
          </a:ln>
          <a:effectLst/>
        </p:spPr>
      </p:pic>
      <p:sp>
        <p:nvSpPr>
          <p:cNvPr id="23555" name="Text Box 3"/>
          <p:cNvSpPr txBox="1">
            <a:spLocks noChangeArrowheads="1"/>
          </p:cNvSpPr>
          <p:nvPr/>
        </p:nvSpPr>
        <p:spPr bwMode="auto">
          <a:xfrm>
            <a:off x="885825" y="203200"/>
            <a:ext cx="7258050" cy="822325"/>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2400" kern="1200">
                <a:solidFill>
                  <a:srgbClr val="0000FF"/>
                </a:solidFill>
                <a:latin typeface="Arial" pitchFamily="34" charset="0"/>
                <a:ea typeface="+mn-ea"/>
                <a:cs typeface="+mn-cs"/>
              </a:rPr>
              <a:t>BKD Distribution along Structure at Different Stage Based on the Time of  RF Signal</a:t>
            </a:r>
          </a:p>
        </p:txBody>
      </p:sp>
      <p:sp>
        <p:nvSpPr>
          <p:cNvPr id="23556" name="Line 4"/>
          <p:cNvSpPr>
            <a:spLocks noChangeShapeType="1"/>
          </p:cNvSpPr>
          <p:nvPr/>
        </p:nvSpPr>
        <p:spPr bwMode="auto">
          <a:xfrm flipH="1">
            <a:off x="7759700" y="2738438"/>
            <a:ext cx="538163" cy="0"/>
          </a:xfrm>
          <a:prstGeom prst="line">
            <a:avLst/>
          </a:prstGeom>
          <a:noFill/>
          <a:ln w="76200" cmpd="tri">
            <a:solidFill>
              <a:srgbClr val="FF00FF"/>
            </a:solidFill>
            <a:round/>
            <a:headEnd/>
            <a:tailEnd type="triangle" w="med" len="med"/>
          </a:ln>
          <a:effectLst/>
        </p:spPr>
        <p:txBody>
          <a:bodyPr/>
          <a:lstStyle/>
          <a:p>
            <a:pPr algn="l" rtl="0" eaLnBrk="0" fontAlgn="base" hangingPunct="0">
              <a:spcBef>
                <a:spcPct val="0"/>
              </a:spcBef>
              <a:spcAft>
                <a:spcPct val="0"/>
              </a:spcAft>
            </a:pPr>
            <a:endParaRPr lang="en-US" kern="1200">
              <a:solidFill>
                <a:srgbClr val="000000"/>
              </a:solidFill>
              <a:latin typeface="Arial" pitchFamily="34" charset="0"/>
              <a:ea typeface="+mn-ea"/>
              <a:cs typeface="+mn-cs"/>
            </a:endParaRPr>
          </a:p>
        </p:txBody>
      </p:sp>
      <p:sp>
        <p:nvSpPr>
          <p:cNvPr id="5" name="TextBox 4"/>
          <p:cNvSpPr txBox="1"/>
          <p:nvPr/>
        </p:nvSpPr>
        <p:spPr>
          <a:xfrm>
            <a:off x="7929586" y="6345816"/>
            <a:ext cx="1022524" cy="369332"/>
          </a:xfrm>
          <a:prstGeom prst="rect">
            <a:avLst/>
          </a:prstGeom>
          <a:noFill/>
        </p:spPr>
        <p:txBody>
          <a:bodyPr wrap="none" rtlCol="0">
            <a:spAutoFit/>
          </a:bodyPr>
          <a:lstStyle/>
          <a:p>
            <a:r>
              <a:rPr lang="en-US" dirty="0" smtClean="0"/>
              <a:t>F. Wang</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 Wuensch, CLIC ACE 10-2-2008</a:t>
            </a:r>
            <a:endParaRPr lang="en-US"/>
          </a:p>
        </p:txBody>
      </p:sp>
      <p:sp>
        <p:nvSpPr>
          <p:cNvPr id="3" name="TextBox 2"/>
          <p:cNvSpPr txBox="1"/>
          <p:nvPr/>
        </p:nvSpPr>
        <p:spPr>
          <a:xfrm>
            <a:off x="357158" y="1428736"/>
            <a:ext cx="8358246" cy="3785652"/>
          </a:xfrm>
          <a:prstGeom prst="rect">
            <a:avLst/>
          </a:prstGeom>
          <a:noFill/>
        </p:spPr>
        <p:txBody>
          <a:bodyPr wrap="square" rtlCol="0">
            <a:spAutoFit/>
          </a:bodyPr>
          <a:lstStyle/>
          <a:p>
            <a:pPr>
              <a:buFont typeface="Arial" pitchFamily="34" charset="0"/>
              <a:buChar char="•"/>
            </a:pPr>
            <a:r>
              <a:rPr lang="en-US" sz="2400" dirty="0" smtClean="0"/>
              <a:t> NLC/JLC fabrication excellent, although cell 7 shows how careful we have to be (assuming there isn’t something fundamental).</a:t>
            </a:r>
          </a:p>
          <a:p>
            <a:pPr>
              <a:buFont typeface="Arial" pitchFamily="34" charset="0"/>
              <a:buChar char="•"/>
            </a:pPr>
            <a:r>
              <a:rPr lang="en-US" sz="2400" dirty="0" smtClean="0"/>
              <a:t> Using quantitative high-power limits during design successfully produced high gradient structure even if limits are not exactly known yet. Improved limits will of course make process more effective. </a:t>
            </a:r>
          </a:p>
          <a:p>
            <a:pPr>
              <a:buFont typeface="Arial" pitchFamily="34" charset="0"/>
              <a:buChar char="•"/>
            </a:pPr>
            <a:r>
              <a:rPr lang="en-US" sz="2400" dirty="0" smtClean="0"/>
              <a:t> Showing effect of waveguide damping is top priority now.</a:t>
            </a:r>
          </a:p>
          <a:p>
            <a:pPr>
              <a:buFont typeface="Arial" pitchFamily="34" charset="0"/>
              <a:buChar char="•"/>
            </a:pPr>
            <a:r>
              <a:rPr lang="en-US" sz="2400" dirty="0" smtClean="0"/>
              <a:t> The other T18s will be very useful. Is behavior in cell 7 fundamental</a:t>
            </a:r>
            <a:r>
              <a:rPr lang="en-US" sz="2400" dirty="0" smtClean="0"/>
              <a:t>? Reversed test.</a:t>
            </a:r>
            <a:endParaRPr lang="en-US" sz="2400" dirty="0" smtClean="0"/>
          </a:p>
          <a:p>
            <a:pPr>
              <a:buFont typeface="Arial" pitchFamily="34" charset="0"/>
              <a:buChar char="•"/>
            </a:pPr>
            <a:r>
              <a:rPr lang="en-US" sz="2400" dirty="0" smtClean="0"/>
              <a:t> The CERN,KEK, SLAC collaboration is working super well.</a:t>
            </a:r>
            <a:endParaRPr lang="en-US" sz="2400" dirty="0"/>
          </a:p>
        </p:txBody>
      </p:sp>
      <p:sp>
        <p:nvSpPr>
          <p:cNvPr id="4" name="TextBox 3"/>
          <p:cNvSpPr txBox="1"/>
          <p:nvPr/>
        </p:nvSpPr>
        <p:spPr>
          <a:xfrm>
            <a:off x="1643042" y="357166"/>
            <a:ext cx="5429288" cy="523220"/>
          </a:xfrm>
          <a:prstGeom prst="rect">
            <a:avLst/>
          </a:prstGeom>
          <a:noFill/>
        </p:spPr>
        <p:txBody>
          <a:bodyPr wrap="square" rtlCol="0">
            <a:spAutoFit/>
          </a:bodyPr>
          <a:lstStyle/>
          <a:p>
            <a:pPr algn="ctr"/>
            <a:r>
              <a:rPr lang="en-US" sz="2800" dirty="0" smtClean="0"/>
              <a:t>Major themes of the T18 test</a:t>
            </a:r>
            <a:endParaRPr lang="en-US"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ext Box 5"/>
          <p:cNvSpPr txBox="1">
            <a:spLocks noChangeArrowheads="1"/>
          </p:cNvSpPr>
          <p:nvPr/>
        </p:nvSpPr>
        <p:spPr bwMode="auto">
          <a:xfrm>
            <a:off x="2133600" y="76200"/>
            <a:ext cx="4648200" cy="822325"/>
          </a:xfrm>
          <a:prstGeom prst="rect">
            <a:avLst/>
          </a:prstGeom>
          <a:noFill/>
          <a:ln w="9525">
            <a:noFill/>
            <a:miter lim="800000"/>
            <a:headEnd/>
            <a:tailEnd/>
          </a:ln>
          <a:effectLst/>
        </p:spPr>
        <p:txBody>
          <a:bodyPr>
            <a:spAutoFit/>
          </a:bodyPr>
          <a:lstStyle/>
          <a:p>
            <a:pPr algn="ctr" rtl="0" fontAlgn="base">
              <a:spcBef>
                <a:spcPct val="50000"/>
              </a:spcBef>
              <a:spcAft>
                <a:spcPct val="0"/>
              </a:spcAft>
            </a:pPr>
            <a:r>
              <a:rPr lang="en-US" sz="2400" b="1" kern="1200">
                <a:solidFill>
                  <a:srgbClr val="000000"/>
                </a:solidFill>
                <a:latin typeface="Comic Sans MS" pitchFamily="66" charset="0"/>
                <a:ea typeface="+mn-ea"/>
                <a:cs typeface="+mn-cs"/>
              </a:rPr>
              <a:t>30 GHz Speed bump results 70 ns </a:t>
            </a:r>
          </a:p>
        </p:txBody>
      </p:sp>
      <p:sp>
        <p:nvSpPr>
          <p:cNvPr id="2055" name="Text Box 7"/>
          <p:cNvSpPr txBox="1">
            <a:spLocks noChangeArrowheads="1"/>
          </p:cNvSpPr>
          <p:nvPr/>
        </p:nvSpPr>
        <p:spPr bwMode="auto">
          <a:xfrm>
            <a:off x="533400" y="5943600"/>
            <a:ext cx="8153400" cy="641350"/>
          </a:xfrm>
          <a:prstGeom prst="rect">
            <a:avLst/>
          </a:prstGeom>
          <a:noFill/>
          <a:ln w="9525">
            <a:noFill/>
            <a:miter lim="800000"/>
            <a:headEnd/>
            <a:tailEnd/>
          </a:ln>
          <a:effectLst/>
        </p:spPr>
        <p:txBody>
          <a:bodyPr>
            <a:spAutoFit/>
          </a:bodyPr>
          <a:lstStyle/>
          <a:p>
            <a:pPr algn="l" rtl="0" fontAlgn="base">
              <a:spcBef>
                <a:spcPct val="50000"/>
              </a:spcBef>
              <a:spcAft>
                <a:spcPct val="0"/>
              </a:spcAft>
            </a:pPr>
            <a:r>
              <a:rPr lang="en-US" kern="1200">
                <a:solidFill>
                  <a:srgbClr val="0000FF"/>
                </a:solidFill>
                <a:latin typeface="Comic Sans MS" pitchFamily="66" charset="0"/>
                <a:ea typeface="+mn-ea"/>
                <a:cs typeface="+mn-cs"/>
              </a:rPr>
              <a:t>Structure reached very similar performance as the old 3.5 mm structure</a:t>
            </a:r>
            <a:br>
              <a:rPr lang="en-US" kern="1200">
                <a:solidFill>
                  <a:srgbClr val="0000FF"/>
                </a:solidFill>
                <a:latin typeface="Comic Sans MS" pitchFamily="66" charset="0"/>
                <a:ea typeface="+mn-ea"/>
                <a:cs typeface="+mn-cs"/>
              </a:rPr>
            </a:br>
            <a:r>
              <a:rPr lang="en-US" kern="1200">
                <a:solidFill>
                  <a:srgbClr val="0000FF"/>
                </a:solidFill>
                <a:latin typeface="Comic Sans MS" pitchFamily="66" charset="0"/>
                <a:ea typeface="+mn-ea"/>
                <a:cs typeface="+mn-cs"/>
              </a:rPr>
              <a:t>(about 3 % difference lower in gradient for fixed breakdown rate)</a:t>
            </a:r>
          </a:p>
        </p:txBody>
      </p:sp>
      <p:pic>
        <p:nvPicPr>
          <p:cNvPr id="2056" name="Picture 8"/>
          <p:cNvPicPr>
            <a:picLocks noChangeAspect="1" noChangeArrowheads="1"/>
          </p:cNvPicPr>
          <p:nvPr/>
        </p:nvPicPr>
        <p:blipFill>
          <a:blip r:embed="rId3"/>
          <a:srcRect/>
          <a:stretch>
            <a:fillRect/>
          </a:stretch>
        </p:blipFill>
        <p:spPr bwMode="auto">
          <a:xfrm>
            <a:off x="1066800" y="914400"/>
            <a:ext cx="6477000" cy="4857750"/>
          </a:xfrm>
          <a:prstGeom prst="rect">
            <a:avLst/>
          </a:prstGeom>
          <a:noFill/>
          <a:ln w="9525">
            <a:noFill/>
            <a:miter lim="800000"/>
            <a:headEnd/>
            <a:tailEnd/>
          </a:ln>
          <a:effectLst/>
        </p:spPr>
      </p:pic>
      <p:sp>
        <p:nvSpPr>
          <p:cNvPr id="5" name="TextBox 4"/>
          <p:cNvSpPr txBox="1"/>
          <p:nvPr/>
        </p:nvSpPr>
        <p:spPr>
          <a:xfrm>
            <a:off x="7715272" y="5429264"/>
            <a:ext cx="1287532" cy="369332"/>
          </a:xfrm>
          <a:prstGeom prst="rect">
            <a:avLst/>
          </a:prstGeom>
          <a:noFill/>
        </p:spPr>
        <p:txBody>
          <a:bodyPr wrap="none" rtlCol="0">
            <a:spAutoFit/>
          </a:bodyPr>
          <a:lstStyle/>
          <a:p>
            <a:r>
              <a:rPr lang="en-US" dirty="0" smtClean="0"/>
              <a:t>S. </a:t>
            </a:r>
            <a:r>
              <a:rPr lang="en-US" dirty="0" err="1" smtClean="0"/>
              <a:t>Doebert</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5978770" y="0"/>
            <a:ext cx="2201244" cy="307777"/>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400" kern="1200">
                <a:solidFill>
                  <a:srgbClr val="000000"/>
                </a:solidFill>
                <a:latin typeface="Comic Sans MS" pitchFamily="66" charset="0"/>
                <a:ea typeface="+mn-ea"/>
                <a:cs typeface="+mn-cs"/>
              </a:rPr>
              <a:t>PETS testing strategies</a:t>
            </a:r>
          </a:p>
        </p:txBody>
      </p:sp>
      <p:sp>
        <p:nvSpPr>
          <p:cNvPr id="10243" name="Rectangle 3"/>
          <p:cNvSpPr>
            <a:spLocks noChangeArrowheads="1"/>
          </p:cNvSpPr>
          <p:nvPr/>
        </p:nvSpPr>
        <p:spPr bwMode="auto">
          <a:xfrm>
            <a:off x="1055078" y="838202"/>
            <a:ext cx="3169458" cy="276999"/>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lang="en-GB" sz="1200" kern="1200">
                <a:solidFill>
                  <a:srgbClr val="000000"/>
                </a:solidFill>
                <a:latin typeface="Comic Sans MS" pitchFamily="66" charset="0"/>
                <a:ea typeface="+mn-ea"/>
                <a:cs typeface="+mn-cs"/>
              </a:rPr>
              <a:t>PETS testing in “waveguide mode” (SLAC)</a:t>
            </a:r>
            <a:endParaRPr lang="en-US" sz="1200" kern="1200">
              <a:solidFill>
                <a:srgbClr val="000000"/>
              </a:solidFill>
              <a:latin typeface="Comic Sans MS" pitchFamily="66" charset="0"/>
              <a:ea typeface="+mn-ea"/>
              <a:cs typeface="+mn-cs"/>
            </a:endParaRPr>
          </a:p>
        </p:txBody>
      </p:sp>
      <p:sp>
        <p:nvSpPr>
          <p:cNvPr id="10244" name="Rectangle 4"/>
          <p:cNvSpPr>
            <a:spLocks noChangeArrowheads="1"/>
          </p:cNvSpPr>
          <p:nvPr/>
        </p:nvSpPr>
        <p:spPr bwMode="auto">
          <a:xfrm>
            <a:off x="4853355" y="838202"/>
            <a:ext cx="3945311" cy="276999"/>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lang="en-GB" sz="1200" kern="1200">
                <a:solidFill>
                  <a:srgbClr val="000000"/>
                </a:solidFill>
                <a:latin typeface="Comic Sans MS" pitchFamily="66" charset="0"/>
                <a:ea typeface="+mn-ea"/>
                <a:cs typeface="+mn-cs"/>
              </a:rPr>
              <a:t>PETS power production from the drive beam (CERN)</a:t>
            </a:r>
            <a:endParaRPr lang="en-US" sz="1200" kern="1200">
              <a:solidFill>
                <a:srgbClr val="000000"/>
              </a:solidFill>
              <a:latin typeface="Comic Sans MS" pitchFamily="66" charset="0"/>
              <a:ea typeface="+mn-ea"/>
              <a:cs typeface="+mn-cs"/>
            </a:endParaRPr>
          </a:p>
        </p:txBody>
      </p:sp>
      <p:pic>
        <p:nvPicPr>
          <p:cNvPr id="10245" name="Picture 5"/>
          <p:cNvPicPr>
            <a:picLocks noChangeAspect="1" noChangeArrowheads="1"/>
          </p:cNvPicPr>
          <p:nvPr/>
        </p:nvPicPr>
        <p:blipFill>
          <a:blip r:embed="rId3"/>
          <a:srcRect/>
          <a:stretch>
            <a:fillRect/>
          </a:stretch>
        </p:blipFill>
        <p:spPr bwMode="auto">
          <a:xfrm>
            <a:off x="5275386" y="2133603"/>
            <a:ext cx="3235569" cy="1444625"/>
          </a:xfrm>
          <a:prstGeom prst="rect">
            <a:avLst/>
          </a:prstGeom>
          <a:noFill/>
          <a:ln w="9525">
            <a:noFill/>
            <a:miter lim="800000"/>
            <a:headEnd/>
            <a:tailEnd/>
          </a:ln>
          <a:effectLst/>
        </p:spPr>
      </p:pic>
      <p:sp>
        <p:nvSpPr>
          <p:cNvPr id="10246" name="AutoShape 6"/>
          <p:cNvSpPr>
            <a:spLocks noChangeArrowheads="1"/>
          </p:cNvSpPr>
          <p:nvPr/>
        </p:nvSpPr>
        <p:spPr bwMode="auto">
          <a:xfrm>
            <a:off x="4783015" y="2774950"/>
            <a:ext cx="422031" cy="304800"/>
          </a:xfrm>
          <a:prstGeom prst="rightArrow">
            <a:avLst>
              <a:gd name="adj1" fmla="val 50000"/>
              <a:gd name="adj2" fmla="val 37500"/>
            </a:avLst>
          </a:prstGeom>
          <a:solidFill>
            <a:srgbClr val="DACCC4"/>
          </a:solidFill>
          <a:ln w="9525">
            <a:no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0247" name="Rectangle 7"/>
          <p:cNvSpPr>
            <a:spLocks noChangeArrowheads="1"/>
          </p:cNvSpPr>
          <p:nvPr/>
        </p:nvSpPr>
        <p:spPr bwMode="auto">
          <a:xfrm>
            <a:off x="4642339" y="2359028"/>
            <a:ext cx="633046" cy="396875"/>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1000" kern="1200">
                <a:solidFill>
                  <a:srgbClr val="000000"/>
                </a:solidFill>
                <a:latin typeface="Comic Sans MS" pitchFamily="66" charset="0"/>
                <a:ea typeface="+mn-ea"/>
                <a:cs typeface="+mn-cs"/>
              </a:rPr>
              <a:t>Drive beam</a:t>
            </a:r>
          </a:p>
        </p:txBody>
      </p:sp>
      <p:sp>
        <p:nvSpPr>
          <p:cNvPr id="10248" name="AutoShape 8"/>
          <p:cNvSpPr>
            <a:spLocks noChangeArrowheads="1"/>
          </p:cNvSpPr>
          <p:nvPr/>
        </p:nvSpPr>
        <p:spPr bwMode="auto">
          <a:xfrm rot="16200000">
            <a:off x="7057292" y="1723294"/>
            <a:ext cx="304800" cy="211015"/>
          </a:xfrm>
          <a:prstGeom prst="rightArrow">
            <a:avLst>
              <a:gd name="adj1" fmla="val 50000"/>
              <a:gd name="adj2" fmla="val 33333"/>
            </a:avLst>
          </a:prstGeom>
          <a:solidFill>
            <a:srgbClr val="A8C0F6"/>
          </a:solidFill>
          <a:ln w="9525">
            <a:no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0249" name="Rectangle 9"/>
          <p:cNvSpPr>
            <a:spLocks noChangeArrowheads="1"/>
          </p:cNvSpPr>
          <p:nvPr/>
        </p:nvSpPr>
        <p:spPr bwMode="auto">
          <a:xfrm>
            <a:off x="6400801" y="1752602"/>
            <a:ext cx="703385" cy="400110"/>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1000" kern="1200">
                <a:solidFill>
                  <a:srgbClr val="000000"/>
                </a:solidFill>
                <a:latin typeface="Comic Sans MS" pitchFamily="66" charset="0"/>
                <a:ea typeface="+mn-ea"/>
                <a:cs typeface="+mn-cs"/>
              </a:rPr>
              <a:t>RF power</a:t>
            </a:r>
          </a:p>
        </p:txBody>
      </p:sp>
      <p:grpSp>
        <p:nvGrpSpPr>
          <p:cNvPr id="2" name="Group 10"/>
          <p:cNvGrpSpPr>
            <a:grpSpLocks/>
          </p:cNvGrpSpPr>
          <p:nvPr/>
        </p:nvGrpSpPr>
        <p:grpSpPr bwMode="auto">
          <a:xfrm>
            <a:off x="562708" y="2209803"/>
            <a:ext cx="3727938" cy="1338263"/>
            <a:chOff x="336" y="1440"/>
            <a:chExt cx="2544" cy="843"/>
          </a:xfrm>
        </p:grpSpPr>
        <p:grpSp>
          <p:nvGrpSpPr>
            <p:cNvPr id="3" name="Group 11"/>
            <p:cNvGrpSpPr>
              <a:grpSpLocks noChangeAspect="1"/>
            </p:cNvGrpSpPr>
            <p:nvPr/>
          </p:nvGrpSpPr>
          <p:grpSpPr bwMode="auto">
            <a:xfrm>
              <a:off x="336" y="1440"/>
              <a:ext cx="2542" cy="425"/>
              <a:chOff x="1165" y="1680"/>
              <a:chExt cx="4883" cy="816"/>
            </a:xfrm>
          </p:grpSpPr>
          <p:pic>
            <p:nvPicPr>
              <p:cNvPr id="10252" name="Picture 12"/>
              <p:cNvPicPr>
                <a:picLocks noChangeAspect="1" noChangeArrowheads="1"/>
              </p:cNvPicPr>
              <p:nvPr/>
            </p:nvPicPr>
            <p:blipFill>
              <a:blip r:embed="rId4"/>
              <a:srcRect l="42352" t="3421" r="41399" b="3421"/>
              <a:stretch>
                <a:fillRect/>
              </a:stretch>
            </p:blipFill>
            <p:spPr bwMode="auto">
              <a:xfrm rot="5400000" flipH="1">
                <a:off x="3720" y="168"/>
                <a:ext cx="816" cy="3840"/>
              </a:xfrm>
              <a:prstGeom prst="rect">
                <a:avLst/>
              </a:prstGeom>
              <a:noFill/>
              <a:ln w="9525">
                <a:noFill/>
                <a:miter lim="800000"/>
                <a:headEnd/>
                <a:tailEnd/>
              </a:ln>
              <a:effectLst/>
            </p:spPr>
          </p:pic>
          <p:pic>
            <p:nvPicPr>
              <p:cNvPr id="10253" name="Picture 13"/>
              <p:cNvPicPr>
                <a:picLocks noChangeAspect="1" noChangeArrowheads="1"/>
              </p:cNvPicPr>
              <p:nvPr/>
            </p:nvPicPr>
            <p:blipFill>
              <a:blip r:embed="rId5"/>
              <a:srcRect l="42355" t="3494" r="41399" b="37175"/>
              <a:stretch>
                <a:fillRect/>
              </a:stretch>
            </p:blipFill>
            <p:spPr bwMode="auto">
              <a:xfrm rot="-5400000">
                <a:off x="1981" y="865"/>
                <a:ext cx="815" cy="2448"/>
              </a:xfrm>
              <a:prstGeom prst="rect">
                <a:avLst/>
              </a:prstGeom>
              <a:noFill/>
              <a:ln w="9525">
                <a:noFill/>
                <a:miter lim="800000"/>
                <a:headEnd/>
                <a:tailEnd/>
              </a:ln>
              <a:effectLst/>
            </p:spPr>
          </p:pic>
        </p:grpSp>
        <p:grpSp>
          <p:nvGrpSpPr>
            <p:cNvPr id="4" name="Group 14"/>
            <p:cNvGrpSpPr>
              <a:grpSpLocks noChangeAspect="1"/>
            </p:cNvGrpSpPr>
            <p:nvPr/>
          </p:nvGrpSpPr>
          <p:grpSpPr bwMode="auto">
            <a:xfrm>
              <a:off x="338" y="1859"/>
              <a:ext cx="2542" cy="424"/>
              <a:chOff x="1165" y="1680"/>
              <a:chExt cx="4883" cy="816"/>
            </a:xfrm>
          </p:grpSpPr>
          <p:pic>
            <p:nvPicPr>
              <p:cNvPr id="10255" name="Picture 15"/>
              <p:cNvPicPr>
                <a:picLocks noChangeAspect="1" noChangeArrowheads="1"/>
              </p:cNvPicPr>
              <p:nvPr/>
            </p:nvPicPr>
            <p:blipFill>
              <a:blip r:embed="rId4"/>
              <a:srcRect l="42352" t="3421" r="41399" b="3421"/>
              <a:stretch>
                <a:fillRect/>
              </a:stretch>
            </p:blipFill>
            <p:spPr bwMode="auto">
              <a:xfrm rot="-5400000" flipH="1" flipV="1">
                <a:off x="3720" y="168"/>
                <a:ext cx="816" cy="3840"/>
              </a:xfrm>
              <a:prstGeom prst="rect">
                <a:avLst/>
              </a:prstGeom>
              <a:noFill/>
              <a:ln w="9525">
                <a:noFill/>
                <a:miter lim="800000"/>
                <a:headEnd/>
                <a:tailEnd/>
              </a:ln>
              <a:effectLst/>
            </p:spPr>
          </p:pic>
          <p:pic>
            <p:nvPicPr>
              <p:cNvPr id="10256" name="Picture 16"/>
              <p:cNvPicPr>
                <a:picLocks noChangeAspect="1" noChangeArrowheads="1"/>
              </p:cNvPicPr>
              <p:nvPr/>
            </p:nvPicPr>
            <p:blipFill>
              <a:blip r:embed="rId5"/>
              <a:srcRect l="42355" t="3494" r="41399" b="37175"/>
              <a:stretch>
                <a:fillRect/>
              </a:stretch>
            </p:blipFill>
            <p:spPr bwMode="auto">
              <a:xfrm rot="5400000" flipV="1">
                <a:off x="1981" y="865"/>
                <a:ext cx="815" cy="2448"/>
              </a:xfrm>
              <a:prstGeom prst="rect">
                <a:avLst/>
              </a:prstGeom>
              <a:noFill/>
              <a:ln w="9525">
                <a:noFill/>
                <a:miter lim="800000"/>
                <a:headEnd/>
                <a:tailEnd/>
              </a:ln>
              <a:effectLst/>
            </p:spPr>
          </p:pic>
        </p:grpSp>
      </p:grpSp>
      <p:sp>
        <p:nvSpPr>
          <p:cNvPr id="10257" name="AutoShape 17"/>
          <p:cNvSpPr>
            <a:spLocks noChangeArrowheads="1"/>
          </p:cNvSpPr>
          <p:nvPr/>
        </p:nvSpPr>
        <p:spPr bwMode="auto">
          <a:xfrm rot="10800000">
            <a:off x="1055077" y="1371600"/>
            <a:ext cx="492369" cy="381000"/>
          </a:xfrm>
          <a:prstGeom prst="triangle">
            <a:avLst>
              <a:gd name="adj" fmla="val 50000"/>
            </a:avLst>
          </a:prstGeom>
          <a:solidFill>
            <a:srgbClr val="DACCC4"/>
          </a:solidFill>
          <a:ln w="9525">
            <a:no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0258" name="AutoShape 18"/>
          <p:cNvSpPr>
            <a:spLocks noChangeArrowheads="1"/>
          </p:cNvSpPr>
          <p:nvPr/>
        </p:nvSpPr>
        <p:spPr bwMode="auto">
          <a:xfrm rot="16200000">
            <a:off x="3399692" y="1875692"/>
            <a:ext cx="304800" cy="211015"/>
          </a:xfrm>
          <a:prstGeom prst="rightArrow">
            <a:avLst>
              <a:gd name="adj1" fmla="val 50000"/>
              <a:gd name="adj2" fmla="val 33333"/>
            </a:avLst>
          </a:prstGeom>
          <a:solidFill>
            <a:srgbClr val="A8C0F6"/>
          </a:solidFill>
          <a:ln w="9525">
            <a:no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0259" name="AutoShape 19"/>
          <p:cNvSpPr>
            <a:spLocks noChangeArrowheads="1"/>
          </p:cNvSpPr>
          <p:nvPr/>
        </p:nvSpPr>
        <p:spPr bwMode="auto">
          <a:xfrm rot="5400000" flipV="1">
            <a:off x="1148862" y="1875692"/>
            <a:ext cx="304800" cy="211015"/>
          </a:xfrm>
          <a:prstGeom prst="rightArrow">
            <a:avLst>
              <a:gd name="adj1" fmla="val 50000"/>
              <a:gd name="adj2" fmla="val 33333"/>
            </a:avLst>
          </a:prstGeom>
          <a:solidFill>
            <a:srgbClr val="DACCC4"/>
          </a:solidFill>
          <a:ln w="9525">
            <a:no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0260" name="Rectangle 20"/>
          <p:cNvSpPr>
            <a:spLocks noChangeArrowheads="1"/>
          </p:cNvSpPr>
          <p:nvPr/>
        </p:nvSpPr>
        <p:spPr bwMode="auto">
          <a:xfrm>
            <a:off x="1547446" y="1295403"/>
            <a:ext cx="984738" cy="396875"/>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1000" kern="1200">
                <a:solidFill>
                  <a:srgbClr val="000000"/>
                </a:solidFill>
                <a:latin typeface="Comic Sans MS" pitchFamily="66" charset="0"/>
                <a:ea typeface="+mn-ea"/>
                <a:cs typeface="+mn-cs"/>
              </a:rPr>
              <a:t>RF high power source</a:t>
            </a:r>
          </a:p>
        </p:txBody>
      </p:sp>
      <p:sp>
        <p:nvSpPr>
          <p:cNvPr id="10261" name="Rectangle 21"/>
          <p:cNvSpPr>
            <a:spLocks noChangeArrowheads="1"/>
          </p:cNvSpPr>
          <p:nvPr/>
        </p:nvSpPr>
        <p:spPr bwMode="auto">
          <a:xfrm>
            <a:off x="2813538" y="1828800"/>
            <a:ext cx="703385" cy="553998"/>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1000" kern="1200">
                <a:solidFill>
                  <a:srgbClr val="000000"/>
                </a:solidFill>
                <a:latin typeface="Comic Sans MS" pitchFamily="66" charset="0"/>
                <a:ea typeface="+mn-ea"/>
                <a:cs typeface="+mn-cs"/>
              </a:rPr>
              <a:t>RF power out</a:t>
            </a:r>
          </a:p>
        </p:txBody>
      </p:sp>
      <p:sp>
        <p:nvSpPr>
          <p:cNvPr id="10262" name="Rectangle 22"/>
          <p:cNvSpPr>
            <a:spLocks noChangeArrowheads="1"/>
          </p:cNvSpPr>
          <p:nvPr/>
        </p:nvSpPr>
        <p:spPr bwMode="auto">
          <a:xfrm>
            <a:off x="1477108" y="1752603"/>
            <a:ext cx="703385" cy="396875"/>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1000" kern="1200">
                <a:solidFill>
                  <a:srgbClr val="000000"/>
                </a:solidFill>
                <a:latin typeface="Comic Sans MS" pitchFamily="66" charset="0"/>
                <a:ea typeface="+mn-ea"/>
                <a:cs typeface="+mn-cs"/>
              </a:rPr>
              <a:t>RF power in</a:t>
            </a:r>
          </a:p>
        </p:txBody>
      </p:sp>
      <p:sp>
        <p:nvSpPr>
          <p:cNvPr id="10263" name="Rectangle 23"/>
          <p:cNvSpPr>
            <a:spLocks noChangeArrowheads="1"/>
          </p:cNvSpPr>
          <p:nvPr/>
        </p:nvSpPr>
        <p:spPr bwMode="auto">
          <a:xfrm>
            <a:off x="5134708" y="4038603"/>
            <a:ext cx="3376246" cy="830997"/>
          </a:xfrm>
          <a:prstGeom prst="rect">
            <a:avLst/>
          </a:prstGeom>
          <a:noFill/>
          <a:ln w="9525">
            <a:noFill/>
            <a:miter lim="800000"/>
            <a:headEnd/>
            <a:tailEnd/>
          </a:ln>
          <a:effectLst/>
        </p:spPr>
        <p:txBody>
          <a:bodyPr anchor="ctr">
            <a:spAutoFit/>
          </a:bodyPr>
          <a:lstStyle/>
          <a:p>
            <a:pPr algn="l" rtl="0" fontAlgn="base">
              <a:spcBef>
                <a:spcPct val="0"/>
              </a:spcBef>
              <a:spcAft>
                <a:spcPct val="0"/>
              </a:spcAft>
            </a:pPr>
            <a:r>
              <a:rPr lang="en-GB" sz="1200" kern="1200">
                <a:solidFill>
                  <a:srgbClr val="000000"/>
                </a:solidFill>
                <a:latin typeface="Comic Sans MS" pitchFamily="66" charset="0"/>
                <a:ea typeface="+mn-ea"/>
                <a:cs typeface="+mn-cs"/>
              </a:rPr>
              <a:t>Objective: to demonstrate the reliable production of the nominal CLIC RF power level throughout the deceleration of the drive beam.</a:t>
            </a:r>
            <a:r>
              <a:rPr lang="en-US" sz="1200" kern="1200">
                <a:solidFill>
                  <a:srgbClr val="000000"/>
                </a:solidFill>
                <a:latin typeface="Comic Sans MS" pitchFamily="66" charset="0"/>
                <a:ea typeface="+mn-ea"/>
                <a:cs typeface="+mn-cs"/>
              </a:rPr>
              <a:t> </a:t>
            </a:r>
          </a:p>
        </p:txBody>
      </p:sp>
      <p:sp>
        <p:nvSpPr>
          <p:cNvPr id="10264" name="Rectangle 24"/>
          <p:cNvSpPr>
            <a:spLocks noChangeArrowheads="1"/>
          </p:cNvSpPr>
          <p:nvPr/>
        </p:nvSpPr>
        <p:spPr bwMode="auto">
          <a:xfrm>
            <a:off x="844061" y="4205290"/>
            <a:ext cx="3446585" cy="1200329"/>
          </a:xfrm>
          <a:prstGeom prst="rect">
            <a:avLst/>
          </a:prstGeom>
          <a:noFill/>
          <a:ln w="9525">
            <a:noFill/>
            <a:miter lim="800000"/>
            <a:headEnd/>
            <a:tailEnd/>
          </a:ln>
          <a:effectLst/>
        </p:spPr>
        <p:txBody>
          <a:bodyPr anchor="ctr">
            <a:spAutoFit/>
          </a:bodyPr>
          <a:lstStyle/>
          <a:p>
            <a:pPr algn="l" rtl="0" fontAlgn="base">
              <a:spcBef>
                <a:spcPct val="0"/>
              </a:spcBef>
              <a:spcAft>
                <a:spcPct val="0"/>
              </a:spcAft>
            </a:pPr>
            <a:r>
              <a:rPr lang="en-GB" sz="1200" kern="1200">
                <a:solidFill>
                  <a:srgbClr val="000000"/>
                </a:solidFill>
                <a:latin typeface="Comic Sans MS" pitchFamily="66" charset="0"/>
                <a:ea typeface="+mn-ea"/>
                <a:cs typeface="+mn-cs"/>
              </a:rPr>
              <a:t>Objective: to </a:t>
            </a:r>
            <a:r>
              <a:rPr lang="en-GB" sz="1200" kern="1200">
                <a:solidFill>
                  <a:srgbClr val="000000"/>
                </a:solidFill>
                <a:latin typeface="Comic Sans MS" pitchFamily="66" charset="0"/>
                <a:ea typeface="+mn-ea"/>
                <a:cs typeface="Times New Roman" pitchFamily="18" charset="0"/>
              </a:rPr>
              <a:t>understand the limiting factors for the PETS ultimate performance.</a:t>
            </a:r>
            <a:r>
              <a:rPr lang="en-US" sz="1200" kern="1200">
                <a:solidFill>
                  <a:srgbClr val="000000"/>
                </a:solidFill>
                <a:latin typeface="Comic Sans MS" pitchFamily="66" charset="0"/>
                <a:ea typeface="+mn-ea"/>
                <a:cs typeface="+mn-cs"/>
              </a:rPr>
              <a:t> </a:t>
            </a:r>
          </a:p>
          <a:p>
            <a:pPr algn="l" rtl="0" fontAlgn="base">
              <a:spcBef>
                <a:spcPct val="0"/>
              </a:spcBef>
              <a:spcAft>
                <a:spcPct val="0"/>
              </a:spcAft>
            </a:pPr>
            <a:endParaRPr lang="en-US" sz="1200" kern="1200">
              <a:solidFill>
                <a:srgbClr val="000000"/>
              </a:solidFill>
              <a:latin typeface="Comic Sans MS" pitchFamily="66" charset="0"/>
              <a:ea typeface="+mn-ea"/>
              <a:cs typeface="+mn-cs"/>
            </a:endParaRPr>
          </a:p>
          <a:p>
            <a:pPr algn="l" rtl="0" fontAlgn="base">
              <a:spcBef>
                <a:spcPct val="0"/>
              </a:spcBef>
              <a:spcAft>
                <a:spcPct val="0"/>
              </a:spcAft>
              <a:buFontTx/>
              <a:buChar char="•"/>
            </a:pPr>
            <a:r>
              <a:rPr lang="en-US" sz="1200" kern="1200">
                <a:solidFill>
                  <a:srgbClr val="000000"/>
                </a:solidFill>
                <a:latin typeface="Comic Sans MS" pitchFamily="66" charset="0"/>
                <a:ea typeface="+mn-ea"/>
                <a:cs typeface="+mn-cs"/>
              </a:rPr>
              <a:t> Access to the very high power levels (300 MW) and nominal CLIC pulse length.</a:t>
            </a:r>
          </a:p>
          <a:p>
            <a:pPr algn="l" rtl="0" fontAlgn="base">
              <a:spcBef>
                <a:spcPct val="0"/>
              </a:spcBef>
              <a:spcAft>
                <a:spcPct val="0"/>
              </a:spcAft>
              <a:buFontTx/>
              <a:buChar char="•"/>
            </a:pPr>
            <a:r>
              <a:rPr lang="en-US" sz="1200" kern="1200">
                <a:solidFill>
                  <a:srgbClr val="000000"/>
                </a:solidFill>
                <a:latin typeface="Comic Sans MS" pitchFamily="66" charset="0"/>
                <a:ea typeface="+mn-ea"/>
                <a:cs typeface="+mn-cs"/>
              </a:rPr>
              <a:t> High repetition rate – 60 Hz. </a:t>
            </a:r>
          </a:p>
        </p:txBody>
      </p:sp>
      <p:sp>
        <p:nvSpPr>
          <p:cNvPr id="10265" name="Rectangle 25"/>
          <p:cNvSpPr>
            <a:spLocks noChangeArrowheads="1"/>
          </p:cNvSpPr>
          <p:nvPr/>
        </p:nvSpPr>
        <p:spPr bwMode="auto">
          <a:xfrm>
            <a:off x="492369" y="685800"/>
            <a:ext cx="4009292" cy="5181600"/>
          </a:xfrm>
          <a:prstGeom prst="rect">
            <a:avLst/>
          </a:prstGeom>
          <a:noFill/>
          <a:ln w="9525">
            <a:solidFill>
              <a:schemeClr val="tx1"/>
            </a:solid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0266" name="Rectangle 26"/>
          <p:cNvSpPr>
            <a:spLocks noChangeArrowheads="1"/>
          </p:cNvSpPr>
          <p:nvPr/>
        </p:nvSpPr>
        <p:spPr bwMode="auto">
          <a:xfrm>
            <a:off x="4572000" y="685800"/>
            <a:ext cx="4220308" cy="5181600"/>
          </a:xfrm>
          <a:prstGeom prst="rect">
            <a:avLst/>
          </a:prstGeom>
          <a:noFill/>
          <a:ln w="9525">
            <a:solidFill>
              <a:schemeClr val="tx1"/>
            </a:solid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27" name="TextBox 26"/>
          <p:cNvSpPr txBox="1"/>
          <p:nvPr/>
        </p:nvSpPr>
        <p:spPr>
          <a:xfrm>
            <a:off x="7643834" y="6357958"/>
            <a:ext cx="1402948" cy="369332"/>
          </a:xfrm>
          <a:prstGeom prst="rect">
            <a:avLst/>
          </a:prstGeom>
          <a:noFill/>
        </p:spPr>
        <p:txBody>
          <a:bodyPr wrap="none" rtlCol="0">
            <a:spAutoFit/>
          </a:bodyPr>
          <a:lstStyle/>
          <a:p>
            <a:r>
              <a:rPr lang="en-US" dirty="0" smtClean="0"/>
              <a:t>I. </a:t>
            </a:r>
            <a:r>
              <a:rPr lang="en-US" dirty="0" err="1" smtClean="0"/>
              <a:t>Syratchev</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2813538" y="0"/>
            <a:ext cx="3850734" cy="307777"/>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400" kern="1200">
                <a:solidFill>
                  <a:srgbClr val="000000"/>
                </a:solidFill>
                <a:latin typeface="Comic Sans MS" pitchFamily="66" charset="0"/>
                <a:ea typeface="+mn-ea"/>
                <a:cs typeface="+mn-cs"/>
              </a:rPr>
              <a:t>Accelerating Structure Test Area at SLAC </a:t>
            </a:r>
          </a:p>
        </p:txBody>
      </p:sp>
      <p:sp>
        <p:nvSpPr>
          <p:cNvPr id="11267" name="Rectangle 3"/>
          <p:cNvSpPr>
            <a:spLocks noChangeArrowheads="1"/>
          </p:cNvSpPr>
          <p:nvPr/>
        </p:nvSpPr>
        <p:spPr bwMode="auto">
          <a:xfrm>
            <a:off x="5908431" y="457200"/>
            <a:ext cx="3094892" cy="1200329"/>
          </a:xfrm>
          <a:prstGeom prst="rect">
            <a:avLst/>
          </a:prstGeom>
          <a:noFill/>
          <a:ln w="9525">
            <a:noFill/>
            <a:miter lim="800000"/>
            <a:headEnd/>
            <a:tailEnd/>
          </a:ln>
          <a:effectLst/>
        </p:spPr>
        <p:txBody>
          <a:bodyPr anchor="ctr">
            <a:spAutoFit/>
          </a:bodyPr>
          <a:lstStyle/>
          <a:p>
            <a:pPr algn="l" rtl="0" fontAlgn="base">
              <a:spcBef>
                <a:spcPct val="0"/>
              </a:spcBef>
              <a:spcAft>
                <a:spcPct val="0"/>
              </a:spcAft>
            </a:pPr>
            <a:r>
              <a:rPr lang="en-GB" sz="1200" kern="1200">
                <a:solidFill>
                  <a:srgbClr val="000000"/>
                </a:solidFill>
                <a:latin typeface="Comic Sans MS" pitchFamily="66" charset="0"/>
                <a:ea typeface="+mn-ea"/>
                <a:cs typeface="+mn-cs"/>
              </a:rPr>
              <a:t>  ASTA [1] is a new generation general purpose test stand, which will allow processing the various types of the high power RF equipment at X-band. </a:t>
            </a:r>
            <a:r>
              <a:rPr lang="en-GB" sz="1200" kern="1200">
                <a:solidFill>
                  <a:srgbClr val="000000"/>
                </a:solidFill>
                <a:latin typeface="Comic Sans MS" pitchFamily="66" charset="0"/>
                <a:ea typeface="+mn-ea"/>
                <a:cs typeface="Times New Roman" pitchFamily="18" charset="0"/>
              </a:rPr>
              <a:t>The facility can provide a very versatile pulse length and power level.</a:t>
            </a:r>
            <a:r>
              <a:rPr lang="en-US" sz="1200" kern="1200">
                <a:solidFill>
                  <a:srgbClr val="000000"/>
                </a:solidFill>
                <a:latin typeface="Comic Sans MS" pitchFamily="66" charset="0"/>
                <a:ea typeface="+mn-ea"/>
                <a:cs typeface="+mn-cs"/>
              </a:rPr>
              <a:t>  </a:t>
            </a:r>
          </a:p>
        </p:txBody>
      </p:sp>
      <p:pic>
        <p:nvPicPr>
          <p:cNvPr id="11268" name="Picture 4"/>
          <p:cNvPicPr>
            <a:picLocks noChangeAspect="1" noChangeArrowheads="1"/>
          </p:cNvPicPr>
          <p:nvPr/>
        </p:nvPicPr>
        <p:blipFill>
          <a:blip r:embed="rId3"/>
          <a:srcRect/>
          <a:stretch>
            <a:fillRect/>
          </a:stretch>
        </p:blipFill>
        <p:spPr bwMode="auto">
          <a:xfrm>
            <a:off x="5697416" y="3733800"/>
            <a:ext cx="2813538" cy="2268538"/>
          </a:xfrm>
          <a:prstGeom prst="rect">
            <a:avLst/>
          </a:prstGeom>
          <a:noFill/>
          <a:ln w="9525">
            <a:noFill/>
            <a:miter lim="800000"/>
            <a:headEnd/>
            <a:tailEnd/>
          </a:ln>
          <a:effectLst/>
        </p:spPr>
      </p:pic>
      <p:sp>
        <p:nvSpPr>
          <p:cNvPr id="11269" name="Rectangle 5"/>
          <p:cNvSpPr>
            <a:spLocks noChangeArrowheads="1"/>
          </p:cNvSpPr>
          <p:nvPr/>
        </p:nvSpPr>
        <p:spPr bwMode="auto">
          <a:xfrm>
            <a:off x="6119446" y="5943603"/>
            <a:ext cx="2391508" cy="549275"/>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1000" kern="1200">
                <a:solidFill>
                  <a:srgbClr val="000000"/>
                </a:solidFill>
                <a:latin typeface="Comic Sans MS" pitchFamily="66" charset="0"/>
                <a:ea typeface="+mn-ea"/>
                <a:cs typeface="+mn-cs"/>
              </a:rPr>
              <a:t>Typical RF pulse envelope in the  ASTA compressed arm. The SLED II operates in dual mode regime </a:t>
            </a:r>
          </a:p>
        </p:txBody>
      </p:sp>
      <p:pic>
        <p:nvPicPr>
          <p:cNvPr id="11270" name="Picture 6"/>
          <p:cNvPicPr>
            <a:picLocks noChangeAspect="1" noChangeArrowheads="1"/>
          </p:cNvPicPr>
          <p:nvPr/>
        </p:nvPicPr>
        <p:blipFill>
          <a:blip r:embed="rId4"/>
          <a:srcRect/>
          <a:stretch>
            <a:fillRect/>
          </a:stretch>
        </p:blipFill>
        <p:spPr bwMode="auto">
          <a:xfrm>
            <a:off x="492369" y="762000"/>
            <a:ext cx="1975338" cy="3352800"/>
          </a:xfrm>
          <a:prstGeom prst="rect">
            <a:avLst/>
          </a:prstGeom>
          <a:noFill/>
          <a:ln w="9525">
            <a:noFill/>
            <a:miter lim="800000"/>
            <a:headEnd/>
            <a:tailEnd/>
          </a:ln>
          <a:effectLst/>
        </p:spPr>
      </p:pic>
      <p:sp>
        <p:nvSpPr>
          <p:cNvPr id="11271" name="Rectangle 7"/>
          <p:cNvSpPr>
            <a:spLocks noChangeArrowheads="1"/>
          </p:cNvSpPr>
          <p:nvPr/>
        </p:nvSpPr>
        <p:spPr bwMode="auto">
          <a:xfrm>
            <a:off x="492369" y="762001"/>
            <a:ext cx="1969477" cy="553998"/>
          </a:xfrm>
          <a:prstGeom prst="rect">
            <a:avLst/>
          </a:prstGeom>
          <a:solidFill>
            <a:srgbClr val="B2B2B2"/>
          </a:solidFill>
          <a:ln w="9525">
            <a:noFill/>
            <a:miter lim="800000"/>
            <a:headEnd/>
            <a:tailEnd/>
          </a:ln>
          <a:effectLst/>
        </p:spPr>
        <p:txBody>
          <a:bodyPr>
            <a:spAutoFit/>
          </a:bodyPr>
          <a:lstStyle/>
          <a:p>
            <a:pPr algn="ctr" rtl="0" fontAlgn="base">
              <a:spcBef>
                <a:spcPct val="0"/>
              </a:spcBef>
              <a:spcAft>
                <a:spcPct val="0"/>
              </a:spcAft>
            </a:pPr>
            <a:r>
              <a:rPr lang="en-US" sz="1000" kern="1200">
                <a:solidFill>
                  <a:srgbClr val="000000"/>
                </a:solidFill>
                <a:latin typeface="Comic Sans MS" pitchFamily="66" charset="0"/>
                <a:ea typeface="+mn-ea"/>
                <a:cs typeface="+mn-cs"/>
              </a:rPr>
              <a:t>The ASTA pulse compressor with variable delay in delay-lines</a:t>
            </a:r>
          </a:p>
        </p:txBody>
      </p:sp>
      <p:pic>
        <p:nvPicPr>
          <p:cNvPr id="11272" name="Picture 8"/>
          <p:cNvPicPr>
            <a:picLocks noChangeAspect="1" noChangeArrowheads="1"/>
          </p:cNvPicPr>
          <p:nvPr/>
        </p:nvPicPr>
        <p:blipFill>
          <a:blip r:embed="rId5"/>
          <a:srcRect/>
          <a:stretch>
            <a:fillRect/>
          </a:stretch>
        </p:blipFill>
        <p:spPr bwMode="auto">
          <a:xfrm>
            <a:off x="492369" y="4343400"/>
            <a:ext cx="1969477" cy="1684338"/>
          </a:xfrm>
          <a:prstGeom prst="rect">
            <a:avLst/>
          </a:prstGeom>
          <a:noFill/>
          <a:ln w="9525">
            <a:noFill/>
            <a:miter lim="800000"/>
            <a:headEnd/>
            <a:tailEnd/>
          </a:ln>
          <a:effectLst/>
        </p:spPr>
      </p:pic>
      <p:sp>
        <p:nvSpPr>
          <p:cNvPr id="11273" name="Rectangle 9"/>
          <p:cNvSpPr>
            <a:spLocks noChangeArrowheads="1"/>
          </p:cNvSpPr>
          <p:nvPr/>
        </p:nvSpPr>
        <p:spPr bwMode="auto">
          <a:xfrm>
            <a:off x="492369" y="4038600"/>
            <a:ext cx="1969477" cy="396875"/>
          </a:xfrm>
          <a:prstGeom prst="rect">
            <a:avLst/>
          </a:prstGeom>
          <a:solidFill>
            <a:srgbClr val="B2B2B2"/>
          </a:solidFill>
          <a:ln w="9525">
            <a:noFill/>
            <a:miter lim="800000"/>
            <a:headEnd/>
            <a:tailEnd/>
          </a:ln>
          <a:effectLst/>
        </p:spPr>
        <p:txBody>
          <a:bodyPr>
            <a:spAutoFit/>
          </a:bodyPr>
          <a:lstStyle/>
          <a:p>
            <a:pPr algn="ctr" rtl="0" fontAlgn="base">
              <a:spcBef>
                <a:spcPct val="0"/>
              </a:spcBef>
              <a:spcAft>
                <a:spcPct val="0"/>
              </a:spcAft>
            </a:pPr>
            <a:r>
              <a:rPr lang="en-US" sz="1000" kern="1200">
                <a:solidFill>
                  <a:srgbClr val="000000"/>
                </a:solidFill>
                <a:latin typeface="Comic Sans MS" pitchFamily="66" charset="0"/>
                <a:ea typeface="+mn-ea"/>
                <a:cs typeface="+mn-cs"/>
              </a:rPr>
              <a:t>The ASTA pulse compressor with variable iris</a:t>
            </a:r>
          </a:p>
        </p:txBody>
      </p:sp>
      <p:grpSp>
        <p:nvGrpSpPr>
          <p:cNvPr id="2" name="Group 10"/>
          <p:cNvGrpSpPr>
            <a:grpSpLocks/>
          </p:cNvGrpSpPr>
          <p:nvPr/>
        </p:nvGrpSpPr>
        <p:grpSpPr bwMode="auto">
          <a:xfrm>
            <a:off x="2532185" y="3505203"/>
            <a:ext cx="2813538" cy="2530475"/>
            <a:chOff x="1728" y="432"/>
            <a:chExt cx="1920" cy="1594"/>
          </a:xfrm>
        </p:grpSpPr>
        <p:pic>
          <p:nvPicPr>
            <p:cNvPr id="11275" name="Picture 11"/>
            <p:cNvPicPr>
              <a:picLocks noChangeAspect="1" noChangeArrowheads="1"/>
            </p:cNvPicPr>
            <p:nvPr/>
          </p:nvPicPr>
          <p:blipFill>
            <a:blip r:embed="rId6"/>
            <a:srcRect/>
            <a:stretch>
              <a:fillRect/>
            </a:stretch>
          </p:blipFill>
          <p:spPr bwMode="auto">
            <a:xfrm>
              <a:off x="1728" y="432"/>
              <a:ext cx="1920" cy="1591"/>
            </a:xfrm>
            <a:prstGeom prst="rect">
              <a:avLst/>
            </a:prstGeom>
            <a:noFill/>
            <a:ln w="9525">
              <a:noFill/>
              <a:miter lim="800000"/>
              <a:headEnd/>
              <a:tailEnd/>
            </a:ln>
            <a:effectLst/>
          </p:spPr>
        </p:pic>
        <p:sp>
          <p:nvSpPr>
            <p:cNvPr id="11276" name="Rectangle 12"/>
            <p:cNvSpPr>
              <a:spLocks noChangeArrowheads="1"/>
            </p:cNvSpPr>
            <p:nvPr/>
          </p:nvSpPr>
          <p:spPr bwMode="auto">
            <a:xfrm>
              <a:off x="1728" y="1776"/>
              <a:ext cx="1920" cy="250"/>
            </a:xfrm>
            <a:prstGeom prst="rect">
              <a:avLst/>
            </a:prstGeom>
            <a:solidFill>
              <a:srgbClr val="B2B2B2"/>
            </a:solidFill>
            <a:ln w="9525">
              <a:noFill/>
              <a:miter lim="800000"/>
              <a:headEnd/>
              <a:tailEnd/>
            </a:ln>
            <a:effectLst/>
          </p:spPr>
          <p:txBody>
            <a:bodyPr>
              <a:spAutoFit/>
            </a:bodyPr>
            <a:lstStyle/>
            <a:p>
              <a:pPr algn="ctr" rtl="0" fontAlgn="base">
                <a:spcBef>
                  <a:spcPct val="0"/>
                </a:spcBef>
                <a:spcAft>
                  <a:spcPct val="0"/>
                </a:spcAft>
              </a:pPr>
              <a:r>
                <a:rPr lang="en-US" sz="1000" kern="1200">
                  <a:solidFill>
                    <a:srgbClr val="000000"/>
                  </a:solidFill>
                  <a:latin typeface="Comic Sans MS" pitchFamily="66" charset="0"/>
                  <a:ea typeface="+mn-ea"/>
                  <a:cs typeface="+mn-cs"/>
                </a:rPr>
                <a:t>The uncompressed arm has a variable phase shifter and a gate valve</a:t>
              </a:r>
            </a:p>
          </p:txBody>
        </p:sp>
      </p:grpSp>
      <p:grpSp>
        <p:nvGrpSpPr>
          <p:cNvPr id="3" name="Group 13"/>
          <p:cNvGrpSpPr>
            <a:grpSpLocks/>
          </p:cNvGrpSpPr>
          <p:nvPr/>
        </p:nvGrpSpPr>
        <p:grpSpPr bwMode="auto">
          <a:xfrm>
            <a:off x="2532185" y="457200"/>
            <a:ext cx="3376246" cy="2914650"/>
            <a:chOff x="1776" y="2352"/>
            <a:chExt cx="2304" cy="1836"/>
          </a:xfrm>
        </p:grpSpPr>
        <p:grpSp>
          <p:nvGrpSpPr>
            <p:cNvPr id="4" name="Group 14"/>
            <p:cNvGrpSpPr>
              <a:grpSpLocks/>
            </p:cNvGrpSpPr>
            <p:nvPr/>
          </p:nvGrpSpPr>
          <p:grpSpPr bwMode="auto">
            <a:xfrm>
              <a:off x="1968" y="2688"/>
              <a:ext cx="2112" cy="1500"/>
              <a:chOff x="2016" y="2352"/>
              <a:chExt cx="2112" cy="1500"/>
            </a:xfrm>
          </p:grpSpPr>
          <p:sp>
            <p:nvSpPr>
              <p:cNvPr id="11279" name="AutoShape 15"/>
              <p:cNvSpPr>
                <a:spLocks noChangeArrowheads="1"/>
              </p:cNvSpPr>
              <p:nvPr/>
            </p:nvSpPr>
            <p:spPr bwMode="auto">
              <a:xfrm>
                <a:off x="2064" y="3360"/>
                <a:ext cx="288" cy="240"/>
              </a:xfrm>
              <a:prstGeom prst="triangle">
                <a:avLst>
                  <a:gd name="adj" fmla="val 50000"/>
                </a:avLst>
              </a:prstGeom>
              <a:solidFill>
                <a:schemeClr val="accent1"/>
              </a:solidFill>
              <a:ln w="9525">
                <a:no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280" name="Rectangle 16"/>
              <p:cNvSpPr>
                <a:spLocks noChangeArrowheads="1"/>
              </p:cNvSpPr>
              <p:nvPr/>
            </p:nvSpPr>
            <p:spPr bwMode="auto">
              <a:xfrm>
                <a:off x="2160" y="3120"/>
                <a:ext cx="432" cy="144"/>
              </a:xfrm>
              <a:prstGeom prst="rect">
                <a:avLst/>
              </a:prstGeom>
              <a:solidFill>
                <a:srgbClr val="B2B2B2"/>
              </a:solidFill>
              <a:ln w="9525">
                <a:no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281" name="Line 17"/>
              <p:cNvSpPr>
                <a:spLocks noChangeShapeType="1"/>
              </p:cNvSpPr>
              <p:nvPr/>
            </p:nvSpPr>
            <p:spPr bwMode="auto">
              <a:xfrm flipV="1">
                <a:off x="2208" y="3264"/>
                <a:ext cx="0" cy="96"/>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282" name="AutoShape 18"/>
              <p:cNvSpPr>
                <a:spLocks noChangeArrowheads="1"/>
              </p:cNvSpPr>
              <p:nvPr/>
            </p:nvSpPr>
            <p:spPr bwMode="auto">
              <a:xfrm>
                <a:off x="2400" y="3360"/>
                <a:ext cx="288" cy="240"/>
              </a:xfrm>
              <a:prstGeom prst="triangle">
                <a:avLst>
                  <a:gd name="adj" fmla="val 50000"/>
                </a:avLst>
              </a:prstGeom>
              <a:solidFill>
                <a:schemeClr val="accent1"/>
              </a:solidFill>
              <a:ln w="9525">
                <a:no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283" name="Line 19"/>
              <p:cNvSpPr>
                <a:spLocks noChangeShapeType="1"/>
              </p:cNvSpPr>
              <p:nvPr/>
            </p:nvSpPr>
            <p:spPr bwMode="auto">
              <a:xfrm flipV="1">
                <a:off x="2544" y="3264"/>
                <a:ext cx="0" cy="96"/>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284" name="Line 20"/>
              <p:cNvSpPr>
                <a:spLocks noChangeShapeType="1"/>
              </p:cNvSpPr>
              <p:nvPr/>
            </p:nvSpPr>
            <p:spPr bwMode="auto">
              <a:xfrm flipV="1">
                <a:off x="2208" y="2880"/>
                <a:ext cx="0" cy="240"/>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285" name="Oval 21"/>
              <p:cNvSpPr>
                <a:spLocks noChangeArrowheads="1"/>
              </p:cNvSpPr>
              <p:nvPr/>
            </p:nvSpPr>
            <p:spPr bwMode="auto">
              <a:xfrm>
                <a:off x="2112" y="2688"/>
                <a:ext cx="192" cy="192"/>
              </a:xfrm>
              <a:prstGeom prst="ellipse">
                <a:avLst/>
              </a:prstGeom>
              <a:solidFill>
                <a:schemeClr val="accent1"/>
              </a:solidFill>
              <a:ln w="9525">
                <a:noFill/>
                <a:round/>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286" name="Line 22"/>
              <p:cNvSpPr>
                <a:spLocks noChangeShapeType="1"/>
              </p:cNvSpPr>
              <p:nvPr/>
            </p:nvSpPr>
            <p:spPr bwMode="auto">
              <a:xfrm flipV="1">
                <a:off x="2160" y="2736"/>
                <a:ext cx="96" cy="96"/>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grpSp>
            <p:nvGrpSpPr>
              <p:cNvPr id="5" name="Group 23"/>
              <p:cNvGrpSpPr>
                <a:grpSpLocks/>
              </p:cNvGrpSpPr>
              <p:nvPr/>
            </p:nvGrpSpPr>
            <p:grpSpPr bwMode="auto">
              <a:xfrm>
                <a:off x="2016" y="2496"/>
                <a:ext cx="384" cy="192"/>
                <a:chOff x="2016" y="2496"/>
                <a:chExt cx="384" cy="192"/>
              </a:xfrm>
            </p:grpSpPr>
            <p:sp>
              <p:nvSpPr>
                <p:cNvPr id="11288" name="Line 24"/>
                <p:cNvSpPr>
                  <a:spLocks noChangeShapeType="1"/>
                </p:cNvSpPr>
                <p:nvPr/>
              </p:nvSpPr>
              <p:spPr bwMode="auto">
                <a:xfrm flipV="1">
                  <a:off x="2208" y="2592"/>
                  <a:ext cx="0" cy="96"/>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289" name="Oval 25"/>
                <p:cNvSpPr>
                  <a:spLocks noChangeArrowheads="1"/>
                </p:cNvSpPr>
                <p:nvPr/>
              </p:nvSpPr>
              <p:spPr bwMode="auto">
                <a:xfrm>
                  <a:off x="2064" y="2496"/>
                  <a:ext cx="288" cy="96"/>
                </a:xfrm>
                <a:prstGeom prst="ellipse">
                  <a:avLst/>
                </a:prstGeom>
                <a:solidFill>
                  <a:schemeClr val="folHlink"/>
                </a:solidFill>
                <a:ln w="9525">
                  <a:noFill/>
                  <a:round/>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290" name="Line 26"/>
                <p:cNvSpPr>
                  <a:spLocks noChangeShapeType="1"/>
                </p:cNvSpPr>
                <p:nvPr/>
              </p:nvSpPr>
              <p:spPr bwMode="auto">
                <a:xfrm>
                  <a:off x="2016" y="2544"/>
                  <a:ext cx="144" cy="0"/>
                </a:xfrm>
                <a:prstGeom prst="line">
                  <a:avLst/>
                </a:prstGeom>
                <a:noFill/>
                <a:ln w="28575">
                  <a:solidFill>
                    <a:schemeClr val="tx1"/>
                  </a:solidFill>
                  <a:round/>
                  <a:headEnd/>
                  <a:tailEn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291" name="Line 27"/>
                <p:cNvSpPr>
                  <a:spLocks noChangeShapeType="1"/>
                </p:cNvSpPr>
                <p:nvPr/>
              </p:nvSpPr>
              <p:spPr bwMode="auto">
                <a:xfrm>
                  <a:off x="2256" y="2544"/>
                  <a:ext cx="144" cy="0"/>
                </a:xfrm>
                <a:prstGeom prst="line">
                  <a:avLst/>
                </a:prstGeom>
                <a:noFill/>
                <a:ln w="28575">
                  <a:solidFill>
                    <a:schemeClr val="tx1"/>
                  </a:solidFill>
                  <a:round/>
                  <a:headEnd/>
                  <a:tailEn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grpSp>
          <p:sp>
            <p:nvSpPr>
              <p:cNvPr id="11292" name="Line 28"/>
              <p:cNvSpPr>
                <a:spLocks noChangeShapeType="1"/>
              </p:cNvSpPr>
              <p:nvPr/>
            </p:nvSpPr>
            <p:spPr bwMode="auto">
              <a:xfrm flipH="1" flipV="1">
                <a:off x="2208" y="2352"/>
                <a:ext cx="0" cy="144"/>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grpSp>
            <p:nvGrpSpPr>
              <p:cNvPr id="6" name="Group 29"/>
              <p:cNvGrpSpPr>
                <a:grpSpLocks/>
              </p:cNvGrpSpPr>
              <p:nvPr/>
            </p:nvGrpSpPr>
            <p:grpSpPr bwMode="auto">
              <a:xfrm>
                <a:off x="2784" y="2688"/>
                <a:ext cx="1200" cy="384"/>
                <a:chOff x="2688" y="2832"/>
                <a:chExt cx="1200" cy="384"/>
              </a:xfrm>
            </p:grpSpPr>
            <p:sp>
              <p:nvSpPr>
                <p:cNvPr id="11294" name="Rectangle 30"/>
                <p:cNvSpPr>
                  <a:spLocks noChangeArrowheads="1"/>
                </p:cNvSpPr>
                <p:nvPr/>
              </p:nvSpPr>
              <p:spPr bwMode="auto">
                <a:xfrm>
                  <a:off x="2880" y="2880"/>
                  <a:ext cx="1008" cy="96"/>
                </a:xfrm>
                <a:prstGeom prst="rect">
                  <a:avLst/>
                </a:prstGeom>
                <a:solidFill>
                  <a:srgbClr val="DACCC4"/>
                </a:solidFill>
                <a:ln w="9525">
                  <a:no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295" name="Rectangle 31"/>
                <p:cNvSpPr>
                  <a:spLocks noChangeArrowheads="1"/>
                </p:cNvSpPr>
                <p:nvPr/>
              </p:nvSpPr>
              <p:spPr bwMode="auto">
                <a:xfrm>
                  <a:off x="2880" y="3072"/>
                  <a:ext cx="1008" cy="96"/>
                </a:xfrm>
                <a:prstGeom prst="rect">
                  <a:avLst/>
                </a:prstGeom>
                <a:solidFill>
                  <a:srgbClr val="DACCC4"/>
                </a:solidFill>
                <a:ln w="9525">
                  <a:no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296" name="Rectangle 32"/>
                <p:cNvSpPr>
                  <a:spLocks noChangeArrowheads="1"/>
                </p:cNvSpPr>
                <p:nvPr/>
              </p:nvSpPr>
              <p:spPr bwMode="auto">
                <a:xfrm>
                  <a:off x="2688" y="2832"/>
                  <a:ext cx="96" cy="384"/>
                </a:xfrm>
                <a:prstGeom prst="rect">
                  <a:avLst/>
                </a:prstGeom>
                <a:solidFill>
                  <a:srgbClr val="DACCC4"/>
                </a:solidFill>
                <a:ln w="9525">
                  <a:no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297" name="Line 33"/>
                <p:cNvSpPr>
                  <a:spLocks noChangeShapeType="1"/>
                </p:cNvSpPr>
                <p:nvPr/>
              </p:nvSpPr>
              <p:spPr bwMode="auto">
                <a:xfrm>
                  <a:off x="2784" y="2928"/>
                  <a:ext cx="96" cy="0"/>
                </a:xfrm>
                <a:prstGeom prst="line">
                  <a:avLst/>
                </a:prstGeom>
                <a:noFill/>
                <a:ln w="9525">
                  <a:solidFill>
                    <a:schemeClr val="tx1"/>
                  </a:solidFill>
                  <a:round/>
                  <a:headEnd/>
                  <a:tailEn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298" name="Line 34"/>
                <p:cNvSpPr>
                  <a:spLocks noChangeShapeType="1"/>
                </p:cNvSpPr>
                <p:nvPr/>
              </p:nvSpPr>
              <p:spPr bwMode="auto">
                <a:xfrm>
                  <a:off x="2784" y="3120"/>
                  <a:ext cx="96" cy="0"/>
                </a:xfrm>
                <a:prstGeom prst="line">
                  <a:avLst/>
                </a:prstGeom>
                <a:noFill/>
                <a:ln w="9525">
                  <a:solidFill>
                    <a:schemeClr val="tx1"/>
                  </a:solidFill>
                  <a:round/>
                  <a:headEnd/>
                  <a:tailEn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grpSp>
          <p:grpSp>
            <p:nvGrpSpPr>
              <p:cNvPr id="7" name="Group 35"/>
              <p:cNvGrpSpPr>
                <a:grpSpLocks/>
              </p:cNvGrpSpPr>
              <p:nvPr/>
            </p:nvGrpSpPr>
            <p:grpSpPr bwMode="auto">
              <a:xfrm>
                <a:off x="2448" y="2496"/>
                <a:ext cx="384" cy="192"/>
                <a:chOff x="2016" y="2496"/>
                <a:chExt cx="384" cy="192"/>
              </a:xfrm>
            </p:grpSpPr>
            <p:sp>
              <p:nvSpPr>
                <p:cNvPr id="11300" name="Line 36"/>
                <p:cNvSpPr>
                  <a:spLocks noChangeShapeType="1"/>
                </p:cNvSpPr>
                <p:nvPr/>
              </p:nvSpPr>
              <p:spPr bwMode="auto">
                <a:xfrm flipV="1">
                  <a:off x="2208" y="2592"/>
                  <a:ext cx="0" cy="96"/>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301" name="Oval 37"/>
                <p:cNvSpPr>
                  <a:spLocks noChangeArrowheads="1"/>
                </p:cNvSpPr>
                <p:nvPr/>
              </p:nvSpPr>
              <p:spPr bwMode="auto">
                <a:xfrm>
                  <a:off x="2064" y="2496"/>
                  <a:ext cx="288" cy="96"/>
                </a:xfrm>
                <a:prstGeom prst="ellipse">
                  <a:avLst/>
                </a:prstGeom>
                <a:solidFill>
                  <a:schemeClr val="folHlink"/>
                </a:solidFill>
                <a:ln w="9525">
                  <a:noFill/>
                  <a:round/>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302" name="Line 38"/>
                <p:cNvSpPr>
                  <a:spLocks noChangeShapeType="1"/>
                </p:cNvSpPr>
                <p:nvPr/>
              </p:nvSpPr>
              <p:spPr bwMode="auto">
                <a:xfrm>
                  <a:off x="2016" y="2544"/>
                  <a:ext cx="144" cy="0"/>
                </a:xfrm>
                <a:prstGeom prst="line">
                  <a:avLst/>
                </a:prstGeom>
                <a:noFill/>
                <a:ln w="28575">
                  <a:solidFill>
                    <a:schemeClr val="tx1"/>
                  </a:solidFill>
                  <a:round/>
                  <a:headEnd/>
                  <a:tailEn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303" name="Line 39"/>
                <p:cNvSpPr>
                  <a:spLocks noChangeShapeType="1"/>
                </p:cNvSpPr>
                <p:nvPr/>
              </p:nvSpPr>
              <p:spPr bwMode="auto">
                <a:xfrm>
                  <a:off x="2256" y="2544"/>
                  <a:ext cx="144" cy="0"/>
                </a:xfrm>
                <a:prstGeom prst="line">
                  <a:avLst/>
                </a:prstGeom>
                <a:noFill/>
                <a:ln w="28575">
                  <a:solidFill>
                    <a:schemeClr val="tx1"/>
                  </a:solidFill>
                  <a:round/>
                  <a:headEnd/>
                  <a:tailEn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grpSp>
          <p:sp>
            <p:nvSpPr>
              <p:cNvPr id="11304" name="Arc 40"/>
              <p:cNvSpPr>
                <a:spLocks/>
              </p:cNvSpPr>
              <p:nvPr/>
            </p:nvSpPr>
            <p:spPr bwMode="auto">
              <a:xfrm flipH="1" flipV="1">
                <a:off x="2640" y="2688"/>
                <a:ext cx="144" cy="14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305" name="Arc 41"/>
              <p:cNvSpPr>
                <a:spLocks/>
              </p:cNvSpPr>
              <p:nvPr/>
            </p:nvSpPr>
            <p:spPr bwMode="auto">
              <a:xfrm flipH="1">
                <a:off x="2496" y="2976"/>
                <a:ext cx="144" cy="14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306" name="Line 42"/>
              <p:cNvSpPr>
                <a:spLocks noChangeShapeType="1"/>
              </p:cNvSpPr>
              <p:nvPr/>
            </p:nvSpPr>
            <p:spPr bwMode="auto">
              <a:xfrm>
                <a:off x="2640" y="2976"/>
                <a:ext cx="144" cy="0"/>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307" name="Line 43"/>
              <p:cNvSpPr>
                <a:spLocks noChangeShapeType="1"/>
              </p:cNvSpPr>
              <p:nvPr/>
            </p:nvSpPr>
            <p:spPr bwMode="auto">
              <a:xfrm flipV="1">
                <a:off x="2640" y="2352"/>
                <a:ext cx="0" cy="144"/>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308" name="Rectangle 44"/>
              <p:cNvSpPr>
                <a:spLocks noChangeArrowheads="1"/>
              </p:cNvSpPr>
              <p:nvPr/>
            </p:nvSpPr>
            <p:spPr bwMode="auto">
              <a:xfrm>
                <a:off x="2064" y="3600"/>
                <a:ext cx="712" cy="252"/>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000" kern="1200">
                    <a:solidFill>
                      <a:srgbClr val="000000"/>
                    </a:solidFill>
                    <a:latin typeface="Comic Sans MS" pitchFamily="66" charset="0"/>
                    <a:ea typeface="+mn-ea"/>
                    <a:cs typeface="+mn-cs"/>
                  </a:rPr>
                  <a:t>Two klystrons</a:t>
                </a:r>
              </a:p>
              <a:p>
                <a:pPr algn="l" rtl="0" fontAlgn="base">
                  <a:spcBef>
                    <a:spcPct val="0"/>
                  </a:spcBef>
                  <a:spcAft>
                    <a:spcPct val="0"/>
                  </a:spcAft>
                </a:pPr>
                <a:r>
                  <a:rPr lang="en-US" sz="1000" kern="1200">
                    <a:solidFill>
                      <a:srgbClr val="000000"/>
                    </a:solidFill>
                    <a:latin typeface="Comic Sans MS" pitchFamily="66" charset="0"/>
                    <a:ea typeface="+mn-ea"/>
                    <a:cs typeface="+mn-cs"/>
                  </a:rPr>
                  <a:t>50 MW@1.5us</a:t>
                </a:r>
              </a:p>
            </p:txBody>
          </p:sp>
          <p:sp>
            <p:nvSpPr>
              <p:cNvPr id="11309" name="Rectangle 45"/>
              <p:cNvSpPr>
                <a:spLocks noChangeArrowheads="1"/>
              </p:cNvSpPr>
              <p:nvPr/>
            </p:nvSpPr>
            <p:spPr bwMode="auto">
              <a:xfrm>
                <a:off x="2832" y="3120"/>
                <a:ext cx="1296" cy="250"/>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1000" kern="1200">
                    <a:solidFill>
                      <a:srgbClr val="000000"/>
                    </a:solidFill>
                    <a:latin typeface="Comic Sans MS" pitchFamily="66" charset="0"/>
                    <a:ea typeface="+mn-ea"/>
                    <a:cs typeface="+mn-cs"/>
                  </a:rPr>
                  <a:t>SLED II with variable length and iris reflection</a:t>
                </a:r>
              </a:p>
            </p:txBody>
          </p:sp>
        </p:grpSp>
        <p:sp>
          <p:nvSpPr>
            <p:cNvPr id="11310" name="Rectangle 46"/>
            <p:cNvSpPr>
              <a:spLocks noChangeArrowheads="1"/>
            </p:cNvSpPr>
            <p:nvPr/>
          </p:nvSpPr>
          <p:spPr bwMode="auto">
            <a:xfrm>
              <a:off x="1920" y="2448"/>
              <a:ext cx="912" cy="336"/>
            </a:xfrm>
            <a:prstGeom prst="rect">
              <a:avLst/>
            </a:prstGeom>
            <a:noFill/>
            <a:ln w="9525">
              <a:solidFill>
                <a:schemeClr val="tx1"/>
              </a:solid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1311" name="Rectangle 47"/>
            <p:cNvSpPr>
              <a:spLocks noChangeArrowheads="1"/>
            </p:cNvSpPr>
            <p:nvPr/>
          </p:nvSpPr>
          <p:spPr bwMode="auto">
            <a:xfrm>
              <a:off x="1968" y="2496"/>
              <a:ext cx="871" cy="155"/>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000" kern="1200">
                  <a:solidFill>
                    <a:srgbClr val="000000"/>
                  </a:solidFill>
                  <a:latin typeface="Comic Sans MS" pitchFamily="66" charset="0"/>
                  <a:ea typeface="+mn-ea"/>
                  <a:cs typeface="+mn-cs"/>
                </a:rPr>
                <a:t>Experimental area</a:t>
              </a:r>
            </a:p>
          </p:txBody>
        </p:sp>
        <p:sp>
          <p:nvSpPr>
            <p:cNvPr id="11312" name="Rectangle 48"/>
            <p:cNvSpPr>
              <a:spLocks noChangeArrowheads="1"/>
            </p:cNvSpPr>
            <p:nvPr/>
          </p:nvSpPr>
          <p:spPr bwMode="auto">
            <a:xfrm rot="16200000">
              <a:off x="1644" y="3195"/>
              <a:ext cx="688" cy="147"/>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Uncompressed arm</a:t>
              </a:r>
            </a:p>
          </p:txBody>
        </p:sp>
        <p:sp>
          <p:nvSpPr>
            <p:cNvPr id="11313" name="Rectangle 49"/>
            <p:cNvSpPr>
              <a:spLocks noChangeArrowheads="1"/>
            </p:cNvSpPr>
            <p:nvPr/>
          </p:nvSpPr>
          <p:spPr bwMode="auto">
            <a:xfrm>
              <a:off x="2784" y="2799"/>
              <a:ext cx="464" cy="136"/>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Gate valve</a:t>
              </a:r>
            </a:p>
          </p:txBody>
        </p:sp>
        <p:sp>
          <p:nvSpPr>
            <p:cNvPr id="11314" name="Rectangle 50"/>
            <p:cNvSpPr>
              <a:spLocks noChangeArrowheads="1"/>
            </p:cNvSpPr>
            <p:nvPr/>
          </p:nvSpPr>
          <p:spPr bwMode="auto">
            <a:xfrm>
              <a:off x="2208" y="3024"/>
              <a:ext cx="412" cy="213"/>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Rf Phase</a:t>
              </a:r>
            </a:p>
            <a:p>
              <a:pPr algn="l" rtl="0" fontAlgn="base">
                <a:spcBef>
                  <a:spcPct val="0"/>
                </a:spcBef>
                <a:spcAft>
                  <a:spcPct val="0"/>
                </a:spcAft>
              </a:pPr>
              <a:r>
                <a:rPr lang="en-US" sz="800" kern="1200">
                  <a:solidFill>
                    <a:srgbClr val="000000"/>
                  </a:solidFill>
                  <a:latin typeface="Comic Sans MS" pitchFamily="66" charset="0"/>
                  <a:ea typeface="+mn-ea"/>
                  <a:cs typeface="+mn-cs"/>
                </a:rPr>
                <a:t>shifter</a:t>
              </a:r>
            </a:p>
          </p:txBody>
        </p:sp>
        <p:sp>
          <p:nvSpPr>
            <p:cNvPr id="11315" name="Rectangle 51"/>
            <p:cNvSpPr>
              <a:spLocks noChangeArrowheads="1"/>
            </p:cNvSpPr>
            <p:nvPr/>
          </p:nvSpPr>
          <p:spPr bwMode="auto">
            <a:xfrm>
              <a:off x="2976" y="2544"/>
              <a:ext cx="751" cy="17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200" kern="1200">
                  <a:solidFill>
                    <a:srgbClr val="000000"/>
                  </a:solidFill>
                  <a:latin typeface="Comic Sans MS" pitchFamily="66" charset="0"/>
                  <a:ea typeface="+mn-ea"/>
                  <a:cs typeface="+mn-cs"/>
                </a:rPr>
                <a:t>ASTA layout</a:t>
              </a:r>
            </a:p>
          </p:txBody>
        </p:sp>
        <p:sp>
          <p:nvSpPr>
            <p:cNvPr id="11316" name="Rectangle 52"/>
            <p:cNvSpPr>
              <a:spLocks noChangeArrowheads="1"/>
            </p:cNvSpPr>
            <p:nvPr/>
          </p:nvSpPr>
          <p:spPr bwMode="auto">
            <a:xfrm>
              <a:off x="1776" y="2352"/>
              <a:ext cx="2208" cy="1824"/>
            </a:xfrm>
            <a:prstGeom prst="rect">
              <a:avLst/>
            </a:prstGeom>
            <a:noFill/>
            <a:ln w="9525">
              <a:solidFill>
                <a:schemeClr val="tx1"/>
              </a:solid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grpSp>
      <p:sp>
        <p:nvSpPr>
          <p:cNvPr id="11317" name="Rectangle 53"/>
          <p:cNvSpPr>
            <a:spLocks noChangeArrowheads="1"/>
          </p:cNvSpPr>
          <p:nvPr/>
        </p:nvSpPr>
        <p:spPr bwMode="auto">
          <a:xfrm>
            <a:off x="351692" y="457200"/>
            <a:ext cx="5416062" cy="5715000"/>
          </a:xfrm>
          <a:prstGeom prst="rect">
            <a:avLst/>
          </a:prstGeom>
          <a:noFill/>
          <a:ln w="9525">
            <a:solidFill>
              <a:schemeClr val="tx1"/>
            </a:solid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grpSp>
        <p:nvGrpSpPr>
          <p:cNvPr id="8" name="Group 54"/>
          <p:cNvGrpSpPr>
            <a:grpSpLocks/>
          </p:cNvGrpSpPr>
          <p:nvPr/>
        </p:nvGrpSpPr>
        <p:grpSpPr bwMode="auto">
          <a:xfrm>
            <a:off x="5908431" y="1905000"/>
            <a:ext cx="2461846" cy="1919288"/>
            <a:chOff x="4032" y="1152"/>
            <a:chExt cx="1680" cy="1209"/>
          </a:xfrm>
        </p:grpSpPr>
        <p:pic>
          <p:nvPicPr>
            <p:cNvPr id="11319" name="Picture 55"/>
            <p:cNvPicPr>
              <a:picLocks noChangeAspect="1" noChangeArrowheads="1"/>
            </p:cNvPicPr>
            <p:nvPr/>
          </p:nvPicPr>
          <p:blipFill>
            <a:blip r:embed="rId7"/>
            <a:srcRect t="3819"/>
            <a:stretch>
              <a:fillRect/>
            </a:stretch>
          </p:blipFill>
          <p:spPr bwMode="auto">
            <a:xfrm>
              <a:off x="4032" y="1152"/>
              <a:ext cx="1680" cy="1209"/>
            </a:xfrm>
            <a:prstGeom prst="rect">
              <a:avLst/>
            </a:prstGeom>
            <a:noFill/>
            <a:ln w="9525">
              <a:noFill/>
              <a:miter lim="800000"/>
              <a:headEnd/>
              <a:tailEnd/>
            </a:ln>
            <a:effectLst/>
          </p:spPr>
        </p:pic>
        <p:sp>
          <p:nvSpPr>
            <p:cNvPr id="11320" name="Line 56"/>
            <p:cNvSpPr>
              <a:spLocks noChangeShapeType="1"/>
            </p:cNvSpPr>
            <p:nvPr/>
          </p:nvSpPr>
          <p:spPr bwMode="auto">
            <a:xfrm>
              <a:off x="4992" y="1842"/>
              <a:ext cx="96" cy="0"/>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grpSp>
      <p:sp>
        <p:nvSpPr>
          <p:cNvPr id="11321" name="Rectangle 57"/>
          <p:cNvSpPr>
            <a:spLocks noChangeArrowheads="1"/>
          </p:cNvSpPr>
          <p:nvPr/>
        </p:nvSpPr>
        <p:spPr bwMode="auto">
          <a:xfrm>
            <a:off x="7385539" y="2895601"/>
            <a:ext cx="710451" cy="21544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CLIC PETS</a:t>
            </a:r>
          </a:p>
        </p:txBody>
      </p:sp>
      <p:sp>
        <p:nvSpPr>
          <p:cNvPr id="11322" name="Rectangle 58"/>
          <p:cNvSpPr>
            <a:spLocks noChangeArrowheads="1"/>
          </p:cNvSpPr>
          <p:nvPr/>
        </p:nvSpPr>
        <p:spPr bwMode="auto">
          <a:xfrm>
            <a:off x="6541478" y="1600201"/>
            <a:ext cx="1688123" cy="396875"/>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1000" kern="1200">
                <a:solidFill>
                  <a:srgbClr val="000000"/>
                </a:solidFill>
                <a:latin typeface="Comic Sans MS" pitchFamily="66" charset="0"/>
                <a:ea typeface="+mn-ea"/>
                <a:cs typeface="+mn-cs"/>
              </a:rPr>
              <a:t>RF pulse @ power in the ASTA compressed arm</a:t>
            </a:r>
          </a:p>
        </p:txBody>
      </p:sp>
      <p:sp>
        <p:nvSpPr>
          <p:cNvPr id="11323" name="Rectangle 59"/>
          <p:cNvSpPr>
            <a:spLocks noChangeArrowheads="1"/>
          </p:cNvSpPr>
          <p:nvPr/>
        </p:nvSpPr>
        <p:spPr bwMode="auto">
          <a:xfrm>
            <a:off x="3024555" y="2209801"/>
            <a:ext cx="715260" cy="21544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3dB hybrid</a:t>
            </a:r>
          </a:p>
        </p:txBody>
      </p:sp>
      <p:sp>
        <p:nvSpPr>
          <p:cNvPr id="60" name="TextBox 59"/>
          <p:cNvSpPr txBox="1"/>
          <p:nvPr/>
        </p:nvSpPr>
        <p:spPr>
          <a:xfrm>
            <a:off x="7643834" y="6357958"/>
            <a:ext cx="1402948" cy="369332"/>
          </a:xfrm>
          <a:prstGeom prst="rect">
            <a:avLst/>
          </a:prstGeom>
          <a:noFill/>
        </p:spPr>
        <p:txBody>
          <a:bodyPr wrap="none" rtlCol="0">
            <a:spAutoFit/>
          </a:bodyPr>
          <a:lstStyle/>
          <a:p>
            <a:r>
              <a:rPr lang="en-US" dirty="0" smtClean="0"/>
              <a:t>I. </a:t>
            </a:r>
            <a:r>
              <a:rPr lang="en-US" dirty="0" err="1" smtClean="0"/>
              <a:t>Syratchev</a:t>
            </a:r>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p:cNvPicPr>
            <a:picLocks noChangeAspect="1" noChangeArrowheads="1"/>
          </p:cNvPicPr>
          <p:nvPr/>
        </p:nvPicPr>
        <p:blipFill>
          <a:blip r:embed="rId4"/>
          <a:srcRect t="3200" r="10841"/>
          <a:stretch>
            <a:fillRect/>
          </a:stretch>
        </p:blipFill>
        <p:spPr bwMode="auto">
          <a:xfrm>
            <a:off x="6330463" y="2133603"/>
            <a:ext cx="2602523" cy="1560513"/>
          </a:xfrm>
          <a:prstGeom prst="rect">
            <a:avLst/>
          </a:prstGeom>
          <a:noFill/>
          <a:ln w="9525">
            <a:noFill/>
            <a:miter lim="800000"/>
            <a:headEnd/>
            <a:tailEnd/>
          </a:ln>
          <a:effectLst/>
        </p:spPr>
      </p:pic>
      <p:sp>
        <p:nvSpPr>
          <p:cNvPr id="4102" name="Rectangle 6"/>
          <p:cNvSpPr>
            <a:spLocks noChangeArrowheads="1"/>
          </p:cNvSpPr>
          <p:nvPr/>
        </p:nvSpPr>
        <p:spPr bwMode="auto">
          <a:xfrm>
            <a:off x="1547446" y="0"/>
            <a:ext cx="7213834" cy="307777"/>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400" kern="1200">
                <a:solidFill>
                  <a:srgbClr val="000000"/>
                </a:solidFill>
                <a:latin typeface="Comic Sans MS" pitchFamily="66" charset="0"/>
                <a:ea typeface="+mn-ea"/>
                <a:cs typeface="+mn-cs"/>
              </a:rPr>
              <a:t>11.424 GHz PETS ( design scaled from the CLIC 12 GHz PETS). RF acceptance test. </a:t>
            </a:r>
          </a:p>
        </p:txBody>
      </p:sp>
      <p:grpSp>
        <p:nvGrpSpPr>
          <p:cNvPr id="2" name="Group 7"/>
          <p:cNvGrpSpPr>
            <a:grpSpLocks/>
          </p:cNvGrpSpPr>
          <p:nvPr/>
        </p:nvGrpSpPr>
        <p:grpSpPr bwMode="auto">
          <a:xfrm>
            <a:off x="351692" y="3603625"/>
            <a:ext cx="3024554" cy="2819400"/>
            <a:chOff x="384" y="1479"/>
            <a:chExt cx="2064" cy="1632"/>
          </a:xfrm>
        </p:grpSpPr>
        <p:pic>
          <p:nvPicPr>
            <p:cNvPr id="4104" name="Picture 8"/>
            <p:cNvPicPr>
              <a:picLocks noChangeAspect="1" noChangeArrowheads="1"/>
            </p:cNvPicPr>
            <p:nvPr/>
          </p:nvPicPr>
          <p:blipFill>
            <a:blip r:embed="rId5"/>
            <a:srcRect/>
            <a:stretch>
              <a:fillRect/>
            </a:stretch>
          </p:blipFill>
          <p:spPr bwMode="auto">
            <a:xfrm>
              <a:off x="384" y="1488"/>
              <a:ext cx="1110" cy="1622"/>
            </a:xfrm>
            <a:prstGeom prst="rect">
              <a:avLst/>
            </a:prstGeom>
            <a:noFill/>
            <a:ln w="9525">
              <a:noFill/>
              <a:miter lim="800000"/>
              <a:headEnd/>
              <a:tailEnd/>
            </a:ln>
            <a:effectLst/>
          </p:spPr>
        </p:pic>
        <p:pic>
          <p:nvPicPr>
            <p:cNvPr id="4105" name="Picture 9"/>
            <p:cNvPicPr>
              <a:picLocks noChangeAspect="1" noChangeArrowheads="1"/>
            </p:cNvPicPr>
            <p:nvPr/>
          </p:nvPicPr>
          <p:blipFill>
            <a:blip r:embed="rId6"/>
            <a:srcRect/>
            <a:stretch>
              <a:fillRect/>
            </a:stretch>
          </p:blipFill>
          <p:spPr bwMode="auto">
            <a:xfrm>
              <a:off x="1453" y="1479"/>
              <a:ext cx="995" cy="1632"/>
            </a:xfrm>
            <a:prstGeom prst="rect">
              <a:avLst/>
            </a:prstGeom>
            <a:noFill/>
            <a:ln w="9525">
              <a:noFill/>
              <a:miter lim="800000"/>
              <a:headEnd/>
              <a:tailEnd/>
            </a:ln>
            <a:effectLst/>
          </p:spPr>
        </p:pic>
      </p:grpSp>
      <p:pic>
        <p:nvPicPr>
          <p:cNvPr id="4107" name="Picture 11"/>
          <p:cNvPicPr>
            <a:picLocks noChangeAspect="1" noChangeArrowheads="1"/>
          </p:cNvPicPr>
          <p:nvPr/>
        </p:nvPicPr>
        <p:blipFill>
          <a:blip r:embed="rId7"/>
          <a:srcRect/>
          <a:stretch>
            <a:fillRect/>
          </a:stretch>
        </p:blipFill>
        <p:spPr bwMode="auto">
          <a:xfrm>
            <a:off x="351692" y="631825"/>
            <a:ext cx="1940169" cy="2492375"/>
          </a:xfrm>
          <a:prstGeom prst="rect">
            <a:avLst/>
          </a:prstGeom>
          <a:noFill/>
          <a:ln w="9525">
            <a:noFill/>
            <a:miter lim="800000"/>
            <a:headEnd/>
            <a:tailEnd/>
          </a:ln>
          <a:effectLst/>
        </p:spPr>
      </p:pic>
      <p:pic>
        <p:nvPicPr>
          <p:cNvPr id="4108" name="Picture 12"/>
          <p:cNvPicPr>
            <a:picLocks noChangeAspect="1" noChangeArrowheads="1"/>
          </p:cNvPicPr>
          <p:nvPr/>
        </p:nvPicPr>
        <p:blipFill>
          <a:blip r:embed="rId8"/>
          <a:srcRect/>
          <a:stretch>
            <a:fillRect/>
          </a:stretch>
        </p:blipFill>
        <p:spPr bwMode="auto">
          <a:xfrm>
            <a:off x="1798029" y="631826"/>
            <a:ext cx="1578219" cy="1603375"/>
          </a:xfrm>
          <a:prstGeom prst="rect">
            <a:avLst/>
          </a:prstGeom>
          <a:noFill/>
          <a:ln w="9525">
            <a:noFill/>
            <a:miter lim="800000"/>
            <a:headEnd/>
            <a:tailEnd/>
          </a:ln>
          <a:effectLst/>
        </p:spPr>
      </p:pic>
      <p:pic>
        <p:nvPicPr>
          <p:cNvPr id="4109" name="Picture 13"/>
          <p:cNvPicPr>
            <a:picLocks noChangeAspect="1" noChangeArrowheads="1"/>
          </p:cNvPicPr>
          <p:nvPr/>
        </p:nvPicPr>
        <p:blipFill>
          <a:blip r:embed="rId9"/>
          <a:srcRect/>
          <a:stretch>
            <a:fillRect/>
          </a:stretch>
        </p:blipFill>
        <p:spPr bwMode="auto">
          <a:xfrm>
            <a:off x="2159979" y="2233616"/>
            <a:ext cx="1216269" cy="903287"/>
          </a:xfrm>
          <a:prstGeom prst="rect">
            <a:avLst/>
          </a:prstGeom>
          <a:noFill/>
          <a:ln w="9525">
            <a:noFill/>
            <a:miter lim="800000"/>
            <a:headEnd/>
            <a:tailEnd/>
          </a:ln>
          <a:effectLst/>
        </p:spPr>
      </p:pic>
      <p:sp>
        <p:nvSpPr>
          <p:cNvPr id="4110" name="Rectangle 14"/>
          <p:cNvSpPr>
            <a:spLocks noChangeArrowheads="1"/>
          </p:cNvSpPr>
          <p:nvPr/>
        </p:nvSpPr>
        <p:spPr bwMode="auto">
          <a:xfrm>
            <a:off x="984740" y="381003"/>
            <a:ext cx="2247731" cy="246221"/>
          </a:xfrm>
          <a:prstGeom prst="rect">
            <a:avLst/>
          </a:prstGeom>
          <a:solidFill>
            <a:srgbClr val="B2B2B2"/>
          </a:solidFill>
          <a:ln w="9525">
            <a:noFill/>
            <a:miter lim="800000"/>
            <a:headEnd/>
            <a:tailEnd/>
          </a:ln>
          <a:effectLst/>
        </p:spPr>
        <p:txBody>
          <a:bodyPr wrap="none" anchor="ctr">
            <a:spAutoFit/>
          </a:bodyPr>
          <a:lstStyle/>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Assembly of the eight PETS bars.</a:t>
            </a:r>
            <a:r>
              <a:rPr lang="en-US" sz="1000" kern="1200">
                <a:solidFill>
                  <a:srgbClr val="000000"/>
                </a:solidFill>
                <a:latin typeface="Comic Sans MS" pitchFamily="66" charset="0"/>
                <a:ea typeface="Times" pitchFamily="18" charset="0"/>
                <a:cs typeface="Times New Roman" pitchFamily="18" charset="0"/>
              </a:rPr>
              <a:t> </a:t>
            </a:r>
          </a:p>
        </p:txBody>
      </p:sp>
      <p:sp>
        <p:nvSpPr>
          <p:cNvPr id="4111" name="Rectangle 15"/>
          <p:cNvSpPr>
            <a:spLocks noChangeArrowheads="1"/>
          </p:cNvSpPr>
          <p:nvPr/>
        </p:nvSpPr>
        <p:spPr bwMode="auto">
          <a:xfrm>
            <a:off x="351693" y="3222626"/>
            <a:ext cx="1691489" cy="400110"/>
          </a:xfrm>
          <a:prstGeom prst="rect">
            <a:avLst/>
          </a:prstGeom>
          <a:solidFill>
            <a:srgbClr val="B2B2B2"/>
          </a:solidFill>
          <a:ln w="9525">
            <a:noFill/>
            <a:miter lim="800000"/>
            <a:headEnd/>
            <a:tailEnd/>
          </a:ln>
          <a:effectLst/>
        </p:spPr>
        <p:txBody>
          <a:bodyPr wrap="none" anchor="ctr">
            <a:spAutoFit/>
          </a:bodyPr>
          <a:lstStyle/>
          <a:p>
            <a:pPr algn="l" rtl="0" fontAlgn="base">
              <a:spcBef>
                <a:spcPct val="0"/>
              </a:spcBef>
              <a:spcAft>
                <a:spcPct val="0"/>
              </a:spcAft>
            </a:pPr>
            <a:endParaRPr lang="en-GB" sz="1000" kern="1200">
              <a:solidFill>
                <a:srgbClr val="000000"/>
              </a:solidFill>
              <a:latin typeface="Comic Sans MS" pitchFamily="66" charset="0"/>
              <a:ea typeface="Times" pitchFamily="18" charset="0"/>
              <a:cs typeface="Times New Roman" pitchFamily="18" charset="0"/>
            </a:endParaRPr>
          </a:p>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   PETS during RF check  </a:t>
            </a:r>
            <a:endParaRPr lang="en-US" sz="1000" kern="1200">
              <a:solidFill>
                <a:srgbClr val="000000"/>
              </a:solidFill>
              <a:latin typeface="Comic Sans MS" pitchFamily="66" charset="0"/>
              <a:ea typeface="Times" pitchFamily="18" charset="0"/>
              <a:cs typeface="Times New Roman" pitchFamily="18" charset="0"/>
            </a:endParaRPr>
          </a:p>
        </p:txBody>
      </p:sp>
      <p:sp>
        <p:nvSpPr>
          <p:cNvPr id="4112" name="Rectangle 16"/>
          <p:cNvSpPr>
            <a:spLocks noChangeArrowheads="1"/>
          </p:cNvSpPr>
          <p:nvPr/>
        </p:nvSpPr>
        <p:spPr bwMode="auto">
          <a:xfrm>
            <a:off x="1899138" y="3222628"/>
            <a:ext cx="1477108" cy="396875"/>
          </a:xfrm>
          <a:prstGeom prst="rect">
            <a:avLst/>
          </a:prstGeom>
          <a:solidFill>
            <a:srgbClr val="B2B2B2"/>
          </a:solidFill>
          <a:ln w="9525">
            <a:noFill/>
            <a:miter lim="800000"/>
            <a:headEnd/>
            <a:tailEnd/>
          </a:ln>
          <a:effectLst/>
        </p:spPr>
        <p:txBody>
          <a:bodyPr anchor="ctr">
            <a:spAutoFit/>
          </a:bodyPr>
          <a:lstStyle/>
          <a:p>
            <a:pPr algn="ctr"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PETS before the last EB welding</a:t>
            </a:r>
            <a:endParaRPr lang="en-US" sz="1000" kern="1200">
              <a:solidFill>
                <a:srgbClr val="000000"/>
              </a:solidFill>
              <a:latin typeface="Comic Sans MS" pitchFamily="66" charset="0"/>
              <a:ea typeface="Times" pitchFamily="18" charset="0"/>
              <a:cs typeface="Times New Roman" pitchFamily="18" charset="0"/>
            </a:endParaRPr>
          </a:p>
        </p:txBody>
      </p:sp>
      <p:sp>
        <p:nvSpPr>
          <p:cNvPr id="4113" name="Line 17"/>
          <p:cNvSpPr>
            <a:spLocks noChangeShapeType="1"/>
          </p:cNvSpPr>
          <p:nvPr/>
        </p:nvSpPr>
        <p:spPr bwMode="auto">
          <a:xfrm flipV="1">
            <a:off x="1899138" y="3222625"/>
            <a:ext cx="0" cy="381000"/>
          </a:xfrm>
          <a:prstGeom prst="line">
            <a:avLst/>
          </a:prstGeom>
          <a:noFill/>
          <a:ln w="9525">
            <a:solidFill>
              <a:schemeClr val="tx1"/>
            </a:solidFill>
            <a:round/>
            <a:headEnd/>
            <a:tailEn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graphicFrame>
        <p:nvGraphicFramePr>
          <p:cNvPr id="4114" name="Object 18"/>
          <p:cNvGraphicFramePr>
            <a:graphicFrameLocks noChangeAspect="1"/>
          </p:cNvGraphicFramePr>
          <p:nvPr/>
        </p:nvGraphicFramePr>
        <p:xfrm>
          <a:off x="4572002" y="3657600"/>
          <a:ext cx="3174023" cy="2457450"/>
        </p:xfrm>
        <a:graphic>
          <a:graphicData uri="http://schemas.openxmlformats.org/presentationml/2006/ole">
            <p:oleObj spid="_x0000_s253954" name="Mathcad" r:id="rId10" imgW="3438360" imgH="2457360" progId="Mathcad">
              <p:embed/>
            </p:oleObj>
          </a:graphicData>
        </a:graphic>
      </p:graphicFrame>
      <p:sp>
        <p:nvSpPr>
          <p:cNvPr id="4115" name="Rectangle 19"/>
          <p:cNvSpPr>
            <a:spLocks noChangeArrowheads="1"/>
          </p:cNvSpPr>
          <p:nvPr/>
        </p:nvSpPr>
        <p:spPr bwMode="auto">
          <a:xfrm>
            <a:off x="5697417" y="5943601"/>
            <a:ext cx="1125415" cy="430887"/>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1100" kern="1200">
                <a:solidFill>
                  <a:srgbClr val="000000"/>
                </a:solidFill>
                <a:latin typeface="Comic Sans MS" pitchFamily="66" charset="0"/>
                <a:ea typeface="+mn-ea"/>
                <a:cs typeface="+mn-cs"/>
              </a:rPr>
              <a:t>Frequency, GHz</a:t>
            </a:r>
          </a:p>
        </p:txBody>
      </p:sp>
      <p:sp>
        <p:nvSpPr>
          <p:cNvPr id="4116" name="Rectangle 20"/>
          <p:cNvSpPr>
            <a:spLocks noChangeArrowheads="1"/>
          </p:cNvSpPr>
          <p:nvPr/>
        </p:nvSpPr>
        <p:spPr bwMode="auto">
          <a:xfrm rot="-5400000">
            <a:off x="4012223" y="4669796"/>
            <a:ext cx="1219200" cy="261610"/>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1100" kern="1200">
                <a:solidFill>
                  <a:srgbClr val="000000"/>
                </a:solidFill>
                <a:latin typeface="Comic Sans MS" pitchFamily="66" charset="0"/>
                <a:ea typeface="+mn-ea"/>
                <a:cs typeface="+mn-cs"/>
              </a:rPr>
              <a:t>Reflection, dB</a:t>
            </a:r>
          </a:p>
        </p:txBody>
      </p:sp>
      <p:sp>
        <p:nvSpPr>
          <p:cNvPr id="4117" name="Rectangle 21"/>
          <p:cNvSpPr>
            <a:spLocks noChangeArrowheads="1"/>
          </p:cNvSpPr>
          <p:nvPr/>
        </p:nvSpPr>
        <p:spPr bwMode="auto">
          <a:xfrm rot="-5400000">
            <a:off x="6923271" y="4707103"/>
            <a:ext cx="1446213" cy="261610"/>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1100" kern="1200">
                <a:solidFill>
                  <a:srgbClr val="000000"/>
                </a:solidFill>
                <a:latin typeface="Comic Sans MS" pitchFamily="66" charset="0"/>
                <a:ea typeface="+mn-ea"/>
                <a:cs typeface="+mn-cs"/>
              </a:rPr>
              <a:t>Transmission, dB</a:t>
            </a:r>
          </a:p>
        </p:txBody>
      </p:sp>
      <p:sp>
        <p:nvSpPr>
          <p:cNvPr id="4118" name="Rectangle 22"/>
          <p:cNvSpPr>
            <a:spLocks noChangeArrowheads="1"/>
          </p:cNvSpPr>
          <p:nvPr/>
        </p:nvSpPr>
        <p:spPr bwMode="auto">
          <a:xfrm>
            <a:off x="4923692" y="6248401"/>
            <a:ext cx="2672862" cy="553998"/>
          </a:xfrm>
          <a:prstGeom prst="rect">
            <a:avLst/>
          </a:prstGeom>
          <a:noFill/>
          <a:ln w="9525">
            <a:noFill/>
            <a:miter lim="800000"/>
            <a:headEnd/>
            <a:tailEnd/>
          </a:ln>
          <a:effectLst/>
        </p:spPr>
        <p:txBody>
          <a:bodyPr anchor="ctr">
            <a:spAutoFit/>
          </a:bodyPr>
          <a:lstStyle/>
          <a:p>
            <a:pPr algn="l" rtl="0" fontAlgn="base">
              <a:spcBef>
                <a:spcPct val="0"/>
              </a:spcBef>
              <a:spcAft>
                <a:spcPct val="0"/>
              </a:spcAft>
            </a:pPr>
            <a:r>
              <a:rPr lang="en-GB" sz="1000" kern="1200">
                <a:solidFill>
                  <a:srgbClr val="000000"/>
                </a:solidFill>
                <a:latin typeface="Comic Sans MS" pitchFamily="66" charset="0"/>
                <a:ea typeface="+mn-ea"/>
                <a:cs typeface="Times New Roman" pitchFamily="18" charset="0"/>
              </a:rPr>
              <a:t>The 11.424 GHz PETS RF measurements: diamonds - reflection, circles – transmission.</a:t>
            </a:r>
          </a:p>
        </p:txBody>
      </p:sp>
      <p:sp>
        <p:nvSpPr>
          <p:cNvPr id="4119" name="Rectangle 23"/>
          <p:cNvSpPr>
            <a:spLocks noChangeArrowheads="1"/>
          </p:cNvSpPr>
          <p:nvPr/>
        </p:nvSpPr>
        <p:spPr bwMode="auto">
          <a:xfrm>
            <a:off x="4220309" y="3733800"/>
            <a:ext cx="3868615" cy="2971800"/>
          </a:xfrm>
          <a:prstGeom prst="rect">
            <a:avLst/>
          </a:prstGeom>
          <a:noFill/>
          <a:ln w="9525">
            <a:solidFill>
              <a:schemeClr val="tx1"/>
            </a:solid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pic>
        <p:nvPicPr>
          <p:cNvPr id="4120" name="Picture 24"/>
          <p:cNvPicPr>
            <a:picLocks noChangeAspect="1" noChangeArrowheads="1"/>
          </p:cNvPicPr>
          <p:nvPr/>
        </p:nvPicPr>
        <p:blipFill>
          <a:blip r:embed="rId11"/>
          <a:srcRect/>
          <a:stretch>
            <a:fillRect/>
          </a:stretch>
        </p:blipFill>
        <p:spPr bwMode="auto">
          <a:xfrm>
            <a:off x="3446585" y="647700"/>
            <a:ext cx="2813538" cy="2559050"/>
          </a:xfrm>
          <a:prstGeom prst="rect">
            <a:avLst/>
          </a:prstGeom>
          <a:noFill/>
          <a:ln w="9525">
            <a:noFill/>
            <a:miter lim="800000"/>
            <a:headEnd/>
            <a:tailEnd/>
          </a:ln>
          <a:effectLst/>
        </p:spPr>
      </p:pic>
      <p:sp>
        <p:nvSpPr>
          <p:cNvPr id="4121" name="Rectangle 25"/>
          <p:cNvSpPr>
            <a:spLocks noChangeArrowheads="1"/>
          </p:cNvSpPr>
          <p:nvPr/>
        </p:nvSpPr>
        <p:spPr bwMode="auto">
          <a:xfrm>
            <a:off x="3446584" y="647703"/>
            <a:ext cx="1043876" cy="246221"/>
          </a:xfrm>
          <a:prstGeom prst="rect">
            <a:avLst/>
          </a:prstGeom>
          <a:solidFill>
            <a:srgbClr val="B2B2B2"/>
          </a:solidFill>
          <a:ln w="9525">
            <a:noFill/>
            <a:miter lim="800000"/>
            <a:headEnd/>
            <a:tailEnd/>
          </a:ln>
          <a:effectLst/>
        </p:spPr>
        <p:txBody>
          <a:bodyPr wrap="none" anchor="ctr">
            <a:spAutoFit/>
          </a:bodyPr>
          <a:lstStyle/>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PETS couplers</a:t>
            </a:r>
            <a:endParaRPr lang="en-US" sz="1000" kern="1200">
              <a:solidFill>
                <a:srgbClr val="000000"/>
              </a:solidFill>
              <a:latin typeface="Comic Sans MS" pitchFamily="66" charset="0"/>
              <a:ea typeface="Times" pitchFamily="18" charset="0"/>
              <a:cs typeface="Times New Roman" pitchFamily="18" charset="0"/>
            </a:endParaRPr>
          </a:p>
        </p:txBody>
      </p:sp>
      <p:sp>
        <p:nvSpPr>
          <p:cNvPr id="4122" name="Rectangle 26"/>
          <p:cNvSpPr>
            <a:spLocks noChangeArrowheads="1"/>
          </p:cNvSpPr>
          <p:nvPr/>
        </p:nvSpPr>
        <p:spPr bwMode="auto">
          <a:xfrm>
            <a:off x="6400800" y="381003"/>
            <a:ext cx="1433406" cy="246221"/>
          </a:xfrm>
          <a:prstGeom prst="rect">
            <a:avLst/>
          </a:prstGeom>
          <a:solidFill>
            <a:srgbClr val="B2B2B2"/>
          </a:solidFill>
          <a:ln w="9525">
            <a:noFill/>
            <a:miter lim="800000"/>
            <a:headEnd/>
            <a:tailEnd/>
          </a:ln>
          <a:effectLst/>
        </p:spPr>
        <p:txBody>
          <a:bodyPr wrap="none" anchor="ctr">
            <a:spAutoFit/>
          </a:bodyPr>
          <a:lstStyle/>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Special matching cell</a:t>
            </a:r>
            <a:endParaRPr lang="en-US" sz="1000" kern="1200">
              <a:solidFill>
                <a:srgbClr val="000000"/>
              </a:solidFill>
              <a:latin typeface="Comic Sans MS" pitchFamily="66" charset="0"/>
              <a:ea typeface="Times" pitchFamily="18" charset="0"/>
              <a:cs typeface="Times New Roman" pitchFamily="18" charset="0"/>
            </a:endParaRPr>
          </a:p>
        </p:txBody>
      </p:sp>
      <p:pic>
        <p:nvPicPr>
          <p:cNvPr id="4123" name="Picture 27"/>
          <p:cNvPicPr>
            <a:picLocks noChangeAspect="1" noChangeArrowheads="1"/>
          </p:cNvPicPr>
          <p:nvPr/>
        </p:nvPicPr>
        <p:blipFill>
          <a:blip r:embed="rId12"/>
          <a:srcRect/>
          <a:stretch>
            <a:fillRect/>
          </a:stretch>
        </p:blipFill>
        <p:spPr bwMode="auto">
          <a:xfrm>
            <a:off x="6400800" y="609600"/>
            <a:ext cx="2039815" cy="1295400"/>
          </a:xfrm>
          <a:prstGeom prst="rect">
            <a:avLst/>
          </a:prstGeom>
          <a:noFill/>
          <a:ln w="9525">
            <a:noFill/>
            <a:miter lim="800000"/>
            <a:headEnd/>
            <a:tailEnd/>
          </a:ln>
          <a:effectLst/>
        </p:spPr>
      </p:pic>
      <p:sp>
        <p:nvSpPr>
          <p:cNvPr id="4124" name="Line 28"/>
          <p:cNvSpPr>
            <a:spLocks noChangeShapeType="1"/>
          </p:cNvSpPr>
          <p:nvPr/>
        </p:nvSpPr>
        <p:spPr bwMode="auto">
          <a:xfrm flipH="1">
            <a:off x="7174523" y="609600"/>
            <a:ext cx="70338" cy="533400"/>
          </a:xfrm>
          <a:prstGeom prst="line">
            <a:avLst/>
          </a:prstGeom>
          <a:noFill/>
          <a:ln w="9525">
            <a:solidFill>
              <a:schemeClr val="tx1"/>
            </a:solidFill>
            <a:round/>
            <a:headEnd type="oval" w="med" len="me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4125" name="Rectangle 29"/>
          <p:cNvSpPr>
            <a:spLocks noChangeArrowheads="1"/>
          </p:cNvSpPr>
          <p:nvPr/>
        </p:nvSpPr>
        <p:spPr bwMode="auto">
          <a:xfrm>
            <a:off x="6400800" y="1905002"/>
            <a:ext cx="2824812" cy="246221"/>
          </a:xfrm>
          <a:prstGeom prst="rect">
            <a:avLst/>
          </a:prstGeom>
          <a:noFill/>
          <a:ln w="9525">
            <a:noFill/>
            <a:miter lim="800000"/>
            <a:headEnd/>
            <a:tailEnd/>
          </a:ln>
          <a:effectLst/>
        </p:spPr>
        <p:txBody>
          <a:bodyPr wrap="none" anchor="ctr">
            <a:spAutoFit/>
          </a:bodyPr>
          <a:lstStyle/>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The bars fabricated using high speed milling</a:t>
            </a:r>
            <a:endParaRPr lang="en-US" sz="1000" kern="1200">
              <a:solidFill>
                <a:srgbClr val="000000"/>
              </a:solidFill>
              <a:latin typeface="Comic Sans MS" pitchFamily="66" charset="0"/>
              <a:ea typeface="Times" pitchFamily="18" charset="0"/>
              <a:cs typeface="Times New Roman" pitchFamily="18" charset="0"/>
            </a:endParaRPr>
          </a:p>
        </p:txBody>
      </p:sp>
      <p:sp>
        <p:nvSpPr>
          <p:cNvPr id="4126" name="Rectangle 30"/>
          <p:cNvSpPr>
            <a:spLocks noChangeArrowheads="1"/>
          </p:cNvSpPr>
          <p:nvPr/>
        </p:nvSpPr>
        <p:spPr bwMode="auto">
          <a:xfrm>
            <a:off x="6682154" y="3048001"/>
            <a:ext cx="984738" cy="461665"/>
          </a:xfrm>
          <a:prstGeom prst="rect">
            <a:avLst/>
          </a:prstGeom>
          <a:noFill/>
          <a:ln w="9525">
            <a:noFill/>
            <a:miter lim="800000"/>
            <a:headEnd/>
            <a:tailEnd/>
          </a:ln>
          <a:effectLst/>
        </p:spPr>
        <p:txBody>
          <a:bodyPr>
            <a:spAutoFit/>
          </a:bodyPr>
          <a:lstStyle/>
          <a:p>
            <a:pPr algn="ctr" rtl="0" fontAlgn="base">
              <a:spcBef>
                <a:spcPct val="0"/>
              </a:spcBef>
              <a:spcAft>
                <a:spcPct val="0"/>
              </a:spcAft>
            </a:pPr>
            <a:r>
              <a:rPr lang="en-GB" sz="800" kern="1200">
                <a:solidFill>
                  <a:srgbClr val="000000"/>
                </a:solidFill>
                <a:latin typeface="Comic Sans MS" pitchFamily="66" charset="0"/>
                <a:ea typeface="Times" pitchFamily="18" charset="0"/>
                <a:cs typeface="Times New Roman" pitchFamily="18" charset="0"/>
              </a:rPr>
              <a:t>Tolerance by design: </a:t>
            </a:r>
            <a:r>
              <a:rPr lang="en-US" sz="800" kern="1200">
                <a:solidFill>
                  <a:srgbClr val="000000"/>
                </a:solidFill>
                <a:latin typeface="Comic Sans MS" pitchFamily="66" charset="0"/>
                <a:ea typeface="Times" pitchFamily="18" charset="0"/>
                <a:cs typeface="Times New Roman" pitchFamily="18" charset="0"/>
              </a:rPr>
              <a:t>± 0.015mm</a:t>
            </a:r>
          </a:p>
        </p:txBody>
      </p:sp>
      <p:sp>
        <p:nvSpPr>
          <p:cNvPr id="27" name="TextBox 26"/>
          <p:cNvSpPr txBox="1"/>
          <p:nvPr/>
        </p:nvSpPr>
        <p:spPr>
          <a:xfrm>
            <a:off x="7643834" y="6357958"/>
            <a:ext cx="1402948" cy="369332"/>
          </a:xfrm>
          <a:prstGeom prst="rect">
            <a:avLst/>
          </a:prstGeom>
          <a:noFill/>
        </p:spPr>
        <p:txBody>
          <a:bodyPr wrap="none" rtlCol="0">
            <a:spAutoFit/>
          </a:bodyPr>
          <a:lstStyle/>
          <a:p>
            <a:r>
              <a:rPr lang="en-US" dirty="0" smtClean="0"/>
              <a:t>I. </a:t>
            </a:r>
            <a:r>
              <a:rPr lang="en-US" dirty="0" err="1" smtClean="0"/>
              <a:t>Syratchev</a:t>
            </a:r>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2" name="Object 4"/>
          <p:cNvGraphicFramePr>
            <a:graphicFrameLocks noChangeAspect="1"/>
          </p:cNvGraphicFramePr>
          <p:nvPr/>
        </p:nvGraphicFramePr>
        <p:xfrm>
          <a:off x="351692" y="685800"/>
          <a:ext cx="3657600" cy="2919413"/>
        </p:xfrm>
        <a:graphic>
          <a:graphicData uri="http://schemas.openxmlformats.org/presentationml/2006/ole">
            <p:oleObj spid="_x0000_s254978" name="Mathcad" r:id="rId4" imgW="4124160" imgH="3038400" progId="Mathcad">
              <p:embed/>
            </p:oleObj>
          </a:graphicData>
        </a:graphic>
      </p:graphicFrame>
      <p:sp>
        <p:nvSpPr>
          <p:cNvPr id="2053" name="Text Box 5"/>
          <p:cNvSpPr txBox="1">
            <a:spLocks noChangeArrowheads="1"/>
          </p:cNvSpPr>
          <p:nvPr/>
        </p:nvSpPr>
        <p:spPr bwMode="auto">
          <a:xfrm>
            <a:off x="633046" y="533402"/>
            <a:ext cx="3165231" cy="400110"/>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1000" kern="1200">
                <a:solidFill>
                  <a:srgbClr val="000000"/>
                </a:solidFill>
                <a:latin typeface="Comic Sans MS" pitchFamily="66" charset="0"/>
                <a:ea typeface="+mn-ea"/>
                <a:cs typeface="+mn-cs"/>
              </a:rPr>
              <a:t>11. 424 GHz PETS measurements after final assembly</a:t>
            </a:r>
          </a:p>
        </p:txBody>
      </p:sp>
      <p:pic>
        <p:nvPicPr>
          <p:cNvPr id="2054" name="Picture 6"/>
          <p:cNvPicPr>
            <a:picLocks noChangeAspect="1" noChangeArrowheads="1"/>
          </p:cNvPicPr>
          <p:nvPr/>
        </p:nvPicPr>
        <p:blipFill>
          <a:blip r:embed="rId5"/>
          <a:srcRect/>
          <a:stretch>
            <a:fillRect/>
          </a:stretch>
        </p:blipFill>
        <p:spPr bwMode="auto">
          <a:xfrm>
            <a:off x="4853354" y="457201"/>
            <a:ext cx="3024554" cy="3063875"/>
          </a:xfrm>
          <a:prstGeom prst="rect">
            <a:avLst/>
          </a:prstGeom>
          <a:noFill/>
          <a:ln w="9525">
            <a:noFill/>
            <a:miter lim="800000"/>
            <a:headEnd/>
            <a:tailEnd/>
          </a:ln>
          <a:effectLst/>
        </p:spPr>
      </p:pic>
      <p:pic>
        <p:nvPicPr>
          <p:cNvPr id="2055" name="Picture 7"/>
          <p:cNvPicPr>
            <a:picLocks noChangeAspect="1" noChangeArrowheads="1"/>
          </p:cNvPicPr>
          <p:nvPr/>
        </p:nvPicPr>
        <p:blipFill>
          <a:blip r:embed="rId6"/>
          <a:srcRect/>
          <a:stretch>
            <a:fillRect/>
          </a:stretch>
        </p:blipFill>
        <p:spPr bwMode="auto">
          <a:xfrm>
            <a:off x="281355" y="3810003"/>
            <a:ext cx="3165231" cy="2879725"/>
          </a:xfrm>
          <a:prstGeom prst="rect">
            <a:avLst/>
          </a:prstGeom>
          <a:noFill/>
          <a:ln w="9525">
            <a:noFill/>
            <a:miter lim="800000"/>
            <a:headEnd/>
            <a:tailEnd/>
          </a:ln>
          <a:effectLst/>
        </p:spPr>
      </p:pic>
      <p:pic>
        <p:nvPicPr>
          <p:cNvPr id="2058" name="Picture 10"/>
          <p:cNvPicPr>
            <a:picLocks noChangeAspect="1" noChangeArrowheads="1"/>
          </p:cNvPicPr>
          <p:nvPr/>
        </p:nvPicPr>
        <p:blipFill>
          <a:blip r:embed="rId7"/>
          <a:srcRect/>
          <a:stretch>
            <a:fillRect/>
          </a:stretch>
        </p:blipFill>
        <p:spPr bwMode="auto">
          <a:xfrm>
            <a:off x="3798277" y="3962400"/>
            <a:ext cx="4923692" cy="2032000"/>
          </a:xfrm>
          <a:prstGeom prst="rect">
            <a:avLst/>
          </a:prstGeom>
          <a:noFill/>
          <a:ln w="9525">
            <a:noFill/>
            <a:miter lim="800000"/>
            <a:headEnd/>
            <a:tailEnd/>
          </a:ln>
          <a:effectLst/>
        </p:spPr>
      </p:pic>
      <p:sp>
        <p:nvSpPr>
          <p:cNvPr id="2060" name="Rectangle 12"/>
          <p:cNvSpPr>
            <a:spLocks noChangeArrowheads="1"/>
          </p:cNvSpPr>
          <p:nvPr/>
        </p:nvSpPr>
        <p:spPr bwMode="auto">
          <a:xfrm>
            <a:off x="5697415" y="0"/>
            <a:ext cx="3416320" cy="307777"/>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400" kern="1200">
                <a:solidFill>
                  <a:srgbClr val="000000"/>
                </a:solidFill>
                <a:latin typeface="Comic Sans MS" pitchFamily="66" charset="0"/>
                <a:ea typeface="+mn-ea"/>
                <a:cs typeface="+mn-cs"/>
              </a:rPr>
              <a:t>11.424 GHz PETS after final assembly.</a:t>
            </a:r>
          </a:p>
        </p:txBody>
      </p:sp>
      <p:sp>
        <p:nvSpPr>
          <p:cNvPr id="8" name="TextBox 7"/>
          <p:cNvSpPr txBox="1"/>
          <p:nvPr/>
        </p:nvSpPr>
        <p:spPr>
          <a:xfrm>
            <a:off x="7643834" y="6357958"/>
            <a:ext cx="1402948" cy="369332"/>
          </a:xfrm>
          <a:prstGeom prst="rect">
            <a:avLst/>
          </a:prstGeom>
          <a:noFill/>
        </p:spPr>
        <p:txBody>
          <a:bodyPr wrap="none" rtlCol="0">
            <a:spAutoFit/>
          </a:bodyPr>
          <a:lstStyle/>
          <a:p>
            <a:r>
              <a:rPr lang="en-US" dirty="0" smtClean="0"/>
              <a:t>I. </a:t>
            </a:r>
            <a:r>
              <a:rPr lang="en-US" dirty="0" err="1" smtClean="0"/>
              <a:t>Syratchev</a:t>
            </a:r>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5144967" y="0"/>
            <a:ext cx="4354077" cy="307777"/>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400" kern="1200">
                <a:solidFill>
                  <a:srgbClr val="000000"/>
                </a:solidFill>
                <a:latin typeface="Comic Sans MS" pitchFamily="66" charset="0"/>
                <a:ea typeface="+mn-ea"/>
                <a:cs typeface="+mn-cs"/>
              </a:rPr>
              <a:t>12 GHz PETS test assembly for RF measurements</a:t>
            </a:r>
          </a:p>
        </p:txBody>
      </p:sp>
      <p:pic>
        <p:nvPicPr>
          <p:cNvPr id="9223" name="Picture 7"/>
          <p:cNvPicPr>
            <a:picLocks noChangeAspect="1" noChangeArrowheads="1"/>
          </p:cNvPicPr>
          <p:nvPr/>
        </p:nvPicPr>
        <p:blipFill>
          <a:blip r:embed="rId3"/>
          <a:srcRect/>
          <a:stretch>
            <a:fillRect/>
          </a:stretch>
        </p:blipFill>
        <p:spPr bwMode="auto">
          <a:xfrm>
            <a:off x="703385" y="547688"/>
            <a:ext cx="3024554" cy="2379662"/>
          </a:xfrm>
          <a:prstGeom prst="rect">
            <a:avLst/>
          </a:prstGeom>
          <a:noFill/>
          <a:ln w="9525">
            <a:noFill/>
            <a:miter lim="800000"/>
            <a:headEnd/>
            <a:tailEnd/>
          </a:ln>
          <a:effectLst/>
        </p:spPr>
      </p:pic>
      <p:pic>
        <p:nvPicPr>
          <p:cNvPr id="9224" name="Picture 8"/>
          <p:cNvPicPr>
            <a:picLocks noChangeAspect="1" noChangeArrowheads="1"/>
          </p:cNvPicPr>
          <p:nvPr/>
        </p:nvPicPr>
        <p:blipFill>
          <a:blip r:embed="rId4"/>
          <a:srcRect/>
          <a:stretch>
            <a:fillRect/>
          </a:stretch>
        </p:blipFill>
        <p:spPr bwMode="auto">
          <a:xfrm>
            <a:off x="3798278" y="381000"/>
            <a:ext cx="2299189" cy="2514600"/>
          </a:xfrm>
          <a:prstGeom prst="rect">
            <a:avLst/>
          </a:prstGeom>
          <a:noFill/>
          <a:ln w="9525">
            <a:noFill/>
            <a:miter lim="800000"/>
            <a:headEnd/>
            <a:tailEnd/>
          </a:ln>
          <a:effectLst/>
        </p:spPr>
      </p:pic>
      <p:pic>
        <p:nvPicPr>
          <p:cNvPr id="9225" name="Picture 9" descr="DSC00429"/>
          <p:cNvPicPr>
            <a:picLocks noChangeAspect="1" noChangeArrowheads="1"/>
          </p:cNvPicPr>
          <p:nvPr/>
        </p:nvPicPr>
        <p:blipFill>
          <a:blip r:embed="rId5" cstate="print"/>
          <a:srcRect l="7611" r="2521" b="-4482"/>
          <a:stretch>
            <a:fillRect/>
          </a:stretch>
        </p:blipFill>
        <p:spPr bwMode="auto">
          <a:xfrm>
            <a:off x="6189785" y="381000"/>
            <a:ext cx="2743200" cy="2590800"/>
          </a:xfrm>
          <a:prstGeom prst="rect">
            <a:avLst/>
          </a:prstGeom>
          <a:noFill/>
        </p:spPr>
      </p:pic>
      <p:sp>
        <p:nvSpPr>
          <p:cNvPr id="9226" name="Rectangle 10"/>
          <p:cNvSpPr>
            <a:spLocks noChangeArrowheads="1"/>
          </p:cNvSpPr>
          <p:nvPr/>
        </p:nvSpPr>
        <p:spPr bwMode="auto">
          <a:xfrm>
            <a:off x="703385" y="533403"/>
            <a:ext cx="1935145" cy="246221"/>
          </a:xfrm>
          <a:prstGeom prst="rect">
            <a:avLst/>
          </a:prstGeom>
          <a:solidFill>
            <a:srgbClr val="B2B2B2"/>
          </a:solidFill>
          <a:ln w="9525">
            <a:noFill/>
            <a:miter lim="800000"/>
            <a:headEnd/>
            <a:tailEnd/>
          </a:ln>
          <a:effectLst/>
        </p:spPr>
        <p:txBody>
          <a:bodyPr wrap="none" anchor="ctr">
            <a:spAutoFit/>
          </a:bodyPr>
          <a:lstStyle/>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8 bars, as received from VDL</a:t>
            </a:r>
            <a:endParaRPr lang="en-US" sz="1000" kern="1200">
              <a:solidFill>
                <a:srgbClr val="000000"/>
              </a:solidFill>
              <a:latin typeface="Comic Sans MS" pitchFamily="66" charset="0"/>
              <a:ea typeface="Times" pitchFamily="18" charset="0"/>
              <a:cs typeface="Times New Roman" pitchFamily="18" charset="0"/>
            </a:endParaRPr>
          </a:p>
        </p:txBody>
      </p:sp>
      <p:sp>
        <p:nvSpPr>
          <p:cNvPr id="9227" name="Rectangle 11"/>
          <p:cNvSpPr>
            <a:spLocks noChangeArrowheads="1"/>
          </p:cNvSpPr>
          <p:nvPr/>
        </p:nvSpPr>
        <p:spPr bwMode="auto">
          <a:xfrm>
            <a:off x="5486400" y="381003"/>
            <a:ext cx="1572866" cy="246221"/>
          </a:xfrm>
          <a:prstGeom prst="rect">
            <a:avLst/>
          </a:prstGeom>
          <a:solidFill>
            <a:srgbClr val="B2B2B2"/>
          </a:solidFill>
          <a:ln w="9525">
            <a:noFill/>
            <a:miter lim="800000"/>
            <a:headEnd/>
            <a:tailEnd/>
          </a:ln>
          <a:effectLst/>
        </p:spPr>
        <p:txBody>
          <a:bodyPr wrap="none" anchor="ctr">
            <a:spAutoFit/>
          </a:bodyPr>
          <a:lstStyle/>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PETS octants assembly</a:t>
            </a:r>
            <a:endParaRPr lang="en-US" sz="1000" kern="1200">
              <a:solidFill>
                <a:srgbClr val="000000"/>
              </a:solidFill>
              <a:latin typeface="Comic Sans MS" pitchFamily="66" charset="0"/>
              <a:ea typeface="Times" pitchFamily="18" charset="0"/>
              <a:cs typeface="Times New Roman" pitchFamily="18" charset="0"/>
            </a:endParaRPr>
          </a:p>
        </p:txBody>
      </p:sp>
      <p:pic>
        <p:nvPicPr>
          <p:cNvPr id="9344" name="Picture 128"/>
          <p:cNvPicPr>
            <a:picLocks noChangeAspect="1" noChangeArrowheads="1"/>
          </p:cNvPicPr>
          <p:nvPr/>
        </p:nvPicPr>
        <p:blipFill>
          <a:blip r:embed="rId6"/>
          <a:srcRect/>
          <a:stretch>
            <a:fillRect/>
          </a:stretch>
        </p:blipFill>
        <p:spPr bwMode="auto">
          <a:xfrm>
            <a:off x="492370" y="3048000"/>
            <a:ext cx="2709497" cy="3657600"/>
          </a:xfrm>
          <a:prstGeom prst="rect">
            <a:avLst/>
          </a:prstGeom>
          <a:noFill/>
          <a:ln w="9525">
            <a:noFill/>
            <a:miter lim="800000"/>
            <a:headEnd/>
            <a:tailEnd/>
          </a:ln>
          <a:effectLst/>
        </p:spPr>
      </p:pic>
      <p:pic>
        <p:nvPicPr>
          <p:cNvPr id="9345" name="Picture 129"/>
          <p:cNvPicPr>
            <a:picLocks noChangeAspect="1" noChangeArrowheads="1"/>
          </p:cNvPicPr>
          <p:nvPr/>
        </p:nvPicPr>
        <p:blipFill>
          <a:blip r:embed="rId7"/>
          <a:srcRect/>
          <a:stretch>
            <a:fillRect/>
          </a:stretch>
        </p:blipFill>
        <p:spPr bwMode="auto">
          <a:xfrm>
            <a:off x="3235569" y="3429003"/>
            <a:ext cx="3727938" cy="3275013"/>
          </a:xfrm>
          <a:prstGeom prst="rect">
            <a:avLst/>
          </a:prstGeom>
          <a:noFill/>
          <a:ln w="9525">
            <a:noFill/>
            <a:miter lim="800000"/>
            <a:headEnd/>
            <a:tailEnd/>
          </a:ln>
          <a:effectLst/>
        </p:spPr>
      </p:pic>
      <p:pic>
        <p:nvPicPr>
          <p:cNvPr id="9342" name="Picture 126"/>
          <p:cNvPicPr>
            <a:picLocks noChangeAspect="1" noChangeArrowheads="1"/>
          </p:cNvPicPr>
          <p:nvPr/>
        </p:nvPicPr>
        <p:blipFill>
          <a:blip r:embed="rId8"/>
          <a:srcRect/>
          <a:stretch>
            <a:fillRect/>
          </a:stretch>
        </p:blipFill>
        <p:spPr bwMode="auto">
          <a:xfrm>
            <a:off x="7033846" y="3962402"/>
            <a:ext cx="1969477" cy="1966913"/>
          </a:xfrm>
          <a:prstGeom prst="rect">
            <a:avLst/>
          </a:prstGeom>
          <a:noFill/>
          <a:ln w="9525">
            <a:noFill/>
            <a:miter lim="800000"/>
            <a:headEnd/>
            <a:tailEnd/>
          </a:ln>
          <a:effectLst/>
        </p:spPr>
      </p:pic>
      <p:sp>
        <p:nvSpPr>
          <p:cNvPr id="9346" name="Rectangle 130"/>
          <p:cNvSpPr>
            <a:spLocks noChangeArrowheads="1"/>
          </p:cNvSpPr>
          <p:nvPr/>
        </p:nvSpPr>
        <p:spPr bwMode="auto">
          <a:xfrm>
            <a:off x="2461847" y="3048003"/>
            <a:ext cx="4501662" cy="396875"/>
          </a:xfrm>
          <a:prstGeom prst="rect">
            <a:avLst/>
          </a:prstGeom>
          <a:solidFill>
            <a:srgbClr val="B2B2B2"/>
          </a:solidFill>
          <a:ln w="9525">
            <a:noFill/>
            <a:miter lim="800000"/>
            <a:headEnd/>
            <a:tailEnd/>
          </a:ln>
          <a:effectLst/>
        </p:spPr>
        <p:txBody>
          <a:bodyPr anchor="ctr">
            <a:spAutoFit/>
          </a:bodyPr>
          <a:lstStyle/>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PETS equipped with the power couplers and electronic ruler with pick-up antenna for the phase advance measurements. </a:t>
            </a:r>
            <a:endParaRPr lang="en-US" sz="1000" kern="1200">
              <a:solidFill>
                <a:srgbClr val="000000"/>
              </a:solidFill>
              <a:latin typeface="Comic Sans MS" pitchFamily="66" charset="0"/>
              <a:ea typeface="Times" pitchFamily="18" charset="0"/>
              <a:cs typeface="Times New Roman" pitchFamily="18" charset="0"/>
            </a:endParaRPr>
          </a:p>
        </p:txBody>
      </p:sp>
      <p:sp>
        <p:nvSpPr>
          <p:cNvPr id="12" name="TextBox 11"/>
          <p:cNvSpPr txBox="1"/>
          <p:nvPr/>
        </p:nvSpPr>
        <p:spPr>
          <a:xfrm>
            <a:off x="7643834" y="6357958"/>
            <a:ext cx="1402948" cy="369332"/>
          </a:xfrm>
          <a:prstGeom prst="rect">
            <a:avLst/>
          </a:prstGeom>
          <a:noFill/>
        </p:spPr>
        <p:txBody>
          <a:bodyPr wrap="none" rtlCol="0">
            <a:spAutoFit/>
          </a:bodyPr>
          <a:lstStyle/>
          <a:p>
            <a:r>
              <a:rPr lang="en-US" dirty="0" smtClean="0"/>
              <a:t>I. </a:t>
            </a:r>
            <a:r>
              <a:rPr lang="en-US" dirty="0" err="1" smtClean="0"/>
              <a:t>Syratchev</a:t>
            </a:r>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1" name="Rectangle 9"/>
          <p:cNvSpPr>
            <a:spLocks noChangeArrowheads="1"/>
          </p:cNvSpPr>
          <p:nvPr/>
        </p:nvSpPr>
        <p:spPr bwMode="auto">
          <a:xfrm>
            <a:off x="5767755" y="1676402"/>
            <a:ext cx="2008883" cy="276999"/>
          </a:xfrm>
          <a:prstGeom prst="rect">
            <a:avLst/>
          </a:prstGeom>
          <a:noFill/>
          <a:ln w="9525">
            <a:noFill/>
            <a:miter lim="800000"/>
            <a:headEnd/>
            <a:tailEnd/>
          </a:ln>
          <a:effectLst/>
        </p:spPr>
        <p:txBody>
          <a:bodyPr wrap="none" anchor="ctr">
            <a:spAutoFit/>
          </a:bodyPr>
          <a:lstStyle/>
          <a:p>
            <a:pPr algn="l" rtl="0" fontAlgn="base">
              <a:spcBef>
                <a:spcPct val="0"/>
              </a:spcBef>
              <a:spcAft>
                <a:spcPct val="0"/>
              </a:spcAft>
            </a:pPr>
            <a:r>
              <a:rPr lang="en-GB" sz="1200" kern="1200">
                <a:solidFill>
                  <a:srgbClr val="000000"/>
                </a:solidFill>
                <a:latin typeface="Comic Sans MS" pitchFamily="66" charset="0"/>
                <a:ea typeface="Times" pitchFamily="18" charset="0"/>
                <a:cs typeface="Times New Roman" pitchFamily="18" charset="0"/>
              </a:rPr>
              <a:t>Ohmic efficiency budget:</a:t>
            </a:r>
            <a:endParaRPr lang="en-US" sz="1200" kern="1200">
              <a:solidFill>
                <a:srgbClr val="000000"/>
              </a:solidFill>
              <a:latin typeface="Comic Sans MS" pitchFamily="66" charset="0"/>
              <a:ea typeface="Times" pitchFamily="18" charset="0"/>
              <a:cs typeface="Times New Roman" pitchFamily="18" charset="0"/>
            </a:endParaRPr>
          </a:p>
        </p:txBody>
      </p:sp>
      <p:graphicFrame>
        <p:nvGraphicFramePr>
          <p:cNvPr id="3082" name="Object 10"/>
          <p:cNvGraphicFramePr>
            <a:graphicFrameLocks noChangeAspect="1"/>
          </p:cNvGraphicFramePr>
          <p:nvPr/>
        </p:nvGraphicFramePr>
        <p:xfrm>
          <a:off x="5697417" y="1981201"/>
          <a:ext cx="2039815" cy="841375"/>
        </p:xfrm>
        <a:graphic>
          <a:graphicData uri="http://schemas.openxmlformats.org/presentationml/2006/ole">
            <p:oleObj spid="_x0000_s256002" name="Equation" r:id="rId4" imgW="1701720" imgH="647640" progId="Equation.3">
              <p:embed/>
            </p:oleObj>
          </a:graphicData>
        </a:graphic>
      </p:graphicFrame>
      <p:sp>
        <p:nvSpPr>
          <p:cNvPr id="3083" name="Rectangle 11"/>
          <p:cNvSpPr>
            <a:spLocks noChangeArrowheads="1"/>
          </p:cNvSpPr>
          <p:nvPr/>
        </p:nvSpPr>
        <p:spPr bwMode="auto">
          <a:xfrm>
            <a:off x="5275386" y="2743203"/>
            <a:ext cx="2954215" cy="549275"/>
          </a:xfrm>
          <a:prstGeom prst="rect">
            <a:avLst/>
          </a:prstGeom>
          <a:noFill/>
          <a:ln w="9525">
            <a:noFill/>
            <a:miter lim="800000"/>
            <a:headEnd/>
            <a:tailEnd/>
          </a:ln>
          <a:effectLst/>
        </p:spPr>
        <p:txBody>
          <a:bodyPr anchor="ctr">
            <a:spAutoFit/>
          </a:bodyPr>
          <a:lstStyle/>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Assuming theoretical losses in the PETS regular part, the power coupler ohmic efficiency is 0.986 (cf HFSS results – 0.99).</a:t>
            </a:r>
            <a:endParaRPr lang="en-US" sz="1000" kern="1200">
              <a:solidFill>
                <a:srgbClr val="000000"/>
              </a:solidFill>
              <a:latin typeface="Comic Sans MS" pitchFamily="66" charset="0"/>
              <a:ea typeface="Times" pitchFamily="18" charset="0"/>
              <a:cs typeface="Times New Roman" pitchFamily="18" charset="0"/>
            </a:endParaRPr>
          </a:p>
        </p:txBody>
      </p:sp>
      <p:sp>
        <p:nvSpPr>
          <p:cNvPr id="3086" name="Rectangle 14"/>
          <p:cNvSpPr>
            <a:spLocks noChangeArrowheads="1"/>
          </p:cNvSpPr>
          <p:nvPr/>
        </p:nvSpPr>
        <p:spPr bwMode="auto">
          <a:xfrm>
            <a:off x="5697415" y="0"/>
            <a:ext cx="3454792" cy="307777"/>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400" kern="1200">
                <a:solidFill>
                  <a:srgbClr val="000000"/>
                </a:solidFill>
                <a:latin typeface="Comic Sans MS" pitchFamily="66" charset="0"/>
                <a:ea typeface="+mn-ea"/>
                <a:cs typeface="+mn-cs"/>
              </a:rPr>
              <a:t>12 GHz PETS RF measurements results</a:t>
            </a:r>
          </a:p>
        </p:txBody>
      </p:sp>
      <p:grpSp>
        <p:nvGrpSpPr>
          <p:cNvPr id="2" name="Group 27"/>
          <p:cNvGrpSpPr>
            <a:grpSpLocks/>
          </p:cNvGrpSpPr>
          <p:nvPr/>
        </p:nvGrpSpPr>
        <p:grpSpPr bwMode="auto">
          <a:xfrm>
            <a:off x="211017" y="1524003"/>
            <a:ext cx="4668715" cy="3495675"/>
            <a:chOff x="192" y="384"/>
            <a:chExt cx="3186" cy="2202"/>
          </a:xfrm>
        </p:grpSpPr>
        <p:grpSp>
          <p:nvGrpSpPr>
            <p:cNvPr id="3" name="Group 26"/>
            <p:cNvGrpSpPr>
              <a:grpSpLocks/>
            </p:cNvGrpSpPr>
            <p:nvPr/>
          </p:nvGrpSpPr>
          <p:grpSpPr bwMode="auto">
            <a:xfrm>
              <a:off x="192" y="384"/>
              <a:ext cx="3186" cy="2202"/>
              <a:chOff x="192" y="384"/>
              <a:chExt cx="3186" cy="2202"/>
            </a:xfrm>
          </p:grpSpPr>
          <p:graphicFrame>
            <p:nvGraphicFramePr>
              <p:cNvPr id="3079" name="Object 7"/>
              <p:cNvGraphicFramePr>
                <a:graphicFrameLocks noChangeAspect="1"/>
              </p:cNvGraphicFramePr>
              <p:nvPr/>
            </p:nvGraphicFramePr>
            <p:xfrm>
              <a:off x="192" y="480"/>
              <a:ext cx="3186" cy="2106"/>
            </p:xfrm>
            <a:graphic>
              <a:graphicData uri="http://schemas.openxmlformats.org/presentationml/2006/ole">
                <p:oleObj spid="_x0000_s256003" name="Mathcad" r:id="rId5" imgW="5057640" imgH="3343320" progId="Mathcad">
                  <p:embed/>
                </p:oleObj>
              </a:graphicData>
            </a:graphic>
          </p:graphicFrame>
          <p:sp>
            <p:nvSpPr>
              <p:cNvPr id="3080" name="Rectangle 8"/>
              <p:cNvSpPr>
                <a:spLocks noChangeArrowheads="1"/>
              </p:cNvSpPr>
              <p:nvPr/>
            </p:nvSpPr>
            <p:spPr bwMode="auto">
              <a:xfrm>
                <a:off x="864" y="384"/>
                <a:ext cx="1935" cy="174"/>
              </a:xfrm>
              <a:prstGeom prst="rect">
                <a:avLst/>
              </a:prstGeom>
              <a:noFill/>
              <a:ln w="9525">
                <a:noFill/>
                <a:miter lim="800000"/>
                <a:headEnd/>
                <a:tailEnd/>
              </a:ln>
              <a:effectLst/>
            </p:spPr>
            <p:txBody>
              <a:bodyPr wrap="none" anchor="ctr">
                <a:spAutoFit/>
              </a:bodyPr>
              <a:lstStyle/>
              <a:p>
                <a:pPr algn="l" rtl="0" fontAlgn="base">
                  <a:spcBef>
                    <a:spcPct val="0"/>
                  </a:spcBef>
                  <a:spcAft>
                    <a:spcPct val="0"/>
                  </a:spcAft>
                </a:pPr>
                <a:r>
                  <a:rPr lang="en-GB" sz="1200" kern="1200">
                    <a:solidFill>
                      <a:srgbClr val="000000"/>
                    </a:solidFill>
                    <a:latin typeface="Comic Sans MS" pitchFamily="66" charset="0"/>
                    <a:ea typeface="Times" pitchFamily="18" charset="0"/>
                    <a:cs typeface="Times New Roman" pitchFamily="18" charset="0"/>
                  </a:rPr>
                  <a:t>TBTS PETS RF Measurement results</a:t>
                </a:r>
                <a:endParaRPr lang="en-US" sz="1200" kern="1200">
                  <a:solidFill>
                    <a:srgbClr val="000000"/>
                  </a:solidFill>
                  <a:latin typeface="Comic Sans MS" pitchFamily="66" charset="0"/>
                  <a:ea typeface="Times" pitchFamily="18" charset="0"/>
                  <a:cs typeface="Times New Roman" pitchFamily="18" charset="0"/>
                </a:endParaRPr>
              </a:p>
            </p:txBody>
          </p:sp>
        </p:grpSp>
        <p:sp>
          <p:nvSpPr>
            <p:cNvPr id="3087" name="Line 15"/>
            <p:cNvSpPr>
              <a:spLocks noChangeShapeType="1"/>
            </p:cNvSpPr>
            <p:nvPr/>
          </p:nvSpPr>
          <p:spPr bwMode="auto">
            <a:xfrm>
              <a:off x="624" y="1728"/>
              <a:ext cx="2304" cy="0"/>
            </a:xfrm>
            <a:prstGeom prst="line">
              <a:avLst/>
            </a:prstGeom>
            <a:noFill/>
            <a:ln w="9525">
              <a:solidFill>
                <a:srgbClr val="FF3300"/>
              </a:solidFill>
              <a:prstDash val="dash"/>
              <a:round/>
              <a:headEnd/>
              <a:tailEn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grpSp>
      <p:sp>
        <p:nvSpPr>
          <p:cNvPr id="3100" name="Rectangle 28"/>
          <p:cNvSpPr>
            <a:spLocks noChangeArrowheads="1"/>
          </p:cNvSpPr>
          <p:nvPr/>
        </p:nvSpPr>
        <p:spPr bwMode="auto">
          <a:xfrm>
            <a:off x="6260123" y="3352802"/>
            <a:ext cx="1072730" cy="276999"/>
          </a:xfrm>
          <a:prstGeom prst="rect">
            <a:avLst/>
          </a:prstGeom>
          <a:noFill/>
          <a:ln w="9525">
            <a:noFill/>
            <a:miter lim="800000"/>
            <a:headEnd/>
            <a:tailEnd/>
          </a:ln>
          <a:effectLst/>
        </p:spPr>
        <p:txBody>
          <a:bodyPr wrap="none" anchor="ctr">
            <a:spAutoFit/>
          </a:bodyPr>
          <a:lstStyle/>
          <a:p>
            <a:pPr algn="l" rtl="0" fontAlgn="base">
              <a:spcBef>
                <a:spcPct val="0"/>
              </a:spcBef>
              <a:spcAft>
                <a:spcPct val="0"/>
              </a:spcAft>
            </a:pPr>
            <a:r>
              <a:rPr lang="en-GB" sz="1200" kern="1200">
                <a:solidFill>
                  <a:srgbClr val="000000"/>
                </a:solidFill>
                <a:latin typeface="Comic Sans MS" pitchFamily="66" charset="0"/>
                <a:ea typeface="Times" pitchFamily="18" charset="0"/>
                <a:cs typeface="Times New Roman" pitchFamily="18" charset="0"/>
              </a:rPr>
              <a:t>Group delay:</a:t>
            </a:r>
            <a:endParaRPr lang="en-US" sz="1200" kern="1200">
              <a:solidFill>
                <a:srgbClr val="000000"/>
              </a:solidFill>
              <a:latin typeface="Comic Sans MS" pitchFamily="66" charset="0"/>
              <a:ea typeface="Times" pitchFamily="18" charset="0"/>
              <a:cs typeface="Times New Roman" pitchFamily="18" charset="0"/>
            </a:endParaRPr>
          </a:p>
        </p:txBody>
      </p:sp>
      <p:sp>
        <p:nvSpPr>
          <p:cNvPr id="3102" name="Rectangle 30"/>
          <p:cNvSpPr>
            <a:spLocks noChangeArrowheads="1"/>
          </p:cNvSpPr>
          <p:nvPr/>
        </p:nvSpPr>
        <p:spPr bwMode="auto">
          <a:xfrm>
            <a:off x="5345723" y="3581403"/>
            <a:ext cx="2461846" cy="1169551"/>
          </a:xfrm>
          <a:prstGeom prst="rect">
            <a:avLst/>
          </a:prstGeom>
          <a:noFill/>
          <a:ln w="9525">
            <a:noFill/>
            <a:miter lim="800000"/>
            <a:headEnd/>
            <a:tailEnd/>
          </a:ln>
          <a:effectLst/>
        </p:spPr>
        <p:txBody>
          <a:bodyPr>
            <a:spAutoFit/>
          </a:bodyPr>
          <a:lstStyle/>
          <a:p>
            <a:pPr algn="l" rtl="0" fontAlgn="base">
              <a:spcBef>
                <a:spcPct val="0"/>
              </a:spcBef>
              <a:spcAft>
                <a:spcPct val="0"/>
              </a:spcAft>
            </a:pPr>
            <a:r>
              <a:rPr lang="en-GB" sz="1000" b="1" kern="1200">
                <a:solidFill>
                  <a:srgbClr val="000000"/>
                </a:solidFill>
                <a:latin typeface="Comic Sans MS" pitchFamily="66" charset="0"/>
                <a:ea typeface="Times" pitchFamily="18" charset="0"/>
                <a:cs typeface="Times New Roman" pitchFamily="18" charset="0"/>
              </a:rPr>
              <a:t>Measured:</a:t>
            </a:r>
          </a:p>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Coupler-to-coupler, D</a:t>
            </a:r>
            <a:r>
              <a:rPr lang="en-GB" sz="1000" kern="1200" baseline="-25000">
                <a:solidFill>
                  <a:srgbClr val="000000"/>
                </a:solidFill>
                <a:latin typeface="Comic Sans MS" pitchFamily="66" charset="0"/>
                <a:ea typeface="Times" pitchFamily="18" charset="0"/>
                <a:cs typeface="Times New Roman" pitchFamily="18" charset="0"/>
              </a:rPr>
              <a:t>C</a:t>
            </a:r>
            <a:r>
              <a:rPr lang="en-GB" sz="1000" kern="1200">
                <a:solidFill>
                  <a:srgbClr val="000000"/>
                </a:solidFill>
                <a:latin typeface="Comic Sans MS" pitchFamily="66" charset="0"/>
                <a:ea typeface="Times" pitchFamily="18" charset="0"/>
                <a:cs typeface="Times New Roman" pitchFamily="18" charset="0"/>
              </a:rPr>
              <a:t> = 2.0 ns</a:t>
            </a:r>
          </a:p>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The whole PETS  D</a:t>
            </a:r>
            <a:r>
              <a:rPr lang="en-GB" sz="1000" kern="1200" baseline="-25000">
                <a:solidFill>
                  <a:srgbClr val="000000"/>
                </a:solidFill>
                <a:latin typeface="Comic Sans MS" pitchFamily="66" charset="0"/>
                <a:ea typeface="Times" pitchFamily="18" charset="0"/>
                <a:cs typeface="Times New Roman" pitchFamily="18" charset="0"/>
              </a:rPr>
              <a:t>P</a:t>
            </a:r>
            <a:r>
              <a:rPr lang="en-GB" sz="1000" kern="1200">
                <a:solidFill>
                  <a:srgbClr val="000000"/>
                </a:solidFill>
                <a:latin typeface="Comic Sans MS" pitchFamily="66" charset="0"/>
                <a:ea typeface="Times" pitchFamily="18" charset="0"/>
                <a:cs typeface="Times New Roman" pitchFamily="18" charset="0"/>
              </a:rPr>
              <a:t> = 9.36 ns</a:t>
            </a:r>
          </a:p>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Active length: D</a:t>
            </a:r>
            <a:r>
              <a:rPr lang="en-GB" sz="1000" kern="1200" baseline="-25000">
                <a:solidFill>
                  <a:srgbClr val="000000"/>
                </a:solidFill>
                <a:latin typeface="Comic Sans MS" pitchFamily="66" charset="0"/>
                <a:ea typeface="Times" pitchFamily="18" charset="0"/>
                <a:cs typeface="Times New Roman" pitchFamily="18" charset="0"/>
              </a:rPr>
              <a:t>p</a:t>
            </a:r>
            <a:r>
              <a:rPr lang="en-GB" sz="1000" kern="1200">
                <a:solidFill>
                  <a:srgbClr val="000000"/>
                </a:solidFill>
                <a:latin typeface="Comic Sans MS" pitchFamily="66" charset="0"/>
                <a:ea typeface="Times" pitchFamily="18" charset="0"/>
                <a:cs typeface="Times New Roman" pitchFamily="18" charset="0"/>
              </a:rPr>
              <a:t>-D</a:t>
            </a:r>
            <a:r>
              <a:rPr lang="en-GB" sz="1000" kern="1200" baseline="-25000">
                <a:solidFill>
                  <a:srgbClr val="000000"/>
                </a:solidFill>
                <a:latin typeface="Comic Sans MS" pitchFamily="66" charset="0"/>
                <a:ea typeface="Times" pitchFamily="18" charset="0"/>
                <a:cs typeface="Times New Roman" pitchFamily="18" charset="0"/>
              </a:rPr>
              <a:t>C</a:t>
            </a:r>
            <a:r>
              <a:rPr lang="en-GB" sz="1000" kern="1200">
                <a:solidFill>
                  <a:srgbClr val="000000"/>
                </a:solidFill>
                <a:latin typeface="Comic Sans MS" pitchFamily="66" charset="0"/>
                <a:ea typeface="Times" pitchFamily="18" charset="0"/>
                <a:cs typeface="Times New Roman" pitchFamily="18" charset="0"/>
              </a:rPr>
              <a:t> = </a:t>
            </a:r>
            <a:r>
              <a:rPr lang="en-GB" sz="1000" kern="1200">
                <a:solidFill>
                  <a:srgbClr val="333399"/>
                </a:solidFill>
                <a:latin typeface="Comic Sans MS" pitchFamily="66" charset="0"/>
                <a:ea typeface="Times" pitchFamily="18" charset="0"/>
                <a:cs typeface="Times New Roman" pitchFamily="18" charset="0"/>
              </a:rPr>
              <a:t>7.36 ns</a:t>
            </a:r>
          </a:p>
          <a:p>
            <a:pPr algn="l" rtl="0" fontAlgn="base">
              <a:spcBef>
                <a:spcPct val="0"/>
              </a:spcBef>
              <a:spcAft>
                <a:spcPct val="0"/>
              </a:spcAft>
            </a:pPr>
            <a:r>
              <a:rPr lang="en-GB" sz="1000" b="1" kern="1200">
                <a:solidFill>
                  <a:srgbClr val="000000"/>
                </a:solidFill>
                <a:latin typeface="Comic Sans MS" pitchFamily="66" charset="0"/>
                <a:ea typeface="Times" pitchFamily="18" charset="0"/>
                <a:cs typeface="Times New Roman" pitchFamily="18" charset="0"/>
              </a:rPr>
              <a:t>Calculated:</a:t>
            </a:r>
          </a:p>
          <a:p>
            <a:pPr algn="l" rtl="0" fontAlgn="base">
              <a:spcBef>
                <a:spcPct val="0"/>
              </a:spcBef>
              <a:spcAft>
                <a:spcPct val="0"/>
              </a:spcAft>
            </a:pPr>
            <a:r>
              <a:rPr lang="en-US" sz="1000" kern="1200">
                <a:solidFill>
                  <a:srgbClr val="000000"/>
                </a:solidFill>
                <a:latin typeface="Comic Sans MS" pitchFamily="66" charset="0"/>
                <a:ea typeface="Times" pitchFamily="18" charset="0"/>
                <a:cs typeface="Times New Roman" pitchFamily="18" charset="0"/>
              </a:rPr>
              <a:t>D=L </a:t>
            </a:r>
            <a:r>
              <a:rPr lang="en-US" sz="1000" kern="1200" baseline="-25000">
                <a:solidFill>
                  <a:srgbClr val="000000"/>
                </a:solidFill>
                <a:latin typeface="Comic Sans MS" pitchFamily="66" charset="0"/>
                <a:ea typeface="Times" pitchFamily="18" charset="0"/>
                <a:cs typeface="Times New Roman" pitchFamily="18" charset="0"/>
              </a:rPr>
              <a:t>active</a:t>
            </a:r>
            <a:r>
              <a:rPr lang="en-US" sz="1000" kern="1200">
                <a:solidFill>
                  <a:srgbClr val="000000"/>
                </a:solidFill>
                <a:latin typeface="Comic Sans MS" pitchFamily="66" charset="0"/>
                <a:ea typeface="Times" pitchFamily="18" charset="0"/>
                <a:cs typeface="Times New Roman" pitchFamily="18" charset="0"/>
              </a:rPr>
              <a:t>/(</a:t>
            </a:r>
            <a:r>
              <a:rPr lang="en-US" sz="1000" kern="1200">
                <a:solidFill>
                  <a:srgbClr val="000000"/>
                </a:solidFill>
                <a:latin typeface="Comic Sans MS" pitchFamily="66" charset="0"/>
                <a:ea typeface="Times" pitchFamily="18" charset="0"/>
                <a:cs typeface="Times New Roman" pitchFamily="18" charset="0"/>
                <a:sym typeface="Symbol" pitchFamily="18" charset="2"/>
              </a:rPr>
              <a:t></a:t>
            </a:r>
            <a:r>
              <a:rPr lang="en-US" sz="1000" i="1" kern="1200">
                <a:solidFill>
                  <a:srgbClr val="000000"/>
                </a:solidFill>
                <a:latin typeface="Comic Sans MS" pitchFamily="66" charset="0"/>
                <a:ea typeface="Times" pitchFamily="18" charset="0"/>
                <a:cs typeface="Times New Roman" pitchFamily="18" charset="0"/>
                <a:sym typeface="Symbol" pitchFamily="18" charset="2"/>
              </a:rPr>
              <a:t>C</a:t>
            </a:r>
            <a:r>
              <a:rPr lang="en-US" sz="1000" kern="1200">
                <a:solidFill>
                  <a:srgbClr val="000000"/>
                </a:solidFill>
                <a:latin typeface="Comic Sans MS" pitchFamily="66" charset="0"/>
                <a:ea typeface="Times" pitchFamily="18" charset="0"/>
                <a:cs typeface="Times New Roman" pitchFamily="18" charset="0"/>
              </a:rPr>
              <a:t>) = 1.015/(0.459*C)= </a:t>
            </a:r>
            <a:r>
              <a:rPr lang="en-US" sz="1000" kern="1200">
                <a:solidFill>
                  <a:srgbClr val="0066FF"/>
                </a:solidFill>
                <a:latin typeface="Comic Sans MS" pitchFamily="66" charset="0"/>
                <a:ea typeface="Times" pitchFamily="18" charset="0"/>
                <a:cs typeface="Times New Roman" pitchFamily="18" charset="0"/>
              </a:rPr>
              <a:t>7.35 ns</a:t>
            </a:r>
          </a:p>
        </p:txBody>
      </p:sp>
      <p:sp>
        <p:nvSpPr>
          <p:cNvPr id="3103" name="Rectangle 31"/>
          <p:cNvSpPr>
            <a:spLocks noChangeArrowheads="1"/>
          </p:cNvSpPr>
          <p:nvPr/>
        </p:nvSpPr>
        <p:spPr bwMode="auto">
          <a:xfrm>
            <a:off x="5275385" y="1676400"/>
            <a:ext cx="3094892" cy="3124200"/>
          </a:xfrm>
          <a:prstGeom prst="rect">
            <a:avLst/>
          </a:prstGeom>
          <a:noFill/>
          <a:ln w="9525">
            <a:solidFill>
              <a:schemeClr val="tx1"/>
            </a:solid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4" name="TextBox 13"/>
          <p:cNvSpPr txBox="1"/>
          <p:nvPr/>
        </p:nvSpPr>
        <p:spPr>
          <a:xfrm>
            <a:off x="7643834" y="6357958"/>
            <a:ext cx="1402948" cy="369332"/>
          </a:xfrm>
          <a:prstGeom prst="rect">
            <a:avLst/>
          </a:prstGeom>
          <a:noFill/>
        </p:spPr>
        <p:txBody>
          <a:bodyPr wrap="none" rtlCol="0">
            <a:spAutoFit/>
          </a:bodyPr>
          <a:lstStyle/>
          <a:p>
            <a:r>
              <a:rPr lang="en-US" dirty="0" smtClean="0"/>
              <a:t>I. </a:t>
            </a:r>
            <a:r>
              <a:rPr lang="en-US" dirty="0" err="1" smtClean="0"/>
              <a:t>Syratchev</a:t>
            </a:r>
            <a:endParaRPr lang="en-US"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483" name="Object 3"/>
          <p:cNvGraphicFramePr>
            <a:graphicFrameLocks noChangeAspect="1"/>
          </p:cNvGraphicFramePr>
          <p:nvPr/>
        </p:nvGraphicFramePr>
        <p:xfrm>
          <a:off x="3868617" y="2286003"/>
          <a:ext cx="2120412" cy="2144713"/>
        </p:xfrm>
        <a:graphic>
          <a:graphicData uri="http://schemas.openxmlformats.org/presentationml/2006/ole">
            <p:oleObj spid="_x0000_s257026" name="Mathcad" r:id="rId4" imgW="3381480" imgH="3133800" progId="Mathcad">
              <p:embed/>
            </p:oleObj>
          </a:graphicData>
        </a:graphic>
      </p:graphicFrame>
      <p:graphicFrame>
        <p:nvGraphicFramePr>
          <p:cNvPr id="20484" name="Object 4"/>
          <p:cNvGraphicFramePr>
            <a:graphicFrameLocks noChangeAspect="1"/>
          </p:cNvGraphicFramePr>
          <p:nvPr/>
        </p:nvGraphicFramePr>
        <p:xfrm>
          <a:off x="2039817" y="2286003"/>
          <a:ext cx="2120412" cy="2144713"/>
        </p:xfrm>
        <a:graphic>
          <a:graphicData uri="http://schemas.openxmlformats.org/presentationml/2006/ole">
            <p:oleObj spid="_x0000_s257027" name="Mathcad" r:id="rId5" imgW="3381480" imgH="3133800" progId="Mathcad">
              <p:embed/>
            </p:oleObj>
          </a:graphicData>
        </a:graphic>
      </p:graphicFrame>
      <p:graphicFrame>
        <p:nvGraphicFramePr>
          <p:cNvPr id="20485" name="Object 5"/>
          <p:cNvGraphicFramePr>
            <a:graphicFrameLocks noChangeAspect="1"/>
          </p:cNvGraphicFramePr>
          <p:nvPr/>
        </p:nvGraphicFramePr>
        <p:xfrm>
          <a:off x="140677" y="2274888"/>
          <a:ext cx="2120412" cy="2144712"/>
        </p:xfrm>
        <a:graphic>
          <a:graphicData uri="http://schemas.openxmlformats.org/presentationml/2006/ole">
            <p:oleObj spid="_x0000_s257028" name="Mathcad" r:id="rId6" imgW="3381480" imgH="3133800" progId="Mathcad">
              <p:embed/>
            </p:oleObj>
          </a:graphicData>
        </a:graphic>
      </p:graphicFrame>
      <p:graphicFrame>
        <p:nvGraphicFramePr>
          <p:cNvPr id="20486" name="Object 6"/>
          <p:cNvGraphicFramePr>
            <a:graphicFrameLocks noChangeAspect="1"/>
          </p:cNvGraphicFramePr>
          <p:nvPr/>
        </p:nvGraphicFramePr>
        <p:xfrm>
          <a:off x="140677" y="304802"/>
          <a:ext cx="2120412" cy="2144713"/>
        </p:xfrm>
        <a:graphic>
          <a:graphicData uri="http://schemas.openxmlformats.org/presentationml/2006/ole">
            <p:oleObj spid="_x0000_s257029" name="Mathcad" r:id="rId7" imgW="3381480" imgH="3133800" progId="Mathcad">
              <p:embed/>
            </p:oleObj>
          </a:graphicData>
        </a:graphic>
      </p:graphicFrame>
      <p:graphicFrame>
        <p:nvGraphicFramePr>
          <p:cNvPr id="20487" name="Object 7"/>
          <p:cNvGraphicFramePr>
            <a:graphicFrameLocks noChangeAspect="1"/>
          </p:cNvGraphicFramePr>
          <p:nvPr/>
        </p:nvGraphicFramePr>
        <p:xfrm>
          <a:off x="3858358" y="304802"/>
          <a:ext cx="2120411" cy="2144713"/>
        </p:xfrm>
        <a:graphic>
          <a:graphicData uri="http://schemas.openxmlformats.org/presentationml/2006/ole">
            <p:oleObj spid="_x0000_s257030" name="Mathcad" r:id="rId8" imgW="3381480" imgH="3133800" progId="Mathcad">
              <p:embed/>
            </p:oleObj>
          </a:graphicData>
        </a:graphic>
      </p:graphicFrame>
      <p:graphicFrame>
        <p:nvGraphicFramePr>
          <p:cNvPr id="20488" name="Object 8"/>
          <p:cNvGraphicFramePr>
            <a:graphicFrameLocks noChangeAspect="1"/>
          </p:cNvGraphicFramePr>
          <p:nvPr/>
        </p:nvGraphicFramePr>
        <p:xfrm>
          <a:off x="1946031" y="304802"/>
          <a:ext cx="2120412" cy="2144713"/>
        </p:xfrm>
        <a:graphic>
          <a:graphicData uri="http://schemas.openxmlformats.org/presentationml/2006/ole">
            <p:oleObj spid="_x0000_s257031" name="Mathcad" r:id="rId9" imgW="3381480" imgH="3133800" progId="Mathcad">
              <p:embed/>
            </p:oleObj>
          </a:graphicData>
        </a:graphic>
      </p:graphicFrame>
      <p:sp>
        <p:nvSpPr>
          <p:cNvPr id="20497" name="Rectangle 17"/>
          <p:cNvSpPr>
            <a:spLocks noChangeArrowheads="1"/>
          </p:cNvSpPr>
          <p:nvPr/>
        </p:nvSpPr>
        <p:spPr bwMode="auto">
          <a:xfrm>
            <a:off x="6541477" y="152400"/>
            <a:ext cx="2391508" cy="274638"/>
          </a:xfrm>
          <a:prstGeom prst="rect">
            <a:avLst/>
          </a:prstGeom>
          <a:noFill/>
          <a:ln w="9525">
            <a:noFill/>
            <a:miter lim="800000"/>
            <a:headEnd/>
            <a:tailEnd/>
          </a:ln>
          <a:effectLst/>
        </p:spPr>
        <p:txBody>
          <a:bodyPr>
            <a:spAutoFit/>
          </a:bodyPr>
          <a:lstStyle/>
          <a:p>
            <a:pPr algn="ctr" rtl="0" fontAlgn="base">
              <a:spcBef>
                <a:spcPct val="0"/>
              </a:spcBef>
              <a:spcAft>
                <a:spcPct val="0"/>
              </a:spcAft>
            </a:pPr>
            <a:r>
              <a:rPr lang="en-GB" sz="1200" kern="1200">
                <a:solidFill>
                  <a:srgbClr val="000000"/>
                </a:solidFill>
                <a:latin typeface="Comic Sans MS" pitchFamily="66" charset="0"/>
                <a:ea typeface="Times" pitchFamily="18" charset="0"/>
                <a:cs typeface="Times New Roman" pitchFamily="18" charset="0"/>
              </a:rPr>
              <a:t>Sliding antenna </a:t>
            </a:r>
            <a:r>
              <a:rPr lang="en-US" sz="1200" kern="1200">
                <a:solidFill>
                  <a:srgbClr val="000000"/>
                </a:solidFill>
                <a:latin typeface="Comic Sans MS" pitchFamily="66" charset="0"/>
                <a:ea typeface="Times" pitchFamily="18" charset="0"/>
                <a:cs typeface="Times New Roman" pitchFamily="18" charset="0"/>
              </a:rPr>
              <a:t>raw data</a:t>
            </a:r>
          </a:p>
        </p:txBody>
      </p:sp>
      <p:sp>
        <p:nvSpPr>
          <p:cNvPr id="20500" name="Rectangle 20"/>
          <p:cNvSpPr>
            <a:spLocks noChangeArrowheads="1"/>
          </p:cNvSpPr>
          <p:nvPr/>
        </p:nvSpPr>
        <p:spPr bwMode="auto">
          <a:xfrm>
            <a:off x="6049109" y="457202"/>
            <a:ext cx="2938625" cy="246221"/>
          </a:xfrm>
          <a:prstGeom prst="rect">
            <a:avLst/>
          </a:prstGeom>
          <a:noFill/>
          <a:ln w="9525">
            <a:noFill/>
            <a:miter lim="800000"/>
            <a:headEnd/>
            <a:tailEnd/>
          </a:ln>
          <a:effectLst/>
        </p:spPr>
        <p:txBody>
          <a:bodyPr wrap="none" anchor="ctr">
            <a:spAutoFit/>
          </a:bodyPr>
          <a:lstStyle/>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Sliding antenna measurements (F=11.992 GHz)</a:t>
            </a:r>
            <a:endParaRPr lang="en-US" sz="1000" kern="1200">
              <a:solidFill>
                <a:srgbClr val="000000"/>
              </a:solidFill>
              <a:latin typeface="Comic Sans MS" pitchFamily="66" charset="0"/>
              <a:ea typeface="Times" pitchFamily="18" charset="0"/>
              <a:cs typeface="Times New Roman" pitchFamily="18" charset="0"/>
            </a:endParaRPr>
          </a:p>
        </p:txBody>
      </p:sp>
      <p:grpSp>
        <p:nvGrpSpPr>
          <p:cNvPr id="2" name="Group 23"/>
          <p:cNvGrpSpPr>
            <a:grpSpLocks/>
          </p:cNvGrpSpPr>
          <p:nvPr/>
        </p:nvGrpSpPr>
        <p:grpSpPr bwMode="auto">
          <a:xfrm>
            <a:off x="5838094" y="762002"/>
            <a:ext cx="2688981" cy="2849563"/>
            <a:chOff x="3984" y="528"/>
            <a:chExt cx="1835" cy="1795"/>
          </a:xfrm>
        </p:grpSpPr>
        <p:pic>
          <p:nvPicPr>
            <p:cNvPr id="20499" name="Picture 19"/>
            <p:cNvPicPr>
              <a:picLocks noChangeAspect="1" noChangeArrowheads="1"/>
            </p:cNvPicPr>
            <p:nvPr/>
          </p:nvPicPr>
          <p:blipFill>
            <a:blip r:embed="rId10"/>
            <a:srcRect/>
            <a:stretch>
              <a:fillRect/>
            </a:stretch>
          </p:blipFill>
          <p:spPr bwMode="auto">
            <a:xfrm>
              <a:off x="3984" y="576"/>
              <a:ext cx="1835" cy="1747"/>
            </a:xfrm>
            <a:prstGeom prst="rect">
              <a:avLst/>
            </a:prstGeom>
            <a:noFill/>
            <a:ln w="9525">
              <a:noFill/>
              <a:miter lim="800000"/>
              <a:headEnd/>
              <a:tailEnd/>
            </a:ln>
            <a:effectLst/>
          </p:spPr>
        </p:pic>
        <p:sp>
          <p:nvSpPr>
            <p:cNvPr id="20501" name="Rectangle 21"/>
            <p:cNvSpPr>
              <a:spLocks noChangeArrowheads="1"/>
            </p:cNvSpPr>
            <p:nvPr/>
          </p:nvSpPr>
          <p:spPr bwMode="auto">
            <a:xfrm>
              <a:off x="5088" y="528"/>
              <a:ext cx="640" cy="136"/>
            </a:xfrm>
            <a:prstGeom prst="rect">
              <a:avLst/>
            </a:prstGeom>
            <a:noFill/>
            <a:ln w="9525">
              <a:solidFill>
                <a:schemeClr val="tx1"/>
              </a:solid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01 August 2008</a:t>
              </a:r>
            </a:p>
          </p:txBody>
        </p:sp>
      </p:grpSp>
      <p:pic>
        <p:nvPicPr>
          <p:cNvPr id="20502" name="Picture 22"/>
          <p:cNvPicPr>
            <a:picLocks noChangeAspect="1" noChangeArrowheads="1"/>
          </p:cNvPicPr>
          <p:nvPr/>
        </p:nvPicPr>
        <p:blipFill>
          <a:blip r:embed="rId11"/>
          <a:srcRect/>
          <a:stretch>
            <a:fillRect/>
          </a:stretch>
        </p:blipFill>
        <p:spPr bwMode="auto">
          <a:xfrm>
            <a:off x="5767755" y="3657603"/>
            <a:ext cx="3235569" cy="2727325"/>
          </a:xfrm>
          <a:prstGeom prst="rect">
            <a:avLst/>
          </a:prstGeom>
          <a:noFill/>
          <a:ln w="9525">
            <a:noFill/>
            <a:miter lim="800000"/>
            <a:headEnd/>
            <a:tailEnd/>
          </a:ln>
          <a:effectLst/>
        </p:spPr>
      </p:pic>
      <p:grpSp>
        <p:nvGrpSpPr>
          <p:cNvPr id="3" name="Group 29"/>
          <p:cNvGrpSpPr>
            <a:grpSpLocks/>
          </p:cNvGrpSpPr>
          <p:nvPr/>
        </p:nvGrpSpPr>
        <p:grpSpPr bwMode="auto">
          <a:xfrm>
            <a:off x="2672863" y="4495800"/>
            <a:ext cx="1688123" cy="1957388"/>
            <a:chOff x="192" y="2688"/>
            <a:chExt cx="1392" cy="1521"/>
          </a:xfrm>
        </p:grpSpPr>
        <p:pic>
          <p:nvPicPr>
            <p:cNvPr id="20505" name="Picture 25"/>
            <p:cNvPicPr>
              <a:picLocks noChangeAspect="1" noChangeArrowheads="1"/>
            </p:cNvPicPr>
            <p:nvPr/>
          </p:nvPicPr>
          <p:blipFill>
            <a:blip r:embed="rId12"/>
            <a:srcRect l="29956" t="30190" r="27240" b="30188"/>
            <a:stretch>
              <a:fillRect/>
            </a:stretch>
          </p:blipFill>
          <p:spPr bwMode="auto">
            <a:xfrm>
              <a:off x="192" y="2880"/>
              <a:ext cx="1392" cy="1329"/>
            </a:xfrm>
            <a:prstGeom prst="rect">
              <a:avLst/>
            </a:prstGeom>
            <a:noFill/>
            <a:ln w="9525">
              <a:noFill/>
              <a:miter lim="800000"/>
              <a:headEnd/>
              <a:tailEnd/>
            </a:ln>
            <a:effectLst/>
          </p:spPr>
        </p:pic>
        <p:sp>
          <p:nvSpPr>
            <p:cNvPr id="20507" name="Rectangle 27"/>
            <p:cNvSpPr>
              <a:spLocks noChangeArrowheads="1"/>
            </p:cNvSpPr>
            <p:nvPr/>
          </p:nvSpPr>
          <p:spPr bwMode="auto">
            <a:xfrm>
              <a:off x="864" y="2688"/>
              <a:ext cx="48" cy="288"/>
            </a:xfrm>
            <a:prstGeom prst="rect">
              <a:avLst/>
            </a:prstGeom>
            <a:solidFill>
              <a:schemeClr val="bg2"/>
            </a:solidFill>
            <a:ln w="9525">
              <a:solidFill>
                <a:schemeClr val="tx1"/>
              </a:solid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20508" name="Line 28"/>
            <p:cNvSpPr>
              <a:spLocks noChangeShapeType="1"/>
            </p:cNvSpPr>
            <p:nvPr/>
          </p:nvSpPr>
          <p:spPr bwMode="auto">
            <a:xfrm>
              <a:off x="892" y="2976"/>
              <a:ext cx="0" cy="144"/>
            </a:xfrm>
            <a:prstGeom prst="line">
              <a:avLst/>
            </a:prstGeom>
            <a:noFill/>
            <a:ln w="25400">
              <a:solidFill>
                <a:schemeClr val="tx1"/>
              </a:solidFill>
              <a:round/>
              <a:headEnd/>
              <a:tailEn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grpSp>
      <p:sp>
        <p:nvSpPr>
          <p:cNvPr id="20512" name="Rectangle 32"/>
          <p:cNvSpPr>
            <a:spLocks noChangeArrowheads="1"/>
          </p:cNvSpPr>
          <p:nvPr/>
        </p:nvSpPr>
        <p:spPr bwMode="auto">
          <a:xfrm>
            <a:off x="140677" y="2590801"/>
            <a:ext cx="532518" cy="21544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0  MHz</a:t>
            </a:r>
          </a:p>
        </p:txBody>
      </p:sp>
      <p:sp>
        <p:nvSpPr>
          <p:cNvPr id="20513" name="Rectangle 33"/>
          <p:cNvSpPr>
            <a:spLocks noChangeArrowheads="1"/>
          </p:cNvSpPr>
          <p:nvPr/>
        </p:nvSpPr>
        <p:spPr bwMode="auto">
          <a:xfrm>
            <a:off x="2039816" y="2590801"/>
            <a:ext cx="582211" cy="21544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+5  MHz</a:t>
            </a:r>
          </a:p>
        </p:txBody>
      </p:sp>
      <p:sp>
        <p:nvSpPr>
          <p:cNvPr id="20514" name="Rectangle 34"/>
          <p:cNvSpPr>
            <a:spLocks noChangeArrowheads="1"/>
          </p:cNvSpPr>
          <p:nvPr/>
        </p:nvSpPr>
        <p:spPr bwMode="auto">
          <a:xfrm>
            <a:off x="3798277" y="2590801"/>
            <a:ext cx="628698" cy="21544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+10  MHz</a:t>
            </a:r>
          </a:p>
        </p:txBody>
      </p:sp>
      <p:sp>
        <p:nvSpPr>
          <p:cNvPr id="20515" name="Rectangle 35"/>
          <p:cNvSpPr>
            <a:spLocks noChangeArrowheads="1"/>
          </p:cNvSpPr>
          <p:nvPr/>
        </p:nvSpPr>
        <p:spPr bwMode="auto">
          <a:xfrm>
            <a:off x="3868617" y="533401"/>
            <a:ext cx="575799" cy="21544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-5  MHz</a:t>
            </a:r>
          </a:p>
        </p:txBody>
      </p:sp>
      <p:sp>
        <p:nvSpPr>
          <p:cNvPr id="20516" name="Rectangle 36"/>
          <p:cNvSpPr>
            <a:spLocks noChangeArrowheads="1"/>
          </p:cNvSpPr>
          <p:nvPr/>
        </p:nvSpPr>
        <p:spPr bwMode="auto">
          <a:xfrm>
            <a:off x="1969477" y="457201"/>
            <a:ext cx="622286" cy="21544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-10  MHz</a:t>
            </a:r>
          </a:p>
        </p:txBody>
      </p:sp>
      <p:sp>
        <p:nvSpPr>
          <p:cNvPr id="20517" name="Rectangle 37"/>
          <p:cNvSpPr>
            <a:spLocks noChangeArrowheads="1"/>
          </p:cNvSpPr>
          <p:nvPr/>
        </p:nvSpPr>
        <p:spPr bwMode="auto">
          <a:xfrm>
            <a:off x="140677" y="609601"/>
            <a:ext cx="638316" cy="21544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-30  MHz</a:t>
            </a:r>
          </a:p>
        </p:txBody>
      </p:sp>
      <p:sp>
        <p:nvSpPr>
          <p:cNvPr id="20518" name="Rectangle 38"/>
          <p:cNvSpPr>
            <a:spLocks noChangeArrowheads="1"/>
          </p:cNvSpPr>
          <p:nvPr/>
        </p:nvSpPr>
        <p:spPr bwMode="auto">
          <a:xfrm>
            <a:off x="1125417" y="0"/>
            <a:ext cx="4163319" cy="246221"/>
          </a:xfrm>
          <a:prstGeom prst="rect">
            <a:avLst/>
          </a:prstGeom>
          <a:noFill/>
          <a:ln w="9525">
            <a:noFill/>
            <a:miter lim="800000"/>
            <a:headEnd/>
            <a:tailEnd/>
          </a:ln>
          <a:effectLst/>
        </p:spPr>
        <p:txBody>
          <a:bodyPr wrap="none" anchor="ctr">
            <a:spAutoFit/>
          </a:bodyPr>
          <a:lstStyle/>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The S21 vector readings measured during the antenna movement.  </a:t>
            </a:r>
            <a:endParaRPr lang="en-US" sz="1000" kern="1200">
              <a:solidFill>
                <a:srgbClr val="000000"/>
              </a:solidFill>
              <a:latin typeface="Comic Sans MS" pitchFamily="66" charset="0"/>
              <a:ea typeface="Times" pitchFamily="18" charset="0"/>
              <a:cs typeface="Times New Roman" pitchFamily="18" charset="0"/>
            </a:endParaRPr>
          </a:p>
        </p:txBody>
      </p:sp>
      <p:sp>
        <p:nvSpPr>
          <p:cNvPr id="20529" name="Rectangle 49"/>
          <p:cNvSpPr>
            <a:spLocks noChangeArrowheads="1"/>
          </p:cNvSpPr>
          <p:nvPr/>
        </p:nvSpPr>
        <p:spPr bwMode="auto">
          <a:xfrm>
            <a:off x="351692" y="5029203"/>
            <a:ext cx="2039815" cy="1006475"/>
          </a:xfrm>
          <a:prstGeom prst="rect">
            <a:avLst/>
          </a:prstGeom>
          <a:noFill/>
          <a:ln w="9525">
            <a:noFill/>
            <a:miter lim="800000"/>
            <a:headEnd/>
            <a:tailEnd/>
          </a:ln>
          <a:effectLst/>
        </p:spPr>
        <p:txBody>
          <a:bodyPr>
            <a:spAutoFit/>
          </a:bodyPr>
          <a:lstStyle/>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Antenna (loop) is positioned at the centre of one of the eight slot. The distance between the edge of antenna and the slot opening is ~ 1mm. </a:t>
            </a:r>
          </a:p>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Coupling: -45 dB  </a:t>
            </a:r>
            <a:endParaRPr lang="en-US" sz="1000" kern="1200">
              <a:solidFill>
                <a:srgbClr val="000000"/>
              </a:solidFill>
              <a:latin typeface="Comic Sans MS" pitchFamily="66" charset="0"/>
              <a:ea typeface="Times" pitchFamily="18" charset="0"/>
              <a:cs typeface="Times New Roman" pitchFamily="18" charset="0"/>
            </a:endParaRPr>
          </a:p>
        </p:txBody>
      </p:sp>
      <p:sp>
        <p:nvSpPr>
          <p:cNvPr id="26" name="TextBox 25"/>
          <p:cNvSpPr txBox="1"/>
          <p:nvPr/>
        </p:nvSpPr>
        <p:spPr>
          <a:xfrm>
            <a:off x="7643834" y="6357958"/>
            <a:ext cx="1402948" cy="369332"/>
          </a:xfrm>
          <a:prstGeom prst="rect">
            <a:avLst/>
          </a:prstGeom>
          <a:noFill/>
        </p:spPr>
        <p:txBody>
          <a:bodyPr wrap="none" rtlCol="0">
            <a:spAutoFit/>
          </a:bodyPr>
          <a:lstStyle/>
          <a:p>
            <a:r>
              <a:rPr lang="en-US" dirty="0" smtClean="0"/>
              <a:t>I. </a:t>
            </a:r>
            <a:r>
              <a:rPr lang="en-US" dirty="0" err="1" smtClean="0"/>
              <a:t>Syratchev</a:t>
            </a:r>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 Wuensch, CLIC ACE 10-2-2008</a:t>
            </a:r>
            <a:endParaRPr lang="en-US"/>
          </a:p>
        </p:txBody>
      </p:sp>
      <p:sp>
        <p:nvSpPr>
          <p:cNvPr id="3" name="Rectangle 2"/>
          <p:cNvSpPr/>
          <p:nvPr/>
        </p:nvSpPr>
        <p:spPr>
          <a:xfrm>
            <a:off x="1714480" y="357166"/>
            <a:ext cx="5466496" cy="707886"/>
          </a:xfrm>
          <a:prstGeom prst="rect">
            <a:avLst/>
          </a:prstGeom>
        </p:spPr>
        <p:txBody>
          <a:bodyPr wrap="none">
            <a:spAutoFit/>
          </a:bodyPr>
          <a:lstStyle/>
          <a:p>
            <a:r>
              <a:rPr lang="en-US" sz="4000" dirty="0" smtClean="0">
                <a:solidFill>
                  <a:srgbClr val="002060"/>
                </a:solidFill>
              </a:rPr>
              <a:t>Design, high-power limits</a:t>
            </a:r>
            <a:endParaRPr lang="en-US" sz="4000" dirty="0">
              <a:solidFill>
                <a:srgbClr val="002060"/>
              </a:solidFill>
            </a:endParaRPr>
          </a:p>
        </p:txBody>
      </p:sp>
      <p:sp>
        <p:nvSpPr>
          <p:cNvPr id="4" name="TextBox 3"/>
          <p:cNvSpPr txBox="1"/>
          <p:nvPr/>
        </p:nvSpPr>
        <p:spPr>
          <a:xfrm>
            <a:off x="285720" y="1357298"/>
            <a:ext cx="8429684" cy="5262979"/>
          </a:xfrm>
          <a:prstGeom prst="rect">
            <a:avLst/>
          </a:prstGeom>
          <a:noFill/>
        </p:spPr>
        <p:txBody>
          <a:bodyPr wrap="square" rtlCol="0">
            <a:spAutoFit/>
          </a:bodyPr>
          <a:lstStyle/>
          <a:p>
            <a:r>
              <a:rPr lang="en-US" sz="2400" dirty="0" smtClean="0"/>
              <a:t>Nominal CLIC structure has not changed – still CLIC_G! Optimization procedure has been applied to 500 </a:t>
            </a:r>
            <a:r>
              <a:rPr lang="en-US" sz="2400" dirty="0" err="1" smtClean="0"/>
              <a:t>GeV</a:t>
            </a:r>
            <a:r>
              <a:rPr lang="en-US" sz="2400" dirty="0" smtClean="0"/>
              <a:t> CLIC (next talk).</a:t>
            </a:r>
          </a:p>
          <a:p>
            <a:endParaRPr lang="en-US" sz="2400" dirty="0" smtClean="0"/>
          </a:p>
          <a:p>
            <a:r>
              <a:rPr lang="en-US" sz="2400" dirty="0" smtClean="0"/>
              <a:t>Intensified effort to improve high-power constraints:</a:t>
            </a:r>
          </a:p>
          <a:p>
            <a:pPr>
              <a:buFont typeface="Arial" pitchFamily="34" charset="0"/>
              <a:buChar char="•"/>
            </a:pPr>
            <a:r>
              <a:rPr lang="en-US" sz="2400" dirty="0" smtClean="0"/>
              <a:t> Empirical approach - Continuing effort to analyze data as it becomes available.</a:t>
            </a:r>
          </a:p>
          <a:p>
            <a:pPr>
              <a:buFont typeface="Arial" pitchFamily="34" charset="0"/>
              <a:buChar char="•"/>
            </a:pPr>
            <a:r>
              <a:rPr lang="en-US" sz="2400" dirty="0" smtClean="0"/>
              <a:t> Theoretical approach - Collaboration forming for breakdown theory, modeling and dedicated experiments: Surface physics simulations (HIP Finland) for breakdown trigger and input for plasma simulations. Plasma simulations (IPP Greifswald, IAP Ukraine) for coupling to rf and damage mechanism. Diagnostics (IAP Ukraine, CERN). Electron tracking missing, some work started at SLAC.</a:t>
            </a:r>
            <a:endParaRPr lang="en-US"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8"/>
          <p:cNvGrpSpPr>
            <a:grpSpLocks/>
          </p:cNvGrpSpPr>
          <p:nvPr/>
        </p:nvGrpSpPr>
        <p:grpSpPr bwMode="auto">
          <a:xfrm>
            <a:off x="140678" y="3505200"/>
            <a:ext cx="4079631" cy="3132138"/>
            <a:chOff x="96" y="2347"/>
            <a:chExt cx="2784" cy="1973"/>
          </a:xfrm>
        </p:grpSpPr>
        <p:graphicFrame>
          <p:nvGraphicFramePr>
            <p:cNvPr id="16403" name="Object 19"/>
            <p:cNvGraphicFramePr>
              <a:graphicFrameLocks noChangeAspect="1"/>
            </p:cNvGraphicFramePr>
            <p:nvPr/>
          </p:nvGraphicFramePr>
          <p:xfrm>
            <a:off x="96" y="2443"/>
            <a:ext cx="2208" cy="1877"/>
          </p:xfrm>
          <a:graphic>
            <a:graphicData uri="http://schemas.openxmlformats.org/presentationml/2006/ole">
              <p:oleObj spid="_x0000_s258058" name="Mathcad" r:id="rId4" imgW="3753000" imgH="3191040" progId="Mathcad">
                <p:embed/>
              </p:oleObj>
            </a:graphicData>
          </a:graphic>
        </p:graphicFrame>
        <p:grpSp>
          <p:nvGrpSpPr>
            <p:cNvPr id="3" name="Group 29"/>
            <p:cNvGrpSpPr>
              <a:grpSpLocks/>
            </p:cNvGrpSpPr>
            <p:nvPr/>
          </p:nvGrpSpPr>
          <p:grpSpPr bwMode="auto">
            <a:xfrm>
              <a:off x="2208" y="2395"/>
              <a:ext cx="672" cy="1701"/>
              <a:chOff x="2064" y="2208"/>
              <a:chExt cx="672" cy="1701"/>
            </a:xfrm>
          </p:grpSpPr>
          <p:sp>
            <p:nvSpPr>
              <p:cNvPr id="16404" name="Rectangle 20"/>
              <p:cNvSpPr>
                <a:spLocks noChangeArrowheads="1"/>
              </p:cNvSpPr>
              <p:nvPr/>
            </p:nvSpPr>
            <p:spPr bwMode="auto">
              <a:xfrm>
                <a:off x="2208" y="2544"/>
                <a:ext cx="480" cy="213"/>
              </a:xfrm>
              <a:prstGeom prst="rect">
                <a:avLst/>
              </a:prstGeom>
              <a:solidFill>
                <a:schemeClr val="bg1"/>
              </a:solidFill>
              <a:ln w="9525">
                <a:noFill/>
                <a:miter lim="800000"/>
                <a:headEnd/>
                <a:tailEnd/>
              </a:ln>
              <a:effectLst/>
            </p:spPr>
            <p:txBody>
              <a:bodyPr>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-30   89.53 </a:t>
                </a:r>
              </a:p>
            </p:txBody>
          </p:sp>
          <p:sp>
            <p:nvSpPr>
              <p:cNvPr id="16405" name="Rectangle 21"/>
              <p:cNvSpPr>
                <a:spLocks noChangeArrowheads="1"/>
              </p:cNvSpPr>
              <p:nvPr/>
            </p:nvSpPr>
            <p:spPr bwMode="auto">
              <a:xfrm>
                <a:off x="2064" y="2208"/>
                <a:ext cx="672" cy="135"/>
              </a:xfrm>
              <a:prstGeom prst="rect">
                <a:avLst/>
              </a:prstGeom>
              <a:solidFill>
                <a:schemeClr val="bg1"/>
              </a:solidFill>
              <a:ln w="9525">
                <a:noFill/>
                <a:miter lim="800000"/>
                <a:headEnd/>
                <a:tailEnd/>
              </a:ln>
              <a:effectLst/>
            </p:spPr>
            <p:txBody>
              <a:bodyPr>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sym typeface="Symbol" pitchFamily="18" charset="2"/>
                  </a:rPr>
                  <a:t>F, MHz   </a:t>
                </a:r>
                <a:r>
                  <a:rPr lang="el-GR" sz="800" kern="1200">
                    <a:solidFill>
                      <a:srgbClr val="000000"/>
                    </a:solidFill>
                    <a:latin typeface="Comic Sans MS" pitchFamily="66" charset="0"/>
                    <a:ea typeface="+mn-ea"/>
                    <a:cs typeface="+mn-cs"/>
                    <a:sym typeface="Symbol" pitchFamily="18" charset="2"/>
                  </a:rPr>
                  <a:t>φ</a:t>
                </a:r>
                <a:r>
                  <a:rPr lang="en-US" sz="800" kern="1200">
                    <a:solidFill>
                      <a:srgbClr val="000000"/>
                    </a:solidFill>
                    <a:latin typeface="Comic Sans MS" pitchFamily="66" charset="0"/>
                    <a:ea typeface="+mn-ea"/>
                    <a:cs typeface="+mn-cs"/>
                    <a:sym typeface="Symbol" pitchFamily="18" charset="2"/>
                  </a:rPr>
                  <a:t>/cell</a:t>
                </a:r>
                <a:endParaRPr lang="el-GR" sz="800" kern="1200">
                  <a:solidFill>
                    <a:srgbClr val="000000"/>
                  </a:solidFill>
                  <a:latin typeface="Comic Sans MS" pitchFamily="66" charset="0"/>
                  <a:ea typeface="+mn-ea"/>
                  <a:cs typeface="+mn-cs"/>
                  <a:sym typeface="Symbol" pitchFamily="18" charset="2"/>
                </a:endParaRPr>
              </a:p>
            </p:txBody>
          </p:sp>
          <p:sp>
            <p:nvSpPr>
              <p:cNvPr id="16406" name="Rectangle 22"/>
              <p:cNvSpPr>
                <a:spLocks noChangeArrowheads="1"/>
              </p:cNvSpPr>
              <p:nvPr/>
            </p:nvSpPr>
            <p:spPr bwMode="auto">
              <a:xfrm>
                <a:off x="2208" y="2880"/>
                <a:ext cx="480" cy="213"/>
              </a:xfrm>
              <a:prstGeom prst="rect">
                <a:avLst/>
              </a:prstGeom>
              <a:solidFill>
                <a:schemeClr val="bg1"/>
              </a:solidFill>
              <a:ln w="9525">
                <a:noFill/>
                <a:miter lim="800000"/>
                <a:headEnd/>
                <a:tailEnd/>
              </a:ln>
              <a:effectLst/>
            </p:spPr>
            <p:txBody>
              <a:bodyPr>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-10    89.91 </a:t>
                </a:r>
              </a:p>
            </p:txBody>
          </p:sp>
          <p:sp>
            <p:nvSpPr>
              <p:cNvPr id="16407" name="Rectangle 23"/>
              <p:cNvSpPr>
                <a:spLocks noChangeArrowheads="1"/>
              </p:cNvSpPr>
              <p:nvPr/>
            </p:nvSpPr>
            <p:spPr bwMode="auto">
              <a:xfrm>
                <a:off x="2208" y="2976"/>
                <a:ext cx="480" cy="213"/>
              </a:xfrm>
              <a:prstGeom prst="rect">
                <a:avLst/>
              </a:prstGeom>
              <a:solidFill>
                <a:schemeClr val="bg1"/>
              </a:solidFill>
              <a:ln w="9525">
                <a:noFill/>
                <a:miter lim="800000"/>
                <a:headEnd/>
                <a:tailEnd/>
              </a:ln>
              <a:effectLst/>
            </p:spPr>
            <p:txBody>
              <a:bodyPr>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-5     90.02 </a:t>
                </a:r>
              </a:p>
            </p:txBody>
          </p:sp>
          <p:sp>
            <p:nvSpPr>
              <p:cNvPr id="16408" name="Rectangle 24"/>
              <p:cNvSpPr>
                <a:spLocks noChangeArrowheads="1"/>
              </p:cNvSpPr>
              <p:nvPr/>
            </p:nvSpPr>
            <p:spPr bwMode="auto">
              <a:xfrm>
                <a:off x="2208" y="3072"/>
                <a:ext cx="480" cy="213"/>
              </a:xfrm>
              <a:prstGeom prst="rect">
                <a:avLst/>
              </a:prstGeom>
              <a:solidFill>
                <a:schemeClr val="bg1"/>
              </a:solidFill>
              <a:ln w="9525">
                <a:noFill/>
                <a:miter lim="800000"/>
                <a:headEnd/>
                <a:tailEnd/>
              </a:ln>
              <a:effectLst/>
            </p:spPr>
            <p:txBody>
              <a:bodyPr>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 0      90.13  </a:t>
                </a:r>
              </a:p>
            </p:txBody>
          </p:sp>
          <p:sp>
            <p:nvSpPr>
              <p:cNvPr id="16409" name="Rectangle 25"/>
              <p:cNvSpPr>
                <a:spLocks noChangeArrowheads="1"/>
              </p:cNvSpPr>
              <p:nvPr/>
            </p:nvSpPr>
            <p:spPr bwMode="auto">
              <a:xfrm>
                <a:off x="2208" y="3168"/>
                <a:ext cx="480" cy="213"/>
              </a:xfrm>
              <a:prstGeom prst="rect">
                <a:avLst/>
              </a:prstGeom>
              <a:solidFill>
                <a:schemeClr val="bg1"/>
              </a:solidFill>
              <a:ln w="9525">
                <a:noFill/>
                <a:miter lim="800000"/>
                <a:headEnd/>
                <a:tailEnd/>
              </a:ln>
              <a:effectLst/>
            </p:spPr>
            <p:txBody>
              <a:bodyPr>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+5     90.24 </a:t>
                </a:r>
              </a:p>
            </p:txBody>
          </p:sp>
          <p:sp>
            <p:nvSpPr>
              <p:cNvPr id="16410" name="Rectangle 26"/>
              <p:cNvSpPr>
                <a:spLocks noChangeArrowheads="1"/>
              </p:cNvSpPr>
              <p:nvPr/>
            </p:nvSpPr>
            <p:spPr bwMode="auto">
              <a:xfrm>
                <a:off x="2208" y="3312"/>
                <a:ext cx="480" cy="213"/>
              </a:xfrm>
              <a:prstGeom prst="rect">
                <a:avLst/>
              </a:prstGeom>
              <a:solidFill>
                <a:schemeClr val="bg1"/>
              </a:solidFill>
              <a:ln w="9525">
                <a:noFill/>
                <a:miter lim="800000"/>
                <a:headEnd/>
                <a:tailEnd/>
              </a:ln>
              <a:effectLst/>
            </p:spPr>
            <p:txBody>
              <a:bodyPr>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+10    90.37</a:t>
                </a:r>
              </a:p>
            </p:txBody>
          </p:sp>
          <p:sp>
            <p:nvSpPr>
              <p:cNvPr id="16411" name="Rectangle 27"/>
              <p:cNvSpPr>
                <a:spLocks noChangeArrowheads="1"/>
              </p:cNvSpPr>
              <p:nvPr/>
            </p:nvSpPr>
            <p:spPr bwMode="auto">
              <a:xfrm>
                <a:off x="2208" y="3696"/>
                <a:ext cx="480" cy="213"/>
              </a:xfrm>
              <a:prstGeom prst="rect">
                <a:avLst/>
              </a:prstGeom>
              <a:solidFill>
                <a:schemeClr val="bg1"/>
              </a:solidFill>
              <a:ln w="9525">
                <a:noFill/>
                <a:miter lim="800000"/>
                <a:headEnd/>
                <a:tailEnd/>
              </a:ln>
              <a:effectLst/>
            </p:spPr>
            <p:txBody>
              <a:bodyPr>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+30   90.78 </a:t>
                </a:r>
              </a:p>
            </p:txBody>
          </p:sp>
        </p:grpSp>
        <p:sp>
          <p:nvSpPr>
            <p:cNvPr id="16414" name="Rectangle 30"/>
            <p:cNvSpPr>
              <a:spLocks noChangeArrowheads="1"/>
            </p:cNvSpPr>
            <p:nvPr/>
          </p:nvSpPr>
          <p:spPr bwMode="auto">
            <a:xfrm>
              <a:off x="2208" y="2347"/>
              <a:ext cx="624" cy="1680"/>
            </a:xfrm>
            <a:prstGeom prst="rect">
              <a:avLst/>
            </a:prstGeom>
            <a:noFill/>
            <a:ln w="9525">
              <a:solidFill>
                <a:schemeClr val="tx1"/>
              </a:solid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6415" name="Line 31"/>
            <p:cNvSpPr>
              <a:spLocks noChangeShapeType="1"/>
            </p:cNvSpPr>
            <p:nvPr/>
          </p:nvSpPr>
          <p:spPr bwMode="auto">
            <a:xfrm>
              <a:off x="2544" y="2347"/>
              <a:ext cx="0" cy="1680"/>
            </a:xfrm>
            <a:prstGeom prst="line">
              <a:avLst/>
            </a:prstGeom>
            <a:noFill/>
            <a:ln w="9525">
              <a:solidFill>
                <a:schemeClr val="tx1"/>
              </a:solidFill>
              <a:round/>
              <a:headEnd/>
              <a:tailEn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6416" name="Line 32"/>
            <p:cNvSpPr>
              <a:spLocks noChangeShapeType="1"/>
            </p:cNvSpPr>
            <p:nvPr/>
          </p:nvSpPr>
          <p:spPr bwMode="auto">
            <a:xfrm>
              <a:off x="2208" y="2539"/>
              <a:ext cx="624" cy="0"/>
            </a:xfrm>
            <a:prstGeom prst="line">
              <a:avLst/>
            </a:prstGeom>
            <a:noFill/>
            <a:ln w="9525">
              <a:solidFill>
                <a:schemeClr val="tx1"/>
              </a:solidFill>
              <a:round/>
              <a:headEnd/>
              <a:tailEn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6417" name="Line 33"/>
            <p:cNvSpPr>
              <a:spLocks noChangeShapeType="1"/>
            </p:cNvSpPr>
            <p:nvPr/>
          </p:nvSpPr>
          <p:spPr bwMode="auto">
            <a:xfrm>
              <a:off x="2064" y="2779"/>
              <a:ext cx="288" cy="0"/>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6418" name="Line 34"/>
            <p:cNvSpPr>
              <a:spLocks noChangeShapeType="1"/>
            </p:cNvSpPr>
            <p:nvPr/>
          </p:nvSpPr>
          <p:spPr bwMode="auto">
            <a:xfrm>
              <a:off x="2112" y="3115"/>
              <a:ext cx="240" cy="0"/>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6419" name="Line 35"/>
            <p:cNvSpPr>
              <a:spLocks noChangeShapeType="1"/>
            </p:cNvSpPr>
            <p:nvPr/>
          </p:nvSpPr>
          <p:spPr bwMode="auto">
            <a:xfrm>
              <a:off x="2112" y="3211"/>
              <a:ext cx="240" cy="0"/>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6420" name="Line 36"/>
            <p:cNvSpPr>
              <a:spLocks noChangeShapeType="1"/>
            </p:cNvSpPr>
            <p:nvPr/>
          </p:nvSpPr>
          <p:spPr bwMode="auto">
            <a:xfrm>
              <a:off x="2112" y="3307"/>
              <a:ext cx="240" cy="0"/>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6421" name="Line 37"/>
            <p:cNvSpPr>
              <a:spLocks noChangeShapeType="1"/>
            </p:cNvSpPr>
            <p:nvPr/>
          </p:nvSpPr>
          <p:spPr bwMode="auto">
            <a:xfrm>
              <a:off x="2016" y="3403"/>
              <a:ext cx="336" cy="0"/>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6422" name="Line 38"/>
            <p:cNvSpPr>
              <a:spLocks noChangeShapeType="1"/>
            </p:cNvSpPr>
            <p:nvPr/>
          </p:nvSpPr>
          <p:spPr bwMode="auto">
            <a:xfrm>
              <a:off x="2112" y="3547"/>
              <a:ext cx="240" cy="0"/>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6423" name="Line 39"/>
            <p:cNvSpPr>
              <a:spLocks noChangeShapeType="1"/>
            </p:cNvSpPr>
            <p:nvPr/>
          </p:nvSpPr>
          <p:spPr bwMode="auto">
            <a:xfrm>
              <a:off x="2112" y="3931"/>
              <a:ext cx="240" cy="0"/>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grpSp>
      <p:grpSp>
        <p:nvGrpSpPr>
          <p:cNvPr id="4" name="Group 69"/>
          <p:cNvGrpSpPr>
            <a:grpSpLocks/>
          </p:cNvGrpSpPr>
          <p:nvPr/>
        </p:nvGrpSpPr>
        <p:grpSpPr bwMode="auto">
          <a:xfrm>
            <a:off x="4149971" y="3200400"/>
            <a:ext cx="2628900" cy="2673350"/>
            <a:chOff x="2928" y="2347"/>
            <a:chExt cx="1794" cy="1684"/>
          </a:xfrm>
        </p:grpSpPr>
        <p:graphicFrame>
          <p:nvGraphicFramePr>
            <p:cNvPr id="16401" name="Object 17"/>
            <p:cNvGraphicFramePr>
              <a:graphicFrameLocks noChangeAspect="1"/>
            </p:cNvGraphicFramePr>
            <p:nvPr/>
          </p:nvGraphicFramePr>
          <p:xfrm>
            <a:off x="2928" y="2539"/>
            <a:ext cx="1794" cy="1492"/>
          </p:xfrm>
          <a:graphic>
            <a:graphicData uri="http://schemas.openxmlformats.org/presentationml/2006/ole">
              <p:oleObj spid="_x0000_s258057" name="Mathcad" r:id="rId5" imgW="3562200" imgH="2962440" progId="Mathcad">
                <p:embed/>
              </p:oleObj>
            </a:graphicData>
          </a:graphic>
        </p:graphicFrame>
        <p:sp>
          <p:nvSpPr>
            <p:cNvPr id="16424" name="Rectangle 40"/>
            <p:cNvSpPr>
              <a:spLocks noChangeArrowheads="1"/>
            </p:cNvSpPr>
            <p:nvPr/>
          </p:nvSpPr>
          <p:spPr bwMode="auto">
            <a:xfrm>
              <a:off x="3408" y="2347"/>
              <a:ext cx="1152" cy="250"/>
            </a:xfrm>
            <a:prstGeom prst="rect">
              <a:avLst/>
            </a:prstGeom>
            <a:noFill/>
            <a:ln w="9525">
              <a:noFill/>
              <a:miter lim="800000"/>
              <a:headEnd/>
              <a:tailEnd/>
            </a:ln>
            <a:effectLst/>
          </p:spPr>
          <p:txBody>
            <a:bodyPr>
              <a:spAutoFit/>
            </a:bodyPr>
            <a:lstStyle/>
            <a:p>
              <a:pPr algn="ctr" rtl="0" fontAlgn="base">
                <a:spcBef>
                  <a:spcPct val="0"/>
                </a:spcBef>
                <a:spcAft>
                  <a:spcPct val="0"/>
                </a:spcAft>
              </a:pPr>
              <a:r>
                <a:rPr lang="en-US" sz="1000" kern="1200">
                  <a:solidFill>
                    <a:srgbClr val="000000"/>
                  </a:solidFill>
                  <a:latin typeface="Comic Sans MS" pitchFamily="66" charset="0"/>
                  <a:ea typeface="+mn-ea"/>
                  <a:cs typeface="+mn-cs"/>
                </a:rPr>
                <a:t>Reconstructed ‘local’ dispersion curve</a:t>
              </a:r>
            </a:p>
          </p:txBody>
        </p:sp>
      </p:grpSp>
      <p:graphicFrame>
        <p:nvGraphicFramePr>
          <p:cNvPr id="16425" name="Object 41"/>
          <p:cNvGraphicFramePr>
            <a:graphicFrameLocks noChangeAspect="1"/>
          </p:cNvGraphicFramePr>
          <p:nvPr/>
        </p:nvGraphicFramePr>
        <p:xfrm>
          <a:off x="2743200" y="381001"/>
          <a:ext cx="2813538" cy="2824163"/>
        </p:xfrm>
        <a:graphic>
          <a:graphicData uri="http://schemas.openxmlformats.org/presentationml/2006/ole">
            <p:oleObj spid="_x0000_s258050" name="Mathcad" r:id="rId6" imgW="3524400" imgH="3267000" progId="Mathcad">
              <p:embed/>
            </p:oleObj>
          </a:graphicData>
        </a:graphic>
      </p:graphicFrame>
      <p:graphicFrame>
        <p:nvGraphicFramePr>
          <p:cNvPr id="16426" name="Object 42"/>
          <p:cNvGraphicFramePr>
            <a:graphicFrameLocks noChangeAspect="1"/>
          </p:cNvGraphicFramePr>
          <p:nvPr/>
        </p:nvGraphicFramePr>
        <p:xfrm>
          <a:off x="492369" y="152401"/>
          <a:ext cx="2250831" cy="2259013"/>
        </p:xfrm>
        <a:graphic>
          <a:graphicData uri="http://schemas.openxmlformats.org/presentationml/2006/ole">
            <p:oleObj spid="_x0000_s258051" name="Mathcad" r:id="rId7" imgW="3381480" imgH="3133800" progId="Mathcad">
              <p:embed/>
            </p:oleObj>
          </a:graphicData>
        </a:graphic>
      </p:graphicFrame>
      <p:sp>
        <p:nvSpPr>
          <p:cNvPr id="16428" name="Rectangle 44"/>
          <p:cNvSpPr>
            <a:spLocks noChangeArrowheads="1"/>
          </p:cNvSpPr>
          <p:nvPr/>
        </p:nvSpPr>
        <p:spPr bwMode="auto">
          <a:xfrm>
            <a:off x="1195755" y="0"/>
            <a:ext cx="1336431" cy="244475"/>
          </a:xfrm>
          <a:prstGeom prst="rect">
            <a:avLst/>
          </a:prstGeom>
          <a:noFill/>
          <a:ln w="9525">
            <a:noFill/>
            <a:miter lim="800000"/>
            <a:headEnd/>
            <a:tailEnd/>
          </a:ln>
          <a:effectLst/>
        </p:spPr>
        <p:txBody>
          <a:bodyPr>
            <a:spAutoFit/>
          </a:bodyPr>
          <a:lstStyle/>
          <a:p>
            <a:pPr algn="ctr" rtl="0" fontAlgn="base">
              <a:spcBef>
                <a:spcPct val="0"/>
              </a:spcBef>
              <a:spcAft>
                <a:spcPct val="0"/>
              </a:spcAft>
            </a:pPr>
            <a:r>
              <a:rPr lang="en-US" sz="1000" kern="1200">
                <a:solidFill>
                  <a:srgbClr val="000000"/>
                </a:solidFill>
                <a:latin typeface="Comic Sans MS" pitchFamily="66" charset="0"/>
                <a:ea typeface="+mn-ea"/>
                <a:cs typeface="+mn-cs"/>
              </a:rPr>
              <a:t>Raw data (example)</a:t>
            </a:r>
          </a:p>
        </p:txBody>
      </p:sp>
      <p:sp>
        <p:nvSpPr>
          <p:cNvPr id="16429" name="Rectangle 45"/>
          <p:cNvSpPr>
            <a:spLocks noChangeArrowheads="1"/>
          </p:cNvSpPr>
          <p:nvPr/>
        </p:nvSpPr>
        <p:spPr bwMode="auto">
          <a:xfrm>
            <a:off x="3235569" y="152403"/>
            <a:ext cx="2250831" cy="396875"/>
          </a:xfrm>
          <a:prstGeom prst="rect">
            <a:avLst/>
          </a:prstGeom>
          <a:noFill/>
          <a:ln w="9525">
            <a:noFill/>
            <a:miter lim="800000"/>
            <a:headEnd/>
            <a:tailEnd/>
          </a:ln>
          <a:effectLst/>
        </p:spPr>
        <p:txBody>
          <a:bodyPr>
            <a:spAutoFit/>
          </a:bodyPr>
          <a:lstStyle/>
          <a:p>
            <a:pPr algn="ctr" rtl="0" fontAlgn="base">
              <a:spcBef>
                <a:spcPct val="0"/>
              </a:spcBef>
              <a:spcAft>
                <a:spcPct val="0"/>
              </a:spcAft>
            </a:pPr>
            <a:r>
              <a:rPr lang="en-US" sz="1000" kern="1200">
                <a:solidFill>
                  <a:srgbClr val="000000"/>
                </a:solidFill>
                <a:latin typeface="Comic Sans MS" pitchFamily="66" charset="0"/>
                <a:ea typeface="+mn-ea"/>
                <a:cs typeface="+mn-cs"/>
              </a:rPr>
              <a:t>The phase at the position of each of the measured local peak   </a:t>
            </a:r>
          </a:p>
        </p:txBody>
      </p:sp>
      <p:graphicFrame>
        <p:nvGraphicFramePr>
          <p:cNvPr id="16430" name="Object 46"/>
          <p:cNvGraphicFramePr>
            <a:graphicFrameLocks noChangeAspect="1"/>
          </p:cNvGraphicFramePr>
          <p:nvPr/>
        </p:nvGraphicFramePr>
        <p:xfrm>
          <a:off x="281354" y="2286003"/>
          <a:ext cx="2391508" cy="1116013"/>
        </p:xfrm>
        <a:graphic>
          <a:graphicData uri="http://schemas.openxmlformats.org/presentationml/2006/ole">
            <p:oleObj spid="_x0000_s258052" name="Mathcad" r:id="rId8" imgW="3933720" imgH="1695600" progId="Mathcad">
              <p:embed/>
            </p:oleObj>
          </a:graphicData>
        </a:graphic>
      </p:graphicFrame>
      <p:sp>
        <p:nvSpPr>
          <p:cNvPr id="16431" name="Line 47"/>
          <p:cNvSpPr>
            <a:spLocks noChangeShapeType="1"/>
          </p:cNvSpPr>
          <p:nvPr/>
        </p:nvSpPr>
        <p:spPr bwMode="auto">
          <a:xfrm>
            <a:off x="0" y="3505200"/>
            <a:ext cx="2743200" cy="0"/>
          </a:xfrm>
          <a:prstGeom prst="line">
            <a:avLst/>
          </a:prstGeom>
          <a:noFill/>
          <a:ln w="9525">
            <a:solidFill>
              <a:schemeClr val="tx1"/>
            </a:solidFill>
            <a:round/>
            <a:headEnd/>
            <a:tailEn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6433" name="Line 49"/>
          <p:cNvSpPr>
            <a:spLocks noChangeShapeType="1"/>
          </p:cNvSpPr>
          <p:nvPr/>
        </p:nvSpPr>
        <p:spPr bwMode="auto">
          <a:xfrm flipV="1">
            <a:off x="2743200" y="3200400"/>
            <a:ext cx="0" cy="304800"/>
          </a:xfrm>
          <a:prstGeom prst="line">
            <a:avLst/>
          </a:prstGeom>
          <a:noFill/>
          <a:ln w="9525">
            <a:solidFill>
              <a:schemeClr val="tx1"/>
            </a:solidFill>
            <a:round/>
            <a:headEnd/>
            <a:tailEn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graphicFrame>
        <p:nvGraphicFramePr>
          <p:cNvPr id="16434" name="Object 50"/>
          <p:cNvGraphicFramePr>
            <a:graphicFrameLocks noChangeAspect="1"/>
          </p:cNvGraphicFramePr>
          <p:nvPr/>
        </p:nvGraphicFramePr>
        <p:xfrm>
          <a:off x="5556738" y="609600"/>
          <a:ext cx="2110154" cy="2165350"/>
        </p:xfrm>
        <a:graphic>
          <a:graphicData uri="http://schemas.openxmlformats.org/presentationml/2006/ole">
            <p:oleObj spid="_x0000_s258053" name="Mathcad" r:id="rId9" imgW="2352600" imgH="2228760" progId="Mathcad">
              <p:embed/>
            </p:oleObj>
          </a:graphicData>
        </a:graphic>
      </p:graphicFrame>
      <p:sp>
        <p:nvSpPr>
          <p:cNvPr id="16435" name="Rectangle 51"/>
          <p:cNvSpPr>
            <a:spLocks noChangeArrowheads="1"/>
          </p:cNvSpPr>
          <p:nvPr/>
        </p:nvSpPr>
        <p:spPr bwMode="auto">
          <a:xfrm>
            <a:off x="5838092" y="304801"/>
            <a:ext cx="1758462" cy="396875"/>
          </a:xfrm>
          <a:prstGeom prst="rect">
            <a:avLst/>
          </a:prstGeom>
          <a:noFill/>
          <a:ln w="9525">
            <a:noFill/>
            <a:miter lim="800000"/>
            <a:headEnd/>
            <a:tailEnd/>
          </a:ln>
          <a:effectLst/>
        </p:spPr>
        <p:txBody>
          <a:bodyPr>
            <a:spAutoFit/>
          </a:bodyPr>
          <a:lstStyle/>
          <a:p>
            <a:pPr algn="ctr" rtl="0" fontAlgn="base">
              <a:spcBef>
                <a:spcPct val="0"/>
              </a:spcBef>
              <a:spcAft>
                <a:spcPct val="0"/>
              </a:spcAft>
            </a:pPr>
            <a:r>
              <a:rPr lang="en-US" sz="1000" kern="1200">
                <a:solidFill>
                  <a:srgbClr val="000000"/>
                </a:solidFill>
                <a:latin typeface="Comic Sans MS" pitchFamily="66" charset="0"/>
                <a:ea typeface="+mn-ea"/>
                <a:cs typeface="+mn-cs"/>
              </a:rPr>
              <a:t>The interleaved (all cells) phase slope   </a:t>
            </a:r>
          </a:p>
        </p:txBody>
      </p:sp>
      <p:sp>
        <p:nvSpPr>
          <p:cNvPr id="16436" name="Freeform 52"/>
          <p:cNvSpPr>
            <a:spLocks/>
          </p:cNvSpPr>
          <p:nvPr/>
        </p:nvSpPr>
        <p:spPr bwMode="auto">
          <a:xfrm>
            <a:off x="4948606" y="1309688"/>
            <a:ext cx="951034" cy="290512"/>
          </a:xfrm>
          <a:custGeom>
            <a:avLst/>
            <a:gdLst/>
            <a:ahLst/>
            <a:cxnLst>
              <a:cxn ang="0">
                <a:pos x="0" y="0"/>
              </a:cxn>
              <a:cxn ang="0">
                <a:pos x="73" y="66"/>
              </a:cxn>
              <a:cxn ang="0">
                <a:pos x="97" y="97"/>
              </a:cxn>
              <a:cxn ang="0">
                <a:pos x="455" y="248"/>
              </a:cxn>
              <a:cxn ang="0">
                <a:pos x="564" y="236"/>
              </a:cxn>
              <a:cxn ang="0">
                <a:pos x="649" y="188"/>
              </a:cxn>
            </a:cxnLst>
            <a:rect l="0" t="0" r="r" b="b"/>
            <a:pathLst>
              <a:path w="649" h="254">
                <a:moveTo>
                  <a:pt x="0" y="0"/>
                </a:moveTo>
                <a:cubicBezTo>
                  <a:pt x="26" y="17"/>
                  <a:pt x="56" y="40"/>
                  <a:pt x="73" y="66"/>
                </a:cubicBezTo>
                <a:cubicBezTo>
                  <a:pt x="81" y="77"/>
                  <a:pt x="86" y="88"/>
                  <a:pt x="97" y="97"/>
                </a:cubicBezTo>
                <a:cubicBezTo>
                  <a:pt x="208" y="190"/>
                  <a:pt x="312" y="232"/>
                  <a:pt x="455" y="248"/>
                </a:cubicBezTo>
                <a:cubicBezTo>
                  <a:pt x="491" y="246"/>
                  <a:pt x="532" y="254"/>
                  <a:pt x="564" y="236"/>
                </a:cubicBezTo>
                <a:cubicBezTo>
                  <a:pt x="589" y="222"/>
                  <a:pt x="619" y="188"/>
                  <a:pt x="649" y="188"/>
                </a:cubicBezTo>
              </a:path>
            </a:pathLst>
          </a:custGeom>
          <a:noFill/>
          <a:ln w="9525" cap="flat">
            <a:solidFill>
              <a:srgbClr val="0066FF"/>
            </a:solidFill>
            <a:prstDash val="dash"/>
            <a:round/>
            <a:headEnd type="none" w="med" len="me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6437" name="Line 53"/>
          <p:cNvSpPr>
            <a:spLocks noChangeShapeType="1"/>
          </p:cNvSpPr>
          <p:nvPr/>
        </p:nvSpPr>
        <p:spPr bwMode="auto">
          <a:xfrm flipH="1">
            <a:off x="1266093" y="2590800"/>
            <a:ext cx="70338" cy="152400"/>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6439" name="Rectangle 55"/>
          <p:cNvSpPr>
            <a:spLocks noChangeArrowheads="1"/>
          </p:cNvSpPr>
          <p:nvPr/>
        </p:nvSpPr>
        <p:spPr bwMode="auto">
          <a:xfrm>
            <a:off x="1336432" y="2438401"/>
            <a:ext cx="652743" cy="21544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local peak</a:t>
            </a:r>
          </a:p>
        </p:txBody>
      </p:sp>
      <p:sp>
        <p:nvSpPr>
          <p:cNvPr id="16440" name="Rectangle 56"/>
          <p:cNvSpPr>
            <a:spLocks noChangeArrowheads="1"/>
          </p:cNvSpPr>
          <p:nvPr/>
        </p:nvSpPr>
        <p:spPr bwMode="auto">
          <a:xfrm rot="-5400000">
            <a:off x="-42595" y="2678830"/>
            <a:ext cx="732893" cy="246221"/>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000" kern="1200">
                <a:solidFill>
                  <a:srgbClr val="000000"/>
                </a:solidFill>
                <a:latin typeface="Times New Roman" pitchFamily="18" charset="0"/>
                <a:ea typeface="+mn-ea"/>
                <a:cs typeface="+mn-cs"/>
              </a:rPr>
              <a:t>Amplitude</a:t>
            </a:r>
          </a:p>
        </p:txBody>
      </p:sp>
      <p:sp>
        <p:nvSpPr>
          <p:cNvPr id="16441" name="Rectangle 57"/>
          <p:cNvSpPr>
            <a:spLocks noChangeArrowheads="1"/>
          </p:cNvSpPr>
          <p:nvPr/>
        </p:nvSpPr>
        <p:spPr bwMode="auto">
          <a:xfrm>
            <a:off x="1055078" y="3276603"/>
            <a:ext cx="1087157" cy="246221"/>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000" kern="1200">
                <a:solidFill>
                  <a:srgbClr val="000000"/>
                </a:solidFill>
                <a:latin typeface="Times New Roman" pitchFamily="18" charset="0"/>
                <a:ea typeface="+mn-ea"/>
                <a:cs typeface="+mn-cs"/>
              </a:rPr>
              <a:t>Readings number</a:t>
            </a:r>
          </a:p>
        </p:txBody>
      </p:sp>
      <p:sp>
        <p:nvSpPr>
          <p:cNvPr id="16442" name="Rectangle 58"/>
          <p:cNvSpPr>
            <a:spLocks noChangeArrowheads="1"/>
          </p:cNvSpPr>
          <p:nvPr/>
        </p:nvSpPr>
        <p:spPr bwMode="auto">
          <a:xfrm>
            <a:off x="6330463" y="2590803"/>
            <a:ext cx="822661" cy="246221"/>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000" kern="1200">
                <a:solidFill>
                  <a:srgbClr val="000000"/>
                </a:solidFill>
                <a:latin typeface="Times New Roman" pitchFamily="18" charset="0"/>
                <a:ea typeface="+mn-ea"/>
                <a:cs typeface="+mn-cs"/>
              </a:rPr>
              <a:t>Cell number</a:t>
            </a:r>
          </a:p>
        </p:txBody>
      </p:sp>
      <p:sp>
        <p:nvSpPr>
          <p:cNvPr id="16444" name="Rectangle 60"/>
          <p:cNvSpPr>
            <a:spLocks noChangeArrowheads="1"/>
          </p:cNvSpPr>
          <p:nvPr/>
        </p:nvSpPr>
        <p:spPr bwMode="auto">
          <a:xfrm>
            <a:off x="7666894" y="762003"/>
            <a:ext cx="1100504" cy="396875"/>
          </a:xfrm>
          <a:prstGeom prst="rect">
            <a:avLst/>
          </a:prstGeom>
          <a:noFill/>
          <a:ln w="9525">
            <a:noFill/>
            <a:miter lim="800000"/>
            <a:headEnd/>
            <a:tailEnd/>
          </a:ln>
          <a:effectLst/>
        </p:spPr>
        <p:txBody>
          <a:bodyPr>
            <a:spAutoFit/>
          </a:bodyPr>
          <a:lstStyle/>
          <a:p>
            <a:pPr algn="ctr" rtl="0" fontAlgn="base">
              <a:spcBef>
                <a:spcPct val="0"/>
              </a:spcBef>
              <a:spcAft>
                <a:spcPct val="0"/>
              </a:spcAft>
            </a:pPr>
            <a:r>
              <a:rPr lang="en-US" sz="1000" kern="1200">
                <a:solidFill>
                  <a:srgbClr val="000000"/>
                </a:solidFill>
                <a:latin typeface="Comic Sans MS" pitchFamily="66" charset="0"/>
                <a:ea typeface="+mn-ea"/>
                <a:cs typeface="+mn-cs"/>
              </a:rPr>
              <a:t>The phase slope linear fit:</a:t>
            </a:r>
          </a:p>
        </p:txBody>
      </p:sp>
      <p:graphicFrame>
        <p:nvGraphicFramePr>
          <p:cNvPr id="16445" name="Object 61"/>
          <p:cNvGraphicFramePr>
            <a:graphicFrameLocks noChangeAspect="1"/>
          </p:cNvGraphicFramePr>
          <p:nvPr/>
        </p:nvGraphicFramePr>
        <p:xfrm>
          <a:off x="7596554" y="1143000"/>
          <a:ext cx="1266092" cy="228600"/>
        </p:xfrm>
        <a:graphic>
          <a:graphicData uri="http://schemas.openxmlformats.org/presentationml/2006/ole">
            <p:oleObj spid="_x0000_s258054" name="Equation" r:id="rId10" imgW="1143000" imgH="190440" progId="Equation.3">
              <p:embed/>
            </p:oleObj>
          </a:graphicData>
        </a:graphic>
      </p:graphicFrame>
      <p:sp>
        <p:nvSpPr>
          <p:cNvPr id="16446" name="Freeform 62"/>
          <p:cNvSpPr>
            <a:spLocks/>
          </p:cNvSpPr>
          <p:nvPr/>
        </p:nvSpPr>
        <p:spPr bwMode="auto">
          <a:xfrm rot="-538358">
            <a:off x="6752493" y="685800"/>
            <a:ext cx="984738" cy="609600"/>
          </a:xfrm>
          <a:custGeom>
            <a:avLst/>
            <a:gdLst/>
            <a:ahLst/>
            <a:cxnLst>
              <a:cxn ang="0">
                <a:pos x="0" y="429"/>
              </a:cxn>
              <a:cxn ang="0">
                <a:pos x="42" y="204"/>
              </a:cxn>
              <a:cxn ang="0">
                <a:pos x="66" y="168"/>
              </a:cxn>
              <a:cxn ang="0">
                <a:pos x="103" y="95"/>
              </a:cxn>
              <a:cxn ang="0">
                <a:pos x="175" y="28"/>
              </a:cxn>
              <a:cxn ang="0">
                <a:pos x="212" y="16"/>
              </a:cxn>
              <a:cxn ang="0">
                <a:pos x="230" y="10"/>
              </a:cxn>
              <a:cxn ang="0">
                <a:pos x="363" y="22"/>
              </a:cxn>
              <a:cxn ang="0">
                <a:pos x="424" y="65"/>
              </a:cxn>
              <a:cxn ang="0">
                <a:pos x="467" y="180"/>
              </a:cxn>
            </a:cxnLst>
            <a:rect l="0" t="0" r="r" b="b"/>
            <a:pathLst>
              <a:path w="467" h="429">
                <a:moveTo>
                  <a:pt x="0" y="429"/>
                </a:moveTo>
                <a:cubicBezTo>
                  <a:pt x="4" y="381"/>
                  <a:pt x="10" y="252"/>
                  <a:pt x="42" y="204"/>
                </a:cubicBezTo>
                <a:cubicBezTo>
                  <a:pt x="50" y="192"/>
                  <a:pt x="61" y="182"/>
                  <a:pt x="66" y="168"/>
                </a:cubicBezTo>
                <a:cubicBezTo>
                  <a:pt x="72" y="150"/>
                  <a:pt x="92" y="109"/>
                  <a:pt x="103" y="95"/>
                </a:cubicBezTo>
                <a:cubicBezTo>
                  <a:pt x="107" y="89"/>
                  <a:pt x="164" y="34"/>
                  <a:pt x="175" y="28"/>
                </a:cubicBezTo>
                <a:cubicBezTo>
                  <a:pt x="186" y="22"/>
                  <a:pt x="200" y="20"/>
                  <a:pt x="212" y="16"/>
                </a:cubicBezTo>
                <a:cubicBezTo>
                  <a:pt x="218" y="14"/>
                  <a:pt x="230" y="10"/>
                  <a:pt x="230" y="10"/>
                </a:cubicBezTo>
                <a:cubicBezTo>
                  <a:pt x="274" y="12"/>
                  <a:pt x="325" y="0"/>
                  <a:pt x="363" y="22"/>
                </a:cubicBezTo>
                <a:cubicBezTo>
                  <a:pt x="385" y="35"/>
                  <a:pt x="424" y="65"/>
                  <a:pt x="424" y="65"/>
                </a:cubicBezTo>
                <a:cubicBezTo>
                  <a:pt x="446" y="97"/>
                  <a:pt x="443" y="160"/>
                  <a:pt x="467" y="180"/>
                </a:cubicBezTo>
              </a:path>
            </a:pathLst>
          </a:custGeom>
          <a:noFill/>
          <a:ln w="9525" cap="flat">
            <a:solidFill>
              <a:srgbClr val="FF3300"/>
            </a:solidFill>
            <a:prstDash val="dash"/>
            <a:round/>
            <a:headEnd type="none" w="med" len="me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6447" name="Rectangle 63"/>
          <p:cNvSpPr>
            <a:spLocks noChangeArrowheads="1"/>
          </p:cNvSpPr>
          <p:nvPr/>
        </p:nvSpPr>
        <p:spPr bwMode="auto">
          <a:xfrm>
            <a:off x="7455878" y="1524001"/>
            <a:ext cx="1688123" cy="707886"/>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1000" kern="1200">
                <a:solidFill>
                  <a:srgbClr val="000000"/>
                </a:solidFill>
                <a:latin typeface="Comic Sans MS" pitchFamily="66" charset="0"/>
                <a:ea typeface="+mn-ea"/>
                <a:cs typeface="+mn-cs"/>
              </a:rPr>
              <a:t>The phase advance per cell now can be calculated as:</a:t>
            </a:r>
          </a:p>
          <a:p>
            <a:pPr algn="l" rtl="0" fontAlgn="base">
              <a:spcBef>
                <a:spcPct val="0"/>
              </a:spcBef>
              <a:spcAft>
                <a:spcPct val="0"/>
              </a:spcAft>
            </a:pPr>
            <a:r>
              <a:rPr lang="el-GR" sz="1000" kern="1200">
                <a:solidFill>
                  <a:srgbClr val="000000"/>
                </a:solidFill>
                <a:latin typeface="Comic Sans MS" pitchFamily="66" charset="0"/>
                <a:ea typeface="+mn-ea"/>
                <a:cs typeface="+mn-cs"/>
              </a:rPr>
              <a:t>φ</a:t>
            </a:r>
            <a:r>
              <a:rPr lang="en-US" sz="1000" kern="1200" baseline="-25000">
                <a:solidFill>
                  <a:srgbClr val="000000"/>
                </a:solidFill>
                <a:latin typeface="Comic Sans MS" pitchFamily="66" charset="0"/>
                <a:ea typeface="+mn-ea"/>
                <a:cs typeface="+mn-cs"/>
              </a:rPr>
              <a:t> cell </a:t>
            </a:r>
            <a:r>
              <a:rPr lang="en-US" sz="1000" kern="1200">
                <a:solidFill>
                  <a:srgbClr val="000000"/>
                </a:solidFill>
                <a:latin typeface="Comic Sans MS" pitchFamily="66" charset="0"/>
                <a:ea typeface="+mn-ea"/>
                <a:cs typeface="+mn-cs"/>
              </a:rPr>
              <a:t>= 90 - </a:t>
            </a:r>
            <a:r>
              <a:rPr lang="en-US" sz="1000" kern="1200">
                <a:solidFill>
                  <a:srgbClr val="000000"/>
                </a:solidFill>
                <a:latin typeface="Comic Sans MS" pitchFamily="66" charset="0"/>
                <a:ea typeface="+mn-ea"/>
                <a:cs typeface="+mn-cs"/>
                <a:sym typeface="Symbol" pitchFamily="18" charset="2"/>
              </a:rPr>
              <a:t></a:t>
            </a:r>
            <a:r>
              <a:rPr lang="el-GR" sz="1000" kern="1200">
                <a:solidFill>
                  <a:srgbClr val="000000"/>
                </a:solidFill>
                <a:latin typeface="Comic Sans MS" pitchFamily="66" charset="0"/>
                <a:ea typeface="+mn-ea"/>
                <a:cs typeface="+mn-cs"/>
                <a:sym typeface="Symbol" pitchFamily="18" charset="2"/>
              </a:rPr>
              <a:t>φ</a:t>
            </a:r>
            <a:r>
              <a:rPr lang="en-US" sz="1000" kern="1200">
                <a:solidFill>
                  <a:srgbClr val="000000"/>
                </a:solidFill>
                <a:latin typeface="Comic Sans MS" pitchFamily="66" charset="0"/>
                <a:ea typeface="+mn-ea"/>
                <a:cs typeface="+mn-cs"/>
                <a:sym typeface="Symbol" pitchFamily="18" charset="2"/>
              </a:rPr>
              <a:t>;</a:t>
            </a:r>
            <a:endParaRPr lang="el-GR" sz="1000" kern="1200">
              <a:solidFill>
                <a:srgbClr val="000000"/>
              </a:solidFill>
              <a:latin typeface="Comic Sans MS" pitchFamily="66" charset="0"/>
              <a:ea typeface="+mn-ea"/>
              <a:cs typeface="+mn-cs"/>
              <a:sym typeface="Symbol" pitchFamily="18" charset="2"/>
            </a:endParaRPr>
          </a:p>
        </p:txBody>
      </p:sp>
      <p:sp>
        <p:nvSpPr>
          <p:cNvPr id="16448" name="Oval 64"/>
          <p:cNvSpPr>
            <a:spLocks noChangeArrowheads="1"/>
          </p:cNvSpPr>
          <p:nvPr/>
        </p:nvSpPr>
        <p:spPr bwMode="auto">
          <a:xfrm>
            <a:off x="8088923" y="1828800"/>
            <a:ext cx="281354" cy="304800"/>
          </a:xfrm>
          <a:prstGeom prst="ellipse">
            <a:avLst/>
          </a:prstGeom>
          <a:solidFill>
            <a:srgbClr val="BBE0E3">
              <a:alpha val="32001"/>
            </a:srgbClr>
          </a:solidFill>
          <a:ln w="9525">
            <a:noFill/>
            <a:round/>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6449" name="Oval 65"/>
          <p:cNvSpPr>
            <a:spLocks noChangeArrowheads="1"/>
          </p:cNvSpPr>
          <p:nvPr/>
        </p:nvSpPr>
        <p:spPr bwMode="auto">
          <a:xfrm>
            <a:off x="8370277" y="1143000"/>
            <a:ext cx="281354" cy="304800"/>
          </a:xfrm>
          <a:prstGeom prst="ellipse">
            <a:avLst/>
          </a:prstGeom>
          <a:solidFill>
            <a:srgbClr val="BBE0E3">
              <a:alpha val="41000"/>
            </a:srgbClr>
          </a:solidFill>
          <a:ln w="9525">
            <a:noFill/>
            <a:round/>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6451" name="Line 67"/>
          <p:cNvSpPr>
            <a:spLocks noChangeShapeType="1"/>
          </p:cNvSpPr>
          <p:nvPr/>
        </p:nvSpPr>
        <p:spPr bwMode="auto">
          <a:xfrm>
            <a:off x="2743200" y="3200400"/>
            <a:ext cx="6400800" cy="0"/>
          </a:xfrm>
          <a:prstGeom prst="line">
            <a:avLst/>
          </a:prstGeom>
          <a:noFill/>
          <a:ln w="9525">
            <a:solidFill>
              <a:schemeClr val="tx1"/>
            </a:solidFill>
            <a:round/>
            <a:headEnd/>
            <a:tailEn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6454" name="Rectangle 70"/>
          <p:cNvSpPr>
            <a:spLocks noChangeArrowheads="1"/>
          </p:cNvSpPr>
          <p:nvPr/>
        </p:nvSpPr>
        <p:spPr bwMode="auto">
          <a:xfrm>
            <a:off x="2039816" y="2133602"/>
            <a:ext cx="763351" cy="276999"/>
          </a:xfrm>
          <a:prstGeom prst="rect">
            <a:avLst/>
          </a:prstGeom>
          <a:solidFill>
            <a:schemeClr val="bg1"/>
          </a:solidFill>
          <a:ln w="9525">
            <a:noFill/>
            <a:miter lim="800000"/>
            <a:headEnd/>
            <a:tailEnd/>
          </a:ln>
          <a:effectLst/>
        </p:spPr>
        <p:txBody>
          <a:bodyPr wrap="none">
            <a:spAutoFit/>
          </a:bodyPr>
          <a:lstStyle/>
          <a:p>
            <a:pPr algn="l" rtl="0" fontAlgn="base">
              <a:spcBef>
                <a:spcPct val="0"/>
              </a:spcBef>
              <a:spcAft>
                <a:spcPct val="0"/>
              </a:spcAft>
            </a:pPr>
            <a:r>
              <a:rPr lang="en-US" sz="1200" kern="1200">
                <a:solidFill>
                  <a:srgbClr val="000000"/>
                </a:solidFill>
                <a:latin typeface="Comic Sans MS" pitchFamily="66" charset="0"/>
                <a:ea typeface="+mn-ea"/>
                <a:cs typeface="+mn-cs"/>
              </a:rPr>
              <a:t>-</a:t>
            </a:r>
            <a:r>
              <a:rPr lang="en-US" sz="1000" kern="1200">
                <a:solidFill>
                  <a:srgbClr val="000000"/>
                </a:solidFill>
                <a:latin typeface="Comic Sans MS" pitchFamily="66" charset="0"/>
                <a:ea typeface="+mn-ea"/>
                <a:cs typeface="+mn-cs"/>
              </a:rPr>
              <a:t> 30 MHz</a:t>
            </a:r>
          </a:p>
        </p:txBody>
      </p:sp>
      <p:sp>
        <p:nvSpPr>
          <p:cNvPr id="16455" name="Rectangle 71"/>
          <p:cNvSpPr>
            <a:spLocks noChangeArrowheads="1"/>
          </p:cNvSpPr>
          <p:nvPr/>
        </p:nvSpPr>
        <p:spPr bwMode="auto">
          <a:xfrm rot="-5400000">
            <a:off x="5198132" y="1411211"/>
            <a:ext cx="942887" cy="246221"/>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000" kern="1200">
                <a:solidFill>
                  <a:srgbClr val="000000"/>
                </a:solidFill>
                <a:latin typeface="Times New Roman" pitchFamily="18" charset="0"/>
                <a:ea typeface="+mn-ea"/>
                <a:cs typeface="+mn-cs"/>
              </a:rPr>
              <a:t>Phase, degrees</a:t>
            </a:r>
          </a:p>
        </p:txBody>
      </p:sp>
      <p:sp>
        <p:nvSpPr>
          <p:cNvPr id="16456" name="AutoShape 72"/>
          <p:cNvSpPr>
            <a:spLocks noChangeArrowheads="1"/>
          </p:cNvSpPr>
          <p:nvPr/>
        </p:nvSpPr>
        <p:spPr bwMode="auto">
          <a:xfrm>
            <a:off x="2602523" y="457200"/>
            <a:ext cx="281354" cy="228600"/>
          </a:xfrm>
          <a:prstGeom prst="rightArrow">
            <a:avLst>
              <a:gd name="adj1" fmla="val 50000"/>
              <a:gd name="adj2" fmla="val 33333"/>
            </a:avLst>
          </a:prstGeom>
          <a:noFill/>
          <a:ln w="9525">
            <a:solidFill>
              <a:schemeClr val="tx1"/>
            </a:solid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6457" name="AutoShape 73"/>
          <p:cNvSpPr>
            <a:spLocks noChangeArrowheads="1"/>
          </p:cNvSpPr>
          <p:nvPr/>
        </p:nvSpPr>
        <p:spPr bwMode="auto">
          <a:xfrm>
            <a:off x="5556738" y="304800"/>
            <a:ext cx="281354" cy="228600"/>
          </a:xfrm>
          <a:prstGeom prst="rightArrow">
            <a:avLst>
              <a:gd name="adj1" fmla="val 50000"/>
              <a:gd name="adj2" fmla="val 33333"/>
            </a:avLst>
          </a:prstGeom>
          <a:noFill/>
          <a:ln w="9525">
            <a:solidFill>
              <a:schemeClr val="tx1"/>
            </a:solid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6458" name="AutoShape 74"/>
          <p:cNvSpPr>
            <a:spLocks noChangeArrowheads="1"/>
          </p:cNvSpPr>
          <p:nvPr/>
        </p:nvSpPr>
        <p:spPr bwMode="auto">
          <a:xfrm>
            <a:off x="4290646" y="3505200"/>
            <a:ext cx="281354" cy="228600"/>
          </a:xfrm>
          <a:prstGeom prst="rightArrow">
            <a:avLst>
              <a:gd name="adj1" fmla="val 50000"/>
              <a:gd name="adj2" fmla="val 33333"/>
            </a:avLst>
          </a:prstGeom>
          <a:noFill/>
          <a:ln w="9525">
            <a:solidFill>
              <a:schemeClr val="tx1"/>
            </a:solid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6461" name="Rectangle 77"/>
          <p:cNvSpPr>
            <a:spLocks noChangeArrowheads="1"/>
          </p:cNvSpPr>
          <p:nvPr/>
        </p:nvSpPr>
        <p:spPr bwMode="auto">
          <a:xfrm>
            <a:off x="4220308" y="5943600"/>
            <a:ext cx="2391508" cy="707886"/>
          </a:xfrm>
          <a:prstGeom prst="rect">
            <a:avLst/>
          </a:prstGeom>
          <a:noFill/>
          <a:ln w="9525">
            <a:solidFill>
              <a:schemeClr val="tx1"/>
            </a:solidFill>
            <a:miter lim="800000"/>
            <a:headEnd/>
            <a:tailEnd/>
          </a:ln>
          <a:effectLst/>
        </p:spPr>
        <p:txBody>
          <a:bodyPr>
            <a:spAutoFit/>
          </a:bodyPr>
          <a:lstStyle/>
          <a:p>
            <a:pPr algn="l" rtl="0" fontAlgn="base">
              <a:spcBef>
                <a:spcPct val="0"/>
              </a:spcBef>
              <a:spcAft>
                <a:spcPct val="0"/>
              </a:spcAft>
            </a:pPr>
            <a:r>
              <a:rPr lang="en-US" sz="1000" kern="1200">
                <a:solidFill>
                  <a:srgbClr val="000000"/>
                </a:solidFill>
                <a:latin typeface="Comic Sans MS" pitchFamily="66" charset="0"/>
                <a:ea typeface="+mn-ea"/>
                <a:cs typeface="+mn-cs"/>
              </a:rPr>
              <a:t>The measured synchronous frequency of the TBTS PETS is </a:t>
            </a:r>
            <a:r>
              <a:rPr lang="en-US" sz="1000" b="1" kern="1200">
                <a:solidFill>
                  <a:srgbClr val="000000"/>
                </a:solidFill>
                <a:latin typeface="Comic Sans MS" pitchFamily="66" charset="0"/>
                <a:ea typeface="+mn-ea"/>
                <a:cs typeface="+mn-cs"/>
              </a:rPr>
              <a:t>11.983 GHz</a:t>
            </a:r>
            <a:r>
              <a:rPr lang="en-US" sz="1000" kern="1200">
                <a:solidFill>
                  <a:srgbClr val="000000"/>
                </a:solidFill>
                <a:latin typeface="Comic Sans MS" pitchFamily="66" charset="0"/>
                <a:ea typeface="+mn-ea"/>
                <a:cs typeface="+mn-cs"/>
              </a:rPr>
              <a:t> at air and 25 </a:t>
            </a:r>
            <a:r>
              <a:rPr lang="en-US" sz="1000" kern="1200" baseline="30000">
                <a:solidFill>
                  <a:srgbClr val="000000"/>
                </a:solidFill>
                <a:latin typeface="Comic Sans MS" pitchFamily="66" charset="0"/>
                <a:ea typeface="+mn-ea"/>
                <a:cs typeface="+mn-cs"/>
              </a:rPr>
              <a:t>0</a:t>
            </a:r>
            <a:r>
              <a:rPr lang="en-US" sz="1000" kern="1200">
                <a:solidFill>
                  <a:srgbClr val="000000"/>
                </a:solidFill>
                <a:latin typeface="Comic Sans MS" pitchFamily="66" charset="0"/>
                <a:ea typeface="+mn-ea"/>
                <a:cs typeface="+mn-cs"/>
              </a:rPr>
              <a:t>C (9 MHz lower the nominal one)</a:t>
            </a:r>
          </a:p>
        </p:txBody>
      </p:sp>
      <p:sp>
        <p:nvSpPr>
          <p:cNvPr id="16462" name="Rectangle 78"/>
          <p:cNvSpPr>
            <a:spLocks noChangeArrowheads="1"/>
          </p:cNvSpPr>
          <p:nvPr/>
        </p:nvSpPr>
        <p:spPr bwMode="auto">
          <a:xfrm rot="17992808">
            <a:off x="4989209" y="4145987"/>
            <a:ext cx="1192213" cy="215444"/>
          </a:xfrm>
          <a:prstGeom prst="rect">
            <a:avLst/>
          </a:prstGeom>
          <a:noFill/>
          <a:ln w="9525">
            <a:noFill/>
            <a:miter lim="800000"/>
            <a:headEnd/>
            <a:tailEnd/>
          </a:ln>
          <a:effectLst/>
        </p:spPr>
        <p:txBody>
          <a:bodyPr>
            <a:spAutoFit/>
          </a:bodyPr>
          <a:lstStyle/>
          <a:p>
            <a:pPr algn="ctr" rtl="0" fontAlgn="base">
              <a:spcBef>
                <a:spcPct val="0"/>
              </a:spcBef>
              <a:spcAft>
                <a:spcPct val="0"/>
              </a:spcAft>
            </a:pPr>
            <a:r>
              <a:rPr lang="en-US" sz="800" kern="1200">
                <a:solidFill>
                  <a:srgbClr val="000000"/>
                </a:solidFill>
                <a:latin typeface="Comic Sans MS" pitchFamily="66" charset="0"/>
                <a:ea typeface="+mn-ea"/>
                <a:cs typeface="+mn-cs"/>
              </a:rPr>
              <a:t>Speed of light line</a:t>
            </a:r>
          </a:p>
        </p:txBody>
      </p:sp>
      <p:graphicFrame>
        <p:nvGraphicFramePr>
          <p:cNvPr id="16465" name="Object 81"/>
          <p:cNvGraphicFramePr>
            <a:graphicFrameLocks noChangeAspect="1"/>
          </p:cNvGraphicFramePr>
          <p:nvPr/>
        </p:nvGraphicFramePr>
        <p:xfrm>
          <a:off x="6963509" y="3352801"/>
          <a:ext cx="1969477" cy="512763"/>
        </p:xfrm>
        <a:graphic>
          <a:graphicData uri="http://schemas.openxmlformats.org/presentationml/2006/ole">
            <p:oleObj spid="_x0000_s258055" name="Equation" r:id="rId11" imgW="2234880" imgH="533160" progId="Equation.3">
              <p:embed/>
            </p:oleObj>
          </a:graphicData>
        </a:graphic>
      </p:graphicFrame>
      <p:graphicFrame>
        <p:nvGraphicFramePr>
          <p:cNvPr id="16466" name="Object 82"/>
          <p:cNvGraphicFramePr>
            <a:graphicFrameLocks noChangeAspect="1"/>
          </p:cNvGraphicFramePr>
          <p:nvPr/>
        </p:nvGraphicFramePr>
        <p:xfrm>
          <a:off x="7033848" y="3886200"/>
          <a:ext cx="1784838" cy="1741488"/>
        </p:xfrm>
        <a:graphic>
          <a:graphicData uri="http://schemas.openxmlformats.org/presentationml/2006/ole">
            <p:oleObj spid="_x0000_s258056" name="Mathcad" r:id="rId12" imgW="2390760" imgH="2152800" progId="Mathcad">
              <p:embed/>
            </p:oleObj>
          </a:graphicData>
        </a:graphic>
      </p:graphicFrame>
      <p:sp>
        <p:nvSpPr>
          <p:cNvPr id="16467" name="Rectangle 83"/>
          <p:cNvSpPr>
            <a:spLocks noChangeArrowheads="1"/>
          </p:cNvSpPr>
          <p:nvPr/>
        </p:nvSpPr>
        <p:spPr bwMode="auto">
          <a:xfrm>
            <a:off x="7455878" y="5410203"/>
            <a:ext cx="1260281" cy="246221"/>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000" kern="1200">
                <a:solidFill>
                  <a:srgbClr val="000000"/>
                </a:solidFill>
                <a:latin typeface="Times New Roman" pitchFamily="18" charset="0"/>
                <a:ea typeface="+mn-ea"/>
                <a:cs typeface="+mn-cs"/>
              </a:rPr>
              <a:t>PETS detuning MHz</a:t>
            </a:r>
          </a:p>
        </p:txBody>
      </p:sp>
      <p:sp>
        <p:nvSpPr>
          <p:cNvPr id="16468" name="Rectangle 84"/>
          <p:cNvSpPr>
            <a:spLocks noChangeArrowheads="1"/>
          </p:cNvSpPr>
          <p:nvPr/>
        </p:nvSpPr>
        <p:spPr bwMode="auto">
          <a:xfrm rot="-5400000">
            <a:off x="6581851" y="4582243"/>
            <a:ext cx="848309" cy="246221"/>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000" kern="1200">
                <a:solidFill>
                  <a:srgbClr val="000000"/>
                </a:solidFill>
                <a:latin typeface="Times New Roman" pitchFamily="18" charset="0"/>
                <a:ea typeface="+mn-ea"/>
                <a:cs typeface="+mn-cs"/>
              </a:rPr>
              <a:t>Power, norm</a:t>
            </a:r>
          </a:p>
        </p:txBody>
      </p:sp>
      <p:sp>
        <p:nvSpPr>
          <p:cNvPr id="16472" name="Rectangle 88"/>
          <p:cNvSpPr>
            <a:spLocks noChangeArrowheads="1"/>
          </p:cNvSpPr>
          <p:nvPr/>
        </p:nvSpPr>
        <p:spPr bwMode="auto">
          <a:xfrm>
            <a:off x="6752492" y="5943601"/>
            <a:ext cx="2391508" cy="707886"/>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1000" kern="1200">
                <a:solidFill>
                  <a:srgbClr val="000000"/>
                </a:solidFill>
                <a:latin typeface="Comic Sans MS" pitchFamily="66" charset="0"/>
                <a:ea typeface="+mn-ea"/>
                <a:cs typeface="+mn-cs"/>
              </a:rPr>
              <a:t>For the measured TBTS PETS detuning (9 MHz), the power production efficiency of </a:t>
            </a:r>
            <a:r>
              <a:rPr lang="en-US" sz="1000" b="1" kern="1200">
                <a:solidFill>
                  <a:srgbClr val="000000"/>
                </a:solidFill>
                <a:latin typeface="Comic Sans MS" pitchFamily="66" charset="0"/>
                <a:ea typeface="+mn-ea"/>
                <a:cs typeface="+mn-cs"/>
              </a:rPr>
              <a:t>99.6%</a:t>
            </a:r>
            <a:r>
              <a:rPr lang="en-US" sz="1000" kern="1200">
                <a:solidFill>
                  <a:srgbClr val="000000"/>
                </a:solidFill>
                <a:latin typeface="Comic Sans MS" pitchFamily="66" charset="0"/>
                <a:ea typeface="+mn-ea"/>
                <a:cs typeface="+mn-cs"/>
              </a:rPr>
              <a:t> is expected.  </a:t>
            </a:r>
          </a:p>
        </p:txBody>
      </p:sp>
      <p:sp>
        <p:nvSpPr>
          <p:cNvPr id="16473" name="Line 89"/>
          <p:cNvSpPr>
            <a:spLocks noChangeShapeType="1"/>
          </p:cNvSpPr>
          <p:nvPr/>
        </p:nvSpPr>
        <p:spPr bwMode="auto">
          <a:xfrm>
            <a:off x="6611815" y="6248400"/>
            <a:ext cx="140677" cy="0"/>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6478" name="Rectangle 94"/>
          <p:cNvSpPr>
            <a:spLocks noChangeArrowheads="1"/>
          </p:cNvSpPr>
          <p:nvPr/>
        </p:nvSpPr>
        <p:spPr bwMode="auto">
          <a:xfrm>
            <a:off x="7666892" y="152400"/>
            <a:ext cx="1336431" cy="457200"/>
          </a:xfrm>
          <a:prstGeom prst="rect">
            <a:avLst/>
          </a:prstGeom>
          <a:noFill/>
          <a:ln w="9525">
            <a:noFill/>
            <a:miter lim="800000"/>
            <a:headEnd/>
            <a:tailEnd/>
          </a:ln>
          <a:effectLst/>
        </p:spPr>
        <p:txBody>
          <a:bodyPr>
            <a:spAutoFit/>
          </a:bodyPr>
          <a:lstStyle/>
          <a:p>
            <a:pPr algn="ctr" rtl="0" fontAlgn="base">
              <a:spcBef>
                <a:spcPct val="0"/>
              </a:spcBef>
              <a:spcAft>
                <a:spcPct val="0"/>
              </a:spcAft>
            </a:pPr>
            <a:r>
              <a:rPr lang="en-GB" sz="1200" kern="1200">
                <a:solidFill>
                  <a:srgbClr val="000000"/>
                </a:solidFill>
                <a:latin typeface="Comic Sans MS" pitchFamily="66" charset="0"/>
                <a:ea typeface="Times" pitchFamily="18" charset="0"/>
                <a:cs typeface="Times New Roman" pitchFamily="18" charset="0"/>
              </a:rPr>
              <a:t>Sliding antenna </a:t>
            </a:r>
            <a:r>
              <a:rPr lang="en-US" sz="1200" kern="1200">
                <a:solidFill>
                  <a:srgbClr val="000000"/>
                </a:solidFill>
                <a:latin typeface="Comic Sans MS" pitchFamily="66" charset="0"/>
                <a:ea typeface="Times" pitchFamily="18" charset="0"/>
                <a:cs typeface="Times New Roman" pitchFamily="18" charset="0"/>
              </a:rPr>
              <a:t>results</a:t>
            </a:r>
          </a:p>
        </p:txBody>
      </p:sp>
      <p:sp>
        <p:nvSpPr>
          <p:cNvPr id="62" name="TextBox 61"/>
          <p:cNvSpPr txBox="1"/>
          <p:nvPr/>
        </p:nvSpPr>
        <p:spPr>
          <a:xfrm>
            <a:off x="7643834" y="6357958"/>
            <a:ext cx="1402948" cy="369332"/>
          </a:xfrm>
          <a:prstGeom prst="rect">
            <a:avLst/>
          </a:prstGeom>
          <a:noFill/>
        </p:spPr>
        <p:txBody>
          <a:bodyPr wrap="none" rtlCol="0">
            <a:spAutoFit/>
          </a:bodyPr>
          <a:lstStyle/>
          <a:p>
            <a:r>
              <a:rPr lang="en-US" dirty="0" smtClean="0"/>
              <a:t>I. </a:t>
            </a:r>
            <a:r>
              <a:rPr lang="en-US" dirty="0" err="1" smtClean="0"/>
              <a:t>Syratchev</a:t>
            </a:r>
            <a:endParaRPr lang="en-US"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7"/>
          <p:cNvGrpSpPr>
            <a:grpSpLocks/>
          </p:cNvGrpSpPr>
          <p:nvPr/>
        </p:nvGrpSpPr>
        <p:grpSpPr bwMode="auto">
          <a:xfrm>
            <a:off x="1547447" y="0"/>
            <a:ext cx="5416062" cy="2895600"/>
            <a:chOff x="1189" y="192"/>
            <a:chExt cx="5051" cy="2557"/>
          </a:xfrm>
        </p:grpSpPr>
        <p:graphicFrame>
          <p:nvGraphicFramePr>
            <p:cNvPr id="17413" name="Object 5"/>
            <p:cNvGraphicFramePr>
              <a:graphicFrameLocks noChangeAspect="1"/>
            </p:cNvGraphicFramePr>
            <p:nvPr/>
          </p:nvGraphicFramePr>
          <p:xfrm>
            <a:off x="1332" y="192"/>
            <a:ext cx="1301" cy="1305"/>
          </p:xfrm>
          <a:graphic>
            <a:graphicData uri="http://schemas.openxmlformats.org/presentationml/2006/ole">
              <p:oleObj spid="_x0000_s259080" name="Mathcad" r:id="rId4" imgW="3038400" imgH="2762280" progId="Mathcad">
                <p:embed/>
              </p:oleObj>
            </a:graphicData>
          </a:graphic>
        </p:graphicFrame>
        <p:graphicFrame>
          <p:nvGraphicFramePr>
            <p:cNvPr id="17414" name="Object 6"/>
            <p:cNvGraphicFramePr>
              <a:graphicFrameLocks noChangeAspect="1"/>
            </p:cNvGraphicFramePr>
            <p:nvPr/>
          </p:nvGraphicFramePr>
          <p:xfrm>
            <a:off x="2533" y="192"/>
            <a:ext cx="1301" cy="1305"/>
          </p:xfrm>
          <a:graphic>
            <a:graphicData uri="http://schemas.openxmlformats.org/presentationml/2006/ole">
              <p:oleObj spid="_x0000_s259081" name="Mathcad" r:id="rId5" imgW="3038400" imgH="2762280" progId="Mathcad">
                <p:embed/>
              </p:oleObj>
            </a:graphicData>
          </a:graphic>
        </p:graphicFrame>
        <p:graphicFrame>
          <p:nvGraphicFramePr>
            <p:cNvPr id="17416" name="Object 8"/>
            <p:cNvGraphicFramePr>
              <a:graphicFrameLocks noChangeAspect="1"/>
            </p:cNvGraphicFramePr>
            <p:nvPr/>
          </p:nvGraphicFramePr>
          <p:xfrm>
            <a:off x="3733" y="192"/>
            <a:ext cx="1301" cy="1305"/>
          </p:xfrm>
          <a:graphic>
            <a:graphicData uri="http://schemas.openxmlformats.org/presentationml/2006/ole">
              <p:oleObj spid="_x0000_s259082" name="Mathcad" r:id="rId6" imgW="3038400" imgH="2762280" progId="Mathcad">
                <p:embed/>
              </p:oleObj>
            </a:graphicData>
          </a:graphic>
        </p:graphicFrame>
        <p:graphicFrame>
          <p:nvGraphicFramePr>
            <p:cNvPr id="17419" name="Object 11"/>
            <p:cNvGraphicFramePr>
              <a:graphicFrameLocks noChangeAspect="1"/>
            </p:cNvGraphicFramePr>
            <p:nvPr/>
          </p:nvGraphicFramePr>
          <p:xfrm>
            <a:off x="1189" y="1440"/>
            <a:ext cx="1440" cy="1309"/>
          </p:xfrm>
          <a:graphic>
            <a:graphicData uri="http://schemas.openxmlformats.org/presentationml/2006/ole">
              <p:oleObj spid="_x0000_s259083" name="Mathcad" r:id="rId7" imgW="3038400" imgH="2762280" progId="Mathcad">
                <p:embed/>
              </p:oleObj>
            </a:graphicData>
          </a:graphic>
        </p:graphicFrame>
        <p:graphicFrame>
          <p:nvGraphicFramePr>
            <p:cNvPr id="17420" name="Object 12"/>
            <p:cNvGraphicFramePr>
              <a:graphicFrameLocks noChangeAspect="1"/>
            </p:cNvGraphicFramePr>
            <p:nvPr/>
          </p:nvGraphicFramePr>
          <p:xfrm>
            <a:off x="2485" y="1440"/>
            <a:ext cx="1344" cy="1309"/>
          </p:xfrm>
          <a:graphic>
            <a:graphicData uri="http://schemas.openxmlformats.org/presentationml/2006/ole">
              <p:oleObj spid="_x0000_s259084" name="Mathcad" r:id="rId8" imgW="3038400" imgH="2762280" progId="Mathcad">
                <p:embed/>
              </p:oleObj>
            </a:graphicData>
          </a:graphic>
        </p:graphicFrame>
        <p:graphicFrame>
          <p:nvGraphicFramePr>
            <p:cNvPr id="17421" name="Object 13"/>
            <p:cNvGraphicFramePr>
              <a:graphicFrameLocks noChangeAspect="1"/>
            </p:cNvGraphicFramePr>
            <p:nvPr/>
          </p:nvGraphicFramePr>
          <p:xfrm>
            <a:off x="3685" y="1440"/>
            <a:ext cx="1344" cy="1309"/>
          </p:xfrm>
          <a:graphic>
            <a:graphicData uri="http://schemas.openxmlformats.org/presentationml/2006/ole">
              <p:oleObj spid="_x0000_s259085" name="Mathcad" r:id="rId9" imgW="3038400" imgH="2762280" progId="Mathcad">
                <p:embed/>
              </p:oleObj>
            </a:graphicData>
          </a:graphic>
        </p:graphicFrame>
        <p:graphicFrame>
          <p:nvGraphicFramePr>
            <p:cNvPr id="17422" name="Object 14"/>
            <p:cNvGraphicFramePr>
              <a:graphicFrameLocks noChangeAspect="1"/>
            </p:cNvGraphicFramePr>
            <p:nvPr/>
          </p:nvGraphicFramePr>
          <p:xfrm>
            <a:off x="4885" y="1440"/>
            <a:ext cx="1344" cy="1309"/>
          </p:xfrm>
          <a:graphic>
            <a:graphicData uri="http://schemas.openxmlformats.org/presentationml/2006/ole">
              <p:oleObj spid="_x0000_s259086" name="Mathcad" r:id="rId10" imgW="3038400" imgH="2762280" progId="Mathcad">
                <p:embed/>
              </p:oleObj>
            </a:graphicData>
          </a:graphic>
        </p:graphicFrame>
        <p:graphicFrame>
          <p:nvGraphicFramePr>
            <p:cNvPr id="17423" name="Object 15"/>
            <p:cNvGraphicFramePr>
              <a:graphicFrameLocks noChangeAspect="1"/>
            </p:cNvGraphicFramePr>
            <p:nvPr/>
          </p:nvGraphicFramePr>
          <p:xfrm>
            <a:off x="4896" y="192"/>
            <a:ext cx="1344" cy="1309"/>
          </p:xfrm>
          <a:graphic>
            <a:graphicData uri="http://schemas.openxmlformats.org/presentationml/2006/ole">
              <p:oleObj spid="_x0000_s259087" name="Mathcad" r:id="rId11" imgW="3038400" imgH="2762280" progId="Mathcad">
                <p:embed/>
              </p:oleObj>
            </a:graphicData>
          </a:graphic>
        </p:graphicFrame>
      </p:grpSp>
      <p:sp>
        <p:nvSpPr>
          <p:cNvPr id="17424" name="Rectangle 16"/>
          <p:cNvSpPr>
            <a:spLocks noChangeArrowheads="1"/>
          </p:cNvSpPr>
          <p:nvPr/>
        </p:nvSpPr>
        <p:spPr bwMode="auto">
          <a:xfrm>
            <a:off x="5697415" y="152401"/>
            <a:ext cx="570035" cy="338554"/>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- 10 MHz</a:t>
            </a:r>
          </a:p>
        </p:txBody>
      </p:sp>
      <p:sp>
        <p:nvSpPr>
          <p:cNvPr id="17425" name="Rectangle 17"/>
          <p:cNvSpPr>
            <a:spLocks noChangeArrowheads="1"/>
          </p:cNvSpPr>
          <p:nvPr/>
        </p:nvSpPr>
        <p:spPr bwMode="auto">
          <a:xfrm>
            <a:off x="4360985" y="152401"/>
            <a:ext cx="622286" cy="21544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- 12 MHz</a:t>
            </a:r>
          </a:p>
        </p:txBody>
      </p:sp>
      <p:sp>
        <p:nvSpPr>
          <p:cNvPr id="17426" name="Rectangle 18"/>
          <p:cNvSpPr>
            <a:spLocks noChangeArrowheads="1"/>
          </p:cNvSpPr>
          <p:nvPr/>
        </p:nvSpPr>
        <p:spPr bwMode="auto">
          <a:xfrm>
            <a:off x="3798277" y="152401"/>
            <a:ext cx="638316" cy="21544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- 20 MHz</a:t>
            </a:r>
          </a:p>
        </p:txBody>
      </p:sp>
      <p:sp>
        <p:nvSpPr>
          <p:cNvPr id="17427" name="Rectangle 19"/>
          <p:cNvSpPr>
            <a:spLocks noChangeArrowheads="1"/>
          </p:cNvSpPr>
          <p:nvPr/>
        </p:nvSpPr>
        <p:spPr bwMode="auto">
          <a:xfrm>
            <a:off x="1828801" y="1600201"/>
            <a:ext cx="575799" cy="21544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- 8 MHz</a:t>
            </a:r>
          </a:p>
        </p:txBody>
      </p:sp>
      <p:sp>
        <p:nvSpPr>
          <p:cNvPr id="17428" name="Rectangle 20"/>
          <p:cNvSpPr>
            <a:spLocks noChangeArrowheads="1"/>
          </p:cNvSpPr>
          <p:nvPr/>
        </p:nvSpPr>
        <p:spPr bwMode="auto">
          <a:xfrm>
            <a:off x="3727938" y="2438401"/>
            <a:ext cx="532518" cy="21544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0  MHz</a:t>
            </a:r>
          </a:p>
        </p:txBody>
      </p:sp>
      <p:sp>
        <p:nvSpPr>
          <p:cNvPr id="17429" name="Rectangle 21"/>
          <p:cNvSpPr>
            <a:spLocks noChangeArrowheads="1"/>
          </p:cNvSpPr>
          <p:nvPr/>
        </p:nvSpPr>
        <p:spPr bwMode="auto">
          <a:xfrm>
            <a:off x="4923691" y="2514601"/>
            <a:ext cx="628698" cy="21544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+ 10 MHz</a:t>
            </a:r>
          </a:p>
        </p:txBody>
      </p:sp>
      <p:sp>
        <p:nvSpPr>
          <p:cNvPr id="17430" name="Rectangle 22"/>
          <p:cNvSpPr>
            <a:spLocks noChangeArrowheads="1"/>
          </p:cNvSpPr>
          <p:nvPr/>
        </p:nvSpPr>
        <p:spPr bwMode="auto">
          <a:xfrm>
            <a:off x="6260125" y="2514601"/>
            <a:ext cx="590550" cy="338554"/>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+ 20 MHz</a:t>
            </a:r>
          </a:p>
        </p:txBody>
      </p:sp>
      <p:sp>
        <p:nvSpPr>
          <p:cNvPr id="17431" name="Rectangle 23"/>
          <p:cNvSpPr>
            <a:spLocks noChangeArrowheads="1"/>
          </p:cNvSpPr>
          <p:nvPr/>
        </p:nvSpPr>
        <p:spPr bwMode="auto">
          <a:xfrm>
            <a:off x="2391508" y="152401"/>
            <a:ext cx="638316" cy="21544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- 30 MHz</a:t>
            </a:r>
          </a:p>
        </p:txBody>
      </p:sp>
      <p:sp>
        <p:nvSpPr>
          <p:cNvPr id="17432" name="Rectangle 24"/>
          <p:cNvSpPr>
            <a:spLocks noChangeArrowheads="1"/>
          </p:cNvSpPr>
          <p:nvPr/>
        </p:nvSpPr>
        <p:spPr bwMode="auto">
          <a:xfrm>
            <a:off x="6682155" y="0"/>
            <a:ext cx="2250831" cy="274638"/>
          </a:xfrm>
          <a:prstGeom prst="rect">
            <a:avLst/>
          </a:prstGeom>
          <a:noFill/>
          <a:ln w="9525">
            <a:noFill/>
            <a:miter lim="800000"/>
            <a:headEnd/>
            <a:tailEnd/>
          </a:ln>
          <a:effectLst/>
        </p:spPr>
        <p:txBody>
          <a:bodyPr>
            <a:spAutoFit/>
          </a:bodyPr>
          <a:lstStyle/>
          <a:p>
            <a:pPr algn="ctr" rtl="0" fontAlgn="base">
              <a:spcBef>
                <a:spcPct val="0"/>
              </a:spcBef>
              <a:spcAft>
                <a:spcPct val="0"/>
              </a:spcAft>
            </a:pPr>
            <a:r>
              <a:rPr lang="en-GB" sz="1200" kern="1200">
                <a:solidFill>
                  <a:srgbClr val="000000"/>
                </a:solidFill>
                <a:latin typeface="Comic Sans MS" pitchFamily="66" charset="0"/>
                <a:ea typeface="Times" pitchFamily="18" charset="0"/>
                <a:cs typeface="Times New Roman" pitchFamily="18" charset="0"/>
              </a:rPr>
              <a:t>Bead pull measurements</a:t>
            </a:r>
            <a:endParaRPr lang="en-US" sz="1200" kern="1200">
              <a:solidFill>
                <a:srgbClr val="000000"/>
              </a:solidFill>
              <a:latin typeface="Comic Sans MS" pitchFamily="66" charset="0"/>
              <a:ea typeface="Times" pitchFamily="18" charset="0"/>
              <a:cs typeface="Times New Roman" pitchFamily="18" charset="0"/>
            </a:endParaRPr>
          </a:p>
        </p:txBody>
      </p:sp>
      <p:grpSp>
        <p:nvGrpSpPr>
          <p:cNvPr id="3" name="Group 39"/>
          <p:cNvGrpSpPr>
            <a:grpSpLocks/>
          </p:cNvGrpSpPr>
          <p:nvPr/>
        </p:nvGrpSpPr>
        <p:grpSpPr bwMode="auto">
          <a:xfrm>
            <a:off x="140677" y="1143000"/>
            <a:ext cx="1547446" cy="1600200"/>
            <a:chOff x="192" y="720"/>
            <a:chExt cx="1056" cy="1008"/>
          </a:xfrm>
        </p:grpSpPr>
        <p:pic>
          <p:nvPicPr>
            <p:cNvPr id="17435" name="Picture 27"/>
            <p:cNvPicPr>
              <a:picLocks noChangeAspect="1" noChangeArrowheads="1"/>
            </p:cNvPicPr>
            <p:nvPr/>
          </p:nvPicPr>
          <p:blipFill>
            <a:blip r:embed="rId12"/>
            <a:srcRect l="29956" t="30190" r="27240" b="30188"/>
            <a:stretch>
              <a:fillRect/>
            </a:stretch>
          </p:blipFill>
          <p:spPr bwMode="auto">
            <a:xfrm>
              <a:off x="192" y="720"/>
              <a:ext cx="1056" cy="1008"/>
            </a:xfrm>
            <a:prstGeom prst="rect">
              <a:avLst/>
            </a:prstGeom>
            <a:noFill/>
            <a:ln w="9525">
              <a:noFill/>
              <a:miter lim="800000"/>
              <a:headEnd/>
              <a:tailEnd/>
            </a:ln>
            <a:effectLst/>
          </p:spPr>
        </p:pic>
        <p:sp>
          <p:nvSpPr>
            <p:cNvPr id="17446" name="Oval 38"/>
            <p:cNvSpPr>
              <a:spLocks noChangeArrowheads="1"/>
            </p:cNvSpPr>
            <p:nvPr/>
          </p:nvSpPr>
          <p:spPr bwMode="auto">
            <a:xfrm>
              <a:off x="685" y="996"/>
              <a:ext cx="96" cy="96"/>
            </a:xfrm>
            <a:prstGeom prst="ellipse">
              <a:avLst/>
            </a:prstGeom>
            <a:solidFill>
              <a:schemeClr val="bg2"/>
            </a:solidFill>
            <a:ln w="9525">
              <a:noFill/>
              <a:round/>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grpSp>
      <p:sp>
        <p:nvSpPr>
          <p:cNvPr id="17448" name="Rectangle 40"/>
          <p:cNvSpPr>
            <a:spLocks noChangeArrowheads="1"/>
          </p:cNvSpPr>
          <p:nvPr/>
        </p:nvSpPr>
        <p:spPr bwMode="auto">
          <a:xfrm>
            <a:off x="281354" y="685800"/>
            <a:ext cx="1495922" cy="400110"/>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000" kern="1200">
                <a:solidFill>
                  <a:srgbClr val="000000"/>
                </a:solidFill>
                <a:latin typeface="Comic Sans MS" pitchFamily="66" charset="0"/>
                <a:ea typeface="+mn-ea"/>
                <a:cs typeface="+mn-cs"/>
              </a:rPr>
              <a:t>Bead position in PETS</a:t>
            </a:r>
          </a:p>
          <a:p>
            <a:pPr algn="l" rtl="0" fontAlgn="base">
              <a:spcBef>
                <a:spcPct val="0"/>
              </a:spcBef>
              <a:spcAft>
                <a:spcPct val="0"/>
              </a:spcAft>
            </a:pPr>
            <a:r>
              <a:rPr lang="en-US" sz="1000" kern="1200">
                <a:solidFill>
                  <a:srgbClr val="000000"/>
                </a:solidFill>
                <a:latin typeface="Comic Sans MS" pitchFamily="66" charset="0"/>
                <a:ea typeface="+mn-ea"/>
                <a:cs typeface="+mn-cs"/>
              </a:rPr>
              <a:t>(bead  diameter 3mm)</a:t>
            </a:r>
          </a:p>
        </p:txBody>
      </p:sp>
      <p:pic>
        <p:nvPicPr>
          <p:cNvPr id="17454" name="Picture 46"/>
          <p:cNvPicPr>
            <a:picLocks noChangeAspect="1" noChangeArrowheads="1"/>
          </p:cNvPicPr>
          <p:nvPr/>
        </p:nvPicPr>
        <p:blipFill>
          <a:blip r:embed="rId13"/>
          <a:srcRect/>
          <a:stretch>
            <a:fillRect/>
          </a:stretch>
        </p:blipFill>
        <p:spPr bwMode="auto">
          <a:xfrm>
            <a:off x="6963508" y="381003"/>
            <a:ext cx="2076450" cy="2144713"/>
          </a:xfrm>
          <a:prstGeom prst="rect">
            <a:avLst/>
          </a:prstGeom>
          <a:noFill/>
          <a:ln w="9525">
            <a:noFill/>
            <a:miter lim="800000"/>
            <a:headEnd/>
            <a:tailEnd/>
          </a:ln>
          <a:effectLst/>
        </p:spPr>
      </p:pic>
      <p:grpSp>
        <p:nvGrpSpPr>
          <p:cNvPr id="4" name="Group 49"/>
          <p:cNvGrpSpPr>
            <a:grpSpLocks/>
          </p:cNvGrpSpPr>
          <p:nvPr/>
        </p:nvGrpSpPr>
        <p:grpSpPr bwMode="auto">
          <a:xfrm>
            <a:off x="7315201" y="2133600"/>
            <a:ext cx="1688123" cy="685800"/>
            <a:chOff x="4992" y="1584"/>
            <a:chExt cx="1152" cy="432"/>
          </a:xfrm>
        </p:grpSpPr>
        <p:pic>
          <p:nvPicPr>
            <p:cNvPr id="17450" name="Picture 42"/>
            <p:cNvPicPr>
              <a:picLocks noChangeAspect="1" noChangeArrowheads="1"/>
            </p:cNvPicPr>
            <p:nvPr/>
          </p:nvPicPr>
          <p:blipFill>
            <a:blip r:embed="rId14"/>
            <a:srcRect/>
            <a:stretch>
              <a:fillRect/>
            </a:stretch>
          </p:blipFill>
          <p:spPr bwMode="auto">
            <a:xfrm>
              <a:off x="4992" y="1584"/>
              <a:ext cx="1152" cy="432"/>
            </a:xfrm>
            <a:prstGeom prst="rect">
              <a:avLst/>
            </a:prstGeom>
            <a:noFill/>
            <a:ln w="9525">
              <a:noFill/>
              <a:miter lim="800000"/>
              <a:headEnd/>
              <a:tailEnd/>
            </a:ln>
            <a:effectLst/>
          </p:spPr>
        </p:pic>
        <p:sp>
          <p:nvSpPr>
            <p:cNvPr id="17451" name="Line 43"/>
            <p:cNvSpPr>
              <a:spLocks noChangeShapeType="1"/>
            </p:cNvSpPr>
            <p:nvPr/>
          </p:nvSpPr>
          <p:spPr bwMode="auto">
            <a:xfrm flipH="1" flipV="1">
              <a:off x="5664" y="1728"/>
              <a:ext cx="96" cy="96"/>
            </a:xfrm>
            <a:prstGeom prst="line">
              <a:avLst/>
            </a:prstGeom>
            <a:noFill/>
            <a:ln w="9525">
              <a:solidFill>
                <a:srgbClr val="FFFF00"/>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7453" name="Rectangle 45"/>
            <p:cNvSpPr>
              <a:spLocks noChangeArrowheads="1"/>
            </p:cNvSpPr>
            <p:nvPr/>
          </p:nvSpPr>
          <p:spPr bwMode="auto">
            <a:xfrm>
              <a:off x="5664" y="1824"/>
              <a:ext cx="322" cy="155"/>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000" kern="1200">
                  <a:solidFill>
                    <a:srgbClr val="FFFF00"/>
                  </a:solidFill>
                  <a:latin typeface="Comic Sans MS" pitchFamily="66" charset="0"/>
                  <a:ea typeface="+mn-ea"/>
                  <a:cs typeface="+mn-cs"/>
                </a:rPr>
                <a:t>bead</a:t>
              </a:r>
            </a:p>
          </p:txBody>
        </p:sp>
      </p:grpSp>
      <p:sp>
        <p:nvSpPr>
          <p:cNvPr id="17458" name="Line 50"/>
          <p:cNvSpPr>
            <a:spLocks noChangeShapeType="1"/>
          </p:cNvSpPr>
          <p:nvPr/>
        </p:nvSpPr>
        <p:spPr bwMode="auto">
          <a:xfrm>
            <a:off x="0" y="2895600"/>
            <a:ext cx="9144000" cy="0"/>
          </a:xfrm>
          <a:prstGeom prst="line">
            <a:avLst/>
          </a:prstGeom>
          <a:noFill/>
          <a:ln w="9525">
            <a:solidFill>
              <a:schemeClr val="tx1"/>
            </a:solidFill>
            <a:round/>
            <a:headEnd/>
            <a:tailEn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17463" name="Rectangle 55"/>
          <p:cNvSpPr>
            <a:spLocks noChangeArrowheads="1"/>
          </p:cNvSpPr>
          <p:nvPr/>
        </p:nvSpPr>
        <p:spPr bwMode="auto">
          <a:xfrm>
            <a:off x="4923693" y="2971800"/>
            <a:ext cx="1899138" cy="274638"/>
          </a:xfrm>
          <a:prstGeom prst="rect">
            <a:avLst/>
          </a:prstGeom>
          <a:noFill/>
          <a:ln w="9525">
            <a:noFill/>
            <a:miter lim="800000"/>
            <a:headEnd/>
            <a:tailEnd/>
          </a:ln>
          <a:effectLst/>
        </p:spPr>
        <p:txBody>
          <a:bodyPr>
            <a:spAutoFit/>
          </a:bodyPr>
          <a:lstStyle/>
          <a:p>
            <a:pPr algn="ctr" rtl="0" fontAlgn="base">
              <a:spcBef>
                <a:spcPct val="0"/>
              </a:spcBef>
              <a:spcAft>
                <a:spcPct val="0"/>
              </a:spcAft>
            </a:pPr>
            <a:r>
              <a:rPr lang="en-GB" sz="1200" kern="1200">
                <a:solidFill>
                  <a:srgbClr val="000000"/>
                </a:solidFill>
                <a:latin typeface="Comic Sans MS" pitchFamily="66" charset="0"/>
                <a:ea typeface="Times" pitchFamily="18" charset="0"/>
                <a:cs typeface="Times New Roman" pitchFamily="18" charset="0"/>
              </a:rPr>
              <a:t>Post pull measurements</a:t>
            </a:r>
            <a:endParaRPr lang="en-US" sz="1200" kern="1200">
              <a:solidFill>
                <a:srgbClr val="000000"/>
              </a:solidFill>
              <a:latin typeface="Comic Sans MS" pitchFamily="66" charset="0"/>
              <a:ea typeface="Times" pitchFamily="18" charset="0"/>
              <a:cs typeface="Times New Roman" pitchFamily="18" charset="0"/>
            </a:endParaRPr>
          </a:p>
        </p:txBody>
      </p:sp>
      <p:grpSp>
        <p:nvGrpSpPr>
          <p:cNvPr id="5" name="Group 60"/>
          <p:cNvGrpSpPr>
            <a:grpSpLocks/>
          </p:cNvGrpSpPr>
          <p:nvPr/>
        </p:nvGrpSpPr>
        <p:grpSpPr bwMode="auto">
          <a:xfrm>
            <a:off x="140677" y="3657600"/>
            <a:ext cx="1547446" cy="1981200"/>
            <a:chOff x="96" y="2016"/>
            <a:chExt cx="1056" cy="1248"/>
          </a:xfrm>
        </p:grpSpPr>
        <p:pic>
          <p:nvPicPr>
            <p:cNvPr id="17465" name="Picture 57"/>
            <p:cNvPicPr>
              <a:picLocks noChangeAspect="1" noChangeArrowheads="1"/>
            </p:cNvPicPr>
            <p:nvPr/>
          </p:nvPicPr>
          <p:blipFill>
            <a:blip r:embed="rId12"/>
            <a:srcRect l="29956" t="30190" r="27240" b="30188"/>
            <a:stretch>
              <a:fillRect/>
            </a:stretch>
          </p:blipFill>
          <p:spPr bwMode="auto">
            <a:xfrm>
              <a:off x="96" y="2112"/>
              <a:ext cx="1056" cy="1008"/>
            </a:xfrm>
            <a:prstGeom prst="rect">
              <a:avLst/>
            </a:prstGeom>
            <a:noFill/>
            <a:ln w="9525">
              <a:noFill/>
              <a:miter lim="800000"/>
              <a:headEnd/>
              <a:tailEnd/>
            </a:ln>
            <a:effectLst/>
          </p:spPr>
        </p:pic>
        <p:sp>
          <p:nvSpPr>
            <p:cNvPr id="17467" name="Rectangle 59"/>
            <p:cNvSpPr>
              <a:spLocks noChangeArrowheads="1"/>
            </p:cNvSpPr>
            <p:nvPr/>
          </p:nvSpPr>
          <p:spPr bwMode="auto">
            <a:xfrm>
              <a:off x="616" y="2016"/>
              <a:ext cx="23" cy="1248"/>
            </a:xfrm>
            <a:prstGeom prst="rect">
              <a:avLst/>
            </a:prstGeom>
            <a:solidFill>
              <a:schemeClr val="bg2"/>
            </a:solidFill>
            <a:ln w="9525">
              <a:no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grpSp>
      <p:grpSp>
        <p:nvGrpSpPr>
          <p:cNvPr id="6" name="Group 80"/>
          <p:cNvGrpSpPr>
            <a:grpSpLocks/>
          </p:cNvGrpSpPr>
          <p:nvPr/>
        </p:nvGrpSpPr>
        <p:grpSpPr bwMode="auto">
          <a:xfrm>
            <a:off x="5767755" y="3505203"/>
            <a:ext cx="1336431" cy="2989263"/>
            <a:chOff x="5088" y="2112"/>
            <a:chExt cx="912" cy="1883"/>
          </a:xfrm>
        </p:grpSpPr>
        <p:pic>
          <p:nvPicPr>
            <p:cNvPr id="17469" name="Picture 61"/>
            <p:cNvPicPr>
              <a:picLocks noChangeAspect="1" noChangeArrowheads="1"/>
            </p:cNvPicPr>
            <p:nvPr/>
          </p:nvPicPr>
          <p:blipFill>
            <a:blip r:embed="rId15"/>
            <a:srcRect/>
            <a:stretch>
              <a:fillRect/>
            </a:stretch>
          </p:blipFill>
          <p:spPr bwMode="auto">
            <a:xfrm>
              <a:off x="5088" y="2112"/>
              <a:ext cx="912" cy="1883"/>
            </a:xfrm>
            <a:prstGeom prst="rect">
              <a:avLst/>
            </a:prstGeom>
            <a:noFill/>
            <a:ln w="9525">
              <a:noFill/>
              <a:miter lim="800000"/>
              <a:headEnd/>
              <a:tailEnd/>
            </a:ln>
            <a:effectLst/>
          </p:spPr>
        </p:pic>
        <p:sp>
          <p:nvSpPr>
            <p:cNvPr id="17472" name="Rectangle 64"/>
            <p:cNvSpPr>
              <a:spLocks noChangeArrowheads="1"/>
            </p:cNvSpPr>
            <p:nvPr/>
          </p:nvSpPr>
          <p:spPr bwMode="auto">
            <a:xfrm>
              <a:off x="5136" y="2736"/>
              <a:ext cx="303" cy="155"/>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000" kern="1200">
                  <a:solidFill>
                    <a:srgbClr val="FFFF00"/>
                  </a:solidFill>
                  <a:latin typeface="Comic Sans MS" pitchFamily="66" charset="0"/>
                  <a:ea typeface="+mn-ea"/>
                  <a:cs typeface="+mn-cs"/>
                </a:rPr>
                <a:t>post</a:t>
              </a:r>
            </a:p>
          </p:txBody>
        </p:sp>
        <p:sp>
          <p:nvSpPr>
            <p:cNvPr id="17473" name="Line 65"/>
            <p:cNvSpPr>
              <a:spLocks noChangeShapeType="1"/>
            </p:cNvSpPr>
            <p:nvPr/>
          </p:nvSpPr>
          <p:spPr bwMode="auto">
            <a:xfrm>
              <a:off x="5328" y="2880"/>
              <a:ext cx="144" cy="336"/>
            </a:xfrm>
            <a:prstGeom prst="line">
              <a:avLst/>
            </a:prstGeom>
            <a:noFill/>
            <a:ln w="9525">
              <a:solidFill>
                <a:srgbClr val="FFFF00"/>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grpSp>
      <p:sp>
        <p:nvSpPr>
          <p:cNvPr id="17481" name="Line 73"/>
          <p:cNvSpPr>
            <a:spLocks noChangeShapeType="1"/>
          </p:cNvSpPr>
          <p:nvPr/>
        </p:nvSpPr>
        <p:spPr bwMode="auto">
          <a:xfrm>
            <a:off x="7174523" y="2895600"/>
            <a:ext cx="0" cy="3962400"/>
          </a:xfrm>
          <a:prstGeom prst="line">
            <a:avLst/>
          </a:prstGeom>
          <a:noFill/>
          <a:ln w="9525">
            <a:solidFill>
              <a:schemeClr val="tx1"/>
            </a:solidFill>
            <a:round/>
            <a:headEnd/>
            <a:tailEn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grpSp>
        <p:nvGrpSpPr>
          <p:cNvPr id="7" name="Group 66"/>
          <p:cNvGrpSpPr>
            <a:grpSpLocks/>
          </p:cNvGrpSpPr>
          <p:nvPr/>
        </p:nvGrpSpPr>
        <p:grpSpPr bwMode="auto">
          <a:xfrm>
            <a:off x="1617784" y="3505200"/>
            <a:ext cx="4220308" cy="2922588"/>
            <a:chOff x="1488" y="144"/>
            <a:chExt cx="3966" cy="2417"/>
          </a:xfrm>
        </p:grpSpPr>
        <p:graphicFrame>
          <p:nvGraphicFramePr>
            <p:cNvPr id="17475" name="Object 67"/>
            <p:cNvGraphicFramePr>
              <a:graphicFrameLocks noChangeAspect="1"/>
            </p:cNvGraphicFramePr>
            <p:nvPr/>
          </p:nvGraphicFramePr>
          <p:xfrm>
            <a:off x="1488" y="144"/>
            <a:ext cx="1422" cy="1265"/>
          </p:xfrm>
          <a:graphic>
            <a:graphicData uri="http://schemas.openxmlformats.org/presentationml/2006/ole">
              <p:oleObj spid="_x0000_s259074" name="Mathcad" r:id="rId16" imgW="3019320" imgH="2685960" progId="Mathcad">
                <p:embed/>
              </p:oleObj>
            </a:graphicData>
          </a:graphic>
        </p:graphicFrame>
        <p:graphicFrame>
          <p:nvGraphicFramePr>
            <p:cNvPr id="17476" name="Object 68"/>
            <p:cNvGraphicFramePr>
              <a:graphicFrameLocks noChangeAspect="1"/>
            </p:cNvGraphicFramePr>
            <p:nvPr/>
          </p:nvGraphicFramePr>
          <p:xfrm>
            <a:off x="2784" y="144"/>
            <a:ext cx="1422" cy="1265"/>
          </p:xfrm>
          <a:graphic>
            <a:graphicData uri="http://schemas.openxmlformats.org/presentationml/2006/ole">
              <p:oleObj spid="_x0000_s259075" name="Mathcad" r:id="rId17" imgW="3019320" imgH="2685960" progId="Mathcad">
                <p:embed/>
              </p:oleObj>
            </a:graphicData>
          </a:graphic>
        </p:graphicFrame>
        <p:graphicFrame>
          <p:nvGraphicFramePr>
            <p:cNvPr id="17477" name="Object 69"/>
            <p:cNvGraphicFramePr>
              <a:graphicFrameLocks noChangeAspect="1"/>
            </p:cNvGraphicFramePr>
            <p:nvPr/>
          </p:nvGraphicFramePr>
          <p:xfrm>
            <a:off x="1488" y="1296"/>
            <a:ext cx="1422" cy="1265"/>
          </p:xfrm>
          <a:graphic>
            <a:graphicData uri="http://schemas.openxmlformats.org/presentationml/2006/ole">
              <p:oleObj spid="_x0000_s259076" name="Mathcad" r:id="rId18" imgW="3019320" imgH="2685960" progId="Mathcad">
                <p:embed/>
              </p:oleObj>
            </a:graphicData>
          </a:graphic>
        </p:graphicFrame>
        <p:graphicFrame>
          <p:nvGraphicFramePr>
            <p:cNvPr id="17478" name="Object 70"/>
            <p:cNvGraphicFramePr>
              <a:graphicFrameLocks noChangeAspect="1"/>
            </p:cNvGraphicFramePr>
            <p:nvPr/>
          </p:nvGraphicFramePr>
          <p:xfrm>
            <a:off x="2784" y="1296"/>
            <a:ext cx="1422" cy="1265"/>
          </p:xfrm>
          <a:graphic>
            <a:graphicData uri="http://schemas.openxmlformats.org/presentationml/2006/ole">
              <p:oleObj spid="_x0000_s259077" name="Mathcad" r:id="rId19" imgW="3019320" imgH="2685960" progId="Mathcad">
                <p:embed/>
              </p:oleObj>
            </a:graphicData>
          </a:graphic>
        </p:graphicFrame>
        <p:graphicFrame>
          <p:nvGraphicFramePr>
            <p:cNvPr id="17479" name="Object 71"/>
            <p:cNvGraphicFramePr>
              <a:graphicFrameLocks noChangeAspect="1"/>
            </p:cNvGraphicFramePr>
            <p:nvPr/>
          </p:nvGraphicFramePr>
          <p:xfrm>
            <a:off x="4032" y="1296"/>
            <a:ext cx="1422" cy="1265"/>
          </p:xfrm>
          <a:graphic>
            <a:graphicData uri="http://schemas.openxmlformats.org/presentationml/2006/ole">
              <p:oleObj spid="_x0000_s259078" name="Mathcad" r:id="rId20" imgW="3019320" imgH="2685960" progId="Mathcad">
                <p:embed/>
              </p:oleObj>
            </a:graphicData>
          </a:graphic>
        </p:graphicFrame>
        <p:graphicFrame>
          <p:nvGraphicFramePr>
            <p:cNvPr id="17480" name="Object 72"/>
            <p:cNvGraphicFramePr>
              <a:graphicFrameLocks noChangeAspect="1"/>
            </p:cNvGraphicFramePr>
            <p:nvPr/>
          </p:nvGraphicFramePr>
          <p:xfrm>
            <a:off x="4032" y="144"/>
            <a:ext cx="1422" cy="1265"/>
          </p:xfrm>
          <a:graphic>
            <a:graphicData uri="http://schemas.openxmlformats.org/presentationml/2006/ole">
              <p:oleObj spid="_x0000_s259079" name="Mathcad" r:id="rId21" imgW="3019320" imgH="2685960" progId="Mathcad">
                <p:embed/>
              </p:oleObj>
            </a:graphicData>
          </a:graphic>
        </p:graphicFrame>
      </p:grpSp>
      <p:sp>
        <p:nvSpPr>
          <p:cNvPr id="17482" name="Rectangle 74"/>
          <p:cNvSpPr>
            <a:spLocks noChangeArrowheads="1"/>
          </p:cNvSpPr>
          <p:nvPr/>
        </p:nvSpPr>
        <p:spPr bwMode="auto">
          <a:xfrm>
            <a:off x="4642339" y="5029201"/>
            <a:ext cx="590550" cy="338554"/>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+ 20 MHz</a:t>
            </a:r>
          </a:p>
        </p:txBody>
      </p:sp>
      <p:sp>
        <p:nvSpPr>
          <p:cNvPr id="17483" name="Rectangle 75"/>
          <p:cNvSpPr>
            <a:spLocks noChangeArrowheads="1"/>
          </p:cNvSpPr>
          <p:nvPr/>
        </p:nvSpPr>
        <p:spPr bwMode="auto">
          <a:xfrm>
            <a:off x="3868614" y="5029201"/>
            <a:ext cx="628698" cy="21544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+ 10 MHz</a:t>
            </a:r>
          </a:p>
        </p:txBody>
      </p:sp>
      <p:sp>
        <p:nvSpPr>
          <p:cNvPr id="17484" name="Rectangle 76"/>
          <p:cNvSpPr>
            <a:spLocks noChangeArrowheads="1"/>
          </p:cNvSpPr>
          <p:nvPr/>
        </p:nvSpPr>
        <p:spPr bwMode="auto">
          <a:xfrm>
            <a:off x="1828800" y="5029201"/>
            <a:ext cx="532518" cy="21544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0  MHz</a:t>
            </a:r>
          </a:p>
        </p:txBody>
      </p:sp>
      <p:sp>
        <p:nvSpPr>
          <p:cNvPr id="17485" name="Rectangle 77"/>
          <p:cNvSpPr>
            <a:spLocks noChangeArrowheads="1"/>
          </p:cNvSpPr>
          <p:nvPr/>
        </p:nvSpPr>
        <p:spPr bwMode="auto">
          <a:xfrm>
            <a:off x="5205046" y="3657601"/>
            <a:ext cx="570035" cy="338554"/>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- 10 MHz</a:t>
            </a:r>
          </a:p>
        </p:txBody>
      </p:sp>
      <p:sp>
        <p:nvSpPr>
          <p:cNvPr id="17486" name="Rectangle 78"/>
          <p:cNvSpPr>
            <a:spLocks noChangeArrowheads="1"/>
          </p:cNvSpPr>
          <p:nvPr/>
        </p:nvSpPr>
        <p:spPr bwMode="auto">
          <a:xfrm>
            <a:off x="3305908" y="3581401"/>
            <a:ext cx="638316" cy="21544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- 20 MHz</a:t>
            </a:r>
          </a:p>
        </p:txBody>
      </p:sp>
      <p:sp>
        <p:nvSpPr>
          <p:cNvPr id="17487" name="Rectangle 79"/>
          <p:cNvSpPr>
            <a:spLocks noChangeArrowheads="1"/>
          </p:cNvSpPr>
          <p:nvPr/>
        </p:nvSpPr>
        <p:spPr bwMode="auto">
          <a:xfrm>
            <a:off x="1828800" y="3581401"/>
            <a:ext cx="638316" cy="21544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- 30 MHz</a:t>
            </a:r>
          </a:p>
        </p:txBody>
      </p:sp>
      <p:sp>
        <p:nvSpPr>
          <p:cNvPr id="17496" name="Rectangle 88"/>
          <p:cNvSpPr>
            <a:spLocks noChangeArrowheads="1"/>
          </p:cNvSpPr>
          <p:nvPr/>
        </p:nvSpPr>
        <p:spPr bwMode="auto">
          <a:xfrm>
            <a:off x="7174524" y="3276603"/>
            <a:ext cx="1969477" cy="1158875"/>
          </a:xfrm>
          <a:prstGeom prst="rect">
            <a:avLst/>
          </a:prstGeom>
          <a:noFill/>
          <a:ln w="9525">
            <a:noFill/>
            <a:miter lim="800000"/>
            <a:headEnd/>
            <a:tailEnd/>
          </a:ln>
          <a:effectLst/>
        </p:spPr>
        <p:txBody>
          <a:bodyPr>
            <a:spAutoFit/>
          </a:bodyPr>
          <a:lstStyle/>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The bead/post pull measurements confirmed the sliding antenna results.</a:t>
            </a:r>
          </a:p>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The 90</a:t>
            </a:r>
            <a:r>
              <a:rPr lang="en-GB" sz="1000" kern="1200" baseline="30000">
                <a:solidFill>
                  <a:srgbClr val="000000"/>
                </a:solidFill>
                <a:latin typeface="Comic Sans MS" pitchFamily="66" charset="0"/>
                <a:ea typeface="Times" pitchFamily="18" charset="0"/>
                <a:cs typeface="Times New Roman" pitchFamily="18" charset="0"/>
              </a:rPr>
              <a:t>0</a:t>
            </a:r>
            <a:r>
              <a:rPr lang="en-GB" sz="1000" kern="1200">
                <a:solidFill>
                  <a:srgbClr val="000000"/>
                </a:solidFill>
                <a:latin typeface="Comic Sans MS" pitchFamily="66" charset="0"/>
                <a:ea typeface="Times" pitchFamily="18" charset="0"/>
                <a:cs typeface="Times New Roman" pitchFamily="18" charset="0"/>
              </a:rPr>
              <a:t> phase advance/cell is established at the frequency detuned by ~7-8 MHz from the designed one. </a:t>
            </a:r>
            <a:endParaRPr lang="en-US" sz="1000" kern="1200">
              <a:solidFill>
                <a:srgbClr val="000000"/>
              </a:solidFill>
              <a:latin typeface="Comic Sans MS" pitchFamily="66" charset="0"/>
              <a:ea typeface="Times" pitchFamily="18" charset="0"/>
              <a:cs typeface="Times New Roman" pitchFamily="18" charset="0"/>
            </a:endParaRPr>
          </a:p>
        </p:txBody>
      </p:sp>
      <p:sp>
        <p:nvSpPr>
          <p:cNvPr id="53" name="TextBox 52"/>
          <p:cNvSpPr txBox="1"/>
          <p:nvPr/>
        </p:nvSpPr>
        <p:spPr>
          <a:xfrm>
            <a:off x="7643834" y="6357958"/>
            <a:ext cx="1402948" cy="369332"/>
          </a:xfrm>
          <a:prstGeom prst="rect">
            <a:avLst/>
          </a:prstGeom>
          <a:noFill/>
        </p:spPr>
        <p:txBody>
          <a:bodyPr wrap="none" rtlCol="0">
            <a:spAutoFit/>
          </a:bodyPr>
          <a:lstStyle/>
          <a:p>
            <a:r>
              <a:rPr lang="en-US" dirty="0" smtClean="0"/>
              <a:t>I. </a:t>
            </a:r>
            <a:r>
              <a:rPr lang="en-US" dirty="0" err="1" smtClean="0"/>
              <a:t>Syratchev</a:t>
            </a:r>
            <a:endParaRPr lang="en-US"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5"/>
          <p:cNvSpPr>
            <a:spLocks noChangeArrowheads="1"/>
          </p:cNvSpPr>
          <p:nvPr/>
        </p:nvSpPr>
        <p:spPr bwMode="auto">
          <a:xfrm>
            <a:off x="6346583" y="152402"/>
            <a:ext cx="3058851" cy="307777"/>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400" kern="1200">
                <a:solidFill>
                  <a:srgbClr val="000000"/>
                </a:solidFill>
                <a:latin typeface="Comic Sans MS" pitchFamily="66" charset="0"/>
                <a:ea typeface="+mn-ea"/>
                <a:cs typeface="+mn-cs"/>
              </a:rPr>
              <a:t>12 GHz TBTS PETS final assembly</a:t>
            </a:r>
          </a:p>
        </p:txBody>
      </p:sp>
      <p:pic>
        <p:nvPicPr>
          <p:cNvPr id="29712" name="Picture 16"/>
          <p:cNvPicPr preferRelativeResize="0">
            <a:picLocks noChangeAspect="1" noChangeArrowheads="1"/>
          </p:cNvPicPr>
          <p:nvPr/>
        </p:nvPicPr>
        <p:blipFill>
          <a:blip r:embed="rId3"/>
          <a:srcRect/>
          <a:stretch>
            <a:fillRect/>
          </a:stretch>
        </p:blipFill>
        <p:spPr bwMode="auto">
          <a:xfrm>
            <a:off x="211015" y="601663"/>
            <a:ext cx="5767754" cy="3513137"/>
          </a:xfrm>
          <a:prstGeom prst="rect">
            <a:avLst/>
          </a:prstGeom>
          <a:noFill/>
          <a:ln w="12700" cap="sq">
            <a:noFill/>
            <a:miter lim="800000"/>
            <a:headEnd type="none" w="sm" len="sm"/>
            <a:tailEnd type="none" w="sm" len="sm"/>
          </a:ln>
          <a:effectLst/>
        </p:spPr>
      </p:pic>
      <p:pic>
        <p:nvPicPr>
          <p:cNvPr id="29714" name="Picture 18"/>
          <p:cNvPicPr preferRelativeResize="0">
            <a:picLocks noChangeAspect="1" noChangeArrowheads="1"/>
          </p:cNvPicPr>
          <p:nvPr/>
        </p:nvPicPr>
        <p:blipFill>
          <a:blip r:embed="rId4"/>
          <a:srcRect/>
          <a:stretch>
            <a:fillRect/>
          </a:stretch>
        </p:blipFill>
        <p:spPr bwMode="auto">
          <a:xfrm>
            <a:off x="6049108" y="609600"/>
            <a:ext cx="3009900" cy="3511550"/>
          </a:xfrm>
          <a:prstGeom prst="rect">
            <a:avLst/>
          </a:prstGeom>
          <a:noFill/>
          <a:ln w="12700" cap="sq">
            <a:noFill/>
            <a:miter lim="800000"/>
            <a:headEnd type="none" w="sm" len="sm"/>
            <a:tailEnd type="none" w="sm" len="sm"/>
          </a:ln>
          <a:effectLst/>
        </p:spPr>
      </p:pic>
      <p:grpSp>
        <p:nvGrpSpPr>
          <p:cNvPr id="2" name="Group 19"/>
          <p:cNvGrpSpPr>
            <a:grpSpLocks/>
          </p:cNvGrpSpPr>
          <p:nvPr/>
        </p:nvGrpSpPr>
        <p:grpSpPr bwMode="auto">
          <a:xfrm>
            <a:off x="281354" y="4572003"/>
            <a:ext cx="8299938" cy="1711325"/>
            <a:chOff x="96" y="2832"/>
            <a:chExt cx="5664" cy="1078"/>
          </a:xfrm>
        </p:grpSpPr>
        <p:pic>
          <p:nvPicPr>
            <p:cNvPr id="29716" name="Picture 20"/>
            <p:cNvPicPr preferRelativeResize="0">
              <a:picLocks noChangeAspect="1" noChangeArrowheads="1"/>
            </p:cNvPicPr>
            <p:nvPr/>
          </p:nvPicPr>
          <p:blipFill>
            <a:blip r:embed="rId5"/>
            <a:srcRect/>
            <a:stretch>
              <a:fillRect/>
            </a:stretch>
          </p:blipFill>
          <p:spPr bwMode="auto">
            <a:xfrm>
              <a:off x="96" y="2832"/>
              <a:ext cx="1392" cy="1056"/>
            </a:xfrm>
            <a:prstGeom prst="rect">
              <a:avLst/>
            </a:prstGeom>
            <a:noFill/>
            <a:ln w="12700" cap="sq">
              <a:noFill/>
              <a:miter lim="800000"/>
              <a:headEnd type="none" w="sm" len="sm"/>
              <a:tailEnd type="none" w="sm" len="sm"/>
            </a:ln>
            <a:effectLst/>
          </p:spPr>
        </p:pic>
        <p:pic>
          <p:nvPicPr>
            <p:cNvPr id="29717" name="Picture 21"/>
            <p:cNvPicPr preferRelativeResize="0">
              <a:picLocks noChangeAspect="1" noChangeArrowheads="1"/>
            </p:cNvPicPr>
            <p:nvPr/>
          </p:nvPicPr>
          <p:blipFill>
            <a:blip r:embed="rId6"/>
            <a:srcRect/>
            <a:stretch>
              <a:fillRect/>
            </a:stretch>
          </p:blipFill>
          <p:spPr bwMode="auto">
            <a:xfrm>
              <a:off x="1536" y="2832"/>
              <a:ext cx="1296" cy="1056"/>
            </a:xfrm>
            <a:prstGeom prst="rect">
              <a:avLst/>
            </a:prstGeom>
            <a:noFill/>
            <a:ln w="12700" cap="sq">
              <a:noFill/>
              <a:miter lim="800000"/>
              <a:headEnd type="none" w="sm" len="sm"/>
              <a:tailEnd type="none" w="sm" len="sm"/>
            </a:ln>
            <a:effectLst/>
          </p:spPr>
        </p:pic>
        <p:pic>
          <p:nvPicPr>
            <p:cNvPr id="29718" name="Picture 22"/>
            <p:cNvPicPr preferRelativeResize="0">
              <a:picLocks noChangeAspect="1" noChangeArrowheads="1"/>
            </p:cNvPicPr>
            <p:nvPr/>
          </p:nvPicPr>
          <p:blipFill>
            <a:blip r:embed="rId7"/>
            <a:srcRect/>
            <a:stretch>
              <a:fillRect/>
            </a:stretch>
          </p:blipFill>
          <p:spPr bwMode="auto">
            <a:xfrm>
              <a:off x="2880" y="2832"/>
              <a:ext cx="1392" cy="1078"/>
            </a:xfrm>
            <a:prstGeom prst="rect">
              <a:avLst/>
            </a:prstGeom>
            <a:noFill/>
            <a:ln w="12700" cap="sq">
              <a:noFill/>
              <a:miter lim="800000"/>
              <a:headEnd type="none" w="sm" len="sm"/>
              <a:tailEnd type="none" w="sm" len="sm"/>
            </a:ln>
            <a:effectLst/>
          </p:spPr>
        </p:pic>
        <p:pic>
          <p:nvPicPr>
            <p:cNvPr id="29719" name="Picture 23"/>
            <p:cNvPicPr preferRelativeResize="0">
              <a:picLocks noChangeAspect="1" noChangeArrowheads="1"/>
            </p:cNvPicPr>
            <p:nvPr/>
          </p:nvPicPr>
          <p:blipFill>
            <a:blip r:embed="rId8"/>
            <a:srcRect/>
            <a:stretch>
              <a:fillRect/>
            </a:stretch>
          </p:blipFill>
          <p:spPr bwMode="auto">
            <a:xfrm>
              <a:off x="4320" y="2832"/>
              <a:ext cx="1440" cy="1078"/>
            </a:xfrm>
            <a:prstGeom prst="rect">
              <a:avLst/>
            </a:prstGeom>
            <a:noFill/>
            <a:ln w="12700" cap="sq">
              <a:noFill/>
              <a:miter lim="800000"/>
              <a:headEnd type="none" w="sm" len="sm"/>
              <a:tailEnd type="none" w="sm" len="sm"/>
            </a:ln>
            <a:effectLst/>
          </p:spPr>
        </p:pic>
      </p:grpSp>
      <p:sp>
        <p:nvSpPr>
          <p:cNvPr id="10" name="TextBox 9"/>
          <p:cNvSpPr txBox="1"/>
          <p:nvPr/>
        </p:nvSpPr>
        <p:spPr>
          <a:xfrm>
            <a:off x="7643834" y="6357958"/>
            <a:ext cx="1402948" cy="369332"/>
          </a:xfrm>
          <a:prstGeom prst="rect">
            <a:avLst/>
          </a:prstGeom>
          <a:noFill/>
        </p:spPr>
        <p:txBody>
          <a:bodyPr wrap="none" rtlCol="0">
            <a:spAutoFit/>
          </a:bodyPr>
          <a:lstStyle/>
          <a:p>
            <a:r>
              <a:rPr lang="en-US" dirty="0" smtClean="0"/>
              <a:t>I. </a:t>
            </a:r>
            <a:r>
              <a:rPr lang="en-US" dirty="0" err="1" smtClean="0"/>
              <a:t>Syratchev</a:t>
            </a:r>
            <a:endParaRPr lang="en-US"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5767755" y="1676402"/>
            <a:ext cx="2008883" cy="276999"/>
          </a:xfrm>
          <a:prstGeom prst="rect">
            <a:avLst/>
          </a:prstGeom>
          <a:noFill/>
          <a:ln w="9525">
            <a:noFill/>
            <a:miter lim="800000"/>
            <a:headEnd/>
            <a:tailEnd/>
          </a:ln>
          <a:effectLst/>
        </p:spPr>
        <p:txBody>
          <a:bodyPr wrap="none" anchor="ctr">
            <a:spAutoFit/>
          </a:bodyPr>
          <a:lstStyle/>
          <a:p>
            <a:pPr algn="l" rtl="0" fontAlgn="base">
              <a:spcBef>
                <a:spcPct val="0"/>
              </a:spcBef>
              <a:spcAft>
                <a:spcPct val="0"/>
              </a:spcAft>
            </a:pPr>
            <a:r>
              <a:rPr lang="en-GB" sz="1200" kern="1200">
                <a:solidFill>
                  <a:srgbClr val="000000"/>
                </a:solidFill>
                <a:latin typeface="Comic Sans MS" pitchFamily="66" charset="0"/>
                <a:ea typeface="Times" pitchFamily="18" charset="0"/>
                <a:cs typeface="Times New Roman" pitchFamily="18" charset="0"/>
              </a:rPr>
              <a:t>Ohmic efficiency budget:</a:t>
            </a:r>
            <a:endParaRPr lang="en-US" sz="1200" kern="1200">
              <a:solidFill>
                <a:srgbClr val="000000"/>
              </a:solidFill>
              <a:latin typeface="Comic Sans MS" pitchFamily="66" charset="0"/>
              <a:ea typeface="Times" pitchFamily="18" charset="0"/>
              <a:cs typeface="Times New Roman" pitchFamily="18" charset="0"/>
            </a:endParaRPr>
          </a:p>
        </p:txBody>
      </p:sp>
      <p:graphicFrame>
        <p:nvGraphicFramePr>
          <p:cNvPr id="30723" name="Object 3"/>
          <p:cNvGraphicFramePr>
            <a:graphicFrameLocks noChangeAspect="1"/>
          </p:cNvGraphicFramePr>
          <p:nvPr/>
        </p:nvGraphicFramePr>
        <p:xfrm>
          <a:off x="5697417" y="1981201"/>
          <a:ext cx="2039815" cy="841375"/>
        </p:xfrm>
        <a:graphic>
          <a:graphicData uri="http://schemas.openxmlformats.org/presentationml/2006/ole">
            <p:oleObj spid="_x0000_s260098" name="Equation" r:id="rId4" imgW="1701720" imgH="647640" progId="Equation.3">
              <p:embed/>
            </p:oleObj>
          </a:graphicData>
        </a:graphic>
      </p:graphicFrame>
      <p:sp>
        <p:nvSpPr>
          <p:cNvPr id="30724" name="Rectangle 4"/>
          <p:cNvSpPr>
            <a:spLocks noChangeArrowheads="1"/>
          </p:cNvSpPr>
          <p:nvPr/>
        </p:nvSpPr>
        <p:spPr bwMode="auto">
          <a:xfrm>
            <a:off x="5275386" y="2743203"/>
            <a:ext cx="2954215" cy="549275"/>
          </a:xfrm>
          <a:prstGeom prst="rect">
            <a:avLst/>
          </a:prstGeom>
          <a:noFill/>
          <a:ln w="9525">
            <a:noFill/>
            <a:miter lim="800000"/>
            <a:headEnd/>
            <a:tailEnd/>
          </a:ln>
          <a:effectLst/>
        </p:spPr>
        <p:txBody>
          <a:bodyPr anchor="ctr">
            <a:spAutoFit/>
          </a:bodyPr>
          <a:lstStyle/>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Assuming theoretical losses in the PETS regular part, the power coupler ohmic efficiency is 0.992 (cf HFSS results – 0.99).</a:t>
            </a:r>
            <a:endParaRPr lang="en-US" sz="1000" kern="1200">
              <a:solidFill>
                <a:srgbClr val="000000"/>
              </a:solidFill>
              <a:latin typeface="Comic Sans MS" pitchFamily="66" charset="0"/>
              <a:ea typeface="Times" pitchFamily="18" charset="0"/>
              <a:cs typeface="Times New Roman" pitchFamily="18" charset="0"/>
            </a:endParaRPr>
          </a:p>
        </p:txBody>
      </p:sp>
      <p:sp>
        <p:nvSpPr>
          <p:cNvPr id="30725" name="Rectangle 5"/>
          <p:cNvSpPr>
            <a:spLocks noChangeArrowheads="1"/>
          </p:cNvSpPr>
          <p:nvPr/>
        </p:nvSpPr>
        <p:spPr bwMode="auto">
          <a:xfrm>
            <a:off x="5697415" y="0"/>
            <a:ext cx="3454792" cy="307777"/>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400" kern="1200">
                <a:solidFill>
                  <a:srgbClr val="000000"/>
                </a:solidFill>
                <a:latin typeface="Comic Sans MS" pitchFamily="66" charset="0"/>
                <a:ea typeface="+mn-ea"/>
                <a:cs typeface="+mn-cs"/>
              </a:rPr>
              <a:t>12 GHz PETS RF measurements results</a:t>
            </a:r>
          </a:p>
        </p:txBody>
      </p:sp>
      <p:sp>
        <p:nvSpPr>
          <p:cNvPr id="30726" name="Rectangle 6"/>
          <p:cNvSpPr>
            <a:spLocks noChangeArrowheads="1"/>
          </p:cNvSpPr>
          <p:nvPr/>
        </p:nvSpPr>
        <p:spPr bwMode="auto">
          <a:xfrm>
            <a:off x="703385" y="1371602"/>
            <a:ext cx="4379725" cy="276999"/>
          </a:xfrm>
          <a:prstGeom prst="rect">
            <a:avLst/>
          </a:prstGeom>
          <a:noFill/>
          <a:ln w="9525">
            <a:noFill/>
            <a:miter lim="800000"/>
            <a:headEnd/>
            <a:tailEnd/>
          </a:ln>
          <a:effectLst/>
        </p:spPr>
        <p:txBody>
          <a:bodyPr wrap="none" anchor="ctr">
            <a:spAutoFit/>
          </a:bodyPr>
          <a:lstStyle/>
          <a:p>
            <a:pPr algn="l" rtl="0" fontAlgn="base">
              <a:spcBef>
                <a:spcPct val="0"/>
              </a:spcBef>
              <a:spcAft>
                <a:spcPct val="0"/>
              </a:spcAft>
            </a:pPr>
            <a:r>
              <a:rPr lang="en-GB" sz="1200" kern="1200">
                <a:solidFill>
                  <a:srgbClr val="000000"/>
                </a:solidFill>
                <a:latin typeface="Comic Sans MS" pitchFamily="66" charset="0"/>
                <a:ea typeface="Times" pitchFamily="18" charset="0"/>
                <a:cs typeface="Times New Roman" pitchFamily="18" charset="0"/>
              </a:rPr>
              <a:t>TBTS PETS RF Measurement results after final assembly </a:t>
            </a:r>
            <a:endParaRPr lang="en-US" sz="1200" kern="1200">
              <a:solidFill>
                <a:srgbClr val="000000"/>
              </a:solidFill>
              <a:latin typeface="Comic Sans MS" pitchFamily="66" charset="0"/>
              <a:ea typeface="Times" pitchFamily="18" charset="0"/>
              <a:cs typeface="Times New Roman" pitchFamily="18" charset="0"/>
            </a:endParaRPr>
          </a:p>
        </p:txBody>
      </p:sp>
      <p:sp>
        <p:nvSpPr>
          <p:cNvPr id="30727" name="Rectangle 7"/>
          <p:cNvSpPr>
            <a:spLocks noChangeArrowheads="1"/>
          </p:cNvSpPr>
          <p:nvPr/>
        </p:nvSpPr>
        <p:spPr bwMode="auto">
          <a:xfrm>
            <a:off x="6260123" y="3352802"/>
            <a:ext cx="1072730" cy="276999"/>
          </a:xfrm>
          <a:prstGeom prst="rect">
            <a:avLst/>
          </a:prstGeom>
          <a:noFill/>
          <a:ln w="9525">
            <a:noFill/>
            <a:miter lim="800000"/>
            <a:headEnd/>
            <a:tailEnd/>
          </a:ln>
          <a:effectLst/>
        </p:spPr>
        <p:txBody>
          <a:bodyPr wrap="none" anchor="ctr">
            <a:spAutoFit/>
          </a:bodyPr>
          <a:lstStyle/>
          <a:p>
            <a:pPr algn="l" rtl="0" fontAlgn="base">
              <a:spcBef>
                <a:spcPct val="0"/>
              </a:spcBef>
              <a:spcAft>
                <a:spcPct val="0"/>
              </a:spcAft>
            </a:pPr>
            <a:r>
              <a:rPr lang="en-GB" sz="1200" kern="1200">
                <a:solidFill>
                  <a:srgbClr val="000000"/>
                </a:solidFill>
                <a:latin typeface="Comic Sans MS" pitchFamily="66" charset="0"/>
                <a:ea typeface="Times" pitchFamily="18" charset="0"/>
                <a:cs typeface="Times New Roman" pitchFamily="18" charset="0"/>
              </a:rPr>
              <a:t>Group delay:</a:t>
            </a:r>
            <a:endParaRPr lang="en-US" sz="1200" kern="1200">
              <a:solidFill>
                <a:srgbClr val="000000"/>
              </a:solidFill>
              <a:latin typeface="Comic Sans MS" pitchFamily="66" charset="0"/>
              <a:ea typeface="Times" pitchFamily="18" charset="0"/>
              <a:cs typeface="Times New Roman" pitchFamily="18" charset="0"/>
            </a:endParaRPr>
          </a:p>
        </p:txBody>
      </p:sp>
      <p:sp>
        <p:nvSpPr>
          <p:cNvPr id="30728" name="Rectangle 8"/>
          <p:cNvSpPr>
            <a:spLocks noChangeArrowheads="1"/>
          </p:cNvSpPr>
          <p:nvPr/>
        </p:nvSpPr>
        <p:spPr bwMode="auto">
          <a:xfrm>
            <a:off x="5345723" y="3581403"/>
            <a:ext cx="2461846" cy="1169551"/>
          </a:xfrm>
          <a:prstGeom prst="rect">
            <a:avLst/>
          </a:prstGeom>
          <a:noFill/>
          <a:ln w="9525">
            <a:noFill/>
            <a:miter lim="800000"/>
            <a:headEnd/>
            <a:tailEnd/>
          </a:ln>
          <a:effectLst/>
        </p:spPr>
        <p:txBody>
          <a:bodyPr>
            <a:spAutoFit/>
          </a:bodyPr>
          <a:lstStyle/>
          <a:p>
            <a:pPr algn="l" rtl="0" fontAlgn="base">
              <a:spcBef>
                <a:spcPct val="0"/>
              </a:spcBef>
              <a:spcAft>
                <a:spcPct val="0"/>
              </a:spcAft>
            </a:pPr>
            <a:r>
              <a:rPr lang="en-GB" sz="1000" b="1" kern="1200">
                <a:solidFill>
                  <a:srgbClr val="000000"/>
                </a:solidFill>
                <a:latin typeface="Comic Sans MS" pitchFamily="66" charset="0"/>
                <a:ea typeface="Times" pitchFamily="18" charset="0"/>
                <a:cs typeface="Times New Roman" pitchFamily="18" charset="0"/>
              </a:rPr>
              <a:t>Measured:</a:t>
            </a:r>
          </a:p>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Coupler-to-coupler, D</a:t>
            </a:r>
            <a:r>
              <a:rPr lang="en-GB" sz="1000" kern="1200" baseline="-25000">
                <a:solidFill>
                  <a:srgbClr val="000000"/>
                </a:solidFill>
                <a:latin typeface="Comic Sans MS" pitchFamily="66" charset="0"/>
                <a:ea typeface="Times" pitchFamily="18" charset="0"/>
                <a:cs typeface="Times New Roman" pitchFamily="18" charset="0"/>
              </a:rPr>
              <a:t>C</a:t>
            </a:r>
            <a:r>
              <a:rPr lang="en-GB" sz="1000" kern="1200">
                <a:solidFill>
                  <a:srgbClr val="000000"/>
                </a:solidFill>
                <a:latin typeface="Comic Sans MS" pitchFamily="66" charset="0"/>
                <a:ea typeface="Times" pitchFamily="18" charset="0"/>
                <a:cs typeface="Times New Roman" pitchFamily="18" charset="0"/>
              </a:rPr>
              <a:t> = 2.0 ns</a:t>
            </a:r>
          </a:p>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The whole PETS  D</a:t>
            </a:r>
            <a:r>
              <a:rPr lang="en-GB" sz="1000" kern="1200" baseline="-25000">
                <a:solidFill>
                  <a:srgbClr val="000000"/>
                </a:solidFill>
                <a:latin typeface="Comic Sans MS" pitchFamily="66" charset="0"/>
                <a:ea typeface="Times" pitchFamily="18" charset="0"/>
                <a:cs typeface="Times New Roman" pitchFamily="18" charset="0"/>
              </a:rPr>
              <a:t>P</a:t>
            </a:r>
            <a:r>
              <a:rPr lang="en-GB" sz="1000" kern="1200">
                <a:solidFill>
                  <a:srgbClr val="000000"/>
                </a:solidFill>
                <a:latin typeface="Comic Sans MS" pitchFamily="66" charset="0"/>
                <a:ea typeface="Times" pitchFamily="18" charset="0"/>
                <a:cs typeface="Times New Roman" pitchFamily="18" charset="0"/>
              </a:rPr>
              <a:t> = 10.05 ns</a:t>
            </a:r>
          </a:p>
          <a:p>
            <a:pPr algn="l" rtl="0" fontAlgn="base">
              <a:spcBef>
                <a:spcPct val="0"/>
              </a:spcBef>
              <a:spcAft>
                <a:spcPct val="0"/>
              </a:spcAft>
            </a:pPr>
            <a:r>
              <a:rPr lang="en-GB" sz="1000" kern="1200">
                <a:solidFill>
                  <a:srgbClr val="000000"/>
                </a:solidFill>
                <a:latin typeface="Comic Sans MS" pitchFamily="66" charset="0"/>
                <a:ea typeface="Times" pitchFamily="18" charset="0"/>
                <a:cs typeface="Times New Roman" pitchFamily="18" charset="0"/>
              </a:rPr>
              <a:t>Active length: D</a:t>
            </a:r>
            <a:r>
              <a:rPr lang="en-GB" sz="1000" kern="1200" baseline="-25000">
                <a:solidFill>
                  <a:srgbClr val="000000"/>
                </a:solidFill>
                <a:latin typeface="Comic Sans MS" pitchFamily="66" charset="0"/>
                <a:ea typeface="Times" pitchFamily="18" charset="0"/>
                <a:cs typeface="Times New Roman" pitchFamily="18" charset="0"/>
              </a:rPr>
              <a:t>p</a:t>
            </a:r>
            <a:r>
              <a:rPr lang="en-GB" sz="1000" kern="1200">
                <a:solidFill>
                  <a:srgbClr val="000000"/>
                </a:solidFill>
                <a:latin typeface="Comic Sans MS" pitchFamily="66" charset="0"/>
                <a:ea typeface="Times" pitchFamily="18" charset="0"/>
                <a:cs typeface="Times New Roman" pitchFamily="18" charset="0"/>
              </a:rPr>
              <a:t>-D</a:t>
            </a:r>
            <a:r>
              <a:rPr lang="en-GB" sz="1000" kern="1200" baseline="-25000">
                <a:solidFill>
                  <a:srgbClr val="000000"/>
                </a:solidFill>
                <a:latin typeface="Comic Sans MS" pitchFamily="66" charset="0"/>
                <a:ea typeface="Times" pitchFamily="18" charset="0"/>
                <a:cs typeface="Times New Roman" pitchFamily="18" charset="0"/>
              </a:rPr>
              <a:t>C</a:t>
            </a:r>
            <a:r>
              <a:rPr lang="en-GB" sz="1000" kern="1200">
                <a:solidFill>
                  <a:srgbClr val="000000"/>
                </a:solidFill>
                <a:latin typeface="Comic Sans MS" pitchFamily="66" charset="0"/>
                <a:ea typeface="Times" pitchFamily="18" charset="0"/>
                <a:cs typeface="Times New Roman" pitchFamily="18" charset="0"/>
              </a:rPr>
              <a:t> = </a:t>
            </a:r>
            <a:r>
              <a:rPr lang="en-GB" sz="1000" kern="1200">
                <a:solidFill>
                  <a:srgbClr val="333399"/>
                </a:solidFill>
                <a:latin typeface="Comic Sans MS" pitchFamily="66" charset="0"/>
                <a:ea typeface="Times" pitchFamily="18" charset="0"/>
                <a:cs typeface="Times New Roman" pitchFamily="18" charset="0"/>
              </a:rPr>
              <a:t>7.47 ns</a:t>
            </a:r>
          </a:p>
          <a:p>
            <a:pPr algn="l" rtl="0" fontAlgn="base">
              <a:spcBef>
                <a:spcPct val="0"/>
              </a:spcBef>
              <a:spcAft>
                <a:spcPct val="0"/>
              </a:spcAft>
            </a:pPr>
            <a:r>
              <a:rPr lang="en-GB" sz="1000" b="1" kern="1200">
                <a:solidFill>
                  <a:srgbClr val="000000"/>
                </a:solidFill>
                <a:latin typeface="Comic Sans MS" pitchFamily="66" charset="0"/>
                <a:ea typeface="Times" pitchFamily="18" charset="0"/>
                <a:cs typeface="Times New Roman" pitchFamily="18" charset="0"/>
              </a:rPr>
              <a:t>Calculated:</a:t>
            </a:r>
          </a:p>
          <a:p>
            <a:pPr algn="l" rtl="0" fontAlgn="base">
              <a:spcBef>
                <a:spcPct val="0"/>
              </a:spcBef>
              <a:spcAft>
                <a:spcPct val="0"/>
              </a:spcAft>
            </a:pPr>
            <a:r>
              <a:rPr lang="en-US" sz="1000" kern="1200">
                <a:solidFill>
                  <a:srgbClr val="000000"/>
                </a:solidFill>
                <a:latin typeface="Comic Sans MS" pitchFamily="66" charset="0"/>
                <a:ea typeface="Times" pitchFamily="18" charset="0"/>
                <a:cs typeface="Times New Roman" pitchFamily="18" charset="0"/>
              </a:rPr>
              <a:t>D=L </a:t>
            </a:r>
            <a:r>
              <a:rPr lang="en-US" sz="1000" kern="1200" baseline="-25000">
                <a:solidFill>
                  <a:srgbClr val="000000"/>
                </a:solidFill>
                <a:latin typeface="Comic Sans MS" pitchFamily="66" charset="0"/>
                <a:ea typeface="Times" pitchFamily="18" charset="0"/>
                <a:cs typeface="Times New Roman" pitchFamily="18" charset="0"/>
              </a:rPr>
              <a:t>active</a:t>
            </a:r>
            <a:r>
              <a:rPr lang="en-US" sz="1000" kern="1200">
                <a:solidFill>
                  <a:srgbClr val="000000"/>
                </a:solidFill>
                <a:latin typeface="Comic Sans MS" pitchFamily="66" charset="0"/>
                <a:ea typeface="Times" pitchFamily="18" charset="0"/>
                <a:cs typeface="Times New Roman" pitchFamily="18" charset="0"/>
              </a:rPr>
              <a:t>/(</a:t>
            </a:r>
            <a:r>
              <a:rPr lang="en-US" sz="1000" kern="1200">
                <a:solidFill>
                  <a:srgbClr val="000000"/>
                </a:solidFill>
                <a:latin typeface="Comic Sans MS" pitchFamily="66" charset="0"/>
                <a:ea typeface="Times" pitchFamily="18" charset="0"/>
                <a:cs typeface="Times New Roman" pitchFamily="18" charset="0"/>
                <a:sym typeface="Symbol" pitchFamily="18" charset="2"/>
              </a:rPr>
              <a:t></a:t>
            </a:r>
            <a:r>
              <a:rPr lang="en-US" sz="1000" i="1" kern="1200">
                <a:solidFill>
                  <a:srgbClr val="000000"/>
                </a:solidFill>
                <a:latin typeface="Comic Sans MS" pitchFamily="66" charset="0"/>
                <a:ea typeface="Times" pitchFamily="18" charset="0"/>
                <a:cs typeface="Times New Roman" pitchFamily="18" charset="0"/>
                <a:sym typeface="Symbol" pitchFamily="18" charset="2"/>
              </a:rPr>
              <a:t>C</a:t>
            </a:r>
            <a:r>
              <a:rPr lang="en-US" sz="1000" kern="1200">
                <a:solidFill>
                  <a:srgbClr val="000000"/>
                </a:solidFill>
                <a:latin typeface="Comic Sans MS" pitchFamily="66" charset="0"/>
                <a:ea typeface="Times" pitchFamily="18" charset="0"/>
                <a:cs typeface="Times New Roman" pitchFamily="18" charset="0"/>
              </a:rPr>
              <a:t>) = 1.015/(0.459*C)= </a:t>
            </a:r>
            <a:r>
              <a:rPr lang="en-US" sz="1000" kern="1200">
                <a:solidFill>
                  <a:srgbClr val="0066FF"/>
                </a:solidFill>
                <a:latin typeface="Comic Sans MS" pitchFamily="66" charset="0"/>
                <a:ea typeface="Times" pitchFamily="18" charset="0"/>
                <a:cs typeface="Times New Roman" pitchFamily="18" charset="0"/>
              </a:rPr>
              <a:t>7.35 ns</a:t>
            </a:r>
          </a:p>
        </p:txBody>
      </p:sp>
      <p:sp>
        <p:nvSpPr>
          <p:cNvPr id="30729" name="Rectangle 9"/>
          <p:cNvSpPr>
            <a:spLocks noChangeArrowheads="1"/>
          </p:cNvSpPr>
          <p:nvPr/>
        </p:nvSpPr>
        <p:spPr bwMode="auto">
          <a:xfrm>
            <a:off x="5275385" y="1676400"/>
            <a:ext cx="3094892" cy="3124200"/>
          </a:xfrm>
          <a:prstGeom prst="rect">
            <a:avLst/>
          </a:prstGeom>
          <a:noFill/>
          <a:ln w="9525">
            <a:solidFill>
              <a:schemeClr val="tx1"/>
            </a:solid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graphicFrame>
        <p:nvGraphicFramePr>
          <p:cNvPr id="30730" name="Object 10"/>
          <p:cNvGraphicFramePr>
            <a:graphicFrameLocks noChangeAspect="1"/>
          </p:cNvGraphicFramePr>
          <p:nvPr/>
        </p:nvGraphicFramePr>
        <p:xfrm>
          <a:off x="351694" y="1676400"/>
          <a:ext cx="4668715" cy="3343275"/>
        </p:xfrm>
        <a:graphic>
          <a:graphicData uri="http://schemas.openxmlformats.org/presentationml/2006/ole">
            <p:oleObj spid="_x0000_s260099" name="Mathcad" r:id="rId5" imgW="5057640" imgH="3343320" progId="Mathcad">
              <p:embed/>
            </p:oleObj>
          </a:graphicData>
        </a:graphic>
      </p:graphicFrame>
      <p:sp>
        <p:nvSpPr>
          <p:cNvPr id="11" name="TextBox 10"/>
          <p:cNvSpPr txBox="1"/>
          <p:nvPr/>
        </p:nvSpPr>
        <p:spPr>
          <a:xfrm>
            <a:off x="7643834" y="6357958"/>
            <a:ext cx="1402948" cy="369332"/>
          </a:xfrm>
          <a:prstGeom prst="rect">
            <a:avLst/>
          </a:prstGeom>
          <a:noFill/>
        </p:spPr>
        <p:txBody>
          <a:bodyPr wrap="none" rtlCol="0">
            <a:spAutoFit/>
          </a:bodyPr>
          <a:lstStyle/>
          <a:p>
            <a:r>
              <a:rPr lang="en-US" dirty="0" smtClean="0"/>
              <a:t>I. </a:t>
            </a:r>
            <a:r>
              <a:rPr lang="en-US" dirty="0" err="1" smtClean="0"/>
              <a:t>Syratchev</a:t>
            </a:r>
            <a:endParaRPr lang="en-US"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805" name="Picture 37"/>
          <p:cNvPicPr>
            <a:picLocks noChangeAspect="1" noChangeArrowheads="1"/>
          </p:cNvPicPr>
          <p:nvPr/>
        </p:nvPicPr>
        <p:blipFill>
          <a:blip r:embed="rId3"/>
          <a:srcRect/>
          <a:stretch>
            <a:fillRect/>
          </a:stretch>
        </p:blipFill>
        <p:spPr bwMode="auto">
          <a:xfrm>
            <a:off x="3938955" y="2590803"/>
            <a:ext cx="5064369" cy="4119563"/>
          </a:xfrm>
          <a:prstGeom prst="rect">
            <a:avLst/>
          </a:prstGeom>
          <a:noFill/>
          <a:ln w="12700" cap="sq">
            <a:noFill/>
            <a:miter lim="800000"/>
            <a:headEnd type="none" w="sm" len="sm"/>
            <a:tailEnd type="none" w="sm" len="sm"/>
          </a:ln>
          <a:effectLst/>
        </p:spPr>
      </p:pic>
      <p:pic>
        <p:nvPicPr>
          <p:cNvPr id="32804" name="Picture 36"/>
          <p:cNvPicPr>
            <a:picLocks noChangeAspect="1" noChangeArrowheads="1"/>
          </p:cNvPicPr>
          <p:nvPr/>
        </p:nvPicPr>
        <p:blipFill>
          <a:blip r:embed="rId4"/>
          <a:srcRect/>
          <a:stretch>
            <a:fillRect/>
          </a:stretch>
        </p:blipFill>
        <p:spPr bwMode="auto">
          <a:xfrm>
            <a:off x="140678" y="609603"/>
            <a:ext cx="4431323" cy="3605213"/>
          </a:xfrm>
          <a:prstGeom prst="rect">
            <a:avLst/>
          </a:prstGeom>
          <a:noFill/>
          <a:ln w="12700" cap="sq">
            <a:noFill/>
            <a:miter lim="800000"/>
            <a:headEnd type="none" w="sm" len="sm"/>
            <a:tailEnd type="none" w="sm" len="sm"/>
          </a:ln>
          <a:effectLst/>
        </p:spPr>
      </p:pic>
      <p:sp>
        <p:nvSpPr>
          <p:cNvPr id="32807" name="Rectangle 39"/>
          <p:cNvSpPr>
            <a:spLocks noChangeArrowheads="1"/>
          </p:cNvSpPr>
          <p:nvPr/>
        </p:nvSpPr>
        <p:spPr bwMode="auto">
          <a:xfrm>
            <a:off x="5416062" y="1524000"/>
            <a:ext cx="3033203" cy="523220"/>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lang="en-US" sz="1400" kern="1200">
                <a:solidFill>
                  <a:srgbClr val="000000"/>
                </a:solidFill>
                <a:latin typeface="Comic Sans MS" pitchFamily="66" charset="0"/>
                <a:ea typeface="+mn-ea"/>
                <a:cs typeface="+mn-cs"/>
              </a:rPr>
              <a:t>PETS tank under vacuum leak test</a:t>
            </a:r>
          </a:p>
          <a:p>
            <a:pPr algn="ctr" rtl="0" fontAlgn="base">
              <a:spcBef>
                <a:spcPct val="0"/>
              </a:spcBef>
              <a:spcAft>
                <a:spcPct val="0"/>
              </a:spcAft>
            </a:pPr>
            <a:r>
              <a:rPr lang="en-US" sz="1400" kern="1200">
                <a:solidFill>
                  <a:srgbClr val="000000"/>
                </a:solidFill>
                <a:latin typeface="Comic Sans MS" pitchFamily="66" charset="0"/>
                <a:ea typeface="+mn-ea"/>
                <a:cs typeface="+mn-cs"/>
              </a:rPr>
              <a:t> (29.08.2008)</a:t>
            </a:r>
          </a:p>
        </p:txBody>
      </p:sp>
      <p:sp>
        <p:nvSpPr>
          <p:cNvPr id="5" name="TextBox 4"/>
          <p:cNvSpPr txBox="1"/>
          <p:nvPr/>
        </p:nvSpPr>
        <p:spPr>
          <a:xfrm>
            <a:off x="7643834" y="6357958"/>
            <a:ext cx="1402948" cy="369332"/>
          </a:xfrm>
          <a:prstGeom prst="rect">
            <a:avLst/>
          </a:prstGeom>
          <a:noFill/>
        </p:spPr>
        <p:txBody>
          <a:bodyPr wrap="none" rtlCol="0">
            <a:spAutoFit/>
          </a:bodyPr>
          <a:lstStyle/>
          <a:p>
            <a:r>
              <a:rPr lang="en-US" dirty="0" smtClean="0"/>
              <a:t>I. </a:t>
            </a:r>
            <a:r>
              <a:rPr lang="en-US" dirty="0" err="1" smtClean="0"/>
              <a:t>Syratchev</a:t>
            </a:r>
            <a:endParaRPr lang="en-US"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55" name="Picture 11"/>
          <p:cNvPicPr>
            <a:picLocks noChangeAspect="1" noChangeArrowheads="1"/>
          </p:cNvPicPr>
          <p:nvPr/>
        </p:nvPicPr>
        <p:blipFill>
          <a:blip r:embed="rId4"/>
          <a:srcRect/>
          <a:stretch>
            <a:fillRect/>
          </a:stretch>
        </p:blipFill>
        <p:spPr bwMode="auto">
          <a:xfrm>
            <a:off x="281354" y="609600"/>
            <a:ext cx="3676650" cy="3003550"/>
          </a:xfrm>
          <a:prstGeom prst="rect">
            <a:avLst/>
          </a:prstGeom>
          <a:solidFill>
            <a:srgbClr val="66FF33"/>
          </a:solidFill>
          <a:ln w="9525">
            <a:noFill/>
            <a:miter lim="800000"/>
            <a:headEnd/>
            <a:tailEnd/>
          </a:ln>
          <a:effectLst/>
        </p:spPr>
      </p:pic>
      <p:sp>
        <p:nvSpPr>
          <p:cNvPr id="31756" name="AutoShape 12"/>
          <p:cNvSpPr>
            <a:spLocks noChangeArrowheads="1"/>
          </p:cNvSpPr>
          <p:nvPr/>
        </p:nvSpPr>
        <p:spPr bwMode="auto">
          <a:xfrm rot="-3102590">
            <a:off x="548054" y="2980594"/>
            <a:ext cx="381000" cy="211015"/>
          </a:xfrm>
          <a:prstGeom prst="rightArrow">
            <a:avLst>
              <a:gd name="adj1" fmla="val 50000"/>
              <a:gd name="adj2" fmla="val 41667"/>
            </a:avLst>
          </a:prstGeom>
          <a:solidFill>
            <a:srgbClr val="66FF33"/>
          </a:solidFill>
          <a:ln w="9525">
            <a:solidFill>
              <a:schemeClr val="tx1"/>
            </a:solid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31757" name="AutoShape 13"/>
          <p:cNvSpPr>
            <a:spLocks noChangeArrowheads="1"/>
          </p:cNvSpPr>
          <p:nvPr/>
        </p:nvSpPr>
        <p:spPr bwMode="auto">
          <a:xfrm rot="-3102590">
            <a:off x="2165838" y="770792"/>
            <a:ext cx="381000" cy="211015"/>
          </a:xfrm>
          <a:prstGeom prst="rightArrow">
            <a:avLst>
              <a:gd name="adj1" fmla="val 50000"/>
              <a:gd name="adj2" fmla="val 41667"/>
            </a:avLst>
          </a:prstGeom>
          <a:solidFill>
            <a:srgbClr val="66FF33"/>
          </a:solidFill>
          <a:ln w="9525">
            <a:solidFill>
              <a:schemeClr val="tx1"/>
            </a:solid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31758" name="AutoShape 14"/>
          <p:cNvSpPr>
            <a:spLocks noChangeArrowheads="1"/>
          </p:cNvSpPr>
          <p:nvPr/>
        </p:nvSpPr>
        <p:spPr bwMode="auto">
          <a:xfrm rot="-20317020">
            <a:off x="2321169" y="2362200"/>
            <a:ext cx="351692" cy="228600"/>
          </a:xfrm>
          <a:prstGeom prst="rightArrow">
            <a:avLst>
              <a:gd name="adj1" fmla="val 50000"/>
              <a:gd name="adj2" fmla="val 41667"/>
            </a:avLst>
          </a:prstGeom>
          <a:solidFill>
            <a:srgbClr val="66FF33"/>
          </a:solidFill>
          <a:ln w="9525">
            <a:solidFill>
              <a:schemeClr val="tx1"/>
            </a:solid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31759" name="AutoShape 15"/>
          <p:cNvSpPr>
            <a:spLocks noChangeArrowheads="1"/>
          </p:cNvSpPr>
          <p:nvPr/>
        </p:nvSpPr>
        <p:spPr bwMode="auto">
          <a:xfrm rot="-20317020">
            <a:off x="2602523" y="1447800"/>
            <a:ext cx="351692" cy="228600"/>
          </a:xfrm>
          <a:prstGeom prst="rightArrow">
            <a:avLst>
              <a:gd name="adj1" fmla="val 50000"/>
              <a:gd name="adj2" fmla="val 41667"/>
            </a:avLst>
          </a:prstGeom>
          <a:solidFill>
            <a:srgbClr val="66FF33"/>
          </a:solidFill>
          <a:ln w="9525">
            <a:solidFill>
              <a:schemeClr val="tx1"/>
            </a:solidFill>
            <a:miter lim="800000"/>
            <a:headEnd/>
            <a:tailEnd/>
          </a:ln>
          <a:effectLst/>
        </p:spPr>
        <p:txBody>
          <a:bodyPr wrap="none" anchor="ctr"/>
          <a:lstStyle/>
          <a:p>
            <a:pPr algn="l" rtl="0" fontAlgn="base">
              <a:spcBef>
                <a:spcPct val="0"/>
              </a:spcBef>
              <a:spcAft>
                <a:spcPct val="0"/>
              </a:spcAft>
            </a:pPr>
            <a:endParaRPr lang="en-US" kern="1200">
              <a:solidFill>
                <a:srgbClr val="000000"/>
              </a:solidFill>
              <a:latin typeface="Arial" charset="0"/>
              <a:ea typeface="+mn-ea"/>
              <a:cs typeface="+mn-cs"/>
            </a:endParaRPr>
          </a:p>
        </p:txBody>
      </p:sp>
      <p:pic>
        <p:nvPicPr>
          <p:cNvPr id="31760" name="Picture 16"/>
          <p:cNvPicPr>
            <a:picLocks noChangeAspect="1" noChangeArrowheads="1"/>
          </p:cNvPicPr>
          <p:nvPr/>
        </p:nvPicPr>
        <p:blipFill>
          <a:blip r:embed="rId5"/>
          <a:srcRect/>
          <a:stretch>
            <a:fillRect/>
          </a:stretch>
        </p:blipFill>
        <p:spPr bwMode="auto">
          <a:xfrm>
            <a:off x="281354" y="3657600"/>
            <a:ext cx="3657600" cy="2974975"/>
          </a:xfrm>
          <a:prstGeom prst="rect">
            <a:avLst/>
          </a:prstGeom>
          <a:noFill/>
          <a:ln w="9525">
            <a:noFill/>
            <a:miter lim="800000"/>
            <a:headEnd/>
            <a:tailEnd/>
          </a:ln>
          <a:effectLst/>
        </p:spPr>
      </p:pic>
      <p:sp>
        <p:nvSpPr>
          <p:cNvPr id="31761" name="Text Box 17"/>
          <p:cNvSpPr txBox="1">
            <a:spLocks noChangeArrowheads="1"/>
          </p:cNvSpPr>
          <p:nvPr/>
        </p:nvSpPr>
        <p:spPr bwMode="auto">
          <a:xfrm>
            <a:off x="351692" y="3276602"/>
            <a:ext cx="654346" cy="276999"/>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200" b="1" kern="1200">
                <a:solidFill>
                  <a:srgbClr val="FFFFFF"/>
                </a:solidFill>
                <a:latin typeface="Comic Sans MS" pitchFamily="66" charset="0"/>
                <a:ea typeface="+mn-ea"/>
                <a:cs typeface="+mn-cs"/>
              </a:rPr>
              <a:t>Port 1</a:t>
            </a:r>
          </a:p>
        </p:txBody>
      </p:sp>
      <p:sp>
        <p:nvSpPr>
          <p:cNvPr id="31762" name="Text Box 18"/>
          <p:cNvSpPr txBox="1">
            <a:spLocks noChangeArrowheads="1"/>
          </p:cNvSpPr>
          <p:nvPr/>
        </p:nvSpPr>
        <p:spPr bwMode="auto">
          <a:xfrm>
            <a:off x="2180492" y="2590800"/>
            <a:ext cx="703385" cy="274638"/>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1200" b="1" kern="1200">
                <a:solidFill>
                  <a:srgbClr val="FFFFFF"/>
                </a:solidFill>
                <a:latin typeface="Comic Sans MS" pitchFamily="66" charset="0"/>
                <a:ea typeface="+mn-ea"/>
                <a:cs typeface="+mn-cs"/>
              </a:rPr>
              <a:t>Port 4</a:t>
            </a:r>
          </a:p>
        </p:txBody>
      </p:sp>
      <p:sp>
        <p:nvSpPr>
          <p:cNvPr id="31763" name="Text Box 19"/>
          <p:cNvSpPr txBox="1">
            <a:spLocks noChangeArrowheads="1"/>
          </p:cNvSpPr>
          <p:nvPr/>
        </p:nvSpPr>
        <p:spPr bwMode="auto">
          <a:xfrm>
            <a:off x="2039815" y="1295400"/>
            <a:ext cx="703385" cy="274638"/>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1200" b="1" kern="1200">
                <a:solidFill>
                  <a:srgbClr val="FF3300"/>
                </a:solidFill>
                <a:latin typeface="Comic Sans MS" pitchFamily="66" charset="0"/>
                <a:ea typeface="+mn-ea"/>
                <a:cs typeface="+mn-cs"/>
              </a:rPr>
              <a:t>Port 3</a:t>
            </a:r>
          </a:p>
        </p:txBody>
      </p:sp>
      <p:sp>
        <p:nvSpPr>
          <p:cNvPr id="31764" name="Text Box 20"/>
          <p:cNvSpPr txBox="1">
            <a:spLocks noChangeArrowheads="1"/>
          </p:cNvSpPr>
          <p:nvPr/>
        </p:nvSpPr>
        <p:spPr bwMode="auto">
          <a:xfrm>
            <a:off x="1547447" y="685800"/>
            <a:ext cx="703385" cy="274638"/>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1200" b="1" kern="1200">
                <a:solidFill>
                  <a:srgbClr val="000000"/>
                </a:solidFill>
                <a:latin typeface="Comic Sans MS" pitchFamily="66" charset="0"/>
                <a:ea typeface="+mn-ea"/>
                <a:cs typeface="+mn-cs"/>
              </a:rPr>
              <a:t>Port 2</a:t>
            </a:r>
          </a:p>
        </p:txBody>
      </p:sp>
      <p:sp>
        <p:nvSpPr>
          <p:cNvPr id="31768" name="Text Box 24"/>
          <p:cNvSpPr txBox="1">
            <a:spLocks noChangeArrowheads="1"/>
          </p:cNvSpPr>
          <p:nvPr/>
        </p:nvSpPr>
        <p:spPr bwMode="auto">
          <a:xfrm>
            <a:off x="7174524" y="0"/>
            <a:ext cx="1969477" cy="304800"/>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sz="1400" kern="1200">
                <a:solidFill>
                  <a:srgbClr val="000000"/>
                </a:solidFill>
                <a:latin typeface="Comic Sans MS" pitchFamily="66" charset="0"/>
                <a:ea typeface="+mn-ea"/>
                <a:cs typeface="+mn-cs"/>
              </a:rPr>
              <a:t>12 GHz attenuator</a:t>
            </a:r>
          </a:p>
        </p:txBody>
      </p:sp>
      <p:graphicFrame>
        <p:nvGraphicFramePr>
          <p:cNvPr id="31769" name="Object 25"/>
          <p:cNvGraphicFramePr>
            <a:graphicFrameLocks noChangeAspect="1"/>
          </p:cNvGraphicFramePr>
          <p:nvPr/>
        </p:nvGraphicFramePr>
        <p:xfrm>
          <a:off x="3938955" y="381000"/>
          <a:ext cx="2672862" cy="2713038"/>
        </p:xfrm>
        <a:graphic>
          <a:graphicData uri="http://schemas.openxmlformats.org/presentationml/2006/ole">
            <p:oleObj spid="_x0000_s261122" name="Mathcad" r:id="rId6" imgW="3486240" imgH="3267000" progId="Mathcad">
              <p:embed/>
            </p:oleObj>
          </a:graphicData>
        </a:graphic>
      </p:graphicFrame>
      <p:graphicFrame>
        <p:nvGraphicFramePr>
          <p:cNvPr id="31774" name="Object 30"/>
          <p:cNvGraphicFramePr>
            <a:graphicFrameLocks noChangeAspect="1"/>
          </p:cNvGraphicFramePr>
          <p:nvPr/>
        </p:nvGraphicFramePr>
        <p:xfrm>
          <a:off x="4642338" y="3810003"/>
          <a:ext cx="3393831" cy="2886075"/>
        </p:xfrm>
        <a:graphic>
          <a:graphicData uri="http://schemas.openxmlformats.org/presentationml/2006/ole">
            <p:oleObj spid="_x0000_s261123" name="Mathcad" r:id="rId7" imgW="3676680" imgH="2886120" progId="Mathcad">
              <p:embed/>
            </p:oleObj>
          </a:graphicData>
        </a:graphic>
      </p:graphicFrame>
      <p:sp>
        <p:nvSpPr>
          <p:cNvPr id="31775" name="Line 31"/>
          <p:cNvSpPr>
            <a:spLocks noChangeShapeType="1"/>
          </p:cNvSpPr>
          <p:nvPr/>
        </p:nvSpPr>
        <p:spPr bwMode="auto">
          <a:xfrm>
            <a:off x="5838093" y="5105400"/>
            <a:ext cx="211015" cy="304800"/>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31776" name="Rectangle 32"/>
          <p:cNvSpPr>
            <a:spLocks noChangeArrowheads="1"/>
          </p:cNvSpPr>
          <p:nvPr/>
        </p:nvSpPr>
        <p:spPr bwMode="auto">
          <a:xfrm>
            <a:off x="5838093" y="5410203"/>
            <a:ext cx="506870" cy="246221"/>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000" kern="1200">
                <a:solidFill>
                  <a:srgbClr val="000000"/>
                </a:solidFill>
                <a:latin typeface="Comic Sans MS" pitchFamily="66" charset="0"/>
                <a:ea typeface="+mn-ea"/>
                <a:cs typeface="+mn-cs"/>
              </a:rPr>
              <a:t>3.5 A</a:t>
            </a:r>
          </a:p>
        </p:txBody>
      </p:sp>
      <p:sp>
        <p:nvSpPr>
          <p:cNvPr id="31777" name="Line 33"/>
          <p:cNvSpPr>
            <a:spLocks noChangeShapeType="1"/>
          </p:cNvSpPr>
          <p:nvPr/>
        </p:nvSpPr>
        <p:spPr bwMode="auto">
          <a:xfrm>
            <a:off x="5838092" y="4876800"/>
            <a:ext cx="140677" cy="228600"/>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31778" name="Rectangle 34"/>
          <p:cNvSpPr>
            <a:spLocks noChangeArrowheads="1"/>
          </p:cNvSpPr>
          <p:nvPr/>
        </p:nvSpPr>
        <p:spPr bwMode="auto">
          <a:xfrm>
            <a:off x="5978769" y="5029203"/>
            <a:ext cx="506870" cy="246221"/>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000" kern="1200">
                <a:solidFill>
                  <a:srgbClr val="000000"/>
                </a:solidFill>
                <a:latin typeface="Comic Sans MS" pitchFamily="66" charset="0"/>
                <a:ea typeface="+mn-ea"/>
                <a:cs typeface="+mn-cs"/>
              </a:rPr>
              <a:t>4.0 A</a:t>
            </a:r>
          </a:p>
        </p:txBody>
      </p:sp>
      <p:sp>
        <p:nvSpPr>
          <p:cNvPr id="31779" name="Line 35"/>
          <p:cNvSpPr>
            <a:spLocks noChangeShapeType="1"/>
          </p:cNvSpPr>
          <p:nvPr/>
        </p:nvSpPr>
        <p:spPr bwMode="auto">
          <a:xfrm>
            <a:off x="5838092" y="4648200"/>
            <a:ext cx="140677" cy="228600"/>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31780" name="Rectangle 36"/>
          <p:cNvSpPr>
            <a:spLocks noChangeArrowheads="1"/>
          </p:cNvSpPr>
          <p:nvPr/>
        </p:nvSpPr>
        <p:spPr bwMode="auto">
          <a:xfrm>
            <a:off x="5978769" y="4800603"/>
            <a:ext cx="506870" cy="246221"/>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000" kern="1200">
                <a:solidFill>
                  <a:srgbClr val="000000"/>
                </a:solidFill>
                <a:latin typeface="Comic Sans MS" pitchFamily="66" charset="0"/>
                <a:ea typeface="+mn-ea"/>
                <a:cs typeface="+mn-cs"/>
              </a:rPr>
              <a:t>5.0 A</a:t>
            </a:r>
          </a:p>
        </p:txBody>
      </p:sp>
      <p:sp>
        <p:nvSpPr>
          <p:cNvPr id="31781" name="Line 37"/>
          <p:cNvSpPr>
            <a:spLocks noChangeShapeType="1"/>
          </p:cNvSpPr>
          <p:nvPr/>
        </p:nvSpPr>
        <p:spPr bwMode="auto">
          <a:xfrm>
            <a:off x="5978769" y="4343400"/>
            <a:ext cx="211015" cy="381000"/>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31782" name="Rectangle 38"/>
          <p:cNvSpPr>
            <a:spLocks noChangeArrowheads="1"/>
          </p:cNvSpPr>
          <p:nvPr/>
        </p:nvSpPr>
        <p:spPr bwMode="auto">
          <a:xfrm>
            <a:off x="6119446" y="4572003"/>
            <a:ext cx="506870" cy="246221"/>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000" kern="1200">
                <a:solidFill>
                  <a:srgbClr val="000000"/>
                </a:solidFill>
                <a:latin typeface="Comic Sans MS" pitchFamily="66" charset="0"/>
                <a:ea typeface="+mn-ea"/>
                <a:cs typeface="+mn-cs"/>
              </a:rPr>
              <a:t>6.0 A</a:t>
            </a:r>
          </a:p>
        </p:txBody>
      </p:sp>
      <p:sp>
        <p:nvSpPr>
          <p:cNvPr id="31783" name="Line 39"/>
          <p:cNvSpPr>
            <a:spLocks noChangeShapeType="1"/>
          </p:cNvSpPr>
          <p:nvPr/>
        </p:nvSpPr>
        <p:spPr bwMode="auto">
          <a:xfrm>
            <a:off x="6049107" y="5791200"/>
            <a:ext cx="844062" cy="0"/>
          </a:xfrm>
          <a:prstGeom prst="line">
            <a:avLst/>
          </a:prstGeom>
          <a:noFill/>
          <a:ln w="9525">
            <a:solidFill>
              <a:schemeClr val="tx1"/>
            </a:solidFill>
            <a:round/>
            <a:headEnd type="triangle" w="med" len="me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31784" name="Rectangle 40"/>
          <p:cNvSpPr>
            <a:spLocks noChangeArrowheads="1"/>
          </p:cNvSpPr>
          <p:nvPr/>
        </p:nvSpPr>
        <p:spPr bwMode="auto">
          <a:xfrm>
            <a:off x="6260124" y="5562603"/>
            <a:ext cx="588623" cy="246221"/>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000" kern="1200">
                <a:solidFill>
                  <a:srgbClr val="000000"/>
                </a:solidFill>
                <a:latin typeface="Comic Sans MS" pitchFamily="66" charset="0"/>
                <a:ea typeface="+mn-ea"/>
                <a:cs typeface="+mn-cs"/>
              </a:rPr>
              <a:t>240 ns</a:t>
            </a:r>
          </a:p>
        </p:txBody>
      </p:sp>
      <p:sp>
        <p:nvSpPr>
          <p:cNvPr id="31785" name="Line 41"/>
          <p:cNvSpPr>
            <a:spLocks noChangeShapeType="1"/>
          </p:cNvSpPr>
          <p:nvPr/>
        </p:nvSpPr>
        <p:spPr bwMode="auto">
          <a:xfrm>
            <a:off x="7807569" y="4343400"/>
            <a:ext cx="281354" cy="0"/>
          </a:xfrm>
          <a:prstGeom prst="line">
            <a:avLst/>
          </a:prstGeom>
          <a:noFill/>
          <a:ln w="9525">
            <a:solidFill>
              <a:schemeClr val="tx1"/>
            </a:solidFill>
            <a:round/>
            <a:headEnd/>
            <a:tailEnd type="triangle" w="med" len="med"/>
          </a:ln>
          <a:effectLst/>
        </p:spPr>
        <p:txBody>
          <a:bodyPr/>
          <a:lstStyle/>
          <a:p>
            <a:pPr algn="l" rtl="0" fontAlgn="base">
              <a:spcBef>
                <a:spcPct val="0"/>
              </a:spcBef>
              <a:spcAft>
                <a:spcPct val="0"/>
              </a:spcAft>
            </a:pPr>
            <a:endParaRPr lang="en-US" kern="1200">
              <a:solidFill>
                <a:srgbClr val="000000"/>
              </a:solidFill>
              <a:latin typeface="Arial" charset="0"/>
              <a:ea typeface="+mn-ea"/>
              <a:cs typeface="+mn-cs"/>
            </a:endParaRPr>
          </a:p>
        </p:txBody>
      </p:sp>
      <p:sp>
        <p:nvSpPr>
          <p:cNvPr id="31786" name="Rectangle 42"/>
          <p:cNvSpPr>
            <a:spLocks noChangeArrowheads="1"/>
          </p:cNvSpPr>
          <p:nvPr/>
        </p:nvSpPr>
        <p:spPr bwMode="auto">
          <a:xfrm>
            <a:off x="8018585" y="4191000"/>
            <a:ext cx="538930" cy="33855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CLIC</a:t>
            </a:r>
          </a:p>
          <a:p>
            <a:pPr algn="l" rtl="0" fontAlgn="base">
              <a:spcBef>
                <a:spcPct val="0"/>
              </a:spcBef>
              <a:spcAft>
                <a:spcPct val="0"/>
              </a:spcAft>
            </a:pPr>
            <a:r>
              <a:rPr lang="en-US" sz="800" kern="1200">
                <a:solidFill>
                  <a:srgbClr val="000000"/>
                </a:solidFill>
                <a:latin typeface="Comic Sans MS" pitchFamily="66" charset="0"/>
                <a:ea typeface="+mn-ea"/>
                <a:cs typeface="+mn-cs"/>
              </a:rPr>
              <a:t>nominal</a:t>
            </a:r>
          </a:p>
        </p:txBody>
      </p:sp>
      <p:sp>
        <p:nvSpPr>
          <p:cNvPr id="31787" name="Rectangle 43"/>
          <p:cNvSpPr>
            <a:spLocks noChangeArrowheads="1"/>
          </p:cNvSpPr>
          <p:nvPr/>
        </p:nvSpPr>
        <p:spPr bwMode="auto">
          <a:xfrm>
            <a:off x="6260123" y="5791200"/>
            <a:ext cx="538930" cy="338554"/>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800" kern="1200">
                <a:solidFill>
                  <a:srgbClr val="000000"/>
                </a:solidFill>
                <a:latin typeface="Comic Sans MS" pitchFamily="66" charset="0"/>
                <a:ea typeface="+mn-ea"/>
                <a:cs typeface="+mn-cs"/>
              </a:rPr>
              <a:t>CLIC</a:t>
            </a:r>
          </a:p>
          <a:p>
            <a:pPr algn="l" rtl="0" fontAlgn="base">
              <a:spcBef>
                <a:spcPct val="0"/>
              </a:spcBef>
              <a:spcAft>
                <a:spcPct val="0"/>
              </a:spcAft>
            </a:pPr>
            <a:r>
              <a:rPr lang="en-US" sz="800" kern="1200">
                <a:solidFill>
                  <a:srgbClr val="000000"/>
                </a:solidFill>
                <a:latin typeface="Comic Sans MS" pitchFamily="66" charset="0"/>
                <a:ea typeface="+mn-ea"/>
                <a:cs typeface="+mn-cs"/>
              </a:rPr>
              <a:t>nominal</a:t>
            </a:r>
          </a:p>
        </p:txBody>
      </p:sp>
      <p:sp>
        <p:nvSpPr>
          <p:cNvPr id="31789" name="Text Box 45"/>
          <p:cNvSpPr txBox="1">
            <a:spLocks noChangeArrowheads="1"/>
          </p:cNvSpPr>
          <p:nvPr/>
        </p:nvSpPr>
        <p:spPr bwMode="auto">
          <a:xfrm>
            <a:off x="5416061" y="3505201"/>
            <a:ext cx="2250831" cy="553998"/>
          </a:xfrm>
          <a:prstGeom prst="rect">
            <a:avLst/>
          </a:prstGeom>
          <a:noFill/>
          <a:ln w="9525">
            <a:noFill/>
            <a:miter lim="800000"/>
            <a:headEnd/>
            <a:tailEnd/>
          </a:ln>
          <a:effectLst/>
        </p:spPr>
        <p:txBody>
          <a:bodyPr>
            <a:spAutoFit/>
          </a:bodyPr>
          <a:lstStyle/>
          <a:p>
            <a:pPr algn="ctr" rtl="0" fontAlgn="base">
              <a:spcBef>
                <a:spcPct val="0"/>
              </a:spcBef>
              <a:spcAft>
                <a:spcPct val="0"/>
              </a:spcAft>
            </a:pPr>
            <a:r>
              <a:rPr lang="en-US" sz="1000" kern="1200">
                <a:solidFill>
                  <a:srgbClr val="000000"/>
                </a:solidFill>
                <a:latin typeface="Comic Sans MS" pitchFamily="66" charset="0"/>
                <a:ea typeface="+mn-ea"/>
                <a:cs typeface="+mn-cs"/>
              </a:rPr>
              <a:t>Expected PETS power production with re-circulation (low current mode)</a:t>
            </a:r>
          </a:p>
        </p:txBody>
      </p:sp>
      <p:pic>
        <p:nvPicPr>
          <p:cNvPr id="31828" name="Picture 84"/>
          <p:cNvPicPr>
            <a:picLocks noChangeAspect="1" noChangeArrowheads="1"/>
          </p:cNvPicPr>
          <p:nvPr/>
        </p:nvPicPr>
        <p:blipFill>
          <a:blip r:embed="rId8"/>
          <a:srcRect/>
          <a:stretch>
            <a:fillRect/>
          </a:stretch>
        </p:blipFill>
        <p:spPr bwMode="auto">
          <a:xfrm>
            <a:off x="6541478" y="762000"/>
            <a:ext cx="2513135" cy="1530350"/>
          </a:xfrm>
          <a:prstGeom prst="rect">
            <a:avLst/>
          </a:prstGeom>
          <a:noFill/>
          <a:ln w="12700" cap="sq">
            <a:noFill/>
            <a:miter lim="800000"/>
            <a:headEnd type="none" w="sm" len="sm"/>
            <a:tailEnd type="none" w="sm" len="sm"/>
          </a:ln>
          <a:effectLst/>
        </p:spPr>
      </p:pic>
      <p:sp>
        <p:nvSpPr>
          <p:cNvPr id="30" name="TextBox 29"/>
          <p:cNvSpPr txBox="1"/>
          <p:nvPr/>
        </p:nvSpPr>
        <p:spPr>
          <a:xfrm>
            <a:off x="7643834" y="6357958"/>
            <a:ext cx="1402948" cy="369332"/>
          </a:xfrm>
          <a:prstGeom prst="rect">
            <a:avLst/>
          </a:prstGeom>
          <a:noFill/>
        </p:spPr>
        <p:txBody>
          <a:bodyPr wrap="none" rtlCol="0">
            <a:spAutoFit/>
          </a:bodyPr>
          <a:lstStyle/>
          <a:p>
            <a:r>
              <a:rPr lang="en-US" dirty="0" smtClean="0"/>
              <a:t>I. </a:t>
            </a:r>
            <a:r>
              <a:rPr lang="en-US" dirty="0" err="1" smtClean="0"/>
              <a:t>Syratchev</a:t>
            </a:r>
            <a:endParaRPr lang="en-US"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4"/>
          <a:srcRect/>
          <a:stretch>
            <a:fillRect/>
          </a:stretch>
        </p:blipFill>
        <p:spPr bwMode="auto">
          <a:xfrm>
            <a:off x="140677" y="152400"/>
            <a:ext cx="4783015" cy="3136900"/>
          </a:xfrm>
          <a:prstGeom prst="rect">
            <a:avLst/>
          </a:prstGeom>
          <a:noFill/>
          <a:ln w="12700" cap="sq">
            <a:noFill/>
            <a:miter lim="800000"/>
            <a:headEnd type="none" w="sm" len="sm"/>
            <a:tailEnd type="none" w="sm" len="sm"/>
          </a:ln>
          <a:effectLst/>
        </p:spPr>
      </p:pic>
      <p:pic>
        <p:nvPicPr>
          <p:cNvPr id="2053" name="Picture 5"/>
          <p:cNvPicPr>
            <a:picLocks noChangeAspect="1" noChangeArrowheads="1"/>
          </p:cNvPicPr>
          <p:nvPr/>
        </p:nvPicPr>
        <p:blipFill>
          <a:blip r:embed="rId5"/>
          <a:srcRect r="1981"/>
          <a:stretch>
            <a:fillRect/>
          </a:stretch>
        </p:blipFill>
        <p:spPr bwMode="auto">
          <a:xfrm>
            <a:off x="4923692" y="685801"/>
            <a:ext cx="3657600" cy="3033713"/>
          </a:xfrm>
          <a:prstGeom prst="rect">
            <a:avLst/>
          </a:prstGeom>
          <a:noFill/>
          <a:ln w="12700" cap="sq">
            <a:noFill/>
            <a:miter lim="800000"/>
            <a:headEnd type="none" w="sm" len="sm"/>
            <a:tailEnd type="none" w="sm" len="sm"/>
          </a:ln>
          <a:effectLst/>
        </p:spPr>
      </p:pic>
      <p:pic>
        <p:nvPicPr>
          <p:cNvPr id="2054" name="Picture 6"/>
          <p:cNvPicPr>
            <a:picLocks noChangeAspect="1" noChangeArrowheads="1"/>
          </p:cNvPicPr>
          <p:nvPr/>
        </p:nvPicPr>
        <p:blipFill>
          <a:blip r:embed="rId6"/>
          <a:srcRect/>
          <a:stretch>
            <a:fillRect/>
          </a:stretch>
        </p:blipFill>
        <p:spPr bwMode="auto">
          <a:xfrm>
            <a:off x="140677" y="3810000"/>
            <a:ext cx="5205046" cy="2795588"/>
          </a:xfrm>
          <a:prstGeom prst="rect">
            <a:avLst/>
          </a:prstGeom>
          <a:noFill/>
          <a:ln w="9525">
            <a:noFill/>
            <a:miter lim="800000"/>
            <a:headEnd/>
            <a:tailEnd/>
          </a:ln>
          <a:effectLst/>
        </p:spPr>
      </p:pic>
      <p:graphicFrame>
        <p:nvGraphicFramePr>
          <p:cNvPr id="2055" name="Object 7"/>
          <p:cNvGraphicFramePr>
            <a:graphicFrameLocks noChangeAspect="1"/>
          </p:cNvGraphicFramePr>
          <p:nvPr/>
        </p:nvGraphicFramePr>
        <p:xfrm>
          <a:off x="5416062" y="3886201"/>
          <a:ext cx="2883877" cy="2454275"/>
        </p:xfrm>
        <a:graphic>
          <a:graphicData uri="http://schemas.openxmlformats.org/presentationml/2006/ole">
            <p:oleObj spid="_x0000_s262146" name="Mathcad" r:id="rId7" imgW="3772080" imgH="2962440" progId="Mathcad">
              <p:embed/>
            </p:oleObj>
          </a:graphicData>
        </a:graphic>
      </p:graphicFrame>
      <p:sp>
        <p:nvSpPr>
          <p:cNvPr id="2056" name="Rectangle 8"/>
          <p:cNvSpPr>
            <a:spLocks noChangeArrowheads="1"/>
          </p:cNvSpPr>
          <p:nvPr/>
        </p:nvSpPr>
        <p:spPr bwMode="auto">
          <a:xfrm>
            <a:off x="1195754" y="3581401"/>
            <a:ext cx="3597460" cy="246221"/>
          </a:xfrm>
          <a:prstGeom prst="rect">
            <a:avLst/>
          </a:prstGeom>
          <a:noFill/>
          <a:ln w="9525">
            <a:noFill/>
            <a:miter lim="800000"/>
            <a:headEnd/>
            <a:tailEnd/>
          </a:ln>
          <a:effectLst/>
        </p:spPr>
        <p:txBody>
          <a:bodyPr wrap="none">
            <a:spAutoFit/>
          </a:bodyPr>
          <a:lstStyle/>
          <a:p>
            <a:r>
              <a:rPr lang="en-US" sz="1000">
                <a:latin typeface="Comic Sans MS" pitchFamily="66" charset="0"/>
              </a:rPr>
              <a:t>The wake simulated with GDFIDL  (red) and ATAU (blue)</a:t>
            </a:r>
          </a:p>
        </p:txBody>
      </p:sp>
      <p:sp>
        <p:nvSpPr>
          <p:cNvPr id="2057" name="Rectangle 9"/>
          <p:cNvSpPr>
            <a:spLocks noChangeArrowheads="1"/>
          </p:cNvSpPr>
          <p:nvPr/>
        </p:nvSpPr>
        <p:spPr bwMode="auto">
          <a:xfrm>
            <a:off x="5134708" y="152400"/>
            <a:ext cx="4039888" cy="276999"/>
          </a:xfrm>
          <a:prstGeom prst="rect">
            <a:avLst/>
          </a:prstGeom>
          <a:noFill/>
          <a:ln w="9525">
            <a:noFill/>
            <a:miter lim="800000"/>
            <a:headEnd/>
            <a:tailEnd/>
          </a:ln>
          <a:effectLst/>
        </p:spPr>
        <p:txBody>
          <a:bodyPr wrap="none">
            <a:spAutoFit/>
          </a:bodyPr>
          <a:lstStyle/>
          <a:p>
            <a:r>
              <a:rPr lang="en-US" sz="1200">
                <a:latin typeface="Comic Sans MS" pitchFamily="66" charset="0"/>
              </a:rPr>
              <a:t>PETS simulations at SLAC with computer code ATAU </a:t>
            </a:r>
          </a:p>
        </p:txBody>
      </p:sp>
      <p:sp>
        <p:nvSpPr>
          <p:cNvPr id="8" name="TextBox 7"/>
          <p:cNvSpPr txBox="1"/>
          <p:nvPr/>
        </p:nvSpPr>
        <p:spPr>
          <a:xfrm>
            <a:off x="7643834" y="6357958"/>
            <a:ext cx="1402948" cy="369332"/>
          </a:xfrm>
          <a:prstGeom prst="rect">
            <a:avLst/>
          </a:prstGeom>
          <a:noFill/>
        </p:spPr>
        <p:txBody>
          <a:bodyPr wrap="none" rtlCol="0">
            <a:spAutoFit/>
          </a:bodyPr>
          <a:lstStyle/>
          <a:p>
            <a:r>
              <a:rPr lang="en-US" dirty="0" smtClean="0"/>
              <a:t>I. </a:t>
            </a:r>
            <a:r>
              <a:rPr lang="en-US" dirty="0" err="1" smtClean="0"/>
              <a:t>Syratchev</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274638"/>
            <a:ext cx="8229600" cy="490537"/>
          </a:xfrm>
        </p:spPr>
        <p:txBody>
          <a:bodyPr/>
          <a:lstStyle/>
          <a:p>
            <a:r>
              <a:rPr lang="en-US" sz="4000" b="1" i="1">
                <a:solidFill>
                  <a:srgbClr val="FF0000"/>
                </a:solidFill>
              </a:rPr>
              <a:t>CLIC Chart</a:t>
            </a:r>
          </a:p>
        </p:txBody>
      </p:sp>
      <p:graphicFrame>
        <p:nvGraphicFramePr>
          <p:cNvPr id="16387" name="Organization Chart 3"/>
          <p:cNvGraphicFramePr>
            <a:graphicFrameLocks/>
          </p:cNvGraphicFramePr>
          <p:nvPr>
            <p:ph idx="1"/>
          </p:nvPr>
        </p:nvGraphicFramePr>
        <p:xfrm>
          <a:off x="454025" y="893763"/>
          <a:ext cx="8243888" cy="5630862"/>
        </p:xfrm>
        <a:graphic>
          <a:graphicData uri="http://schemas.openxmlformats.org/drawingml/2006/compatibility">
            <com:legacyDrawing xmlns:com="http://schemas.openxmlformats.org/drawingml/2006/compatibility" spid="_x0000_s115714"/>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W. Wuensch, CLIC ACE 10-2-2008</a:t>
            </a:r>
            <a:endParaRPr lang="en-US"/>
          </a:p>
        </p:txBody>
      </p:sp>
      <p:sp>
        <p:nvSpPr>
          <p:cNvPr id="5" name="TextBox 4"/>
          <p:cNvSpPr txBox="1"/>
          <p:nvPr/>
        </p:nvSpPr>
        <p:spPr>
          <a:xfrm>
            <a:off x="1643042" y="285728"/>
            <a:ext cx="5437129" cy="523220"/>
          </a:xfrm>
          <a:prstGeom prst="rect">
            <a:avLst/>
          </a:prstGeom>
          <a:noFill/>
        </p:spPr>
        <p:txBody>
          <a:bodyPr wrap="none" rtlCol="0">
            <a:spAutoFit/>
          </a:bodyPr>
          <a:lstStyle/>
          <a:p>
            <a:r>
              <a:rPr lang="en-US" sz="2800" dirty="0" smtClean="0"/>
              <a:t>Structure development organization</a:t>
            </a:r>
            <a:endParaRPr lang="en-US" sz="2800" dirty="0"/>
          </a:p>
        </p:txBody>
      </p:sp>
      <p:pic>
        <p:nvPicPr>
          <p:cNvPr id="158723" name="Picture 3"/>
          <p:cNvPicPr>
            <a:picLocks noChangeAspect="1" noChangeArrowheads="1"/>
          </p:cNvPicPr>
          <p:nvPr/>
        </p:nvPicPr>
        <p:blipFill>
          <a:blip r:embed="rId3"/>
          <a:srcRect/>
          <a:stretch>
            <a:fillRect/>
          </a:stretch>
        </p:blipFill>
        <p:spPr bwMode="auto">
          <a:xfrm>
            <a:off x="71406" y="1071546"/>
            <a:ext cx="9001156" cy="573867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39</a:t>
            </a:fld>
            <a:endParaRPr lang="en-US" sz="1200" kern="1200" dirty="0">
              <a:solidFill>
                <a:prstClr val="black">
                  <a:tint val="75000"/>
                </a:prstClr>
              </a:solidFill>
              <a:latin typeface="Calibri"/>
              <a:ea typeface="+mn-ea"/>
              <a:cs typeface="+mn-cs"/>
            </a:endParaRPr>
          </a:p>
        </p:txBody>
      </p:sp>
      <p:pic>
        <p:nvPicPr>
          <p:cNvPr id="1026" name="Picture 2"/>
          <p:cNvPicPr>
            <a:picLocks noChangeAspect="1" noChangeArrowheads="1"/>
          </p:cNvPicPr>
          <p:nvPr/>
        </p:nvPicPr>
        <p:blipFill>
          <a:blip r:embed="rId3"/>
          <a:srcRect/>
          <a:stretch>
            <a:fillRect/>
          </a:stretch>
        </p:blipFill>
        <p:spPr bwMode="auto">
          <a:xfrm>
            <a:off x="481013" y="1323975"/>
            <a:ext cx="8181975" cy="4210050"/>
          </a:xfrm>
          <a:prstGeom prst="rect">
            <a:avLst/>
          </a:prstGeom>
          <a:noFill/>
          <a:ln w="9525">
            <a:noFill/>
            <a:miter lim="800000"/>
            <a:headEnd/>
            <a:tailEnd/>
          </a:ln>
          <a:effectLst/>
        </p:spPr>
      </p:pic>
      <p:sp>
        <p:nvSpPr>
          <p:cNvPr id="5" name="TextBox 4"/>
          <p:cNvSpPr txBox="1"/>
          <p:nvPr/>
        </p:nvSpPr>
        <p:spPr>
          <a:xfrm>
            <a:off x="7786710" y="6488668"/>
            <a:ext cx="1221809" cy="369332"/>
          </a:xfrm>
          <a:prstGeom prst="rect">
            <a:avLst/>
          </a:prstGeom>
          <a:noFill/>
        </p:spPr>
        <p:txBody>
          <a:bodyPr wrap="none" rtlCol="0">
            <a:spAutoFit/>
          </a:bodyPr>
          <a:lstStyle/>
          <a:p>
            <a:r>
              <a:rPr lang="en-US" dirty="0" smtClean="0"/>
              <a:t>G. </a:t>
            </a:r>
            <a:r>
              <a:rPr lang="en-US" dirty="0" err="1" smtClean="0"/>
              <a:t>Riddone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nvGraphicFramePr>
        <p:xfrm>
          <a:off x="381000" y="685800"/>
          <a:ext cx="3600450" cy="277177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2"/>
          <p:cNvGraphicFramePr>
            <a:graphicFrameLocks/>
          </p:cNvGraphicFramePr>
          <p:nvPr/>
        </p:nvGraphicFramePr>
        <p:xfrm>
          <a:off x="381000" y="3733800"/>
          <a:ext cx="3581400" cy="275272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Chart 3"/>
          <p:cNvGraphicFramePr>
            <a:graphicFrameLocks/>
          </p:cNvGraphicFramePr>
          <p:nvPr/>
        </p:nvGraphicFramePr>
        <p:xfrm>
          <a:off x="4724400" y="685800"/>
          <a:ext cx="3810000" cy="276225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 name="Chart 4"/>
          <p:cNvGraphicFramePr>
            <a:graphicFrameLocks/>
          </p:cNvGraphicFramePr>
          <p:nvPr/>
        </p:nvGraphicFramePr>
        <p:xfrm>
          <a:off x="4724400" y="3733800"/>
          <a:ext cx="3810000" cy="2790825"/>
        </p:xfrm>
        <a:graphic>
          <a:graphicData uri="http://schemas.openxmlformats.org/drawingml/2006/chart">
            <c:chart xmlns:c="http://schemas.openxmlformats.org/drawingml/2006/chart" xmlns:r="http://schemas.openxmlformats.org/officeDocument/2006/relationships" r:id="rId6"/>
          </a:graphicData>
        </a:graphic>
      </p:graphicFrame>
      <p:sp>
        <p:nvSpPr>
          <p:cNvPr id="7" name="TextBox 6"/>
          <p:cNvSpPr txBox="1"/>
          <p:nvPr/>
        </p:nvSpPr>
        <p:spPr>
          <a:xfrm>
            <a:off x="5791200" y="4038600"/>
            <a:ext cx="2016065" cy="369332"/>
          </a:xfrm>
          <a:prstGeom prst="rect">
            <a:avLst/>
          </a:prstGeom>
          <a:noFill/>
        </p:spPr>
        <p:txBody>
          <a:bodyPr wrap="none" rtlCol="0">
            <a:spAutoFit/>
          </a:bodyPr>
          <a:lstStyle/>
          <a:p>
            <a:pPr algn="l" rtl="0"/>
            <a:r>
              <a:rPr lang="en-US" kern="1200" dirty="0">
                <a:solidFill>
                  <a:prstClr val="black"/>
                </a:solidFill>
                <a:latin typeface="Calibri"/>
                <a:ea typeface="+mn-ea"/>
                <a:cs typeface="+mn-cs"/>
              </a:rPr>
              <a:t>Sc = Re{S} + </a:t>
            </a:r>
            <a:r>
              <a:rPr lang="en-US" kern="1200" dirty="0" err="1">
                <a:solidFill>
                  <a:prstClr val="black"/>
                </a:solidFill>
                <a:latin typeface="Calibri"/>
                <a:ea typeface="+mn-ea"/>
                <a:cs typeface="+mn-cs"/>
              </a:rPr>
              <a:t>Im</a:t>
            </a:r>
            <a:r>
              <a:rPr lang="en-US" kern="1200" dirty="0">
                <a:solidFill>
                  <a:prstClr val="black"/>
                </a:solidFill>
                <a:latin typeface="Calibri"/>
                <a:ea typeface="+mn-ea"/>
                <a:cs typeface="+mn-cs"/>
              </a:rPr>
              <a:t>{S}/6</a:t>
            </a:r>
          </a:p>
        </p:txBody>
      </p:sp>
      <p:sp>
        <p:nvSpPr>
          <p:cNvPr id="8" name="TextBox 7"/>
          <p:cNvSpPr txBox="1"/>
          <p:nvPr/>
        </p:nvSpPr>
        <p:spPr>
          <a:xfrm>
            <a:off x="2500298" y="142852"/>
            <a:ext cx="4103944" cy="461665"/>
          </a:xfrm>
          <a:prstGeom prst="rect">
            <a:avLst/>
          </a:prstGeom>
          <a:noFill/>
        </p:spPr>
        <p:txBody>
          <a:bodyPr wrap="none" rtlCol="0">
            <a:spAutoFit/>
          </a:bodyPr>
          <a:lstStyle/>
          <a:p>
            <a:r>
              <a:rPr lang="en-US" sz="2400" dirty="0" smtClean="0"/>
              <a:t>Summary of high-gradient tests</a:t>
            </a:r>
            <a:endParaRPr lang="en-US" sz="2400" dirty="0"/>
          </a:p>
        </p:txBody>
      </p:sp>
      <p:sp>
        <p:nvSpPr>
          <p:cNvPr id="9" name="TextBox 8"/>
          <p:cNvSpPr txBox="1"/>
          <p:nvPr/>
        </p:nvSpPr>
        <p:spPr>
          <a:xfrm>
            <a:off x="7973295" y="6488668"/>
            <a:ext cx="1170705" cy="369332"/>
          </a:xfrm>
          <a:prstGeom prst="rect">
            <a:avLst/>
          </a:prstGeom>
          <a:noFill/>
        </p:spPr>
        <p:txBody>
          <a:bodyPr wrap="none" rtlCol="0">
            <a:spAutoFit/>
          </a:bodyPr>
          <a:lstStyle/>
          <a:p>
            <a:r>
              <a:rPr lang="en-US" dirty="0" smtClean="0"/>
              <a:t>A. Grudiev</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lgn="r" rtl="0"/>
            <a:fld id="{50C72D33-B3D4-4FF6-BE63-1AA514C572B2}" type="slidenum">
              <a:rPr lang="en-US" sz="1200" kern="1200">
                <a:solidFill>
                  <a:prstClr val="black">
                    <a:tint val="75000"/>
                  </a:prstClr>
                </a:solidFill>
                <a:latin typeface="Calibri"/>
                <a:ea typeface="+mn-ea"/>
                <a:cs typeface="+mn-cs"/>
              </a:rPr>
              <a:pPr algn="r" rtl="0"/>
              <a:t>40</a:t>
            </a:fld>
            <a:endParaRPr lang="en-US" sz="1200" kern="1200">
              <a:solidFill>
                <a:prstClr val="black">
                  <a:tint val="75000"/>
                </a:prstClr>
              </a:solidFill>
              <a:latin typeface="Calibri"/>
              <a:ea typeface="+mn-ea"/>
              <a:cs typeface="+mn-cs"/>
            </a:endParaRPr>
          </a:p>
        </p:txBody>
      </p:sp>
      <p:pic>
        <p:nvPicPr>
          <p:cNvPr id="4099" name="Picture 3"/>
          <p:cNvPicPr>
            <a:picLocks noChangeAspect="1" noChangeArrowheads="1"/>
          </p:cNvPicPr>
          <p:nvPr/>
        </p:nvPicPr>
        <p:blipFill>
          <a:blip r:embed="rId3"/>
          <a:srcRect/>
          <a:stretch>
            <a:fillRect/>
          </a:stretch>
        </p:blipFill>
        <p:spPr bwMode="auto">
          <a:xfrm>
            <a:off x="762000" y="1295400"/>
            <a:ext cx="7471263" cy="4400550"/>
          </a:xfrm>
          <a:prstGeom prst="rect">
            <a:avLst/>
          </a:prstGeom>
          <a:noFill/>
          <a:ln w="9525">
            <a:noFill/>
            <a:miter lim="800000"/>
            <a:headEnd/>
            <a:tailEnd/>
          </a:ln>
          <a:effectLst/>
        </p:spPr>
      </p:pic>
      <p:sp>
        <p:nvSpPr>
          <p:cNvPr id="5" name="TextBox 4"/>
          <p:cNvSpPr txBox="1"/>
          <p:nvPr/>
        </p:nvSpPr>
        <p:spPr>
          <a:xfrm>
            <a:off x="7786710" y="6488668"/>
            <a:ext cx="1221809" cy="369332"/>
          </a:xfrm>
          <a:prstGeom prst="rect">
            <a:avLst/>
          </a:prstGeom>
          <a:noFill/>
        </p:spPr>
        <p:txBody>
          <a:bodyPr wrap="none" rtlCol="0">
            <a:spAutoFit/>
          </a:bodyPr>
          <a:lstStyle/>
          <a:p>
            <a:r>
              <a:rPr lang="en-US" dirty="0" smtClean="0"/>
              <a:t>G. </a:t>
            </a:r>
            <a:r>
              <a:rPr lang="en-US" dirty="0" err="1" smtClean="0"/>
              <a:t>Riddone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3" name="Text Box 3"/>
          <p:cNvSpPr txBox="1">
            <a:spLocks noChangeArrowheads="1"/>
          </p:cNvSpPr>
          <p:nvPr/>
        </p:nvSpPr>
        <p:spPr bwMode="auto">
          <a:xfrm>
            <a:off x="1963738" y="314325"/>
            <a:ext cx="6040437" cy="568325"/>
          </a:xfrm>
          <a:prstGeom prst="rect">
            <a:avLst/>
          </a:prstGeom>
          <a:noFill/>
          <a:ln w="9525">
            <a:noFill/>
            <a:miter lim="800000"/>
            <a:headEnd/>
            <a:tailEnd/>
          </a:ln>
          <a:effectLst/>
        </p:spPr>
        <p:txBody>
          <a:bodyPr lIns="19707" tIns="9854" rIns="19707" bIns="9854">
            <a:spAutoFit/>
          </a:bodyPr>
          <a:lstStyle/>
          <a:p>
            <a:pPr algn="ctr" defTabSz="196850" rtl="0" eaLnBrk="0" fontAlgn="base" hangingPunct="0">
              <a:spcBef>
                <a:spcPct val="50000"/>
              </a:spcBef>
              <a:spcAft>
                <a:spcPct val="0"/>
              </a:spcAft>
            </a:pPr>
            <a:endParaRPr lang="de-DE" sz="900" kern="1200">
              <a:solidFill>
                <a:srgbClr val="000000"/>
              </a:solidFill>
              <a:latin typeface="Arial MT Condensed" pitchFamily="34" charset="0"/>
              <a:ea typeface="+mn-ea"/>
              <a:cs typeface="+mn-cs"/>
            </a:endParaRPr>
          </a:p>
          <a:p>
            <a:pPr algn="ctr" defTabSz="196850" rtl="0" eaLnBrk="0" fontAlgn="base" hangingPunct="0">
              <a:spcBef>
                <a:spcPct val="50000"/>
              </a:spcBef>
              <a:spcAft>
                <a:spcPct val="0"/>
              </a:spcAft>
            </a:pPr>
            <a:r>
              <a:rPr lang="en-US" b="1" kern="1200">
                <a:solidFill>
                  <a:srgbClr val="000000"/>
                </a:solidFill>
                <a:latin typeface="Arial" charset="0"/>
                <a:ea typeface="+mn-ea"/>
                <a:cs typeface="+mn-cs"/>
              </a:rPr>
              <a:t>Towards integrated modeling of arcing</a:t>
            </a:r>
            <a:endParaRPr lang="en-US" sz="400" b="1" kern="1200">
              <a:solidFill>
                <a:srgbClr val="000000"/>
              </a:solidFill>
              <a:latin typeface="Arial MT Condensed" pitchFamily="34" charset="0"/>
              <a:ea typeface="+mn-ea"/>
              <a:cs typeface="+mn-cs"/>
            </a:endParaRPr>
          </a:p>
        </p:txBody>
      </p:sp>
      <p:pic>
        <p:nvPicPr>
          <p:cNvPr id="230404" name="DC_n_phi.avi">
            <a:hlinkClick r:id="" action="ppaction://media"/>
          </p:cNvPr>
          <p:cNvPicPr>
            <a:picLocks noRot="1" noChangeAspect="1" noChangeArrowheads="1"/>
          </p:cNvPicPr>
          <p:nvPr>
            <a:videoFile r:link="rId1"/>
          </p:nvPr>
        </p:nvPicPr>
        <p:blipFill>
          <a:blip r:embed="rId5"/>
          <a:srcRect/>
          <a:stretch>
            <a:fillRect/>
          </a:stretch>
        </p:blipFill>
        <p:spPr bwMode="auto">
          <a:xfrm>
            <a:off x="250825" y="1066800"/>
            <a:ext cx="7596188" cy="2582863"/>
          </a:xfrm>
          <a:prstGeom prst="rect">
            <a:avLst/>
          </a:prstGeom>
          <a:noFill/>
        </p:spPr>
      </p:pic>
      <p:pic>
        <p:nvPicPr>
          <p:cNvPr id="230405" name="arcmd_r15nm_N100_DC.avi">
            <a:hlinkClick r:id="" action="ppaction://media"/>
          </p:cNvPr>
          <p:cNvPicPr>
            <a:picLocks noRot="1" noChangeAspect="1" noChangeArrowheads="1"/>
          </p:cNvPicPr>
          <p:nvPr>
            <a:videoFile r:link="rId2"/>
          </p:nvPr>
        </p:nvPicPr>
        <p:blipFill>
          <a:blip r:embed="rId6"/>
          <a:srcRect/>
          <a:stretch>
            <a:fillRect/>
          </a:stretch>
        </p:blipFill>
        <p:spPr bwMode="auto">
          <a:xfrm>
            <a:off x="496888" y="3851275"/>
            <a:ext cx="2941637" cy="2801938"/>
          </a:xfrm>
          <a:prstGeom prst="rect">
            <a:avLst/>
          </a:prstGeom>
          <a:noFill/>
        </p:spPr>
      </p:pic>
      <p:sp>
        <p:nvSpPr>
          <p:cNvPr id="230406" name="Text Box 6"/>
          <p:cNvSpPr txBox="1">
            <a:spLocks noChangeArrowheads="1"/>
          </p:cNvSpPr>
          <p:nvPr/>
        </p:nvSpPr>
        <p:spPr bwMode="auto">
          <a:xfrm>
            <a:off x="4213225" y="3832225"/>
            <a:ext cx="4581525" cy="2838450"/>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kern="1200">
                <a:solidFill>
                  <a:srgbClr val="000000"/>
                </a:solidFill>
                <a:latin typeface="Arial" charset="0"/>
                <a:ea typeface="+mn-ea"/>
                <a:cs typeface="+mn-cs"/>
              </a:rPr>
              <a:t>Integrated Particle-in-Cell and Molecular </a:t>
            </a:r>
          </a:p>
          <a:p>
            <a:pPr algn="l" rtl="0" fontAlgn="base">
              <a:spcBef>
                <a:spcPct val="0"/>
              </a:spcBef>
              <a:spcAft>
                <a:spcPct val="0"/>
              </a:spcAft>
            </a:pPr>
            <a:r>
              <a:rPr lang="en-US" kern="1200">
                <a:solidFill>
                  <a:srgbClr val="000000"/>
                </a:solidFill>
                <a:latin typeface="Arial" charset="0"/>
                <a:ea typeface="+mn-ea"/>
                <a:cs typeface="+mn-cs"/>
              </a:rPr>
              <a:t>Dynamics modeling of arcing</a:t>
            </a:r>
          </a:p>
          <a:p>
            <a:pPr algn="l" rtl="0" fontAlgn="base">
              <a:spcBef>
                <a:spcPct val="0"/>
              </a:spcBef>
              <a:spcAft>
                <a:spcPct val="0"/>
              </a:spcAft>
              <a:buFontTx/>
              <a:buChar char="•"/>
            </a:pPr>
            <a:r>
              <a:rPr lang="en-US" kern="1200">
                <a:solidFill>
                  <a:srgbClr val="000000"/>
                </a:solidFill>
                <a:latin typeface="Arial" charset="0"/>
                <a:ea typeface="+mn-ea"/>
                <a:cs typeface="+mn-cs"/>
              </a:rPr>
              <a:t> electric field concentrated in sheath</a:t>
            </a:r>
          </a:p>
          <a:p>
            <a:pPr algn="l" rtl="0" fontAlgn="base">
              <a:spcBef>
                <a:spcPct val="0"/>
              </a:spcBef>
              <a:spcAft>
                <a:spcPct val="0"/>
              </a:spcAft>
              <a:buFontTx/>
              <a:buChar char="•"/>
            </a:pPr>
            <a:r>
              <a:rPr lang="en-US" kern="1200">
                <a:solidFill>
                  <a:srgbClr val="000000"/>
                </a:solidFill>
                <a:latin typeface="Arial" charset="0"/>
                <a:ea typeface="+mn-ea"/>
                <a:cs typeface="+mn-cs"/>
              </a:rPr>
              <a:t> triggered by electron field emission</a:t>
            </a:r>
          </a:p>
          <a:p>
            <a:pPr algn="l" rtl="0" fontAlgn="base">
              <a:spcBef>
                <a:spcPct val="0"/>
              </a:spcBef>
              <a:spcAft>
                <a:spcPct val="0"/>
              </a:spcAft>
              <a:buFontTx/>
              <a:buChar char="•"/>
            </a:pPr>
            <a:r>
              <a:rPr lang="en-US" kern="1200">
                <a:solidFill>
                  <a:srgbClr val="000000"/>
                </a:solidFill>
                <a:latin typeface="Arial" charset="0"/>
                <a:ea typeface="+mn-ea"/>
                <a:cs typeface="+mn-cs"/>
              </a:rPr>
              <a:t> energetic particles create surface damage</a:t>
            </a:r>
          </a:p>
          <a:p>
            <a:pPr algn="l" rtl="0" fontAlgn="base">
              <a:spcBef>
                <a:spcPct val="0"/>
              </a:spcBef>
              <a:spcAft>
                <a:spcPct val="0"/>
              </a:spcAft>
              <a:buFontTx/>
              <a:buChar char="•"/>
            </a:pPr>
            <a:r>
              <a:rPr lang="en-US" kern="1200">
                <a:solidFill>
                  <a:srgbClr val="000000"/>
                </a:solidFill>
                <a:latin typeface="Arial" charset="0"/>
                <a:ea typeface="+mn-ea"/>
                <a:cs typeface="+mn-cs"/>
              </a:rPr>
              <a:t> explains experimentally observed cluster </a:t>
            </a:r>
            <a:br>
              <a:rPr lang="en-US" kern="1200">
                <a:solidFill>
                  <a:srgbClr val="000000"/>
                </a:solidFill>
                <a:latin typeface="Arial" charset="0"/>
                <a:ea typeface="+mn-ea"/>
                <a:cs typeface="+mn-cs"/>
              </a:rPr>
            </a:br>
            <a:r>
              <a:rPr lang="en-US" kern="1200">
                <a:solidFill>
                  <a:srgbClr val="000000"/>
                </a:solidFill>
                <a:latin typeface="Arial" charset="0"/>
                <a:ea typeface="+mn-ea"/>
                <a:cs typeface="+mn-cs"/>
              </a:rPr>
              <a:t>  emission</a:t>
            </a:r>
          </a:p>
          <a:p>
            <a:pPr algn="l" rtl="0" fontAlgn="base">
              <a:spcBef>
                <a:spcPct val="0"/>
              </a:spcBef>
              <a:spcAft>
                <a:spcPct val="0"/>
              </a:spcAft>
              <a:buFontTx/>
              <a:buChar char="•"/>
            </a:pPr>
            <a:r>
              <a:rPr lang="en-US" kern="1200">
                <a:solidFill>
                  <a:srgbClr val="000000"/>
                </a:solidFill>
                <a:latin typeface="Arial" charset="0"/>
                <a:ea typeface="+mn-ea"/>
                <a:cs typeface="+mn-cs"/>
              </a:rPr>
              <a:t> scaling studies on the way</a:t>
            </a:r>
          </a:p>
          <a:p>
            <a:pPr algn="l" rtl="0" fontAlgn="base">
              <a:spcBef>
                <a:spcPct val="0"/>
              </a:spcBef>
              <a:spcAft>
                <a:spcPct val="0"/>
              </a:spcAft>
              <a:buFontTx/>
              <a:buChar char="•"/>
            </a:pPr>
            <a:r>
              <a:rPr lang="en-US" kern="1200">
                <a:solidFill>
                  <a:srgbClr val="000000"/>
                </a:solidFill>
                <a:latin typeface="Arial" charset="0"/>
                <a:ea typeface="+mn-ea"/>
                <a:cs typeface="+mn-cs"/>
              </a:rPr>
              <a:t> Cern PhD student position applied for </a:t>
            </a:r>
            <a:br>
              <a:rPr lang="en-US" kern="1200">
                <a:solidFill>
                  <a:srgbClr val="000000"/>
                </a:solidFill>
                <a:latin typeface="Arial" charset="0"/>
                <a:ea typeface="+mn-ea"/>
                <a:cs typeface="+mn-cs"/>
              </a:rPr>
            </a:br>
            <a:r>
              <a:rPr lang="en-US" kern="1200">
                <a:solidFill>
                  <a:srgbClr val="000000"/>
                </a:solidFill>
                <a:latin typeface="Arial" charset="0"/>
                <a:ea typeface="+mn-ea"/>
                <a:cs typeface="+mn-cs"/>
              </a:rPr>
              <a:t>  Helga Timko</a:t>
            </a:r>
          </a:p>
        </p:txBody>
      </p:sp>
      <p:sp>
        <p:nvSpPr>
          <p:cNvPr id="230407" name="Text Box 7"/>
          <p:cNvSpPr txBox="1">
            <a:spLocks noChangeArrowheads="1"/>
          </p:cNvSpPr>
          <p:nvPr/>
        </p:nvSpPr>
        <p:spPr bwMode="auto">
          <a:xfrm>
            <a:off x="7899400" y="1249363"/>
            <a:ext cx="1042988" cy="1311275"/>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lang="en-US" sz="1000" i="1" u="sng" kern="1200">
                <a:solidFill>
                  <a:srgbClr val="000000"/>
                </a:solidFill>
                <a:latin typeface="Arial" charset="0"/>
                <a:ea typeface="+mn-ea"/>
                <a:cs typeface="+mn-cs"/>
              </a:rPr>
              <a:t>MPI Greifswald</a:t>
            </a:r>
          </a:p>
          <a:p>
            <a:pPr algn="l" rtl="0" fontAlgn="base">
              <a:spcBef>
                <a:spcPct val="0"/>
              </a:spcBef>
              <a:spcAft>
                <a:spcPct val="0"/>
              </a:spcAft>
            </a:pPr>
            <a:r>
              <a:rPr lang="en-US" sz="1000" i="1" kern="1200">
                <a:solidFill>
                  <a:srgbClr val="000000"/>
                </a:solidFill>
                <a:latin typeface="Arial" charset="0"/>
                <a:ea typeface="+mn-ea"/>
                <a:cs typeface="+mn-cs"/>
              </a:rPr>
              <a:t>K. Matyash</a:t>
            </a:r>
          </a:p>
          <a:p>
            <a:pPr algn="l" rtl="0" fontAlgn="base">
              <a:spcBef>
                <a:spcPct val="0"/>
              </a:spcBef>
              <a:spcAft>
                <a:spcPct val="0"/>
              </a:spcAft>
            </a:pPr>
            <a:r>
              <a:rPr lang="en-US" sz="1000" i="1" kern="1200">
                <a:solidFill>
                  <a:srgbClr val="000000"/>
                </a:solidFill>
                <a:latin typeface="Arial" charset="0"/>
                <a:ea typeface="+mn-ea"/>
                <a:cs typeface="+mn-cs"/>
              </a:rPr>
              <a:t>R. Schneider</a:t>
            </a:r>
          </a:p>
          <a:p>
            <a:pPr algn="l" rtl="0" fontAlgn="base">
              <a:spcBef>
                <a:spcPct val="0"/>
              </a:spcBef>
              <a:spcAft>
                <a:spcPct val="0"/>
              </a:spcAft>
            </a:pPr>
            <a:endParaRPr lang="en-US" sz="1000" i="1" kern="1200">
              <a:solidFill>
                <a:srgbClr val="000000"/>
              </a:solidFill>
              <a:latin typeface="Arial" charset="0"/>
              <a:ea typeface="+mn-ea"/>
              <a:cs typeface="+mn-cs"/>
            </a:endParaRPr>
          </a:p>
          <a:p>
            <a:pPr algn="l" rtl="0" fontAlgn="base">
              <a:spcBef>
                <a:spcPct val="0"/>
              </a:spcBef>
              <a:spcAft>
                <a:spcPct val="0"/>
              </a:spcAft>
            </a:pPr>
            <a:r>
              <a:rPr lang="en-US" sz="1000" i="1" u="sng" kern="1200">
                <a:solidFill>
                  <a:srgbClr val="000000"/>
                </a:solidFill>
                <a:latin typeface="Arial" charset="0"/>
                <a:ea typeface="+mn-ea"/>
                <a:cs typeface="+mn-cs"/>
              </a:rPr>
              <a:t>HIP, Helsinki</a:t>
            </a:r>
          </a:p>
          <a:p>
            <a:pPr algn="l" rtl="0" fontAlgn="base">
              <a:spcBef>
                <a:spcPct val="0"/>
              </a:spcBef>
              <a:spcAft>
                <a:spcPct val="0"/>
              </a:spcAft>
            </a:pPr>
            <a:r>
              <a:rPr lang="en-US" sz="1000" i="1" kern="1200">
                <a:solidFill>
                  <a:srgbClr val="000000"/>
                </a:solidFill>
                <a:latin typeface="Arial" charset="0"/>
                <a:ea typeface="+mn-ea"/>
                <a:cs typeface="+mn-cs"/>
              </a:rPr>
              <a:t>H. Timko</a:t>
            </a:r>
          </a:p>
          <a:p>
            <a:pPr algn="l" rtl="0" fontAlgn="base">
              <a:spcBef>
                <a:spcPct val="0"/>
              </a:spcBef>
              <a:spcAft>
                <a:spcPct val="0"/>
              </a:spcAft>
            </a:pPr>
            <a:r>
              <a:rPr lang="en-US" sz="1000" i="1" kern="1200">
                <a:solidFill>
                  <a:srgbClr val="000000"/>
                </a:solidFill>
                <a:latin typeface="Arial" charset="0"/>
                <a:ea typeface="+mn-ea"/>
                <a:cs typeface="+mn-cs"/>
              </a:rPr>
              <a:t>F. Djurabekova</a:t>
            </a:r>
          </a:p>
          <a:p>
            <a:pPr algn="l" rtl="0" fontAlgn="base">
              <a:spcBef>
                <a:spcPct val="0"/>
              </a:spcBef>
              <a:spcAft>
                <a:spcPct val="0"/>
              </a:spcAft>
            </a:pPr>
            <a:r>
              <a:rPr lang="en-US" sz="1000" i="1" kern="1200">
                <a:solidFill>
                  <a:srgbClr val="000000"/>
                </a:solidFill>
                <a:latin typeface="Arial" charset="0"/>
                <a:ea typeface="+mn-ea"/>
                <a:cs typeface="+mn-cs"/>
              </a:rPr>
              <a:t>K. Nordlund</a:t>
            </a:r>
          </a:p>
        </p:txBody>
      </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23040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30404"/>
                                        </p:tgtEl>
                                      </p:cBhvr>
                                    </p:cmd>
                                  </p:childTnLst>
                                </p:cTn>
                              </p:par>
                            </p:childTnLst>
                          </p:cTn>
                        </p:par>
                      </p:childTnLst>
                    </p:cTn>
                  </p:par>
                </p:childTnLst>
              </p:cTn>
              <p:nextCondLst>
                <p:cond evt="onClick" delay="0">
                  <p:tgtEl>
                    <p:spTgt spid="230404"/>
                  </p:tgtEl>
                </p:cond>
              </p:nextCondLst>
            </p:seq>
            <p:video>
              <p:cMediaNode>
                <p:cTn id="7" fill="hold" display="0">
                  <p:stCondLst>
                    <p:cond delay="indefinite"/>
                  </p:stCondLst>
                  <p:endCondLst>
                    <p:cond evt="onNext" delay="0">
                      <p:tgtEl>
                        <p:sldTgt/>
                      </p:tgtEl>
                    </p:cond>
                    <p:cond evt="onPrev" delay="0">
                      <p:tgtEl>
                        <p:sldTgt/>
                      </p:tgtEl>
                    </p:cond>
                  </p:endCondLst>
                </p:cTn>
                <p:tgtEl>
                  <p:spTgt spid="230404"/>
                </p:tgtEl>
              </p:cMediaNode>
            </p:video>
            <p:seq concurrent="1" nextAc="seek">
              <p:cTn id="8" restart="whenNotActive" fill="hold" evtFilter="cancelBubble" nodeType="interactiveSeq">
                <p:stCondLst>
                  <p:cond evt="onClick" delay="0">
                    <p:tgtEl>
                      <p:spTgt spid="23040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30405"/>
                                        </p:tgtEl>
                                      </p:cBhvr>
                                    </p:cmd>
                                  </p:childTnLst>
                                </p:cTn>
                              </p:par>
                            </p:childTnLst>
                          </p:cTn>
                        </p:par>
                      </p:childTnLst>
                    </p:cTn>
                  </p:par>
                </p:childTnLst>
              </p:cTn>
              <p:nextCondLst>
                <p:cond evt="onClick" delay="0">
                  <p:tgtEl>
                    <p:spTgt spid="230405"/>
                  </p:tgtEl>
                </p:cond>
              </p:nextCondLst>
            </p:seq>
            <p:video>
              <p:cMediaNode>
                <p:cTn id="13" fill="hold" display="0">
                  <p:stCondLst>
                    <p:cond delay="indefinite"/>
                  </p:stCondLst>
                  <p:endCondLst>
                    <p:cond evt="onNext" delay="0">
                      <p:tgtEl>
                        <p:sldTgt/>
                      </p:tgtEl>
                    </p:cond>
                    <p:cond evt="onPrev" delay="0">
                      <p:tgtEl>
                        <p:sldTgt/>
                      </p:tgtEl>
                    </p:cond>
                  </p:endCondLst>
                </p:cTn>
                <p:tgtEl>
                  <p:spTgt spid="230405"/>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80" name="Rectangle 4"/>
          <p:cNvSpPr>
            <a:spLocks noChangeArrowheads="1"/>
          </p:cNvSpPr>
          <p:nvPr/>
        </p:nvSpPr>
        <p:spPr bwMode="auto">
          <a:xfrm>
            <a:off x="1547813" y="77788"/>
            <a:ext cx="5387975" cy="822325"/>
          </a:xfrm>
          <a:prstGeom prst="rect">
            <a:avLst/>
          </a:prstGeom>
          <a:noFill/>
          <a:ln w="9525">
            <a:noFill/>
            <a:miter lim="800000"/>
            <a:headEnd/>
            <a:tailEnd/>
          </a:ln>
          <a:effectLst/>
        </p:spPr>
        <p:txBody>
          <a:bodyPr wrap="none" lIns="91401" tIns="45702" rIns="91401" bIns="45702" anchor="ctr">
            <a:spAutoFit/>
          </a:bodyPr>
          <a:lstStyle/>
          <a:p>
            <a:pPr algn="l" rtl="0" fontAlgn="base">
              <a:spcBef>
                <a:spcPct val="0"/>
              </a:spcBef>
              <a:spcAft>
                <a:spcPct val="0"/>
              </a:spcAft>
            </a:pPr>
            <a:r>
              <a:rPr lang="en-US" sz="2400" kern="1200">
                <a:solidFill>
                  <a:srgbClr val="0038EC"/>
                </a:solidFill>
                <a:latin typeface="Arial" charset="0"/>
                <a:ea typeface="+mn-ea"/>
                <a:cs typeface="Times New Roman" pitchFamily="18" charset="0"/>
              </a:rPr>
              <a:t>Plasma Diagnostics: Optical Emission </a:t>
            </a:r>
          </a:p>
          <a:p>
            <a:pPr algn="l" rtl="0" fontAlgn="base">
              <a:spcBef>
                <a:spcPct val="0"/>
              </a:spcBef>
              <a:spcAft>
                <a:spcPct val="0"/>
              </a:spcAft>
            </a:pPr>
            <a:r>
              <a:rPr lang="en-US" sz="2400" kern="1200">
                <a:solidFill>
                  <a:srgbClr val="0038EC"/>
                </a:solidFill>
                <a:latin typeface="Arial" charset="0"/>
                <a:ea typeface="+mn-ea"/>
                <a:cs typeface="Times New Roman" pitchFamily="18" charset="0"/>
              </a:rPr>
              <a:t>                Spectroscopy</a:t>
            </a:r>
            <a:r>
              <a:rPr lang="en-US" sz="2400" kern="1200">
                <a:solidFill>
                  <a:srgbClr val="0038EC"/>
                </a:solidFill>
                <a:latin typeface="Arial" charset="0"/>
                <a:ea typeface="+mn-ea"/>
                <a:cs typeface="+mn-cs"/>
              </a:rPr>
              <a:t> </a:t>
            </a:r>
          </a:p>
        </p:txBody>
      </p:sp>
      <p:pic>
        <p:nvPicPr>
          <p:cNvPr id="382987" name="Picture 11" descr="allspectr"/>
          <p:cNvPicPr>
            <a:picLocks noChangeAspect="1" noChangeArrowheads="1"/>
          </p:cNvPicPr>
          <p:nvPr/>
        </p:nvPicPr>
        <p:blipFill>
          <a:blip r:embed="rId3"/>
          <a:srcRect/>
          <a:stretch>
            <a:fillRect/>
          </a:stretch>
        </p:blipFill>
        <p:spPr bwMode="auto">
          <a:xfrm>
            <a:off x="684213" y="981075"/>
            <a:ext cx="7753350" cy="3867150"/>
          </a:xfrm>
          <a:prstGeom prst="rect">
            <a:avLst/>
          </a:prstGeom>
          <a:noFill/>
        </p:spPr>
      </p:pic>
      <p:sp>
        <p:nvSpPr>
          <p:cNvPr id="382988" name="Rectangle 12"/>
          <p:cNvSpPr>
            <a:spLocks noChangeArrowheads="1"/>
          </p:cNvSpPr>
          <p:nvPr/>
        </p:nvSpPr>
        <p:spPr bwMode="auto">
          <a:xfrm>
            <a:off x="1042988" y="4005263"/>
            <a:ext cx="7080250" cy="366712"/>
          </a:xfrm>
          <a:prstGeom prst="rect">
            <a:avLst/>
          </a:prstGeom>
          <a:noFill/>
          <a:ln w="9525">
            <a:noFill/>
            <a:miter lim="800000"/>
            <a:headEnd/>
            <a:tailEnd/>
          </a:ln>
          <a:effectLst/>
        </p:spPr>
        <p:txBody>
          <a:bodyPr wrap="none" lIns="91427" tIns="45714" rIns="91427" bIns="45714" anchor="ctr">
            <a:spAutoFit/>
          </a:bodyPr>
          <a:lstStyle/>
          <a:p>
            <a:pPr algn="l" rtl="0" fontAlgn="base">
              <a:spcBef>
                <a:spcPct val="0"/>
              </a:spcBef>
              <a:spcAft>
                <a:spcPct val="0"/>
              </a:spcAft>
            </a:pPr>
            <a:r>
              <a:rPr lang="en-US" altLang="ko-KR" kern="1200">
                <a:solidFill>
                  <a:srgbClr val="003399"/>
                </a:solidFill>
                <a:latin typeface="Helvetica" pitchFamily="34" charset="0"/>
                <a:ea typeface="굴림" charset="-127"/>
                <a:cs typeface="+mn-cs"/>
              </a:rPr>
              <a:t>Experimental data from the measurements on CLIC DC spark setup</a:t>
            </a:r>
            <a:r>
              <a:rPr lang="ru-RU" altLang="ko-KR" sz="1100" kern="1200">
                <a:solidFill>
                  <a:srgbClr val="000000"/>
                </a:solidFill>
                <a:ea typeface="+mn-ea"/>
                <a:cs typeface="+mn-cs"/>
              </a:rPr>
              <a:t> </a:t>
            </a:r>
          </a:p>
        </p:txBody>
      </p:sp>
      <p:sp>
        <p:nvSpPr>
          <p:cNvPr id="382989" name="Rectangle 13"/>
          <p:cNvSpPr>
            <a:spLocks noChangeArrowheads="1"/>
          </p:cNvSpPr>
          <p:nvPr/>
        </p:nvSpPr>
        <p:spPr bwMode="auto">
          <a:xfrm>
            <a:off x="1042988" y="4365625"/>
            <a:ext cx="4984750" cy="366713"/>
          </a:xfrm>
          <a:prstGeom prst="rect">
            <a:avLst/>
          </a:prstGeom>
          <a:noFill/>
          <a:ln w="9525">
            <a:noFill/>
            <a:miter lim="800000"/>
            <a:headEnd/>
            <a:tailEnd/>
          </a:ln>
          <a:effectLst/>
        </p:spPr>
        <p:txBody>
          <a:bodyPr wrap="none" lIns="91427" tIns="45714" rIns="91427" bIns="45714" anchor="ctr">
            <a:spAutoFit/>
          </a:bodyPr>
          <a:lstStyle/>
          <a:p>
            <a:pPr algn="l" rtl="0" fontAlgn="base">
              <a:spcBef>
                <a:spcPct val="0"/>
              </a:spcBef>
              <a:spcAft>
                <a:spcPct val="0"/>
              </a:spcAft>
            </a:pPr>
            <a:r>
              <a:rPr lang="en-US" altLang="ko-KR" kern="1200">
                <a:solidFill>
                  <a:srgbClr val="003399"/>
                </a:solidFill>
                <a:latin typeface="Helvetica" pitchFamily="34" charset="0"/>
                <a:ea typeface="굴림" charset="-127"/>
                <a:cs typeface="+mn-cs"/>
              </a:rPr>
              <a:t>Analysis and interpretation of data ( IAP NASU)</a:t>
            </a:r>
            <a:endParaRPr lang="ru-RU" altLang="ko-KR" sz="1100" kern="1200">
              <a:solidFill>
                <a:srgbClr val="000000"/>
              </a:solidFill>
              <a:ea typeface="+mn-ea"/>
              <a:cs typeface="+mn-cs"/>
            </a:endParaRPr>
          </a:p>
        </p:txBody>
      </p:sp>
      <p:sp>
        <p:nvSpPr>
          <p:cNvPr id="382990" name="Rectangle 14"/>
          <p:cNvSpPr>
            <a:spLocks noChangeArrowheads="1"/>
          </p:cNvSpPr>
          <p:nvPr/>
        </p:nvSpPr>
        <p:spPr bwMode="auto">
          <a:xfrm>
            <a:off x="755650" y="5157788"/>
            <a:ext cx="7905750" cy="809625"/>
          </a:xfrm>
          <a:prstGeom prst="rect">
            <a:avLst/>
          </a:prstGeom>
          <a:noFill/>
          <a:ln w="9525">
            <a:noFill/>
            <a:miter lim="800000"/>
            <a:headEnd/>
            <a:tailEnd/>
          </a:ln>
          <a:effectLst/>
        </p:spPr>
        <p:txBody>
          <a:bodyPr wrap="none" lIns="91427" tIns="45714" rIns="91427" bIns="45714" anchor="ctr">
            <a:spAutoFit/>
          </a:bodyPr>
          <a:lstStyle/>
          <a:p>
            <a:pPr algn="l" rtl="0" fontAlgn="base">
              <a:spcBef>
                <a:spcPct val="0"/>
              </a:spcBef>
              <a:spcAft>
                <a:spcPct val="0"/>
              </a:spcAft>
            </a:pPr>
            <a:r>
              <a:rPr lang="en-US" altLang="ko-KR" kern="1200">
                <a:solidFill>
                  <a:srgbClr val="FF0000"/>
                </a:solidFill>
                <a:latin typeface="Helvetica" pitchFamily="34" charset="0"/>
                <a:ea typeface="굴림" charset="-127"/>
                <a:cs typeface="+mn-cs"/>
              </a:rPr>
              <a:t>Main results : There are high intensity optical line (copper, nitrogen, oxygen)</a:t>
            </a:r>
            <a:r>
              <a:rPr lang="ru-RU" altLang="ko-KR" sz="1100" kern="1200">
                <a:solidFill>
                  <a:srgbClr val="000000"/>
                </a:solidFill>
                <a:ea typeface="+mn-ea"/>
                <a:cs typeface="+mn-cs"/>
              </a:rPr>
              <a:t> </a:t>
            </a:r>
            <a:endParaRPr lang="en-US" altLang="ko-KR" sz="1100" kern="1200">
              <a:solidFill>
                <a:srgbClr val="000000"/>
              </a:solidFill>
              <a:latin typeface="Helvetica" pitchFamily="34" charset="0"/>
              <a:ea typeface="굴림" charset="-127"/>
              <a:cs typeface="+mn-cs"/>
            </a:endParaRPr>
          </a:p>
          <a:p>
            <a:pPr algn="l" rtl="0" fontAlgn="base">
              <a:spcBef>
                <a:spcPct val="0"/>
              </a:spcBef>
              <a:spcAft>
                <a:spcPct val="0"/>
              </a:spcAft>
            </a:pPr>
            <a:endParaRPr lang="en-US" altLang="ko-KR" sz="1100" kern="1200">
              <a:solidFill>
                <a:srgbClr val="000000"/>
              </a:solidFill>
              <a:latin typeface="Helvetica" pitchFamily="34" charset="0"/>
              <a:ea typeface="굴림" charset="-127"/>
              <a:cs typeface="+mn-cs"/>
            </a:endParaRPr>
          </a:p>
          <a:p>
            <a:pPr algn="l" rtl="0" fontAlgn="base">
              <a:spcBef>
                <a:spcPct val="0"/>
              </a:spcBef>
              <a:spcAft>
                <a:spcPct val="0"/>
              </a:spcAft>
            </a:pPr>
            <a:r>
              <a:rPr lang="en-US" altLang="ko-KR" kern="1200">
                <a:solidFill>
                  <a:srgbClr val="FF0000"/>
                </a:solidFill>
                <a:latin typeface="Helvetica" pitchFamily="34" charset="0"/>
                <a:ea typeface="굴림" charset="-127"/>
                <a:cs typeface="+mn-cs"/>
              </a:rPr>
              <a:t>It is necessary to take into account plasma processes</a:t>
            </a:r>
            <a:endParaRPr lang="ru-RU" altLang="ko-KR" kern="1200">
              <a:solidFill>
                <a:srgbClr val="FF0000"/>
              </a:solidFill>
              <a:ea typeface="+mn-ea"/>
              <a:cs typeface="+mn-cs"/>
            </a:endParaRPr>
          </a:p>
        </p:txBody>
      </p:sp>
      <p:sp>
        <p:nvSpPr>
          <p:cNvPr id="382992" name="Rectangle 16"/>
          <p:cNvSpPr>
            <a:spLocks noChangeArrowheads="1"/>
          </p:cNvSpPr>
          <p:nvPr/>
        </p:nvSpPr>
        <p:spPr bwMode="auto">
          <a:xfrm>
            <a:off x="0" y="6308725"/>
            <a:ext cx="8820150" cy="396875"/>
          </a:xfrm>
          <a:prstGeom prst="rect">
            <a:avLst/>
          </a:prstGeom>
          <a:noFill/>
          <a:ln w="9525">
            <a:noFill/>
            <a:miter lim="800000"/>
            <a:headEnd/>
            <a:tailEnd/>
          </a:ln>
          <a:effectLst/>
        </p:spPr>
        <p:txBody>
          <a:bodyPr lIns="91401" tIns="45702" rIns="91401" bIns="45702" anchor="ctr">
            <a:spAutoFit/>
          </a:bodyPr>
          <a:lstStyle/>
          <a:p>
            <a:pPr algn="l" rtl="0" fontAlgn="base">
              <a:spcBef>
                <a:spcPct val="0"/>
              </a:spcBef>
              <a:spcAft>
                <a:spcPct val="0"/>
              </a:spcAft>
            </a:pPr>
            <a:r>
              <a:rPr lang="uk-UA" sz="2000" kern="1200">
                <a:solidFill>
                  <a:srgbClr val="0038EC"/>
                </a:solidFill>
                <a:latin typeface="Arial" charset="0"/>
                <a:ea typeface="+mn-ea"/>
                <a:cs typeface="Times New Roman" pitchFamily="18" charset="0"/>
              </a:rPr>
              <a:t>Institute of Applied Physics</a:t>
            </a:r>
            <a:r>
              <a:rPr lang="en-US" sz="2000" kern="1200">
                <a:solidFill>
                  <a:srgbClr val="0038EC"/>
                </a:solidFill>
                <a:latin typeface="Arial" charset="0"/>
                <a:ea typeface="+mn-ea"/>
                <a:cs typeface="Times New Roman" pitchFamily="18" charset="0"/>
              </a:rPr>
              <a:t> National Academy of Sciences of Ukraine, Sumy</a:t>
            </a:r>
            <a:r>
              <a:rPr lang="ru-RU" sz="2000" kern="1200">
                <a:solidFill>
                  <a:srgbClr val="000000"/>
                </a:solidFill>
                <a:latin typeface="Arial" charset="0"/>
                <a:ea typeface="+mn-ea"/>
                <a:cs typeface="+mn-cs"/>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90" name="Text Box 6"/>
          <p:cNvSpPr txBox="1">
            <a:spLocks noChangeArrowheads="1"/>
          </p:cNvSpPr>
          <p:nvPr/>
        </p:nvSpPr>
        <p:spPr bwMode="auto">
          <a:xfrm>
            <a:off x="684213" y="1052513"/>
            <a:ext cx="3529012" cy="366712"/>
          </a:xfrm>
          <a:prstGeom prst="rect">
            <a:avLst/>
          </a:prstGeom>
          <a:noFill/>
          <a:ln w="9525">
            <a:noFill/>
            <a:miter lim="800000"/>
            <a:headEnd/>
            <a:tailEnd/>
          </a:ln>
          <a:effectLst/>
        </p:spPr>
        <p:txBody>
          <a:bodyPr lIns="91427" tIns="45714" rIns="91427" bIns="45714">
            <a:spAutoFit/>
          </a:bodyPr>
          <a:lstStyle/>
          <a:p>
            <a:pPr algn="l" defTabSz="534988" rtl="0" fontAlgn="base">
              <a:spcBef>
                <a:spcPct val="50000"/>
              </a:spcBef>
              <a:spcAft>
                <a:spcPct val="0"/>
              </a:spcAft>
            </a:pPr>
            <a:r>
              <a:rPr lang="en-US" kern="1200">
                <a:solidFill>
                  <a:srgbClr val="008000"/>
                </a:solidFill>
                <a:latin typeface="Helvetica" pitchFamily="34" charset="0"/>
                <a:ea typeface="+mn-ea"/>
                <a:cs typeface="+mn-cs"/>
              </a:rPr>
              <a:t>Particle balance equation</a:t>
            </a:r>
            <a:endParaRPr lang="ru-RU" kern="1200">
              <a:solidFill>
                <a:srgbClr val="008000"/>
              </a:solidFill>
              <a:ea typeface="+mn-ea"/>
              <a:cs typeface="+mn-cs"/>
            </a:endParaRPr>
          </a:p>
        </p:txBody>
      </p:sp>
      <p:sp>
        <p:nvSpPr>
          <p:cNvPr id="374791" name="Text Box 7"/>
          <p:cNvSpPr txBox="1">
            <a:spLocks noChangeArrowheads="1"/>
          </p:cNvSpPr>
          <p:nvPr/>
        </p:nvSpPr>
        <p:spPr bwMode="auto">
          <a:xfrm>
            <a:off x="900113" y="2924175"/>
            <a:ext cx="2087562" cy="366713"/>
          </a:xfrm>
          <a:prstGeom prst="rect">
            <a:avLst/>
          </a:prstGeom>
          <a:noFill/>
          <a:ln w="9525">
            <a:noFill/>
            <a:miter lim="800000"/>
            <a:headEnd/>
            <a:tailEnd/>
          </a:ln>
          <a:effectLst/>
        </p:spPr>
        <p:txBody>
          <a:bodyPr lIns="91427" tIns="45714" rIns="91427" bIns="45714">
            <a:spAutoFit/>
          </a:bodyPr>
          <a:lstStyle/>
          <a:p>
            <a:pPr algn="l" defTabSz="534988" rtl="0" fontAlgn="base">
              <a:spcBef>
                <a:spcPct val="50000"/>
              </a:spcBef>
              <a:spcAft>
                <a:spcPct val="0"/>
              </a:spcAft>
            </a:pPr>
            <a:r>
              <a:rPr lang="en-US" kern="1200">
                <a:solidFill>
                  <a:srgbClr val="008000"/>
                </a:solidFill>
                <a:latin typeface="Helvetica" pitchFamily="34" charset="0"/>
                <a:ea typeface="+mn-ea"/>
                <a:cs typeface="+mn-cs"/>
              </a:rPr>
              <a:t>Poisson equation</a:t>
            </a:r>
            <a:endParaRPr lang="ru-RU" kern="1200">
              <a:solidFill>
                <a:srgbClr val="008000"/>
              </a:solidFill>
              <a:ea typeface="+mn-ea"/>
              <a:cs typeface="+mn-cs"/>
            </a:endParaRPr>
          </a:p>
        </p:txBody>
      </p:sp>
      <p:sp>
        <p:nvSpPr>
          <p:cNvPr id="374792" name="Text Box 8"/>
          <p:cNvSpPr txBox="1">
            <a:spLocks noChangeArrowheads="1"/>
          </p:cNvSpPr>
          <p:nvPr/>
        </p:nvSpPr>
        <p:spPr bwMode="auto">
          <a:xfrm>
            <a:off x="755650" y="5229225"/>
            <a:ext cx="2376488" cy="366713"/>
          </a:xfrm>
          <a:prstGeom prst="rect">
            <a:avLst/>
          </a:prstGeom>
          <a:noFill/>
          <a:ln w="9525">
            <a:noFill/>
            <a:miter lim="800000"/>
            <a:headEnd/>
            <a:tailEnd/>
          </a:ln>
          <a:effectLst/>
        </p:spPr>
        <p:txBody>
          <a:bodyPr lIns="91427" tIns="45714" rIns="91427" bIns="45714">
            <a:spAutoFit/>
          </a:bodyPr>
          <a:lstStyle/>
          <a:p>
            <a:pPr algn="l" defTabSz="534988" rtl="0" fontAlgn="base">
              <a:spcBef>
                <a:spcPct val="50000"/>
              </a:spcBef>
              <a:spcAft>
                <a:spcPct val="0"/>
              </a:spcAft>
            </a:pPr>
            <a:r>
              <a:rPr lang="en-US" kern="1200">
                <a:solidFill>
                  <a:srgbClr val="008000"/>
                </a:solidFill>
                <a:latin typeface="Helvetica" pitchFamily="34" charset="0"/>
                <a:ea typeface="+mn-ea"/>
                <a:cs typeface="+mn-cs"/>
              </a:rPr>
              <a:t>Intensity of radiation</a:t>
            </a:r>
            <a:endParaRPr lang="ru-RU" kern="1200">
              <a:solidFill>
                <a:srgbClr val="008000"/>
              </a:solidFill>
              <a:ea typeface="+mn-ea"/>
              <a:cs typeface="+mn-cs"/>
            </a:endParaRPr>
          </a:p>
        </p:txBody>
      </p:sp>
      <p:pic>
        <p:nvPicPr>
          <p:cNvPr id="374793" name="Picture 9" descr="strim2"/>
          <p:cNvPicPr>
            <a:picLocks noChangeAspect="1" noChangeArrowheads="1"/>
          </p:cNvPicPr>
          <p:nvPr/>
        </p:nvPicPr>
        <p:blipFill>
          <a:blip r:embed="rId4"/>
          <a:srcRect/>
          <a:stretch>
            <a:fillRect/>
          </a:stretch>
        </p:blipFill>
        <p:spPr bwMode="auto">
          <a:xfrm>
            <a:off x="250825" y="1412875"/>
            <a:ext cx="4133850" cy="1533525"/>
          </a:xfrm>
          <a:prstGeom prst="rect">
            <a:avLst/>
          </a:prstGeom>
          <a:noFill/>
        </p:spPr>
      </p:pic>
      <p:graphicFrame>
        <p:nvGraphicFramePr>
          <p:cNvPr id="374794" name="Object 10"/>
          <p:cNvGraphicFramePr>
            <a:graphicFrameLocks noChangeAspect="1"/>
          </p:cNvGraphicFramePr>
          <p:nvPr/>
        </p:nvGraphicFramePr>
        <p:xfrm>
          <a:off x="755650" y="3284538"/>
          <a:ext cx="2324100" cy="781050"/>
        </p:xfrm>
        <a:graphic>
          <a:graphicData uri="http://schemas.openxmlformats.org/presentationml/2006/ole">
            <p:oleObj spid="_x0000_s4098" name="Фотография Photo Editor" r:id="rId5" imgW="2324424" imgH="781159" progId="">
              <p:embed/>
            </p:oleObj>
          </a:graphicData>
        </a:graphic>
      </p:graphicFrame>
      <p:graphicFrame>
        <p:nvGraphicFramePr>
          <p:cNvPr id="374795" name="Object 11"/>
          <p:cNvGraphicFramePr>
            <a:graphicFrameLocks noChangeAspect="1"/>
          </p:cNvGraphicFramePr>
          <p:nvPr/>
        </p:nvGraphicFramePr>
        <p:xfrm>
          <a:off x="250825" y="5589588"/>
          <a:ext cx="3562350" cy="742950"/>
        </p:xfrm>
        <a:graphic>
          <a:graphicData uri="http://schemas.openxmlformats.org/presentationml/2006/ole">
            <p:oleObj spid="_x0000_s4099" name="Фотография Photo Editor" r:id="rId6" imgW="3561905" imgH="743054" progId="">
              <p:embed/>
            </p:oleObj>
          </a:graphicData>
        </a:graphic>
      </p:graphicFrame>
      <p:sp>
        <p:nvSpPr>
          <p:cNvPr id="374798" name="Rectangle 14"/>
          <p:cNvSpPr>
            <a:spLocks noChangeArrowheads="1"/>
          </p:cNvSpPr>
          <p:nvPr/>
        </p:nvSpPr>
        <p:spPr bwMode="auto">
          <a:xfrm>
            <a:off x="468313" y="212725"/>
            <a:ext cx="8545512" cy="822325"/>
          </a:xfrm>
          <a:prstGeom prst="rect">
            <a:avLst/>
          </a:prstGeom>
          <a:noFill/>
          <a:ln w="9525">
            <a:noFill/>
            <a:miter lim="800000"/>
            <a:headEnd/>
            <a:tailEnd/>
          </a:ln>
          <a:effectLst/>
        </p:spPr>
        <p:txBody>
          <a:bodyPr wrap="none">
            <a:spAutoFit/>
          </a:bodyPr>
          <a:lstStyle/>
          <a:p>
            <a:pPr algn="ctr" defTabSz="534988" rtl="0" eaLnBrk="0" fontAlgn="base" hangingPunct="0">
              <a:spcBef>
                <a:spcPct val="0"/>
              </a:spcBef>
              <a:spcAft>
                <a:spcPct val="0"/>
              </a:spcAft>
              <a:buFont typeface="Times New Roman" pitchFamily="18" charset="0"/>
              <a:buNone/>
            </a:pPr>
            <a:r>
              <a:rPr lang="en-US" altLang="ko-KR" sz="2400" kern="1200">
                <a:solidFill>
                  <a:srgbClr val="0038EC"/>
                </a:solidFill>
                <a:latin typeface="Helvetica" pitchFamily="34" charset="0"/>
                <a:ea typeface="굴림" charset="-127"/>
                <a:cs typeface="+mn-cs"/>
              </a:rPr>
              <a:t>Theoretical research and simulation on electron and ion beam</a:t>
            </a:r>
          </a:p>
          <a:p>
            <a:pPr algn="ctr" defTabSz="534988" rtl="0" eaLnBrk="0" fontAlgn="base" hangingPunct="0">
              <a:spcBef>
                <a:spcPct val="0"/>
              </a:spcBef>
              <a:spcAft>
                <a:spcPct val="0"/>
              </a:spcAft>
              <a:buFont typeface="Times New Roman" pitchFamily="18" charset="0"/>
              <a:buNone/>
            </a:pPr>
            <a:r>
              <a:rPr lang="en-US" altLang="ko-KR" sz="2400" kern="1200">
                <a:solidFill>
                  <a:srgbClr val="0038EC"/>
                </a:solidFill>
                <a:latin typeface="Helvetica" pitchFamily="34" charset="0"/>
                <a:ea typeface="굴림" charset="-127"/>
                <a:cs typeface="+mn-cs"/>
              </a:rPr>
              <a:t>formation in DC-spark and RF-breakdown</a:t>
            </a:r>
          </a:p>
        </p:txBody>
      </p:sp>
      <p:graphicFrame>
        <p:nvGraphicFramePr>
          <p:cNvPr id="374799" name="Object 15"/>
          <p:cNvGraphicFramePr>
            <a:graphicFrameLocks noChangeAspect="1"/>
          </p:cNvGraphicFramePr>
          <p:nvPr/>
        </p:nvGraphicFramePr>
        <p:xfrm>
          <a:off x="4427538" y="1052513"/>
          <a:ext cx="4103687" cy="2516187"/>
        </p:xfrm>
        <a:graphic>
          <a:graphicData uri="http://schemas.openxmlformats.org/presentationml/2006/ole">
            <p:oleObj spid="_x0000_s4100" name="Фотография Photo Editor" r:id="rId7" imgW="5219048" imgH="3200000" progId="">
              <p:embed/>
            </p:oleObj>
          </a:graphicData>
        </a:graphic>
      </p:graphicFrame>
      <p:graphicFrame>
        <p:nvGraphicFramePr>
          <p:cNvPr id="374801" name="Object 17"/>
          <p:cNvGraphicFramePr>
            <a:graphicFrameLocks noChangeAspect="1"/>
          </p:cNvGraphicFramePr>
          <p:nvPr/>
        </p:nvGraphicFramePr>
        <p:xfrm>
          <a:off x="4427538" y="3573463"/>
          <a:ext cx="4533900" cy="2657475"/>
        </p:xfrm>
        <a:graphic>
          <a:graphicData uri="http://schemas.openxmlformats.org/presentationml/2006/ole">
            <p:oleObj spid="_x0000_s4101" name="Фотография Photo Editor" r:id="rId8" imgW="4533333" imgH="2657846" progId="">
              <p:embed/>
            </p:oleObj>
          </a:graphicData>
        </a:graphic>
      </p:graphicFrame>
      <p:sp>
        <p:nvSpPr>
          <p:cNvPr id="374802" name="Rectangle 18"/>
          <p:cNvSpPr>
            <a:spLocks noChangeArrowheads="1"/>
          </p:cNvSpPr>
          <p:nvPr/>
        </p:nvSpPr>
        <p:spPr bwMode="auto">
          <a:xfrm>
            <a:off x="0" y="6308725"/>
            <a:ext cx="8820150" cy="396875"/>
          </a:xfrm>
          <a:prstGeom prst="rect">
            <a:avLst/>
          </a:prstGeom>
          <a:noFill/>
          <a:ln w="9525">
            <a:noFill/>
            <a:miter lim="800000"/>
            <a:headEnd/>
            <a:tailEnd/>
          </a:ln>
          <a:effectLst/>
        </p:spPr>
        <p:txBody>
          <a:bodyPr lIns="91401" tIns="45702" rIns="91401" bIns="45702" anchor="ctr">
            <a:spAutoFit/>
          </a:bodyPr>
          <a:lstStyle/>
          <a:p>
            <a:pPr algn="l" rtl="0" fontAlgn="base">
              <a:spcBef>
                <a:spcPct val="0"/>
              </a:spcBef>
              <a:spcAft>
                <a:spcPct val="0"/>
              </a:spcAft>
            </a:pPr>
            <a:r>
              <a:rPr lang="uk-UA" sz="2000" kern="1200">
                <a:solidFill>
                  <a:srgbClr val="0038EC"/>
                </a:solidFill>
                <a:latin typeface="Arial" charset="0"/>
                <a:ea typeface="+mn-ea"/>
                <a:cs typeface="Times New Roman" pitchFamily="18" charset="0"/>
              </a:rPr>
              <a:t>Institute of Applied Physics</a:t>
            </a:r>
            <a:r>
              <a:rPr lang="en-US" sz="2000" kern="1200">
                <a:solidFill>
                  <a:srgbClr val="0038EC"/>
                </a:solidFill>
                <a:latin typeface="Arial" charset="0"/>
                <a:ea typeface="+mn-ea"/>
                <a:cs typeface="Times New Roman" pitchFamily="18" charset="0"/>
              </a:rPr>
              <a:t> National Academy of Sciences of Ukraine, Sumy</a:t>
            </a:r>
            <a:r>
              <a:rPr lang="ru-RU" sz="2000" kern="1200">
                <a:solidFill>
                  <a:srgbClr val="000000"/>
                </a:solidFill>
                <a:latin typeface="Arial" charset="0"/>
                <a:ea typeface="+mn-ea"/>
                <a:cs typeface="+mn-cs"/>
              </a:rPr>
              <a:t> </a:t>
            </a:r>
          </a:p>
        </p:txBody>
      </p:sp>
      <p:sp>
        <p:nvSpPr>
          <p:cNvPr id="374803" name="Text Box 19"/>
          <p:cNvSpPr txBox="1">
            <a:spLocks noChangeArrowheads="1"/>
          </p:cNvSpPr>
          <p:nvPr/>
        </p:nvSpPr>
        <p:spPr bwMode="auto">
          <a:xfrm>
            <a:off x="8388350" y="3789363"/>
            <a:ext cx="360363" cy="260350"/>
          </a:xfrm>
          <a:prstGeom prst="rect">
            <a:avLst/>
          </a:prstGeom>
          <a:solidFill>
            <a:schemeClr val="accent1"/>
          </a:solidFill>
          <a:ln w="9525">
            <a:noFill/>
            <a:miter lim="800000"/>
            <a:headEnd/>
            <a:tailEnd/>
          </a:ln>
          <a:effectLst/>
        </p:spPr>
        <p:txBody>
          <a:bodyPr>
            <a:spAutoFit/>
          </a:bodyPr>
          <a:lstStyle/>
          <a:p>
            <a:pPr algn="l" defTabSz="534988" rtl="0" fontAlgn="base">
              <a:spcBef>
                <a:spcPct val="50000"/>
              </a:spcBef>
              <a:spcAft>
                <a:spcPct val="0"/>
              </a:spcAft>
            </a:pPr>
            <a:r>
              <a:rPr lang="en-US" sz="1100" kern="1200">
                <a:solidFill>
                  <a:srgbClr val="000000"/>
                </a:solidFill>
                <a:latin typeface="Helvetica" pitchFamily="34" charset="0"/>
                <a:ea typeface="+mn-ea"/>
                <a:cs typeface="+mn-cs"/>
              </a:rPr>
              <a:t>A</a:t>
            </a:r>
            <a:endParaRPr lang="ru-RU" sz="1100" kern="1200">
              <a:solidFill>
                <a:srgbClr val="000000"/>
              </a:solidFill>
              <a:ea typeface="+mn-ea"/>
              <a:cs typeface="+mn-cs"/>
            </a:endParaRPr>
          </a:p>
        </p:txBody>
      </p:sp>
      <p:sp>
        <p:nvSpPr>
          <p:cNvPr id="374804" name="Text Box 20"/>
          <p:cNvSpPr txBox="1">
            <a:spLocks noChangeArrowheads="1"/>
          </p:cNvSpPr>
          <p:nvPr/>
        </p:nvSpPr>
        <p:spPr bwMode="auto">
          <a:xfrm>
            <a:off x="4500563" y="6092825"/>
            <a:ext cx="863600" cy="260350"/>
          </a:xfrm>
          <a:prstGeom prst="rect">
            <a:avLst/>
          </a:prstGeom>
          <a:solidFill>
            <a:srgbClr val="FFFF99"/>
          </a:solidFill>
          <a:ln w="9525">
            <a:noFill/>
            <a:miter lim="800000"/>
            <a:headEnd/>
            <a:tailEnd/>
          </a:ln>
          <a:effectLst/>
        </p:spPr>
        <p:txBody>
          <a:bodyPr>
            <a:spAutoFit/>
          </a:bodyPr>
          <a:lstStyle/>
          <a:p>
            <a:pPr algn="l" defTabSz="534988" rtl="0" fontAlgn="base">
              <a:spcBef>
                <a:spcPct val="50000"/>
              </a:spcBef>
              <a:spcAft>
                <a:spcPct val="0"/>
              </a:spcAft>
            </a:pPr>
            <a:r>
              <a:rPr lang="en-US" sz="1100" kern="1200">
                <a:solidFill>
                  <a:srgbClr val="000000"/>
                </a:solidFill>
                <a:latin typeface="Helvetica" pitchFamily="34" charset="0"/>
                <a:ea typeface="+mn-ea"/>
                <a:cs typeface="+mn-cs"/>
              </a:rPr>
              <a:t>PLASMA</a:t>
            </a:r>
            <a:endParaRPr lang="ru-RU" sz="1100" kern="1200">
              <a:solidFill>
                <a:srgbClr val="000000"/>
              </a:solidFill>
              <a:ea typeface="+mn-ea"/>
              <a:cs typeface="+mn-cs"/>
            </a:endParaRPr>
          </a:p>
        </p:txBody>
      </p:sp>
      <p:graphicFrame>
        <p:nvGraphicFramePr>
          <p:cNvPr id="374805" name="Object 21"/>
          <p:cNvGraphicFramePr>
            <a:graphicFrameLocks noChangeAspect="1"/>
          </p:cNvGraphicFramePr>
          <p:nvPr/>
        </p:nvGraphicFramePr>
        <p:xfrm>
          <a:off x="4572000" y="5013325"/>
          <a:ext cx="657225" cy="219075"/>
        </p:xfrm>
        <a:graphic>
          <a:graphicData uri="http://schemas.openxmlformats.org/presentationml/2006/ole">
            <p:oleObj spid="_x0000_s4102" name="Фотография Photo Editor" r:id="rId9" imgW="657317" imgH="219222" progId="">
              <p:embed/>
            </p:oleObj>
          </a:graphicData>
        </a:graphic>
      </p:graphicFrame>
      <p:sp>
        <p:nvSpPr>
          <p:cNvPr id="374806" name="Text Box 22"/>
          <p:cNvSpPr txBox="1">
            <a:spLocks noChangeArrowheads="1"/>
          </p:cNvSpPr>
          <p:nvPr/>
        </p:nvSpPr>
        <p:spPr bwMode="auto">
          <a:xfrm>
            <a:off x="8388350" y="5949950"/>
            <a:ext cx="287338" cy="260350"/>
          </a:xfrm>
          <a:prstGeom prst="rect">
            <a:avLst/>
          </a:prstGeom>
          <a:solidFill>
            <a:schemeClr val="accent1"/>
          </a:solidFill>
          <a:ln w="9525">
            <a:noFill/>
            <a:miter lim="800000"/>
            <a:headEnd/>
            <a:tailEnd/>
          </a:ln>
          <a:effectLst/>
        </p:spPr>
        <p:txBody>
          <a:bodyPr>
            <a:spAutoFit/>
          </a:bodyPr>
          <a:lstStyle/>
          <a:p>
            <a:pPr algn="l" defTabSz="534988" rtl="0" fontAlgn="base">
              <a:spcBef>
                <a:spcPct val="50000"/>
              </a:spcBef>
              <a:spcAft>
                <a:spcPct val="0"/>
              </a:spcAft>
            </a:pPr>
            <a:r>
              <a:rPr lang="en-US" sz="1100" kern="1200">
                <a:solidFill>
                  <a:srgbClr val="000000"/>
                </a:solidFill>
                <a:latin typeface="Helvetica" pitchFamily="34" charset="0"/>
                <a:ea typeface="+mn-ea"/>
                <a:cs typeface="+mn-cs"/>
              </a:rPr>
              <a:t>C</a:t>
            </a:r>
            <a:endParaRPr lang="ru-RU" sz="1100" kern="1200">
              <a:solidFill>
                <a:srgbClr val="000000"/>
              </a:solidFill>
              <a:ea typeface="+mn-ea"/>
              <a:cs typeface="+mn-cs"/>
            </a:endParaRPr>
          </a:p>
        </p:txBody>
      </p:sp>
      <p:graphicFrame>
        <p:nvGraphicFramePr>
          <p:cNvPr id="374808" name="Object 24"/>
          <p:cNvGraphicFramePr>
            <a:graphicFrameLocks noChangeAspect="1"/>
          </p:cNvGraphicFramePr>
          <p:nvPr/>
        </p:nvGraphicFramePr>
        <p:xfrm>
          <a:off x="7380288" y="5084763"/>
          <a:ext cx="381000" cy="295275"/>
        </p:xfrm>
        <a:graphic>
          <a:graphicData uri="http://schemas.openxmlformats.org/presentationml/2006/ole">
            <p:oleObj spid="_x0000_s4103" name="Фотография Photo Editor" r:id="rId10" imgW="380852" imgH="295238" progId="">
              <p:embed/>
            </p:oleObj>
          </a:graphicData>
        </a:graphic>
      </p:graphicFrame>
      <p:graphicFrame>
        <p:nvGraphicFramePr>
          <p:cNvPr id="374809" name="Object 25"/>
          <p:cNvGraphicFramePr>
            <a:graphicFrameLocks noChangeAspect="1"/>
          </p:cNvGraphicFramePr>
          <p:nvPr/>
        </p:nvGraphicFramePr>
        <p:xfrm>
          <a:off x="827088" y="4724400"/>
          <a:ext cx="2266950" cy="466725"/>
        </p:xfrm>
        <a:graphic>
          <a:graphicData uri="http://schemas.openxmlformats.org/presentationml/2006/ole">
            <p:oleObj spid="_x0000_s4104" name="Фотография Photo Editor" r:id="rId11" imgW="2266667" imgH="466543" progId="">
              <p:embed/>
            </p:oleObj>
          </a:graphicData>
        </a:graphic>
      </p:graphicFrame>
      <p:sp>
        <p:nvSpPr>
          <p:cNvPr id="374810" name="Text Box 26"/>
          <p:cNvSpPr txBox="1">
            <a:spLocks noChangeArrowheads="1"/>
          </p:cNvSpPr>
          <p:nvPr/>
        </p:nvSpPr>
        <p:spPr bwMode="auto">
          <a:xfrm>
            <a:off x="971550" y="4221163"/>
            <a:ext cx="2087563" cy="366712"/>
          </a:xfrm>
          <a:prstGeom prst="rect">
            <a:avLst/>
          </a:prstGeom>
          <a:noFill/>
          <a:ln w="9525">
            <a:noFill/>
            <a:miter lim="800000"/>
            <a:headEnd/>
            <a:tailEnd/>
          </a:ln>
          <a:effectLst/>
        </p:spPr>
        <p:txBody>
          <a:bodyPr lIns="91427" tIns="45714" rIns="91427" bIns="45714">
            <a:spAutoFit/>
          </a:bodyPr>
          <a:lstStyle/>
          <a:p>
            <a:pPr algn="l" defTabSz="534988" rtl="0" fontAlgn="base">
              <a:spcBef>
                <a:spcPct val="50000"/>
              </a:spcBef>
              <a:spcAft>
                <a:spcPct val="0"/>
              </a:spcAft>
            </a:pPr>
            <a:r>
              <a:rPr lang="en-US" kern="1200">
                <a:solidFill>
                  <a:srgbClr val="008000"/>
                </a:solidFill>
                <a:latin typeface="Helvetica" pitchFamily="34" charset="0"/>
                <a:ea typeface="+mn-ea"/>
                <a:cs typeface="+mn-cs"/>
              </a:rPr>
              <a:t>Lorentz equation</a:t>
            </a:r>
            <a:endParaRPr lang="ru-RU" kern="1200">
              <a:solidFill>
                <a:srgbClr val="008000"/>
              </a:solidFill>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logoss"/>
          <p:cNvPicPr>
            <a:picLocks noChangeAspect="1" noChangeArrowheads="1"/>
          </p:cNvPicPr>
          <p:nvPr/>
        </p:nvPicPr>
        <p:blipFill>
          <a:blip r:embed="rId3"/>
          <a:srcRect/>
          <a:stretch>
            <a:fillRect/>
          </a:stretch>
        </p:blipFill>
        <p:spPr bwMode="auto">
          <a:xfrm>
            <a:off x="142844" y="142853"/>
            <a:ext cx="1785950" cy="483778"/>
          </a:xfrm>
          <a:prstGeom prst="rect">
            <a:avLst/>
          </a:prstGeom>
          <a:noFill/>
        </p:spPr>
      </p:pic>
      <p:pic>
        <p:nvPicPr>
          <p:cNvPr id="5" name="Picture 6" descr="show_picture"/>
          <p:cNvPicPr>
            <a:picLocks noChangeAspect="1" noChangeArrowheads="1"/>
          </p:cNvPicPr>
          <p:nvPr/>
        </p:nvPicPr>
        <p:blipFill>
          <a:blip r:embed="rId4"/>
          <a:srcRect/>
          <a:stretch>
            <a:fillRect/>
          </a:stretch>
        </p:blipFill>
        <p:spPr bwMode="auto">
          <a:xfrm>
            <a:off x="7215206" y="238105"/>
            <a:ext cx="1676400" cy="333375"/>
          </a:xfrm>
          <a:prstGeom prst="rect">
            <a:avLst/>
          </a:prstGeom>
          <a:solidFill>
            <a:schemeClr val="accent1"/>
          </a:solidFill>
          <a:ln w="9525">
            <a:noFill/>
            <a:miter lim="800000"/>
            <a:headEnd/>
            <a:tailEnd/>
          </a:ln>
        </p:spPr>
      </p:pic>
      <p:sp>
        <p:nvSpPr>
          <p:cNvPr id="6" name="TextBox 5"/>
          <p:cNvSpPr txBox="1"/>
          <p:nvPr/>
        </p:nvSpPr>
        <p:spPr>
          <a:xfrm>
            <a:off x="2143108" y="214290"/>
            <a:ext cx="4857784" cy="1015663"/>
          </a:xfrm>
          <a:prstGeom prst="rect">
            <a:avLst/>
          </a:prstGeom>
          <a:noFill/>
        </p:spPr>
        <p:txBody>
          <a:bodyPr wrap="square" rtlCol="0">
            <a:spAutoFit/>
          </a:bodyPr>
          <a:lstStyle/>
          <a:p>
            <a:pPr algn="ctr" rtl="0"/>
            <a:r>
              <a:rPr lang="en-US" b="1" i="1" u="sng" kern="1200" dirty="0">
                <a:solidFill>
                  <a:prstClr val="black"/>
                </a:solidFill>
                <a:latin typeface="Calibri"/>
                <a:ea typeface="+mn-ea"/>
                <a:cs typeface="+mn-cs"/>
              </a:rPr>
              <a:t>RF and DC test stand instrumentation for breakdown research</a:t>
            </a:r>
          </a:p>
          <a:p>
            <a:pPr algn="ctr" rtl="0"/>
            <a:endParaRPr lang="en-US" sz="1200" kern="1200" dirty="0">
              <a:solidFill>
                <a:prstClr val="black"/>
              </a:solidFill>
              <a:latin typeface="Calibri"/>
              <a:ea typeface="+mn-ea"/>
              <a:cs typeface="+mn-cs"/>
            </a:endParaRPr>
          </a:p>
          <a:p>
            <a:pPr algn="ctr" rtl="0"/>
            <a:r>
              <a:rPr lang="en-US" sz="1200" kern="1200" dirty="0">
                <a:solidFill>
                  <a:prstClr val="black"/>
                </a:solidFill>
                <a:latin typeface="Calibri"/>
                <a:ea typeface="+mn-ea"/>
                <a:cs typeface="+mn-cs"/>
              </a:rPr>
              <a:t>Jan W. Kovermann, CERN, RWTH Aachen</a:t>
            </a:r>
          </a:p>
        </p:txBody>
      </p:sp>
      <p:graphicFrame>
        <p:nvGraphicFramePr>
          <p:cNvPr id="7" name="Chart 6"/>
          <p:cNvGraphicFramePr/>
          <p:nvPr/>
        </p:nvGraphicFramePr>
        <p:xfrm>
          <a:off x="142844" y="1285860"/>
          <a:ext cx="3786214" cy="2928958"/>
        </p:xfrm>
        <a:graphic>
          <a:graphicData uri="http://schemas.openxmlformats.org/drawingml/2006/chart">
            <c:chart xmlns:c="http://schemas.openxmlformats.org/drawingml/2006/chart" xmlns:r="http://schemas.openxmlformats.org/officeDocument/2006/relationships" r:id="rId5"/>
          </a:graphicData>
        </a:graphic>
      </p:graphicFrame>
      <p:sp>
        <p:nvSpPr>
          <p:cNvPr id="8" name="TextBox 7"/>
          <p:cNvSpPr txBox="1"/>
          <p:nvPr/>
        </p:nvSpPr>
        <p:spPr>
          <a:xfrm>
            <a:off x="4071934" y="1428736"/>
            <a:ext cx="4929222" cy="923330"/>
          </a:xfrm>
          <a:prstGeom prst="rect">
            <a:avLst/>
          </a:prstGeom>
          <a:noFill/>
        </p:spPr>
        <p:txBody>
          <a:bodyPr wrap="square" rtlCol="0">
            <a:spAutoFit/>
          </a:bodyPr>
          <a:lstStyle/>
          <a:p>
            <a:pPr algn="ctr" rtl="0"/>
            <a:r>
              <a:rPr lang="en-US" b="1" kern="1200" dirty="0">
                <a:solidFill>
                  <a:srgbClr val="FF0000"/>
                </a:solidFill>
                <a:effectLst>
                  <a:outerShdw blurRad="38100" dist="38100" dir="2700000" algn="tl">
                    <a:srgbClr val="000000">
                      <a:alpha val="43137"/>
                    </a:srgbClr>
                  </a:outerShdw>
                </a:effectLst>
                <a:latin typeface="Calibri"/>
                <a:ea typeface="+mn-ea"/>
                <a:cs typeface="+mn-cs"/>
              </a:rPr>
              <a:t>Measurements in RF and DC experiments are needed to develop and support breakdown models and simulations</a:t>
            </a:r>
          </a:p>
        </p:txBody>
      </p:sp>
      <p:sp>
        <p:nvSpPr>
          <p:cNvPr id="9" name="TextBox 8"/>
          <p:cNvSpPr txBox="1"/>
          <p:nvPr/>
        </p:nvSpPr>
        <p:spPr>
          <a:xfrm>
            <a:off x="4071934" y="2513010"/>
            <a:ext cx="4857784" cy="3970318"/>
          </a:xfrm>
          <a:prstGeom prst="rect">
            <a:avLst/>
          </a:prstGeom>
          <a:noFill/>
        </p:spPr>
        <p:txBody>
          <a:bodyPr wrap="square" rtlCol="0">
            <a:spAutoFit/>
          </a:bodyPr>
          <a:lstStyle/>
          <a:p>
            <a:pPr algn="l" rtl="0"/>
            <a:r>
              <a:rPr lang="en-US" kern="1200" dirty="0">
                <a:solidFill>
                  <a:prstClr val="black"/>
                </a:solidFill>
                <a:latin typeface="Calibri"/>
                <a:ea typeface="+mn-ea"/>
                <a:cs typeface="+mn-cs"/>
              </a:rPr>
              <a:t> </a:t>
            </a:r>
            <a:r>
              <a:rPr lang="en-US" b="1" kern="1200" dirty="0">
                <a:solidFill>
                  <a:prstClr val="black"/>
                </a:solidFill>
                <a:effectLst>
                  <a:outerShdw blurRad="38100" dist="38100" dir="2700000" algn="tl">
                    <a:srgbClr val="000000">
                      <a:alpha val="43137"/>
                    </a:srgbClr>
                  </a:outerShdw>
                </a:effectLst>
                <a:latin typeface="Calibri"/>
                <a:ea typeface="+mn-ea"/>
                <a:cs typeface="+mn-cs"/>
              </a:rPr>
              <a:t>A breakdown emits electromagnetic radiation from infrared to x-rays:</a:t>
            </a:r>
            <a:endParaRPr lang="en-US" kern="1200" dirty="0">
              <a:solidFill>
                <a:prstClr val="black"/>
              </a:solidFill>
              <a:latin typeface="Calibri"/>
              <a:ea typeface="+mn-ea"/>
              <a:cs typeface="+mn-cs"/>
            </a:endParaRPr>
          </a:p>
          <a:p>
            <a:pPr algn="l" rtl="0">
              <a:buFontTx/>
              <a:buChar char="-"/>
            </a:pPr>
            <a:r>
              <a:rPr lang="en-US" kern="1200" dirty="0">
                <a:solidFill>
                  <a:prstClr val="black"/>
                </a:solidFill>
                <a:latin typeface="Calibri"/>
                <a:ea typeface="+mn-ea"/>
                <a:cs typeface="+mn-cs"/>
              </a:rPr>
              <a:t> An analysis of that radiation can reveal information about the processes during a breakdown</a:t>
            </a:r>
          </a:p>
          <a:p>
            <a:pPr algn="l" rtl="0">
              <a:buFontTx/>
              <a:buChar char="-"/>
            </a:pPr>
            <a:r>
              <a:rPr lang="en-US" kern="1200" dirty="0">
                <a:solidFill>
                  <a:prstClr val="black"/>
                </a:solidFill>
                <a:latin typeface="Calibri"/>
                <a:ea typeface="+mn-ea"/>
                <a:cs typeface="+mn-cs"/>
              </a:rPr>
              <a:t> A time-resolved acquisition can additionally help to discover the chronological sequence of these processes</a:t>
            </a:r>
          </a:p>
          <a:p>
            <a:pPr algn="l" rtl="0">
              <a:buFontTx/>
              <a:buChar char="-"/>
            </a:pPr>
            <a:r>
              <a:rPr lang="en-US" kern="1200" dirty="0">
                <a:solidFill>
                  <a:prstClr val="black"/>
                </a:solidFill>
                <a:latin typeface="Calibri"/>
                <a:ea typeface="+mn-ea"/>
                <a:cs typeface="+mn-cs"/>
              </a:rPr>
              <a:t> The measured values like plasma temperature, composition, density and their time development will be used as input for a breakdown model and corresponding simulations</a:t>
            </a:r>
          </a:p>
          <a:p>
            <a:pPr algn="l" rtl="0">
              <a:buFontTx/>
              <a:buChar char="-"/>
            </a:pPr>
            <a:r>
              <a:rPr lang="en-US" kern="1200" dirty="0">
                <a:solidFill>
                  <a:prstClr val="black"/>
                </a:solidFill>
                <a:latin typeface="Calibri"/>
                <a:ea typeface="+mn-ea"/>
                <a:cs typeface="+mn-cs"/>
              </a:rPr>
              <a:t> Complementary experiments like RF diagnostics of the plasma are under development</a:t>
            </a:r>
          </a:p>
        </p:txBody>
      </p:sp>
      <p:pic>
        <p:nvPicPr>
          <p:cNvPr id="1029" name="Picture 5" descr="G:\Experiments\CTF3\DATA\BreakdownPics\BD 30.Jul07_19.17.26.346  .jpg"/>
          <p:cNvPicPr>
            <a:picLocks noChangeAspect="1" noChangeArrowheads="1"/>
          </p:cNvPicPr>
          <p:nvPr/>
        </p:nvPicPr>
        <p:blipFill>
          <a:blip r:embed="rId6"/>
          <a:srcRect/>
          <a:stretch>
            <a:fillRect/>
          </a:stretch>
        </p:blipFill>
        <p:spPr bwMode="auto">
          <a:xfrm>
            <a:off x="428596" y="4143380"/>
            <a:ext cx="3286148" cy="2196703"/>
          </a:xfrm>
          <a:prstGeom prst="rect">
            <a:avLst/>
          </a:prstGeom>
          <a:noFill/>
        </p:spPr>
      </p:pic>
      <p:sp>
        <p:nvSpPr>
          <p:cNvPr id="17" name="TextBox 16"/>
          <p:cNvSpPr txBox="1"/>
          <p:nvPr/>
        </p:nvSpPr>
        <p:spPr>
          <a:xfrm>
            <a:off x="1214414" y="6429396"/>
            <a:ext cx="2143140" cy="246221"/>
          </a:xfrm>
          <a:prstGeom prst="rect">
            <a:avLst/>
          </a:prstGeom>
          <a:noFill/>
        </p:spPr>
        <p:txBody>
          <a:bodyPr wrap="square" rtlCol="0">
            <a:spAutoFit/>
          </a:bodyPr>
          <a:lstStyle/>
          <a:p>
            <a:pPr algn="l" rtl="0"/>
            <a:r>
              <a:rPr lang="en-US" sz="1000" kern="1200" dirty="0">
                <a:solidFill>
                  <a:prstClr val="black"/>
                </a:solidFill>
                <a:latin typeface="Calibri"/>
                <a:ea typeface="+mn-ea"/>
                <a:cs typeface="+mn-cs"/>
              </a:rPr>
              <a:t>Breakdown in RF structure</a:t>
            </a:r>
          </a:p>
        </p:txBody>
      </p:sp>
      <p:cxnSp>
        <p:nvCxnSpPr>
          <p:cNvPr id="19" name="Straight Arrow Connector 18"/>
          <p:cNvCxnSpPr/>
          <p:nvPr/>
        </p:nvCxnSpPr>
        <p:spPr>
          <a:xfrm rot="10800000" flipV="1">
            <a:off x="1142976" y="1857364"/>
            <a:ext cx="500066"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0800000" flipV="1">
            <a:off x="1142976" y="2071678"/>
            <a:ext cx="500066"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a:off x="1893075" y="2678901"/>
            <a:ext cx="571504"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500166" y="1785926"/>
            <a:ext cx="2143140" cy="646331"/>
          </a:xfrm>
          <a:prstGeom prst="rect">
            <a:avLst/>
          </a:prstGeom>
          <a:noFill/>
        </p:spPr>
        <p:txBody>
          <a:bodyPr wrap="square" rtlCol="0">
            <a:spAutoFit/>
          </a:bodyPr>
          <a:lstStyle/>
          <a:p>
            <a:pPr algn="ctr" rtl="0"/>
            <a:r>
              <a:rPr lang="en-US" sz="1200" kern="1200" dirty="0">
                <a:solidFill>
                  <a:srgbClr val="FF0000"/>
                </a:solidFill>
                <a:latin typeface="Calibri"/>
                <a:ea typeface="+mn-ea"/>
                <a:cs typeface="+mn-cs"/>
              </a:rPr>
              <a:t>Neutral Cu lines,</a:t>
            </a:r>
          </a:p>
          <a:p>
            <a:pPr algn="ctr" rtl="0"/>
            <a:r>
              <a:rPr lang="en-US" sz="1200" kern="1200" dirty="0">
                <a:solidFill>
                  <a:srgbClr val="FF0000"/>
                </a:solidFill>
                <a:latin typeface="Calibri"/>
                <a:ea typeface="+mn-ea"/>
                <a:cs typeface="+mn-cs"/>
              </a:rPr>
              <a:t> T(plasma) ~ 8000K – 16000K (prelim.)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125"/>
          <p:cNvGraphicFramePr>
            <a:graphicFrameLocks noGrp="1"/>
          </p:cNvGraphicFramePr>
          <p:nvPr/>
        </p:nvGraphicFramePr>
        <p:xfrm>
          <a:off x="152400" y="381000"/>
          <a:ext cx="8839199" cy="6344731"/>
        </p:xfrm>
        <a:graphic>
          <a:graphicData uri="http://schemas.openxmlformats.org/drawingml/2006/table">
            <a:tbl>
              <a:tblPr/>
              <a:tblGrid>
                <a:gridCol w="1636889"/>
                <a:gridCol w="1898791"/>
                <a:gridCol w="1702364"/>
                <a:gridCol w="2046111"/>
                <a:gridCol w="1555044"/>
              </a:tblGrid>
              <a:tr h="931483">
                <a:tc>
                  <a:txBody>
                    <a:bodyPr/>
                    <a:lstStyle/>
                    <a:p>
                      <a:pPr marL="231775" marR="0" lvl="0" indent="0" algn="l" defTabSz="914400" rtl="0" eaLnBrk="0" fontAlgn="base" latinLnBrk="0" hangingPunct="0">
                        <a:lnSpc>
                          <a:spcPct val="100000"/>
                        </a:lnSpc>
                        <a:spcBef>
                          <a:spcPct val="20000"/>
                        </a:spcBef>
                        <a:spcAft>
                          <a:spcPct val="0"/>
                        </a:spcAft>
                        <a:buClr>
                          <a:schemeClr val="tx2"/>
                        </a:buClr>
                        <a:buSzPct val="90000"/>
                        <a:buFontTx/>
                        <a:buNone/>
                        <a:tabLst/>
                      </a:pPr>
                      <a:endParaRPr kumimoji="0" lang="en-US" sz="1400" b="0" i="0" u="none" strike="noStrike" cap="none" normalizeH="0" baseline="0" dirty="0" smtClean="0">
                        <a:ln>
                          <a:noFill/>
                        </a:ln>
                        <a:solidFill>
                          <a:schemeClr val="tx1"/>
                        </a:solidFill>
                        <a:effectLst/>
                        <a:latin typeface="Arial Unicode MS" pitchFamily="34" charset="-128"/>
                      </a:endParaRPr>
                    </a:p>
                  </a:txBody>
                  <a:tcPr marL="45720" marR="4572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Estimated material limit without safety margin </a:t>
                      </a:r>
                    </a:p>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800" b="1" i="0" u="none" strike="noStrike" cap="none" normalizeH="0" baseline="0" dirty="0" smtClean="0">
                          <a:ln>
                            <a:noFill/>
                          </a:ln>
                          <a:solidFill>
                            <a:schemeClr val="tx1"/>
                          </a:solidFill>
                          <a:effectLst/>
                          <a:latin typeface="Arial Unicode MS" pitchFamily="34" charset="-128"/>
                        </a:rPr>
                        <a:t>(CLIC target value  </a:t>
                      </a:r>
                      <a:r>
                        <a:rPr kumimoji="0" lang="el-GR" sz="800" b="1" i="0" u="none" strike="noStrike" cap="none" normalizeH="0" baseline="0" dirty="0" smtClean="0">
                          <a:ln>
                            <a:noFill/>
                          </a:ln>
                          <a:solidFill>
                            <a:schemeClr val="tx1"/>
                          </a:solidFill>
                          <a:effectLst/>
                          <a:latin typeface="Arial Unicode MS" pitchFamily="34" charset="-128"/>
                        </a:rPr>
                        <a:t>Δ</a:t>
                      </a:r>
                      <a:r>
                        <a:rPr kumimoji="0" lang="en-US" sz="800" b="1" i="0" u="none" strike="noStrike" cap="none" normalizeH="0" baseline="0" dirty="0" smtClean="0">
                          <a:ln>
                            <a:noFill/>
                          </a:ln>
                          <a:solidFill>
                            <a:schemeClr val="tx1"/>
                          </a:solidFill>
                          <a:effectLst/>
                          <a:latin typeface="Arial Unicode MS" pitchFamily="34" charset="-128"/>
                        </a:rPr>
                        <a:t>T = 56K)</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err="1" smtClean="0">
                          <a:ln>
                            <a:noFill/>
                          </a:ln>
                          <a:solidFill>
                            <a:schemeClr val="tx1"/>
                          </a:solidFill>
                          <a:effectLst/>
                          <a:latin typeface="Arial Unicode MS" pitchFamily="34" charset="-128"/>
                        </a:rPr>
                        <a:t>Machinability</a:t>
                      </a:r>
                      <a:endParaRPr kumimoji="0" lang="en-US" sz="1400" b="1" i="0" u="none" strike="noStrike" cap="none" normalizeH="0" baseline="0" dirty="0" smtClean="0">
                        <a:ln>
                          <a:noFill/>
                        </a:ln>
                        <a:solidFill>
                          <a:schemeClr val="tx1"/>
                        </a:solidFill>
                        <a:effectLst/>
                        <a:latin typeface="Arial Unicode MS" pitchFamily="34" charset="-128"/>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Exposure to Elevated Temperatures</a:t>
                      </a:r>
                    </a:p>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800" b="1" i="0" u="none" strike="noStrike" cap="none" normalizeH="0" baseline="0" dirty="0" smtClean="0">
                          <a:ln>
                            <a:noFill/>
                          </a:ln>
                          <a:solidFill>
                            <a:schemeClr val="tx1"/>
                          </a:solidFill>
                          <a:effectLst/>
                          <a:latin typeface="Arial Unicode MS" pitchFamily="34" charset="-128"/>
                        </a:rPr>
                        <a:t>(brazing)</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smtClean="0">
                          <a:ln>
                            <a:noFill/>
                          </a:ln>
                          <a:solidFill>
                            <a:schemeClr val="tx1"/>
                          </a:solidFill>
                          <a:effectLst/>
                          <a:latin typeface="Arial Unicode MS" pitchFamily="34" charset="-128"/>
                        </a:rPr>
                        <a:t>Breakdown resistance</a:t>
                      </a:r>
                    </a:p>
                  </a:txBody>
                  <a:tcPr marL="45720" marR="4572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1591284">
                <a:tc>
                  <a:txBody>
                    <a:bodyPr/>
                    <a:lstStyle/>
                    <a:p>
                      <a:pPr marL="231775" marR="0" lvl="0" indent="0" algn="l"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Oxygen-Free Copper C10100</a:t>
                      </a:r>
                    </a:p>
                    <a:p>
                      <a:pPr marL="231775" marR="0" lvl="0" indent="0" algn="l" defTabSz="914400" rtl="0" eaLnBrk="0" fontAlgn="base" latinLnBrk="0" hangingPunct="0">
                        <a:lnSpc>
                          <a:spcPct val="100000"/>
                        </a:lnSpc>
                        <a:spcBef>
                          <a:spcPct val="20000"/>
                        </a:spcBef>
                        <a:spcAft>
                          <a:spcPct val="0"/>
                        </a:spcAft>
                        <a:buClr>
                          <a:schemeClr val="tx2"/>
                        </a:buClr>
                        <a:buSzPct val="90000"/>
                        <a:buFontTx/>
                        <a:buNone/>
                        <a:tabLst/>
                      </a:pPr>
                      <a:r>
                        <a:rPr kumimoji="0" lang="en-US" sz="800" b="1" i="0" u="none" strike="noStrike" cap="none" normalizeH="0" baseline="0" dirty="0" smtClean="0">
                          <a:ln>
                            <a:noFill/>
                          </a:ln>
                          <a:solidFill>
                            <a:schemeClr val="tx1"/>
                          </a:solidFill>
                          <a:effectLst/>
                          <a:latin typeface="Arial Unicode MS" pitchFamily="34" charset="-128"/>
                        </a:rPr>
                        <a:t>E-</a:t>
                      </a:r>
                      <a:r>
                        <a:rPr kumimoji="0" lang="en-US" sz="800" b="1" i="0" u="none" strike="noStrike" cap="none" normalizeH="0" baseline="0" dirty="0" err="1" smtClean="0">
                          <a:ln>
                            <a:noFill/>
                          </a:ln>
                          <a:solidFill>
                            <a:schemeClr val="tx1"/>
                          </a:solidFill>
                          <a:effectLst/>
                          <a:latin typeface="Arial Unicode MS" pitchFamily="34" charset="-128"/>
                        </a:rPr>
                        <a:t>cond</a:t>
                      </a:r>
                      <a:r>
                        <a:rPr kumimoji="0" lang="en-US" sz="800" b="1" i="0" u="none" strike="noStrike" cap="none" normalizeH="0" baseline="0" dirty="0" smtClean="0">
                          <a:ln>
                            <a:noFill/>
                          </a:ln>
                          <a:solidFill>
                            <a:schemeClr val="tx1"/>
                          </a:solidFill>
                          <a:effectLst/>
                          <a:latin typeface="Arial Unicode MS" pitchFamily="34" charset="-128"/>
                        </a:rPr>
                        <a:t>:</a:t>
                      </a:r>
                    </a:p>
                    <a:p>
                      <a:pPr marL="231775" marR="0" lvl="0" indent="0" algn="l" defTabSz="914400" rtl="0" eaLnBrk="0" fontAlgn="base" latinLnBrk="0" hangingPunct="0">
                        <a:lnSpc>
                          <a:spcPct val="100000"/>
                        </a:lnSpc>
                        <a:spcBef>
                          <a:spcPct val="20000"/>
                        </a:spcBef>
                        <a:spcAft>
                          <a:spcPct val="0"/>
                        </a:spcAft>
                        <a:buClr>
                          <a:schemeClr val="tx2"/>
                        </a:buClr>
                        <a:buSzPct val="90000"/>
                        <a:buFontTx/>
                        <a:buNone/>
                        <a:tabLst/>
                      </a:pPr>
                      <a:r>
                        <a:rPr kumimoji="0" lang="en-US" sz="800" b="1" i="0" u="none" strike="noStrike" cap="none" normalizeH="0" baseline="0" dirty="0" smtClean="0">
                          <a:ln>
                            <a:noFill/>
                          </a:ln>
                          <a:solidFill>
                            <a:schemeClr val="tx1"/>
                          </a:solidFill>
                          <a:effectLst/>
                          <a:latin typeface="Arial Unicode MS" pitchFamily="34" charset="-128"/>
                        </a:rPr>
                        <a:t>101 % IACS (all states)</a:t>
                      </a:r>
                    </a:p>
                  </a:txBody>
                  <a:tcPr marL="45720" marR="4572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Cold worked </a:t>
                      </a:r>
                    </a:p>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l-GR" sz="1400" b="1" i="0" u="none" strike="noStrike" cap="none" normalizeH="0" baseline="0" dirty="0" smtClean="0">
                          <a:ln>
                            <a:noFill/>
                          </a:ln>
                          <a:solidFill>
                            <a:schemeClr val="tx1"/>
                          </a:solidFill>
                          <a:effectLst/>
                          <a:latin typeface="Arial Unicode MS" pitchFamily="34" charset="-128"/>
                        </a:rPr>
                        <a:t>Δ</a:t>
                      </a:r>
                      <a:r>
                        <a:rPr kumimoji="0" lang="en-US" sz="1400" b="1" i="0" u="none" strike="noStrike" cap="none" normalizeH="0" baseline="0" dirty="0" smtClean="0">
                          <a:ln>
                            <a:noFill/>
                          </a:ln>
                          <a:solidFill>
                            <a:schemeClr val="tx1"/>
                          </a:solidFill>
                          <a:effectLst/>
                          <a:latin typeface="Arial Unicode MS" pitchFamily="34" charset="-128"/>
                        </a:rPr>
                        <a:t>T = 48 K</a:t>
                      </a:r>
                    </a:p>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endParaRPr kumimoji="0" lang="en-US" sz="1400" b="1" i="0" u="none" strike="noStrike" cap="none" normalizeH="0" baseline="0" dirty="0" smtClean="0">
                        <a:ln>
                          <a:noFill/>
                        </a:ln>
                        <a:solidFill>
                          <a:schemeClr val="tx1"/>
                        </a:solidFill>
                        <a:effectLst/>
                        <a:latin typeface="Arial Unicode MS" pitchFamily="34" charset="-128"/>
                      </a:endParaRPr>
                    </a:p>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Brazed</a:t>
                      </a:r>
                    </a:p>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34 K ≤ </a:t>
                      </a:r>
                      <a:r>
                        <a:rPr kumimoji="0" lang="el-GR" sz="1400" b="1" i="0" u="none" strike="noStrike" cap="none" normalizeH="0" baseline="0" dirty="0" smtClean="0">
                          <a:ln>
                            <a:noFill/>
                          </a:ln>
                          <a:solidFill>
                            <a:schemeClr val="tx1"/>
                          </a:solidFill>
                          <a:effectLst/>
                          <a:latin typeface="Arial Unicode MS" pitchFamily="34" charset="-128"/>
                        </a:rPr>
                        <a:t>Δ</a:t>
                      </a:r>
                      <a:r>
                        <a:rPr kumimoji="0" lang="en-US" sz="1400" b="1" i="0" u="none" strike="noStrike" cap="none" normalizeH="0" baseline="0" dirty="0" smtClean="0">
                          <a:ln>
                            <a:noFill/>
                          </a:ln>
                          <a:solidFill>
                            <a:schemeClr val="tx1"/>
                          </a:solidFill>
                          <a:effectLst/>
                          <a:latin typeface="Arial Unicode MS" pitchFamily="34" charset="-128"/>
                        </a:rPr>
                        <a:t>T ≤ 48 K</a:t>
                      </a:r>
                      <a:endParaRPr kumimoji="0" lang="en-US" sz="1400" b="0" i="0" u="none" strike="noStrike" cap="none" normalizeH="0" baseline="0" dirty="0" smtClean="0">
                        <a:ln>
                          <a:noFill/>
                        </a:ln>
                        <a:solidFill>
                          <a:schemeClr val="tx1"/>
                        </a:solidFill>
                        <a:effectLst/>
                        <a:latin typeface="Arial Unicode MS" pitchFamily="34" charset="-128"/>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Good for all temper states and structure concepts</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Generally mechanical properties decrease after brazing. Thermal fatigue strength not necessary with the same ratio.</a:t>
                      </a:r>
                    </a:p>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Tests under </a:t>
                      </a:r>
                      <a:r>
                        <a:rPr kumimoji="0" lang="en-US" sz="1400" b="1" i="0" u="none" strike="noStrike" cap="none" normalizeH="0" baseline="0" smtClean="0">
                          <a:ln>
                            <a:noFill/>
                          </a:ln>
                          <a:solidFill>
                            <a:schemeClr val="tx1"/>
                          </a:solidFill>
                          <a:effectLst/>
                          <a:latin typeface="Arial Unicode MS" pitchFamily="34" charset="-128"/>
                        </a:rPr>
                        <a:t>way </a:t>
                      </a:r>
                    </a:p>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800" b="1" i="0" u="none" strike="noStrike" cap="none" normalizeH="0" baseline="0" smtClean="0">
                          <a:ln>
                            <a:noFill/>
                          </a:ln>
                          <a:solidFill>
                            <a:schemeClr val="tx1"/>
                          </a:solidFill>
                          <a:effectLst/>
                          <a:latin typeface="Arial Unicode MS" pitchFamily="34" charset="-128"/>
                        </a:rPr>
                        <a:t>(</a:t>
                      </a:r>
                      <a:r>
                        <a:rPr kumimoji="0" lang="en-US" sz="800" b="1" i="0" u="none" strike="noStrike" cap="none" normalizeH="0" baseline="0" dirty="0" smtClean="0">
                          <a:ln>
                            <a:noFill/>
                          </a:ln>
                          <a:solidFill>
                            <a:schemeClr val="tx1"/>
                          </a:solidFill>
                          <a:effectLst/>
                          <a:latin typeface="Arial Unicode MS" pitchFamily="34" charset="-128"/>
                        </a:rPr>
                        <a:t>RF SLAC and Laser CERN)</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Shown by a number of experiments</a:t>
                      </a:r>
                    </a:p>
                  </a:txBody>
                  <a:tcPr marL="45720" marR="4572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1868511">
                <a:tc>
                  <a:txBody>
                    <a:bodyPr/>
                    <a:lstStyle/>
                    <a:p>
                      <a:pPr marL="231775" marR="0" lvl="0" indent="0" algn="l"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Copper Zirconium C15000</a:t>
                      </a:r>
                    </a:p>
                    <a:p>
                      <a:pPr marL="231775" marR="0" lvl="0" indent="0" algn="l" defTabSz="914400" rtl="0" eaLnBrk="0" fontAlgn="base" latinLnBrk="0" hangingPunct="0">
                        <a:lnSpc>
                          <a:spcPct val="100000"/>
                        </a:lnSpc>
                        <a:spcBef>
                          <a:spcPct val="20000"/>
                        </a:spcBef>
                        <a:spcAft>
                          <a:spcPct val="0"/>
                        </a:spcAft>
                        <a:buClr>
                          <a:schemeClr val="tx2"/>
                        </a:buClr>
                        <a:buSzPct val="90000"/>
                        <a:buFontTx/>
                        <a:buNone/>
                        <a:tabLst/>
                        <a:defRPr/>
                      </a:pPr>
                      <a:r>
                        <a:rPr kumimoji="0" lang="en-US" sz="800" b="1" i="0" u="none" strike="noStrike" cap="none" normalizeH="0" baseline="0" dirty="0" smtClean="0">
                          <a:ln>
                            <a:noFill/>
                          </a:ln>
                          <a:solidFill>
                            <a:schemeClr val="tx1"/>
                          </a:solidFill>
                          <a:effectLst/>
                          <a:latin typeface="Arial Unicode MS" pitchFamily="34" charset="-128"/>
                        </a:rPr>
                        <a:t>E-</a:t>
                      </a:r>
                      <a:r>
                        <a:rPr kumimoji="0" lang="en-US" sz="800" b="1" i="0" u="none" strike="noStrike" cap="none" normalizeH="0" baseline="0" dirty="0" err="1" smtClean="0">
                          <a:ln>
                            <a:noFill/>
                          </a:ln>
                          <a:solidFill>
                            <a:schemeClr val="tx1"/>
                          </a:solidFill>
                          <a:effectLst/>
                          <a:latin typeface="Arial Unicode MS" pitchFamily="34" charset="-128"/>
                        </a:rPr>
                        <a:t>cond</a:t>
                      </a:r>
                      <a:r>
                        <a:rPr kumimoji="0" lang="en-US" sz="800" b="1" i="0" u="none" strike="noStrike" cap="none" normalizeH="0" baseline="0" dirty="0" smtClean="0">
                          <a:ln>
                            <a:noFill/>
                          </a:ln>
                          <a:solidFill>
                            <a:schemeClr val="tx1"/>
                          </a:solidFill>
                          <a:effectLst/>
                          <a:latin typeface="Arial Unicode MS" pitchFamily="34" charset="-128"/>
                        </a:rPr>
                        <a:t>:</a:t>
                      </a:r>
                    </a:p>
                    <a:p>
                      <a:pPr marL="231775" marR="0" lvl="0" indent="0" algn="l" defTabSz="914400" rtl="0" eaLnBrk="0" fontAlgn="base" latinLnBrk="0" hangingPunct="0">
                        <a:lnSpc>
                          <a:spcPct val="100000"/>
                        </a:lnSpc>
                        <a:spcBef>
                          <a:spcPct val="20000"/>
                        </a:spcBef>
                        <a:spcAft>
                          <a:spcPct val="0"/>
                        </a:spcAft>
                        <a:buClr>
                          <a:schemeClr val="tx2"/>
                        </a:buClr>
                        <a:buSzPct val="90000"/>
                        <a:buFontTx/>
                        <a:buNone/>
                        <a:tabLst/>
                        <a:defRPr/>
                      </a:pPr>
                      <a:r>
                        <a:rPr kumimoji="0" lang="en-US" sz="800" b="1" i="0" u="none" strike="noStrike" cap="none" normalizeH="0" baseline="0" dirty="0" smtClean="0">
                          <a:ln>
                            <a:noFill/>
                          </a:ln>
                          <a:solidFill>
                            <a:schemeClr val="tx1"/>
                          </a:solidFill>
                          <a:effectLst/>
                          <a:latin typeface="Arial Unicode MS" pitchFamily="34" charset="-128"/>
                        </a:rPr>
                        <a:t>94 % IACS (cold worked)</a:t>
                      </a:r>
                    </a:p>
                    <a:p>
                      <a:pPr marL="231775" marR="0" lvl="0" indent="0" algn="l" defTabSz="914400" rtl="0" eaLnBrk="0" fontAlgn="base" latinLnBrk="0" hangingPunct="0">
                        <a:lnSpc>
                          <a:spcPct val="100000"/>
                        </a:lnSpc>
                        <a:spcBef>
                          <a:spcPct val="20000"/>
                        </a:spcBef>
                        <a:spcAft>
                          <a:spcPct val="0"/>
                        </a:spcAft>
                        <a:buClr>
                          <a:schemeClr val="tx2"/>
                        </a:buClr>
                        <a:buSzPct val="90000"/>
                        <a:buFontTx/>
                        <a:buNone/>
                        <a:tabLst/>
                        <a:defRPr/>
                      </a:pPr>
                      <a:r>
                        <a:rPr kumimoji="0" lang="en-US" sz="800" b="1" i="0" u="none" strike="noStrike" cap="none" normalizeH="0" baseline="0" dirty="0" smtClean="0">
                          <a:ln>
                            <a:noFill/>
                          </a:ln>
                          <a:solidFill>
                            <a:schemeClr val="tx1"/>
                          </a:solidFill>
                          <a:effectLst/>
                          <a:latin typeface="Arial Unicode MS" pitchFamily="34" charset="-128"/>
                        </a:rPr>
                        <a:t>80 % IACS (brazed)</a:t>
                      </a:r>
                    </a:p>
                    <a:p>
                      <a:pPr marL="231775" marR="0" lvl="0" indent="0" algn="l" defTabSz="914400" rtl="0" eaLnBrk="0" fontAlgn="base" latinLnBrk="0" hangingPunct="0">
                        <a:lnSpc>
                          <a:spcPct val="100000"/>
                        </a:lnSpc>
                        <a:spcBef>
                          <a:spcPct val="20000"/>
                        </a:spcBef>
                        <a:spcAft>
                          <a:spcPct val="0"/>
                        </a:spcAft>
                        <a:buClr>
                          <a:schemeClr val="tx2"/>
                        </a:buClr>
                        <a:buSzPct val="90000"/>
                        <a:buFontTx/>
                        <a:buNone/>
                        <a:tabLst/>
                      </a:pPr>
                      <a:endParaRPr kumimoji="0" lang="en-US" sz="1400" b="1" i="0" u="none" strike="noStrike" cap="none" normalizeH="0" baseline="0" dirty="0" smtClean="0">
                        <a:ln>
                          <a:noFill/>
                        </a:ln>
                        <a:solidFill>
                          <a:schemeClr val="tx1"/>
                        </a:solidFill>
                        <a:effectLst/>
                        <a:latin typeface="Arial Unicode MS" pitchFamily="34" charset="-128"/>
                      </a:endParaRPr>
                    </a:p>
                  </a:txBody>
                  <a:tcPr marL="45720" marR="4572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Cold worked </a:t>
                      </a:r>
                    </a:p>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l-GR" sz="1400" b="1" i="0" u="none" strike="noStrike" cap="none" normalizeH="0" baseline="0" dirty="0" smtClean="0">
                          <a:ln>
                            <a:noFill/>
                          </a:ln>
                          <a:solidFill>
                            <a:schemeClr val="tx1"/>
                          </a:solidFill>
                          <a:effectLst/>
                          <a:latin typeface="Arial Unicode MS" pitchFamily="34" charset="-128"/>
                        </a:rPr>
                        <a:t>Δ</a:t>
                      </a:r>
                      <a:r>
                        <a:rPr kumimoji="0" lang="en-US" sz="1400" b="1" i="0" u="none" strike="noStrike" cap="none" normalizeH="0" baseline="0" dirty="0" smtClean="0">
                          <a:ln>
                            <a:noFill/>
                          </a:ln>
                          <a:solidFill>
                            <a:schemeClr val="tx1"/>
                          </a:solidFill>
                          <a:effectLst/>
                          <a:latin typeface="Arial Unicode MS" pitchFamily="34" charset="-128"/>
                        </a:rPr>
                        <a:t>T = 77 K</a:t>
                      </a:r>
                    </a:p>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endParaRPr kumimoji="0" lang="en-US" sz="1400" b="1" i="0" u="none" strike="noStrike" cap="none" normalizeH="0" baseline="0" dirty="0" smtClean="0">
                        <a:ln>
                          <a:noFill/>
                        </a:ln>
                        <a:solidFill>
                          <a:schemeClr val="tx1"/>
                        </a:solidFill>
                        <a:effectLst/>
                        <a:latin typeface="Arial Unicode MS" pitchFamily="34" charset="-128"/>
                      </a:endParaRPr>
                    </a:p>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Brazed</a:t>
                      </a:r>
                    </a:p>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48 K &lt; </a:t>
                      </a:r>
                      <a:r>
                        <a:rPr kumimoji="0" lang="el-GR" sz="1400" b="1" i="0" u="none" strike="noStrike" cap="none" normalizeH="0" baseline="0" dirty="0" smtClean="0">
                          <a:ln>
                            <a:noFill/>
                          </a:ln>
                          <a:solidFill>
                            <a:schemeClr val="tx1"/>
                          </a:solidFill>
                          <a:effectLst/>
                          <a:latin typeface="Arial Unicode MS" pitchFamily="34" charset="-128"/>
                        </a:rPr>
                        <a:t>Δ</a:t>
                      </a:r>
                      <a:r>
                        <a:rPr kumimoji="0" lang="en-US" sz="1400" b="1" i="0" u="none" strike="noStrike" cap="none" normalizeH="0" baseline="0" dirty="0" smtClean="0">
                          <a:ln>
                            <a:noFill/>
                          </a:ln>
                          <a:solidFill>
                            <a:schemeClr val="tx1"/>
                          </a:solidFill>
                          <a:effectLst/>
                          <a:latin typeface="Arial Unicode MS" pitchFamily="34" charset="-128"/>
                        </a:rPr>
                        <a:t>T ≤ 77 K</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Good for all temper states and structure concepts</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kern="1200" cap="none" normalizeH="0" baseline="0" dirty="0" smtClean="0">
                          <a:ln>
                            <a:noFill/>
                          </a:ln>
                          <a:solidFill>
                            <a:schemeClr val="tx1"/>
                          </a:solidFill>
                          <a:effectLst/>
                          <a:latin typeface="Arial Unicode MS" pitchFamily="34" charset="-128"/>
                          <a:ea typeface="+mn-ea"/>
                          <a:cs typeface="+mn-cs"/>
                        </a:rPr>
                        <a:t>Brazed state’s thermal fatigue strength better than of cold worked pure Cu.</a:t>
                      </a:r>
                    </a:p>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kern="1200" cap="none" normalizeH="0" baseline="0" dirty="0" smtClean="0">
                          <a:ln>
                            <a:noFill/>
                          </a:ln>
                          <a:solidFill>
                            <a:schemeClr val="tx1"/>
                          </a:solidFill>
                          <a:effectLst/>
                          <a:latin typeface="Arial Unicode MS" pitchFamily="34" charset="-128"/>
                          <a:ea typeface="+mn-ea"/>
                          <a:cs typeface="+mn-cs"/>
                        </a:rPr>
                        <a:t>E-conductivity decreases after brazing to 80% of pure Cu.</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DC-spark experiments suggest similar or slightly lower performance than for pure Cu.</a:t>
                      </a:r>
                    </a:p>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RF to be confirmed.</a:t>
                      </a:r>
                      <a:endParaRPr kumimoji="0" lang="en-US" sz="800" b="1" i="0" u="none" strike="noStrike" cap="none" normalizeH="0" baseline="0" dirty="0" smtClean="0">
                        <a:ln>
                          <a:noFill/>
                        </a:ln>
                        <a:solidFill>
                          <a:schemeClr val="tx1"/>
                        </a:solidFill>
                        <a:effectLst/>
                        <a:latin typeface="Arial Unicode MS" pitchFamily="34" charset="-128"/>
                      </a:endParaRPr>
                    </a:p>
                  </a:txBody>
                  <a:tcPr marL="45720" marR="4572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1247522">
                <a:tc>
                  <a:txBody>
                    <a:bodyPr/>
                    <a:lstStyle/>
                    <a:p>
                      <a:pPr marL="231775" marR="0" lvl="0" indent="0" algn="l"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err="1" smtClean="0">
                          <a:ln>
                            <a:noFill/>
                          </a:ln>
                          <a:solidFill>
                            <a:schemeClr val="tx1"/>
                          </a:solidFill>
                          <a:effectLst/>
                          <a:latin typeface="Arial Unicode MS" pitchFamily="34" charset="-128"/>
                        </a:rPr>
                        <a:t>GlidCop</a:t>
                      </a:r>
                      <a:r>
                        <a:rPr kumimoji="0" lang="en-US" sz="1400" b="1" i="0" u="none" strike="noStrike" cap="none" normalizeH="0" baseline="0" dirty="0" smtClean="0">
                          <a:ln>
                            <a:noFill/>
                          </a:ln>
                          <a:solidFill>
                            <a:schemeClr val="tx1"/>
                          </a:solidFill>
                          <a:effectLst/>
                          <a:latin typeface="Arial Unicode MS" pitchFamily="34" charset="-128"/>
                        </a:rPr>
                        <a:t>® </a:t>
                      </a:r>
                    </a:p>
                    <a:p>
                      <a:pPr marL="231775" marR="0" lvl="0" indent="0" algn="l"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Al-15</a:t>
                      </a:r>
                    </a:p>
                    <a:p>
                      <a:pPr marL="231775" marR="0" lvl="0" indent="0" algn="l" defTabSz="914400" rtl="0" eaLnBrk="0" fontAlgn="base" latinLnBrk="0" hangingPunct="0">
                        <a:lnSpc>
                          <a:spcPct val="100000"/>
                        </a:lnSpc>
                        <a:spcBef>
                          <a:spcPct val="20000"/>
                        </a:spcBef>
                        <a:spcAft>
                          <a:spcPct val="0"/>
                        </a:spcAft>
                        <a:buClr>
                          <a:schemeClr val="tx2"/>
                        </a:buClr>
                        <a:buSzPct val="90000"/>
                        <a:buFontTx/>
                        <a:buNone/>
                        <a:tabLst/>
                      </a:pPr>
                      <a:r>
                        <a:rPr kumimoji="0" lang="en-US" sz="800" b="1" i="0" u="none" strike="noStrike" cap="none" normalizeH="0" baseline="0" dirty="0" smtClean="0">
                          <a:ln>
                            <a:noFill/>
                          </a:ln>
                          <a:solidFill>
                            <a:schemeClr val="tx1"/>
                          </a:solidFill>
                          <a:effectLst/>
                          <a:latin typeface="Arial Unicode MS" pitchFamily="34" charset="-128"/>
                        </a:rPr>
                        <a:t>E-</a:t>
                      </a:r>
                      <a:r>
                        <a:rPr kumimoji="0" lang="en-US" sz="800" b="1" i="0" u="none" strike="noStrike" cap="none" normalizeH="0" baseline="0" dirty="0" err="1" smtClean="0">
                          <a:ln>
                            <a:noFill/>
                          </a:ln>
                          <a:solidFill>
                            <a:schemeClr val="tx1"/>
                          </a:solidFill>
                          <a:effectLst/>
                          <a:latin typeface="Arial Unicode MS" pitchFamily="34" charset="-128"/>
                        </a:rPr>
                        <a:t>cond</a:t>
                      </a:r>
                      <a:r>
                        <a:rPr kumimoji="0" lang="en-US" sz="800" b="1" i="0" u="none" strike="noStrike" cap="none" normalizeH="0" baseline="0" dirty="0" smtClean="0">
                          <a:ln>
                            <a:noFill/>
                          </a:ln>
                          <a:solidFill>
                            <a:schemeClr val="tx1"/>
                          </a:solidFill>
                          <a:effectLst/>
                          <a:latin typeface="Arial Unicode MS" pitchFamily="34" charset="-128"/>
                        </a:rPr>
                        <a:t>:</a:t>
                      </a:r>
                    </a:p>
                    <a:p>
                      <a:pPr marL="231775" marR="0" lvl="0" indent="0" algn="l" defTabSz="914400" rtl="0" eaLnBrk="0" fontAlgn="base" latinLnBrk="0" hangingPunct="0">
                        <a:lnSpc>
                          <a:spcPct val="100000"/>
                        </a:lnSpc>
                        <a:spcBef>
                          <a:spcPct val="20000"/>
                        </a:spcBef>
                        <a:spcAft>
                          <a:spcPct val="0"/>
                        </a:spcAft>
                        <a:buClr>
                          <a:schemeClr val="tx2"/>
                        </a:buClr>
                        <a:buSzPct val="90000"/>
                        <a:buFontTx/>
                        <a:buNone/>
                        <a:tabLst/>
                      </a:pPr>
                      <a:r>
                        <a:rPr kumimoji="0" lang="en-US" sz="800" b="1" i="0" u="none" strike="noStrike" cap="none" normalizeH="0" baseline="0" dirty="0" smtClean="0">
                          <a:ln>
                            <a:noFill/>
                          </a:ln>
                          <a:solidFill>
                            <a:schemeClr val="tx1"/>
                          </a:solidFill>
                          <a:effectLst/>
                          <a:latin typeface="Arial Unicode MS" pitchFamily="34" charset="-128"/>
                        </a:rPr>
                        <a:t>93 % IACS (all states)</a:t>
                      </a:r>
                    </a:p>
                  </a:txBody>
                  <a:tcPr marL="45720" marR="4572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All temper states</a:t>
                      </a:r>
                    </a:p>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l-GR" sz="1400" b="1" i="0" u="none" strike="noStrike" cap="none" normalizeH="0" baseline="0" dirty="0" smtClean="0">
                          <a:ln>
                            <a:noFill/>
                          </a:ln>
                          <a:solidFill>
                            <a:schemeClr val="tx1"/>
                          </a:solidFill>
                          <a:effectLst/>
                          <a:latin typeface="Arial Unicode MS" pitchFamily="34" charset="-128"/>
                        </a:rPr>
                        <a:t>Δ</a:t>
                      </a:r>
                      <a:r>
                        <a:rPr kumimoji="0" lang="en-US" sz="1400" b="1" i="0" u="none" strike="noStrike" cap="none" normalizeH="0" baseline="0" dirty="0" smtClean="0">
                          <a:ln>
                            <a:noFill/>
                          </a:ln>
                          <a:solidFill>
                            <a:schemeClr val="tx1"/>
                          </a:solidFill>
                          <a:effectLst/>
                          <a:latin typeface="Arial Unicode MS" pitchFamily="34" charset="-128"/>
                        </a:rPr>
                        <a:t>T = 74K</a:t>
                      </a:r>
                      <a:endParaRPr kumimoji="0" lang="en-US" sz="1400" b="0" i="0" u="none" strike="noStrike" cap="none" normalizeH="0" baseline="0" dirty="0" smtClean="0">
                        <a:ln>
                          <a:noFill/>
                        </a:ln>
                        <a:solidFill>
                          <a:schemeClr val="tx1"/>
                        </a:solidFill>
                        <a:effectLst/>
                        <a:latin typeface="Arial Unicode MS" pitchFamily="34" charset="-128"/>
                      </a:endParaRP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Slightly worse than the above materials. Quadrants have been demonstrated.</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No significant change of properties after brazing.</a:t>
                      </a:r>
                    </a:p>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800" b="1" i="0" u="none" strike="noStrike" cap="none" normalizeH="0" baseline="0" dirty="0" smtClean="0">
                          <a:ln>
                            <a:noFill/>
                          </a:ln>
                          <a:solidFill>
                            <a:schemeClr val="tx1"/>
                          </a:solidFill>
                          <a:effectLst/>
                          <a:latin typeface="Arial Unicode MS" pitchFamily="34" charset="-128"/>
                        </a:rPr>
                        <a:t>(brazing requires some extra care compared to other alloys)</a:t>
                      </a:r>
                    </a:p>
                  </a:txBody>
                  <a:tcPr marL="45720" marR="457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231775" marR="0" lvl="0" indent="0" algn="ctr" defTabSz="914400" rtl="0" eaLnBrk="0" fontAlgn="base" latinLnBrk="0" hangingPunct="0">
                        <a:lnSpc>
                          <a:spcPct val="100000"/>
                        </a:lnSpc>
                        <a:spcBef>
                          <a:spcPct val="20000"/>
                        </a:spcBef>
                        <a:spcAft>
                          <a:spcPct val="0"/>
                        </a:spcAft>
                        <a:buClr>
                          <a:schemeClr val="tx2"/>
                        </a:buClr>
                        <a:buSzPct val="90000"/>
                        <a:buFontTx/>
                        <a:buNone/>
                        <a:tabLst/>
                      </a:pPr>
                      <a:r>
                        <a:rPr kumimoji="0" lang="en-US" sz="1400" b="1" i="0" u="none" strike="noStrike" cap="none" normalizeH="0" baseline="0" dirty="0" smtClean="0">
                          <a:ln>
                            <a:noFill/>
                          </a:ln>
                          <a:solidFill>
                            <a:schemeClr val="tx1"/>
                          </a:solidFill>
                          <a:effectLst/>
                          <a:latin typeface="Arial Unicode MS" pitchFamily="34" charset="-128"/>
                        </a:rPr>
                        <a:t>See </a:t>
                      </a:r>
                      <a:r>
                        <a:rPr kumimoji="0" lang="en-US" sz="1400" b="1" i="0" u="none" strike="noStrike" cap="none" normalizeH="0" baseline="0" dirty="0" err="1" smtClean="0">
                          <a:ln>
                            <a:noFill/>
                          </a:ln>
                          <a:solidFill>
                            <a:schemeClr val="tx1"/>
                          </a:solidFill>
                          <a:effectLst/>
                          <a:latin typeface="Arial Unicode MS" pitchFamily="34" charset="-128"/>
                        </a:rPr>
                        <a:t>CuZr</a:t>
                      </a:r>
                      <a:endParaRPr kumimoji="0" lang="en-US" sz="800" b="1" i="0" u="none" strike="noStrike" cap="none" normalizeH="0" baseline="0" dirty="0" smtClean="0">
                        <a:ln>
                          <a:noFill/>
                        </a:ln>
                        <a:solidFill>
                          <a:schemeClr val="tx1"/>
                        </a:solidFill>
                        <a:effectLst/>
                        <a:latin typeface="Arial Unicode MS" pitchFamily="34" charset="-128"/>
                      </a:endParaRPr>
                    </a:p>
                  </a:txBody>
                  <a:tcPr marL="45720" marR="4572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r>
            </a:tbl>
          </a:graphicData>
        </a:graphic>
      </p:graphicFrame>
      <p:sp>
        <p:nvSpPr>
          <p:cNvPr id="5" name="Rectangle 4"/>
          <p:cNvSpPr/>
          <p:nvPr/>
        </p:nvSpPr>
        <p:spPr>
          <a:xfrm>
            <a:off x="2514600" y="0"/>
            <a:ext cx="3842720" cy="369332"/>
          </a:xfrm>
          <a:prstGeom prst="rect">
            <a:avLst/>
          </a:prstGeom>
        </p:spPr>
        <p:txBody>
          <a:bodyPr wrap="none">
            <a:spAutoFit/>
          </a:bodyPr>
          <a:lstStyle/>
          <a:p>
            <a:pPr marL="231775" lvl="0" algn="ctr" eaLnBrk="0" fontAlgn="base" hangingPunct="0">
              <a:spcBef>
                <a:spcPct val="20000"/>
              </a:spcBef>
              <a:spcAft>
                <a:spcPct val="0"/>
              </a:spcAft>
              <a:buClr>
                <a:schemeClr val="tx2"/>
              </a:buClr>
              <a:buSzPct val="90000"/>
            </a:pPr>
            <a:r>
              <a:rPr lang="en-US" b="1" dirty="0" smtClean="0">
                <a:latin typeface="Arial Unicode MS" pitchFamily="34" charset="-128"/>
              </a:rPr>
              <a:t>Leading candidate alloys of today</a:t>
            </a:r>
          </a:p>
        </p:txBody>
      </p:sp>
      <p:sp>
        <p:nvSpPr>
          <p:cNvPr id="6" name="TextBox 5"/>
          <p:cNvSpPr txBox="1"/>
          <p:nvPr/>
        </p:nvSpPr>
        <p:spPr>
          <a:xfrm>
            <a:off x="7715272" y="0"/>
            <a:ext cx="1334020" cy="369332"/>
          </a:xfrm>
          <a:prstGeom prst="rect">
            <a:avLst/>
          </a:prstGeom>
          <a:noFill/>
        </p:spPr>
        <p:txBody>
          <a:bodyPr wrap="none" rtlCol="0">
            <a:spAutoFit/>
          </a:bodyPr>
          <a:lstStyle/>
          <a:p>
            <a:r>
              <a:rPr lang="en-US" dirty="0" smtClean="0">
                <a:solidFill>
                  <a:srgbClr val="FF0000"/>
                </a:solidFill>
              </a:rPr>
              <a:t>S. </a:t>
            </a:r>
            <a:r>
              <a:rPr lang="en-US" dirty="0" err="1" smtClean="0">
                <a:solidFill>
                  <a:srgbClr val="FF0000"/>
                </a:solidFill>
              </a:rPr>
              <a:t>Heikkinen</a:t>
            </a:r>
            <a:endParaRPr lang="en-US" dirty="0">
              <a:solidFill>
                <a:srgbClr val="FF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4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чение">
  <a:themeElements>
    <a:clrScheme name="">
      <a:dk1>
        <a:srgbClr val="000000"/>
      </a:dk1>
      <a:lt1>
        <a:srgbClr val="FFFFCC"/>
      </a:lt1>
      <a:dk2>
        <a:srgbClr val="E5E5FF"/>
      </a:dk2>
      <a:lt2>
        <a:srgbClr val="EFF3FF"/>
      </a:lt2>
      <a:accent1>
        <a:srgbClr val="FFFFCC"/>
      </a:accent1>
      <a:accent2>
        <a:srgbClr val="A886E0"/>
      </a:accent2>
      <a:accent3>
        <a:srgbClr val="FFFFE2"/>
      </a:accent3>
      <a:accent4>
        <a:srgbClr val="000000"/>
      </a:accent4>
      <a:accent5>
        <a:srgbClr val="FFFFE2"/>
      </a:accent5>
      <a:accent6>
        <a:srgbClr val="9879CB"/>
      </a:accent6>
      <a:hlink>
        <a:srgbClr val="000000"/>
      </a:hlink>
      <a:folHlink>
        <a:srgbClr val="000000"/>
      </a:folHlink>
    </a:clrScheme>
    <a:fontScheme name="Течение">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534988" rtl="0" eaLnBrk="1" fontAlgn="base" latinLnBrk="0" hangingPunct="1">
          <a:lnSpc>
            <a:spcPct val="100000"/>
          </a:lnSpc>
          <a:spcBef>
            <a:spcPct val="0"/>
          </a:spcBef>
          <a:spcAft>
            <a:spcPct val="0"/>
          </a:spcAft>
          <a:buClrTx/>
          <a:buSzTx/>
          <a:buFontTx/>
          <a:buNone/>
          <a:tabLst/>
          <a:defRPr kumimoji="0" lang="ru-RU" sz="1100" b="0" i="0" u="none" strike="noStrike" cap="none" normalizeH="0" baseline="0" smtClean="0">
            <a:ln>
              <a:noFill/>
            </a:ln>
            <a:solidFill>
              <a:schemeClr val="tx1"/>
            </a:solidFill>
            <a:effectLst/>
            <a:latin typeface="Helvetic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534988" rtl="0" eaLnBrk="1" fontAlgn="base" latinLnBrk="0" hangingPunct="1">
          <a:lnSpc>
            <a:spcPct val="100000"/>
          </a:lnSpc>
          <a:spcBef>
            <a:spcPct val="0"/>
          </a:spcBef>
          <a:spcAft>
            <a:spcPct val="0"/>
          </a:spcAft>
          <a:buClrTx/>
          <a:buSzTx/>
          <a:buFontTx/>
          <a:buNone/>
          <a:tabLst/>
          <a:defRPr kumimoji="0" lang="ru-RU" sz="1100" b="0" i="0" u="none" strike="noStrike" cap="none" normalizeH="0" baseline="0" smtClean="0">
            <a:ln>
              <a:noFill/>
            </a:ln>
            <a:solidFill>
              <a:schemeClr val="tx1"/>
            </a:solidFill>
            <a:effectLst/>
            <a:latin typeface="Helvetica" pitchFamily="34" charset="0"/>
          </a:defRPr>
        </a:defPPr>
      </a:lstStyle>
    </a:lnDef>
  </a:objectDefaults>
  <a:extraClrSchemeLst>
    <a:extraClrScheme>
      <a:clrScheme name="Течение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Течение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Течение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Течение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Течение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Течение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Течение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Течение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Течение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1013</TotalTime>
  <Words>2663</Words>
  <Application>Microsoft Office PowerPoint</Application>
  <PresentationFormat>On-screen Show (4:3)</PresentationFormat>
  <Paragraphs>563</Paragraphs>
  <Slides>40</Slides>
  <Notes>40</Notes>
  <HiddenSlides>0</HiddenSlides>
  <MMClips>2</MMClips>
  <ScaleCrop>false</ScaleCrop>
  <HeadingPairs>
    <vt:vector size="6" baseType="variant">
      <vt:variant>
        <vt:lpstr>Theme</vt:lpstr>
      </vt:variant>
      <vt:variant>
        <vt:i4>13</vt:i4>
      </vt:variant>
      <vt:variant>
        <vt:lpstr>Embedded OLE Servers</vt:lpstr>
      </vt:variant>
      <vt:variant>
        <vt:i4>4</vt:i4>
      </vt:variant>
      <vt:variant>
        <vt:lpstr>Slide Titles</vt:lpstr>
      </vt:variant>
      <vt:variant>
        <vt:i4>40</vt:i4>
      </vt:variant>
    </vt:vector>
  </HeadingPairs>
  <TitlesOfParts>
    <vt:vector size="57" baseType="lpstr">
      <vt:lpstr>Office Theme</vt:lpstr>
      <vt:lpstr>Течение</vt:lpstr>
      <vt:lpstr>2_Default Design</vt:lpstr>
      <vt:lpstr>3_Default Design</vt:lpstr>
      <vt:lpstr>Office テーマ</vt:lpstr>
      <vt:lpstr>Standarddesign</vt:lpstr>
      <vt:lpstr>2_Office Theme</vt:lpstr>
      <vt:lpstr>Default Design</vt:lpstr>
      <vt:lpstr>3_Office Theme</vt:lpstr>
      <vt:lpstr>4_Default Design</vt:lpstr>
      <vt:lpstr>4_Office Theme</vt:lpstr>
      <vt:lpstr>1_Office Theme</vt:lpstr>
      <vt:lpstr>1_Default Design</vt:lpstr>
      <vt:lpstr>Фотография Photo Editor</vt:lpstr>
      <vt:lpstr>Equation</vt:lpstr>
      <vt:lpstr>Mathcad Document</vt:lpstr>
      <vt:lpstr>Microsoft Equation 3.0</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Dashboard</vt:lpstr>
      <vt:lpstr>Items </vt:lpstr>
      <vt:lpstr>Nextef status</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CLIC Chart</vt:lpstr>
      <vt:lpstr>Slide 38</vt:lpstr>
      <vt:lpstr>Slide 39</vt:lpstr>
      <vt:lpstr>Slide 40</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wuenschw</dc:creator>
  <cp:lastModifiedBy>wuenschw</cp:lastModifiedBy>
  <cp:revision>126</cp:revision>
  <dcterms:created xsi:type="dcterms:W3CDTF">2008-07-21T08:12:11Z</dcterms:created>
  <dcterms:modified xsi:type="dcterms:W3CDTF">2008-09-01T08:38:54Z</dcterms:modified>
</cp:coreProperties>
</file>