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75" r:id="rId1"/>
    <p:sldMasterId id="2147483787" r:id="rId2"/>
  </p:sldMasterIdLst>
  <p:notesMasterIdLst>
    <p:notesMasterId r:id="rId12"/>
  </p:notesMasterIdLst>
  <p:handoutMasterIdLst>
    <p:handoutMasterId r:id="rId13"/>
  </p:handoutMasterIdLst>
  <p:sldIdLst>
    <p:sldId id="349" r:id="rId3"/>
    <p:sldId id="350" r:id="rId4"/>
    <p:sldId id="351" r:id="rId5"/>
    <p:sldId id="352" r:id="rId6"/>
    <p:sldId id="348" r:id="rId7"/>
    <p:sldId id="342" r:id="rId8"/>
    <p:sldId id="346" r:id="rId9"/>
    <p:sldId id="345" r:id="rId10"/>
    <p:sldId id="347" r:id="rId1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chida Amsaghrou" initials="RA" lastIdx="1" clrIdx="0"/>
  <p:cmAuthor id="1" name="Sergio Andreozzi"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484" autoAdjust="0"/>
  </p:normalViewPr>
  <p:slideViewPr>
    <p:cSldViewPr>
      <p:cViewPr>
        <p:scale>
          <a:sx n="70" d="100"/>
          <a:sy n="70" d="100"/>
        </p:scale>
        <p:origin x="-1158" y="-216"/>
      </p:cViewPr>
      <p:guideLst>
        <p:guide orient="horz" pos="2160"/>
        <p:guide pos="2880"/>
      </p:guideLst>
    </p:cSldViewPr>
  </p:slideViewPr>
  <p:notesTextViewPr>
    <p:cViewPr>
      <p:scale>
        <a:sx n="1" d="1"/>
        <a:sy n="1" d="1"/>
      </p:scale>
      <p:origin x="0" y="0"/>
    </p:cViewPr>
  </p:notesTextViewPr>
  <p:sorterViewPr>
    <p:cViewPr>
      <p:scale>
        <a:sx n="66" d="100"/>
        <a:sy n="66" d="100"/>
      </p:scale>
      <p:origin x="0" y="180"/>
    </p:cViewPr>
  </p:sorterViewPr>
  <p:notesViewPr>
    <p:cSldViewPr>
      <p:cViewPr varScale="1">
        <p:scale>
          <a:sx n="55" d="100"/>
          <a:sy n="55" d="100"/>
        </p:scale>
        <p:origin x="-2514" y="-9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717" cy="48052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2775" y="0"/>
            <a:ext cx="3170717" cy="480521"/>
          </a:xfrm>
          <a:prstGeom prst="rect">
            <a:avLst/>
          </a:prstGeom>
        </p:spPr>
        <p:txBody>
          <a:bodyPr vert="horz" lIns="91440" tIns="45720" rIns="91440" bIns="45720" rtlCol="0"/>
          <a:lstStyle>
            <a:lvl1pPr algn="r">
              <a:defRPr sz="1200"/>
            </a:lvl1pPr>
          </a:lstStyle>
          <a:p>
            <a:fld id="{4787A6A0-C5C1-604D-A949-03B9C27F3CBC}" type="datetimeFigureOut">
              <a:rPr lang="en-US" smtClean="0"/>
              <a:t>4/23/2014</a:t>
            </a:fld>
            <a:endParaRPr lang="en-US"/>
          </a:p>
        </p:txBody>
      </p:sp>
      <p:sp>
        <p:nvSpPr>
          <p:cNvPr id="4" name="Footer Placeholder 3"/>
          <p:cNvSpPr>
            <a:spLocks noGrp="1"/>
          </p:cNvSpPr>
          <p:nvPr>
            <p:ph type="ftr" sz="quarter" idx="2"/>
          </p:nvPr>
        </p:nvSpPr>
        <p:spPr>
          <a:xfrm>
            <a:off x="0" y="9119144"/>
            <a:ext cx="3170717" cy="48052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2775" y="9119144"/>
            <a:ext cx="3170717" cy="480521"/>
          </a:xfrm>
          <a:prstGeom prst="rect">
            <a:avLst/>
          </a:prstGeom>
        </p:spPr>
        <p:txBody>
          <a:bodyPr vert="horz" lIns="91440" tIns="45720" rIns="91440" bIns="45720" rtlCol="0" anchor="b"/>
          <a:lstStyle>
            <a:lvl1pPr algn="r">
              <a:defRPr sz="1200"/>
            </a:lvl1pPr>
          </a:lstStyle>
          <a:p>
            <a:fld id="{2D57F3C8-13E0-6549-BEB1-9F8DB63A65E3}" type="slidenum">
              <a:rPr lang="en-US" smtClean="0"/>
              <a:t>‹#›</a:t>
            </a:fld>
            <a:endParaRPr lang="en-US"/>
          </a:p>
        </p:txBody>
      </p:sp>
    </p:spTree>
    <p:extLst>
      <p:ext uri="{BB962C8B-B14F-4D97-AF65-F5344CB8AC3E}">
        <p14:creationId xmlns:p14="http://schemas.microsoft.com/office/powerpoint/2010/main" val="25444851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143588" y="0"/>
            <a:ext cx="3169920" cy="480060"/>
          </a:xfrm>
          <a:prstGeom prst="rect">
            <a:avLst/>
          </a:prstGeom>
        </p:spPr>
        <p:txBody>
          <a:bodyPr vert="horz" lIns="91440" tIns="45720" rIns="91440" bIns="45720" rtlCol="0"/>
          <a:lstStyle>
            <a:lvl1pPr algn="r">
              <a:defRPr sz="1200"/>
            </a:lvl1pPr>
          </a:lstStyle>
          <a:p>
            <a:fld id="{EBCE32B9-3E27-44D9-8A50-183F15F890FD}" type="datetimeFigureOut">
              <a:rPr lang="en-GB" smtClean="0"/>
              <a:t>23/04/2014</a:t>
            </a:fld>
            <a:endParaRPr lang="en-GB"/>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31521" y="4560570"/>
            <a:ext cx="5852160" cy="432054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006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143588" y="9119474"/>
            <a:ext cx="3169920" cy="480060"/>
          </a:xfrm>
          <a:prstGeom prst="rect">
            <a:avLst/>
          </a:prstGeom>
        </p:spPr>
        <p:txBody>
          <a:bodyPr vert="horz" lIns="91440" tIns="45720" rIns="91440" bIns="45720" rtlCol="0" anchor="b"/>
          <a:lstStyle>
            <a:lvl1pPr algn="r">
              <a:defRPr sz="1200"/>
            </a:lvl1pPr>
          </a:lstStyle>
          <a:p>
            <a:fld id="{6DB69C18-C1A4-4363-B56A-29AAC4AA6174}" type="slidenum">
              <a:rPr lang="en-GB" smtClean="0"/>
              <a:t>‹#›</a:t>
            </a:fld>
            <a:endParaRPr lang="en-GB"/>
          </a:p>
        </p:txBody>
      </p:sp>
    </p:spTree>
    <p:extLst>
      <p:ext uri="{BB962C8B-B14F-4D97-AF65-F5344CB8AC3E}">
        <p14:creationId xmlns:p14="http://schemas.microsoft.com/office/powerpoint/2010/main" val="244546999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69C18-C1A4-4363-B56A-29AAC4AA6174}" type="slidenum">
              <a:rPr lang="en-GB" smtClean="0"/>
              <a:t>1</a:t>
            </a:fld>
            <a:endParaRPr lang="en-GB"/>
          </a:p>
        </p:txBody>
      </p:sp>
    </p:spTree>
    <p:extLst>
      <p:ext uri="{BB962C8B-B14F-4D97-AF65-F5344CB8AC3E}">
        <p14:creationId xmlns:p14="http://schemas.microsoft.com/office/powerpoint/2010/main" val="2502977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69C18-C1A4-4363-B56A-29AAC4AA6174}" type="slidenum">
              <a:rPr lang="en-GB" smtClean="0"/>
              <a:t>2</a:t>
            </a:fld>
            <a:endParaRPr lang="en-GB"/>
          </a:p>
        </p:txBody>
      </p:sp>
    </p:spTree>
    <p:extLst>
      <p:ext uri="{BB962C8B-B14F-4D97-AF65-F5344CB8AC3E}">
        <p14:creationId xmlns:p14="http://schemas.microsoft.com/office/powerpoint/2010/main" val="2981758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69C18-C1A4-4363-B56A-29AAC4AA6174}" type="slidenum">
              <a:rPr lang="en-GB" smtClean="0"/>
              <a:t>3</a:t>
            </a:fld>
            <a:endParaRPr lang="en-GB"/>
          </a:p>
        </p:txBody>
      </p:sp>
    </p:spTree>
    <p:extLst>
      <p:ext uri="{BB962C8B-B14F-4D97-AF65-F5344CB8AC3E}">
        <p14:creationId xmlns:p14="http://schemas.microsoft.com/office/powerpoint/2010/main" val="3089467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B69C18-C1A4-4363-B56A-29AAC4AA6174}" type="slidenum">
              <a:rPr lang="en-GB" smtClean="0"/>
              <a:t>4</a:t>
            </a:fld>
            <a:endParaRPr lang="en-GB"/>
          </a:p>
        </p:txBody>
      </p:sp>
    </p:spTree>
    <p:extLst>
      <p:ext uri="{BB962C8B-B14F-4D97-AF65-F5344CB8AC3E}">
        <p14:creationId xmlns:p14="http://schemas.microsoft.com/office/powerpoint/2010/main" val="441167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6046AC2-6B61-4BA5-9D00-6A2298472F72}"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373792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7174DA-87B2-BD4D-874C-B87DF907DB4F}"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540266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BA3EE33-D972-4266-991D-CBF43559E150}" type="slidenum">
              <a:rPr lang="en-GB" smtClean="0"/>
              <a:t>7</a:t>
            </a:fld>
            <a:endParaRPr lang="en-GB"/>
          </a:p>
        </p:txBody>
      </p:sp>
    </p:spTree>
    <p:extLst>
      <p:ext uri="{BB962C8B-B14F-4D97-AF65-F5344CB8AC3E}">
        <p14:creationId xmlns:p14="http://schemas.microsoft.com/office/powerpoint/2010/main" val="2408389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69C18-C1A4-4363-B56A-29AAC4AA6174}" type="slidenum">
              <a:rPr lang="en-GB" smtClean="0"/>
              <a:t>8</a:t>
            </a:fld>
            <a:endParaRPr lang="en-GB"/>
          </a:p>
        </p:txBody>
      </p:sp>
    </p:spTree>
    <p:extLst>
      <p:ext uri="{BB962C8B-B14F-4D97-AF65-F5344CB8AC3E}">
        <p14:creationId xmlns:p14="http://schemas.microsoft.com/office/powerpoint/2010/main" val="1663187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69C18-C1A4-4363-B56A-29AAC4AA6174}" type="slidenum">
              <a:rPr lang="en-GB" smtClean="0"/>
              <a:t>9</a:t>
            </a:fld>
            <a:endParaRPr lang="en-GB"/>
          </a:p>
        </p:txBody>
      </p:sp>
    </p:spTree>
    <p:extLst>
      <p:ext uri="{BB962C8B-B14F-4D97-AF65-F5344CB8AC3E}">
        <p14:creationId xmlns:p14="http://schemas.microsoft.com/office/powerpoint/2010/main" val="41425635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7177" indent="0" algn="ctr">
              <a:buNone/>
              <a:defRPr>
                <a:solidFill>
                  <a:schemeClr val="tx1">
                    <a:tint val="75000"/>
                  </a:schemeClr>
                </a:solidFill>
              </a:defRPr>
            </a:lvl2pPr>
            <a:lvl3pPr marL="914355" indent="0" algn="ctr">
              <a:buNone/>
              <a:defRPr>
                <a:solidFill>
                  <a:schemeClr val="tx1">
                    <a:tint val="75000"/>
                  </a:schemeClr>
                </a:solidFill>
              </a:defRPr>
            </a:lvl3pPr>
            <a:lvl4pPr marL="1371532" indent="0" algn="ctr">
              <a:buNone/>
              <a:defRPr>
                <a:solidFill>
                  <a:schemeClr val="tx1">
                    <a:tint val="75000"/>
                  </a:schemeClr>
                </a:solidFill>
              </a:defRPr>
            </a:lvl4pPr>
            <a:lvl5pPr marL="1828710" indent="0" algn="ctr">
              <a:buNone/>
              <a:defRPr>
                <a:solidFill>
                  <a:schemeClr val="tx1">
                    <a:tint val="75000"/>
                  </a:schemeClr>
                </a:solidFill>
              </a:defRPr>
            </a:lvl5pPr>
            <a:lvl6pPr marL="2285887" indent="0" algn="ctr">
              <a:buNone/>
              <a:defRPr>
                <a:solidFill>
                  <a:schemeClr val="tx1">
                    <a:tint val="75000"/>
                  </a:schemeClr>
                </a:solidFill>
              </a:defRPr>
            </a:lvl6pPr>
            <a:lvl7pPr marL="2743064" indent="0" algn="ctr">
              <a:buNone/>
              <a:defRPr>
                <a:solidFill>
                  <a:schemeClr val="tx1">
                    <a:tint val="75000"/>
                  </a:schemeClr>
                </a:solidFill>
              </a:defRPr>
            </a:lvl7pPr>
            <a:lvl8pPr marL="3200241"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pic>
        <p:nvPicPr>
          <p:cNvPr id="7" name="Picture 9"/>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52400" y="76200"/>
            <a:ext cx="533400" cy="533400"/>
          </a:xfrm>
          <a:prstGeom prst="rect">
            <a:avLst/>
          </a:prstGeom>
          <a:noFill/>
          <a:ln w="9525">
            <a:noFill/>
            <a:miter lim="800000"/>
            <a:headEnd/>
            <a:tailEnd/>
          </a:ln>
          <a:effectLst>
            <a:outerShdw blurRad="63500" dist="38099" dir="2700000" algn="ctr" rotWithShape="0">
              <a:srgbClr val="000000">
                <a:alpha val="74998"/>
              </a:srgbClr>
            </a:outerShdw>
          </a:effectLst>
        </p:spPr>
      </p:pic>
    </p:spTree>
    <p:extLst>
      <p:ext uri="{BB962C8B-B14F-4D97-AF65-F5344CB8AC3E}">
        <p14:creationId xmlns:p14="http://schemas.microsoft.com/office/powerpoint/2010/main" val="2377955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82847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069924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1"/>
            <a:ext cx="6400800" cy="1752600"/>
          </a:xfrm>
        </p:spPr>
        <p:txBody>
          <a:bodyPr/>
          <a:lstStyle>
            <a:lvl1pPr marL="0" indent="0" algn="ctr">
              <a:buNone/>
              <a:defRPr>
                <a:solidFill>
                  <a:schemeClr val="tx1">
                    <a:tint val="75000"/>
                  </a:schemeClr>
                </a:solidFill>
              </a:defRPr>
            </a:lvl1pPr>
            <a:lvl2pPr marL="457177" indent="0" algn="ctr">
              <a:buNone/>
              <a:defRPr>
                <a:solidFill>
                  <a:schemeClr val="tx1">
                    <a:tint val="75000"/>
                  </a:schemeClr>
                </a:solidFill>
              </a:defRPr>
            </a:lvl2pPr>
            <a:lvl3pPr marL="914355" indent="0" algn="ctr">
              <a:buNone/>
              <a:defRPr>
                <a:solidFill>
                  <a:schemeClr val="tx1">
                    <a:tint val="75000"/>
                  </a:schemeClr>
                </a:solidFill>
              </a:defRPr>
            </a:lvl3pPr>
            <a:lvl4pPr marL="1371532" indent="0" algn="ctr">
              <a:buNone/>
              <a:defRPr>
                <a:solidFill>
                  <a:schemeClr val="tx1">
                    <a:tint val="75000"/>
                  </a:schemeClr>
                </a:solidFill>
              </a:defRPr>
            </a:lvl4pPr>
            <a:lvl5pPr marL="1828710" indent="0" algn="ctr">
              <a:buNone/>
              <a:defRPr>
                <a:solidFill>
                  <a:schemeClr val="tx1">
                    <a:tint val="75000"/>
                  </a:schemeClr>
                </a:solidFill>
              </a:defRPr>
            </a:lvl5pPr>
            <a:lvl6pPr marL="2285887" indent="0" algn="ctr">
              <a:buNone/>
              <a:defRPr>
                <a:solidFill>
                  <a:schemeClr val="tx1">
                    <a:tint val="75000"/>
                  </a:schemeClr>
                </a:solidFill>
              </a:defRPr>
            </a:lvl6pPr>
            <a:lvl7pPr marL="2743064" indent="0" algn="ctr">
              <a:buNone/>
              <a:defRPr>
                <a:solidFill>
                  <a:schemeClr val="tx1">
                    <a:tint val="75000"/>
                  </a:schemeClr>
                </a:solidFill>
              </a:defRPr>
            </a:lvl7pPr>
            <a:lvl8pPr marL="3200241" indent="0" algn="ctr">
              <a:buNone/>
              <a:defRPr>
                <a:solidFill>
                  <a:schemeClr val="tx1">
                    <a:tint val="75000"/>
                  </a:schemeClr>
                </a:solidFill>
              </a:defRPr>
            </a:lvl8pPr>
            <a:lvl9pPr marL="3657418"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pic>
        <p:nvPicPr>
          <p:cNvPr id="7" name="Picture 9"/>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52400" y="76200"/>
            <a:ext cx="533400" cy="533400"/>
          </a:xfrm>
          <a:prstGeom prst="rect">
            <a:avLst/>
          </a:prstGeom>
          <a:noFill/>
          <a:ln w="9525">
            <a:noFill/>
            <a:miter lim="800000"/>
            <a:headEnd/>
            <a:tailEnd/>
          </a:ln>
          <a:effectLst>
            <a:outerShdw blurRad="63500" dist="38099" dir="2700000" algn="ctr" rotWithShape="0">
              <a:srgbClr val="000000">
                <a:alpha val="74998"/>
              </a:srgbClr>
            </a:outerShdw>
          </a:effectLst>
        </p:spPr>
      </p:pic>
    </p:spTree>
    <p:extLst>
      <p:ext uri="{BB962C8B-B14F-4D97-AF65-F5344CB8AC3E}">
        <p14:creationId xmlns:p14="http://schemas.microsoft.com/office/powerpoint/2010/main" val="1000996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mtClean="0"/>
              <a:t>Click to edit Master title style</a:t>
            </a:r>
            <a:endParaRPr lang="en-GB"/>
          </a:p>
        </p:txBody>
      </p:sp>
      <p:sp>
        <p:nvSpPr>
          <p:cNvPr id="3" name="Content Placeholder 2"/>
          <p:cNvSpPr>
            <a:spLocks noGrp="1"/>
          </p:cNvSpPr>
          <p:nvPr>
            <p:ph idx="1"/>
          </p:nvPr>
        </p:nvSpPr>
        <p:spPr>
          <a:xfrm>
            <a:off x="228600" y="1219200"/>
            <a:ext cx="8686800" cy="4906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March 2012</a:t>
            </a:r>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pic>
        <p:nvPicPr>
          <p:cNvPr id="7" name="Picture 9"/>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52400" y="76200"/>
            <a:ext cx="533400" cy="533400"/>
          </a:xfrm>
          <a:prstGeom prst="rect">
            <a:avLst/>
          </a:prstGeom>
          <a:noFill/>
          <a:ln w="9525">
            <a:noFill/>
            <a:miter lim="800000"/>
            <a:headEnd/>
            <a:tailEnd/>
          </a:ln>
          <a:effectLst>
            <a:outerShdw blurRad="63500" dist="38099" dir="2700000" algn="ctr" rotWithShape="0">
              <a:srgbClr val="000000">
                <a:alpha val="74998"/>
              </a:srgbClr>
            </a:outerShdw>
          </a:effectLst>
        </p:spPr>
      </p:pic>
    </p:spTree>
    <p:extLst>
      <p:ext uri="{BB962C8B-B14F-4D97-AF65-F5344CB8AC3E}">
        <p14:creationId xmlns:p14="http://schemas.microsoft.com/office/powerpoint/2010/main" val="350933303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77" indent="0">
              <a:buNone/>
              <a:defRPr sz="1800">
                <a:solidFill>
                  <a:schemeClr val="tx1">
                    <a:tint val="75000"/>
                  </a:schemeClr>
                </a:solidFill>
              </a:defRPr>
            </a:lvl2pPr>
            <a:lvl3pPr marL="914355" indent="0">
              <a:buNone/>
              <a:defRPr sz="1600">
                <a:solidFill>
                  <a:schemeClr val="tx1">
                    <a:tint val="75000"/>
                  </a:schemeClr>
                </a:solidFill>
              </a:defRPr>
            </a:lvl3pPr>
            <a:lvl4pPr marL="1371532" indent="0">
              <a:buNone/>
              <a:defRPr sz="1400">
                <a:solidFill>
                  <a:schemeClr val="tx1">
                    <a:tint val="75000"/>
                  </a:schemeClr>
                </a:solidFill>
              </a:defRPr>
            </a:lvl4pPr>
            <a:lvl5pPr marL="1828710" indent="0">
              <a:buNone/>
              <a:defRPr sz="1400">
                <a:solidFill>
                  <a:schemeClr val="tx1">
                    <a:tint val="75000"/>
                  </a:schemeClr>
                </a:solidFill>
              </a:defRPr>
            </a:lvl5pPr>
            <a:lvl6pPr marL="2285887" indent="0">
              <a:buNone/>
              <a:defRPr sz="1400">
                <a:solidFill>
                  <a:schemeClr val="tx1">
                    <a:tint val="75000"/>
                  </a:schemeClr>
                </a:solidFill>
              </a:defRPr>
            </a:lvl6pPr>
            <a:lvl7pPr marL="2743064" indent="0">
              <a:buNone/>
              <a:defRPr sz="1400">
                <a:solidFill>
                  <a:schemeClr val="tx1">
                    <a:tint val="75000"/>
                  </a:schemeClr>
                </a:solidFill>
              </a:defRPr>
            </a:lvl7pPr>
            <a:lvl8pPr marL="3200241" indent="0">
              <a:buNone/>
              <a:defRPr sz="1400">
                <a:solidFill>
                  <a:schemeClr val="tx1">
                    <a:tint val="75000"/>
                  </a:schemeClr>
                </a:solidFill>
              </a:defRPr>
            </a:lvl8pPr>
            <a:lvl9pPr marL="3657418"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2488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559282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77" indent="0">
              <a:buNone/>
              <a:defRPr sz="2000" b="1"/>
            </a:lvl2pPr>
            <a:lvl3pPr marL="914355" indent="0">
              <a:buNone/>
              <a:defRPr sz="1800" b="1"/>
            </a:lvl3pPr>
            <a:lvl4pPr marL="1371532" indent="0">
              <a:buNone/>
              <a:defRPr sz="1600" b="1"/>
            </a:lvl4pPr>
            <a:lvl5pPr marL="1828710" indent="0">
              <a:buNone/>
              <a:defRPr sz="1600" b="1"/>
            </a:lvl5pPr>
            <a:lvl6pPr marL="2285887" indent="0">
              <a:buNone/>
              <a:defRPr sz="1600" b="1"/>
            </a:lvl6pPr>
            <a:lvl7pPr marL="2743064" indent="0">
              <a:buNone/>
              <a:defRPr sz="1600" b="1"/>
            </a:lvl7pPr>
            <a:lvl8pPr marL="3200241" indent="0">
              <a:buNone/>
              <a:defRPr sz="1600" b="1"/>
            </a:lvl8pPr>
            <a:lvl9pPr marL="365741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77" indent="0">
              <a:buNone/>
              <a:defRPr sz="2000" b="1"/>
            </a:lvl2pPr>
            <a:lvl3pPr marL="914355" indent="0">
              <a:buNone/>
              <a:defRPr sz="1800" b="1"/>
            </a:lvl3pPr>
            <a:lvl4pPr marL="1371532" indent="0">
              <a:buNone/>
              <a:defRPr sz="1600" b="1"/>
            </a:lvl4pPr>
            <a:lvl5pPr marL="1828710" indent="0">
              <a:buNone/>
              <a:defRPr sz="1600" b="1"/>
            </a:lvl5pPr>
            <a:lvl6pPr marL="2285887" indent="0">
              <a:buNone/>
              <a:defRPr sz="1600" b="1"/>
            </a:lvl6pPr>
            <a:lvl7pPr marL="2743064" indent="0">
              <a:buNone/>
              <a:defRPr sz="1600" b="1"/>
            </a:lvl7pPr>
            <a:lvl8pPr marL="3200241" indent="0">
              <a:buNone/>
              <a:defRPr sz="1600" b="1"/>
            </a:lvl8pPr>
            <a:lvl9pPr marL="365741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94603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012006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836418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177" indent="0">
              <a:buNone/>
              <a:defRPr sz="1200"/>
            </a:lvl2pPr>
            <a:lvl3pPr marL="914355" indent="0">
              <a:buNone/>
              <a:defRPr sz="1000"/>
            </a:lvl3pPr>
            <a:lvl4pPr marL="1371532" indent="0">
              <a:buNone/>
              <a:defRPr sz="900"/>
            </a:lvl4pPr>
            <a:lvl5pPr marL="1828710" indent="0">
              <a:buNone/>
              <a:defRPr sz="900"/>
            </a:lvl5pPr>
            <a:lvl6pPr marL="2285887" indent="0">
              <a:buNone/>
              <a:defRPr sz="900"/>
            </a:lvl6pPr>
            <a:lvl7pPr marL="2743064" indent="0">
              <a:buNone/>
              <a:defRPr sz="900"/>
            </a:lvl7pPr>
            <a:lvl8pPr marL="3200241" indent="0">
              <a:buNone/>
              <a:defRPr sz="900"/>
            </a:lvl8pPr>
            <a:lvl9pPr marL="365741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45321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mtClean="0"/>
              <a:t>Click to edit Master title style</a:t>
            </a:r>
            <a:endParaRPr lang="en-GB"/>
          </a:p>
        </p:txBody>
      </p:sp>
      <p:sp>
        <p:nvSpPr>
          <p:cNvPr id="3" name="Content Placeholder 2"/>
          <p:cNvSpPr>
            <a:spLocks noGrp="1"/>
          </p:cNvSpPr>
          <p:nvPr>
            <p:ph idx="1"/>
          </p:nvPr>
        </p:nvSpPr>
        <p:spPr>
          <a:xfrm>
            <a:off x="228600" y="1219200"/>
            <a:ext cx="8686800" cy="4906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March 2012</a:t>
            </a:r>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pic>
        <p:nvPicPr>
          <p:cNvPr id="7" name="Picture 9"/>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52400" y="76200"/>
            <a:ext cx="533400" cy="533400"/>
          </a:xfrm>
          <a:prstGeom prst="rect">
            <a:avLst/>
          </a:prstGeom>
          <a:noFill/>
          <a:ln w="9525">
            <a:noFill/>
            <a:miter lim="800000"/>
            <a:headEnd/>
            <a:tailEnd/>
          </a:ln>
          <a:effectLst>
            <a:outerShdw blurRad="63500" dist="38099" dir="2700000" algn="ctr" rotWithShape="0">
              <a:srgbClr val="000000">
                <a:alpha val="74998"/>
              </a:srgbClr>
            </a:outerShdw>
          </a:effectLst>
        </p:spPr>
      </p:pic>
    </p:spTree>
    <p:extLst>
      <p:ext uri="{BB962C8B-B14F-4D97-AF65-F5344CB8AC3E}">
        <p14:creationId xmlns:p14="http://schemas.microsoft.com/office/powerpoint/2010/main" val="303453679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7" indent="0">
              <a:buNone/>
              <a:defRPr sz="2800"/>
            </a:lvl2pPr>
            <a:lvl3pPr marL="914355" indent="0">
              <a:buNone/>
              <a:defRPr sz="2400"/>
            </a:lvl3pPr>
            <a:lvl4pPr marL="1371532" indent="0">
              <a:buNone/>
              <a:defRPr sz="2000"/>
            </a:lvl4pPr>
            <a:lvl5pPr marL="1828710" indent="0">
              <a:buNone/>
              <a:defRPr sz="2000"/>
            </a:lvl5pPr>
            <a:lvl6pPr marL="2285887" indent="0">
              <a:buNone/>
              <a:defRPr sz="2000"/>
            </a:lvl6pPr>
            <a:lvl7pPr marL="2743064" indent="0">
              <a:buNone/>
              <a:defRPr sz="2000"/>
            </a:lvl7pPr>
            <a:lvl8pPr marL="3200241" indent="0">
              <a:buNone/>
              <a:defRPr sz="2000"/>
            </a:lvl8pPr>
            <a:lvl9pPr marL="3657418"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77" indent="0">
              <a:buNone/>
              <a:defRPr sz="1200"/>
            </a:lvl2pPr>
            <a:lvl3pPr marL="914355" indent="0">
              <a:buNone/>
              <a:defRPr sz="1000"/>
            </a:lvl3pPr>
            <a:lvl4pPr marL="1371532" indent="0">
              <a:buNone/>
              <a:defRPr sz="900"/>
            </a:lvl4pPr>
            <a:lvl5pPr marL="1828710" indent="0">
              <a:buNone/>
              <a:defRPr sz="900"/>
            </a:lvl5pPr>
            <a:lvl6pPr marL="2285887" indent="0">
              <a:buNone/>
              <a:defRPr sz="900"/>
            </a:lvl6pPr>
            <a:lvl7pPr marL="2743064" indent="0">
              <a:buNone/>
              <a:defRPr sz="900"/>
            </a:lvl7pPr>
            <a:lvl8pPr marL="3200241" indent="0">
              <a:buNone/>
              <a:defRPr sz="900"/>
            </a:lvl8pPr>
            <a:lvl9pPr marL="365741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363855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012474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41071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77" indent="0">
              <a:buNone/>
              <a:defRPr sz="1800">
                <a:solidFill>
                  <a:schemeClr val="tx1">
                    <a:tint val="75000"/>
                  </a:schemeClr>
                </a:solidFill>
              </a:defRPr>
            </a:lvl2pPr>
            <a:lvl3pPr marL="914355" indent="0">
              <a:buNone/>
              <a:defRPr sz="1600">
                <a:solidFill>
                  <a:schemeClr val="tx1">
                    <a:tint val="75000"/>
                  </a:schemeClr>
                </a:solidFill>
              </a:defRPr>
            </a:lvl3pPr>
            <a:lvl4pPr marL="1371532" indent="0">
              <a:buNone/>
              <a:defRPr sz="1400">
                <a:solidFill>
                  <a:schemeClr val="tx1">
                    <a:tint val="75000"/>
                  </a:schemeClr>
                </a:solidFill>
              </a:defRPr>
            </a:lvl4pPr>
            <a:lvl5pPr marL="1828710" indent="0">
              <a:buNone/>
              <a:defRPr sz="1400">
                <a:solidFill>
                  <a:schemeClr val="tx1">
                    <a:tint val="75000"/>
                  </a:schemeClr>
                </a:solidFill>
              </a:defRPr>
            </a:lvl5pPr>
            <a:lvl6pPr marL="2285887" indent="0">
              <a:buNone/>
              <a:defRPr sz="1400">
                <a:solidFill>
                  <a:schemeClr val="tx1">
                    <a:tint val="75000"/>
                  </a:schemeClr>
                </a:solidFill>
              </a:defRPr>
            </a:lvl6pPr>
            <a:lvl7pPr marL="2743064" indent="0">
              <a:buNone/>
              <a:defRPr sz="1400">
                <a:solidFill>
                  <a:schemeClr val="tx1">
                    <a:tint val="75000"/>
                  </a:schemeClr>
                </a:solidFill>
              </a:defRPr>
            </a:lvl7pPr>
            <a:lvl8pPr marL="3200241" indent="0">
              <a:buNone/>
              <a:defRPr sz="1400">
                <a:solidFill>
                  <a:schemeClr val="tx1">
                    <a:tint val="75000"/>
                  </a:schemeClr>
                </a:solidFill>
              </a:defRPr>
            </a:lvl8pPr>
            <a:lvl9pPr marL="3657418"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88015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85144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77" indent="0">
              <a:buNone/>
              <a:defRPr sz="2000" b="1"/>
            </a:lvl2pPr>
            <a:lvl3pPr marL="914355" indent="0">
              <a:buNone/>
              <a:defRPr sz="1800" b="1"/>
            </a:lvl3pPr>
            <a:lvl4pPr marL="1371532" indent="0">
              <a:buNone/>
              <a:defRPr sz="1600" b="1"/>
            </a:lvl4pPr>
            <a:lvl5pPr marL="1828710" indent="0">
              <a:buNone/>
              <a:defRPr sz="1600" b="1"/>
            </a:lvl5pPr>
            <a:lvl6pPr marL="2285887" indent="0">
              <a:buNone/>
              <a:defRPr sz="1600" b="1"/>
            </a:lvl6pPr>
            <a:lvl7pPr marL="2743064" indent="0">
              <a:buNone/>
              <a:defRPr sz="1600" b="1"/>
            </a:lvl7pPr>
            <a:lvl8pPr marL="3200241" indent="0">
              <a:buNone/>
              <a:defRPr sz="1600" b="1"/>
            </a:lvl8pPr>
            <a:lvl9pPr marL="365741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77" indent="0">
              <a:buNone/>
              <a:defRPr sz="2000" b="1"/>
            </a:lvl2pPr>
            <a:lvl3pPr marL="914355" indent="0">
              <a:buNone/>
              <a:defRPr sz="1800" b="1"/>
            </a:lvl3pPr>
            <a:lvl4pPr marL="1371532" indent="0">
              <a:buNone/>
              <a:defRPr sz="1600" b="1"/>
            </a:lvl4pPr>
            <a:lvl5pPr marL="1828710" indent="0">
              <a:buNone/>
              <a:defRPr sz="1600" b="1"/>
            </a:lvl5pPr>
            <a:lvl6pPr marL="2285887" indent="0">
              <a:buNone/>
              <a:defRPr sz="1600" b="1"/>
            </a:lvl6pPr>
            <a:lvl7pPr marL="2743064" indent="0">
              <a:buNone/>
              <a:defRPr sz="1600" b="1"/>
            </a:lvl7pPr>
            <a:lvl8pPr marL="3200241" indent="0">
              <a:buNone/>
              <a:defRPr sz="1600" b="1"/>
            </a:lvl8pPr>
            <a:lvl9pPr marL="365741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39485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7665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68020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177" indent="0">
              <a:buNone/>
              <a:defRPr sz="1200"/>
            </a:lvl2pPr>
            <a:lvl3pPr marL="914355" indent="0">
              <a:buNone/>
              <a:defRPr sz="1000"/>
            </a:lvl3pPr>
            <a:lvl4pPr marL="1371532" indent="0">
              <a:buNone/>
              <a:defRPr sz="900"/>
            </a:lvl4pPr>
            <a:lvl5pPr marL="1828710" indent="0">
              <a:buNone/>
              <a:defRPr sz="900"/>
            </a:lvl5pPr>
            <a:lvl6pPr marL="2285887" indent="0">
              <a:buNone/>
              <a:defRPr sz="900"/>
            </a:lvl6pPr>
            <a:lvl7pPr marL="2743064" indent="0">
              <a:buNone/>
              <a:defRPr sz="900"/>
            </a:lvl7pPr>
            <a:lvl8pPr marL="3200241" indent="0">
              <a:buNone/>
              <a:defRPr sz="900"/>
            </a:lvl8pPr>
            <a:lvl9pPr marL="365741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17206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7" indent="0">
              <a:buNone/>
              <a:defRPr sz="2800"/>
            </a:lvl2pPr>
            <a:lvl3pPr marL="914355" indent="0">
              <a:buNone/>
              <a:defRPr sz="2400"/>
            </a:lvl3pPr>
            <a:lvl4pPr marL="1371532" indent="0">
              <a:buNone/>
              <a:defRPr sz="2000"/>
            </a:lvl4pPr>
            <a:lvl5pPr marL="1828710" indent="0">
              <a:buNone/>
              <a:defRPr sz="2000"/>
            </a:lvl5pPr>
            <a:lvl6pPr marL="2285887" indent="0">
              <a:buNone/>
              <a:defRPr sz="2000"/>
            </a:lvl6pPr>
            <a:lvl7pPr marL="2743064" indent="0">
              <a:buNone/>
              <a:defRPr sz="2000"/>
            </a:lvl7pPr>
            <a:lvl8pPr marL="3200241" indent="0">
              <a:buNone/>
              <a:defRPr sz="2000"/>
            </a:lvl8pPr>
            <a:lvl9pPr marL="3657418"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77" indent="0">
              <a:buNone/>
              <a:defRPr sz="1200"/>
            </a:lvl2pPr>
            <a:lvl3pPr marL="914355" indent="0">
              <a:buNone/>
              <a:defRPr sz="1000"/>
            </a:lvl3pPr>
            <a:lvl4pPr marL="1371532" indent="0">
              <a:buNone/>
              <a:defRPr sz="900"/>
            </a:lvl4pPr>
            <a:lvl5pPr marL="1828710" indent="0">
              <a:buNone/>
              <a:defRPr sz="900"/>
            </a:lvl5pPr>
            <a:lvl6pPr marL="2285887" indent="0">
              <a:buNone/>
              <a:defRPr sz="900"/>
            </a:lvl6pPr>
            <a:lvl7pPr marL="2743064" indent="0">
              <a:buNone/>
              <a:defRPr sz="900"/>
            </a:lvl7pPr>
            <a:lvl8pPr marL="3200241" indent="0">
              <a:buNone/>
              <a:defRPr sz="900"/>
            </a:lvl8pPr>
            <a:lvl9pPr marL="3657418"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March 2012</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4C9F6A9-F211-49D1-9B39-2A9AD1698CD4}"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6916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6" tIns="45718" rIns="91436" bIns="45718"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36" tIns="45718" rIns="91436" bIns="457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1" y="6356350"/>
            <a:ext cx="2133600" cy="365125"/>
          </a:xfrm>
          <a:prstGeom prst="rect">
            <a:avLst/>
          </a:prstGeom>
        </p:spPr>
        <p:txBody>
          <a:bodyPr vert="horz" lIns="91436" tIns="45718" rIns="91436" bIns="45718" rtlCol="0" anchor="ctr"/>
          <a:lstStyle>
            <a:lvl1pPr algn="l">
              <a:defRPr sz="1200">
                <a:solidFill>
                  <a:schemeClr val="tx1">
                    <a:tint val="75000"/>
                  </a:schemeClr>
                </a:solidFill>
              </a:defRPr>
            </a:lvl1pPr>
          </a:lstStyle>
          <a:p>
            <a:pPr defTabSz="914355"/>
            <a:r>
              <a:rPr lang="en-US" smtClean="0">
                <a:solidFill>
                  <a:prstClr val="black">
                    <a:tint val="75000"/>
                  </a:prstClr>
                </a:solidFill>
              </a:rPr>
              <a:t>March 2012</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36" tIns="45718" rIns="91436" bIns="45718" rtlCol="0" anchor="ctr"/>
          <a:lstStyle>
            <a:lvl1pPr algn="ctr">
              <a:defRPr sz="1200">
                <a:solidFill>
                  <a:schemeClr val="tx1">
                    <a:tint val="75000"/>
                  </a:schemeClr>
                </a:solidFill>
              </a:defRPr>
            </a:lvl1pPr>
          </a:lstStyle>
          <a:p>
            <a:pPr defTabSz="914355"/>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36" tIns="45718" rIns="91436" bIns="45718" rtlCol="0" anchor="ctr"/>
          <a:lstStyle>
            <a:lvl1pPr algn="r">
              <a:defRPr sz="1200">
                <a:solidFill>
                  <a:schemeClr val="tx1">
                    <a:tint val="75000"/>
                  </a:schemeClr>
                </a:solidFill>
              </a:defRPr>
            </a:lvl1pPr>
          </a:lstStyle>
          <a:p>
            <a:pPr defTabSz="914355"/>
            <a:fld id="{A4C9F6A9-F211-49D1-9B39-2A9AD1698CD4}" type="slidenum">
              <a:rPr lang="en-GB" smtClean="0">
                <a:solidFill>
                  <a:prstClr val="black">
                    <a:tint val="75000"/>
                  </a:prstClr>
                </a:solidFill>
              </a:rPr>
              <a:pPr defTabSz="914355"/>
              <a:t>‹#›</a:t>
            </a:fld>
            <a:endParaRPr lang="en-GB">
              <a:solidFill>
                <a:prstClr val="black">
                  <a:tint val="75000"/>
                </a:prstClr>
              </a:solidFill>
            </a:endParaRPr>
          </a:p>
        </p:txBody>
      </p:sp>
    </p:spTree>
    <p:extLst>
      <p:ext uri="{BB962C8B-B14F-4D97-AF65-F5344CB8AC3E}">
        <p14:creationId xmlns:p14="http://schemas.microsoft.com/office/powerpoint/2010/main" val="3527213652"/>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iming>
    <p:tnLst>
      <p:par>
        <p:cTn id="1" dur="indefinite" restart="never" nodeType="tmRoot"/>
      </p:par>
    </p:tnLst>
  </p:timing>
  <p:hf sldNum="0" hdr="0" dt="0"/>
  <p:txStyles>
    <p:titleStyle>
      <a:lvl1pPr algn="ctr" defTabSz="914355" rtl="0" eaLnBrk="1" latinLnBrk="0" hangingPunct="1">
        <a:spcBef>
          <a:spcPct val="0"/>
        </a:spcBef>
        <a:buNone/>
        <a:defRPr sz="4400" kern="1200">
          <a:solidFill>
            <a:schemeClr val="tx1"/>
          </a:solidFill>
          <a:latin typeface="+mj-lt"/>
          <a:ea typeface="+mj-ea"/>
          <a:cs typeface="+mj-cs"/>
        </a:defRPr>
      </a:lvl1pPr>
    </p:titleStyle>
    <p:bodyStyle>
      <a:lvl1pPr marL="342883" indent="-342883" algn="l" defTabSz="91435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13" indent="-285736" algn="l" defTabSz="91435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43" indent="-228589" algn="l" defTabSz="91435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20"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98"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75"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3"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30"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7"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5" rtl="0" eaLnBrk="1" latinLnBrk="0" hangingPunct="1">
        <a:defRPr sz="1800" kern="1200">
          <a:solidFill>
            <a:schemeClr val="tx1"/>
          </a:solidFill>
          <a:latin typeface="+mn-lt"/>
          <a:ea typeface="+mn-ea"/>
          <a:cs typeface="+mn-cs"/>
        </a:defRPr>
      </a:lvl1pPr>
      <a:lvl2pPr marL="457177"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10" algn="l" defTabSz="914355" rtl="0" eaLnBrk="1" latinLnBrk="0" hangingPunct="1">
        <a:defRPr sz="1800" kern="1200">
          <a:solidFill>
            <a:schemeClr val="tx1"/>
          </a:solidFill>
          <a:latin typeface="+mn-lt"/>
          <a:ea typeface="+mn-ea"/>
          <a:cs typeface="+mn-cs"/>
        </a:defRPr>
      </a:lvl5pPr>
      <a:lvl6pPr marL="2285887" algn="l" defTabSz="914355" rtl="0" eaLnBrk="1" latinLnBrk="0" hangingPunct="1">
        <a:defRPr sz="1800" kern="1200">
          <a:solidFill>
            <a:schemeClr val="tx1"/>
          </a:solidFill>
          <a:latin typeface="+mn-lt"/>
          <a:ea typeface="+mn-ea"/>
          <a:cs typeface="+mn-cs"/>
        </a:defRPr>
      </a:lvl6pPr>
      <a:lvl7pPr marL="2743064" algn="l" defTabSz="914355" rtl="0" eaLnBrk="1" latinLnBrk="0" hangingPunct="1">
        <a:defRPr sz="1800" kern="1200">
          <a:solidFill>
            <a:schemeClr val="tx1"/>
          </a:solidFill>
          <a:latin typeface="+mn-lt"/>
          <a:ea typeface="+mn-ea"/>
          <a:cs typeface="+mn-cs"/>
        </a:defRPr>
      </a:lvl7pPr>
      <a:lvl8pPr marL="3200241" algn="l" defTabSz="914355" rtl="0" eaLnBrk="1" latinLnBrk="0" hangingPunct="1">
        <a:defRPr sz="1800" kern="1200">
          <a:solidFill>
            <a:schemeClr val="tx1"/>
          </a:solidFill>
          <a:latin typeface="+mn-lt"/>
          <a:ea typeface="+mn-ea"/>
          <a:cs typeface="+mn-cs"/>
        </a:defRPr>
      </a:lvl8pPr>
      <a:lvl9pPr marL="3657418" algn="l" defTabSz="91435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36" tIns="45718" rIns="91436" bIns="45718"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36" tIns="45718" rIns="91436" bIns="457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1" y="6356350"/>
            <a:ext cx="2133600" cy="365125"/>
          </a:xfrm>
          <a:prstGeom prst="rect">
            <a:avLst/>
          </a:prstGeom>
        </p:spPr>
        <p:txBody>
          <a:bodyPr vert="horz" lIns="91436" tIns="45718" rIns="91436" bIns="45718" rtlCol="0" anchor="ctr"/>
          <a:lstStyle>
            <a:lvl1pPr algn="l">
              <a:defRPr sz="1200">
                <a:solidFill>
                  <a:schemeClr val="tx1">
                    <a:tint val="75000"/>
                  </a:schemeClr>
                </a:solidFill>
              </a:defRPr>
            </a:lvl1pPr>
          </a:lstStyle>
          <a:p>
            <a:pPr defTabSz="914355"/>
            <a:r>
              <a:rPr lang="en-US" smtClean="0">
                <a:solidFill>
                  <a:prstClr val="black">
                    <a:tint val="75000"/>
                  </a:prstClr>
                </a:solidFill>
              </a:rPr>
              <a:t>March 2012</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36" tIns="45718" rIns="91436" bIns="45718" rtlCol="0" anchor="ctr"/>
          <a:lstStyle>
            <a:lvl1pPr algn="ctr">
              <a:defRPr sz="1200">
                <a:solidFill>
                  <a:schemeClr val="tx1">
                    <a:tint val="75000"/>
                  </a:schemeClr>
                </a:solidFill>
              </a:defRPr>
            </a:lvl1pPr>
          </a:lstStyle>
          <a:p>
            <a:pPr defTabSz="914355"/>
            <a:r>
              <a:rPr lang="en-US" smtClean="0">
                <a:solidFill>
                  <a:prstClr val="black">
                    <a:tint val="75000"/>
                  </a:prstClr>
                </a:solidFill>
              </a:rPr>
              <a:t>Bob Jones (CERN) – April 2014</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36" tIns="45718" rIns="91436" bIns="45718" rtlCol="0" anchor="ctr"/>
          <a:lstStyle>
            <a:lvl1pPr algn="r">
              <a:defRPr sz="1200">
                <a:solidFill>
                  <a:schemeClr val="tx1">
                    <a:tint val="75000"/>
                  </a:schemeClr>
                </a:solidFill>
              </a:defRPr>
            </a:lvl1pPr>
          </a:lstStyle>
          <a:p>
            <a:pPr defTabSz="914355"/>
            <a:fld id="{A4C9F6A9-F211-49D1-9B39-2A9AD1698CD4}" type="slidenum">
              <a:rPr lang="en-GB" smtClean="0">
                <a:solidFill>
                  <a:prstClr val="black">
                    <a:tint val="75000"/>
                  </a:prstClr>
                </a:solidFill>
              </a:rPr>
              <a:pPr defTabSz="914355"/>
              <a:t>‹#›</a:t>
            </a:fld>
            <a:endParaRPr lang="en-GB">
              <a:solidFill>
                <a:prstClr val="black">
                  <a:tint val="75000"/>
                </a:prstClr>
              </a:solidFill>
            </a:endParaRPr>
          </a:p>
        </p:txBody>
      </p:sp>
    </p:spTree>
    <p:extLst>
      <p:ext uri="{BB962C8B-B14F-4D97-AF65-F5344CB8AC3E}">
        <p14:creationId xmlns:p14="http://schemas.microsoft.com/office/powerpoint/2010/main" val="688336091"/>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iming>
    <p:tnLst>
      <p:par>
        <p:cTn id="1" dur="indefinite" restart="never" nodeType="tmRoot"/>
      </p:par>
    </p:tnLst>
  </p:timing>
  <p:hf sldNum="0" hdr="0" dt="0"/>
  <p:txStyles>
    <p:titleStyle>
      <a:lvl1pPr algn="ctr" defTabSz="914355" rtl="0" eaLnBrk="1" latinLnBrk="0" hangingPunct="1">
        <a:spcBef>
          <a:spcPct val="0"/>
        </a:spcBef>
        <a:buNone/>
        <a:defRPr sz="4400" kern="1200">
          <a:solidFill>
            <a:schemeClr val="tx1"/>
          </a:solidFill>
          <a:latin typeface="+mj-lt"/>
          <a:ea typeface="+mj-ea"/>
          <a:cs typeface="+mj-cs"/>
        </a:defRPr>
      </a:lvl1pPr>
    </p:titleStyle>
    <p:bodyStyle>
      <a:lvl1pPr marL="342883" indent="-342883" algn="l" defTabSz="91435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13" indent="-285736" algn="l" defTabSz="91435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43" indent="-228589" algn="l" defTabSz="91435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20"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98"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75"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3"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30"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7"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5" rtl="0" eaLnBrk="1" latinLnBrk="0" hangingPunct="1">
        <a:defRPr sz="1800" kern="1200">
          <a:solidFill>
            <a:schemeClr val="tx1"/>
          </a:solidFill>
          <a:latin typeface="+mn-lt"/>
          <a:ea typeface="+mn-ea"/>
          <a:cs typeface="+mn-cs"/>
        </a:defRPr>
      </a:lvl1pPr>
      <a:lvl2pPr marL="457177" algn="l" defTabSz="914355" rtl="0" eaLnBrk="1" latinLnBrk="0" hangingPunct="1">
        <a:defRPr sz="1800" kern="1200">
          <a:solidFill>
            <a:schemeClr val="tx1"/>
          </a:solidFill>
          <a:latin typeface="+mn-lt"/>
          <a:ea typeface="+mn-ea"/>
          <a:cs typeface="+mn-cs"/>
        </a:defRPr>
      </a:lvl2pPr>
      <a:lvl3pPr marL="914355" algn="l" defTabSz="914355" rtl="0" eaLnBrk="1" latinLnBrk="0" hangingPunct="1">
        <a:defRPr sz="1800" kern="1200">
          <a:solidFill>
            <a:schemeClr val="tx1"/>
          </a:solidFill>
          <a:latin typeface="+mn-lt"/>
          <a:ea typeface="+mn-ea"/>
          <a:cs typeface="+mn-cs"/>
        </a:defRPr>
      </a:lvl3pPr>
      <a:lvl4pPr marL="1371532" algn="l" defTabSz="914355" rtl="0" eaLnBrk="1" latinLnBrk="0" hangingPunct="1">
        <a:defRPr sz="1800" kern="1200">
          <a:solidFill>
            <a:schemeClr val="tx1"/>
          </a:solidFill>
          <a:latin typeface="+mn-lt"/>
          <a:ea typeface="+mn-ea"/>
          <a:cs typeface="+mn-cs"/>
        </a:defRPr>
      </a:lvl4pPr>
      <a:lvl5pPr marL="1828710" algn="l" defTabSz="914355" rtl="0" eaLnBrk="1" latinLnBrk="0" hangingPunct="1">
        <a:defRPr sz="1800" kern="1200">
          <a:solidFill>
            <a:schemeClr val="tx1"/>
          </a:solidFill>
          <a:latin typeface="+mn-lt"/>
          <a:ea typeface="+mn-ea"/>
          <a:cs typeface="+mn-cs"/>
        </a:defRPr>
      </a:lvl5pPr>
      <a:lvl6pPr marL="2285887" algn="l" defTabSz="914355" rtl="0" eaLnBrk="1" latinLnBrk="0" hangingPunct="1">
        <a:defRPr sz="1800" kern="1200">
          <a:solidFill>
            <a:schemeClr val="tx1"/>
          </a:solidFill>
          <a:latin typeface="+mn-lt"/>
          <a:ea typeface="+mn-ea"/>
          <a:cs typeface="+mn-cs"/>
        </a:defRPr>
      </a:lvl6pPr>
      <a:lvl7pPr marL="2743064" algn="l" defTabSz="914355" rtl="0" eaLnBrk="1" latinLnBrk="0" hangingPunct="1">
        <a:defRPr sz="1800" kern="1200">
          <a:solidFill>
            <a:schemeClr val="tx1"/>
          </a:solidFill>
          <a:latin typeface="+mn-lt"/>
          <a:ea typeface="+mn-ea"/>
          <a:cs typeface="+mn-cs"/>
        </a:defRPr>
      </a:lvl7pPr>
      <a:lvl8pPr marL="3200241" algn="l" defTabSz="914355" rtl="0" eaLnBrk="1" latinLnBrk="0" hangingPunct="1">
        <a:defRPr sz="1800" kern="1200">
          <a:solidFill>
            <a:schemeClr val="tx1"/>
          </a:solidFill>
          <a:latin typeface="+mn-lt"/>
          <a:ea typeface="+mn-ea"/>
          <a:cs typeface="+mn-cs"/>
        </a:defRPr>
      </a:lvl8pPr>
      <a:lvl9pPr marL="3657418" algn="l" defTabSz="91435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301888/"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dsweb.cern.ch/record/1442597/files/CERN-OPEN-2012-006.pdf" TargetMode="External"/><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7</a:t>
            </a:r>
            <a:r>
              <a:rPr lang="en-US" baseline="30000" dirty="0" smtClean="0"/>
              <a:t>th</a:t>
            </a:r>
            <a:r>
              <a:rPr lang="en-US" dirty="0" smtClean="0"/>
              <a:t> </a:t>
            </a:r>
            <a:r>
              <a:rPr lang="en-US" dirty="0"/>
              <a:t>FIM</a:t>
            </a:r>
            <a:r>
              <a:rPr lang="en-US" sz="6000" baseline="-25000" dirty="0">
                <a:solidFill>
                  <a:prstClr val="black"/>
                </a:solidFill>
              </a:rPr>
              <a:t>4</a:t>
            </a:r>
            <a:r>
              <a:rPr lang="en-US" dirty="0"/>
              <a:t>R</a:t>
            </a:r>
            <a:r>
              <a:rPr lang="en-US" dirty="0" smtClean="0"/>
              <a:t> meeting</a:t>
            </a:r>
            <a:endParaRPr lang="en-GB" dirty="0"/>
          </a:p>
        </p:txBody>
      </p:sp>
      <p:sp>
        <p:nvSpPr>
          <p:cNvPr id="3" name="Subtitle 2"/>
          <p:cNvSpPr>
            <a:spLocks noGrp="1"/>
          </p:cNvSpPr>
          <p:nvPr>
            <p:ph type="subTitle" idx="1"/>
          </p:nvPr>
        </p:nvSpPr>
        <p:spPr/>
        <p:txBody>
          <a:bodyPr/>
          <a:lstStyle/>
          <a:p>
            <a:r>
              <a:rPr lang="en-US" dirty="0" smtClean="0"/>
              <a:t>23-24 April 2014</a:t>
            </a:r>
          </a:p>
          <a:p>
            <a:r>
              <a:rPr lang="en-US" dirty="0" smtClean="0"/>
              <a:t>ESRIN</a:t>
            </a:r>
          </a:p>
          <a:p>
            <a:r>
              <a:rPr lang="en-US" dirty="0" err="1" smtClean="0"/>
              <a:t>Frascati</a:t>
            </a:r>
            <a:endParaRPr lang="en-GB" dirty="0"/>
          </a:p>
        </p:txBody>
      </p:sp>
    </p:spTree>
    <p:extLst>
      <p:ext uri="{BB962C8B-B14F-4D97-AF65-F5344CB8AC3E}">
        <p14:creationId xmlns:p14="http://schemas.microsoft.com/office/powerpoint/2010/main" val="3809880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agenda</a:t>
            </a:r>
            <a:endParaRPr lang="en-GB" dirty="0"/>
          </a:p>
        </p:txBody>
      </p:sp>
      <p:sp>
        <p:nvSpPr>
          <p:cNvPr id="3" name="Content Placeholder 2"/>
          <p:cNvSpPr>
            <a:spLocks noGrp="1"/>
          </p:cNvSpPr>
          <p:nvPr>
            <p:ph idx="1"/>
          </p:nvPr>
        </p:nvSpPr>
        <p:spPr/>
        <p:txBody>
          <a:bodyPr/>
          <a:lstStyle/>
          <a:p>
            <a:pPr marL="0" indent="0">
              <a:buNone/>
            </a:pPr>
            <a:r>
              <a:rPr lang="en-US" dirty="0" smtClean="0"/>
              <a:t>Agenda page online with material:</a:t>
            </a:r>
          </a:p>
          <a:p>
            <a:pPr marL="0" indent="0">
              <a:buNone/>
            </a:pPr>
            <a:r>
              <a:rPr lang="en-GB" dirty="0">
                <a:hlinkClick r:id="rId3"/>
              </a:rPr>
              <a:t>https://</a:t>
            </a:r>
            <a:r>
              <a:rPr lang="en-GB" dirty="0" smtClean="0">
                <a:hlinkClick r:id="rId3"/>
              </a:rPr>
              <a:t>indico.cern.ch/event/301888/</a:t>
            </a:r>
            <a:endParaRPr lang="en-GB" dirty="0" smtClean="0"/>
          </a:p>
          <a:p>
            <a:pPr marL="0" indent="0">
              <a:buNone/>
            </a:pPr>
            <a:endParaRPr lang="en-US" dirty="0"/>
          </a:p>
          <a:p>
            <a:pPr marL="0" indent="0">
              <a:buNone/>
            </a:pPr>
            <a:r>
              <a:rPr lang="en-US" dirty="0" smtClean="0"/>
              <a:t>A written summary will be produced of this event</a:t>
            </a:r>
            <a:endParaRPr lang="en-GB" dirty="0" smtClean="0"/>
          </a:p>
          <a:p>
            <a:pPr marL="0" indent="0">
              <a:buNone/>
            </a:pPr>
            <a:endParaRPr lang="en-US" dirty="0"/>
          </a:p>
          <a:p>
            <a:pPr marL="0" indent="0">
              <a:buNone/>
            </a:pPr>
            <a:endParaRPr lang="en-GB"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Tree>
    <p:extLst>
      <p:ext uri="{BB962C8B-B14F-4D97-AF65-F5344CB8AC3E}">
        <p14:creationId xmlns:p14="http://schemas.microsoft.com/office/powerpoint/2010/main" val="39447239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76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347864" y="1547500"/>
            <a:ext cx="2385077" cy="369332"/>
          </a:xfrm>
          <a:prstGeom prst="rect">
            <a:avLst/>
          </a:prstGeom>
          <a:noFill/>
        </p:spPr>
        <p:txBody>
          <a:bodyPr wrap="none" rtlCol="0">
            <a:spAutoFit/>
          </a:bodyPr>
          <a:lstStyle/>
          <a:p>
            <a:r>
              <a:rPr lang="en-US" dirty="0" smtClean="0"/>
              <a:t>Dinner pick-up at 19:30</a:t>
            </a:r>
            <a:endParaRPr lang="en-GB" dirty="0"/>
          </a:p>
        </p:txBody>
      </p:sp>
    </p:spTree>
    <p:extLst>
      <p:ext uri="{BB962C8B-B14F-4D97-AF65-F5344CB8AC3E}">
        <p14:creationId xmlns:p14="http://schemas.microsoft.com/office/powerpoint/2010/main" val="18765754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afternoon</a:t>
            </a:r>
            <a:endParaRPr lang="en-GB" dirty="0"/>
          </a:p>
        </p:txBody>
      </p:sp>
      <p:sp>
        <p:nvSpPr>
          <p:cNvPr id="3" name="Content Placeholder 2"/>
          <p:cNvSpPr>
            <a:spLocks noGrp="1"/>
          </p:cNvSpPr>
          <p:nvPr>
            <p:ph idx="1"/>
          </p:nvPr>
        </p:nvSpPr>
        <p:spPr/>
        <p:txBody>
          <a:bodyPr>
            <a:normAutofit fontScale="92500" lnSpcReduction="10000"/>
          </a:bodyPr>
          <a:lstStyle/>
          <a:p>
            <a:pPr marL="0" indent="0">
              <a:buNone/>
            </a:pPr>
            <a:r>
              <a:rPr lang="en-US" sz="2800" dirty="0" smtClean="0"/>
              <a:t>Objective: </a:t>
            </a:r>
            <a:r>
              <a:rPr lang="en-US" sz="2800" i="1" dirty="0"/>
              <a:t>User Communities view of the progress made since the first publication of the Federated Identity Management for Research Collaborations paper and priorities for the </a:t>
            </a:r>
            <a:r>
              <a:rPr lang="en-US" sz="2800" i="1" dirty="0" smtClean="0"/>
              <a:t>future</a:t>
            </a:r>
          </a:p>
          <a:p>
            <a:pPr marL="0" indent="0">
              <a:buNone/>
            </a:pPr>
            <a:r>
              <a:rPr lang="en-US" sz="2800" dirty="0" smtClean="0"/>
              <a:t>Roundtable introductions</a:t>
            </a:r>
          </a:p>
          <a:p>
            <a:r>
              <a:rPr lang="en-US" sz="2800" dirty="0" smtClean="0"/>
              <a:t>Summary of </a:t>
            </a:r>
            <a:r>
              <a:rPr lang="en-US" sz="2800" dirty="0" err="1" smtClean="0"/>
              <a:t>Terena</a:t>
            </a:r>
            <a:r>
              <a:rPr lang="en-US" sz="2800" dirty="0" smtClean="0"/>
              <a:t> AAI workshop (Licia Florio)</a:t>
            </a:r>
          </a:p>
          <a:p>
            <a:r>
              <a:rPr lang="en-US" sz="2800" dirty="0" smtClean="0"/>
              <a:t>Operational </a:t>
            </a:r>
            <a:r>
              <a:rPr lang="en-US" sz="2800" dirty="0"/>
              <a:t>S</a:t>
            </a:r>
            <a:r>
              <a:rPr lang="en-US" sz="2800" dirty="0" smtClean="0"/>
              <a:t>ecurity (Romain Wartel)</a:t>
            </a:r>
          </a:p>
          <a:p>
            <a:pPr marL="0" indent="0">
              <a:buNone/>
            </a:pPr>
            <a:r>
              <a:rPr lang="en-US" sz="2800" dirty="0" smtClean="0"/>
              <a:t>Coffee</a:t>
            </a:r>
          </a:p>
          <a:p>
            <a:r>
              <a:rPr lang="en-US" sz="2800" dirty="0" smtClean="0"/>
              <a:t>Working with service providers in the future</a:t>
            </a:r>
          </a:p>
          <a:p>
            <a:r>
              <a:rPr lang="en-US" sz="2800" dirty="0" smtClean="0"/>
              <a:t>H2020 – how do we work together?</a:t>
            </a:r>
          </a:p>
          <a:p>
            <a:pPr marL="0" indent="0">
              <a:buNone/>
            </a:pPr>
            <a:r>
              <a:rPr lang="en-US" sz="2800" dirty="0" smtClean="0"/>
              <a:t>End of the session: 17:30</a:t>
            </a:r>
          </a:p>
          <a:p>
            <a:pPr marL="0" indent="0">
              <a:buNone/>
            </a:pPr>
            <a:r>
              <a:rPr lang="en-US" sz="2800" dirty="0" smtClean="0"/>
              <a:t>ESA shuttles to </a:t>
            </a:r>
            <a:r>
              <a:rPr lang="en-US" sz="2800" dirty="0" err="1" smtClean="0"/>
              <a:t>Frascati</a:t>
            </a:r>
            <a:r>
              <a:rPr lang="en-US" sz="2800" dirty="0" smtClean="0"/>
              <a:t> 17:30 &amp; 18:15 (outside main gate)</a:t>
            </a: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Tree>
    <p:extLst>
      <p:ext uri="{BB962C8B-B14F-4D97-AF65-F5344CB8AC3E}">
        <p14:creationId xmlns:p14="http://schemas.microsoft.com/office/powerpoint/2010/main" val="22289933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
        <p:nvSpPr>
          <p:cNvPr id="3" name="Content Placeholder 2"/>
          <p:cNvSpPr>
            <a:spLocks noGrp="1"/>
          </p:cNvSpPr>
          <p:nvPr>
            <p:ph idx="4294967295"/>
          </p:nvPr>
        </p:nvSpPr>
        <p:spPr>
          <a:xfrm>
            <a:off x="179512" y="5678488"/>
            <a:ext cx="8748464" cy="771525"/>
          </a:xfrm>
        </p:spPr>
        <p:txBody>
          <a:bodyPr>
            <a:normAutofit/>
          </a:bodyPr>
          <a:lstStyle/>
          <a:p>
            <a:pPr marL="0" indent="0">
              <a:buNone/>
            </a:pPr>
            <a:r>
              <a:rPr lang="en-GB" sz="1400" dirty="0" smtClean="0"/>
              <a:t>Authors</a:t>
            </a:r>
            <a:r>
              <a:rPr lang="en-GB" sz="1400" dirty="0"/>
              <a:t>: Daan </a:t>
            </a:r>
            <a:r>
              <a:rPr lang="en-GB" sz="1400" dirty="0" smtClean="0"/>
              <a:t>Broeder</a:t>
            </a:r>
            <a:r>
              <a:rPr lang="en-GB" sz="1400" dirty="0"/>
              <a:t>, Bob </a:t>
            </a:r>
            <a:r>
              <a:rPr lang="en-GB" sz="1400" dirty="0" smtClean="0"/>
              <a:t>Jones, David Kelsey, Philip Kershaw, Stefan </a:t>
            </a:r>
            <a:r>
              <a:rPr lang="en-GB" sz="1400" dirty="0" err="1" smtClean="0"/>
              <a:t>Lüders</a:t>
            </a:r>
            <a:r>
              <a:rPr lang="en-GB" sz="1400" dirty="0" smtClean="0"/>
              <a:t>, Andrew Lyall, Tommi Nyrönen, Romain Wartel, Heinz </a:t>
            </a:r>
            <a:r>
              <a:rPr lang="en-GB" sz="1400" dirty="0"/>
              <a:t>J Weyer</a:t>
            </a:r>
          </a:p>
        </p:txBody>
      </p:sp>
      <p:sp>
        <p:nvSpPr>
          <p:cNvPr id="4" name="Rectangle 3"/>
          <p:cNvSpPr/>
          <p:nvPr/>
        </p:nvSpPr>
        <p:spPr>
          <a:xfrm rot="16200000">
            <a:off x="6044862" y="2800489"/>
            <a:ext cx="5531474" cy="307777"/>
          </a:xfrm>
          <a:prstGeom prst="rect">
            <a:avLst/>
          </a:prstGeom>
          <a:solidFill>
            <a:srgbClr val="FFFF00"/>
          </a:solidFill>
        </p:spPr>
        <p:txBody>
          <a:bodyPr wrap="square">
            <a:spAutoFit/>
          </a:bodyPr>
          <a:lstStyle/>
          <a:p>
            <a:pPr defTabSz="914355"/>
            <a:r>
              <a:rPr lang="en-GB" sz="1400" dirty="0">
                <a:solidFill>
                  <a:prstClr val="black"/>
                </a:solidFill>
                <a:hlinkClick r:id="rId3"/>
              </a:rPr>
              <a:t>https://cdsweb.cern.ch/record/1442597/files/CERN-OPEN-2012-006.pdf</a:t>
            </a:r>
            <a:endParaRPr lang="en-GB" sz="1400" dirty="0">
              <a:solidFill>
                <a:prstClr val="black"/>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3988" y="609600"/>
            <a:ext cx="6296025" cy="501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2209800"/>
            <a:ext cx="514350"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2"/>
          <p:cNvSpPr txBox="1">
            <a:spLocks/>
          </p:cNvSpPr>
          <p:nvPr/>
        </p:nvSpPr>
        <p:spPr>
          <a:xfrm>
            <a:off x="1771155" y="1487748"/>
            <a:ext cx="5681166" cy="1943423"/>
          </a:xfrm>
          <a:prstGeom prst="rect">
            <a:avLst/>
          </a:prstGeom>
          <a:solidFill>
            <a:schemeClr val="bg1">
              <a:lumMod val="75000"/>
            </a:schemeClr>
          </a:solidFill>
        </p:spPr>
        <p:txBody>
          <a:bodyPr>
            <a:noAutofit/>
          </a:bodyPr>
          <a:lstStyle>
            <a:lvl1pPr marL="342883" indent="-342883" algn="l" defTabSz="91435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13" indent="-285736" algn="l" defTabSz="91435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43" indent="-228589" algn="l" defTabSz="91435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20"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98"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75"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3"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30"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7" indent="-228589" algn="l" defTabSz="91435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b="1" dirty="0" smtClean="0">
                <a:solidFill>
                  <a:prstClr val="black"/>
                </a:solidFill>
              </a:rPr>
              <a:t>Requirements from the research communities</a:t>
            </a:r>
          </a:p>
          <a:p>
            <a:r>
              <a:rPr lang="en-US" sz="2000" b="1" dirty="0">
                <a:solidFill>
                  <a:prstClr val="black"/>
                </a:solidFill>
              </a:rPr>
              <a:t>S</a:t>
            </a:r>
            <a:r>
              <a:rPr lang="en-US" sz="2000" b="1" dirty="0" smtClean="0">
                <a:solidFill>
                  <a:prstClr val="black"/>
                </a:solidFill>
              </a:rPr>
              <a:t>tatus of the activities &amp; use cases</a:t>
            </a:r>
          </a:p>
          <a:p>
            <a:r>
              <a:rPr lang="en-US" sz="2000" b="1" dirty="0">
                <a:solidFill>
                  <a:prstClr val="black"/>
                </a:solidFill>
              </a:rPr>
              <a:t>C</a:t>
            </a:r>
            <a:r>
              <a:rPr lang="en-US" sz="2000" b="1" dirty="0" smtClean="0">
                <a:solidFill>
                  <a:prstClr val="black"/>
                </a:solidFill>
              </a:rPr>
              <a:t>ommon vision across these communities </a:t>
            </a:r>
          </a:p>
          <a:p>
            <a:r>
              <a:rPr lang="en-US" sz="2000" b="1" dirty="0">
                <a:solidFill>
                  <a:prstClr val="black"/>
                </a:solidFill>
              </a:rPr>
              <a:t>K</a:t>
            </a:r>
            <a:r>
              <a:rPr lang="en-US" sz="2000" b="1" dirty="0" smtClean="0">
                <a:solidFill>
                  <a:prstClr val="black"/>
                </a:solidFill>
              </a:rPr>
              <a:t>ey stages of a roadmap</a:t>
            </a:r>
          </a:p>
          <a:p>
            <a:r>
              <a:rPr lang="en-US" sz="2000" b="1" dirty="0">
                <a:solidFill>
                  <a:prstClr val="black"/>
                </a:solidFill>
              </a:rPr>
              <a:t>S</a:t>
            </a:r>
            <a:r>
              <a:rPr lang="en-US" sz="2000" b="1" dirty="0" smtClean="0">
                <a:solidFill>
                  <a:prstClr val="black"/>
                </a:solidFill>
              </a:rPr>
              <a:t>et of recommendations</a:t>
            </a:r>
            <a:endParaRPr lang="en-US" sz="2000" b="1" dirty="0">
              <a:solidFill>
                <a:prstClr val="black"/>
              </a:solidFill>
            </a:endParaRPr>
          </a:p>
        </p:txBody>
      </p:sp>
    </p:spTree>
    <p:extLst>
      <p:ext uri="{BB962C8B-B14F-4D97-AF65-F5344CB8AC3E}">
        <p14:creationId xmlns:p14="http://schemas.microsoft.com/office/powerpoint/2010/main" val="2760341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lstStyle/>
          <a:p>
            <a:r>
              <a:rPr lang="en-US" dirty="0" smtClean="0"/>
              <a:t>The FIM</a:t>
            </a:r>
            <a:r>
              <a:rPr lang="en-US" sz="6000" baseline="-25000" dirty="0">
                <a:solidFill>
                  <a:prstClr val="black"/>
                </a:solidFill>
              </a:rPr>
              <a:t>4</a:t>
            </a:r>
            <a:r>
              <a:rPr lang="en-US" dirty="0" smtClean="0"/>
              <a:t>R Vision</a:t>
            </a:r>
            <a:endParaRPr lang="en-US" dirty="0"/>
          </a:p>
        </p:txBody>
      </p:sp>
      <p:sp>
        <p:nvSpPr>
          <p:cNvPr id="3" name="Content Placeholder 2"/>
          <p:cNvSpPr>
            <a:spLocks noGrp="1"/>
          </p:cNvSpPr>
          <p:nvPr>
            <p:ph idx="1"/>
          </p:nvPr>
        </p:nvSpPr>
        <p:spPr/>
        <p:txBody>
          <a:bodyPr>
            <a:normAutofit/>
          </a:bodyPr>
          <a:lstStyle/>
          <a:p>
            <a:pPr marL="0" indent="0">
              <a:buNone/>
            </a:pPr>
            <a:r>
              <a:rPr lang="en-US" sz="2800" b="1" dirty="0" smtClean="0"/>
              <a:t>A common </a:t>
            </a:r>
            <a:r>
              <a:rPr lang="en-US" sz="2800" b="1" dirty="0"/>
              <a:t>policy and trust framework for Identity Management based on existing structures and federations either presently in use by or available to the </a:t>
            </a:r>
            <a:r>
              <a:rPr lang="en-US" sz="2800" b="1" dirty="0" smtClean="0"/>
              <a:t>communities.</a:t>
            </a:r>
          </a:p>
          <a:p>
            <a:pPr marL="0" indent="0">
              <a:buNone/>
            </a:pPr>
            <a:endParaRPr lang="en-US" sz="2800" b="1" dirty="0" smtClean="0"/>
          </a:p>
          <a:p>
            <a:pPr marL="0" indent="0">
              <a:buNone/>
            </a:pPr>
            <a:r>
              <a:rPr lang="en-US" sz="2800" b="1" dirty="0" smtClean="0"/>
              <a:t>This </a:t>
            </a:r>
            <a:r>
              <a:rPr lang="en-US" sz="2800" b="1" dirty="0"/>
              <a:t>framework must provide researchers with unique electronic identities authenticated in multiple administrative domains and across national boundaries that can be used together with community defined attributes to authorize access to digital </a:t>
            </a:r>
            <a:r>
              <a:rPr lang="en-US" sz="2800" b="1" dirty="0" smtClean="0"/>
              <a:t>resources.</a:t>
            </a:r>
            <a:endParaRPr lang="en-US" sz="2800" dirty="0"/>
          </a:p>
        </p:txBody>
      </p:sp>
      <p:sp>
        <p:nvSpPr>
          <p:cNvPr id="4" name="Footer Placeholder 4"/>
          <p:cNvSpPr>
            <a:spLocks noGrp="1"/>
          </p:cNvSpPr>
          <p:nvPr>
            <p:ph type="ftr" sz="quarter" idx="11"/>
          </p:nvPr>
        </p:nvSpPr>
        <p:spPr>
          <a:xfrm>
            <a:off x="3124200" y="6356350"/>
            <a:ext cx="2895600" cy="365125"/>
          </a:xfrm>
        </p:spPr>
        <p:txBody>
          <a:bodyPr/>
          <a:lstStyle/>
          <a:p>
            <a:r>
              <a:rPr lang="en-US" smtClean="0">
                <a:solidFill>
                  <a:prstClr val="black">
                    <a:tint val="75000"/>
                  </a:prstClr>
                </a:solidFill>
              </a:rPr>
              <a:t>Bob Jones (CERN) – April 2014</a:t>
            </a:r>
            <a:endParaRPr lang="en-GB" dirty="0">
              <a:solidFill>
                <a:prstClr val="black">
                  <a:tint val="75000"/>
                </a:prstClr>
              </a:solidFill>
            </a:endParaRPr>
          </a:p>
        </p:txBody>
      </p:sp>
    </p:spTree>
    <p:extLst>
      <p:ext uri="{BB962C8B-B14F-4D97-AF65-F5344CB8AC3E}">
        <p14:creationId xmlns:p14="http://schemas.microsoft.com/office/powerpoint/2010/main" val="2539553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8229600" cy="868362"/>
          </a:xfrm>
        </p:spPr>
        <p:txBody>
          <a:bodyPr>
            <a:normAutofit fontScale="90000"/>
          </a:bodyPr>
          <a:lstStyle/>
          <a:p>
            <a:r>
              <a:rPr lang="en-US" dirty="0" err="1" smtClean="0"/>
              <a:t>Prioritisation</a:t>
            </a:r>
            <a:r>
              <a:rPr lang="en-US" dirty="0" smtClean="0"/>
              <a:t> of FIM</a:t>
            </a:r>
            <a:r>
              <a:rPr lang="en-US" sz="6700" baseline="-25000" dirty="0" smtClean="0"/>
              <a:t>4</a:t>
            </a:r>
            <a:r>
              <a:rPr lang="en-US" dirty="0" smtClean="0"/>
              <a:t>R requirements</a:t>
            </a:r>
            <a:endParaRPr lang="en-GB" dirty="0"/>
          </a:p>
        </p:txBody>
      </p:sp>
      <p:sp>
        <p:nvSpPr>
          <p:cNvPr id="3" name="Content Placeholder 2"/>
          <p:cNvSpPr>
            <a:spLocks noGrp="1"/>
          </p:cNvSpPr>
          <p:nvPr>
            <p:ph idx="1"/>
          </p:nvPr>
        </p:nvSpPr>
        <p:spPr>
          <a:xfrm>
            <a:off x="76200" y="762000"/>
            <a:ext cx="8915400" cy="6019800"/>
          </a:xfrm>
        </p:spPr>
        <p:txBody>
          <a:bodyPr>
            <a:noAutofit/>
          </a:bodyPr>
          <a:lstStyle/>
          <a:p>
            <a:r>
              <a:rPr lang="en-GB" sz="1800" b="1" dirty="0"/>
              <a:t>User friendliness </a:t>
            </a:r>
            <a:r>
              <a:rPr lang="en-GB" sz="1800" dirty="0"/>
              <a:t>(</a:t>
            </a:r>
            <a:r>
              <a:rPr lang="en-GB" sz="1800" dirty="0" smtClean="0">
                <a:solidFill>
                  <a:srgbClr val="FF0000"/>
                </a:solidFill>
              </a:rPr>
              <a:t>high</a:t>
            </a:r>
            <a:r>
              <a:rPr lang="en-GB" sz="1800" dirty="0" smtClean="0"/>
              <a:t>)</a:t>
            </a:r>
          </a:p>
          <a:p>
            <a:pPr lvl="1"/>
            <a:r>
              <a:rPr lang="en-GB" sz="1600" dirty="0"/>
              <a:t>S</a:t>
            </a:r>
            <a:r>
              <a:rPr lang="en-GB" sz="1600" dirty="0" smtClean="0"/>
              <a:t>upport </a:t>
            </a:r>
            <a:r>
              <a:rPr lang="en-GB" sz="1600" dirty="0"/>
              <a:t>for citizen scientists and researchers without formal association to research </a:t>
            </a:r>
            <a:r>
              <a:rPr lang="en-GB" sz="1600" dirty="0" smtClean="0"/>
              <a:t>labs or </a:t>
            </a:r>
            <a:r>
              <a:rPr lang="en-GB" sz="1600" dirty="0" err="1" smtClean="0"/>
              <a:t>univ</a:t>
            </a:r>
            <a:endParaRPr lang="en-GB" sz="1600" dirty="0"/>
          </a:p>
          <a:p>
            <a:r>
              <a:rPr lang="en-GB" sz="1800" b="1" dirty="0" smtClean="0"/>
              <a:t>Browser </a:t>
            </a:r>
            <a:r>
              <a:rPr lang="en-GB" sz="1800" b="1" dirty="0"/>
              <a:t>&amp; non-browser federated access </a:t>
            </a:r>
            <a:r>
              <a:rPr lang="en-GB" sz="1800" dirty="0"/>
              <a:t>(</a:t>
            </a:r>
            <a:r>
              <a:rPr lang="en-GB" sz="1800" dirty="0">
                <a:solidFill>
                  <a:srgbClr val="FF0000"/>
                </a:solidFill>
              </a:rPr>
              <a:t>high</a:t>
            </a:r>
            <a:r>
              <a:rPr lang="en-GB" sz="1800" dirty="0" smtClean="0"/>
              <a:t>)</a:t>
            </a:r>
            <a:endParaRPr lang="en-GB" sz="1800" dirty="0"/>
          </a:p>
          <a:p>
            <a:r>
              <a:rPr lang="en-GB" sz="1800" b="1" dirty="0" smtClean="0"/>
              <a:t>Bridging </a:t>
            </a:r>
            <a:r>
              <a:rPr lang="en-GB" sz="1800" b="1" dirty="0"/>
              <a:t>communities </a:t>
            </a:r>
            <a:r>
              <a:rPr lang="en-GB" sz="1800" dirty="0"/>
              <a:t>(</a:t>
            </a:r>
            <a:r>
              <a:rPr lang="en-GB" sz="1800" dirty="0" smtClean="0">
                <a:solidFill>
                  <a:schemeClr val="tx2"/>
                </a:solidFill>
              </a:rPr>
              <a:t>medium</a:t>
            </a:r>
            <a:r>
              <a:rPr lang="en-GB" sz="1800" dirty="0" smtClean="0"/>
              <a:t>)</a:t>
            </a:r>
          </a:p>
          <a:p>
            <a:pPr lvl="1"/>
            <a:r>
              <a:rPr lang="en-GB" sz="1600" dirty="0"/>
              <a:t>B</a:t>
            </a:r>
            <a:r>
              <a:rPr lang="en-GB" sz="1600" dirty="0" smtClean="0"/>
              <a:t>ridging is </a:t>
            </a:r>
            <a:r>
              <a:rPr lang="en-GB" sz="1600" dirty="0"/>
              <a:t>a central issue with an efficient mapping of the respective </a:t>
            </a:r>
            <a:r>
              <a:rPr lang="en-GB" sz="1600" dirty="0" smtClean="0"/>
              <a:t>attributes</a:t>
            </a:r>
            <a:r>
              <a:rPr lang="en-GB" sz="1600" dirty="0"/>
              <a:t> </a:t>
            </a:r>
          </a:p>
          <a:p>
            <a:r>
              <a:rPr lang="en-GB" sz="1800" b="1" dirty="0" smtClean="0"/>
              <a:t>Multiple  technologies </a:t>
            </a:r>
            <a:r>
              <a:rPr lang="en-GB" sz="1800" b="1" dirty="0"/>
              <a:t>with translators including dynamic issue of credentials </a:t>
            </a:r>
            <a:r>
              <a:rPr lang="en-GB" sz="1800" dirty="0"/>
              <a:t>(</a:t>
            </a:r>
            <a:r>
              <a:rPr lang="en-GB" sz="1800" dirty="0">
                <a:solidFill>
                  <a:schemeClr val="tx2"/>
                </a:solidFill>
              </a:rPr>
              <a:t>medium</a:t>
            </a:r>
            <a:r>
              <a:rPr lang="en-GB" sz="1800" dirty="0" smtClean="0"/>
              <a:t>)</a:t>
            </a:r>
            <a:endParaRPr lang="en-GB" sz="1800" dirty="0"/>
          </a:p>
          <a:p>
            <a:r>
              <a:rPr lang="en-GB" sz="1800" b="1" dirty="0" smtClean="0"/>
              <a:t>Implementations </a:t>
            </a:r>
            <a:r>
              <a:rPr lang="en-GB" sz="1800" b="1" dirty="0"/>
              <a:t>based on open </a:t>
            </a:r>
            <a:r>
              <a:rPr lang="en-GB" sz="1800" b="1" dirty="0" err="1" smtClean="0"/>
              <a:t>stds</a:t>
            </a:r>
            <a:r>
              <a:rPr lang="en-GB" sz="1800" b="1" dirty="0" smtClean="0"/>
              <a:t> and </a:t>
            </a:r>
            <a:r>
              <a:rPr lang="en-GB" sz="1800" b="1" dirty="0"/>
              <a:t>sustainable with compatible licenses </a:t>
            </a:r>
            <a:r>
              <a:rPr lang="en-GB" sz="1800" dirty="0"/>
              <a:t>(</a:t>
            </a:r>
            <a:r>
              <a:rPr lang="en-GB" sz="1800" dirty="0">
                <a:solidFill>
                  <a:srgbClr val="FF0000"/>
                </a:solidFill>
              </a:rPr>
              <a:t>high</a:t>
            </a:r>
            <a:r>
              <a:rPr lang="en-GB" sz="1800" dirty="0" smtClean="0"/>
              <a:t>)</a:t>
            </a:r>
          </a:p>
          <a:p>
            <a:r>
              <a:rPr lang="en-GB" sz="1800" b="1" dirty="0" smtClean="0"/>
              <a:t>Different </a:t>
            </a:r>
            <a:r>
              <a:rPr lang="en-GB" sz="1800" b="1" dirty="0"/>
              <a:t>Levels of Assurance with provenance </a:t>
            </a:r>
            <a:r>
              <a:rPr lang="en-GB" sz="1800" dirty="0"/>
              <a:t>(</a:t>
            </a:r>
            <a:r>
              <a:rPr lang="en-GB" sz="1800" dirty="0">
                <a:solidFill>
                  <a:srgbClr val="FF0000"/>
                </a:solidFill>
              </a:rPr>
              <a:t>high</a:t>
            </a:r>
            <a:r>
              <a:rPr lang="en-GB" sz="1800" dirty="0" smtClean="0"/>
              <a:t>) </a:t>
            </a:r>
          </a:p>
          <a:p>
            <a:pPr lvl="1"/>
            <a:r>
              <a:rPr lang="en-GB" sz="1600" dirty="0" smtClean="0"/>
              <a:t>Credentials need </a:t>
            </a:r>
            <a:r>
              <a:rPr lang="en-GB" sz="1600" dirty="0"/>
              <a:t>to include the provenance of the level under which it was </a:t>
            </a:r>
            <a:r>
              <a:rPr lang="en-GB" sz="1600" dirty="0" smtClean="0"/>
              <a:t>issued</a:t>
            </a:r>
            <a:endParaRPr lang="en-GB" sz="1600" dirty="0"/>
          </a:p>
          <a:p>
            <a:r>
              <a:rPr lang="en-GB" sz="1800" b="1" dirty="0" smtClean="0"/>
              <a:t>Authorisation </a:t>
            </a:r>
            <a:r>
              <a:rPr lang="en-GB" sz="1800" b="1" dirty="0"/>
              <a:t>under community and/or facility control </a:t>
            </a:r>
            <a:r>
              <a:rPr lang="en-GB" sz="1800" dirty="0"/>
              <a:t>(</a:t>
            </a:r>
            <a:r>
              <a:rPr lang="en-GB" sz="1800" dirty="0">
                <a:solidFill>
                  <a:srgbClr val="FF0000"/>
                </a:solidFill>
              </a:rPr>
              <a:t>high</a:t>
            </a:r>
            <a:r>
              <a:rPr lang="en-GB" sz="1800" dirty="0" smtClean="0"/>
              <a:t>)</a:t>
            </a:r>
            <a:endParaRPr lang="en-GB" sz="1800" dirty="0"/>
          </a:p>
          <a:p>
            <a:r>
              <a:rPr lang="en-GB" sz="1800" b="1" dirty="0" smtClean="0"/>
              <a:t>Well </a:t>
            </a:r>
            <a:r>
              <a:rPr lang="en-GB" sz="1800" b="1" dirty="0"/>
              <a:t>defined semantically harmonised </a:t>
            </a:r>
            <a:r>
              <a:rPr lang="en-GB" sz="1800" b="1" dirty="0" smtClean="0"/>
              <a:t>attributes </a:t>
            </a:r>
            <a:r>
              <a:rPr lang="en-GB" sz="1800" dirty="0" smtClean="0"/>
              <a:t>(</a:t>
            </a:r>
            <a:r>
              <a:rPr lang="en-GB" sz="1800" dirty="0">
                <a:solidFill>
                  <a:schemeClr val="tx2"/>
                </a:solidFill>
              </a:rPr>
              <a:t>medium</a:t>
            </a:r>
            <a:r>
              <a:rPr lang="en-GB" sz="1800" dirty="0" smtClean="0"/>
              <a:t>)</a:t>
            </a:r>
            <a:endParaRPr lang="en-GB" sz="1800" dirty="0"/>
          </a:p>
          <a:p>
            <a:r>
              <a:rPr lang="en-GB" sz="1800" b="1" dirty="0" smtClean="0"/>
              <a:t>Flexible </a:t>
            </a:r>
            <a:r>
              <a:rPr lang="en-GB" sz="1800" b="1" dirty="0"/>
              <a:t>and scalable </a:t>
            </a:r>
            <a:r>
              <a:rPr lang="en-GB" sz="1800" b="1" dirty="0" err="1"/>
              <a:t>IdP</a:t>
            </a:r>
            <a:r>
              <a:rPr lang="en-GB" sz="1800" b="1" dirty="0"/>
              <a:t> attribute release </a:t>
            </a:r>
            <a:r>
              <a:rPr lang="en-GB" sz="1800" b="1" dirty="0" smtClean="0"/>
              <a:t>policy </a:t>
            </a:r>
            <a:r>
              <a:rPr lang="en-GB" sz="1800" dirty="0" smtClean="0"/>
              <a:t>(</a:t>
            </a:r>
            <a:r>
              <a:rPr lang="en-GB" sz="1800" dirty="0" smtClean="0">
                <a:solidFill>
                  <a:schemeClr val="tx2"/>
                </a:solidFill>
              </a:rPr>
              <a:t>medium</a:t>
            </a:r>
            <a:r>
              <a:rPr lang="en-GB" sz="1800" dirty="0" smtClean="0"/>
              <a:t>)</a:t>
            </a:r>
          </a:p>
          <a:p>
            <a:pPr lvl="1"/>
            <a:r>
              <a:rPr lang="en-GB" sz="1600" dirty="0" smtClean="0"/>
              <a:t>Bi-lateral </a:t>
            </a:r>
            <a:r>
              <a:rPr lang="en-GB" sz="1600" dirty="0"/>
              <a:t>negotiations between all SPs and all </a:t>
            </a:r>
            <a:r>
              <a:rPr lang="en-GB" sz="1600" dirty="0" err="1"/>
              <a:t>IdPs</a:t>
            </a:r>
            <a:r>
              <a:rPr lang="en-GB" sz="1600" dirty="0"/>
              <a:t> is not a scalable </a:t>
            </a:r>
            <a:r>
              <a:rPr lang="en-GB" sz="1600" dirty="0" smtClean="0"/>
              <a:t>solution</a:t>
            </a:r>
            <a:endParaRPr lang="en-GB" sz="1600" dirty="0"/>
          </a:p>
          <a:p>
            <a:r>
              <a:rPr lang="en-GB" sz="1800" b="1" dirty="0" smtClean="0"/>
              <a:t>Attributes </a:t>
            </a:r>
            <a:r>
              <a:rPr lang="en-GB" sz="1800" b="1" dirty="0"/>
              <a:t>must be able to cross national </a:t>
            </a:r>
            <a:r>
              <a:rPr lang="en-GB" sz="1800" b="1" dirty="0" smtClean="0"/>
              <a:t>borders </a:t>
            </a:r>
            <a:r>
              <a:rPr lang="en-GB" sz="1800" dirty="0" smtClean="0"/>
              <a:t>(</a:t>
            </a:r>
            <a:r>
              <a:rPr lang="en-GB" sz="1800" dirty="0" smtClean="0">
                <a:solidFill>
                  <a:srgbClr val="FF0000"/>
                </a:solidFill>
              </a:rPr>
              <a:t>high</a:t>
            </a:r>
            <a:r>
              <a:rPr lang="en-GB" sz="1800" dirty="0" smtClean="0"/>
              <a:t>)</a:t>
            </a:r>
          </a:p>
          <a:p>
            <a:pPr lvl="1"/>
            <a:r>
              <a:rPr lang="en-GB" sz="1600" dirty="0" smtClean="0"/>
              <a:t>Data </a:t>
            </a:r>
            <a:r>
              <a:rPr lang="en-GB" sz="1600" dirty="0"/>
              <a:t>protection considerations must allow this to happen</a:t>
            </a:r>
            <a:r>
              <a:rPr lang="en-GB" sz="1600" dirty="0" smtClean="0"/>
              <a:t>.</a:t>
            </a:r>
            <a:endParaRPr lang="en-GB" sz="1600" dirty="0"/>
          </a:p>
          <a:p>
            <a:r>
              <a:rPr lang="en-GB" sz="1800" b="1" dirty="0" smtClean="0"/>
              <a:t>Attribute </a:t>
            </a:r>
            <a:r>
              <a:rPr lang="en-GB" sz="1800" b="1" dirty="0"/>
              <a:t>aggregation for </a:t>
            </a:r>
            <a:r>
              <a:rPr lang="en-GB" sz="1800" b="1" dirty="0" smtClean="0"/>
              <a:t>authorisation </a:t>
            </a:r>
            <a:r>
              <a:rPr lang="en-GB" sz="1800" dirty="0" smtClean="0"/>
              <a:t>(</a:t>
            </a:r>
            <a:r>
              <a:rPr lang="en-GB" sz="1800" dirty="0" smtClean="0">
                <a:solidFill>
                  <a:schemeClr val="tx2"/>
                </a:solidFill>
              </a:rPr>
              <a:t>medium</a:t>
            </a:r>
            <a:r>
              <a:rPr lang="en-GB" sz="1800" dirty="0" smtClean="0"/>
              <a:t>)</a:t>
            </a:r>
          </a:p>
          <a:p>
            <a:pPr lvl="1"/>
            <a:r>
              <a:rPr lang="en-GB" sz="1600" dirty="0" smtClean="0"/>
              <a:t>Attributes need </a:t>
            </a:r>
            <a:r>
              <a:rPr lang="en-GB" sz="1600" dirty="0"/>
              <a:t>to be aggregated from different sources of authority including federated </a:t>
            </a:r>
            <a:r>
              <a:rPr lang="en-GB" sz="1600" dirty="0" err="1"/>
              <a:t>IdPs</a:t>
            </a:r>
            <a:r>
              <a:rPr lang="en-GB" sz="1600" dirty="0"/>
              <a:t> and community-based attribute authorities</a:t>
            </a:r>
            <a:r>
              <a:rPr lang="en-GB" sz="1600" dirty="0" smtClean="0"/>
              <a:t>.</a:t>
            </a:r>
            <a:endParaRPr lang="en-GB" sz="1600" dirty="0"/>
          </a:p>
          <a:p>
            <a:r>
              <a:rPr lang="en-GB" sz="1800" b="1" dirty="0" smtClean="0"/>
              <a:t>Privacy </a:t>
            </a:r>
            <a:r>
              <a:rPr lang="en-GB" sz="1800" b="1" dirty="0"/>
              <a:t>and data </a:t>
            </a:r>
            <a:r>
              <a:rPr lang="en-GB" sz="1800" b="1" dirty="0" smtClean="0"/>
              <a:t>protection </a:t>
            </a:r>
            <a:r>
              <a:rPr lang="en-GB" sz="1800" dirty="0" smtClean="0"/>
              <a:t>addressed </a:t>
            </a:r>
            <a:r>
              <a:rPr lang="en-GB" sz="1800" dirty="0"/>
              <a:t>with community-wide individual </a:t>
            </a:r>
            <a:r>
              <a:rPr lang="en-GB" sz="1800" dirty="0" smtClean="0"/>
              <a:t>ids  (</a:t>
            </a:r>
            <a:r>
              <a:rPr lang="en-GB" sz="1800" dirty="0" smtClean="0">
                <a:solidFill>
                  <a:schemeClr val="tx2"/>
                </a:solidFill>
              </a:rPr>
              <a:t>medium</a:t>
            </a:r>
            <a:r>
              <a:rPr lang="en-GB" sz="1800" dirty="0" smtClean="0"/>
              <a:t>) </a:t>
            </a:r>
            <a:endParaRPr lang="en-GB" sz="1800"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Tree>
    <p:extLst>
      <p:ext uri="{BB962C8B-B14F-4D97-AF65-F5344CB8AC3E}">
        <p14:creationId xmlns:p14="http://schemas.microsoft.com/office/powerpoint/2010/main" val="40102431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7768"/>
            <a:ext cx="8229600" cy="1143000"/>
          </a:xfrm>
        </p:spPr>
        <p:txBody>
          <a:bodyPr>
            <a:normAutofit fontScale="90000"/>
          </a:bodyPr>
          <a:lstStyle/>
          <a:p>
            <a:r>
              <a:rPr lang="en-US" b="1" dirty="0" smtClean="0">
                <a:solidFill>
                  <a:schemeClr val="tx2"/>
                </a:solidFill>
              </a:rPr>
              <a:t>Technologies being piloted by</a:t>
            </a:r>
            <a:br>
              <a:rPr lang="en-US" b="1" dirty="0" smtClean="0">
                <a:solidFill>
                  <a:schemeClr val="tx2"/>
                </a:solidFill>
              </a:rPr>
            </a:br>
            <a:r>
              <a:rPr lang="en-US" b="1" dirty="0" smtClean="0">
                <a:solidFill>
                  <a:schemeClr val="tx2"/>
                </a:solidFill>
              </a:rPr>
              <a:t>resource communities</a:t>
            </a:r>
            <a:endParaRPr lang="en-GB" b="1" dirty="0">
              <a:solidFill>
                <a:schemeClr val="tx2"/>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131" y="1340768"/>
            <a:ext cx="8486775" cy="501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rot="19510913">
            <a:off x="1131254" y="2967335"/>
            <a:ext cx="6881500"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More details tomorrow</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965377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208" y="-99392"/>
            <a:ext cx="8579296" cy="868362"/>
          </a:xfrm>
        </p:spPr>
        <p:txBody>
          <a:bodyPr>
            <a:normAutofit fontScale="90000"/>
          </a:bodyPr>
          <a:lstStyle/>
          <a:p>
            <a:r>
              <a:rPr lang="en-US" dirty="0" smtClean="0">
                <a:solidFill>
                  <a:schemeClr val="tx2"/>
                </a:solidFill>
              </a:rPr>
              <a:t>Research Infrastructures need a </a:t>
            </a:r>
            <a:r>
              <a:rPr lang="en-US" b="1" dirty="0" smtClean="0">
                <a:solidFill>
                  <a:schemeClr val="tx2"/>
                </a:solidFill>
              </a:rPr>
              <a:t>service</a:t>
            </a:r>
            <a:endParaRPr lang="en-GB" b="1" dirty="0">
              <a:solidFill>
                <a:schemeClr val="tx2"/>
              </a:solidFill>
            </a:endParaRPr>
          </a:p>
        </p:txBody>
      </p:sp>
      <p:sp>
        <p:nvSpPr>
          <p:cNvPr id="3" name="Content Placeholder 2"/>
          <p:cNvSpPr>
            <a:spLocks noGrp="1"/>
          </p:cNvSpPr>
          <p:nvPr>
            <p:ph idx="1"/>
          </p:nvPr>
        </p:nvSpPr>
        <p:spPr/>
        <p:txBody>
          <a:bodyPr>
            <a:normAutofit fontScale="85000" lnSpcReduction="20000"/>
          </a:bodyPr>
          <a:lstStyle/>
          <a:p>
            <a:r>
              <a:rPr lang="en-GB" b="1" dirty="0">
                <a:solidFill>
                  <a:schemeClr val="tx2"/>
                </a:solidFill>
              </a:rPr>
              <a:t>Risk </a:t>
            </a:r>
            <a:r>
              <a:rPr lang="en-GB" b="1" dirty="0" smtClean="0">
                <a:solidFill>
                  <a:schemeClr val="tx2"/>
                </a:solidFill>
              </a:rPr>
              <a:t>Analysis - </a:t>
            </a:r>
            <a:r>
              <a:rPr lang="en-US" i="1" dirty="0" smtClean="0">
                <a:solidFill>
                  <a:schemeClr val="tx2"/>
                </a:solidFill>
              </a:rPr>
              <a:t>implications </a:t>
            </a:r>
            <a:r>
              <a:rPr lang="en-US" i="1" dirty="0">
                <a:solidFill>
                  <a:schemeClr val="tx2"/>
                </a:solidFill>
              </a:rPr>
              <a:t>of having a malicious SP in a </a:t>
            </a:r>
            <a:r>
              <a:rPr lang="en-US" i="1" dirty="0" smtClean="0">
                <a:solidFill>
                  <a:schemeClr val="tx2"/>
                </a:solidFill>
              </a:rPr>
              <a:t>federation</a:t>
            </a:r>
            <a:endParaRPr lang="en-GB" b="1" i="1" dirty="0" smtClean="0">
              <a:solidFill>
                <a:schemeClr val="tx2"/>
              </a:solidFill>
            </a:endParaRPr>
          </a:p>
          <a:p>
            <a:r>
              <a:rPr lang="en-GB" b="1" dirty="0" smtClean="0">
                <a:solidFill>
                  <a:schemeClr val="tx2"/>
                </a:solidFill>
              </a:rPr>
              <a:t>Traceability - </a:t>
            </a:r>
            <a:r>
              <a:rPr lang="en-US" i="1" dirty="0">
                <a:solidFill>
                  <a:schemeClr val="tx2"/>
                </a:solidFill>
              </a:rPr>
              <a:t>i</a:t>
            </a:r>
            <a:r>
              <a:rPr lang="en-US" i="1" dirty="0" smtClean="0">
                <a:solidFill>
                  <a:schemeClr val="tx2"/>
                </a:solidFill>
              </a:rPr>
              <a:t>dentifying </a:t>
            </a:r>
            <a:r>
              <a:rPr lang="en-US" i="1" dirty="0">
                <a:solidFill>
                  <a:schemeClr val="tx2"/>
                </a:solidFill>
              </a:rPr>
              <a:t>the cause of any security incident</a:t>
            </a:r>
            <a:endParaRPr lang="en-GB" b="1" i="1" dirty="0" smtClean="0">
              <a:solidFill>
                <a:schemeClr val="tx2"/>
              </a:solidFill>
            </a:endParaRPr>
          </a:p>
          <a:p>
            <a:r>
              <a:rPr lang="en-GB" b="1" dirty="0">
                <a:solidFill>
                  <a:schemeClr val="tx2"/>
                </a:solidFill>
              </a:rPr>
              <a:t>Security Incident </a:t>
            </a:r>
            <a:r>
              <a:rPr lang="en-GB" b="1" dirty="0" smtClean="0">
                <a:solidFill>
                  <a:schemeClr val="tx2"/>
                </a:solidFill>
              </a:rPr>
              <a:t>Response – </a:t>
            </a:r>
            <a:r>
              <a:rPr lang="en-GB" i="1" dirty="0" smtClean="0">
                <a:solidFill>
                  <a:schemeClr val="tx2"/>
                </a:solidFill>
              </a:rPr>
              <a:t>including all</a:t>
            </a:r>
            <a:r>
              <a:rPr lang="en-GB" i="1" dirty="0">
                <a:solidFill>
                  <a:schemeClr val="tx2"/>
                </a:solidFill>
              </a:rPr>
              <a:t> </a:t>
            </a:r>
            <a:r>
              <a:rPr lang="en-GB" i="1" dirty="0" err="1" smtClean="0">
                <a:solidFill>
                  <a:schemeClr val="tx2"/>
                </a:solidFill>
              </a:rPr>
              <a:t>IdPs</a:t>
            </a:r>
            <a:r>
              <a:rPr lang="en-GB" i="1" dirty="0" smtClean="0">
                <a:solidFill>
                  <a:schemeClr val="tx2"/>
                </a:solidFill>
              </a:rPr>
              <a:t> </a:t>
            </a:r>
            <a:r>
              <a:rPr lang="en-GB" i="1" dirty="0">
                <a:solidFill>
                  <a:schemeClr val="tx2"/>
                </a:solidFill>
              </a:rPr>
              <a:t>and SPs</a:t>
            </a:r>
            <a:endParaRPr lang="en-GB" b="1" i="1" dirty="0" smtClean="0">
              <a:solidFill>
                <a:schemeClr val="tx2"/>
              </a:solidFill>
            </a:endParaRPr>
          </a:p>
          <a:p>
            <a:r>
              <a:rPr lang="en-GB" b="1" dirty="0" smtClean="0">
                <a:solidFill>
                  <a:schemeClr val="tx2"/>
                </a:solidFill>
              </a:rPr>
              <a:t>Transparency - </a:t>
            </a:r>
            <a:r>
              <a:rPr lang="en-GB" i="1" dirty="0">
                <a:solidFill>
                  <a:schemeClr val="tx2"/>
                </a:solidFill>
              </a:rPr>
              <a:t>essential to </a:t>
            </a:r>
            <a:r>
              <a:rPr lang="en-GB" i="1" dirty="0" smtClean="0">
                <a:solidFill>
                  <a:schemeClr val="tx2"/>
                </a:solidFill>
              </a:rPr>
              <a:t>gain </a:t>
            </a:r>
            <a:r>
              <a:rPr lang="en-US" i="1" dirty="0" smtClean="0">
                <a:solidFill>
                  <a:schemeClr val="tx2"/>
                </a:solidFill>
              </a:rPr>
              <a:t>the </a:t>
            </a:r>
            <a:r>
              <a:rPr lang="en-US" i="1" dirty="0">
                <a:solidFill>
                  <a:schemeClr val="tx2"/>
                </a:solidFill>
              </a:rPr>
              <a:t>trust of the users and service providers</a:t>
            </a:r>
            <a:endParaRPr lang="en-GB" b="1" i="1" dirty="0" smtClean="0">
              <a:solidFill>
                <a:schemeClr val="tx2"/>
              </a:solidFill>
            </a:endParaRPr>
          </a:p>
          <a:p>
            <a:r>
              <a:rPr lang="en-GB" b="1" dirty="0">
                <a:solidFill>
                  <a:schemeClr val="tx2"/>
                </a:solidFill>
              </a:rPr>
              <a:t>Reliability and </a:t>
            </a:r>
            <a:r>
              <a:rPr lang="en-GB" b="1" dirty="0" smtClean="0">
                <a:solidFill>
                  <a:schemeClr val="tx2"/>
                </a:solidFill>
              </a:rPr>
              <a:t>Resilience - </a:t>
            </a:r>
            <a:r>
              <a:rPr lang="en-GB" i="1" dirty="0">
                <a:solidFill>
                  <a:schemeClr val="tx2"/>
                </a:solidFill>
              </a:rPr>
              <a:t>of the framework services</a:t>
            </a:r>
            <a:endParaRPr lang="en-GB" b="1" i="1" dirty="0" smtClean="0">
              <a:solidFill>
                <a:schemeClr val="tx2"/>
              </a:solidFill>
            </a:endParaRPr>
          </a:p>
          <a:p>
            <a:r>
              <a:rPr lang="en-GB" b="1" dirty="0">
                <a:solidFill>
                  <a:schemeClr val="tx2"/>
                </a:solidFill>
              </a:rPr>
              <a:t>Smooth </a:t>
            </a:r>
            <a:r>
              <a:rPr lang="en-GB" b="1" dirty="0" smtClean="0">
                <a:solidFill>
                  <a:schemeClr val="tx2"/>
                </a:solidFill>
              </a:rPr>
              <a:t>Transition - </a:t>
            </a:r>
            <a:r>
              <a:rPr lang="en-US" i="1" dirty="0">
                <a:solidFill>
                  <a:schemeClr val="tx2"/>
                </a:solidFill>
              </a:rPr>
              <a:t>of the existing </a:t>
            </a:r>
            <a:r>
              <a:rPr lang="en-US" i="1" dirty="0" smtClean="0">
                <a:solidFill>
                  <a:schemeClr val="tx2"/>
                </a:solidFill>
              </a:rPr>
              <a:t>production systems </a:t>
            </a:r>
            <a:r>
              <a:rPr lang="en-US" i="1" dirty="0">
                <a:solidFill>
                  <a:schemeClr val="tx2"/>
                </a:solidFill>
              </a:rPr>
              <a:t>to a federated identity management </a:t>
            </a:r>
            <a:r>
              <a:rPr lang="en-US" i="1" dirty="0" smtClean="0">
                <a:solidFill>
                  <a:schemeClr val="tx2"/>
                </a:solidFill>
              </a:rPr>
              <a:t>model</a:t>
            </a:r>
            <a:endParaRPr lang="en-GB" b="1" i="1" dirty="0" smtClean="0">
              <a:solidFill>
                <a:schemeClr val="tx2"/>
              </a:solidFill>
            </a:endParaRPr>
          </a:p>
          <a:p>
            <a:r>
              <a:rPr lang="en-US" b="1" dirty="0">
                <a:solidFill>
                  <a:schemeClr val="tx2"/>
                </a:solidFill>
              </a:rPr>
              <a:t>Easy integration with local </a:t>
            </a:r>
            <a:r>
              <a:rPr lang="en-US" b="1" dirty="0" smtClean="0">
                <a:solidFill>
                  <a:schemeClr val="tx2"/>
                </a:solidFill>
              </a:rPr>
              <a:t>SP environment - </a:t>
            </a:r>
            <a:r>
              <a:rPr lang="en-US" i="1" dirty="0">
                <a:solidFill>
                  <a:schemeClr val="tx2"/>
                </a:solidFill>
              </a:rPr>
              <a:t>SPs are likely to want to support multiple means of authentication</a:t>
            </a:r>
            <a:endParaRPr lang="en-US" b="1" i="1" dirty="0" smtClean="0">
              <a:solidFill>
                <a:schemeClr val="tx2"/>
              </a:solidFill>
            </a:endParaRPr>
          </a:p>
          <a:p>
            <a:r>
              <a:rPr lang="en-GB" b="1" dirty="0">
                <a:solidFill>
                  <a:schemeClr val="tx2"/>
                </a:solidFill>
              </a:rPr>
              <a:t>S</a:t>
            </a:r>
            <a:r>
              <a:rPr lang="en-GB" b="1" dirty="0" smtClean="0">
                <a:solidFill>
                  <a:schemeClr val="tx2"/>
                </a:solidFill>
              </a:rPr>
              <a:t>pecific requirements - </a:t>
            </a:r>
            <a:r>
              <a:rPr lang="en-GB" i="1" dirty="0">
                <a:solidFill>
                  <a:schemeClr val="tx2"/>
                </a:solidFill>
              </a:rPr>
              <a:t>from some communities</a:t>
            </a: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Bob Jones (CERN) – April 2014</a:t>
            </a:r>
            <a:endParaRPr lang="en-GB">
              <a:solidFill>
                <a:prstClr val="black">
                  <a:tint val="75000"/>
                </a:prstClr>
              </a:solidFill>
            </a:endParaRPr>
          </a:p>
        </p:txBody>
      </p:sp>
    </p:spTree>
    <p:extLst>
      <p:ext uri="{BB962C8B-B14F-4D97-AF65-F5344CB8AC3E}">
        <p14:creationId xmlns:p14="http://schemas.microsoft.com/office/powerpoint/2010/main" val="286787082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14929</TotalTime>
  <Words>456</Words>
  <Application>Microsoft Office PowerPoint</Application>
  <PresentationFormat>On-screen Show (4:3)</PresentationFormat>
  <Paragraphs>78</Paragraphs>
  <Slides>9</Slides>
  <Notes>9</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2_Office Theme</vt:lpstr>
      <vt:lpstr>1_Office Theme</vt:lpstr>
      <vt:lpstr>7th FIM4R meeting</vt:lpstr>
      <vt:lpstr>Meeting agenda</vt:lpstr>
      <vt:lpstr>PowerPoint Presentation</vt:lpstr>
      <vt:lpstr>This afternoon</vt:lpstr>
      <vt:lpstr>PowerPoint Presentation</vt:lpstr>
      <vt:lpstr>The FIM4R Vision</vt:lpstr>
      <vt:lpstr>Prioritisation of FIM4R requirements</vt:lpstr>
      <vt:lpstr>Technologies being piloted by resource communities</vt:lpstr>
      <vt:lpstr>Research Infrastructures need a service</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WP3 – Representation of requirements</dc:title>
  <dc:creator>Rachida Amsaghrou</dc:creator>
  <cp:lastModifiedBy>Bob Jones</cp:lastModifiedBy>
  <cp:revision>242</cp:revision>
  <cp:lastPrinted>2013-08-28T11:11:37Z</cp:lastPrinted>
  <dcterms:created xsi:type="dcterms:W3CDTF">2013-05-13T14:40:26Z</dcterms:created>
  <dcterms:modified xsi:type="dcterms:W3CDTF">2014-04-23T10:15:03Z</dcterms:modified>
</cp:coreProperties>
</file>