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sldIdLst>
    <p:sldId id="256" r:id="rId5"/>
    <p:sldId id="257" r:id="rId6"/>
    <p:sldId id="258" r:id="rId7"/>
    <p:sldId id="259" r:id="rId8"/>
    <p:sldId id="261" r:id="rId9"/>
    <p:sldId id="260" r:id="rId10"/>
    <p:sldId id="262" r:id="rId11"/>
    <p:sldId id="274" r:id="rId12"/>
    <p:sldId id="263" r:id="rId13"/>
    <p:sldId id="283" r:id="rId14"/>
    <p:sldId id="264" r:id="rId15"/>
    <p:sldId id="266" r:id="rId16"/>
    <p:sldId id="268" r:id="rId17"/>
    <p:sldId id="276" r:id="rId18"/>
    <p:sldId id="270" r:id="rId19"/>
    <p:sldId id="271" r:id="rId20"/>
    <p:sldId id="272" r:id="rId21"/>
    <p:sldId id="273" r:id="rId22"/>
    <p:sldId id="277" r:id="rId23"/>
    <p:sldId id="278" r:id="rId24"/>
    <p:sldId id="279" r:id="rId25"/>
    <p:sldId id="280" r:id="rId26"/>
    <p:sldId id="282" r:id="rId27"/>
    <p:sldId id="269" r:id="rId28"/>
    <p:sldId id="281" r:id="rId29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80" d="100"/>
          <a:sy n="80" d="100"/>
        </p:scale>
        <p:origin x="-169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t>22/05/2014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685800" y="6400800"/>
            <a:ext cx="6781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Philippe Fazilleau @ EuCARD² 1</a:t>
            </a:r>
            <a:r>
              <a:rPr lang="fr-FR" baseline="30000" smtClean="0"/>
              <a:t>st</a:t>
            </a:r>
            <a:r>
              <a:rPr lang="fr-FR" smtClean="0"/>
              <a:t> annual meeting - 20/05/2014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Philippe Fazilleau @ EuCARD² 1</a:t>
            </a:r>
            <a:r>
              <a:rPr lang="fr-FR" baseline="30000" dirty="0" smtClean="0"/>
              <a:t>st</a:t>
            </a:r>
            <a:r>
              <a:rPr lang="fr-FR" dirty="0" smtClean="0"/>
              <a:t> </a:t>
            </a:r>
            <a:r>
              <a:rPr lang="fr-FR" dirty="0" err="1" smtClean="0"/>
              <a:t>annual</a:t>
            </a:r>
            <a:r>
              <a:rPr lang="fr-FR" dirty="0" smtClean="0"/>
              <a:t> meeting - 20/05/2014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Philippe Fazilleau @ EuCARD² 1</a:t>
            </a:r>
            <a:r>
              <a:rPr lang="fr-FR" baseline="30000" dirty="0" smtClean="0"/>
              <a:t>st</a:t>
            </a:r>
            <a:r>
              <a:rPr lang="fr-FR" dirty="0" smtClean="0"/>
              <a:t> </a:t>
            </a:r>
            <a:r>
              <a:rPr lang="fr-FR" dirty="0" err="1" smtClean="0"/>
              <a:t>annual</a:t>
            </a:r>
            <a:r>
              <a:rPr lang="fr-FR" dirty="0" smtClean="0"/>
              <a:t> meeting - 20/05/2014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Philippe Fazilleau @ EuCARD² 1</a:t>
            </a:r>
            <a:r>
              <a:rPr lang="fr-FR" baseline="30000" dirty="0" smtClean="0"/>
              <a:t>st</a:t>
            </a:r>
            <a:r>
              <a:rPr lang="fr-FR" dirty="0" smtClean="0"/>
              <a:t> </a:t>
            </a:r>
            <a:r>
              <a:rPr lang="fr-FR" dirty="0" err="1" smtClean="0"/>
              <a:t>annual</a:t>
            </a:r>
            <a:r>
              <a:rPr lang="fr-FR" dirty="0" smtClean="0"/>
              <a:t> meeting - 20/05/2014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76200"/>
            <a:ext cx="2514600" cy="177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Philippe Fazilleau @ EuCARD² 1</a:t>
            </a:r>
            <a:r>
              <a:rPr lang="fr-FR" baseline="30000" dirty="0" smtClean="0"/>
              <a:t>st</a:t>
            </a:r>
            <a:r>
              <a:rPr lang="fr-FR" dirty="0" smtClean="0"/>
              <a:t> </a:t>
            </a:r>
            <a:r>
              <a:rPr lang="fr-FR" dirty="0" err="1" smtClean="0"/>
              <a:t>annual</a:t>
            </a:r>
            <a:r>
              <a:rPr lang="fr-FR" dirty="0" smtClean="0"/>
              <a:t> meeting - 20/05/2014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jpe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EuCARD2-Future-Magnets/SitePages/Home.asp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Future Magnets</a:t>
            </a:r>
            <a:br>
              <a:rPr lang="en-GB" dirty="0" smtClean="0"/>
            </a:br>
            <a:r>
              <a:rPr lang="en-GB" dirty="0" smtClean="0"/>
              <a:t>Report from WP10	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Philippe Fazilleau (CEA)</a:t>
            </a:r>
          </a:p>
          <a:p>
            <a:r>
              <a:rPr lang="en-GB" dirty="0" smtClean="0"/>
              <a:t>Lucio Rossi (CERN)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512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667000"/>
            <a:ext cx="5149367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85490" y="2667000"/>
            <a:ext cx="446271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omparison 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of the </a:t>
            </a:r>
            <a:r>
              <a:rPr lang="en-US" b="1" dirty="0" smtClean="0">
                <a:solidFill>
                  <a:srgbClr val="FF9900"/>
                </a:solidFill>
              </a:rPr>
              <a:t>layer </a:t>
            </a:r>
            <a:r>
              <a:rPr lang="en-US" b="1" dirty="0">
                <a:solidFill>
                  <a:srgbClr val="FF9900"/>
                </a:solidFill>
              </a:rPr>
              <a:t>critical current density 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for the first two samples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(T002 T003) of 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REBCO tapes provided by </a:t>
            </a:r>
            <a:r>
              <a:rPr lang="en-US" dirty="0" err="1">
                <a:solidFill>
                  <a:schemeClr val="tx1">
                    <a:lumMod val="75000"/>
                  </a:schemeClr>
                </a:solidFill>
              </a:rPr>
              <a:t>Bruker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-HTS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(</a:t>
            </a:r>
            <a:r>
              <a:rPr lang="en-GB" dirty="0" err="1" smtClean="0">
                <a:solidFill>
                  <a:schemeClr val="tx1">
                    <a:lumMod val="75000"/>
                  </a:schemeClr>
                </a:solidFill>
              </a:rPr>
              <a:t>UniGeneva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)</a:t>
            </a:r>
          </a:p>
          <a:p>
            <a:pPr marL="285750" lvl="0" indent="-285750" algn="just">
              <a:buFontTx/>
              <a:buChar char="-"/>
            </a:pPr>
            <a:r>
              <a:rPr lang="fr-FR" dirty="0" err="1" smtClean="0">
                <a:solidFill>
                  <a:schemeClr val="tx1">
                    <a:lumMod val="75000"/>
                  </a:schemeClr>
                </a:solidFill>
              </a:rPr>
              <a:t>Jc</a:t>
            </a:r>
            <a:r>
              <a:rPr lang="fr-FR" dirty="0" smtClean="0">
                <a:solidFill>
                  <a:schemeClr val="tx1">
                    <a:lumMod val="75000"/>
                  </a:schemeClr>
                </a:solidFill>
              </a:rPr>
              <a:t> (77 K, </a:t>
            </a:r>
            <a:r>
              <a:rPr lang="fr-FR" dirty="0" err="1" smtClean="0">
                <a:solidFill>
                  <a:schemeClr val="tx1">
                    <a:lumMod val="75000"/>
                  </a:schemeClr>
                </a:solidFill>
              </a:rPr>
              <a:t>sf</a:t>
            </a:r>
            <a:r>
              <a:rPr lang="fr-FR" dirty="0" smtClean="0">
                <a:solidFill>
                  <a:schemeClr val="tx1">
                    <a:lumMod val="75000"/>
                  </a:schemeClr>
                </a:solidFill>
              </a:rPr>
              <a:t>) vs </a:t>
            </a:r>
            <a:r>
              <a:rPr lang="fr-FR" dirty="0" err="1" smtClean="0">
                <a:solidFill>
                  <a:schemeClr val="tx1">
                    <a:lumMod val="75000"/>
                  </a:schemeClr>
                </a:solidFill>
              </a:rPr>
              <a:t>Jc</a:t>
            </a:r>
            <a:r>
              <a:rPr lang="fr-FR" dirty="0" smtClean="0">
                <a:solidFill>
                  <a:schemeClr val="tx1">
                    <a:lumMod val="75000"/>
                  </a:schemeClr>
                </a:solidFill>
              </a:rPr>
              <a:t>(4,2K, 19T)</a:t>
            </a:r>
          </a:p>
          <a:p>
            <a:pPr marL="285750" lvl="0" indent="-285750" algn="just">
              <a:buFontTx/>
              <a:buChar char="-"/>
            </a:pPr>
            <a:r>
              <a:rPr lang="fr-FR" dirty="0" err="1" smtClean="0">
                <a:solidFill>
                  <a:schemeClr val="tx1">
                    <a:lumMod val="75000"/>
                  </a:schemeClr>
                </a:solidFill>
              </a:rPr>
              <a:t>Very</a:t>
            </a:r>
            <a:r>
              <a:rPr lang="fr-FR" dirty="0" smtClean="0">
                <a:solidFill>
                  <a:schemeClr val="tx1">
                    <a:lumMod val="75000"/>
                  </a:schemeClr>
                </a:solidFill>
              </a:rPr>
              <a:t> good </a:t>
            </a:r>
            <a:r>
              <a:rPr lang="fr-FR" dirty="0" err="1" smtClean="0">
                <a:solidFill>
                  <a:schemeClr val="tx1">
                    <a:lumMod val="75000"/>
                  </a:schemeClr>
                </a:solidFill>
              </a:rPr>
              <a:t>electrical</a:t>
            </a:r>
            <a:r>
              <a:rPr lang="fr-FR" dirty="0" smtClean="0">
                <a:solidFill>
                  <a:schemeClr val="tx1">
                    <a:lumMod val="75000"/>
                  </a:schemeClr>
                </a:solidFill>
              </a:rPr>
              <a:t> performances</a:t>
            </a:r>
          </a:p>
          <a:p>
            <a:pPr marL="285750" lvl="0" indent="-285750" algn="just">
              <a:buFontTx/>
              <a:buChar char="-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efforts to improve the tape performance by the introduction of artificial pinning </a:t>
            </a:r>
            <a:r>
              <a:rPr lang="en-US" dirty="0" err="1">
                <a:solidFill>
                  <a:schemeClr val="tx1">
                    <a:lumMod val="75000"/>
                  </a:schemeClr>
                </a:solidFill>
              </a:rPr>
              <a:t>centres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7067221" y="2436167"/>
            <a:ext cx="1627497" cy="461665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i="1" dirty="0" err="1" smtClean="0">
                <a:solidFill>
                  <a:schemeClr val="bg1"/>
                </a:solidFill>
              </a:rPr>
              <a:t>Courtesy</a:t>
            </a:r>
            <a:r>
              <a:rPr lang="fr-FR" sz="1200" i="1" dirty="0" smtClean="0">
                <a:solidFill>
                  <a:schemeClr val="bg1"/>
                </a:solidFill>
              </a:rPr>
              <a:t> of C. Senatore</a:t>
            </a:r>
          </a:p>
          <a:p>
            <a:pPr algn="ctr"/>
            <a:r>
              <a:rPr lang="fr-FR" sz="1200" i="1" dirty="0" err="1" smtClean="0">
                <a:solidFill>
                  <a:schemeClr val="bg1"/>
                </a:solidFill>
              </a:rPr>
              <a:t>Univ</a:t>
            </a:r>
            <a:r>
              <a:rPr lang="fr-FR" sz="1200" i="1" dirty="0" smtClean="0">
                <a:solidFill>
                  <a:schemeClr val="bg1"/>
                </a:solidFill>
              </a:rPr>
              <a:t>. of Geneva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4800" y="1447800"/>
            <a:ext cx="60532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3. Characterization </a:t>
            </a: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of the critical surface</a:t>
            </a: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/>
          <a:lstStyle/>
          <a:p>
            <a:r>
              <a:rPr lang="fr-FR" dirty="0" err="1"/>
              <a:t>Task</a:t>
            </a:r>
            <a:r>
              <a:rPr lang="fr-FR" dirty="0"/>
              <a:t> </a:t>
            </a:r>
            <a:r>
              <a:rPr lang="fr-FR" dirty="0" smtClean="0"/>
              <a:t>2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Conductors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15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098" name="Imag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2800538"/>
            <a:ext cx="2705100" cy="358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Imag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800537"/>
            <a:ext cx="2819400" cy="36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3906773" y="2209800"/>
            <a:ext cx="1884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err="1" smtClean="0">
                <a:solidFill>
                  <a:srgbClr val="FF9900"/>
                </a:solidFill>
              </a:rPr>
              <a:t>Ic</a:t>
            </a:r>
            <a:r>
              <a:rPr lang="fr-FR" sz="1600" dirty="0" smtClean="0">
                <a:solidFill>
                  <a:srgbClr val="FF9900"/>
                </a:solidFill>
              </a:rPr>
              <a:t> vs axial </a:t>
            </a:r>
            <a:r>
              <a:rPr lang="fr-FR" sz="1600" dirty="0" err="1" smtClean="0">
                <a:solidFill>
                  <a:srgbClr val="FF9900"/>
                </a:solidFill>
              </a:rPr>
              <a:t>strain</a:t>
            </a:r>
            <a:r>
              <a:rPr lang="fr-FR" sz="1600" dirty="0" smtClean="0">
                <a:solidFill>
                  <a:srgbClr val="FF9900"/>
                </a:solidFill>
              </a:rPr>
              <a:t> </a:t>
            </a:r>
          </a:p>
          <a:p>
            <a:pPr algn="ctr"/>
            <a:r>
              <a:rPr lang="fr-FR" sz="1600" dirty="0" smtClean="0">
                <a:solidFill>
                  <a:srgbClr val="FF9900"/>
                </a:solidFill>
              </a:rPr>
              <a:t>(4,2 K/14 T - 77K/</a:t>
            </a:r>
            <a:r>
              <a:rPr lang="fr-FR" sz="1600" dirty="0" err="1" smtClean="0">
                <a:solidFill>
                  <a:srgbClr val="FF9900"/>
                </a:solidFill>
              </a:rPr>
              <a:t>sf</a:t>
            </a:r>
            <a:r>
              <a:rPr lang="fr-FR" sz="1600" dirty="0" smtClean="0">
                <a:solidFill>
                  <a:srgbClr val="FF9900"/>
                </a:solidFill>
              </a:rPr>
              <a:t>)</a:t>
            </a:r>
            <a:endParaRPr lang="en-US" sz="1600" dirty="0">
              <a:solidFill>
                <a:srgbClr val="FF99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909248" y="2286000"/>
            <a:ext cx="19299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FF9900"/>
                </a:solidFill>
              </a:rPr>
              <a:t>Stress vs axial </a:t>
            </a:r>
            <a:r>
              <a:rPr lang="fr-FR" sz="1600" dirty="0" err="1" smtClean="0">
                <a:solidFill>
                  <a:srgbClr val="FF9900"/>
                </a:solidFill>
              </a:rPr>
              <a:t>strain</a:t>
            </a:r>
            <a:r>
              <a:rPr lang="fr-FR" sz="1600" dirty="0" smtClean="0">
                <a:solidFill>
                  <a:srgbClr val="FF9900"/>
                </a:solidFill>
              </a:rPr>
              <a:t> </a:t>
            </a:r>
          </a:p>
          <a:p>
            <a:pPr algn="ctr"/>
            <a:r>
              <a:rPr lang="fr-FR" sz="1600" dirty="0" smtClean="0">
                <a:solidFill>
                  <a:srgbClr val="FF9900"/>
                </a:solidFill>
              </a:rPr>
              <a:t>(Room </a:t>
            </a:r>
            <a:r>
              <a:rPr lang="fr-FR" sz="1600" dirty="0" err="1" smtClean="0">
                <a:solidFill>
                  <a:srgbClr val="FF9900"/>
                </a:solidFill>
              </a:rPr>
              <a:t>temp</a:t>
            </a:r>
            <a:r>
              <a:rPr lang="fr-FR" sz="1600" dirty="0" smtClean="0">
                <a:solidFill>
                  <a:srgbClr val="FF9900"/>
                </a:solidFill>
              </a:rPr>
              <a:t>)</a:t>
            </a:r>
            <a:endParaRPr lang="en-US" sz="1600" dirty="0">
              <a:solidFill>
                <a:srgbClr val="FF99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200" y="1508028"/>
            <a:ext cx="9067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srgbClr val="FF9900"/>
                </a:solidFill>
              </a:rPr>
              <a:t>4</a:t>
            </a:r>
            <a:r>
              <a:rPr lang="en-US" sz="2800" dirty="0" smtClean="0">
                <a:solidFill>
                  <a:srgbClr val="FF9900"/>
                </a:solidFill>
              </a:rPr>
              <a:t>. </a:t>
            </a:r>
            <a:r>
              <a:rPr lang="en-GB" sz="2800" dirty="0">
                <a:solidFill>
                  <a:schemeClr val="tx1">
                    <a:lumMod val="75000"/>
                  </a:schemeClr>
                </a:solidFill>
              </a:rPr>
              <a:t>T</a:t>
            </a:r>
            <a:r>
              <a:rPr lang="en-GB" sz="2800" dirty="0" smtClean="0">
                <a:solidFill>
                  <a:schemeClr val="tx1">
                    <a:lumMod val="75000"/>
                  </a:schemeClr>
                </a:solidFill>
              </a:rPr>
              <a:t>olerance </a:t>
            </a:r>
            <a:r>
              <a:rPr lang="en-GB" sz="2800" dirty="0">
                <a:solidFill>
                  <a:schemeClr val="tx1">
                    <a:lumMod val="75000"/>
                  </a:schemeClr>
                </a:solidFill>
              </a:rPr>
              <a:t>to </a:t>
            </a:r>
            <a:r>
              <a:rPr lang="en-GB" sz="2800" b="1" dirty="0">
                <a:solidFill>
                  <a:srgbClr val="FF9900"/>
                </a:solidFill>
              </a:rPr>
              <a:t>longitudinal strain and </a:t>
            </a:r>
            <a:r>
              <a:rPr lang="en-GB" sz="2800" b="1" dirty="0" smtClean="0">
                <a:solidFill>
                  <a:srgbClr val="FF9900"/>
                </a:solidFill>
              </a:rPr>
              <a:t>transverse</a:t>
            </a:r>
            <a:endParaRPr lang="en-US" sz="28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871047" y="5405735"/>
            <a:ext cx="1520353" cy="461665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i="1" dirty="0" err="1" smtClean="0">
                <a:solidFill>
                  <a:schemeClr val="bg1"/>
                </a:solidFill>
              </a:rPr>
              <a:t>Courtesy</a:t>
            </a:r>
            <a:r>
              <a:rPr lang="fr-FR" sz="1200" i="1" dirty="0" smtClean="0">
                <a:solidFill>
                  <a:schemeClr val="bg1"/>
                </a:solidFill>
              </a:rPr>
              <a:t> of M. </a:t>
            </a:r>
            <a:r>
              <a:rPr lang="fr-FR" sz="1200" i="1" dirty="0" err="1" smtClean="0">
                <a:solidFill>
                  <a:schemeClr val="bg1"/>
                </a:solidFill>
              </a:rPr>
              <a:t>Dhallé</a:t>
            </a:r>
            <a:endParaRPr lang="fr-FR" sz="1200" i="1" dirty="0" smtClean="0">
              <a:solidFill>
                <a:schemeClr val="bg1"/>
              </a:solidFill>
            </a:endParaRPr>
          </a:p>
          <a:p>
            <a:pPr algn="ctr"/>
            <a:r>
              <a:rPr lang="fr-FR" sz="1200" i="1" dirty="0" err="1" smtClean="0">
                <a:solidFill>
                  <a:schemeClr val="bg1"/>
                </a:solidFill>
              </a:rPr>
              <a:t>Univ</a:t>
            </a:r>
            <a:r>
              <a:rPr lang="fr-FR" sz="1200" i="1" dirty="0" smtClean="0">
                <a:solidFill>
                  <a:schemeClr val="bg1"/>
                </a:solidFill>
              </a:rPr>
              <a:t>. Of Twente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0" y="3337786"/>
            <a:ext cx="2971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 smtClean="0"/>
              <a:t>Anomalous</a:t>
            </a:r>
            <a:r>
              <a:rPr lang="en-US" sz="1600" dirty="0" smtClean="0"/>
              <a:t> temperature dependence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 smtClean="0"/>
              <a:t>Irreversible degradation </a:t>
            </a:r>
            <a:r>
              <a:rPr lang="en-US" sz="1600" dirty="0" smtClean="0"/>
              <a:t>of </a:t>
            </a:r>
            <a:r>
              <a:rPr lang="en-US" sz="1600" dirty="0" err="1" smtClean="0"/>
              <a:t>Ic</a:t>
            </a:r>
            <a:r>
              <a:rPr lang="en-US" sz="1600" dirty="0" smtClean="0"/>
              <a:t> when strain exceeds 0,2% at 4,2 K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Occurs above 0,4% at 77 K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Under investigation</a:t>
            </a:r>
            <a:endParaRPr lang="en-US" sz="1600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3048000" y="228600"/>
            <a:ext cx="5638800" cy="1020762"/>
          </a:xfrm>
        </p:spPr>
        <p:txBody>
          <a:bodyPr/>
          <a:lstStyle/>
          <a:p>
            <a:r>
              <a:rPr lang="fr-FR" dirty="0" err="1"/>
              <a:t>Task</a:t>
            </a:r>
            <a:r>
              <a:rPr lang="fr-FR" dirty="0"/>
              <a:t> </a:t>
            </a:r>
            <a:r>
              <a:rPr lang="fr-FR" dirty="0" smtClean="0"/>
              <a:t>2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Conductors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65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93" y="1976237"/>
            <a:ext cx="8990013" cy="299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600200" y="4754940"/>
            <a:ext cx="75002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err="1" smtClean="0">
                <a:solidFill>
                  <a:srgbClr val="FF9900"/>
                </a:solidFill>
              </a:rPr>
              <a:t>Roebel</a:t>
            </a:r>
            <a:r>
              <a:rPr lang="en-GB" sz="2400" b="1" dirty="0" smtClean="0">
                <a:solidFill>
                  <a:srgbClr val="FF9900"/>
                </a:solidFill>
              </a:rPr>
              <a:t> cable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Taken as baseline (high JE, high compaction, fully transposed)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Old type of cabling (electrical machinery) revisited,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Based on punched tapes,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Produced by KIT partner of task 2 and New Research Industry –NZ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3" name="Picture 15" descr="Macintosh HD:Users:botturl:Desktop:Screen Shot 2014-04-27 at 9.53.56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9600"/>
            <a:ext cx="932025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76200" y="1438416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>
                <a:solidFill>
                  <a:srgbClr val="FFC000"/>
                </a:solidFill>
              </a:rPr>
              <a:t>5</a:t>
            </a:r>
            <a:r>
              <a:rPr lang="en-US" sz="2800" dirty="0" smtClean="0">
                <a:solidFill>
                  <a:srgbClr val="FFC000"/>
                </a:solidFill>
              </a:rPr>
              <a:t>. 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Review </a:t>
            </a:r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of 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YBCO </a:t>
            </a:r>
            <a:r>
              <a:rPr lang="en-US" sz="2800" b="1" dirty="0" smtClean="0">
                <a:solidFill>
                  <a:srgbClr val="FF9900"/>
                </a:solidFill>
              </a:rPr>
              <a:t>cable configurations</a:t>
            </a:r>
          </a:p>
          <a:p>
            <a:pPr algn="ctr"/>
            <a:endParaRPr lang="en-US" sz="20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91000" y="1976237"/>
            <a:ext cx="685800" cy="2748164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2672" y="3573130"/>
            <a:ext cx="412258" cy="73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39852" y="2473477"/>
            <a:ext cx="244169" cy="1057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139746"/>
            <a:ext cx="381000" cy="289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9" y="4800600"/>
            <a:ext cx="1464332" cy="59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334000"/>
            <a:ext cx="1319213" cy="1008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Macintosh HD:Users:botturl:Desktop:Screen Shot 2014-04-27 at 9.54.12 AM.pn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99" y="2819400"/>
            <a:ext cx="809801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13" descr="Macintosh HD:Users:botturl:Desktop:Screen Shot 2014-04-27 at 9.54.04 AM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08719"/>
            <a:ext cx="809801" cy="30608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/>
          <p:cNvSpPr/>
          <p:nvPr/>
        </p:nvSpPr>
        <p:spPr>
          <a:xfrm>
            <a:off x="-1" y="4194550"/>
            <a:ext cx="1484371" cy="2206250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599" y="2514600"/>
            <a:ext cx="8658401" cy="609600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6200" y="4165707"/>
            <a:ext cx="8658401" cy="609600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r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/>
          <a:lstStyle/>
          <a:p>
            <a:r>
              <a:rPr lang="fr-FR" dirty="0" err="1"/>
              <a:t>Task</a:t>
            </a:r>
            <a:r>
              <a:rPr lang="fr-FR" dirty="0"/>
              <a:t> </a:t>
            </a:r>
            <a:r>
              <a:rPr lang="fr-FR" dirty="0" smtClean="0"/>
              <a:t>2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Conductors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1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400" y="4953000"/>
            <a:ext cx="1497599" cy="86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728" y="2438400"/>
            <a:ext cx="1555404" cy="379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76200" y="1391404"/>
            <a:ext cx="9040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>
                <a:solidFill>
                  <a:srgbClr val="FFC000"/>
                </a:solidFill>
              </a:rPr>
              <a:t>6</a:t>
            </a:r>
            <a:r>
              <a:rPr lang="en-US" sz="2800" dirty="0" smtClean="0">
                <a:solidFill>
                  <a:srgbClr val="FFC000"/>
                </a:solidFill>
              </a:rPr>
              <a:t>. 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Definition </a:t>
            </a:r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of </a:t>
            </a:r>
            <a:r>
              <a:rPr lang="en-US" sz="2800" b="1" dirty="0">
                <a:solidFill>
                  <a:srgbClr val="FF9900"/>
                </a:solidFill>
              </a:rPr>
              <a:t>baseline cables </a:t>
            </a:r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to be used for magnet design </a:t>
            </a:r>
            <a:endParaRPr lang="en-US" sz="28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743200"/>
            <a:ext cx="3623398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412000"/>
            <a:ext cx="3685501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492000"/>
            <a:ext cx="45522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3" y="5026091"/>
            <a:ext cx="3962400" cy="701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960800"/>
            <a:ext cx="307440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370003" y="1981200"/>
            <a:ext cx="8138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9900"/>
                </a:solidFill>
              </a:rPr>
              <a:t>YBCO </a:t>
            </a:r>
            <a:r>
              <a:rPr lang="fr-FR" sz="2000" b="1" dirty="0" err="1" smtClean="0">
                <a:solidFill>
                  <a:srgbClr val="FF9900"/>
                </a:solidFill>
              </a:rPr>
              <a:t>from</a:t>
            </a:r>
            <a:r>
              <a:rPr lang="fr-FR" sz="2000" b="1" dirty="0" smtClean="0">
                <a:solidFill>
                  <a:srgbClr val="FF9900"/>
                </a:solidFill>
              </a:rPr>
              <a:t> tape  </a:t>
            </a:r>
            <a:r>
              <a:rPr lang="fr-FR" sz="2000" b="1" dirty="0">
                <a:solidFill>
                  <a:srgbClr val="FF9900"/>
                </a:solidFill>
              </a:rPr>
              <a:t>.</a:t>
            </a:r>
            <a:r>
              <a:rPr lang="fr-FR" sz="2000" b="1" dirty="0" smtClean="0">
                <a:solidFill>
                  <a:srgbClr val="FF9900"/>
                </a:solidFill>
              </a:rPr>
              <a:t>        .        .        </a:t>
            </a:r>
            <a:r>
              <a:rPr lang="fr-FR" sz="2000" b="1" dirty="0">
                <a:solidFill>
                  <a:srgbClr val="FF9900"/>
                </a:solidFill>
              </a:rPr>
              <a:t>.        </a:t>
            </a:r>
            <a:r>
              <a:rPr lang="fr-FR" sz="2000" b="1" dirty="0" smtClean="0">
                <a:solidFill>
                  <a:srgbClr val="FF9900"/>
                </a:solidFill>
              </a:rPr>
              <a:t>to        </a:t>
            </a:r>
            <a:r>
              <a:rPr lang="fr-FR" sz="2000" b="1" dirty="0">
                <a:solidFill>
                  <a:srgbClr val="FF9900"/>
                </a:solidFill>
              </a:rPr>
              <a:t>. </a:t>
            </a:r>
            <a:r>
              <a:rPr lang="fr-FR" sz="2000" b="1" dirty="0" smtClean="0">
                <a:solidFill>
                  <a:srgbClr val="FF9900"/>
                </a:solidFill>
              </a:rPr>
              <a:t>       .        </a:t>
            </a:r>
            <a:r>
              <a:rPr lang="fr-FR" sz="2000" b="1" dirty="0">
                <a:solidFill>
                  <a:srgbClr val="FF9900"/>
                </a:solidFill>
              </a:rPr>
              <a:t>.        .</a:t>
            </a:r>
            <a:r>
              <a:rPr lang="fr-FR" sz="2000" b="1" dirty="0" smtClean="0">
                <a:solidFill>
                  <a:srgbClr val="FF9900"/>
                </a:solidFill>
              </a:rPr>
              <a:t> </a:t>
            </a:r>
            <a:r>
              <a:rPr lang="fr-FR" sz="2000" b="1" dirty="0" err="1" smtClean="0">
                <a:solidFill>
                  <a:srgbClr val="FF9900"/>
                </a:solidFill>
              </a:rPr>
              <a:t>Roebel</a:t>
            </a:r>
            <a:r>
              <a:rPr lang="fr-FR" sz="2000" b="1" dirty="0" smtClean="0">
                <a:solidFill>
                  <a:srgbClr val="FF9900"/>
                </a:solidFill>
              </a:rPr>
              <a:t> </a:t>
            </a:r>
            <a:r>
              <a:rPr lang="fr-FR" sz="2000" b="1" dirty="0" err="1" smtClean="0">
                <a:solidFill>
                  <a:srgbClr val="FF9900"/>
                </a:solidFill>
              </a:rPr>
              <a:t>cable</a:t>
            </a:r>
            <a:endParaRPr lang="en-US" sz="2000" b="1" dirty="0">
              <a:solidFill>
                <a:srgbClr val="FF99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89823" y="4502871"/>
            <a:ext cx="7851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9900"/>
                </a:solidFill>
              </a:rPr>
              <a:t>Bi2212 </a:t>
            </a:r>
            <a:r>
              <a:rPr lang="fr-FR" sz="2000" b="1" dirty="0" err="1" smtClean="0">
                <a:solidFill>
                  <a:srgbClr val="FF9900"/>
                </a:solidFill>
              </a:rPr>
              <a:t>from</a:t>
            </a:r>
            <a:r>
              <a:rPr lang="fr-FR" sz="2000" b="1" dirty="0" smtClean="0">
                <a:solidFill>
                  <a:srgbClr val="FF9900"/>
                </a:solidFill>
              </a:rPr>
              <a:t> </a:t>
            </a:r>
            <a:r>
              <a:rPr lang="fr-FR" sz="2000" b="1" dirty="0" err="1" smtClean="0">
                <a:solidFill>
                  <a:srgbClr val="FF9900"/>
                </a:solidFill>
              </a:rPr>
              <a:t>strand</a:t>
            </a:r>
            <a:r>
              <a:rPr lang="fr-FR" sz="2000" b="1" dirty="0" smtClean="0">
                <a:solidFill>
                  <a:srgbClr val="FF9900"/>
                </a:solidFill>
              </a:rPr>
              <a:t>  </a:t>
            </a:r>
            <a:r>
              <a:rPr lang="fr-FR" sz="2000" b="1" dirty="0">
                <a:solidFill>
                  <a:srgbClr val="FF9900"/>
                </a:solidFill>
              </a:rPr>
              <a:t>.   </a:t>
            </a:r>
            <a:r>
              <a:rPr lang="fr-FR" sz="2000" b="1" dirty="0" smtClean="0">
                <a:solidFill>
                  <a:srgbClr val="FF9900"/>
                </a:solidFill>
              </a:rPr>
              <a:t>    </a:t>
            </a:r>
            <a:r>
              <a:rPr lang="fr-FR" sz="2000" b="1" dirty="0">
                <a:solidFill>
                  <a:srgbClr val="FF9900"/>
                </a:solidFill>
              </a:rPr>
              <a:t>.        .        </a:t>
            </a:r>
            <a:r>
              <a:rPr lang="fr-FR" sz="2000" b="1" dirty="0" smtClean="0">
                <a:solidFill>
                  <a:srgbClr val="FF9900"/>
                </a:solidFill>
              </a:rPr>
              <a:t>to        </a:t>
            </a:r>
            <a:r>
              <a:rPr lang="fr-FR" sz="2000" b="1" dirty="0">
                <a:solidFill>
                  <a:srgbClr val="FF9900"/>
                </a:solidFill>
              </a:rPr>
              <a:t>.        .        . </a:t>
            </a:r>
            <a:r>
              <a:rPr lang="fr-FR" sz="2000" b="1" dirty="0" smtClean="0">
                <a:solidFill>
                  <a:srgbClr val="FF9900"/>
                </a:solidFill>
              </a:rPr>
              <a:t>Rutherford </a:t>
            </a:r>
            <a:r>
              <a:rPr lang="fr-FR" sz="2000" b="1" dirty="0" err="1" smtClean="0">
                <a:solidFill>
                  <a:srgbClr val="FF9900"/>
                </a:solidFill>
              </a:rPr>
              <a:t>cable</a:t>
            </a:r>
            <a:endParaRPr lang="en-US" sz="2000" b="1" dirty="0">
              <a:solidFill>
                <a:srgbClr val="FF99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 rot="19754185">
            <a:off x="4519341" y="3754388"/>
            <a:ext cx="1495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i="1" dirty="0" smtClean="0">
                <a:solidFill>
                  <a:srgbClr val="0070C0"/>
                </a:solidFill>
              </a:rPr>
              <a:t>Cos </a:t>
            </a:r>
            <a:r>
              <a:rPr lang="fr-FR" sz="2000" b="1" i="1" dirty="0" smtClean="0">
                <a:solidFill>
                  <a:srgbClr val="0070C0"/>
                </a:solidFill>
                <a:sym typeface="Symbol"/>
              </a:rPr>
              <a:t> design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18" y="4299316"/>
            <a:ext cx="669964" cy="661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057400"/>
            <a:ext cx="1547836" cy="486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119748" y="2743200"/>
            <a:ext cx="685800" cy="215473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137067" y="3175463"/>
            <a:ext cx="685800" cy="215473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303500" y="2412000"/>
            <a:ext cx="685800" cy="215473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287286" y="3276527"/>
            <a:ext cx="685800" cy="215473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863065" y="3492000"/>
            <a:ext cx="1532134" cy="215473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896078" y="4345044"/>
            <a:ext cx="1532134" cy="215473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479967" y="5269216"/>
            <a:ext cx="766067" cy="215473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882537" y="4960800"/>
            <a:ext cx="766067" cy="215473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648200" y="5844639"/>
            <a:ext cx="990600" cy="215473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880333" y="6185327"/>
            <a:ext cx="766067" cy="215473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itre 1"/>
          <p:cNvSpPr>
            <a:spLocks noGrp="1"/>
          </p:cNvSpPr>
          <p:nvPr>
            <p:ph type="title"/>
          </p:nvPr>
        </p:nvSpPr>
        <p:spPr>
          <a:xfrm>
            <a:off x="3048000" y="228600"/>
            <a:ext cx="5638800" cy="1020762"/>
          </a:xfrm>
        </p:spPr>
        <p:txBody>
          <a:bodyPr/>
          <a:lstStyle/>
          <a:p>
            <a:r>
              <a:rPr lang="fr-FR" dirty="0" err="1"/>
              <a:t>Task</a:t>
            </a:r>
            <a:r>
              <a:rPr lang="fr-FR" dirty="0"/>
              <a:t> </a:t>
            </a:r>
            <a:r>
              <a:rPr lang="fr-FR" dirty="0" smtClean="0"/>
              <a:t>2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Conductors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11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572000"/>
            <a:ext cx="2329543" cy="16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1000" y="2819400"/>
            <a:ext cx="6705600" cy="4724399"/>
          </a:xfrm>
        </p:spPr>
        <p:txBody>
          <a:bodyPr>
            <a:normAutofit/>
          </a:bodyPr>
          <a:lstStyle/>
          <a:p>
            <a:r>
              <a:rPr lang="fr-FR" sz="2400" dirty="0" smtClean="0">
                <a:solidFill>
                  <a:srgbClr val="FF9900"/>
                </a:solidFill>
              </a:rPr>
              <a:t>CERN: </a:t>
            </a:r>
            <a:r>
              <a:rPr lang="en-US" sz="2400" dirty="0" smtClean="0"/>
              <a:t>2*2,4 m stainless steel dummy cable 300 mm twist pitch, 15 tapes,</a:t>
            </a:r>
          </a:p>
          <a:p>
            <a:endParaRPr lang="en-US" sz="2400" dirty="0" smtClean="0"/>
          </a:p>
          <a:p>
            <a:r>
              <a:rPr lang="fr-FR" sz="2400" dirty="0" smtClean="0">
                <a:solidFill>
                  <a:srgbClr val="FF9900"/>
                </a:solidFill>
              </a:rPr>
              <a:t>CERN: </a:t>
            </a:r>
            <a:r>
              <a:rPr lang="fr-FR" sz="2400" dirty="0" smtClean="0"/>
              <a:t>2*2,4 m </a:t>
            </a:r>
            <a:r>
              <a:rPr lang="en-US" sz="2400" dirty="0" smtClean="0"/>
              <a:t>copper plated stainless steel dummy cable 300 mm twist pitch, 15 tapes,</a:t>
            </a:r>
          </a:p>
          <a:p>
            <a:endParaRPr lang="fr-FR" sz="2400" dirty="0" smtClean="0"/>
          </a:p>
          <a:p>
            <a:r>
              <a:rPr lang="fr-FR" sz="2400" dirty="0" smtClean="0">
                <a:solidFill>
                  <a:srgbClr val="FF9900"/>
                </a:solidFill>
              </a:rPr>
              <a:t>KIT: </a:t>
            </a:r>
            <a:r>
              <a:rPr lang="fr-FR" sz="2400" dirty="0" smtClean="0"/>
              <a:t>3 m long, 12 mm </a:t>
            </a:r>
            <a:r>
              <a:rPr lang="fr-FR" sz="2400" dirty="0" err="1" smtClean="0"/>
              <a:t>wide</a:t>
            </a:r>
            <a:r>
              <a:rPr lang="fr-FR" sz="2400" dirty="0" smtClean="0"/>
              <a:t>, 226 mm twist pitch, 15 tapes, 1 </a:t>
            </a:r>
            <a:r>
              <a:rPr lang="fr-FR" sz="2400" dirty="0" err="1" smtClean="0"/>
              <a:t>cu</a:t>
            </a:r>
            <a:r>
              <a:rPr lang="fr-FR" sz="2400" dirty="0" smtClean="0"/>
              <a:t> + 1 SS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571" y="3429000"/>
            <a:ext cx="2286000" cy="100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4799" y="1524000"/>
            <a:ext cx="87847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rgbClr val="FF9900"/>
                </a:solidFill>
              </a:rPr>
              <a:t>7</a:t>
            </a:r>
            <a:r>
              <a:rPr lang="fr-FR" sz="2800" b="1" dirty="0" smtClean="0">
                <a:solidFill>
                  <a:srgbClr val="FF9900"/>
                </a:solidFill>
              </a:rPr>
              <a:t>. </a:t>
            </a:r>
            <a:r>
              <a:rPr lang="fr-FR" sz="2800" b="1" dirty="0" err="1" smtClean="0">
                <a:solidFill>
                  <a:srgbClr val="FF9900"/>
                </a:solidFill>
              </a:rPr>
              <a:t>Dummy</a:t>
            </a:r>
            <a:r>
              <a:rPr lang="fr-FR" sz="2800" b="1" dirty="0" smtClean="0">
                <a:solidFill>
                  <a:srgbClr val="FF9900"/>
                </a:solidFill>
              </a:rPr>
              <a:t> </a:t>
            </a:r>
            <a:r>
              <a:rPr lang="fr-FR" sz="2800" b="1" dirty="0" err="1">
                <a:solidFill>
                  <a:srgbClr val="FF9900"/>
                </a:solidFill>
              </a:rPr>
              <a:t>Roebel</a:t>
            </a:r>
            <a:r>
              <a:rPr lang="fr-FR" sz="2800" b="1" dirty="0">
                <a:solidFill>
                  <a:srgbClr val="FF9900"/>
                </a:solidFill>
              </a:rPr>
              <a:t> </a:t>
            </a:r>
            <a:r>
              <a:rPr lang="fr-FR" sz="2800" b="1" dirty="0" err="1">
                <a:solidFill>
                  <a:srgbClr val="FF9900"/>
                </a:solidFill>
              </a:rPr>
              <a:t>cables</a:t>
            </a:r>
            <a:r>
              <a:rPr lang="fr-FR" sz="2800" b="1" dirty="0">
                <a:solidFill>
                  <a:srgbClr val="FF9900"/>
                </a:solidFill>
              </a:rPr>
              <a:t> </a:t>
            </a:r>
            <a:r>
              <a:rPr lang="fr-FR" sz="2800" dirty="0" smtClean="0">
                <a:solidFill>
                  <a:schemeClr val="tx1">
                    <a:lumMod val="75000"/>
                  </a:schemeClr>
                </a:solidFill>
              </a:rPr>
              <a:t>production</a:t>
            </a:r>
            <a:endParaRPr lang="fr-FR" sz="28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1" y="2129135"/>
            <a:ext cx="7239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err="1" smtClean="0">
                <a:solidFill>
                  <a:schemeClr val="tx1">
                    <a:lumMod val="75000"/>
                  </a:schemeClr>
                </a:solidFill>
              </a:rPr>
              <a:t>Winding</a:t>
            </a:r>
            <a:r>
              <a:rPr lang="fr-FR" sz="2400" dirty="0">
                <a:solidFill>
                  <a:schemeClr val="tx1">
                    <a:lumMod val="75000"/>
                  </a:schemeClr>
                </a:solidFill>
              </a:rPr>
              <a:t>, </a:t>
            </a:r>
            <a:r>
              <a:rPr lang="fr-FR" sz="2400" dirty="0" err="1">
                <a:solidFill>
                  <a:schemeClr val="tx1">
                    <a:lumMod val="75000"/>
                  </a:schemeClr>
                </a:solidFill>
              </a:rPr>
              <a:t>impregnation</a:t>
            </a:r>
            <a:r>
              <a:rPr lang="fr-FR" sz="2400" dirty="0">
                <a:solidFill>
                  <a:schemeClr val="tx1">
                    <a:lumMod val="75000"/>
                  </a:schemeClr>
                </a:solidFill>
              </a:rPr>
              <a:t>, </a:t>
            </a:r>
            <a:r>
              <a:rPr lang="fr-FR" sz="2400" dirty="0" err="1">
                <a:solidFill>
                  <a:schemeClr val="tx1">
                    <a:lumMod val="75000"/>
                  </a:schemeClr>
                </a:solidFill>
              </a:rPr>
              <a:t>insulation</a:t>
            </a:r>
            <a:r>
              <a:rPr lang="fr-FR" sz="2400" dirty="0">
                <a:solidFill>
                  <a:schemeClr val="tx1">
                    <a:lumMod val="75000"/>
                  </a:schemeClr>
                </a:solidFill>
              </a:rPr>
              <a:t> tests: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/>
          <a:lstStyle/>
          <a:p>
            <a:r>
              <a:rPr lang="fr-FR" dirty="0" err="1"/>
              <a:t>Task</a:t>
            </a:r>
            <a:r>
              <a:rPr lang="fr-FR" dirty="0"/>
              <a:t> </a:t>
            </a:r>
            <a:r>
              <a:rPr lang="fr-FR" dirty="0" smtClean="0"/>
              <a:t>2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Conductors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94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Task</a:t>
            </a:r>
            <a:r>
              <a:rPr lang="fr-FR" dirty="0" smtClean="0"/>
              <a:t> 3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magnet</a:t>
            </a:r>
            <a:r>
              <a:rPr lang="fr-FR" dirty="0" smtClean="0"/>
              <a:t> prototype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524000"/>
            <a:ext cx="89154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b="1" dirty="0" smtClean="0">
                <a:solidFill>
                  <a:srgbClr val="FF9900"/>
                </a:solidFill>
              </a:rPr>
              <a:t>Specification </a:t>
            </a:r>
            <a:r>
              <a:rPr lang="en-US" sz="2800" b="1" dirty="0">
                <a:solidFill>
                  <a:srgbClr val="FF9900"/>
                </a:solidFill>
              </a:rPr>
              <a:t>of target performances </a:t>
            </a:r>
            <a:r>
              <a:rPr lang="en-US" sz="2800" dirty="0"/>
              <a:t>for the HTS dipole </a:t>
            </a:r>
            <a:r>
              <a:rPr lang="en-US" sz="2800" dirty="0" smtClean="0"/>
              <a:t>magnet</a:t>
            </a:r>
          </a:p>
          <a:p>
            <a:r>
              <a:rPr lang="fr-FR" sz="2000" dirty="0" err="1" smtClean="0"/>
              <a:t>Driven</a:t>
            </a:r>
            <a:r>
              <a:rPr lang="fr-FR" sz="2000" dirty="0" smtClean="0"/>
              <a:t> by </a:t>
            </a:r>
            <a:r>
              <a:rPr lang="fr-FR" sz="2000" dirty="0" err="1" smtClean="0"/>
              <a:t>task</a:t>
            </a:r>
            <a:r>
              <a:rPr lang="fr-FR" sz="2000" dirty="0" smtClean="0"/>
              <a:t> 3, </a:t>
            </a:r>
            <a:r>
              <a:rPr lang="fr-FR" sz="2000" dirty="0" err="1" smtClean="0"/>
              <a:t>conjointly</a:t>
            </a:r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dirty="0" smtClean="0"/>
              <a:t> </a:t>
            </a:r>
            <a:r>
              <a:rPr lang="fr-FR" sz="2000" dirty="0" err="1" smtClean="0"/>
              <a:t>task</a:t>
            </a:r>
            <a:r>
              <a:rPr lang="fr-FR" sz="2000" dirty="0" smtClean="0"/>
              <a:t> 2 (</a:t>
            </a:r>
            <a:r>
              <a:rPr lang="fr-FR" sz="2000" dirty="0" err="1" smtClean="0"/>
              <a:t>conductor</a:t>
            </a:r>
            <a:r>
              <a:rPr lang="fr-FR" sz="2000" dirty="0" smtClean="0"/>
              <a:t>) and </a:t>
            </a:r>
            <a:r>
              <a:rPr lang="fr-FR" sz="2000" dirty="0" err="1" smtClean="0"/>
              <a:t>task</a:t>
            </a:r>
            <a:r>
              <a:rPr lang="fr-FR" sz="2000" dirty="0" smtClean="0"/>
              <a:t> 4 (tests)</a:t>
            </a:r>
          </a:p>
          <a:p>
            <a:r>
              <a:rPr lang="fr-FR" sz="2000" dirty="0" smtClean="0"/>
              <a:t>The </a:t>
            </a:r>
            <a:r>
              <a:rPr lang="fr-FR" sz="2000" dirty="0" err="1" smtClean="0"/>
              <a:t>result</a:t>
            </a:r>
            <a:r>
              <a:rPr lang="fr-FR" sz="2000" dirty="0" smtClean="0"/>
              <a:t> of the </a:t>
            </a:r>
            <a:r>
              <a:rPr lang="fr-FR" sz="2000" dirty="0" err="1" smtClean="0"/>
              <a:t>work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a </a:t>
            </a:r>
            <a:r>
              <a:rPr lang="fr-FR" sz="2000" b="1" dirty="0" err="1"/>
              <a:t>p</a:t>
            </a:r>
            <a:r>
              <a:rPr lang="fr-FR" sz="2000" b="1" dirty="0" err="1" smtClean="0"/>
              <a:t>arameter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list</a:t>
            </a:r>
            <a:r>
              <a:rPr lang="fr-FR" sz="2000" b="1" dirty="0" smtClean="0"/>
              <a:t> </a:t>
            </a:r>
            <a:r>
              <a:rPr lang="fr-FR" sz="2000" dirty="0" err="1" smtClean="0"/>
              <a:t>taken</a:t>
            </a:r>
            <a:r>
              <a:rPr lang="fr-FR" sz="2000" dirty="0" smtClean="0"/>
              <a:t> as a frame for all the </a:t>
            </a:r>
            <a:r>
              <a:rPr lang="fr-FR" sz="2000" dirty="0" err="1" smtClean="0"/>
              <a:t>studies</a:t>
            </a:r>
            <a:endParaRPr lang="en-US" sz="20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77415"/>
            <a:ext cx="5903913" cy="2413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929021"/>
            <a:ext cx="6132513" cy="2014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388" y="4114800"/>
            <a:ext cx="5286250" cy="2349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2209770" y="3561977"/>
            <a:ext cx="1484371" cy="272637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763414" y="3832330"/>
            <a:ext cx="1484371" cy="272637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90327" y="4038600"/>
            <a:ext cx="1484371" cy="272637"/>
          </a:xfrm>
          <a:prstGeom prst="rect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2. </a:t>
            </a:r>
            <a:r>
              <a:rPr lang="en-US" sz="2800" dirty="0" smtClean="0"/>
              <a:t>Magnetic </a:t>
            </a:r>
            <a:r>
              <a:rPr lang="en-US" sz="2800" b="1" dirty="0" smtClean="0">
                <a:solidFill>
                  <a:srgbClr val="FF9900"/>
                </a:solidFill>
              </a:rPr>
              <a:t>design</a:t>
            </a:r>
            <a:r>
              <a:rPr lang="en-US" sz="2800" dirty="0" smtClean="0"/>
              <a:t> studies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i="1" dirty="0" smtClean="0"/>
              <a:t>« </a:t>
            </a:r>
            <a:r>
              <a:rPr lang="fr-FR" sz="2000" b="1" i="1" dirty="0" err="1" smtClean="0"/>
              <a:t>Aligned</a:t>
            </a:r>
            <a:r>
              <a:rPr lang="fr-FR" sz="2000" b="1" i="1" dirty="0" smtClean="0"/>
              <a:t> Block</a:t>
            </a:r>
            <a:r>
              <a:rPr lang="fr-FR" sz="2000" i="1" dirty="0" smtClean="0"/>
              <a:t> » </a:t>
            </a:r>
            <a:r>
              <a:rPr lang="fr-FR" sz="2000" dirty="0" smtClean="0"/>
              <a:t>design for </a:t>
            </a:r>
            <a:r>
              <a:rPr lang="fr-FR" sz="2000" dirty="0"/>
              <a:t>YBCO </a:t>
            </a:r>
            <a:r>
              <a:rPr lang="fr-FR" sz="2000" dirty="0" err="1" smtClean="0"/>
              <a:t>Roebel</a:t>
            </a:r>
            <a:r>
              <a:rPr lang="fr-FR" sz="2000" dirty="0" smtClean="0"/>
              <a:t> </a:t>
            </a:r>
            <a:r>
              <a:rPr lang="fr-FR" sz="2000" dirty="0" err="1" smtClean="0"/>
              <a:t>conductor</a:t>
            </a:r>
            <a:r>
              <a:rPr lang="fr-FR" sz="2000" dirty="0" smtClean="0"/>
              <a:t> (</a:t>
            </a:r>
            <a:r>
              <a:rPr lang="fr-FR" sz="2000" dirty="0"/>
              <a:t>CERN) </a:t>
            </a: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New type of </a:t>
            </a:r>
            <a:r>
              <a:rPr lang="fr-FR" sz="2000" dirty="0" err="1" smtClean="0"/>
              <a:t>coil</a:t>
            </a:r>
            <a:r>
              <a:rPr lang="fr-FR" sz="2000" dirty="0" smtClean="0"/>
              <a:t> </a:t>
            </a:r>
            <a:r>
              <a:rPr lang="fr-FR" sz="2000" dirty="0" err="1" smtClean="0"/>
              <a:t>layout</a:t>
            </a: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err="1" smtClean="0"/>
              <a:t>Optimisation</a:t>
            </a:r>
            <a:r>
              <a:rPr lang="en-US" sz="2000" dirty="0" smtClean="0"/>
              <a:t> of </a:t>
            </a:r>
            <a:r>
              <a:rPr lang="en-US" sz="2000" dirty="0"/>
              <a:t>the angular dependence of the critical surface of the </a:t>
            </a:r>
            <a:r>
              <a:rPr lang="en-US" sz="2000" dirty="0" smtClean="0"/>
              <a:t>REBCO conductor (anisotropic)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Tapes </a:t>
            </a:r>
            <a:r>
              <a:rPr lang="en-US" sz="2000" dirty="0"/>
              <a:t>oriented in the direction of the field </a:t>
            </a:r>
            <a:r>
              <a:rPr lang="en-US" sz="2000" dirty="0" smtClean="0"/>
              <a:t>lines, </a:t>
            </a:r>
            <a:r>
              <a:rPr lang="en-US" sz="2000" dirty="0"/>
              <a:t>such that the critical current of the cable can be </a:t>
            </a:r>
            <a:r>
              <a:rPr lang="en-US" sz="2000" dirty="0" smtClean="0"/>
              <a:t>maximized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796" y="4191000"/>
            <a:ext cx="5350008" cy="229196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/>
          <p:cNvSpPr txBox="1"/>
          <p:nvPr/>
        </p:nvSpPr>
        <p:spPr>
          <a:xfrm>
            <a:off x="1066800" y="5791200"/>
            <a:ext cx="1897764" cy="461665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i="1" dirty="0" err="1" smtClean="0">
                <a:solidFill>
                  <a:schemeClr val="bg1"/>
                </a:solidFill>
              </a:rPr>
              <a:t>Courtesy</a:t>
            </a:r>
            <a:r>
              <a:rPr lang="fr-FR" sz="1200" i="1" dirty="0" smtClean="0">
                <a:solidFill>
                  <a:schemeClr val="bg1"/>
                </a:solidFill>
              </a:rPr>
              <a:t> of J. Van Nugteren</a:t>
            </a:r>
          </a:p>
          <a:p>
            <a:pPr algn="ctr"/>
            <a:r>
              <a:rPr lang="fr-FR" sz="1200" i="1" dirty="0" smtClean="0">
                <a:solidFill>
                  <a:schemeClr val="bg1"/>
                </a:solidFill>
              </a:rPr>
              <a:t>CERN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/>
          <a:lstStyle/>
          <a:p>
            <a:r>
              <a:rPr lang="fr-FR" dirty="0" err="1" smtClean="0"/>
              <a:t>Task</a:t>
            </a:r>
            <a:r>
              <a:rPr lang="fr-FR" dirty="0" smtClean="0"/>
              <a:t> 3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magnet</a:t>
            </a:r>
            <a:r>
              <a:rPr lang="fr-FR" dirty="0" smtClean="0"/>
              <a:t> prototype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63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81000" y="1524000"/>
            <a:ext cx="8610600" cy="15240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3300" dirty="0" smtClean="0">
                <a:solidFill>
                  <a:srgbClr val="FFC000"/>
                </a:solidFill>
              </a:rPr>
              <a:t>2. </a:t>
            </a:r>
            <a:r>
              <a:rPr lang="en-US" sz="3300" dirty="0" smtClean="0"/>
              <a:t>Magnetic </a:t>
            </a:r>
            <a:r>
              <a:rPr lang="en-US" sz="3300" b="1" dirty="0" smtClean="0">
                <a:solidFill>
                  <a:srgbClr val="FF9900"/>
                </a:solidFill>
              </a:rPr>
              <a:t>design</a:t>
            </a:r>
            <a:r>
              <a:rPr lang="en-US" sz="3300" dirty="0" smtClean="0"/>
              <a:t> studies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100" i="1" dirty="0" smtClean="0"/>
              <a:t>« </a:t>
            </a:r>
            <a:r>
              <a:rPr lang="fr-FR" sz="2100" b="1" i="1" dirty="0" smtClean="0"/>
              <a:t>cos </a:t>
            </a:r>
            <a:r>
              <a:rPr lang="fr-FR" sz="2100" b="1" i="1" dirty="0" smtClean="0">
                <a:sym typeface="Symbol"/>
              </a:rPr>
              <a:t></a:t>
            </a:r>
            <a:r>
              <a:rPr lang="fr-FR" sz="2100" i="1" dirty="0" smtClean="0"/>
              <a:t> » </a:t>
            </a:r>
            <a:r>
              <a:rPr lang="fr-FR" sz="2100" dirty="0" smtClean="0"/>
              <a:t>design for YBCO </a:t>
            </a:r>
            <a:r>
              <a:rPr lang="fr-FR" sz="2100" dirty="0" err="1" smtClean="0"/>
              <a:t>Roebel</a:t>
            </a:r>
            <a:r>
              <a:rPr lang="fr-FR" sz="2100" dirty="0" smtClean="0"/>
              <a:t> or Bi2212 </a:t>
            </a:r>
            <a:r>
              <a:rPr lang="fr-FR" sz="2100" dirty="0" err="1" smtClean="0"/>
              <a:t>keystoned</a:t>
            </a:r>
            <a:r>
              <a:rPr lang="fr-FR" sz="2100" dirty="0" smtClean="0"/>
              <a:t> Rutherford (CEA)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100" dirty="0" smtClean="0"/>
              <a:t>Room for </a:t>
            </a:r>
            <a:r>
              <a:rPr lang="fr-FR" sz="2100" dirty="0" err="1" smtClean="0"/>
              <a:t>mechanical</a:t>
            </a:r>
            <a:r>
              <a:rPr lang="fr-FR" sz="2100" dirty="0" smtClean="0"/>
              <a:t> support </a:t>
            </a:r>
            <a:r>
              <a:rPr lang="fr-FR" sz="2100" dirty="0" err="1" smtClean="0"/>
              <a:t>needs</a:t>
            </a:r>
            <a:r>
              <a:rPr lang="fr-FR" sz="2100" dirty="0" smtClean="0"/>
              <a:t> </a:t>
            </a:r>
            <a:r>
              <a:rPr lang="fr-FR" sz="2100" dirty="0" err="1" smtClean="0"/>
              <a:t>smaller</a:t>
            </a:r>
            <a:r>
              <a:rPr lang="fr-FR" sz="2100" dirty="0" smtClean="0"/>
              <a:t> </a:t>
            </a:r>
            <a:r>
              <a:rPr lang="fr-FR" sz="2100" dirty="0" err="1" smtClean="0"/>
              <a:t>cables</a:t>
            </a:r>
            <a:r>
              <a:rPr lang="fr-FR" sz="2100" dirty="0" smtClean="0"/>
              <a:t>: 10 mm YBCO &amp; 9,5 mm Bi2212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100" dirty="0" smtClean="0"/>
              <a:t> JE consistent </a:t>
            </a:r>
            <a:r>
              <a:rPr lang="fr-FR" sz="2100" dirty="0" err="1" smtClean="0"/>
              <a:t>with</a:t>
            </a:r>
            <a:r>
              <a:rPr lang="fr-FR" sz="2100" dirty="0" smtClean="0"/>
              <a:t> the </a:t>
            </a:r>
            <a:r>
              <a:rPr lang="fr-FR" sz="2100" dirty="0" err="1" smtClean="0"/>
              <a:t>target</a:t>
            </a:r>
            <a:r>
              <a:rPr lang="fr-FR" sz="2100" dirty="0" smtClean="0"/>
              <a:t> performances # 450 A/mm²</a:t>
            </a:r>
            <a:endParaRPr lang="en-US" sz="2100" dirty="0" smtClean="0"/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474" y="4564275"/>
            <a:ext cx="2064913" cy="139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1143000" y="5955268"/>
            <a:ext cx="2368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C000"/>
                </a:solidFill>
              </a:rPr>
              <a:t>YBCO design </a:t>
            </a:r>
            <a:r>
              <a:rPr lang="fr-FR" b="1" dirty="0" err="1" smtClean="0">
                <a:solidFill>
                  <a:srgbClr val="FFC000"/>
                </a:solidFill>
              </a:rPr>
              <a:t>with</a:t>
            </a:r>
            <a:r>
              <a:rPr lang="fr-FR" b="1" dirty="0" smtClean="0">
                <a:solidFill>
                  <a:srgbClr val="FFC000"/>
                </a:solidFill>
              </a:rPr>
              <a:t> </a:t>
            </a:r>
            <a:r>
              <a:rPr lang="fr-FR" b="1" dirty="0" err="1" smtClean="0">
                <a:solidFill>
                  <a:srgbClr val="FFC000"/>
                </a:solidFill>
              </a:rPr>
              <a:t>yoke</a:t>
            </a:r>
            <a:endParaRPr lang="fr-FR" b="1" dirty="0" smtClean="0">
              <a:solidFill>
                <a:srgbClr val="FFC000"/>
              </a:solidFill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474" y="3134198"/>
            <a:ext cx="1995993" cy="1398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2568215" y="2997538"/>
            <a:ext cx="13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/>
              <a:t>Je = 450 A/mm²</a:t>
            </a:r>
            <a:endParaRPr lang="en-US" sz="1400" i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2568215" y="4419600"/>
            <a:ext cx="13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/>
              <a:t>Je = 460 A/mm²</a:t>
            </a:r>
            <a:endParaRPr lang="en-US" sz="1400" i="1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531902"/>
            <a:ext cx="2691562" cy="1794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5638800" y="5794976"/>
            <a:ext cx="2497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C000"/>
                </a:solidFill>
              </a:rPr>
              <a:t>Bi2212 design </a:t>
            </a:r>
            <a:r>
              <a:rPr lang="fr-FR" b="1" dirty="0" err="1" smtClean="0">
                <a:solidFill>
                  <a:srgbClr val="FFC000"/>
                </a:solidFill>
              </a:rPr>
              <a:t>with</a:t>
            </a:r>
            <a:r>
              <a:rPr lang="fr-FR" b="1" dirty="0" smtClean="0">
                <a:solidFill>
                  <a:srgbClr val="FFC000"/>
                </a:solidFill>
              </a:rPr>
              <a:t> </a:t>
            </a:r>
            <a:r>
              <a:rPr lang="fr-FR" b="1" dirty="0" err="1" smtClean="0">
                <a:solidFill>
                  <a:srgbClr val="FFC000"/>
                </a:solidFill>
              </a:rPr>
              <a:t>yoke</a:t>
            </a:r>
            <a:endParaRPr lang="fr-FR" b="1" dirty="0" smtClean="0">
              <a:solidFill>
                <a:srgbClr val="FFC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7315200" y="3429000"/>
            <a:ext cx="13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/>
              <a:t>Je = 437 A/mm²</a:t>
            </a:r>
            <a:endParaRPr lang="en-US" sz="1400" i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3880754" y="5334445"/>
            <a:ext cx="1382494" cy="461665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i="1" dirty="0" err="1" smtClean="0">
                <a:solidFill>
                  <a:schemeClr val="bg1"/>
                </a:solidFill>
              </a:rPr>
              <a:t>Courtesy</a:t>
            </a:r>
            <a:r>
              <a:rPr lang="fr-FR" sz="1200" i="1" dirty="0" smtClean="0">
                <a:solidFill>
                  <a:schemeClr val="bg1"/>
                </a:solidFill>
              </a:rPr>
              <a:t> of C. Lorin</a:t>
            </a:r>
          </a:p>
          <a:p>
            <a:pPr algn="ctr"/>
            <a:r>
              <a:rPr lang="fr-FR" sz="1200" i="1" dirty="0" smtClean="0">
                <a:solidFill>
                  <a:schemeClr val="bg1"/>
                </a:solidFill>
              </a:rPr>
              <a:t>CEA Saclay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/>
          <a:lstStyle/>
          <a:p>
            <a:r>
              <a:rPr lang="fr-FR" dirty="0" err="1" smtClean="0"/>
              <a:t>Task</a:t>
            </a:r>
            <a:r>
              <a:rPr lang="fr-FR" dirty="0" smtClean="0"/>
              <a:t> 3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magnet</a:t>
            </a:r>
            <a:r>
              <a:rPr lang="fr-FR" dirty="0" smtClean="0"/>
              <a:t> prototype</a:t>
            </a:r>
            <a:endParaRPr lang="en-US" dirty="0"/>
          </a:p>
        </p:txBody>
      </p:sp>
      <p:sp>
        <p:nvSpPr>
          <p:cNvPr id="19" name="ZoneTexte 18"/>
          <p:cNvSpPr txBox="1"/>
          <p:nvPr/>
        </p:nvSpPr>
        <p:spPr>
          <a:xfrm>
            <a:off x="0" y="3195840"/>
            <a:ext cx="1206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err="1" smtClean="0">
                <a:solidFill>
                  <a:srgbClr val="FFC000"/>
                </a:solidFill>
              </a:rPr>
              <a:t>Roxie</a:t>
            </a:r>
            <a:r>
              <a:rPr lang="fr-FR" b="1" i="1" dirty="0" smtClean="0">
                <a:solidFill>
                  <a:srgbClr val="FFC000"/>
                </a:solidFill>
              </a:rPr>
              <a:t> code</a:t>
            </a:r>
          </a:p>
          <a:p>
            <a:r>
              <a:rPr lang="fr-FR" b="1" i="1" dirty="0" smtClean="0">
                <a:solidFill>
                  <a:srgbClr val="FFC000"/>
                </a:solidFill>
              </a:rPr>
              <a:t>2D model</a:t>
            </a:r>
            <a:endParaRPr lang="en-US" b="1" i="1" dirty="0">
              <a:solidFill>
                <a:srgbClr val="FFC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048000" y="3413611"/>
            <a:ext cx="94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>
                <a:solidFill>
                  <a:schemeClr val="tx1">
                    <a:lumMod val="75000"/>
                  </a:schemeClr>
                </a:solidFill>
              </a:rPr>
              <a:t>7 blocks</a:t>
            </a:r>
            <a:endParaRPr lang="en-US" i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3116775" y="4849379"/>
            <a:ext cx="94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>
                <a:solidFill>
                  <a:schemeClr val="tx1">
                    <a:lumMod val="75000"/>
                  </a:schemeClr>
                </a:solidFill>
              </a:rPr>
              <a:t>6 blocks</a:t>
            </a:r>
            <a:endParaRPr lang="en-US" i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661341" y="3868189"/>
            <a:ext cx="94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>
                <a:solidFill>
                  <a:schemeClr val="tx1">
                    <a:lumMod val="75000"/>
                  </a:schemeClr>
                </a:solidFill>
              </a:rPr>
              <a:t>5 blocks</a:t>
            </a:r>
            <a:endParaRPr lang="en-US" i="1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59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04800" y="1447800"/>
            <a:ext cx="4648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2. </a:t>
            </a:r>
            <a:r>
              <a:rPr lang="en-US" sz="2800" dirty="0" smtClean="0"/>
              <a:t>Magnetic </a:t>
            </a:r>
            <a:r>
              <a:rPr lang="en-US" sz="2800" b="1" dirty="0" smtClean="0">
                <a:solidFill>
                  <a:srgbClr val="FF9900"/>
                </a:solidFill>
              </a:rPr>
              <a:t>design </a:t>
            </a:r>
            <a:r>
              <a:rPr lang="en-US" sz="2800" dirty="0" smtClean="0"/>
              <a:t>studies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i="1" dirty="0" smtClean="0"/>
              <a:t>« </a:t>
            </a:r>
            <a:r>
              <a:rPr lang="fr-FR" sz="2000" b="1" i="1" dirty="0" err="1" smtClean="0"/>
              <a:t>stack</a:t>
            </a:r>
            <a:r>
              <a:rPr lang="fr-FR" sz="2000" i="1" dirty="0" smtClean="0"/>
              <a:t> » </a:t>
            </a:r>
            <a:r>
              <a:rPr lang="fr-FR" sz="2000" dirty="0" smtClean="0"/>
              <a:t>design for YBCO tapes(INPG)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 96 block-</a:t>
            </a:r>
            <a:r>
              <a:rPr lang="fr-FR" sz="2000" dirty="0" err="1" smtClean="0"/>
              <a:t>coils</a:t>
            </a:r>
            <a:r>
              <a:rPr lang="fr-FR" sz="2000" dirty="0" smtClean="0"/>
              <a:t> 5*5 mm²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Transposition of the </a:t>
            </a:r>
            <a:r>
              <a:rPr lang="fr-FR" sz="2000" dirty="0" err="1" smtClean="0"/>
              <a:t>cables</a:t>
            </a:r>
            <a:r>
              <a:rPr lang="fr-FR" sz="2000" dirty="0" smtClean="0"/>
              <a:t> in the ends (</a:t>
            </a:r>
            <a:r>
              <a:rPr lang="fr-FR" sz="2000" dirty="0" err="1" smtClean="0"/>
              <a:t>study</a:t>
            </a:r>
            <a:r>
              <a:rPr lang="fr-FR" sz="2000" dirty="0" smtClean="0"/>
              <a:t> on-</a:t>
            </a:r>
            <a:r>
              <a:rPr lang="fr-FR" sz="2000" dirty="0" err="1" smtClean="0"/>
              <a:t>going</a:t>
            </a:r>
            <a:r>
              <a:rPr lang="fr-FR" sz="2000" dirty="0" smtClean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JE # 400 A/mm²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6" name="Picture 1" descr="OS:Users:johnnyhimbele3:Desktop:スクリーンショット 2014-04-29 15.57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656" y="2897088"/>
            <a:ext cx="4230399" cy="32856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/>
          <p:cNvSpPr txBox="1"/>
          <p:nvPr/>
        </p:nvSpPr>
        <p:spPr>
          <a:xfrm>
            <a:off x="7523407" y="3050977"/>
            <a:ext cx="13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>
                <a:solidFill>
                  <a:schemeClr val="bg1"/>
                </a:solidFill>
              </a:rPr>
              <a:t>Je = 397 A/mm²</a:t>
            </a:r>
            <a:endParaRPr lang="en-US" sz="1400" i="1" dirty="0">
              <a:solidFill>
                <a:schemeClr val="bg1"/>
              </a:solidFill>
            </a:endParaRPr>
          </a:p>
        </p:txBody>
      </p:sp>
      <p:pic>
        <p:nvPicPr>
          <p:cNvPr id="9" name="Picture 4" descr="OS:Users:johnnyhimbele3:Desktop:スクリーンショット 2014-04-25 23.28.19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13" y="4251383"/>
            <a:ext cx="2935287" cy="182896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ZoneTexte 9"/>
          <p:cNvSpPr txBox="1"/>
          <p:nvPr/>
        </p:nvSpPr>
        <p:spPr>
          <a:xfrm>
            <a:off x="1467911" y="3962400"/>
            <a:ext cx="190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>
                <a:solidFill>
                  <a:schemeClr val="tx1">
                    <a:lumMod val="75000"/>
                  </a:schemeClr>
                </a:solidFill>
              </a:rPr>
              <a:t>Transposition of a </a:t>
            </a:r>
            <a:r>
              <a:rPr lang="fr-FR" sz="1400" i="1" dirty="0" err="1" smtClean="0">
                <a:solidFill>
                  <a:schemeClr val="tx1">
                    <a:lumMod val="75000"/>
                  </a:schemeClr>
                </a:solidFill>
              </a:rPr>
              <a:t>stack</a:t>
            </a:r>
            <a:endParaRPr lang="en-US" sz="1400" i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/>
          <a:lstStyle/>
          <a:p>
            <a:r>
              <a:rPr lang="fr-FR" dirty="0" err="1" smtClean="0"/>
              <a:t>Task</a:t>
            </a:r>
            <a:r>
              <a:rPr lang="fr-FR" dirty="0" smtClean="0"/>
              <a:t> 3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magnet</a:t>
            </a:r>
            <a:r>
              <a:rPr lang="fr-FR" dirty="0" smtClean="0"/>
              <a:t> prototype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75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FFC000"/>
                </a:solidFill>
              </a:rPr>
              <a:t>3</a:t>
            </a:r>
            <a:r>
              <a:rPr lang="en-US" sz="2800" dirty="0" smtClean="0">
                <a:solidFill>
                  <a:srgbClr val="FFC000"/>
                </a:solidFill>
              </a:rPr>
              <a:t>. </a:t>
            </a:r>
            <a:r>
              <a:rPr lang="en-US" sz="2800" b="1" dirty="0" smtClean="0">
                <a:solidFill>
                  <a:srgbClr val="FF9900"/>
                </a:solidFill>
              </a:rPr>
              <a:t>Mechanical </a:t>
            </a:r>
            <a:r>
              <a:rPr lang="en-US" sz="2800" dirty="0" smtClean="0"/>
              <a:t>studies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i="1" dirty="0" smtClean="0"/>
              <a:t>« </a:t>
            </a:r>
            <a:r>
              <a:rPr lang="fr-FR" sz="2000" b="1" i="1" dirty="0"/>
              <a:t> cos </a:t>
            </a:r>
            <a:r>
              <a:rPr lang="fr-FR" sz="2000" b="1" i="1" dirty="0">
                <a:sym typeface="Symbol"/>
              </a:rPr>
              <a:t> </a:t>
            </a:r>
            <a:r>
              <a:rPr lang="fr-FR" sz="2000" i="1" dirty="0" smtClean="0"/>
              <a:t> » </a:t>
            </a:r>
            <a:r>
              <a:rPr lang="fr-FR" sz="2000" dirty="0" err="1" smtClean="0"/>
              <a:t>magnet</a:t>
            </a:r>
            <a:r>
              <a:rPr lang="fr-FR" sz="2000" dirty="0" smtClean="0"/>
              <a:t> </a:t>
            </a:r>
            <a:r>
              <a:rPr lang="fr-FR" sz="2000" dirty="0" err="1" smtClean="0"/>
              <a:t>study</a:t>
            </a:r>
            <a:r>
              <a:rPr lang="fr-FR" sz="2000" dirty="0" smtClean="0"/>
              <a:t> (CEA)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 </a:t>
            </a:r>
            <a:r>
              <a:rPr lang="fr-FR" sz="2000" dirty="0" err="1" smtClean="0"/>
              <a:t>Roebel</a:t>
            </a:r>
            <a:r>
              <a:rPr lang="fr-FR" sz="2000" dirty="0" smtClean="0"/>
              <a:t> </a:t>
            </a:r>
            <a:r>
              <a:rPr lang="fr-FR" sz="2000" dirty="0" err="1" smtClean="0"/>
              <a:t>mechanical</a:t>
            </a:r>
            <a:r>
              <a:rPr lang="fr-FR" sz="2000" dirty="0" smtClean="0"/>
              <a:t> </a:t>
            </a:r>
            <a:r>
              <a:rPr lang="fr-FR" sz="2000" dirty="0" err="1" smtClean="0"/>
              <a:t>behavior</a:t>
            </a:r>
            <a:r>
              <a:rPr lang="fr-FR" sz="2000" dirty="0" smtClean="0"/>
              <a:t> (CERN)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362200"/>
            <a:ext cx="231517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614220" y="2590800"/>
            <a:ext cx="19577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>
                <a:solidFill>
                  <a:srgbClr val="FFC000"/>
                </a:solidFill>
              </a:rPr>
              <a:t>CAST3M FEM code</a:t>
            </a:r>
          </a:p>
          <a:p>
            <a:r>
              <a:rPr lang="fr-FR" b="1" i="1" dirty="0" smtClean="0">
                <a:solidFill>
                  <a:srgbClr val="FFC000"/>
                </a:solidFill>
              </a:rPr>
              <a:t>2D model</a:t>
            </a:r>
            <a:endParaRPr lang="en-US" b="1" i="1" dirty="0">
              <a:solidFill>
                <a:srgbClr val="FFC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462929"/>
            <a:ext cx="2736000" cy="1660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5867400" y="1600201"/>
            <a:ext cx="1759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>
                <a:solidFill>
                  <a:srgbClr val="0070C0"/>
                </a:solidFill>
              </a:rPr>
              <a:t>Azimuthal</a:t>
            </a:r>
            <a:r>
              <a:rPr lang="fr-FR" i="1" dirty="0" smtClean="0">
                <a:solidFill>
                  <a:srgbClr val="0070C0"/>
                </a:solidFill>
              </a:rPr>
              <a:t> stress</a:t>
            </a:r>
            <a:endParaRPr lang="en-US" i="1" dirty="0">
              <a:solidFill>
                <a:srgbClr val="0070C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9" y="3176894"/>
            <a:ext cx="2490148" cy="16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5900522" y="3244334"/>
            <a:ext cx="1357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>
                <a:solidFill>
                  <a:srgbClr val="0070C0"/>
                </a:solidFill>
              </a:rPr>
              <a:t>Radial stress</a:t>
            </a:r>
            <a:endParaRPr lang="en-US" i="1" dirty="0">
              <a:solidFill>
                <a:srgbClr val="0070C0"/>
              </a:solidFill>
            </a:endParaRPr>
          </a:p>
        </p:txBody>
      </p:sp>
      <p:pic>
        <p:nvPicPr>
          <p:cNvPr id="3077" name="Picture 5" descr="C:\Users\fazill\Downloads\Report EuCard2_WP10.3_Progress\Report EuCard2_WP10.3_Progress\Figures\MechanicalCableMode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069230"/>
            <a:ext cx="2700122" cy="133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3504475" y="3774061"/>
            <a:ext cx="1382494" cy="461665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i="1" dirty="0" err="1" smtClean="0">
                <a:solidFill>
                  <a:schemeClr val="bg1"/>
                </a:solidFill>
              </a:rPr>
              <a:t>Courtesy</a:t>
            </a:r>
            <a:r>
              <a:rPr lang="fr-FR" sz="1200" i="1" dirty="0" smtClean="0">
                <a:solidFill>
                  <a:schemeClr val="bg1"/>
                </a:solidFill>
              </a:rPr>
              <a:t> of C. Lorin</a:t>
            </a:r>
          </a:p>
          <a:p>
            <a:pPr algn="ctr"/>
            <a:r>
              <a:rPr lang="fr-FR" sz="1200" i="1" dirty="0" smtClean="0">
                <a:solidFill>
                  <a:schemeClr val="bg1"/>
                </a:solidFill>
              </a:rPr>
              <a:t>CEA Saclay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121262" y="5902896"/>
            <a:ext cx="1405769" cy="461665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i="1" dirty="0" err="1" smtClean="0">
                <a:solidFill>
                  <a:schemeClr val="bg1"/>
                </a:solidFill>
              </a:rPr>
              <a:t>Courtesy</a:t>
            </a:r>
            <a:r>
              <a:rPr lang="fr-FR" sz="1200" i="1" dirty="0" smtClean="0">
                <a:solidFill>
                  <a:schemeClr val="bg1"/>
                </a:solidFill>
              </a:rPr>
              <a:t> of G. Kirby</a:t>
            </a:r>
          </a:p>
          <a:p>
            <a:pPr algn="ctr"/>
            <a:r>
              <a:rPr lang="fr-FR" sz="1200" i="1" dirty="0" smtClean="0">
                <a:solidFill>
                  <a:schemeClr val="bg1"/>
                </a:solidFill>
              </a:rPr>
              <a:t>CERN</a:t>
            </a:r>
            <a:endParaRPr lang="en-US" sz="1200" i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722" y="5029198"/>
            <a:ext cx="2551342" cy="141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7118579" y="5256565"/>
            <a:ext cx="17801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>
                <a:solidFill>
                  <a:srgbClr val="FFC000"/>
                </a:solidFill>
              </a:rPr>
              <a:t>ANSYS FEM code</a:t>
            </a:r>
          </a:p>
          <a:p>
            <a:r>
              <a:rPr lang="fr-FR" b="1" i="1" dirty="0" smtClean="0">
                <a:solidFill>
                  <a:srgbClr val="FFC000"/>
                </a:solidFill>
              </a:rPr>
              <a:t>3D model</a:t>
            </a:r>
          </a:p>
        </p:txBody>
      </p:sp>
      <p:sp>
        <p:nvSpPr>
          <p:cNvPr id="17" name="Titr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/>
          <a:lstStyle/>
          <a:p>
            <a:r>
              <a:rPr lang="fr-FR" dirty="0" err="1" smtClean="0"/>
              <a:t>Task</a:t>
            </a:r>
            <a:r>
              <a:rPr lang="fr-FR" dirty="0" smtClean="0"/>
              <a:t> 3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magnet</a:t>
            </a:r>
            <a:r>
              <a:rPr lang="fr-FR" dirty="0" smtClean="0"/>
              <a:t> prototype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09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WP10 main scopes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GB" sz="3000" dirty="0" smtClean="0"/>
              <a:t>Develop a </a:t>
            </a:r>
            <a:r>
              <a:rPr lang="en-GB" sz="3000" b="1" dirty="0" smtClean="0">
                <a:solidFill>
                  <a:srgbClr val="FF9900"/>
                </a:solidFill>
              </a:rPr>
              <a:t>10 kA-class cable </a:t>
            </a:r>
            <a:r>
              <a:rPr lang="en-GB" sz="3000" dirty="0" smtClean="0"/>
              <a:t>in HTS (High Temperature Superconductor) suitable for accelerator (collider) magnets,</a:t>
            </a:r>
          </a:p>
          <a:p>
            <a:pPr marL="2228850" lvl="4" indent="-514350" algn="just"/>
            <a:r>
              <a:rPr lang="en-GB" dirty="0" smtClean="0"/>
              <a:t>Large current to reduce magnet protection issues,</a:t>
            </a:r>
          </a:p>
          <a:p>
            <a:pPr marL="2228850" lvl="4" indent="-514350" algn="just"/>
            <a:r>
              <a:rPr lang="en-GB" dirty="0" smtClean="0"/>
              <a:t>Cable properties suitable for accelerator (AC losses, coupling/persistent currents, mechanical </a:t>
            </a:r>
            <a:r>
              <a:rPr lang="en-GB" dirty="0" err="1" smtClean="0"/>
              <a:t>behavior</a:t>
            </a:r>
            <a:r>
              <a:rPr lang="en-GB" dirty="0" smtClean="0"/>
              <a:t>…)</a:t>
            </a:r>
          </a:p>
          <a:p>
            <a:pPr marL="2228850" lvl="4" indent="-514350" algn="just"/>
            <a:r>
              <a:rPr lang="en-GB" dirty="0" smtClean="0"/>
              <a:t>Uniformity of properties over long lengths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GB" sz="3000" dirty="0" smtClean="0"/>
              <a:t>Design, Manufacture and test </a:t>
            </a:r>
            <a:r>
              <a:rPr lang="en-GB" sz="3000" b="1" dirty="0" smtClean="0">
                <a:solidFill>
                  <a:srgbClr val="FF9900"/>
                </a:solidFill>
              </a:rPr>
              <a:t>a first accelerator quality, small prototype, dipole</a:t>
            </a:r>
          </a:p>
          <a:p>
            <a:pPr lvl="4" algn="just"/>
            <a:r>
              <a:rPr lang="en-GB" dirty="0" smtClean="0"/>
              <a:t>Bore diameter 40 mm </a:t>
            </a:r>
          </a:p>
          <a:p>
            <a:pPr lvl="4" algn="just"/>
            <a:r>
              <a:rPr lang="en-GB" dirty="0" smtClean="0"/>
              <a:t>Outside diameter, 99 mm to be inserted in Fresca2</a:t>
            </a:r>
          </a:p>
          <a:p>
            <a:pPr lvl="4" algn="just"/>
            <a:r>
              <a:rPr lang="en-GB" dirty="0" smtClean="0"/>
              <a:t>Length &gt; 400 mm</a:t>
            </a:r>
          </a:p>
          <a:p>
            <a:pPr lvl="4" algn="just"/>
            <a:r>
              <a:rPr lang="en-GB" dirty="0" smtClean="0"/>
              <a:t>Field 5 T, good homogeneity (&lt; 10</a:t>
            </a:r>
            <a:r>
              <a:rPr lang="en-GB" baseline="30000" dirty="0" smtClean="0"/>
              <a:t>-4</a:t>
            </a:r>
            <a:r>
              <a:rPr lang="en-GB" dirty="0"/>
              <a:t>)</a:t>
            </a:r>
            <a:endParaRPr lang="en-GB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4075560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62647"/>
            <a:ext cx="87624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4. </a:t>
            </a:r>
            <a:r>
              <a:rPr lang="en-US" sz="2800" b="1" dirty="0" smtClean="0">
                <a:solidFill>
                  <a:srgbClr val="FF9900"/>
                </a:solidFill>
              </a:rPr>
              <a:t>Transient</a:t>
            </a:r>
            <a:r>
              <a:rPr lang="en-US" sz="2800" dirty="0" smtClean="0"/>
              <a:t> cable model (CERN)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YBCO tapes are like very wide mono filaments: current </a:t>
            </a:r>
            <a:r>
              <a:rPr lang="en-US" sz="2000" dirty="0"/>
              <a:t>distribution </a:t>
            </a:r>
            <a:r>
              <a:rPr lang="en-US" sz="2000" dirty="0" smtClean="0"/>
              <a:t>needs to be known precisely in a </a:t>
            </a:r>
            <a:r>
              <a:rPr lang="en-US" sz="2000" dirty="0" err="1" smtClean="0"/>
              <a:t>Roebel</a:t>
            </a:r>
            <a:r>
              <a:rPr lang="en-US" sz="2000" dirty="0" smtClean="0"/>
              <a:t> cable</a:t>
            </a: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Large </a:t>
            </a:r>
            <a:r>
              <a:rPr lang="en-US" sz="2000" dirty="0"/>
              <a:t>field errors due to the position of the current being poorly </a:t>
            </a:r>
            <a:r>
              <a:rPr lang="en-US" sz="2000" dirty="0" smtClean="0"/>
              <a:t>defined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Electrical </a:t>
            </a:r>
            <a:r>
              <a:rPr lang="en-US" sz="2000" dirty="0"/>
              <a:t>model of the cable incorporating the dynamic nature of the current position in the </a:t>
            </a:r>
            <a:r>
              <a:rPr lang="en-US" sz="2000" dirty="0" smtClean="0"/>
              <a:t>tape has been coded</a:t>
            </a: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6" name="ZoneTexte 5"/>
          <p:cNvSpPr txBox="1"/>
          <p:nvPr/>
        </p:nvSpPr>
        <p:spPr>
          <a:xfrm>
            <a:off x="6940911" y="4872334"/>
            <a:ext cx="1897764" cy="461665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i="1" dirty="0" err="1" smtClean="0">
                <a:solidFill>
                  <a:schemeClr val="bg1"/>
                </a:solidFill>
              </a:rPr>
              <a:t>Courtesy</a:t>
            </a:r>
            <a:r>
              <a:rPr lang="fr-FR" sz="1200" i="1" dirty="0" smtClean="0">
                <a:solidFill>
                  <a:schemeClr val="bg1"/>
                </a:solidFill>
              </a:rPr>
              <a:t> of J. Van Nugteren</a:t>
            </a:r>
          </a:p>
          <a:p>
            <a:pPr algn="ctr"/>
            <a:r>
              <a:rPr lang="fr-FR" sz="1200" i="1" dirty="0" smtClean="0">
                <a:solidFill>
                  <a:schemeClr val="bg1"/>
                </a:solidFill>
              </a:rPr>
              <a:t>CERN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/>
          <a:lstStyle/>
          <a:p>
            <a:r>
              <a:rPr lang="fr-FR" dirty="0" err="1" smtClean="0"/>
              <a:t>Task</a:t>
            </a:r>
            <a:r>
              <a:rPr lang="fr-FR" dirty="0" smtClean="0"/>
              <a:t> 3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magnet</a:t>
            </a:r>
            <a:r>
              <a:rPr lang="fr-FR" dirty="0" smtClean="0"/>
              <a:t> prototype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31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04800" y="14938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FFC000"/>
                </a:solidFill>
              </a:rPr>
              <a:t>5</a:t>
            </a:r>
            <a:r>
              <a:rPr lang="en-US" sz="2800" dirty="0" smtClean="0">
                <a:solidFill>
                  <a:srgbClr val="FFC000"/>
                </a:solidFill>
              </a:rPr>
              <a:t>. </a:t>
            </a:r>
            <a:r>
              <a:rPr lang="en-US" sz="2800" b="1" dirty="0" smtClean="0">
                <a:solidFill>
                  <a:srgbClr val="FF9900"/>
                </a:solidFill>
              </a:rPr>
              <a:t>Protection</a:t>
            </a:r>
            <a:r>
              <a:rPr lang="en-US" sz="2800" dirty="0" smtClean="0"/>
              <a:t> and </a:t>
            </a:r>
            <a:r>
              <a:rPr lang="en-US" sz="2800" b="1" dirty="0" smtClean="0">
                <a:solidFill>
                  <a:srgbClr val="FF9900"/>
                </a:solidFill>
              </a:rPr>
              <a:t>detection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b="1" dirty="0" err="1" smtClean="0">
                <a:solidFill>
                  <a:srgbClr val="FF9900"/>
                </a:solidFill>
              </a:rPr>
              <a:t>Quench</a:t>
            </a:r>
            <a:r>
              <a:rPr lang="fr-FR" sz="2000" b="1" dirty="0" smtClean="0">
                <a:solidFill>
                  <a:srgbClr val="FF9900"/>
                </a:solidFill>
              </a:rPr>
              <a:t> model </a:t>
            </a:r>
            <a:r>
              <a:rPr lang="fr-FR" sz="2000" dirty="0" err="1" smtClean="0"/>
              <a:t>being</a:t>
            </a:r>
            <a:r>
              <a:rPr lang="fr-FR" sz="2000" dirty="0" smtClean="0"/>
              <a:t> </a:t>
            </a:r>
            <a:r>
              <a:rPr lang="fr-FR" sz="2000" dirty="0" err="1" smtClean="0"/>
              <a:t>developped</a:t>
            </a:r>
            <a:r>
              <a:rPr lang="fr-FR" sz="2000" dirty="0" smtClean="0"/>
              <a:t> (</a:t>
            </a:r>
            <a:r>
              <a:rPr lang="fr-FR" sz="2000" dirty="0" err="1" smtClean="0"/>
              <a:t>started</a:t>
            </a:r>
            <a:r>
              <a:rPr lang="fr-FR" sz="2000" dirty="0" smtClean="0"/>
              <a:t> in </a:t>
            </a:r>
            <a:r>
              <a:rPr lang="fr-FR" sz="2000" dirty="0" err="1" smtClean="0"/>
              <a:t>EuCARD</a:t>
            </a:r>
            <a:r>
              <a:rPr lang="fr-FR" sz="2000" dirty="0" smtClean="0"/>
              <a:t>) (TUT); </a:t>
            </a:r>
            <a:r>
              <a:rPr lang="en-US" sz="2000" dirty="0" smtClean="0"/>
              <a:t>prediction of </a:t>
            </a:r>
            <a:r>
              <a:rPr lang="en-US" sz="2000" dirty="0"/>
              <a:t>voltage and temperature </a:t>
            </a:r>
            <a:r>
              <a:rPr lang="en-US" sz="2000" dirty="0" smtClean="0"/>
              <a:t>development and </a:t>
            </a:r>
            <a:r>
              <a:rPr lang="en-US" sz="2000" dirty="0"/>
              <a:t>current sharing between the copper stabilizer and the superconducting </a:t>
            </a:r>
            <a:r>
              <a:rPr lang="en-US" sz="2000" dirty="0" smtClean="0"/>
              <a:t>YBCO layer.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FF9900"/>
                </a:solidFill>
              </a:rPr>
              <a:t>Extensive Data </a:t>
            </a:r>
            <a:r>
              <a:rPr lang="en-US" sz="2000" b="1" dirty="0" err="1" smtClean="0">
                <a:solidFill>
                  <a:srgbClr val="FF9900"/>
                </a:solidFill>
              </a:rPr>
              <a:t>AcQuisition</a:t>
            </a:r>
            <a:r>
              <a:rPr lang="en-US" sz="2000" b="1" dirty="0" smtClean="0">
                <a:solidFill>
                  <a:srgbClr val="FF9900"/>
                </a:solidFill>
              </a:rPr>
              <a:t> </a:t>
            </a:r>
            <a:r>
              <a:rPr lang="en-US" sz="2000" b="1" dirty="0">
                <a:solidFill>
                  <a:srgbClr val="FF9900"/>
                </a:solidFill>
              </a:rPr>
              <a:t>system </a:t>
            </a:r>
            <a:r>
              <a:rPr lang="en-US" sz="2000" dirty="0"/>
              <a:t>(DAQ) has been purchased and delivered to </a:t>
            </a:r>
            <a:r>
              <a:rPr lang="en-US" sz="2000" dirty="0" smtClean="0"/>
              <a:t>CERN (10 kHz/220 channels); it will be connected to different kind of sensors (Hall probes, voltages taps, pick-up coils, acoustic?, optics?)</a:t>
            </a: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5122" name="Picture 2" descr="C:\Users\fazill\Downloads\Report EuCard2_WP10.3_Progress\Report EuCard2_WP10.3_Progress\Figures\QuenchMode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982" y="3048000"/>
            <a:ext cx="3803650" cy="98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304000" y="3045023"/>
            <a:ext cx="3916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err="1" smtClean="0">
                <a:solidFill>
                  <a:schemeClr val="tx1">
                    <a:lumMod val="75000"/>
                  </a:schemeClr>
                </a:solidFill>
              </a:rPr>
              <a:t>Temperature</a:t>
            </a:r>
            <a:r>
              <a:rPr lang="fr-FR" sz="1400" i="1" dirty="0" smtClean="0">
                <a:solidFill>
                  <a:schemeClr val="tx1">
                    <a:lumMod val="75000"/>
                  </a:schemeClr>
                </a:solidFill>
              </a:rPr>
              <a:t> profile in Feather-M0 </a:t>
            </a:r>
            <a:r>
              <a:rPr lang="fr-FR" sz="1400" i="1" dirty="0" err="1" smtClean="0">
                <a:solidFill>
                  <a:schemeClr val="tx1">
                    <a:lumMod val="75000"/>
                  </a:schemeClr>
                </a:solidFill>
              </a:rPr>
              <a:t>during</a:t>
            </a:r>
            <a:r>
              <a:rPr lang="fr-FR" sz="1400" i="1" dirty="0" smtClean="0">
                <a:solidFill>
                  <a:schemeClr val="tx1">
                    <a:lumMod val="75000"/>
                  </a:schemeClr>
                </a:solidFill>
              </a:rPr>
              <a:t> a </a:t>
            </a:r>
            <a:r>
              <a:rPr lang="fr-FR" sz="1400" i="1" dirty="0" err="1" smtClean="0">
                <a:solidFill>
                  <a:schemeClr val="tx1">
                    <a:lumMod val="75000"/>
                  </a:schemeClr>
                </a:solidFill>
              </a:rPr>
              <a:t>quench</a:t>
            </a:r>
            <a:endParaRPr lang="en-US" sz="1400" i="1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600" y="5181600"/>
            <a:ext cx="3429000" cy="126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3973989" y="3541156"/>
            <a:ext cx="1569789" cy="461665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i="1" dirty="0" err="1" smtClean="0">
                <a:solidFill>
                  <a:schemeClr val="bg1"/>
                </a:solidFill>
              </a:rPr>
              <a:t>Courtesy</a:t>
            </a:r>
            <a:r>
              <a:rPr lang="fr-FR" sz="1200" i="1" dirty="0" smtClean="0">
                <a:solidFill>
                  <a:schemeClr val="bg1"/>
                </a:solidFill>
              </a:rPr>
              <a:t> of A. </a:t>
            </a:r>
            <a:r>
              <a:rPr lang="fr-FR" sz="1200" i="1" dirty="0" err="1" smtClean="0">
                <a:solidFill>
                  <a:schemeClr val="bg1"/>
                </a:solidFill>
              </a:rPr>
              <a:t>Stenvall</a:t>
            </a:r>
            <a:endParaRPr lang="fr-FR" sz="1200" i="1" dirty="0" smtClean="0">
              <a:solidFill>
                <a:schemeClr val="bg1"/>
              </a:solidFill>
            </a:endParaRPr>
          </a:p>
          <a:p>
            <a:pPr algn="ctr"/>
            <a:r>
              <a:rPr lang="fr-FR" sz="1200" i="1" dirty="0" smtClean="0">
                <a:solidFill>
                  <a:schemeClr val="bg1"/>
                </a:solidFill>
              </a:rPr>
              <a:t>TUT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3124200" y="1984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Task</a:t>
            </a:r>
            <a:r>
              <a:rPr lang="fr-FR" dirty="0" smtClean="0"/>
              <a:t> 3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magnet</a:t>
            </a:r>
            <a:r>
              <a:rPr lang="fr-FR" dirty="0" smtClean="0"/>
              <a:t> prototype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34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153" y="2421788"/>
            <a:ext cx="2613772" cy="55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57199" y="1600200"/>
            <a:ext cx="8467725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6. </a:t>
            </a:r>
            <a:r>
              <a:rPr lang="en-US" sz="2800" dirty="0" smtClean="0"/>
              <a:t>Various </a:t>
            </a:r>
            <a:r>
              <a:rPr lang="en-US" sz="2800" b="1" dirty="0" smtClean="0">
                <a:solidFill>
                  <a:srgbClr val="FF9900"/>
                </a:solidFill>
              </a:rPr>
              <a:t>tests on </a:t>
            </a:r>
            <a:r>
              <a:rPr lang="en-US" sz="2800" b="1" dirty="0" err="1" smtClean="0">
                <a:solidFill>
                  <a:srgbClr val="FF9900"/>
                </a:solidFill>
              </a:rPr>
              <a:t>Roebel</a:t>
            </a:r>
            <a:r>
              <a:rPr lang="en-US" sz="2800" b="1" dirty="0" smtClean="0">
                <a:solidFill>
                  <a:srgbClr val="FF9900"/>
                </a:solidFill>
              </a:rPr>
              <a:t> </a:t>
            </a:r>
            <a:r>
              <a:rPr lang="en-US" sz="2800" dirty="0" smtClean="0"/>
              <a:t>cable (CERN)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b="1" dirty="0" err="1" smtClean="0">
                <a:solidFill>
                  <a:srgbClr val="FF9900"/>
                </a:solidFill>
              </a:rPr>
              <a:t>Bare</a:t>
            </a:r>
            <a:r>
              <a:rPr lang="fr-FR" sz="2000" b="1" dirty="0" smtClean="0">
                <a:solidFill>
                  <a:srgbClr val="FF9900"/>
                </a:solidFill>
              </a:rPr>
              <a:t> </a:t>
            </a:r>
            <a:r>
              <a:rPr lang="fr-FR" sz="2000" b="1" dirty="0" err="1" smtClean="0">
                <a:solidFill>
                  <a:srgbClr val="FF9900"/>
                </a:solidFill>
              </a:rPr>
              <a:t>cable</a:t>
            </a:r>
            <a:r>
              <a:rPr lang="fr-FR" sz="2000" b="1" dirty="0" smtClean="0">
                <a:solidFill>
                  <a:srgbClr val="FF9900"/>
                </a:solidFill>
              </a:rPr>
              <a:t> pressure tests;</a:t>
            </a:r>
            <a:r>
              <a:rPr lang="en-US" sz="2000" dirty="0"/>
              <a:t> </a:t>
            </a:r>
            <a:r>
              <a:rPr lang="en-US" sz="2000" dirty="0" smtClean="0"/>
              <a:t>they show impregnation is essential.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fr-FR" sz="2000" b="1" dirty="0" err="1" smtClean="0">
                <a:solidFill>
                  <a:srgbClr val="FF9900"/>
                </a:solidFill>
              </a:rPr>
              <a:t>Winding</a:t>
            </a:r>
            <a:r>
              <a:rPr lang="fr-FR" sz="2000" b="1" dirty="0" smtClean="0">
                <a:solidFill>
                  <a:srgbClr val="FF9900"/>
                </a:solidFill>
              </a:rPr>
              <a:t> tests; </a:t>
            </a:r>
            <a:r>
              <a:rPr lang="fr-FR" sz="2000" dirty="0" err="1" smtClean="0"/>
              <a:t>some</a:t>
            </a:r>
            <a:r>
              <a:rPr lang="fr-FR" sz="2000" dirty="0" smtClean="0"/>
              <a:t> stress concentration </a:t>
            </a:r>
            <a:r>
              <a:rPr lang="fr-FR" sz="2000" dirty="0" err="1" smtClean="0"/>
              <a:t>may</a:t>
            </a:r>
            <a:r>
              <a:rPr lang="fr-FR" sz="2000" dirty="0" smtClean="0"/>
              <a:t> </a:t>
            </a:r>
            <a:r>
              <a:rPr lang="fr-FR" sz="2000" dirty="0" err="1" smtClean="0"/>
              <a:t>appear</a:t>
            </a:r>
            <a:r>
              <a:rPr lang="fr-FR" sz="2000" dirty="0" smtClean="0"/>
              <a:t>, </a:t>
            </a:r>
            <a:r>
              <a:rPr lang="fr-FR" sz="2000" dirty="0" err="1" smtClean="0"/>
              <a:t>under</a:t>
            </a:r>
            <a:r>
              <a:rPr lang="fr-FR" sz="2000" dirty="0" smtClean="0"/>
              <a:t> investigation.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b="1" dirty="0" err="1" smtClean="0">
                <a:solidFill>
                  <a:srgbClr val="FF9900"/>
                </a:solidFill>
              </a:rPr>
              <a:t>Cable</a:t>
            </a:r>
            <a:r>
              <a:rPr lang="fr-FR" sz="2000" b="1" dirty="0" smtClean="0">
                <a:solidFill>
                  <a:srgbClr val="FF9900"/>
                </a:solidFill>
              </a:rPr>
              <a:t> </a:t>
            </a:r>
            <a:r>
              <a:rPr lang="fr-FR" sz="2000" b="1" dirty="0" err="1" smtClean="0">
                <a:solidFill>
                  <a:srgbClr val="FF9900"/>
                </a:solidFill>
              </a:rPr>
              <a:t>harway</a:t>
            </a:r>
            <a:r>
              <a:rPr lang="fr-FR" sz="2000" b="1" dirty="0" smtClean="0">
                <a:solidFill>
                  <a:srgbClr val="FF9900"/>
                </a:solidFill>
              </a:rPr>
              <a:t> </a:t>
            </a:r>
            <a:r>
              <a:rPr lang="fr-FR" sz="2000" b="1" dirty="0" err="1" smtClean="0">
                <a:solidFill>
                  <a:srgbClr val="FF9900"/>
                </a:solidFill>
              </a:rPr>
              <a:t>bend</a:t>
            </a:r>
            <a:r>
              <a:rPr lang="fr-FR" sz="2000" b="1" dirty="0" smtClean="0">
                <a:solidFill>
                  <a:srgbClr val="FF9900"/>
                </a:solidFill>
              </a:rPr>
              <a:t> tests; </a:t>
            </a:r>
            <a:r>
              <a:rPr lang="fr-FR" sz="2000" dirty="0" smtClean="0"/>
              <a:t>the first tests show the minimal radius </a:t>
            </a:r>
            <a:r>
              <a:rPr lang="fr-FR" sz="2000" dirty="0" err="1" smtClean="0"/>
              <a:t>is</a:t>
            </a:r>
            <a:r>
              <a:rPr lang="fr-FR" sz="2000" dirty="0" smtClean="0"/>
              <a:t> 2 m.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fr-FR" sz="2000" b="1" dirty="0" err="1" smtClean="0">
                <a:solidFill>
                  <a:srgbClr val="FF9900"/>
                </a:solidFill>
              </a:rPr>
              <a:t>Insulation</a:t>
            </a:r>
            <a:r>
              <a:rPr lang="fr-FR" sz="2000" b="1" dirty="0" smtClean="0">
                <a:solidFill>
                  <a:srgbClr val="FF9900"/>
                </a:solidFill>
              </a:rPr>
              <a:t> tests;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sz="2000" b="1" dirty="0" smtClean="0">
              <a:solidFill>
                <a:srgbClr val="FF99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b="1" dirty="0" err="1" smtClean="0">
                <a:solidFill>
                  <a:srgbClr val="FF9900"/>
                </a:solidFill>
              </a:rPr>
              <a:t>Impregnation</a:t>
            </a:r>
            <a:r>
              <a:rPr lang="fr-FR" sz="2000" b="1" dirty="0" smtClean="0">
                <a:solidFill>
                  <a:srgbClr val="FF9900"/>
                </a:solidFill>
              </a:rPr>
              <a:t> tests; </a:t>
            </a:r>
            <a:r>
              <a:rPr lang="fr-FR" sz="2000" dirty="0" smtClean="0"/>
              <a:t>a </a:t>
            </a:r>
            <a:r>
              <a:rPr lang="fr-FR" sz="2000" dirty="0" err="1" smtClean="0"/>
              <a:t>number</a:t>
            </a:r>
            <a:r>
              <a:rPr lang="fr-FR" sz="2000" dirty="0" smtClean="0"/>
              <a:t> of issues (</a:t>
            </a:r>
            <a:r>
              <a:rPr lang="fr-FR" sz="2000" dirty="0" err="1" smtClean="0"/>
              <a:t>chemical</a:t>
            </a:r>
            <a:r>
              <a:rPr lang="fr-FR" sz="2000" dirty="0" smtClean="0"/>
              <a:t> </a:t>
            </a:r>
            <a:r>
              <a:rPr lang="fr-FR" sz="2000" dirty="0" err="1" smtClean="0"/>
              <a:t>attack</a:t>
            </a:r>
            <a:r>
              <a:rPr lang="fr-FR" sz="2000" dirty="0" smtClean="0"/>
              <a:t>, </a:t>
            </a:r>
            <a:r>
              <a:rPr lang="fr-FR" sz="2000" dirty="0" err="1" smtClean="0"/>
              <a:t>temperature</a:t>
            </a:r>
            <a:r>
              <a:rPr lang="fr-FR" sz="2000" dirty="0" smtClean="0"/>
              <a:t> </a:t>
            </a:r>
            <a:r>
              <a:rPr lang="fr-FR" sz="2000" dirty="0" err="1" smtClean="0"/>
              <a:t>limit</a:t>
            </a:r>
            <a:r>
              <a:rPr lang="fr-FR" sz="2000" dirty="0" smtClean="0"/>
              <a:t>, thermal contraction stresses) </a:t>
            </a:r>
            <a:r>
              <a:rPr lang="fr-FR" sz="2000" dirty="0" err="1" smtClean="0"/>
              <a:t>needs</a:t>
            </a:r>
            <a:r>
              <a:rPr lang="fr-FR" sz="2000" dirty="0" smtClean="0"/>
              <a:t> 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addressed</a:t>
            </a:r>
            <a:r>
              <a:rPr lang="fr-FR" sz="2000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3" name="ZoneTexte 2"/>
          <p:cNvSpPr txBox="1"/>
          <p:nvPr/>
        </p:nvSpPr>
        <p:spPr>
          <a:xfrm>
            <a:off x="6358366" y="2394553"/>
            <a:ext cx="25665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 smtClean="0">
                <a:solidFill>
                  <a:schemeClr val="bg1"/>
                </a:solidFill>
              </a:rPr>
              <a:t>SS </a:t>
            </a:r>
            <a:r>
              <a:rPr lang="fr-FR" sz="1400" i="1" dirty="0" err="1" smtClean="0">
                <a:solidFill>
                  <a:schemeClr val="bg1"/>
                </a:solidFill>
              </a:rPr>
              <a:t>Roebel</a:t>
            </a:r>
            <a:r>
              <a:rPr lang="fr-FR" sz="1400" i="1" dirty="0" smtClean="0">
                <a:solidFill>
                  <a:schemeClr val="bg1"/>
                </a:solidFill>
              </a:rPr>
              <a:t> </a:t>
            </a:r>
            <a:r>
              <a:rPr lang="fr-FR" sz="1400" i="1" dirty="0" err="1" smtClean="0">
                <a:solidFill>
                  <a:schemeClr val="bg1"/>
                </a:solidFill>
              </a:rPr>
              <a:t>cable</a:t>
            </a:r>
            <a:r>
              <a:rPr lang="fr-FR" sz="1400" i="1" dirty="0" smtClean="0">
                <a:solidFill>
                  <a:schemeClr val="bg1"/>
                </a:solidFill>
              </a:rPr>
              <a:t> </a:t>
            </a:r>
            <a:r>
              <a:rPr lang="fr-FR" sz="1400" i="1" dirty="0" err="1" smtClean="0">
                <a:solidFill>
                  <a:schemeClr val="bg1"/>
                </a:solidFill>
              </a:rPr>
              <a:t>after</a:t>
            </a:r>
            <a:r>
              <a:rPr lang="fr-FR" sz="1400" i="1" dirty="0" smtClean="0">
                <a:solidFill>
                  <a:schemeClr val="bg1"/>
                </a:solidFill>
              </a:rPr>
              <a:t> compression</a:t>
            </a:r>
          </a:p>
          <a:p>
            <a:pPr algn="ctr"/>
            <a:r>
              <a:rPr lang="fr-FR" sz="1400" i="1" dirty="0" smtClean="0">
                <a:solidFill>
                  <a:schemeClr val="bg1"/>
                </a:solidFill>
              </a:rPr>
              <a:t> up to 150 </a:t>
            </a:r>
            <a:r>
              <a:rPr lang="fr-FR" sz="1400" i="1" dirty="0" err="1" smtClean="0">
                <a:solidFill>
                  <a:schemeClr val="bg1"/>
                </a:solidFill>
              </a:rPr>
              <a:t>MPa</a:t>
            </a:r>
            <a:endParaRPr lang="en-US" sz="1400" i="1" dirty="0">
              <a:solidFill>
                <a:schemeClr val="bg1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505200"/>
            <a:ext cx="6867525" cy="5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4265227" y="3515051"/>
            <a:ext cx="20931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smtClean="0">
                <a:solidFill>
                  <a:schemeClr val="bg1"/>
                </a:solidFill>
              </a:rPr>
              <a:t>SS </a:t>
            </a:r>
            <a:r>
              <a:rPr lang="fr-FR" sz="1400" i="1" dirty="0" err="1" smtClean="0">
                <a:solidFill>
                  <a:schemeClr val="bg1"/>
                </a:solidFill>
              </a:rPr>
              <a:t>Roebel</a:t>
            </a:r>
            <a:r>
              <a:rPr lang="fr-FR" sz="1400" i="1" dirty="0" smtClean="0">
                <a:solidFill>
                  <a:schemeClr val="bg1"/>
                </a:solidFill>
              </a:rPr>
              <a:t> </a:t>
            </a:r>
            <a:r>
              <a:rPr lang="fr-FR" sz="1400" i="1" dirty="0" err="1" smtClean="0">
                <a:solidFill>
                  <a:schemeClr val="bg1"/>
                </a:solidFill>
              </a:rPr>
              <a:t>cable</a:t>
            </a:r>
            <a:r>
              <a:rPr lang="fr-FR" sz="1400" i="1" dirty="0" smtClean="0">
                <a:solidFill>
                  <a:schemeClr val="bg1"/>
                </a:solidFill>
              </a:rPr>
              <a:t> </a:t>
            </a:r>
            <a:r>
              <a:rPr lang="fr-FR" sz="1400" i="1" dirty="0" err="1" smtClean="0">
                <a:solidFill>
                  <a:schemeClr val="bg1"/>
                </a:solidFill>
              </a:rPr>
              <a:t>bend</a:t>
            </a:r>
            <a:r>
              <a:rPr lang="fr-FR" sz="1400" i="1" dirty="0" smtClean="0">
                <a:solidFill>
                  <a:schemeClr val="bg1"/>
                </a:solidFill>
              </a:rPr>
              <a:t> test</a:t>
            </a:r>
            <a:endParaRPr lang="en-US" sz="1400" i="1" dirty="0">
              <a:solidFill>
                <a:schemeClr val="bg1"/>
              </a:solidFill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114800"/>
            <a:ext cx="1304925" cy="573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3103179" y="4380784"/>
            <a:ext cx="1060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smtClean="0">
                <a:solidFill>
                  <a:schemeClr val="bg1"/>
                </a:solidFill>
              </a:rPr>
              <a:t>Glass </a:t>
            </a:r>
            <a:r>
              <a:rPr lang="fr-FR" sz="1400" i="1" dirty="0" err="1" smtClean="0">
                <a:solidFill>
                  <a:schemeClr val="bg1"/>
                </a:solidFill>
              </a:rPr>
              <a:t>sleeve</a:t>
            </a:r>
            <a:endParaRPr lang="en-US" sz="1400" i="1" dirty="0">
              <a:solidFill>
                <a:schemeClr val="bg1"/>
              </a:solidFill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48200" y="4197616"/>
            <a:ext cx="3783337" cy="40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6181308" y="4297966"/>
            <a:ext cx="717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err="1" smtClean="0">
                <a:solidFill>
                  <a:srgbClr val="000000"/>
                </a:solidFill>
              </a:rPr>
              <a:t>Kapton</a:t>
            </a:r>
            <a:endParaRPr lang="en-US" sz="1400" i="1" dirty="0">
              <a:solidFill>
                <a:srgbClr val="000000"/>
              </a:solidFill>
            </a:endParaRPr>
          </a:p>
        </p:txBody>
      </p:sp>
      <p:pic>
        <p:nvPicPr>
          <p:cNvPr id="6151" name="Picture 7" descr="C:\Users\fazill\Downloads\Report EuCard2_WP10.3_Progress\Report EuCard2_WP10.3_Progress\Figures\ImpregnatedSampl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454" y="5809732"/>
            <a:ext cx="6303415" cy="580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630907" y="5471178"/>
            <a:ext cx="36978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 smtClean="0">
                <a:solidFill>
                  <a:srgbClr val="000000"/>
                </a:solidFill>
              </a:rPr>
              <a:t>SS </a:t>
            </a:r>
            <a:r>
              <a:rPr lang="en-US" sz="1600" i="1" dirty="0" err="1" smtClean="0">
                <a:solidFill>
                  <a:srgbClr val="000000"/>
                </a:solidFill>
              </a:rPr>
              <a:t>Roebel</a:t>
            </a:r>
            <a:r>
              <a:rPr lang="en-US" sz="1600" i="1" dirty="0" smtClean="0">
                <a:solidFill>
                  <a:srgbClr val="000000"/>
                </a:solidFill>
              </a:rPr>
              <a:t> impregnated </a:t>
            </a:r>
            <a:r>
              <a:rPr lang="en-US" sz="1600" i="1" dirty="0">
                <a:solidFill>
                  <a:srgbClr val="000000"/>
                </a:solidFill>
              </a:rPr>
              <a:t>with CTD 101 resin</a:t>
            </a:r>
          </a:p>
        </p:txBody>
      </p:sp>
      <p:sp>
        <p:nvSpPr>
          <p:cNvPr id="17" name="Titr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/>
          <a:lstStyle/>
          <a:p>
            <a:r>
              <a:rPr lang="fr-FR" dirty="0" err="1" smtClean="0"/>
              <a:t>Task</a:t>
            </a:r>
            <a:r>
              <a:rPr lang="fr-FR" dirty="0" smtClean="0"/>
              <a:t> 3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magnet</a:t>
            </a:r>
            <a:r>
              <a:rPr lang="fr-FR" dirty="0" smtClean="0"/>
              <a:t> prototype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65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Task</a:t>
            </a:r>
            <a:r>
              <a:rPr lang="fr-FR" dirty="0" smtClean="0"/>
              <a:t> 4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Tests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1798637"/>
            <a:ext cx="4800600" cy="4525963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fr-FR" sz="2000" dirty="0" smtClean="0"/>
              <a:t>A </a:t>
            </a:r>
            <a:r>
              <a:rPr lang="fr-FR" sz="2000" b="1" dirty="0" smtClean="0">
                <a:solidFill>
                  <a:srgbClr val="FF9900"/>
                </a:solidFill>
              </a:rPr>
              <a:t>cryostat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being</a:t>
            </a:r>
            <a:r>
              <a:rPr lang="fr-FR" sz="2000" dirty="0" smtClean="0"/>
              <a:t> </a:t>
            </a:r>
            <a:r>
              <a:rPr lang="fr-FR" sz="2000" dirty="0" err="1" smtClean="0"/>
              <a:t>specified</a:t>
            </a:r>
            <a:r>
              <a:rPr lang="fr-FR" sz="2000" dirty="0" smtClean="0"/>
              <a:t> for </a:t>
            </a:r>
            <a:r>
              <a:rPr lang="fr-FR" sz="2000" b="1" dirty="0" err="1" smtClean="0">
                <a:solidFill>
                  <a:srgbClr val="FF9900"/>
                </a:solidFill>
              </a:rPr>
              <a:t>internal</a:t>
            </a:r>
            <a:r>
              <a:rPr lang="fr-FR" sz="2000" b="1" dirty="0" smtClean="0">
                <a:solidFill>
                  <a:srgbClr val="FF9900"/>
                </a:solidFill>
              </a:rPr>
              <a:t> </a:t>
            </a:r>
            <a:r>
              <a:rPr lang="fr-FR" sz="2000" b="1" dirty="0" err="1" smtClean="0">
                <a:solidFill>
                  <a:srgbClr val="FF9900"/>
                </a:solidFill>
              </a:rPr>
              <a:t>projects</a:t>
            </a:r>
            <a:r>
              <a:rPr lang="fr-FR" sz="2000" b="1" dirty="0" smtClean="0">
                <a:solidFill>
                  <a:srgbClr val="FF9900"/>
                </a:solidFill>
              </a:rPr>
              <a:t> at INFN</a:t>
            </a:r>
            <a:r>
              <a:rPr lang="fr-FR" sz="2000" dirty="0" smtClean="0"/>
              <a:t>; </a:t>
            </a:r>
            <a:r>
              <a:rPr lang="en-GB" sz="2000" dirty="0"/>
              <a:t>could profitably be used for the HTS magnet </a:t>
            </a:r>
            <a:r>
              <a:rPr lang="en-GB" sz="2000" dirty="0" smtClean="0"/>
              <a:t>test.</a:t>
            </a:r>
            <a:endParaRPr lang="fr-FR" sz="20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fr-FR" sz="2000" dirty="0" err="1" smtClean="0"/>
              <a:t>Selection</a:t>
            </a:r>
            <a:r>
              <a:rPr lang="fr-FR" sz="2000" dirty="0" smtClean="0"/>
              <a:t> of the </a:t>
            </a:r>
            <a:r>
              <a:rPr lang="fr-FR" sz="2000" b="1" dirty="0" err="1" smtClean="0">
                <a:solidFill>
                  <a:srgbClr val="FF9900"/>
                </a:solidFill>
              </a:rPr>
              <a:t>current</a:t>
            </a:r>
            <a:r>
              <a:rPr lang="fr-FR" sz="2000" b="1" dirty="0" smtClean="0">
                <a:solidFill>
                  <a:srgbClr val="FF9900"/>
                </a:solidFill>
              </a:rPr>
              <a:t> leads </a:t>
            </a:r>
            <a:r>
              <a:rPr lang="fr-FR" sz="2000" dirty="0" smtClean="0"/>
              <a:t>has </a:t>
            </a:r>
            <a:r>
              <a:rPr lang="fr-FR" sz="2000" dirty="0" err="1" smtClean="0"/>
              <a:t>started</a:t>
            </a:r>
            <a:r>
              <a:rPr lang="fr-FR" sz="2000" dirty="0" smtClean="0"/>
              <a:t>: </a:t>
            </a:r>
            <a:r>
              <a:rPr lang="fr-FR" sz="2000" b="1" i="1" dirty="0" err="1" smtClean="0"/>
              <a:t>resistive</a:t>
            </a:r>
            <a:r>
              <a:rPr lang="fr-FR" sz="2000" dirty="0" smtClean="0"/>
              <a:t> (</a:t>
            </a:r>
            <a:r>
              <a:rPr lang="en-US" sz="2000" dirty="0" smtClean="0"/>
              <a:t>several </a:t>
            </a:r>
            <a:r>
              <a:rPr lang="en-US" sz="2000" dirty="0"/>
              <a:t>suppliers </a:t>
            </a:r>
            <a:r>
              <a:rPr lang="en-US" sz="2000" dirty="0" smtClean="0"/>
              <a:t>in </a:t>
            </a:r>
            <a:r>
              <a:rPr lang="en-US" sz="2000" dirty="0"/>
              <a:t>the 10 </a:t>
            </a:r>
            <a:r>
              <a:rPr lang="en-US" sz="2000" dirty="0" smtClean="0"/>
              <a:t>kA class) </a:t>
            </a:r>
            <a:r>
              <a:rPr lang="en-US" sz="2000" dirty="0"/>
              <a:t>or </a:t>
            </a:r>
            <a:r>
              <a:rPr lang="en-US" sz="2000" b="1" i="1" dirty="0"/>
              <a:t>HTS</a:t>
            </a:r>
            <a:r>
              <a:rPr lang="en-US" sz="2000" dirty="0"/>
              <a:t> (</a:t>
            </a:r>
            <a:r>
              <a:rPr lang="en-US" sz="2000" dirty="0" smtClean="0"/>
              <a:t>custom-made products) CL.</a:t>
            </a:r>
            <a:endParaRPr lang="fr-FR" sz="20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GB" sz="2000" b="1" dirty="0" smtClean="0">
                <a:solidFill>
                  <a:srgbClr val="FF9900"/>
                </a:solidFill>
              </a:rPr>
              <a:t>Safety </a:t>
            </a:r>
            <a:r>
              <a:rPr lang="en-GB" sz="2000" b="1" dirty="0">
                <a:solidFill>
                  <a:srgbClr val="FF9900"/>
                </a:solidFill>
              </a:rPr>
              <a:t>analysis</a:t>
            </a:r>
            <a:r>
              <a:rPr lang="en-GB" sz="2000" dirty="0"/>
              <a:t>: maximum pressure under different scenarios, involving both malfunctions of the magnet and/or of the test station</a:t>
            </a:r>
            <a:endParaRPr lang="en-GB" sz="2000" dirty="0" smtClean="0"/>
          </a:p>
          <a:p>
            <a:pPr marL="514350" indent="-514350" algn="just">
              <a:buFont typeface="+mj-lt"/>
              <a:buAutoNum type="arabicPeriod"/>
            </a:pPr>
            <a:endParaRPr lang="fr-FR" sz="2000" dirty="0" smtClean="0"/>
          </a:p>
          <a:p>
            <a:pPr marL="514350" indent="-514350" algn="just"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99" y="1450324"/>
            <a:ext cx="3429001" cy="2512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99" y="3962400"/>
            <a:ext cx="3347843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971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</a:t>
            </a:r>
            <a:r>
              <a:rPr lang="fr-FR" dirty="0" smtClean="0"/>
              <a:t>lan for the </a:t>
            </a:r>
            <a:r>
              <a:rPr lang="fr-FR" dirty="0" err="1" smtClean="0"/>
              <a:t>coming</a:t>
            </a:r>
            <a:r>
              <a:rPr lang="fr-FR" dirty="0" smtClean="0"/>
              <a:t> </a:t>
            </a:r>
            <a:r>
              <a:rPr lang="fr-FR" dirty="0" err="1" smtClean="0"/>
              <a:t>year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200" y="1371600"/>
            <a:ext cx="8991600" cy="49831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600" b="1" dirty="0" err="1" smtClean="0">
                <a:solidFill>
                  <a:srgbClr val="FF9900"/>
                </a:solidFill>
              </a:rPr>
              <a:t>Task</a:t>
            </a:r>
            <a:r>
              <a:rPr lang="fr-FR" sz="1600" b="1" dirty="0" smtClean="0">
                <a:solidFill>
                  <a:srgbClr val="FF9900"/>
                </a:solidFill>
              </a:rPr>
              <a:t> 1</a:t>
            </a:r>
          </a:p>
          <a:p>
            <a:r>
              <a:rPr lang="fr-FR" sz="1400" dirty="0" err="1" smtClean="0"/>
              <a:t>Preparation</a:t>
            </a:r>
            <a:r>
              <a:rPr lang="fr-FR" sz="1400" dirty="0" smtClean="0"/>
              <a:t> of Workshops,</a:t>
            </a:r>
          </a:p>
          <a:p>
            <a:r>
              <a:rPr lang="fr-FR" sz="1400" dirty="0" smtClean="0"/>
              <a:t>Regular coordination meeting,</a:t>
            </a:r>
          </a:p>
          <a:p>
            <a:r>
              <a:rPr lang="fr-FR" sz="1400" dirty="0" err="1" smtClean="0"/>
              <a:t>Following</a:t>
            </a:r>
            <a:r>
              <a:rPr lang="fr-FR" sz="1400" dirty="0" smtClean="0"/>
              <a:t> and </a:t>
            </a:r>
            <a:r>
              <a:rPr lang="fr-FR" sz="1400" dirty="0" err="1" smtClean="0"/>
              <a:t>preparation</a:t>
            </a:r>
            <a:r>
              <a:rPr lang="fr-FR" sz="1400" dirty="0" smtClean="0"/>
              <a:t> of MS/</a:t>
            </a:r>
            <a:r>
              <a:rPr lang="fr-FR" sz="1400" dirty="0" err="1" smtClean="0"/>
              <a:t>DLs</a:t>
            </a:r>
            <a:r>
              <a:rPr lang="fr-FR" sz="1400" dirty="0" smtClean="0"/>
              <a:t> and </a:t>
            </a:r>
            <a:r>
              <a:rPr lang="fr-FR" sz="1400" dirty="0" err="1" smtClean="0"/>
              <a:t>annual</a:t>
            </a:r>
            <a:r>
              <a:rPr lang="fr-FR" sz="1400" dirty="0" smtClean="0"/>
              <a:t> report</a:t>
            </a:r>
            <a:endParaRPr lang="fr-FR" sz="1400" dirty="0"/>
          </a:p>
          <a:p>
            <a:pPr marL="0" indent="0">
              <a:buNone/>
            </a:pPr>
            <a:r>
              <a:rPr lang="fr-FR" sz="1600" b="1" dirty="0" err="1" smtClean="0">
                <a:solidFill>
                  <a:srgbClr val="FF9900"/>
                </a:solidFill>
              </a:rPr>
              <a:t>Task</a:t>
            </a:r>
            <a:r>
              <a:rPr lang="fr-FR" sz="1600" b="1" dirty="0" smtClean="0">
                <a:solidFill>
                  <a:srgbClr val="FF9900"/>
                </a:solidFill>
              </a:rPr>
              <a:t> 2</a:t>
            </a:r>
          </a:p>
          <a:p>
            <a:r>
              <a:rPr lang="fr-FR" sz="1400" dirty="0" err="1" smtClean="0"/>
              <a:t>Study</a:t>
            </a:r>
            <a:r>
              <a:rPr lang="fr-FR" sz="1400" dirty="0" smtClean="0"/>
              <a:t> and </a:t>
            </a:r>
            <a:r>
              <a:rPr lang="fr-FR" sz="1400" dirty="0" err="1" smtClean="0"/>
              <a:t>need</a:t>
            </a:r>
            <a:r>
              <a:rPr lang="fr-FR" sz="1400" dirty="0" smtClean="0"/>
              <a:t> of transposition and </a:t>
            </a:r>
            <a:r>
              <a:rPr lang="fr-FR" sz="1400" dirty="0" err="1" smtClean="0"/>
              <a:t>stabilizer</a:t>
            </a:r>
            <a:endParaRPr lang="fr-FR" sz="1400" dirty="0" smtClean="0"/>
          </a:p>
          <a:p>
            <a:r>
              <a:rPr lang="en-GB" sz="1400" dirty="0" smtClean="0"/>
              <a:t>Winding </a:t>
            </a:r>
            <a:r>
              <a:rPr lang="en-GB" sz="1400" dirty="0"/>
              <a:t>properties of the HTS </a:t>
            </a:r>
            <a:r>
              <a:rPr lang="en-GB" sz="1400" dirty="0" smtClean="0"/>
              <a:t>cable,</a:t>
            </a:r>
          </a:p>
          <a:p>
            <a:r>
              <a:rPr lang="en-GB" sz="1400" dirty="0"/>
              <a:t>Manufacturing process for long </a:t>
            </a:r>
            <a:r>
              <a:rPr lang="en-GB" sz="1400" dirty="0" smtClean="0"/>
              <a:t>length,</a:t>
            </a:r>
          </a:p>
          <a:p>
            <a:r>
              <a:rPr lang="en-US" sz="1400" b="1" dirty="0" smtClean="0"/>
              <a:t>D10.2 “Prototype </a:t>
            </a:r>
            <a:r>
              <a:rPr lang="en-US" sz="1400" b="1" dirty="0"/>
              <a:t>Cable lengths and </a:t>
            </a:r>
            <a:r>
              <a:rPr lang="en-US" sz="1400" b="1" dirty="0" smtClean="0"/>
              <a:t>report“ May 2015, </a:t>
            </a:r>
            <a:r>
              <a:rPr lang="en-GB" sz="1400" i="1" dirty="0"/>
              <a:t>This is the first unit length of 10 kA class HTS cable, usable for characterization and short winding tests.</a:t>
            </a:r>
            <a:endParaRPr lang="fr-FR" sz="1400" i="1" dirty="0" smtClean="0"/>
          </a:p>
          <a:p>
            <a:pPr marL="0" indent="0">
              <a:buNone/>
            </a:pPr>
            <a:r>
              <a:rPr lang="fr-FR" sz="1600" b="1" dirty="0" err="1" smtClean="0">
                <a:solidFill>
                  <a:srgbClr val="FF9900"/>
                </a:solidFill>
              </a:rPr>
              <a:t>Task</a:t>
            </a:r>
            <a:r>
              <a:rPr lang="fr-FR" sz="1600" b="1" dirty="0" smtClean="0">
                <a:solidFill>
                  <a:srgbClr val="FF9900"/>
                </a:solidFill>
              </a:rPr>
              <a:t> 3</a:t>
            </a:r>
          </a:p>
          <a:p>
            <a:r>
              <a:rPr lang="en-US" sz="1400" dirty="0" smtClean="0"/>
              <a:t>Complete </a:t>
            </a:r>
            <a:r>
              <a:rPr lang="en-US" sz="1400" dirty="0"/>
              <a:t>mechanical design. Study the maximum attainable stress level for each configuration. </a:t>
            </a:r>
          </a:p>
          <a:p>
            <a:r>
              <a:rPr lang="en-US" sz="1400" dirty="0"/>
              <a:t>Compare the different designs. </a:t>
            </a:r>
            <a:endParaRPr lang="en-US" sz="1400" dirty="0" smtClean="0"/>
          </a:p>
          <a:p>
            <a:r>
              <a:rPr lang="fr-FR" sz="1400" dirty="0" err="1" smtClean="0"/>
              <a:t>Realisation</a:t>
            </a:r>
            <a:r>
              <a:rPr lang="fr-FR" sz="1400" dirty="0" smtClean="0"/>
              <a:t> of the first prototypes,</a:t>
            </a:r>
            <a:endParaRPr lang="en-US" sz="1400" dirty="0" smtClean="0"/>
          </a:p>
          <a:p>
            <a:r>
              <a:rPr lang="en-US" sz="1400" b="1" dirty="0"/>
              <a:t>D10.1 </a:t>
            </a:r>
            <a:r>
              <a:rPr lang="en-US" sz="1400" b="1" dirty="0" smtClean="0"/>
              <a:t>“Conceptual </a:t>
            </a:r>
            <a:r>
              <a:rPr lang="en-US" sz="1400" b="1" dirty="0"/>
              <a:t>study of HTS accelerator </a:t>
            </a:r>
            <a:r>
              <a:rPr lang="en-US" sz="1400" b="1" dirty="0" smtClean="0"/>
              <a:t>magnets”  November 2014, </a:t>
            </a:r>
            <a:r>
              <a:rPr lang="en-GB" sz="1400" i="1" dirty="0"/>
              <a:t>The report will contain all key elements of the novel magnet design, considering electromagnetics, mechanical, thermal, stability and protection aspects.</a:t>
            </a:r>
            <a:endParaRPr lang="en-US" sz="1400" i="1" dirty="0" smtClean="0"/>
          </a:p>
          <a:p>
            <a:r>
              <a:rPr lang="en-US" sz="1400" b="1" dirty="0" smtClean="0"/>
              <a:t>MS64 “YBCO </a:t>
            </a:r>
            <a:r>
              <a:rPr lang="en-US" sz="1400" b="1" dirty="0"/>
              <a:t>magnet design </a:t>
            </a:r>
            <a:r>
              <a:rPr lang="en-US" sz="1400" b="1" dirty="0" smtClean="0"/>
              <a:t>report” November 2014.</a:t>
            </a:r>
          </a:p>
          <a:p>
            <a:pPr marL="0" indent="0">
              <a:buNone/>
            </a:pPr>
            <a:r>
              <a:rPr lang="fr-FR" sz="1600" b="1" dirty="0" err="1">
                <a:solidFill>
                  <a:srgbClr val="FF9900"/>
                </a:solidFill>
              </a:rPr>
              <a:t>Task</a:t>
            </a:r>
            <a:r>
              <a:rPr lang="fr-FR" sz="1600" b="1" dirty="0">
                <a:solidFill>
                  <a:srgbClr val="FF9900"/>
                </a:solidFill>
              </a:rPr>
              <a:t> </a:t>
            </a:r>
            <a:r>
              <a:rPr lang="fr-FR" sz="1600" b="1" dirty="0" smtClean="0">
                <a:solidFill>
                  <a:srgbClr val="FF9900"/>
                </a:solidFill>
              </a:rPr>
              <a:t>4</a:t>
            </a:r>
            <a:endParaRPr lang="fr-FR" sz="1600" b="1" dirty="0">
              <a:solidFill>
                <a:srgbClr val="FF9900"/>
              </a:solidFill>
            </a:endParaRPr>
          </a:p>
          <a:p>
            <a:r>
              <a:rPr lang="en-US" sz="1400" dirty="0"/>
              <a:t>MS65 “Test Station Kick-Off </a:t>
            </a:r>
            <a:r>
              <a:rPr lang="en-US" sz="1400" dirty="0" smtClean="0"/>
              <a:t>” July 2015.</a:t>
            </a:r>
            <a:endParaRPr lang="en-US" sz="1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88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All </a:t>
            </a:r>
            <a:r>
              <a:rPr lang="fr-FR" dirty="0" err="1" smtClean="0"/>
              <a:t>tasks</a:t>
            </a:r>
            <a:r>
              <a:rPr lang="fr-FR" dirty="0" smtClean="0"/>
              <a:t> are </a:t>
            </a:r>
            <a:r>
              <a:rPr lang="fr-FR" b="1" dirty="0" smtClean="0">
                <a:solidFill>
                  <a:srgbClr val="FF9900"/>
                </a:solidFill>
              </a:rPr>
              <a:t>at </a:t>
            </a:r>
            <a:r>
              <a:rPr lang="fr-FR" b="1" dirty="0" err="1" smtClean="0">
                <a:solidFill>
                  <a:srgbClr val="FF9900"/>
                </a:solidFill>
              </a:rPr>
              <a:t>work</a:t>
            </a:r>
            <a:r>
              <a:rPr lang="fr-FR" b="1" dirty="0" smtClean="0">
                <a:solidFill>
                  <a:srgbClr val="FF9900"/>
                </a:solidFill>
              </a:rPr>
              <a:t> </a:t>
            </a:r>
            <a:r>
              <a:rPr lang="fr-FR" dirty="0" smtClean="0"/>
              <a:t>and </a:t>
            </a:r>
            <a:r>
              <a:rPr lang="fr-FR" b="1" dirty="0" smtClean="0">
                <a:solidFill>
                  <a:srgbClr val="FF9900"/>
                </a:solidFill>
              </a:rPr>
              <a:t>in the planning</a:t>
            </a:r>
            <a:r>
              <a:rPr lang="fr-FR" dirty="0"/>
              <a:t>.</a:t>
            </a:r>
            <a:endParaRPr lang="fr-FR" dirty="0" smtClean="0"/>
          </a:p>
          <a:p>
            <a:pPr algn="just"/>
            <a:r>
              <a:rPr lang="fr-FR" b="1" dirty="0" err="1" smtClean="0">
                <a:solidFill>
                  <a:srgbClr val="FF9900"/>
                </a:solidFill>
              </a:rPr>
              <a:t>Technical</a:t>
            </a:r>
            <a:r>
              <a:rPr lang="fr-FR" b="1" dirty="0" smtClean="0">
                <a:solidFill>
                  <a:srgbClr val="FF9900"/>
                </a:solidFill>
              </a:rPr>
              <a:t> challenges </a:t>
            </a:r>
            <a:r>
              <a:rPr lang="fr-FR" dirty="0" err="1" smtClean="0"/>
              <a:t>exist</a:t>
            </a:r>
            <a:r>
              <a:rPr lang="fr-FR" dirty="0" smtClean="0"/>
              <a:t> but are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adressed</a:t>
            </a:r>
            <a:r>
              <a:rPr lang="fr-FR" dirty="0" smtClean="0"/>
              <a:t>.</a:t>
            </a:r>
          </a:p>
          <a:p>
            <a:pPr algn="just"/>
            <a:r>
              <a:rPr lang="fr-FR" dirty="0" smtClean="0"/>
              <a:t>For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task</a:t>
            </a:r>
            <a:r>
              <a:rPr lang="fr-FR" dirty="0" smtClean="0"/>
              <a:t> the </a:t>
            </a:r>
            <a:r>
              <a:rPr lang="fr-FR" b="1" dirty="0" err="1" smtClean="0">
                <a:solidFill>
                  <a:srgbClr val="FF9900"/>
                </a:solidFill>
              </a:rPr>
              <a:t>work</a:t>
            </a:r>
            <a:r>
              <a:rPr lang="fr-FR" b="1" dirty="0" smtClean="0">
                <a:solidFill>
                  <a:srgbClr val="FF9900"/>
                </a:solidFill>
              </a:rPr>
              <a:t> to do </a:t>
            </a:r>
            <a:r>
              <a:rPr lang="fr-FR" dirty="0" smtClean="0"/>
              <a:t>has been </a:t>
            </a:r>
            <a:r>
              <a:rPr lang="fr-FR" dirty="0" err="1" smtClean="0"/>
              <a:t>clearly</a:t>
            </a:r>
            <a:r>
              <a:rPr lang="fr-FR" dirty="0" smtClean="0"/>
              <a:t> </a:t>
            </a:r>
            <a:r>
              <a:rPr lang="fr-FR" b="1" dirty="0" err="1" smtClean="0">
                <a:solidFill>
                  <a:srgbClr val="FF9900"/>
                </a:solidFill>
              </a:rPr>
              <a:t>specified</a:t>
            </a:r>
            <a:r>
              <a:rPr lang="fr-FR" b="1" dirty="0">
                <a:solidFill>
                  <a:srgbClr val="FF9900"/>
                </a:solidFill>
              </a:rPr>
              <a:t>.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77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WP10 structure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err="1" smtClean="0">
                <a:solidFill>
                  <a:srgbClr val="FF9900"/>
                </a:solidFill>
              </a:rPr>
              <a:t>Task</a:t>
            </a:r>
            <a:r>
              <a:rPr lang="fr-FR" sz="2800" dirty="0" smtClean="0">
                <a:solidFill>
                  <a:srgbClr val="FF9900"/>
                </a:solidFill>
              </a:rPr>
              <a:t> 10.1</a:t>
            </a:r>
            <a:r>
              <a:rPr lang="fr-FR" sz="2800" dirty="0" smtClean="0"/>
              <a:t>: </a:t>
            </a:r>
            <a:r>
              <a:rPr lang="fr-FR" sz="2800" b="1" dirty="0" smtClean="0"/>
              <a:t>Coordination &amp; communication</a:t>
            </a:r>
          </a:p>
          <a:p>
            <a:pPr marL="914400" lvl="2" indent="0">
              <a:buNone/>
            </a:pPr>
            <a:r>
              <a:rPr lang="fr-FR" sz="2800" dirty="0" smtClean="0"/>
              <a:t>(L. Rossi – CERN / P. Fazilleau – CEA Saclay)</a:t>
            </a:r>
          </a:p>
          <a:p>
            <a:r>
              <a:rPr lang="fr-FR" sz="2800" dirty="0" err="1" smtClean="0">
                <a:solidFill>
                  <a:srgbClr val="FF9900"/>
                </a:solidFill>
              </a:rPr>
              <a:t>Task</a:t>
            </a:r>
            <a:r>
              <a:rPr lang="fr-FR" sz="2800" dirty="0" smtClean="0">
                <a:solidFill>
                  <a:srgbClr val="FF9900"/>
                </a:solidFill>
              </a:rPr>
              <a:t> 10.2</a:t>
            </a:r>
            <a:r>
              <a:rPr lang="fr-FR" sz="2800" dirty="0" smtClean="0"/>
              <a:t>: </a:t>
            </a:r>
            <a:r>
              <a:rPr lang="fr-FR" sz="2800" b="1" dirty="0" err="1" smtClean="0"/>
              <a:t>Conductors</a:t>
            </a:r>
            <a:endParaRPr lang="fr-FR" sz="2800" b="1" dirty="0" smtClean="0"/>
          </a:p>
          <a:p>
            <a:pPr marL="0" lvl="2" indent="0">
              <a:buNone/>
            </a:pPr>
            <a:r>
              <a:rPr lang="fr-FR" sz="2800" dirty="0" smtClean="0"/>
              <a:t>	(</a:t>
            </a:r>
            <a:r>
              <a:rPr lang="fr-FR" sz="2800" dirty="0"/>
              <a:t>L. </a:t>
            </a:r>
            <a:r>
              <a:rPr lang="fr-FR" sz="2800" dirty="0" smtClean="0"/>
              <a:t>Bottura </a:t>
            </a:r>
            <a:r>
              <a:rPr lang="fr-FR" sz="2800" dirty="0"/>
              <a:t>– CERN / </a:t>
            </a:r>
            <a:r>
              <a:rPr lang="fr-FR" sz="2800" dirty="0" smtClean="0"/>
              <a:t>C. Senatore– </a:t>
            </a:r>
            <a:r>
              <a:rPr lang="fr-FR" sz="2800" dirty="0" err="1" smtClean="0"/>
              <a:t>UniGeneva</a:t>
            </a:r>
            <a:r>
              <a:rPr lang="fr-FR" sz="2800" dirty="0" smtClean="0"/>
              <a:t>)</a:t>
            </a:r>
            <a:endParaRPr lang="fr-FR" sz="2800" dirty="0"/>
          </a:p>
          <a:p>
            <a:r>
              <a:rPr lang="fr-FR" sz="2800" dirty="0" err="1">
                <a:solidFill>
                  <a:srgbClr val="FF9900"/>
                </a:solidFill>
              </a:rPr>
              <a:t>Task</a:t>
            </a:r>
            <a:r>
              <a:rPr lang="fr-FR" sz="2800" dirty="0">
                <a:solidFill>
                  <a:srgbClr val="FF9900"/>
                </a:solidFill>
              </a:rPr>
              <a:t> </a:t>
            </a:r>
            <a:r>
              <a:rPr lang="fr-FR" sz="2800" dirty="0" smtClean="0">
                <a:solidFill>
                  <a:srgbClr val="FF9900"/>
                </a:solidFill>
              </a:rPr>
              <a:t>10.3</a:t>
            </a:r>
            <a:r>
              <a:rPr lang="fr-FR" sz="2800" dirty="0" smtClean="0"/>
              <a:t>: </a:t>
            </a:r>
            <a:r>
              <a:rPr lang="fr-FR" sz="2800" b="1" dirty="0" err="1" smtClean="0"/>
              <a:t>Magnet</a:t>
            </a:r>
            <a:r>
              <a:rPr lang="fr-FR" sz="2800" b="1" dirty="0" smtClean="0"/>
              <a:t> prototype</a:t>
            </a:r>
            <a:endParaRPr lang="fr-FR" sz="2800" b="1" dirty="0"/>
          </a:p>
          <a:p>
            <a:pPr marL="0" lvl="2" indent="0">
              <a:buNone/>
            </a:pPr>
            <a:r>
              <a:rPr lang="fr-FR" sz="2800" dirty="0" smtClean="0"/>
              <a:t>	(M. Durante– CEA Saclay / G. Kirby– CERN)</a:t>
            </a:r>
            <a:endParaRPr lang="fr-FR" sz="2800" dirty="0"/>
          </a:p>
          <a:p>
            <a:r>
              <a:rPr lang="fr-FR" sz="2800" dirty="0" err="1">
                <a:solidFill>
                  <a:srgbClr val="FF9900"/>
                </a:solidFill>
              </a:rPr>
              <a:t>Task</a:t>
            </a:r>
            <a:r>
              <a:rPr lang="fr-FR" sz="2800" dirty="0">
                <a:solidFill>
                  <a:srgbClr val="FF9900"/>
                </a:solidFill>
              </a:rPr>
              <a:t> </a:t>
            </a:r>
            <a:r>
              <a:rPr lang="fr-FR" sz="2800" dirty="0" smtClean="0">
                <a:solidFill>
                  <a:srgbClr val="FF9900"/>
                </a:solidFill>
              </a:rPr>
              <a:t>10.4</a:t>
            </a:r>
            <a:r>
              <a:rPr lang="fr-FR" sz="2800" dirty="0" smtClean="0"/>
              <a:t>: </a:t>
            </a:r>
            <a:r>
              <a:rPr lang="fr-FR" sz="2800" b="1" dirty="0" smtClean="0"/>
              <a:t>Tests</a:t>
            </a:r>
            <a:r>
              <a:rPr lang="fr-FR" sz="2800" dirty="0" smtClean="0"/>
              <a:t> (stand-</a:t>
            </a:r>
            <a:r>
              <a:rPr lang="fr-FR" sz="2800" dirty="0" err="1" smtClean="0"/>
              <a:t>alone</a:t>
            </a:r>
            <a:r>
              <a:rPr lang="fr-FR" sz="2800" dirty="0" smtClean="0"/>
              <a:t> configuration)</a:t>
            </a:r>
            <a:endParaRPr lang="fr-FR" sz="2800" dirty="0"/>
          </a:p>
          <a:p>
            <a:pPr marL="0" lvl="2" indent="0">
              <a:buNone/>
            </a:pPr>
            <a:r>
              <a:rPr lang="fr-FR" sz="2800" dirty="0" smtClean="0"/>
              <a:t>	(G. Volpini </a:t>
            </a:r>
            <a:r>
              <a:rPr lang="fr-FR" sz="2800" dirty="0"/>
              <a:t>– </a:t>
            </a:r>
            <a:r>
              <a:rPr lang="fr-FR" sz="2800" dirty="0" smtClean="0"/>
              <a:t>INFN LASA / M. </a:t>
            </a:r>
            <a:r>
              <a:rPr lang="fr-FR" sz="2800" dirty="0" err="1" smtClean="0"/>
              <a:t>Bakjo</a:t>
            </a:r>
            <a:r>
              <a:rPr lang="fr-FR" sz="2800" dirty="0" smtClean="0"/>
              <a:t>– CERN)</a:t>
            </a:r>
            <a:endParaRPr lang="fr-FR" sz="2800" dirty="0"/>
          </a:p>
          <a:p>
            <a:endParaRPr lang="en-US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76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WP10 collaboration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r-FR" sz="4000" dirty="0" err="1" smtClean="0">
                <a:solidFill>
                  <a:srgbClr val="FF9900"/>
                </a:solidFill>
              </a:rPr>
              <a:t>Several</a:t>
            </a:r>
            <a:r>
              <a:rPr lang="fr-FR" sz="4000" dirty="0" smtClean="0">
                <a:solidFill>
                  <a:srgbClr val="FF9900"/>
                </a:solidFill>
              </a:rPr>
              <a:t> institutes:</a:t>
            </a:r>
          </a:p>
          <a:p>
            <a:r>
              <a:rPr lang="fr-FR" dirty="0" smtClean="0"/>
              <a:t>CERN (L. Rossi, L. Bottura, </a:t>
            </a:r>
            <a:r>
              <a:rPr lang="fr-FR" dirty="0"/>
              <a:t>A. </a:t>
            </a:r>
            <a:r>
              <a:rPr lang="fr-FR" dirty="0" smtClean="0"/>
              <a:t>Ballarino, G. Kirby, M. </a:t>
            </a:r>
            <a:r>
              <a:rPr lang="fr-FR" dirty="0" err="1" smtClean="0"/>
              <a:t>Bajko</a:t>
            </a:r>
            <a:r>
              <a:rPr lang="fr-FR" dirty="0" smtClean="0"/>
              <a:t>)</a:t>
            </a:r>
          </a:p>
          <a:p>
            <a:r>
              <a:rPr lang="fr-FR" dirty="0" smtClean="0"/>
              <a:t>CEA Saclay (M. Durante, P. Fazilleau),</a:t>
            </a:r>
          </a:p>
          <a:p>
            <a:r>
              <a:rPr lang="fr-FR" dirty="0" smtClean="0"/>
              <a:t>INPG (P. </a:t>
            </a:r>
            <a:r>
              <a:rPr lang="fr-FR" dirty="0" err="1" smtClean="0"/>
              <a:t>Tixador</a:t>
            </a:r>
            <a:r>
              <a:rPr lang="fr-FR" dirty="0" smtClean="0"/>
              <a:t>),</a:t>
            </a:r>
          </a:p>
          <a:p>
            <a:r>
              <a:rPr lang="fr-FR" dirty="0" smtClean="0"/>
              <a:t>INFN LASA (G. Volpini, M. </a:t>
            </a:r>
            <a:r>
              <a:rPr lang="fr-FR" dirty="0" err="1" smtClean="0"/>
              <a:t>Sorbi</a:t>
            </a:r>
            <a:r>
              <a:rPr lang="fr-FR" dirty="0" smtClean="0"/>
              <a:t>),</a:t>
            </a:r>
          </a:p>
          <a:p>
            <a:r>
              <a:rPr lang="fr-FR" dirty="0" smtClean="0"/>
              <a:t>KIT (W. </a:t>
            </a:r>
            <a:r>
              <a:rPr lang="fr-FR" dirty="0" err="1" smtClean="0"/>
              <a:t>Goldacker</a:t>
            </a:r>
            <a:r>
              <a:rPr lang="fr-FR" dirty="0" smtClean="0"/>
              <a:t>, A. </a:t>
            </a:r>
            <a:r>
              <a:rPr lang="fr-FR" dirty="0" err="1" smtClean="0"/>
              <a:t>Kario</a:t>
            </a:r>
            <a:r>
              <a:rPr lang="fr-FR" dirty="0" smtClean="0"/>
              <a:t>),</a:t>
            </a:r>
          </a:p>
          <a:p>
            <a:r>
              <a:rPr lang="fr-FR" dirty="0" err="1" smtClean="0"/>
              <a:t>University</a:t>
            </a:r>
            <a:r>
              <a:rPr lang="fr-FR" dirty="0" smtClean="0"/>
              <a:t> of Geneva (C. Senatore),</a:t>
            </a:r>
          </a:p>
          <a:p>
            <a:r>
              <a:rPr lang="fr-FR" dirty="0" err="1" smtClean="0"/>
              <a:t>University</a:t>
            </a:r>
            <a:r>
              <a:rPr lang="fr-FR" dirty="0" smtClean="0"/>
              <a:t> of Twente (M. </a:t>
            </a:r>
            <a:r>
              <a:rPr lang="fr-FR" dirty="0" err="1" smtClean="0"/>
              <a:t>Dhallé</a:t>
            </a:r>
            <a:r>
              <a:rPr lang="fr-FR" dirty="0" smtClean="0"/>
              <a:t>),</a:t>
            </a:r>
          </a:p>
          <a:p>
            <a:r>
              <a:rPr lang="fr-FR" dirty="0" err="1" smtClean="0"/>
              <a:t>University</a:t>
            </a:r>
            <a:r>
              <a:rPr lang="fr-FR" dirty="0" smtClean="0"/>
              <a:t> of </a:t>
            </a:r>
            <a:r>
              <a:rPr lang="fr-FR" dirty="0" err="1" smtClean="0"/>
              <a:t>SouthHampton</a:t>
            </a:r>
            <a:r>
              <a:rPr lang="fr-FR" dirty="0" smtClean="0"/>
              <a:t> (Y. Yang),</a:t>
            </a:r>
          </a:p>
          <a:p>
            <a:r>
              <a:rPr lang="fr-FR" dirty="0" smtClean="0"/>
              <a:t>Tampere </a:t>
            </a:r>
            <a:r>
              <a:rPr lang="fr-FR" dirty="0" err="1" smtClean="0"/>
              <a:t>University</a:t>
            </a:r>
            <a:r>
              <a:rPr lang="fr-FR" dirty="0" smtClean="0"/>
              <a:t> of </a:t>
            </a:r>
            <a:r>
              <a:rPr lang="fr-FR" dirty="0" err="1" smtClean="0"/>
              <a:t>Technology</a:t>
            </a:r>
            <a:r>
              <a:rPr lang="fr-FR" dirty="0" smtClean="0"/>
              <a:t> (</a:t>
            </a:r>
            <a:r>
              <a:rPr lang="fr-FR" dirty="0" err="1" smtClean="0"/>
              <a:t>Antti</a:t>
            </a:r>
            <a:r>
              <a:rPr lang="fr-FR" dirty="0" smtClean="0"/>
              <a:t> </a:t>
            </a:r>
            <a:r>
              <a:rPr lang="fr-FR" dirty="0" err="1" smtClean="0"/>
              <a:t>Stenvall</a:t>
            </a:r>
            <a:r>
              <a:rPr lang="fr-FR" dirty="0" smtClean="0"/>
              <a:t>)</a:t>
            </a:r>
            <a:endParaRPr lang="fr-FR" dirty="0"/>
          </a:p>
          <a:p>
            <a:r>
              <a:rPr lang="fr-FR" dirty="0" err="1" smtClean="0"/>
              <a:t>Danish</a:t>
            </a:r>
            <a:r>
              <a:rPr lang="fr-FR" dirty="0" smtClean="0"/>
              <a:t> </a:t>
            </a:r>
            <a:r>
              <a:rPr lang="fr-FR" dirty="0" err="1" smtClean="0"/>
              <a:t>Technological</a:t>
            </a:r>
            <a:r>
              <a:rPr lang="fr-FR" dirty="0" smtClean="0"/>
              <a:t> Institute (N. </a:t>
            </a:r>
            <a:r>
              <a:rPr lang="fr-FR" dirty="0" err="1" smtClean="0"/>
              <a:t>Zangenberg</a:t>
            </a:r>
            <a:r>
              <a:rPr lang="fr-FR" dirty="0" smtClean="0"/>
              <a:t>)</a:t>
            </a:r>
          </a:p>
          <a:p>
            <a:pPr marL="0" indent="0">
              <a:buNone/>
            </a:pPr>
            <a:r>
              <a:rPr lang="fr-FR" sz="4000" dirty="0" err="1" smtClean="0">
                <a:solidFill>
                  <a:srgbClr val="FF9900"/>
                </a:solidFill>
              </a:rPr>
              <a:t>Industrial</a:t>
            </a:r>
            <a:r>
              <a:rPr lang="fr-FR" sz="4000" dirty="0" smtClean="0">
                <a:solidFill>
                  <a:srgbClr val="FF9900"/>
                </a:solidFill>
              </a:rPr>
              <a:t>:</a:t>
            </a:r>
          </a:p>
          <a:p>
            <a:r>
              <a:rPr lang="fr-FR" dirty="0" err="1" smtClean="0"/>
              <a:t>Bruker</a:t>
            </a:r>
            <a:r>
              <a:rPr lang="fr-FR" dirty="0" smtClean="0"/>
              <a:t> EST (A. </a:t>
            </a:r>
            <a:r>
              <a:rPr lang="fr-FR" dirty="0" err="1" smtClean="0"/>
              <a:t>Usoskin</a:t>
            </a:r>
            <a:r>
              <a:rPr lang="fr-FR" dirty="0" smtClean="0"/>
              <a:t>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50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0" y="1676400"/>
            <a:ext cx="9000000" cy="44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050399" y="1676399"/>
            <a:ext cx="4017401" cy="44175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ZoneTexte 6"/>
          <p:cNvSpPr txBox="1"/>
          <p:nvPr/>
        </p:nvSpPr>
        <p:spPr>
          <a:xfrm>
            <a:off x="5257800" y="1700986"/>
            <a:ext cx="360197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i="1" dirty="0" smtClean="0">
                <a:solidFill>
                  <a:srgbClr val="FF9900"/>
                </a:solidFill>
              </a:rPr>
              <a:t>MS62</a:t>
            </a:r>
          </a:p>
          <a:p>
            <a:pPr algn="ctr"/>
            <a:r>
              <a:rPr lang="en-US" b="1" i="1" dirty="0" smtClean="0">
                <a:solidFill>
                  <a:srgbClr val="FF9900"/>
                </a:solidFill>
              </a:rPr>
              <a:t>“Organized </a:t>
            </a:r>
            <a:r>
              <a:rPr lang="en-US" b="1" i="1" dirty="0">
                <a:solidFill>
                  <a:srgbClr val="FF9900"/>
                </a:solidFill>
              </a:rPr>
              <a:t>collaboration </a:t>
            </a:r>
            <a:endParaRPr lang="en-US" b="1" i="1" dirty="0" smtClean="0">
              <a:solidFill>
                <a:srgbClr val="FF9900"/>
              </a:solidFill>
            </a:endParaRPr>
          </a:p>
          <a:p>
            <a:pPr algn="ctr"/>
            <a:r>
              <a:rPr lang="en-US" b="1" i="1" dirty="0" smtClean="0">
                <a:solidFill>
                  <a:srgbClr val="FF9900"/>
                </a:solidFill>
              </a:rPr>
              <a:t>with </a:t>
            </a:r>
            <a:r>
              <a:rPr lang="en-US" b="1" i="1" dirty="0">
                <a:solidFill>
                  <a:srgbClr val="FF9900"/>
                </a:solidFill>
              </a:rPr>
              <a:t>DOE Program </a:t>
            </a:r>
            <a:r>
              <a:rPr lang="en-US" b="1" i="1" dirty="0" smtClean="0">
                <a:solidFill>
                  <a:srgbClr val="FF9900"/>
                </a:solidFill>
              </a:rPr>
              <a:t>Bi2212”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i="1" dirty="0" err="1" smtClean="0">
                <a:solidFill>
                  <a:srgbClr val="000000"/>
                </a:solidFill>
              </a:rPr>
              <a:t>Led</a:t>
            </a:r>
            <a:r>
              <a:rPr lang="fr-FR" i="1" dirty="0" smtClean="0">
                <a:solidFill>
                  <a:srgbClr val="000000"/>
                </a:solidFill>
              </a:rPr>
              <a:t> by </a:t>
            </a:r>
            <a:r>
              <a:rPr lang="fr-FR" i="1" dirty="0" err="1" smtClean="0">
                <a:solidFill>
                  <a:srgbClr val="000000"/>
                </a:solidFill>
              </a:rPr>
              <a:t>task</a:t>
            </a:r>
            <a:r>
              <a:rPr lang="fr-FR" i="1" dirty="0" smtClean="0">
                <a:solidFill>
                  <a:srgbClr val="000000"/>
                </a:solidFill>
              </a:rPr>
              <a:t> 1</a:t>
            </a:r>
            <a:endParaRPr lang="en-US" i="1" dirty="0" smtClean="0">
              <a:solidFill>
                <a:srgbClr val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i="1" dirty="0" err="1" smtClean="0">
                <a:solidFill>
                  <a:srgbClr val="000000"/>
                </a:solidFill>
              </a:rPr>
              <a:t>Slight</a:t>
            </a:r>
            <a:r>
              <a:rPr lang="fr-FR" i="1" dirty="0" smtClean="0">
                <a:solidFill>
                  <a:srgbClr val="000000"/>
                </a:solidFill>
              </a:rPr>
              <a:t> </a:t>
            </a:r>
            <a:r>
              <a:rPr lang="fr-FR" i="1" dirty="0" err="1" smtClean="0">
                <a:solidFill>
                  <a:srgbClr val="000000"/>
                </a:solidFill>
              </a:rPr>
              <a:t>delay</a:t>
            </a:r>
            <a:r>
              <a:rPr lang="fr-FR" i="1" dirty="0" smtClean="0">
                <a:solidFill>
                  <a:srgbClr val="000000"/>
                </a:solidFill>
              </a:rPr>
              <a:t> as </a:t>
            </a:r>
            <a:r>
              <a:rPr lang="fr-FR" i="1" dirty="0" err="1" smtClean="0">
                <a:solidFill>
                  <a:srgbClr val="000000"/>
                </a:solidFill>
              </a:rPr>
              <a:t>we</a:t>
            </a:r>
            <a:r>
              <a:rPr lang="fr-FR" i="1" dirty="0" smtClean="0">
                <a:solidFill>
                  <a:srgbClr val="000000"/>
                </a:solidFill>
              </a:rPr>
              <a:t> </a:t>
            </a:r>
            <a:r>
              <a:rPr lang="fr-FR" i="1" dirty="0" err="1" smtClean="0">
                <a:solidFill>
                  <a:srgbClr val="000000"/>
                </a:solidFill>
              </a:rPr>
              <a:t>changed</a:t>
            </a:r>
            <a:r>
              <a:rPr lang="fr-FR" i="1" dirty="0" smtClean="0">
                <a:solidFill>
                  <a:srgbClr val="000000"/>
                </a:solidFill>
              </a:rPr>
              <a:t> </a:t>
            </a:r>
            <a:r>
              <a:rPr lang="fr-FR" i="1" dirty="0" err="1" smtClean="0">
                <a:solidFill>
                  <a:srgbClr val="000000"/>
                </a:solidFill>
              </a:rPr>
              <a:t>it</a:t>
            </a:r>
            <a:r>
              <a:rPr lang="fr-FR" i="1" dirty="0" smtClean="0">
                <a:solidFill>
                  <a:srgbClr val="000000"/>
                </a:solidFill>
              </a:rPr>
              <a:t> to a tripartite agreement (</a:t>
            </a:r>
            <a:r>
              <a:rPr lang="fr-FR" i="1" dirty="0" err="1" smtClean="0">
                <a:solidFill>
                  <a:srgbClr val="000000"/>
                </a:solidFill>
              </a:rPr>
              <a:t>EuCARD</a:t>
            </a:r>
            <a:r>
              <a:rPr lang="fr-FR" i="1" dirty="0" smtClean="0">
                <a:solidFill>
                  <a:srgbClr val="000000"/>
                </a:solidFill>
              </a:rPr>
              <a:t>, </a:t>
            </a:r>
            <a:r>
              <a:rPr lang="fr-FR" i="1" dirty="0" err="1" smtClean="0">
                <a:solidFill>
                  <a:srgbClr val="000000"/>
                </a:solidFill>
              </a:rPr>
              <a:t>Japan</a:t>
            </a:r>
            <a:r>
              <a:rPr lang="fr-FR" i="1" dirty="0" smtClean="0">
                <a:solidFill>
                  <a:srgbClr val="000000"/>
                </a:solidFill>
              </a:rPr>
              <a:t>, US)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Planning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ZoneTexte 4"/>
          <p:cNvSpPr txBox="1"/>
          <p:nvPr/>
        </p:nvSpPr>
        <p:spPr>
          <a:xfrm>
            <a:off x="5105400" y="3855184"/>
            <a:ext cx="320485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fr-FR" b="1" dirty="0" smtClean="0">
              <a:solidFill>
                <a:srgbClr val="FF9900"/>
              </a:solidFill>
            </a:endParaRPr>
          </a:p>
          <a:p>
            <a:pPr algn="ctr"/>
            <a:r>
              <a:rPr lang="fr-FR" sz="2800" b="1" i="1" dirty="0" smtClean="0">
                <a:solidFill>
                  <a:srgbClr val="FF9900"/>
                </a:solidFill>
              </a:rPr>
              <a:t>MS63</a:t>
            </a:r>
          </a:p>
          <a:p>
            <a:pPr algn="ctr"/>
            <a:r>
              <a:rPr lang="fr-FR" b="1" i="1" dirty="0" smtClean="0">
                <a:solidFill>
                  <a:srgbClr val="FF9900"/>
                </a:solidFill>
              </a:rPr>
              <a:t>« </a:t>
            </a:r>
            <a:r>
              <a:rPr lang="fr-FR" b="1" i="1" dirty="0" err="1" smtClean="0">
                <a:solidFill>
                  <a:srgbClr val="FF9900"/>
                </a:solidFill>
              </a:rPr>
              <a:t>Cable</a:t>
            </a:r>
            <a:r>
              <a:rPr lang="fr-FR" b="1" i="1" dirty="0" smtClean="0">
                <a:solidFill>
                  <a:srgbClr val="FF9900"/>
                </a:solidFill>
              </a:rPr>
              <a:t> concept design report 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 err="1" smtClean="0">
                <a:solidFill>
                  <a:srgbClr val="000000"/>
                </a:solidFill>
              </a:rPr>
              <a:t>Led</a:t>
            </a:r>
            <a:r>
              <a:rPr lang="fr-FR" i="1" dirty="0" smtClean="0">
                <a:solidFill>
                  <a:srgbClr val="000000"/>
                </a:solidFill>
              </a:rPr>
              <a:t> by </a:t>
            </a:r>
            <a:r>
              <a:rPr lang="fr-FR" i="1" dirty="0" err="1" smtClean="0">
                <a:solidFill>
                  <a:srgbClr val="000000"/>
                </a:solidFill>
              </a:rPr>
              <a:t>task</a:t>
            </a:r>
            <a:r>
              <a:rPr lang="fr-FR" i="1" dirty="0" smtClean="0">
                <a:solidFill>
                  <a:srgbClr val="000000"/>
                </a:solidFill>
              </a:rPr>
              <a:t>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 smtClean="0">
                <a:solidFill>
                  <a:srgbClr val="000000"/>
                </a:solidFill>
              </a:rPr>
              <a:t>Report on time, </a:t>
            </a:r>
            <a:r>
              <a:rPr lang="fr-FR" i="1" dirty="0" err="1" smtClean="0">
                <a:solidFill>
                  <a:srgbClr val="000000"/>
                </a:solidFill>
              </a:rPr>
              <a:t>may</a:t>
            </a:r>
            <a:r>
              <a:rPr lang="fr-FR" i="1" dirty="0" smtClean="0">
                <a:solidFill>
                  <a:srgbClr val="000000"/>
                </a:solidFill>
              </a:rPr>
              <a:t> 2014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3" name="Ellipse 2"/>
          <p:cNvSpPr/>
          <p:nvPr/>
        </p:nvSpPr>
        <p:spPr>
          <a:xfrm>
            <a:off x="4724400" y="3048000"/>
            <a:ext cx="365502" cy="304800"/>
          </a:xfrm>
          <a:prstGeom prst="ellipse">
            <a:avLst/>
          </a:prstGeom>
          <a:noFill/>
          <a:ln w="57150">
            <a:solidFill>
              <a:srgbClr val="FF99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lipse 9"/>
          <p:cNvSpPr/>
          <p:nvPr/>
        </p:nvSpPr>
        <p:spPr>
          <a:xfrm>
            <a:off x="4724400" y="2057400"/>
            <a:ext cx="365502" cy="304800"/>
          </a:xfrm>
          <a:prstGeom prst="ellipse">
            <a:avLst/>
          </a:prstGeom>
          <a:noFill/>
          <a:ln w="57150">
            <a:solidFill>
              <a:srgbClr val="FF99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Connecteur droit 8"/>
          <p:cNvCxnSpPr>
            <a:stCxn id="10" idx="6"/>
          </p:cNvCxnSpPr>
          <p:nvPr/>
        </p:nvCxnSpPr>
        <p:spPr>
          <a:xfrm flipV="1">
            <a:off x="5089902" y="2057400"/>
            <a:ext cx="1463298" cy="152400"/>
          </a:xfrm>
          <a:prstGeom prst="line">
            <a:avLst/>
          </a:prstGeom>
          <a:ln w="571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4907151" y="3352800"/>
            <a:ext cx="1341249" cy="990600"/>
          </a:xfrm>
          <a:prstGeom prst="line">
            <a:avLst/>
          </a:prstGeom>
          <a:ln w="571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88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5" grpId="0"/>
      <p:bldP spid="3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6781800" cy="1020762"/>
          </a:xfrm>
        </p:spPr>
        <p:txBody>
          <a:bodyPr/>
          <a:lstStyle/>
          <a:p>
            <a:r>
              <a:rPr lang="fr-FR" dirty="0" err="1" smtClean="0"/>
              <a:t>Task</a:t>
            </a:r>
            <a:r>
              <a:rPr lang="fr-FR" dirty="0" smtClean="0"/>
              <a:t> 1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Coordination &amp; communication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200" y="1600200"/>
            <a:ext cx="8991600" cy="4800600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sz="2800" b="1" dirty="0" smtClean="0"/>
              <a:t>Meetings</a:t>
            </a:r>
            <a:r>
              <a:rPr lang="fr-FR" sz="2800" dirty="0" smtClean="0"/>
              <a:t>:</a:t>
            </a:r>
          </a:p>
          <a:p>
            <a:pPr lvl="1"/>
            <a:r>
              <a:rPr lang="fr-FR" sz="2400" dirty="0" smtClean="0"/>
              <a:t>Regular coordination </a:t>
            </a:r>
            <a:r>
              <a:rPr lang="fr-FR" sz="2400" dirty="0" err="1" smtClean="0"/>
              <a:t>video</a:t>
            </a:r>
            <a:r>
              <a:rPr lang="fr-FR" sz="2400" dirty="0"/>
              <a:t>-</a:t>
            </a:r>
            <a:r>
              <a:rPr lang="fr-FR" sz="2400" dirty="0" smtClean="0"/>
              <a:t>meetings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 smtClean="0"/>
              <a:t>task</a:t>
            </a:r>
            <a:r>
              <a:rPr lang="fr-FR" sz="2400" dirty="0" smtClean="0"/>
              <a:t> leaders/</a:t>
            </a:r>
            <a:r>
              <a:rPr lang="fr-FR" sz="2400" dirty="0" err="1" smtClean="0"/>
              <a:t>deputies</a:t>
            </a:r>
            <a:r>
              <a:rPr lang="fr-FR" sz="2400" dirty="0" smtClean="0"/>
              <a:t> (5 for the first </a:t>
            </a:r>
            <a:r>
              <a:rPr lang="fr-FR" sz="2400" dirty="0" err="1" smtClean="0"/>
              <a:t>year</a:t>
            </a:r>
            <a:r>
              <a:rPr lang="fr-FR" sz="2400" dirty="0" smtClean="0"/>
              <a:t>),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800" b="1" dirty="0" err="1" smtClean="0"/>
              <a:t>Visit</a:t>
            </a:r>
            <a:r>
              <a:rPr lang="fr-FR" sz="2800" dirty="0" smtClean="0"/>
              <a:t> to </a:t>
            </a:r>
            <a:r>
              <a:rPr lang="fr-FR" sz="2800" dirty="0" err="1" smtClean="0"/>
              <a:t>industry</a:t>
            </a:r>
            <a:r>
              <a:rPr lang="fr-FR" sz="2800" dirty="0" smtClean="0"/>
              <a:t> (BEST)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800" b="1" dirty="0" err="1" smtClean="0"/>
              <a:t>Video</a:t>
            </a:r>
            <a:r>
              <a:rPr lang="fr-FR" sz="2800" b="1" dirty="0" smtClean="0"/>
              <a:t>-meetings</a:t>
            </a:r>
            <a:r>
              <a:rPr lang="fr-FR" sz="2800" dirty="0" smtClean="0"/>
              <a:t> </a:t>
            </a:r>
            <a:r>
              <a:rPr lang="fr-FR" sz="2800" dirty="0" err="1" smtClean="0"/>
              <a:t>with</a:t>
            </a:r>
            <a:r>
              <a:rPr lang="fr-FR" sz="2800" dirty="0" smtClean="0"/>
              <a:t> the USA </a:t>
            </a:r>
            <a:r>
              <a:rPr lang="fr-FR" sz="2800" dirty="0" err="1" smtClean="0"/>
              <a:t>labs</a:t>
            </a:r>
            <a:r>
              <a:rPr lang="fr-FR" sz="2800" dirty="0" smtClean="0"/>
              <a:t>  (NHMFL, LBNL, FNA, BNL and OST)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800" b="1" dirty="0" err="1" smtClean="0"/>
              <a:t>Visit</a:t>
            </a:r>
            <a:r>
              <a:rPr lang="fr-FR" sz="2800" dirty="0" smtClean="0"/>
              <a:t> to </a:t>
            </a:r>
            <a:r>
              <a:rPr lang="fr-FR" sz="2800" dirty="0" err="1" smtClean="0"/>
              <a:t>Japan</a:t>
            </a:r>
            <a:r>
              <a:rPr lang="fr-FR" sz="2800" dirty="0" smtClean="0"/>
              <a:t> (</a:t>
            </a:r>
            <a:r>
              <a:rPr lang="fr-FR" sz="2800" dirty="0" err="1" smtClean="0"/>
              <a:t>Riken</a:t>
            </a:r>
            <a:r>
              <a:rPr lang="fr-FR" sz="2800" dirty="0" smtClean="0"/>
              <a:t>, </a:t>
            </a:r>
            <a:r>
              <a:rPr lang="fr-FR" sz="2800" dirty="0" err="1" smtClean="0"/>
              <a:t>Univ</a:t>
            </a:r>
            <a:r>
              <a:rPr lang="fr-FR" sz="2800" dirty="0" smtClean="0"/>
              <a:t>. of Kyoto and KEK)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800" b="1" dirty="0" err="1" smtClean="0"/>
              <a:t>Visit</a:t>
            </a:r>
            <a:r>
              <a:rPr lang="fr-FR" sz="2800" dirty="0" smtClean="0"/>
              <a:t> to CERN of </a:t>
            </a:r>
            <a:r>
              <a:rPr lang="fr-FR" sz="2800" dirty="0" err="1" smtClean="0"/>
              <a:t>Fujikura</a:t>
            </a:r>
            <a:r>
              <a:rPr lang="fr-FR" sz="2800" dirty="0" smtClean="0"/>
              <a:t> (</a:t>
            </a:r>
            <a:r>
              <a:rPr lang="fr-FR" sz="2800" dirty="0" err="1" smtClean="0"/>
              <a:t>japanese</a:t>
            </a:r>
            <a:r>
              <a:rPr lang="fr-FR" sz="2800" dirty="0" smtClean="0"/>
              <a:t> </a:t>
            </a:r>
            <a:r>
              <a:rPr lang="fr-FR" sz="2800" dirty="0" err="1" smtClean="0"/>
              <a:t>cable</a:t>
            </a:r>
            <a:r>
              <a:rPr lang="fr-FR" sz="2800" dirty="0" smtClean="0"/>
              <a:t> provider)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800" dirty="0"/>
              <a:t>WP10 </a:t>
            </a:r>
            <a:r>
              <a:rPr lang="fr-FR" sz="2800" b="1" dirty="0" err="1"/>
              <a:t>website</a:t>
            </a:r>
            <a:r>
              <a:rPr lang="fr-FR" sz="2800" dirty="0"/>
              <a:t> </a:t>
            </a:r>
            <a:r>
              <a:rPr lang="fr-FR" sz="1600" dirty="0">
                <a:hlinkClick r:id="rId2"/>
              </a:rPr>
              <a:t>https://</a:t>
            </a:r>
            <a:r>
              <a:rPr lang="fr-FR" sz="1600" dirty="0" smtClean="0">
                <a:hlinkClick r:id="rId2"/>
              </a:rPr>
              <a:t>espace.cern.ch/EuCARD2-Future-Magnets/SitePages/Home.aspx</a:t>
            </a:r>
            <a:endParaRPr lang="fr-FR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fr-FR" sz="2900" dirty="0" err="1" smtClean="0"/>
              <a:t>Preparation</a:t>
            </a:r>
            <a:r>
              <a:rPr lang="fr-FR" sz="2900" dirty="0" smtClean="0"/>
              <a:t> of </a:t>
            </a:r>
            <a:r>
              <a:rPr lang="fr-FR" sz="2900" b="1" dirty="0" smtClean="0"/>
              <a:t>MS / </a:t>
            </a:r>
            <a:r>
              <a:rPr lang="fr-FR" sz="2900" b="1" dirty="0" err="1" smtClean="0"/>
              <a:t>Annual</a:t>
            </a:r>
            <a:r>
              <a:rPr lang="fr-FR" sz="2900" b="1" dirty="0" smtClean="0"/>
              <a:t> report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800" b="1" dirty="0" smtClean="0"/>
              <a:t>Tripartite agreement </a:t>
            </a:r>
            <a:r>
              <a:rPr lang="fr-FR" sz="2200" dirty="0" smtClean="0"/>
              <a:t>– </a:t>
            </a:r>
            <a:r>
              <a:rPr lang="en-US" sz="2200" b="1" i="1" dirty="0" smtClean="0"/>
              <a:t>M</a:t>
            </a:r>
            <a:r>
              <a:rPr lang="en-US" sz="2200" i="1" dirty="0" smtClean="0"/>
              <a:t>emorandum </a:t>
            </a:r>
            <a:r>
              <a:rPr lang="en-US" sz="2200" b="1" i="1" dirty="0"/>
              <a:t>o</a:t>
            </a:r>
            <a:r>
              <a:rPr lang="en-US" sz="2200" i="1" dirty="0"/>
              <a:t>n </a:t>
            </a:r>
            <a:r>
              <a:rPr lang="en-US" sz="2200" b="1" i="1" dirty="0" smtClean="0"/>
              <a:t>C</a:t>
            </a:r>
            <a:r>
              <a:rPr lang="en-US" sz="2200" i="1" dirty="0" smtClean="0"/>
              <a:t>ooperation </a:t>
            </a:r>
            <a:r>
              <a:rPr lang="fr-FR" sz="2200" dirty="0" smtClean="0"/>
              <a:t>- </a:t>
            </a:r>
            <a:r>
              <a:rPr lang="fr-FR" sz="2800" dirty="0" smtClean="0"/>
              <a:t>(MS62) </a:t>
            </a:r>
            <a:r>
              <a:rPr lang="fr-FR" sz="2800" dirty="0" err="1" smtClean="0"/>
              <a:t>is</a:t>
            </a:r>
            <a:r>
              <a:rPr lang="fr-FR" sz="2800" dirty="0" smtClean="0"/>
              <a:t> </a:t>
            </a:r>
            <a:r>
              <a:rPr lang="fr-FR" sz="2800" dirty="0" err="1" smtClean="0"/>
              <a:t>being</a:t>
            </a:r>
            <a:r>
              <a:rPr lang="fr-FR" sz="2800" dirty="0" smtClean="0"/>
              <a:t> </a:t>
            </a:r>
            <a:r>
              <a:rPr lang="fr-FR" sz="2800" dirty="0" err="1" smtClean="0"/>
              <a:t>signed</a:t>
            </a:r>
            <a:r>
              <a:rPr lang="fr-FR" sz="2800" dirty="0" smtClean="0"/>
              <a:t>:</a:t>
            </a:r>
          </a:p>
          <a:p>
            <a:pPr lvl="1"/>
            <a:r>
              <a:rPr lang="fr-FR" sz="2400" dirty="0" err="1" smtClean="0"/>
              <a:t>EuCARD</a:t>
            </a:r>
            <a:r>
              <a:rPr lang="fr-FR" sz="2400" dirty="0" smtClean="0"/>
              <a:t> collaboration</a:t>
            </a:r>
            <a:r>
              <a:rPr lang="fr-FR" sz="2400" dirty="0"/>
              <a:t> </a:t>
            </a:r>
            <a:r>
              <a:rPr lang="fr-FR" sz="2400" dirty="0" smtClean="0"/>
              <a:t>+ </a:t>
            </a:r>
            <a:r>
              <a:rPr lang="fr-FR" sz="2400" dirty="0" err="1" smtClean="0"/>
              <a:t>Japan</a:t>
            </a:r>
            <a:r>
              <a:rPr lang="fr-FR" sz="2400" dirty="0" smtClean="0"/>
              <a:t> (KEK, </a:t>
            </a:r>
            <a:r>
              <a:rPr lang="fr-FR" sz="2400" dirty="0" err="1" smtClean="0"/>
              <a:t>Riken</a:t>
            </a:r>
            <a:r>
              <a:rPr lang="fr-FR" sz="2400" dirty="0" smtClean="0"/>
              <a:t>, Kyoto </a:t>
            </a:r>
            <a:r>
              <a:rPr lang="fr-FR" sz="2400" dirty="0" err="1" smtClean="0"/>
              <a:t>univ</a:t>
            </a:r>
            <a:r>
              <a:rPr lang="fr-FR" sz="2400" dirty="0" smtClean="0"/>
              <a:t>.) +US (NHMFL, </a:t>
            </a:r>
            <a:r>
              <a:rPr lang="en-US" sz="2400" dirty="0" smtClean="0"/>
              <a:t>LBNL, FNAL)</a:t>
            </a:r>
          </a:p>
          <a:p>
            <a:pPr lvl="1"/>
            <a:r>
              <a:rPr lang="fr-FR" sz="2400" dirty="0" smtClean="0"/>
              <a:t>Intensifies exchange of </a:t>
            </a:r>
            <a:r>
              <a:rPr lang="fr-FR" sz="2400" dirty="0" err="1" smtClean="0"/>
              <a:t>scientific</a:t>
            </a:r>
            <a:r>
              <a:rPr lang="fr-FR" sz="2400" dirty="0" smtClean="0"/>
              <a:t> information and </a:t>
            </a:r>
            <a:r>
              <a:rPr lang="fr-FR" sz="2400" dirty="0" err="1" smtClean="0"/>
              <a:t>technological</a:t>
            </a:r>
            <a:r>
              <a:rPr lang="fr-FR" sz="2400" dirty="0" smtClean="0"/>
              <a:t> innovation,</a:t>
            </a:r>
          </a:p>
          <a:p>
            <a:pPr lvl="1"/>
            <a:r>
              <a:rPr lang="en-US" sz="2400" dirty="0" smtClean="0"/>
              <a:t>Provide </a:t>
            </a:r>
            <a:r>
              <a:rPr lang="en-US" sz="2400" dirty="0"/>
              <a:t>a ground for interchange of scientific and technical personnel</a:t>
            </a:r>
            <a:endParaRPr lang="fr-FR" sz="2400" dirty="0" smtClean="0"/>
          </a:p>
          <a:p>
            <a:pPr lvl="1"/>
            <a:r>
              <a:rPr lang="en-US" sz="2400" dirty="0" smtClean="0"/>
              <a:t>Organize </a:t>
            </a:r>
            <a:r>
              <a:rPr lang="en-US" sz="2400" dirty="0"/>
              <a:t>a series of Workshop on Accelerator Magnets with HTS Technology (WAM-HTS) </a:t>
            </a:r>
            <a:endParaRPr lang="en-US" sz="2400" dirty="0" smtClean="0"/>
          </a:p>
          <a:p>
            <a:pPr lvl="1"/>
            <a:endParaRPr lang="en-US" sz="2400" dirty="0" smtClean="0"/>
          </a:p>
          <a:p>
            <a:pPr marL="457200" lvl="1" indent="0">
              <a:buNone/>
            </a:pPr>
            <a:r>
              <a:rPr lang="fr-FR" sz="2600" dirty="0" err="1" smtClean="0"/>
              <a:t>Three</a:t>
            </a:r>
            <a:r>
              <a:rPr lang="fr-FR" sz="2600" dirty="0" smtClean="0"/>
              <a:t> </a:t>
            </a:r>
            <a:r>
              <a:rPr lang="fr-FR" sz="2600" dirty="0"/>
              <a:t>Workshop for Accelerator </a:t>
            </a:r>
            <a:r>
              <a:rPr lang="fr-FR" sz="2600" dirty="0" err="1"/>
              <a:t>Magnets</a:t>
            </a:r>
            <a:r>
              <a:rPr lang="fr-FR" sz="2600" dirty="0"/>
              <a:t> in HTS</a:t>
            </a:r>
            <a:r>
              <a:rPr lang="fr-FR" sz="2600" dirty="0" smtClean="0"/>
              <a:t> </a:t>
            </a:r>
            <a:r>
              <a:rPr lang="fr-FR" sz="2600" dirty="0" err="1" smtClean="0"/>
              <a:t>planned</a:t>
            </a:r>
            <a:r>
              <a:rPr lang="fr-FR" sz="2600" dirty="0" smtClean="0"/>
              <a:t> in the </a:t>
            </a:r>
            <a:r>
              <a:rPr lang="fr-FR" sz="2600" dirty="0" err="1" smtClean="0"/>
              <a:t>framework</a:t>
            </a:r>
            <a:r>
              <a:rPr lang="fr-FR" sz="2600" dirty="0" smtClean="0"/>
              <a:t> of </a:t>
            </a:r>
            <a:r>
              <a:rPr lang="fr-FR" sz="2600" dirty="0" err="1" smtClean="0"/>
              <a:t>this</a:t>
            </a:r>
            <a:r>
              <a:rPr lang="fr-FR" sz="2600" dirty="0" smtClean="0"/>
              <a:t> agreement :</a:t>
            </a:r>
          </a:p>
          <a:p>
            <a:pPr lvl="1"/>
            <a:r>
              <a:rPr lang="fr-FR" sz="2400" b="1" dirty="0"/>
              <a:t>High-</a:t>
            </a:r>
            <a:r>
              <a:rPr lang="fr-FR" sz="2400" b="1" dirty="0" err="1"/>
              <a:t>current</a:t>
            </a:r>
            <a:r>
              <a:rPr lang="fr-FR" sz="2400" b="1" dirty="0"/>
              <a:t> HTS </a:t>
            </a:r>
            <a:r>
              <a:rPr lang="fr-FR" sz="2400" b="1" dirty="0" err="1" smtClean="0"/>
              <a:t>cables</a:t>
            </a:r>
            <a:r>
              <a:rPr lang="en-GB" sz="2400" dirty="0" smtClean="0"/>
              <a:t> </a:t>
            </a:r>
            <a:r>
              <a:rPr lang="fr-FR" sz="2400" dirty="0" smtClean="0"/>
              <a:t>(DESY, </a:t>
            </a:r>
            <a:r>
              <a:rPr lang="fr-FR" sz="2400" dirty="0" err="1" smtClean="0"/>
              <a:t>Hamburg</a:t>
            </a:r>
            <a:r>
              <a:rPr lang="fr-FR" sz="2400" dirty="0" smtClean="0"/>
              <a:t>, Germany, 21-23 </a:t>
            </a:r>
            <a:r>
              <a:rPr lang="fr-FR" sz="2400" dirty="0" err="1"/>
              <a:t>may</a:t>
            </a:r>
            <a:r>
              <a:rPr lang="fr-FR" sz="2400" dirty="0"/>
              <a:t> </a:t>
            </a:r>
            <a:r>
              <a:rPr lang="fr-FR" sz="2400" dirty="0" smtClean="0"/>
              <a:t>2014</a:t>
            </a:r>
          </a:p>
          <a:p>
            <a:pPr lvl="1"/>
            <a:r>
              <a:rPr lang="en-GB" sz="2400" b="1" dirty="0"/>
              <a:t>Dipole magnet </a:t>
            </a:r>
            <a:r>
              <a:rPr lang="en-GB" sz="2400" b="1" dirty="0" smtClean="0"/>
              <a:t>technology </a:t>
            </a:r>
            <a:r>
              <a:rPr lang="fr-FR" sz="2400" dirty="0" smtClean="0"/>
              <a:t>(</a:t>
            </a:r>
            <a:r>
              <a:rPr lang="fr-FR" sz="2400" dirty="0" err="1" smtClean="0"/>
              <a:t>University</a:t>
            </a:r>
            <a:r>
              <a:rPr lang="fr-FR" sz="2400" dirty="0" smtClean="0"/>
              <a:t> of Kyoto, </a:t>
            </a:r>
            <a:r>
              <a:rPr lang="fr-FR" sz="2400" dirty="0" err="1" smtClean="0"/>
              <a:t>Japan</a:t>
            </a:r>
            <a:r>
              <a:rPr lang="fr-FR" sz="2400" dirty="0" smtClean="0"/>
              <a:t>, </a:t>
            </a:r>
            <a:r>
              <a:rPr lang="fr-FR" sz="2400" dirty="0" err="1" smtClean="0"/>
              <a:t>november</a:t>
            </a:r>
            <a:r>
              <a:rPr lang="fr-FR" sz="2400" dirty="0" smtClean="0"/>
              <a:t> 2014)</a:t>
            </a:r>
          </a:p>
          <a:p>
            <a:pPr lvl="1"/>
            <a:r>
              <a:rPr lang="en-GB" sz="2400" b="1" dirty="0"/>
              <a:t>US </a:t>
            </a:r>
            <a:r>
              <a:rPr lang="en-GB" sz="2400" b="1" dirty="0" smtClean="0"/>
              <a:t>workshop </a:t>
            </a:r>
            <a:r>
              <a:rPr lang="en-GB" sz="2400" dirty="0" smtClean="0"/>
              <a:t>(2015, to be planned)</a:t>
            </a:r>
            <a:endParaRPr lang="en-GB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Task</a:t>
            </a:r>
            <a:r>
              <a:rPr lang="fr-FR" dirty="0"/>
              <a:t> </a:t>
            </a:r>
            <a:r>
              <a:rPr lang="fr-FR" dirty="0" smtClean="0"/>
              <a:t>2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Conductors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1600200"/>
            <a:ext cx="88392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rgbClr val="FF9900"/>
                </a:solidFill>
              </a:rPr>
              <a:t>Review </a:t>
            </a:r>
            <a:r>
              <a:rPr lang="en-US" sz="2800" b="1" dirty="0">
                <a:solidFill>
                  <a:srgbClr val="FF9900"/>
                </a:solidFill>
              </a:rPr>
              <a:t>of HTS material </a:t>
            </a:r>
            <a:r>
              <a:rPr lang="en-US" sz="2800" dirty="0"/>
              <a:t>performance</a:t>
            </a:r>
            <a:r>
              <a:rPr lang="en-US" sz="2800" b="1" dirty="0">
                <a:solidFill>
                  <a:srgbClr val="FF9900"/>
                </a:solidFill>
              </a:rPr>
              <a:t> </a:t>
            </a:r>
            <a:r>
              <a:rPr lang="en-US" sz="2800" dirty="0"/>
              <a:t>and </a:t>
            </a:r>
            <a:r>
              <a:rPr lang="en-US" sz="2800" dirty="0" smtClean="0"/>
              <a:t>issues</a:t>
            </a:r>
            <a:r>
              <a:rPr lang="en-US" sz="2400" dirty="0" smtClean="0"/>
              <a:t>:</a:t>
            </a:r>
          </a:p>
          <a:p>
            <a:pPr lvl="1"/>
            <a:r>
              <a:rPr lang="en-US" sz="2400" dirty="0" smtClean="0"/>
              <a:t>state-of-the-art</a:t>
            </a:r>
            <a:r>
              <a:rPr lang="en-US" sz="2400" dirty="0"/>
              <a:t>, </a:t>
            </a:r>
            <a:endParaRPr lang="en-US" sz="2400" dirty="0" smtClean="0"/>
          </a:p>
          <a:p>
            <a:pPr lvl="1"/>
            <a:r>
              <a:rPr lang="en-US" sz="2400" dirty="0" smtClean="0"/>
              <a:t>definition </a:t>
            </a:r>
            <a:r>
              <a:rPr lang="en-US" sz="2400" dirty="0"/>
              <a:t>of appropriate </a:t>
            </a:r>
            <a:r>
              <a:rPr lang="en-US" sz="2400" dirty="0">
                <a:solidFill>
                  <a:srgbClr val="FF9900"/>
                </a:solidFill>
              </a:rPr>
              <a:t>performance targets </a:t>
            </a:r>
            <a:r>
              <a:rPr lang="en-US" sz="2400" dirty="0"/>
              <a:t>for the R&amp;D </a:t>
            </a:r>
            <a:r>
              <a:rPr lang="en-US" sz="2400" dirty="0" smtClean="0"/>
              <a:t>work</a:t>
            </a:r>
          </a:p>
          <a:p>
            <a:pPr lvl="1"/>
            <a:endParaRPr lang="fr-FR" sz="3200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421316"/>
            <a:ext cx="727889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562600" y="3959839"/>
            <a:ext cx="1491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# 675 A/mm² @ 15 T</a:t>
            </a:r>
          </a:p>
          <a:p>
            <a:r>
              <a:rPr lang="fr-FR" sz="1200" dirty="0" smtClean="0"/>
              <a:t># 750 A/mm² @ 12 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0162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Screen Shot 2014-02-10 at 16.13.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13076"/>
            <a:ext cx="1921329" cy="853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8200" y="2027237"/>
            <a:ext cx="4419600" cy="38401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FR" dirty="0" smtClean="0"/>
              <a:t>Bi-2212</a:t>
            </a:r>
          </a:p>
          <a:p>
            <a:r>
              <a:rPr lang="fr-FR" sz="2000" dirty="0"/>
              <a:t>Backup option for </a:t>
            </a:r>
            <a:r>
              <a:rPr lang="fr-FR" sz="2000" dirty="0" smtClean="0"/>
              <a:t>WP10</a:t>
            </a:r>
          </a:p>
          <a:p>
            <a:r>
              <a:rPr lang="fr-FR" sz="2000" dirty="0"/>
              <a:t>BSC Collaboration </a:t>
            </a:r>
            <a:r>
              <a:rPr lang="fr-FR" sz="2000" dirty="0" err="1"/>
              <a:t>supported</a:t>
            </a:r>
            <a:r>
              <a:rPr lang="fr-FR" sz="2000" dirty="0"/>
              <a:t> by DOE (US)</a:t>
            </a:r>
          </a:p>
          <a:p>
            <a:r>
              <a:rPr lang="fr-FR" sz="2000" dirty="0" err="1" smtClean="0"/>
              <a:t>Isotropic</a:t>
            </a:r>
            <a:r>
              <a:rPr lang="fr-FR" sz="2000" dirty="0" smtClean="0"/>
              <a:t> </a:t>
            </a:r>
            <a:r>
              <a:rPr lang="fr-FR" sz="2000" dirty="0" err="1" smtClean="0"/>
              <a:t>properties</a:t>
            </a:r>
            <a:endParaRPr lang="fr-FR" sz="2000" dirty="0" smtClean="0"/>
          </a:p>
          <a:p>
            <a:r>
              <a:rPr lang="fr-FR" sz="2000" dirty="0" smtClean="0"/>
              <a:t>Round </a:t>
            </a:r>
            <a:r>
              <a:rPr lang="fr-FR" sz="2000" dirty="0" err="1" smtClean="0"/>
              <a:t>wire</a:t>
            </a:r>
            <a:r>
              <a:rPr lang="fr-FR" sz="2000" dirty="0"/>
              <a:t> </a:t>
            </a:r>
            <a:r>
              <a:rPr lang="fr-FR" sz="2000" dirty="0" smtClean="0"/>
              <a:t>-&gt; Rutherford </a:t>
            </a:r>
            <a:r>
              <a:rPr lang="fr-FR" sz="2000" dirty="0" err="1" smtClean="0"/>
              <a:t>cable</a:t>
            </a:r>
            <a:endParaRPr lang="fr-FR" sz="2000" dirty="0" smtClean="0"/>
          </a:p>
          <a:p>
            <a:r>
              <a:rPr lang="fr-FR" sz="2000" dirty="0" err="1" smtClean="0"/>
              <a:t>Very</a:t>
            </a:r>
            <a:r>
              <a:rPr lang="fr-FR" sz="2000" dirty="0" smtClean="0"/>
              <a:t> sensitive to </a:t>
            </a:r>
            <a:r>
              <a:rPr lang="fr-FR" sz="2000" dirty="0" err="1" smtClean="0"/>
              <a:t>mechanical</a:t>
            </a:r>
            <a:r>
              <a:rPr lang="fr-FR" sz="2000" dirty="0" smtClean="0"/>
              <a:t> </a:t>
            </a:r>
            <a:r>
              <a:rPr lang="fr-FR" sz="2000" dirty="0" err="1" smtClean="0"/>
              <a:t>strain</a:t>
            </a:r>
            <a:endParaRPr lang="fr-FR" sz="2000" dirty="0" smtClean="0"/>
          </a:p>
          <a:p>
            <a:r>
              <a:rPr lang="fr-FR" sz="2000" dirty="0" smtClean="0"/>
              <a:t>Wind and </a:t>
            </a:r>
            <a:r>
              <a:rPr lang="fr-FR" sz="2000" dirty="0" err="1" smtClean="0"/>
              <a:t>React</a:t>
            </a:r>
            <a:r>
              <a:rPr lang="fr-FR" sz="2000" dirty="0" smtClean="0"/>
              <a:t> technique</a:t>
            </a:r>
          </a:p>
          <a:p>
            <a:r>
              <a:rPr lang="fr-FR" sz="2000" dirty="0" err="1" smtClean="0"/>
              <a:t>Reaction</a:t>
            </a:r>
            <a:r>
              <a:rPr lang="fr-FR" sz="2000" dirty="0" smtClean="0"/>
              <a:t>  # </a:t>
            </a:r>
            <a:r>
              <a:rPr lang="fr-FR" sz="2000" dirty="0" err="1" smtClean="0"/>
              <a:t>homogeneous</a:t>
            </a:r>
            <a:r>
              <a:rPr lang="fr-FR" sz="2000" dirty="0" smtClean="0"/>
              <a:t> 900 ° C </a:t>
            </a:r>
            <a:r>
              <a:rPr lang="fr-FR" sz="2000" dirty="0" err="1" smtClean="0"/>
              <a:t>under</a:t>
            </a:r>
            <a:r>
              <a:rPr lang="fr-FR" sz="2000" dirty="0" smtClean="0"/>
              <a:t> 100 bar </a:t>
            </a:r>
            <a:r>
              <a:rPr lang="fr-FR" sz="2000" dirty="0" err="1" smtClean="0"/>
              <a:t>with</a:t>
            </a:r>
            <a:r>
              <a:rPr lang="fr-FR" sz="2000" dirty="0" smtClean="0"/>
              <a:t> 1 bar of O</a:t>
            </a:r>
            <a:r>
              <a:rPr lang="fr-FR" sz="2000" baseline="-25000" dirty="0" smtClean="0"/>
              <a:t>2</a:t>
            </a:r>
            <a:r>
              <a:rPr lang="fr-FR" sz="2000" dirty="0" smtClean="0"/>
              <a:t>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58" y="1981200"/>
            <a:ext cx="4489342" cy="41148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FR" dirty="0" smtClean="0"/>
              <a:t>YBCO</a:t>
            </a:r>
          </a:p>
          <a:p>
            <a:r>
              <a:rPr lang="fr-FR" sz="2000" b="1" dirty="0">
                <a:solidFill>
                  <a:srgbClr val="FF9900"/>
                </a:solidFill>
              </a:rPr>
              <a:t>Main focus of the EU </a:t>
            </a:r>
            <a:r>
              <a:rPr lang="fr-FR" sz="2000" b="1" dirty="0" smtClean="0">
                <a:solidFill>
                  <a:srgbClr val="FF9900"/>
                </a:solidFill>
              </a:rPr>
              <a:t>program</a:t>
            </a:r>
            <a:endParaRPr lang="fr-FR" sz="2000" dirty="0" smtClean="0"/>
          </a:p>
          <a:p>
            <a:r>
              <a:rPr lang="fr-FR" sz="2000" dirty="0" err="1"/>
              <a:t>Produced</a:t>
            </a:r>
            <a:r>
              <a:rPr lang="fr-FR" sz="2000" dirty="0"/>
              <a:t> by </a:t>
            </a:r>
            <a:r>
              <a:rPr lang="fr-FR" sz="2000" dirty="0" err="1"/>
              <a:t>Bruker</a:t>
            </a:r>
            <a:r>
              <a:rPr lang="fr-FR" sz="2000" dirty="0"/>
              <a:t> EST (</a:t>
            </a:r>
            <a:r>
              <a:rPr lang="fr-FR" sz="2000" dirty="0" err="1"/>
              <a:t>beneficiary</a:t>
            </a:r>
            <a:r>
              <a:rPr lang="fr-FR" sz="2000" dirty="0"/>
              <a:t> of EuCARD²)</a:t>
            </a:r>
          </a:p>
          <a:p>
            <a:r>
              <a:rPr lang="fr-FR" sz="2000" dirty="0" err="1"/>
              <a:t>Available</a:t>
            </a:r>
            <a:r>
              <a:rPr lang="fr-FR" sz="2000" dirty="0"/>
              <a:t> </a:t>
            </a:r>
            <a:r>
              <a:rPr lang="fr-FR" sz="2000" dirty="0" err="1"/>
              <a:t>from</a:t>
            </a:r>
            <a:r>
              <a:rPr lang="fr-FR" sz="2000" dirty="0"/>
              <a:t> </a:t>
            </a:r>
            <a:r>
              <a:rPr lang="fr-FR" sz="2000" dirty="0" err="1"/>
              <a:t>others</a:t>
            </a:r>
            <a:r>
              <a:rPr lang="fr-FR" sz="2000" dirty="0"/>
              <a:t> </a:t>
            </a:r>
            <a:r>
              <a:rPr lang="fr-FR" sz="2000" dirty="0" err="1"/>
              <a:t>suppliers</a:t>
            </a:r>
            <a:r>
              <a:rPr lang="fr-FR" sz="2000" dirty="0"/>
              <a:t> (</a:t>
            </a:r>
            <a:r>
              <a:rPr lang="fr-FR" sz="2000" dirty="0" err="1"/>
              <a:t>Superpower</a:t>
            </a:r>
            <a:r>
              <a:rPr lang="fr-FR" sz="2000" dirty="0"/>
              <a:t>, AMSC, </a:t>
            </a:r>
            <a:r>
              <a:rPr lang="fr-FR" sz="2000" dirty="0" err="1"/>
              <a:t>Fujikura</a:t>
            </a:r>
            <a:r>
              <a:rPr lang="fr-FR" sz="2000" dirty="0"/>
              <a:t>, </a:t>
            </a:r>
            <a:r>
              <a:rPr lang="fr-FR" sz="2000" dirty="0" err="1" smtClean="0"/>
              <a:t>Sunam</a:t>
            </a:r>
            <a:r>
              <a:rPr lang="fr-FR" sz="2000" dirty="0" smtClean="0"/>
              <a:t>, </a:t>
            </a:r>
            <a:r>
              <a:rPr lang="fr-FR" sz="2000" dirty="0" err="1" smtClean="0"/>
              <a:t>SuperOx</a:t>
            </a:r>
            <a:r>
              <a:rPr lang="fr-FR" sz="2000" dirty="0" smtClean="0"/>
              <a:t>)</a:t>
            </a:r>
            <a:endParaRPr lang="fr-FR" sz="2000" dirty="0"/>
          </a:p>
          <a:p>
            <a:r>
              <a:rPr lang="fr-FR" sz="2000" dirty="0" err="1" smtClean="0"/>
              <a:t>Anisotropic</a:t>
            </a:r>
            <a:r>
              <a:rPr lang="fr-FR" sz="2000" dirty="0" smtClean="0"/>
              <a:t> : </a:t>
            </a:r>
            <a:r>
              <a:rPr lang="fr-FR" sz="2000" dirty="0" err="1" smtClean="0"/>
              <a:t>Jc</a:t>
            </a:r>
            <a:r>
              <a:rPr lang="fr-FR" sz="2000" dirty="0" smtClean="0"/>
              <a:t> (B</a:t>
            </a:r>
            <a:r>
              <a:rPr lang="fr-FR" sz="2000" dirty="0" smtClean="0">
                <a:sym typeface="Symbol"/>
              </a:rPr>
              <a:t></a:t>
            </a:r>
            <a:r>
              <a:rPr lang="fr-FR" sz="2000" dirty="0" smtClean="0"/>
              <a:t>) # 0,1-0,3 </a:t>
            </a:r>
            <a:r>
              <a:rPr lang="fr-FR" sz="2000" dirty="0" err="1" smtClean="0"/>
              <a:t>Jc</a:t>
            </a:r>
            <a:r>
              <a:rPr lang="fr-FR" sz="2000" dirty="0" smtClean="0"/>
              <a:t> (B//)</a:t>
            </a:r>
          </a:p>
          <a:p>
            <a:r>
              <a:rPr lang="fr-FR" sz="2000" dirty="0" smtClean="0"/>
              <a:t>Tape: 4, 12 mm (10 mm) </a:t>
            </a:r>
            <a:r>
              <a:rPr lang="fr-FR" sz="2000" dirty="0" err="1" smtClean="0"/>
              <a:t>width</a:t>
            </a:r>
            <a:r>
              <a:rPr lang="fr-FR" sz="2000" dirty="0" smtClean="0"/>
              <a:t> =&gt; </a:t>
            </a:r>
            <a:r>
              <a:rPr lang="fr-FR" sz="2000" dirty="0" err="1" smtClean="0"/>
              <a:t>dedicated</a:t>
            </a:r>
            <a:r>
              <a:rPr lang="fr-FR" sz="2000" dirty="0" smtClean="0"/>
              <a:t> </a:t>
            </a:r>
            <a:r>
              <a:rPr lang="fr-FR" sz="2000" dirty="0" err="1" smtClean="0"/>
              <a:t>cable</a:t>
            </a:r>
            <a:r>
              <a:rPr lang="fr-FR" sz="2000" dirty="0" smtClean="0"/>
              <a:t> </a:t>
            </a:r>
            <a:r>
              <a:rPr lang="fr-FR" sz="2000" dirty="0" err="1" smtClean="0"/>
              <a:t>needed</a:t>
            </a:r>
            <a:endParaRPr lang="fr-FR" sz="2000" dirty="0" smtClean="0"/>
          </a:p>
          <a:p>
            <a:r>
              <a:rPr lang="fr-FR" sz="2000" dirty="0" err="1" smtClean="0"/>
              <a:t>Very</a:t>
            </a:r>
            <a:r>
              <a:rPr lang="fr-FR" sz="2000" dirty="0" smtClean="0"/>
              <a:t> </a:t>
            </a:r>
            <a:r>
              <a:rPr lang="fr-FR" sz="2000" dirty="0" err="1" smtClean="0"/>
              <a:t>robust</a:t>
            </a:r>
            <a:r>
              <a:rPr lang="fr-FR" sz="2000" dirty="0" smtClean="0"/>
              <a:t>: hastelloy layer</a:t>
            </a:r>
          </a:p>
          <a:p>
            <a:r>
              <a:rPr lang="fr-FR" sz="2000" dirty="0" err="1" smtClean="0"/>
              <a:t>React</a:t>
            </a:r>
            <a:r>
              <a:rPr lang="fr-FR" sz="2000" dirty="0" smtClean="0"/>
              <a:t> and </a:t>
            </a:r>
            <a:r>
              <a:rPr lang="fr-FR" sz="2000" dirty="0" err="1" smtClean="0"/>
              <a:t>wind</a:t>
            </a:r>
            <a:r>
              <a:rPr lang="fr-FR" sz="2000" dirty="0" smtClean="0"/>
              <a:t> technique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/>
              <a:t>Philippe Fazilleau @ EuCARD² 1</a:t>
            </a:r>
            <a:r>
              <a:rPr lang="fr-FR" baseline="30000" dirty="0" smtClean="0"/>
              <a:t>st</a:t>
            </a:r>
            <a:r>
              <a:rPr lang="fr-FR" dirty="0" smtClean="0"/>
              <a:t> </a:t>
            </a:r>
            <a:r>
              <a:rPr lang="fr-FR" dirty="0" err="1" smtClean="0"/>
              <a:t>annual</a:t>
            </a:r>
            <a:r>
              <a:rPr lang="fr-FR" dirty="0" smtClean="0"/>
              <a:t> meeting - 20/05/2014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4800" y="1443318"/>
            <a:ext cx="47134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solidFill>
                  <a:srgbClr val="FFC000"/>
                </a:solidFill>
              </a:rPr>
              <a:t>2. </a:t>
            </a:r>
            <a:r>
              <a:rPr lang="fr-FR" sz="2800" b="1" dirty="0" smtClean="0">
                <a:solidFill>
                  <a:srgbClr val="FF9900"/>
                </a:solidFill>
              </a:rPr>
              <a:t>HTS </a:t>
            </a:r>
            <a:r>
              <a:rPr lang="fr-FR" sz="2800" b="1" dirty="0" err="1" smtClean="0">
                <a:solidFill>
                  <a:srgbClr val="FF9900"/>
                </a:solidFill>
              </a:rPr>
              <a:t>material</a:t>
            </a:r>
            <a:r>
              <a:rPr lang="fr-FR" sz="2800" b="1" dirty="0" smtClean="0">
                <a:solidFill>
                  <a:srgbClr val="FF9900"/>
                </a:solidFill>
              </a:rPr>
              <a:t> </a:t>
            </a:r>
            <a:r>
              <a:rPr lang="fr-FR" sz="2800" dirty="0" smtClean="0">
                <a:solidFill>
                  <a:schemeClr val="tx1">
                    <a:lumMod val="75000"/>
                  </a:schemeClr>
                </a:solidFill>
              </a:rPr>
              <a:t>R&amp;D directions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31242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Task</a:t>
            </a:r>
            <a:r>
              <a:rPr lang="fr-FR" dirty="0" smtClean="0"/>
              <a:t> 2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Conductors</a:t>
            </a:r>
            <a:endParaRPr lang="en-US" dirty="0"/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9202" y="1889054"/>
            <a:ext cx="636598" cy="62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8420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Imag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" r="4807"/>
          <a:stretch>
            <a:fillRect/>
          </a:stretch>
        </p:blipFill>
        <p:spPr bwMode="auto">
          <a:xfrm>
            <a:off x="4637080" y="1978123"/>
            <a:ext cx="4491197" cy="1811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076" name="Imag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478923"/>
            <a:ext cx="3692464" cy="1464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llipse 5"/>
          <p:cNvSpPr/>
          <p:nvPr/>
        </p:nvSpPr>
        <p:spPr>
          <a:xfrm>
            <a:off x="6324600" y="2194432"/>
            <a:ext cx="365502" cy="304800"/>
          </a:xfrm>
          <a:prstGeom prst="ellipse">
            <a:avLst/>
          </a:prstGeom>
          <a:noFill/>
          <a:ln w="57150">
            <a:solidFill>
              <a:srgbClr val="FF99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876800" y="1914457"/>
            <a:ext cx="1718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FF9900"/>
                </a:solidFill>
              </a:rPr>
              <a:t>JE = 1,73 kA/mm² </a:t>
            </a:r>
          </a:p>
          <a:p>
            <a:pPr algn="ctr"/>
            <a:r>
              <a:rPr lang="fr-FR" sz="1600" b="1" dirty="0" smtClean="0">
                <a:solidFill>
                  <a:srgbClr val="FF9900"/>
                </a:solidFill>
              </a:rPr>
              <a:t>@ 19 T; 4,2 K</a:t>
            </a:r>
            <a:endParaRPr lang="en-US" sz="1600" b="1" dirty="0">
              <a:solidFill>
                <a:srgbClr val="FF9900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8610205" y="2675057"/>
            <a:ext cx="365502" cy="293089"/>
          </a:xfrm>
          <a:prstGeom prst="ellipse">
            <a:avLst/>
          </a:prstGeom>
          <a:noFill/>
          <a:ln w="57150">
            <a:solidFill>
              <a:srgbClr val="FF99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209207" y="2450811"/>
            <a:ext cx="1568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FF9900"/>
                </a:solidFill>
              </a:rPr>
              <a:t>JE = 366 A/mm² </a:t>
            </a:r>
          </a:p>
          <a:p>
            <a:pPr algn="ctr"/>
            <a:r>
              <a:rPr lang="fr-FR" sz="1600" b="1" dirty="0" smtClean="0">
                <a:solidFill>
                  <a:srgbClr val="FF9900"/>
                </a:solidFill>
              </a:rPr>
              <a:t>@ 19 T; 4,2 K</a:t>
            </a:r>
            <a:endParaRPr lang="en-US" sz="1600" b="1" dirty="0">
              <a:solidFill>
                <a:srgbClr val="FF99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595539" y="3222248"/>
            <a:ext cx="140134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70C0"/>
                </a:solidFill>
              </a:rPr>
              <a:t>T002-C</a:t>
            </a:r>
          </a:p>
          <a:p>
            <a:pPr algn="just"/>
            <a:r>
              <a:rPr lang="fr-FR" sz="1400" dirty="0" smtClean="0">
                <a:solidFill>
                  <a:srgbClr val="0070C0"/>
                </a:solidFill>
              </a:rPr>
              <a:t>3,8 µm </a:t>
            </a:r>
          </a:p>
          <a:p>
            <a:pPr algn="just"/>
            <a:r>
              <a:rPr lang="fr-FR" sz="1400" dirty="0" smtClean="0">
                <a:solidFill>
                  <a:srgbClr val="0070C0"/>
                </a:solidFill>
              </a:rPr>
              <a:t>REBCO </a:t>
            </a:r>
            <a:r>
              <a:rPr lang="fr-FR" sz="1400" dirty="0" err="1" smtClean="0">
                <a:solidFill>
                  <a:srgbClr val="0070C0"/>
                </a:solidFill>
              </a:rPr>
              <a:t>thickness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623927" y="4032647"/>
            <a:ext cx="140134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2400" b="1" dirty="0" smtClean="0">
                <a:solidFill>
                  <a:srgbClr val="0070C0"/>
                </a:solidFill>
              </a:rPr>
              <a:t>T003</a:t>
            </a:r>
          </a:p>
          <a:p>
            <a:pPr algn="r"/>
            <a:r>
              <a:rPr lang="fr-FR" sz="1400" dirty="0" smtClean="0">
                <a:solidFill>
                  <a:srgbClr val="0070C0"/>
                </a:solidFill>
              </a:rPr>
              <a:t>1 </a:t>
            </a:r>
            <a:r>
              <a:rPr lang="fr-FR" sz="1400" dirty="0">
                <a:solidFill>
                  <a:srgbClr val="0070C0"/>
                </a:solidFill>
              </a:rPr>
              <a:t>µm </a:t>
            </a:r>
          </a:p>
          <a:p>
            <a:pPr algn="r"/>
            <a:r>
              <a:rPr lang="fr-FR" sz="1400" dirty="0">
                <a:solidFill>
                  <a:srgbClr val="0070C0"/>
                </a:solidFill>
              </a:rPr>
              <a:t>REBCO </a:t>
            </a:r>
            <a:r>
              <a:rPr lang="fr-FR" sz="1400" dirty="0" err="1" smtClean="0">
                <a:solidFill>
                  <a:srgbClr val="0070C0"/>
                </a:solidFill>
              </a:rPr>
              <a:t>thickness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447578" y="5802703"/>
            <a:ext cx="2655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FF9900"/>
                </a:solidFill>
              </a:rPr>
              <a:t>JE = 207 A/mm² @ 19 T; 4,2 K</a:t>
            </a:r>
            <a:endParaRPr lang="en-US" sz="1600" b="1" dirty="0">
              <a:solidFill>
                <a:srgbClr val="FF9900"/>
              </a:solidFill>
            </a:endParaRPr>
          </a:p>
        </p:txBody>
      </p:sp>
      <p:sp>
        <p:nvSpPr>
          <p:cNvPr id="15" name="Espace réservé du contenu 2"/>
          <p:cNvSpPr>
            <a:spLocks noGrp="1"/>
          </p:cNvSpPr>
          <p:nvPr>
            <p:ph idx="1"/>
          </p:nvPr>
        </p:nvSpPr>
        <p:spPr>
          <a:xfrm>
            <a:off x="76200" y="4191000"/>
            <a:ext cx="5257800" cy="2392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smtClean="0"/>
              <a:t>T002-C vs T003 has:</a:t>
            </a:r>
          </a:p>
          <a:p>
            <a:r>
              <a:rPr lang="fr-FR" sz="2000" dirty="0" err="1" smtClean="0"/>
              <a:t>Higher</a:t>
            </a:r>
            <a:r>
              <a:rPr lang="fr-FR" sz="2000" dirty="0" smtClean="0"/>
              <a:t> </a:t>
            </a:r>
            <a:r>
              <a:rPr lang="fr-FR" sz="2000" dirty="0" err="1" smtClean="0"/>
              <a:t>critical</a:t>
            </a:r>
            <a:r>
              <a:rPr lang="fr-FR" sz="2000" dirty="0" smtClean="0"/>
              <a:t> </a:t>
            </a:r>
            <a:r>
              <a:rPr lang="fr-FR" sz="2000" dirty="0" err="1" smtClean="0"/>
              <a:t>current</a:t>
            </a:r>
            <a:r>
              <a:rPr lang="fr-FR" sz="2000" dirty="0" smtClean="0"/>
              <a:t> </a:t>
            </a:r>
            <a:r>
              <a:rPr lang="fr-FR" sz="2000" dirty="0"/>
              <a:t>(and </a:t>
            </a:r>
            <a:r>
              <a:rPr lang="fr-FR" sz="2000" dirty="0" smtClean="0"/>
              <a:t>JE) </a:t>
            </a:r>
          </a:p>
          <a:p>
            <a:pPr marL="0" indent="0">
              <a:buNone/>
            </a:pPr>
            <a:r>
              <a:rPr lang="fr-FR" sz="1800" dirty="0" smtClean="0"/>
              <a:t>55 A/</a:t>
            </a:r>
            <a:r>
              <a:rPr lang="fr-FR" sz="1800" dirty="0" err="1" smtClean="0"/>
              <a:t>mm.width</a:t>
            </a:r>
            <a:r>
              <a:rPr lang="fr-FR" sz="1800" dirty="0" smtClean="0"/>
              <a:t> vs 27 A/</a:t>
            </a:r>
            <a:r>
              <a:rPr lang="fr-FR" sz="1800" dirty="0" err="1" smtClean="0"/>
              <a:t>mm.width</a:t>
            </a:r>
            <a:r>
              <a:rPr lang="fr-FR" sz="1800" dirty="0" smtClean="0"/>
              <a:t>  @ 4.2 K 19 T,</a:t>
            </a:r>
          </a:p>
          <a:p>
            <a:r>
              <a:rPr lang="fr-FR" sz="2000" dirty="0" err="1" smtClean="0"/>
              <a:t>Lower</a:t>
            </a:r>
            <a:r>
              <a:rPr lang="fr-FR" sz="2000" dirty="0" smtClean="0"/>
              <a:t> layer </a:t>
            </a:r>
            <a:r>
              <a:rPr lang="fr-FR" sz="2000" dirty="0" err="1" smtClean="0"/>
              <a:t>Jc</a:t>
            </a:r>
            <a:r>
              <a:rPr lang="fr-FR" sz="2000" dirty="0" smtClean="0"/>
              <a:t> </a:t>
            </a:r>
          </a:p>
          <a:p>
            <a:pPr marL="0" indent="0">
              <a:buNone/>
            </a:pPr>
            <a:r>
              <a:rPr lang="fr-FR" sz="1800" dirty="0" smtClean="0"/>
              <a:t>15 kA/mm² vs 25 kA/mm² @ 4.2K 19 T</a:t>
            </a:r>
          </a:p>
        </p:txBody>
      </p:sp>
      <p:sp>
        <p:nvSpPr>
          <p:cNvPr id="3" name="Rectangle 2"/>
          <p:cNvSpPr/>
          <p:nvPr/>
        </p:nvSpPr>
        <p:spPr>
          <a:xfrm>
            <a:off x="33090" y="2133600"/>
            <a:ext cx="49961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dependence </a:t>
            </a: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of critical current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(</a:t>
            </a:r>
            <a:r>
              <a:rPr lang="en-GB" dirty="0" err="1" smtClean="0">
                <a:solidFill>
                  <a:schemeClr val="tx1">
                    <a:lumMod val="75000"/>
                  </a:schemeClr>
                </a:solidFill>
              </a:rPr>
              <a:t>UniGeneva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 / INPG)</a:t>
            </a:r>
          </a:p>
          <a:p>
            <a:pPr marL="285750" lvl="0" indent="-285750">
              <a:buFontTx/>
              <a:buChar char="-"/>
            </a:pP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Temperature range is between 4.2K and 77 K</a:t>
            </a:r>
          </a:p>
          <a:p>
            <a:pPr marL="285750" lvl="0" indent="-285750">
              <a:buFontTx/>
              <a:buChar char="-"/>
            </a:pP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3 field orientations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  <a:sym typeface="Symbol"/>
              </a:rPr>
              <a:t>(0°), //(90°), skew (45°)</a:t>
            </a:r>
            <a:endParaRPr lang="en-GB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fr-FR" dirty="0" smtClean="0">
                <a:solidFill>
                  <a:schemeClr val="tx1">
                    <a:lumMod val="75000"/>
                  </a:schemeClr>
                </a:solidFill>
              </a:rPr>
              <a:t>2 tapes </a:t>
            </a:r>
            <a:r>
              <a:rPr lang="fr-FR" dirty="0" err="1" smtClean="0">
                <a:solidFill>
                  <a:schemeClr val="tx1">
                    <a:lumMod val="75000"/>
                  </a:schemeClr>
                </a:solidFill>
              </a:rPr>
              <a:t>provided</a:t>
            </a:r>
            <a:r>
              <a:rPr lang="fr-FR" dirty="0" smtClean="0">
                <a:solidFill>
                  <a:schemeClr val="tx1">
                    <a:lumMod val="75000"/>
                  </a:schemeClr>
                </a:solidFill>
              </a:rPr>
              <a:t> by BEST T002C (150 µm / 3.8 µm) and T003 (130 µm / 1 µm)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563723" y="5469370"/>
            <a:ext cx="365502" cy="304800"/>
          </a:xfrm>
          <a:prstGeom prst="ellipse">
            <a:avLst/>
          </a:prstGeom>
          <a:noFill/>
          <a:ln w="57150">
            <a:solidFill>
              <a:srgbClr val="FF99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7464627" y="1752580"/>
            <a:ext cx="1627497" cy="461665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i="1" dirty="0" err="1" smtClean="0">
                <a:solidFill>
                  <a:schemeClr val="bg1"/>
                </a:solidFill>
              </a:rPr>
              <a:t>Courtesy</a:t>
            </a:r>
            <a:r>
              <a:rPr lang="fr-FR" sz="1200" i="1" dirty="0" smtClean="0">
                <a:solidFill>
                  <a:schemeClr val="bg1"/>
                </a:solidFill>
              </a:rPr>
              <a:t> of C. Senatore</a:t>
            </a:r>
          </a:p>
          <a:p>
            <a:pPr algn="ctr"/>
            <a:r>
              <a:rPr lang="fr-FR" sz="1200" i="1" dirty="0" err="1" smtClean="0">
                <a:solidFill>
                  <a:schemeClr val="bg1"/>
                </a:solidFill>
              </a:rPr>
              <a:t>Univ</a:t>
            </a:r>
            <a:r>
              <a:rPr lang="fr-FR" sz="1200" i="1" dirty="0" smtClean="0">
                <a:solidFill>
                  <a:schemeClr val="bg1"/>
                </a:solidFill>
              </a:rPr>
              <a:t>. of Geneva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574849" y="4125032"/>
            <a:ext cx="1517275" cy="461665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i="1" dirty="0" err="1" smtClean="0">
                <a:solidFill>
                  <a:schemeClr val="bg1"/>
                </a:solidFill>
              </a:rPr>
              <a:t>Courtesy</a:t>
            </a:r>
            <a:r>
              <a:rPr lang="fr-FR" sz="1200" i="1" dirty="0" smtClean="0">
                <a:solidFill>
                  <a:schemeClr val="bg1"/>
                </a:solidFill>
              </a:rPr>
              <a:t> of P. </a:t>
            </a:r>
            <a:r>
              <a:rPr lang="fr-FR" sz="1200" i="1" dirty="0" err="1" smtClean="0">
                <a:solidFill>
                  <a:schemeClr val="bg1"/>
                </a:solidFill>
              </a:rPr>
              <a:t>Tixador</a:t>
            </a:r>
            <a:endParaRPr lang="fr-FR" sz="1200" i="1" dirty="0" smtClean="0">
              <a:solidFill>
                <a:schemeClr val="bg1"/>
              </a:solidFill>
            </a:endParaRPr>
          </a:p>
          <a:p>
            <a:pPr algn="ctr"/>
            <a:r>
              <a:rPr lang="fr-FR" sz="1200" i="1" dirty="0" smtClean="0">
                <a:solidFill>
                  <a:schemeClr val="bg1"/>
                </a:solidFill>
              </a:rPr>
              <a:t>INPG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3090" y="1383248"/>
            <a:ext cx="68495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FF9900"/>
                </a:solidFill>
              </a:rPr>
              <a:t>3. 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Characterization of the </a:t>
            </a:r>
            <a:r>
              <a:rPr lang="en-US" sz="2800" b="1" dirty="0" smtClean="0">
                <a:solidFill>
                  <a:srgbClr val="FF9900"/>
                </a:solidFill>
              </a:rPr>
              <a:t>critical surface</a:t>
            </a:r>
            <a:endParaRPr lang="en-US" sz="2000" b="1" dirty="0" smtClean="0">
              <a:solidFill>
                <a:srgbClr val="FF9900"/>
              </a:solidFill>
            </a:endParaRPr>
          </a:p>
        </p:txBody>
      </p:sp>
      <p:sp>
        <p:nvSpPr>
          <p:cNvPr id="20" name="Titr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/>
          <a:lstStyle/>
          <a:p>
            <a:r>
              <a:rPr lang="fr-FR" dirty="0" err="1"/>
              <a:t>Task</a:t>
            </a:r>
            <a:r>
              <a:rPr lang="fr-FR" dirty="0"/>
              <a:t> </a:t>
            </a:r>
            <a:r>
              <a:rPr lang="fr-FR" dirty="0" smtClean="0"/>
              <a:t>2 </a:t>
            </a:r>
            <a:r>
              <a:rPr lang="fr-FR" dirty="0" err="1" smtClean="0"/>
              <a:t>progress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Conductors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882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/>
      <p:bldP spid="11" grpId="0"/>
      <p:bldP spid="13" grpId="0"/>
      <p:bldP spid="15" grpId="0" build="p"/>
      <p:bldP spid="3" grpId="0"/>
      <p:bldP spid="12" grpId="0" animBg="1"/>
      <p:bldP spid="2" grpId="0" animBg="1"/>
      <p:bldP spid="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C8D4FF55EBF84292D49BEBD52A9866" ma:contentTypeVersion="0" ma:contentTypeDescription="Create a new document." ma:contentTypeScope="" ma:versionID="aca9b3d5b31084eb874877897abcdd0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76e8e88a7ff487aa0f9596b7fbedd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221CCF-AADF-46C2-AE96-E5CC90EE01F7}">
  <ds:schemaRefs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64CAB3F-9118-4216-8E8F-18C8FADAFA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1E8E5F3-A8F2-4E1F-9CF4-E427E43ADB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3202</TotalTime>
  <Words>1806</Words>
  <Application>Microsoft Office PowerPoint</Application>
  <PresentationFormat>On-screen Show (4:3)</PresentationFormat>
  <Paragraphs>334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Future Magnets Report from WP10 </vt:lpstr>
      <vt:lpstr>WP10 main scopes </vt:lpstr>
      <vt:lpstr>WP10 structure</vt:lpstr>
      <vt:lpstr>WP10 collaboration</vt:lpstr>
      <vt:lpstr>Planning</vt:lpstr>
      <vt:lpstr>Task 1 progress Coordination &amp; communication</vt:lpstr>
      <vt:lpstr>Task 2 progress Conductors</vt:lpstr>
      <vt:lpstr>PowerPoint Presentation</vt:lpstr>
      <vt:lpstr>Task 2 progress Conductors</vt:lpstr>
      <vt:lpstr>Task 2 progress Conductors</vt:lpstr>
      <vt:lpstr>Task 2 progress Conductors</vt:lpstr>
      <vt:lpstr>Task 2 progress Conductors</vt:lpstr>
      <vt:lpstr>Task 2 progress Conductors</vt:lpstr>
      <vt:lpstr>Task 2 progress Conductors</vt:lpstr>
      <vt:lpstr>Task 3 progress magnet prototype</vt:lpstr>
      <vt:lpstr>Task 3 progress magnet prototype</vt:lpstr>
      <vt:lpstr>Task 3 progress magnet prototype</vt:lpstr>
      <vt:lpstr>Task 3 progress magnet prototype</vt:lpstr>
      <vt:lpstr>Task 3 progress magnet prototype</vt:lpstr>
      <vt:lpstr>Task 3 progress magnet prototype</vt:lpstr>
      <vt:lpstr>PowerPoint Presentation</vt:lpstr>
      <vt:lpstr>Task 3 progress magnet prototype</vt:lpstr>
      <vt:lpstr>Task 4 progress Tests </vt:lpstr>
      <vt:lpstr>Plan for the coming year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Agnes Szeberenyi</dc:creator>
  <cp:lastModifiedBy>Julia Double</cp:lastModifiedBy>
  <cp:revision>256</cp:revision>
  <cp:lastPrinted>2014-05-16T15:04:51Z</cp:lastPrinted>
  <dcterms:created xsi:type="dcterms:W3CDTF">2006-08-16T00:00:00Z</dcterms:created>
  <dcterms:modified xsi:type="dcterms:W3CDTF">2014-05-22T10:27:32Z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0x0101005DC8D4FF55EBF84292D49BEBD52A9866</vt:lpwstr>
  </property>
</Properties>
</file>