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notesMasterIdLst>
    <p:notesMasterId r:id="rId37"/>
  </p:notesMasterIdLst>
  <p:sldIdLst>
    <p:sldId id="256" r:id="rId2"/>
    <p:sldId id="284" r:id="rId3"/>
    <p:sldId id="326" r:id="rId4"/>
    <p:sldId id="327" r:id="rId5"/>
    <p:sldId id="319" r:id="rId6"/>
    <p:sldId id="320" r:id="rId7"/>
    <p:sldId id="318" r:id="rId8"/>
    <p:sldId id="323" r:id="rId9"/>
    <p:sldId id="316" r:id="rId10"/>
    <p:sldId id="325" r:id="rId11"/>
    <p:sldId id="285" r:id="rId12"/>
    <p:sldId id="288" r:id="rId13"/>
    <p:sldId id="294" r:id="rId14"/>
    <p:sldId id="297" r:id="rId15"/>
    <p:sldId id="300" r:id="rId16"/>
    <p:sldId id="298" r:id="rId17"/>
    <p:sldId id="296" r:id="rId18"/>
    <p:sldId id="292" r:id="rId19"/>
    <p:sldId id="290" r:id="rId20"/>
    <p:sldId id="291" r:id="rId21"/>
    <p:sldId id="293" r:id="rId22"/>
    <p:sldId id="301" r:id="rId23"/>
    <p:sldId id="302" r:id="rId24"/>
    <p:sldId id="304" r:id="rId25"/>
    <p:sldId id="303" r:id="rId26"/>
    <p:sldId id="306" r:id="rId27"/>
    <p:sldId id="314" r:id="rId28"/>
    <p:sldId id="307" r:id="rId29"/>
    <p:sldId id="305" r:id="rId30"/>
    <p:sldId id="310" r:id="rId31"/>
    <p:sldId id="308" r:id="rId32"/>
    <p:sldId id="311" r:id="rId33"/>
    <p:sldId id="312" r:id="rId34"/>
    <p:sldId id="309" r:id="rId35"/>
    <p:sldId id="299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71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4" d="100"/>
          <a:sy n="104" d="100"/>
        </p:scale>
        <p:origin x="-1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318DD8-CF90-2049-811E-D1F2343627BB}" type="datetimeFigureOut">
              <a:rPr lang="en-US" smtClean="0"/>
              <a:t>29/09/14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AF2395-1BCE-E14D-B301-2E93635C74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371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4" Type="http://schemas.openxmlformats.org/officeDocument/2006/relationships/image" Target="../media/image1.w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w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wmf"/><Relationship Id="rId3" Type="http://schemas.openxmlformats.org/officeDocument/2006/relationships/image" Target="../media/image1.w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wmf"/><Relationship Id="rId3" Type="http://schemas.openxmlformats.org/officeDocument/2006/relationships/image" Target="../media/image1.wmf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wmf"/><Relationship Id="rId3" Type="http://schemas.openxmlformats.org/officeDocument/2006/relationships/image" Target="../media/image1.w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wmf"/><Relationship Id="rId3" Type="http://schemas.openxmlformats.org/officeDocument/2006/relationships/image" Target="../media/image1.w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w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 descr="Miun_bi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60000">
            <a:off x="286155" y="322601"/>
            <a:ext cx="8583131" cy="5723628"/>
          </a:xfrm>
          <a:prstGeom prst="rect">
            <a:avLst/>
          </a:prstGeom>
          <a:scene3d>
            <a:camera prst="orthographicFront">
              <a:rot lat="0" lon="0" rev="30000"/>
            </a:camera>
            <a:lightRig rig="threePt" dir="t"/>
          </a:scene3d>
        </p:spPr>
      </p:pic>
      <p:pic>
        <p:nvPicPr>
          <p:cNvPr id="10" name="Bildobjekt 9" descr="MIUN_punkt_se_ROSA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1082" y="519343"/>
            <a:ext cx="1184052" cy="464708"/>
          </a:xfrm>
          <a:prstGeom prst="rect">
            <a:avLst/>
          </a:prstGeom>
        </p:spPr>
      </p:pic>
      <p:sp>
        <p:nvSpPr>
          <p:cNvPr id="9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5835014" cy="686002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algn="l">
              <a:defRPr sz="3200" b="1" baseline="0">
                <a:solidFill>
                  <a:srgbClr val="3C71B6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pic>
        <p:nvPicPr>
          <p:cNvPr id="11" name="Bildobjekt 10" descr="miunlogo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pic>
        <p:nvPicPr>
          <p:cNvPr id="6" name="Bildobjekt 9" descr="MIUN_punkt_se_ROSA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41082" y="519343"/>
            <a:ext cx="1184052" cy="4647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rgbClr val="3C71B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Frihandsfigur 7"/>
          <p:cNvSpPr/>
          <p:nvPr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1" name="Bildobjekt 10" descr="MIUN_punkt_se_ROSA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7778707" y="5063208"/>
            <a:ext cx="1184052" cy="464708"/>
          </a:xfrm>
          <a:prstGeom prst="rect">
            <a:avLst/>
          </a:prstGeom>
        </p:spPr>
      </p:pic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629400" y="332656"/>
            <a:ext cx="750912" cy="5793507"/>
          </a:xfrm>
          <a:prstGeom prst="rect">
            <a:avLst/>
          </a:prstGeom>
        </p:spPr>
        <p:txBody>
          <a:bodyPr vert="eaVert"/>
          <a:lstStyle>
            <a:lvl1pPr>
              <a:defRPr sz="3200" baseline="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332656"/>
            <a:ext cx="6019800" cy="5793507"/>
          </a:xfrm>
          <a:prstGeom prst="rect">
            <a:avLst/>
          </a:prstGeom>
        </p:spPr>
        <p:txBody>
          <a:bodyPr vert="eaVert"/>
          <a:lstStyle>
            <a:lvl1pPr marL="288000" indent="-288000">
              <a:buClr>
                <a:srgbClr val="3C71B6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buClr>
                <a:srgbClr val="3C71B6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3C71B6"/>
              </a:buClr>
              <a:defRPr sz="1600" i="1">
                <a:latin typeface="Arial" pitchFamily="34" charset="0"/>
                <a:cs typeface="Arial" pitchFamily="34" charset="0"/>
              </a:defRPr>
            </a:lvl3pPr>
            <a:lvl4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4pPr>
            <a:lvl5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5013176"/>
            <a:ext cx="7772400" cy="755799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83568" y="3512989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dast Rubrik 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6"/>
          <p:cNvGrpSpPr/>
          <p:nvPr/>
        </p:nvGrpSpPr>
        <p:grpSpPr>
          <a:xfrm>
            <a:off x="228600" y="228600"/>
            <a:ext cx="8686800" cy="5923446"/>
            <a:chOff x="228600" y="228600"/>
            <a:chExt cx="8686800" cy="5923446"/>
          </a:xfrm>
        </p:grpSpPr>
        <p:sp>
          <p:nvSpPr>
            <p:cNvPr id="10" name="Rektangel 9"/>
            <p:cNvSpPr/>
            <p:nvPr/>
          </p:nvSpPr>
          <p:spPr>
            <a:xfrm>
              <a:off x="228600" y="228600"/>
              <a:ext cx="8686800" cy="592344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2" name="Frihandsfigur 11"/>
            <p:cNvSpPr/>
            <p:nvPr/>
          </p:nvSpPr>
          <p:spPr>
            <a:xfrm rot="60000">
              <a:off x="302025" y="315820"/>
              <a:ext cx="8566723" cy="5737517"/>
            </a:xfrm>
            <a:custGeom>
              <a:avLst/>
              <a:gdLst>
                <a:gd name="connsiteX0" fmla="*/ 0 w 8382000"/>
                <a:gd name="connsiteY0" fmla="*/ 0 h 5257800"/>
                <a:gd name="connsiteX1" fmla="*/ 8382000 w 8382000"/>
                <a:gd name="connsiteY1" fmla="*/ 0 h 5257800"/>
                <a:gd name="connsiteX2" fmla="*/ 8382000 w 8382000"/>
                <a:gd name="connsiteY2" fmla="*/ 5257800 h 5257800"/>
                <a:gd name="connsiteX3" fmla="*/ 0 w 8382000"/>
                <a:gd name="connsiteY3" fmla="*/ 5257800 h 5257800"/>
                <a:gd name="connsiteX4" fmla="*/ 0 w 8382000"/>
                <a:gd name="connsiteY4" fmla="*/ 0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0" h="5257800">
                  <a:moveTo>
                    <a:pt x="0" y="0"/>
                  </a:moveTo>
                  <a:lnTo>
                    <a:pt x="8382000" y="0"/>
                  </a:lnTo>
                  <a:lnTo>
                    <a:pt x="8382000" y="5257800"/>
                  </a:lnTo>
                  <a:lnTo>
                    <a:pt x="0" y="5257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5A5"/>
            </a:solidFill>
            <a:ln>
              <a:noFill/>
            </a:ln>
            <a:effectLst/>
            <a:scene3d>
              <a:camera prst="orthographicFront">
                <a:rot lat="0" lon="0" rev="3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</p:grpSp>
      <p:pic>
        <p:nvPicPr>
          <p:cNvPr id="18" name="Bildobjekt 17" descr="MIUN_punkt_se_ROSA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1082" y="519343"/>
            <a:ext cx="1184052" cy="464709"/>
          </a:xfrm>
          <a:prstGeom prst="rect">
            <a:avLst/>
          </a:prstGeom>
        </p:spPr>
      </p:pic>
      <p:sp>
        <p:nvSpPr>
          <p:cNvPr id="14" name="Rubrik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848872" cy="4320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pic>
        <p:nvPicPr>
          <p:cNvPr id="22" name="Bildobjekt 21" descr="miunlogo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sp>
        <p:nvSpPr>
          <p:cNvPr id="1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1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Platshållare för innehåll 3"/>
          <p:cNvSpPr>
            <a:spLocks noGrp="1"/>
          </p:cNvSpPr>
          <p:nvPr>
            <p:ph sz="half" idx="13"/>
          </p:nvPr>
        </p:nvSpPr>
        <p:spPr>
          <a:xfrm>
            <a:off x="683568" y="1988841"/>
            <a:ext cx="7488832" cy="2808312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bg1"/>
              </a:buClr>
              <a:buFontTx/>
              <a:buNone/>
              <a:defRPr sz="18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buClr>
                <a:schemeClr val="bg1"/>
              </a:buClr>
              <a:buFontTx/>
              <a:buNone/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chemeClr val="bg1"/>
              </a:buClr>
              <a:buFontTx/>
              <a:buNone/>
              <a:defRPr sz="1600" i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chemeClr val="bg1"/>
              </a:buClr>
              <a:buFontTx/>
              <a:buNone/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buClr>
                <a:schemeClr val="bg1"/>
              </a:buClr>
              <a:buFontTx/>
              <a:buNone/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pic>
        <p:nvPicPr>
          <p:cNvPr id="13" name="Bildobjekt 17" descr="MIUN_punkt_se_ROSA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1082" y="519343"/>
            <a:ext cx="1184052" cy="46470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ubrik och innehåll 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3"/>
          <p:cNvGrpSpPr/>
          <p:nvPr/>
        </p:nvGrpSpPr>
        <p:grpSpPr>
          <a:xfrm>
            <a:off x="228600" y="228600"/>
            <a:ext cx="8686800" cy="5923446"/>
            <a:chOff x="228600" y="228600"/>
            <a:chExt cx="8686800" cy="5923446"/>
          </a:xfrm>
        </p:grpSpPr>
        <p:sp>
          <p:nvSpPr>
            <p:cNvPr id="10" name="Rektangel 9"/>
            <p:cNvSpPr/>
            <p:nvPr/>
          </p:nvSpPr>
          <p:spPr>
            <a:xfrm>
              <a:off x="228600" y="228600"/>
              <a:ext cx="8686800" cy="592344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2" name="Frihandsfigur 11"/>
            <p:cNvSpPr/>
            <p:nvPr/>
          </p:nvSpPr>
          <p:spPr>
            <a:xfrm rot="60000">
              <a:off x="302025" y="315820"/>
              <a:ext cx="8566723" cy="5737517"/>
            </a:xfrm>
            <a:custGeom>
              <a:avLst/>
              <a:gdLst>
                <a:gd name="connsiteX0" fmla="*/ 0 w 8382000"/>
                <a:gd name="connsiteY0" fmla="*/ 0 h 5257800"/>
                <a:gd name="connsiteX1" fmla="*/ 8382000 w 8382000"/>
                <a:gd name="connsiteY1" fmla="*/ 0 h 5257800"/>
                <a:gd name="connsiteX2" fmla="*/ 8382000 w 8382000"/>
                <a:gd name="connsiteY2" fmla="*/ 5257800 h 5257800"/>
                <a:gd name="connsiteX3" fmla="*/ 0 w 8382000"/>
                <a:gd name="connsiteY3" fmla="*/ 5257800 h 5257800"/>
                <a:gd name="connsiteX4" fmla="*/ 0 w 8382000"/>
                <a:gd name="connsiteY4" fmla="*/ 0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0" h="5257800">
                  <a:moveTo>
                    <a:pt x="0" y="0"/>
                  </a:moveTo>
                  <a:lnTo>
                    <a:pt x="8382000" y="0"/>
                  </a:lnTo>
                  <a:lnTo>
                    <a:pt x="8382000" y="5257800"/>
                  </a:lnTo>
                  <a:lnTo>
                    <a:pt x="0" y="5257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5A5"/>
            </a:solidFill>
            <a:ln>
              <a:noFill/>
            </a:ln>
            <a:effectLst/>
            <a:scene3d>
              <a:camera prst="orthographicFront">
                <a:rot lat="0" lon="0" rev="3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</p:grpSp>
      <p:pic>
        <p:nvPicPr>
          <p:cNvPr id="19" name="Bildobjekt 18" descr="MIUN_punkt_se_ROSA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1082" y="519343"/>
            <a:ext cx="1184052" cy="464709"/>
          </a:xfrm>
          <a:prstGeom prst="rect">
            <a:avLst/>
          </a:prstGeom>
        </p:spPr>
      </p:pic>
      <p:sp>
        <p:nvSpPr>
          <p:cNvPr id="14" name="Rubrik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848872" cy="4320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pic>
        <p:nvPicPr>
          <p:cNvPr id="22" name="Bildobjekt 21" descr="miunlogo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sp>
        <p:nvSpPr>
          <p:cNvPr id="16" name="Platshållare för innehåll 3"/>
          <p:cNvSpPr>
            <a:spLocks noGrp="1"/>
          </p:cNvSpPr>
          <p:nvPr>
            <p:ph sz="half" idx="12"/>
          </p:nvPr>
        </p:nvSpPr>
        <p:spPr>
          <a:xfrm>
            <a:off x="683568" y="1988841"/>
            <a:ext cx="7488832" cy="2808312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bg1"/>
              </a:buClr>
              <a:buFont typeface="Arial" pitchFamily="34" charset="0"/>
              <a:buChar char="•"/>
              <a:defRPr sz="18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chemeClr val="bg1"/>
              </a:buClr>
              <a:defRPr sz="1600" i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chemeClr val="bg1"/>
              </a:buClr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buClr>
                <a:schemeClr val="bg1"/>
              </a:buClr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1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17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8" name="Platshållare för bildnummer 5"/>
          <p:cNvSpPr>
            <a:spLocks noGrp="1"/>
          </p:cNvSpPr>
          <p:nvPr>
            <p:ph type="sldNum" sz="quarter" idx="13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Regular Slid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564495" y="1196752"/>
            <a:ext cx="7967946" cy="51816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600"/>
              </a:spcBef>
              <a:buFontTx/>
              <a:buNone/>
              <a:defRPr sz="2000"/>
            </a:lvl1pPr>
            <a:lvl2pPr marL="457200" indent="0">
              <a:buFontTx/>
              <a:buNone/>
              <a:defRPr sz="1800"/>
            </a:lvl2pPr>
            <a:lvl3pPr marL="914400" indent="0">
              <a:buFontTx/>
              <a:buNone/>
              <a:defRPr sz="1800"/>
            </a:lvl3pPr>
            <a:lvl4pPr marL="1371600" indent="0">
              <a:buFontTx/>
              <a:buNone/>
              <a:defRPr sz="1600"/>
            </a:lvl4pPr>
            <a:lvl5pPr marL="1828800" indent="0">
              <a:buFontTx/>
              <a:buNone/>
              <a:defRPr sz="1600"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28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403648" y="0"/>
            <a:ext cx="6552728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fr-FR" noProof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76200" y="75900"/>
            <a:ext cx="1245910" cy="840088"/>
            <a:chOff x="76200" y="75900"/>
            <a:chExt cx="1245910" cy="840088"/>
          </a:xfrm>
        </p:grpSpPr>
        <p:grpSp>
          <p:nvGrpSpPr>
            <p:cNvPr id="6" name="Group 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8" name="Picture 7" descr="CERN logo"/>
              <p:cNvPicPr>
                <a:picLocks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 descr="medipixlogo"/>
              <p:cNvPicPr>
                <a:picLocks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7" name="Picture 2"/>
            <p:cNvPicPr>
              <a:picLocks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2836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ast Rubrik Blå bak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 16"/>
          <p:cNvGrpSpPr/>
          <p:nvPr/>
        </p:nvGrpSpPr>
        <p:grpSpPr>
          <a:xfrm>
            <a:off x="228600" y="228600"/>
            <a:ext cx="8686800" cy="5923446"/>
            <a:chOff x="228600" y="228600"/>
            <a:chExt cx="8686800" cy="5923446"/>
          </a:xfrm>
        </p:grpSpPr>
        <p:sp>
          <p:nvSpPr>
            <p:cNvPr id="10" name="Rektangel 9"/>
            <p:cNvSpPr/>
            <p:nvPr/>
          </p:nvSpPr>
          <p:spPr>
            <a:xfrm>
              <a:off x="228600" y="228600"/>
              <a:ext cx="8686800" cy="5923446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2" name="Frihandsfigur 11"/>
            <p:cNvSpPr/>
            <p:nvPr/>
          </p:nvSpPr>
          <p:spPr>
            <a:xfrm rot="60000">
              <a:off x="302025" y="315820"/>
              <a:ext cx="8566723" cy="5737517"/>
            </a:xfrm>
            <a:custGeom>
              <a:avLst/>
              <a:gdLst>
                <a:gd name="connsiteX0" fmla="*/ 0 w 8382000"/>
                <a:gd name="connsiteY0" fmla="*/ 0 h 5257800"/>
                <a:gd name="connsiteX1" fmla="*/ 8382000 w 8382000"/>
                <a:gd name="connsiteY1" fmla="*/ 0 h 5257800"/>
                <a:gd name="connsiteX2" fmla="*/ 8382000 w 8382000"/>
                <a:gd name="connsiteY2" fmla="*/ 5257800 h 5257800"/>
                <a:gd name="connsiteX3" fmla="*/ 0 w 8382000"/>
                <a:gd name="connsiteY3" fmla="*/ 5257800 h 5257800"/>
                <a:gd name="connsiteX4" fmla="*/ 0 w 8382000"/>
                <a:gd name="connsiteY4" fmla="*/ 0 h 525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82000" h="5257800">
                  <a:moveTo>
                    <a:pt x="0" y="0"/>
                  </a:moveTo>
                  <a:lnTo>
                    <a:pt x="8382000" y="0"/>
                  </a:lnTo>
                  <a:lnTo>
                    <a:pt x="8382000" y="5257800"/>
                  </a:lnTo>
                  <a:lnTo>
                    <a:pt x="0" y="5257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65A5"/>
            </a:solidFill>
            <a:ln>
              <a:noFill/>
            </a:ln>
            <a:effectLst/>
            <a:scene3d>
              <a:camera prst="orthographicFront">
                <a:rot lat="0" lon="0" rev="30000"/>
              </a:camera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dirty="0"/>
            </a:p>
          </p:txBody>
        </p:sp>
      </p:grpSp>
      <p:pic>
        <p:nvPicPr>
          <p:cNvPr id="18" name="Bildobjekt 17" descr="MIUN_punkt_se_ROSA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1082" y="519343"/>
            <a:ext cx="1184052" cy="464709"/>
          </a:xfrm>
          <a:prstGeom prst="rect">
            <a:avLst/>
          </a:prstGeom>
        </p:spPr>
      </p:pic>
      <p:sp>
        <p:nvSpPr>
          <p:cNvPr id="14" name="Rubrik 1"/>
          <p:cNvSpPr>
            <a:spLocks noGrp="1"/>
          </p:cNvSpPr>
          <p:nvPr>
            <p:ph type="title"/>
          </p:nvPr>
        </p:nvSpPr>
        <p:spPr>
          <a:xfrm>
            <a:off x="683568" y="1196752"/>
            <a:ext cx="7848872" cy="4320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pic>
        <p:nvPicPr>
          <p:cNvPr id="22" name="Bildobjekt 21" descr="miunlogo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sp>
        <p:nvSpPr>
          <p:cNvPr id="15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16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  <p:sp>
        <p:nvSpPr>
          <p:cNvPr id="19" name="Platshållare för innehåll 3"/>
          <p:cNvSpPr>
            <a:spLocks noGrp="1"/>
          </p:cNvSpPr>
          <p:nvPr>
            <p:ph sz="half" idx="13"/>
          </p:nvPr>
        </p:nvSpPr>
        <p:spPr>
          <a:xfrm>
            <a:off x="683568" y="1988841"/>
            <a:ext cx="7488832" cy="2808312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chemeClr val="bg1"/>
              </a:buClr>
              <a:buFontTx/>
              <a:buNone/>
              <a:defRPr sz="18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>
              <a:buClr>
                <a:schemeClr val="bg1"/>
              </a:buClr>
              <a:buFontTx/>
              <a:buNone/>
              <a:defRPr sz="1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buClr>
                <a:schemeClr val="bg1"/>
              </a:buClr>
              <a:buFontTx/>
              <a:buNone/>
              <a:defRPr sz="1600" i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buClr>
                <a:schemeClr val="bg1"/>
              </a:buClr>
              <a:buFontTx/>
              <a:buNone/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buClr>
                <a:schemeClr val="bg1"/>
              </a:buClr>
              <a:buFontTx/>
              <a:buNone/>
              <a:defRPr sz="14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219200"/>
            <a:ext cx="3657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1219200"/>
            <a:ext cx="3657600" cy="5105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1908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ktangel 8"/>
          <p:cNvSpPr/>
          <p:nvPr/>
        </p:nvSpPr>
        <p:spPr>
          <a:xfrm>
            <a:off x="228600" y="228600"/>
            <a:ext cx="8686800" cy="592344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0" name="Frihandsfigur 9"/>
          <p:cNvSpPr/>
          <p:nvPr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2" name="Rubrik 1"/>
          <p:cNvSpPr>
            <a:spLocks noGrp="1"/>
          </p:cNvSpPr>
          <p:nvPr>
            <p:ph type="ctrTitle" hasCustomPrompt="1"/>
          </p:nvPr>
        </p:nvSpPr>
        <p:spPr>
          <a:xfrm>
            <a:off x="685800" y="1218926"/>
            <a:ext cx="5835014" cy="68600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sv-SE" dirty="0" err="1" smtClean="0"/>
              <a:t>headline</a:t>
            </a:r>
            <a:endParaRPr lang="sv-SE" dirty="0"/>
          </a:p>
        </p:txBody>
      </p:sp>
      <p:pic>
        <p:nvPicPr>
          <p:cNvPr id="13" name="Bildobjekt 12" descr="MIUN_punkt_se_ROSA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082" y="519343"/>
            <a:ext cx="1184052" cy="464708"/>
          </a:xfrm>
          <a:prstGeom prst="rect">
            <a:avLst/>
          </a:prstGeom>
        </p:spPr>
      </p:pic>
      <p:sp>
        <p:nvSpPr>
          <p:cNvPr id="11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170407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14" name="Platshållare för bildnummer 15"/>
          <p:cNvSpPr>
            <a:spLocks noGrp="1"/>
          </p:cNvSpPr>
          <p:nvPr>
            <p:ph type="sldNum" sz="quarter" idx="12"/>
          </p:nvPr>
        </p:nvSpPr>
        <p:spPr>
          <a:xfrm>
            <a:off x="5354827" y="6356350"/>
            <a:ext cx="1661292" cy="365125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Platshållare för sidfot 16"/>
          <p:cNvSpPr>
            <a:spLocks noGrp="1"/>
          </p:cNvSpPr>
          <p:nvPr>
            <p:ph type="ftr" sz="quarter" idx="13"/>
          </p:nvPr>
        </p:nvSpPr>
        <p:spPr>
          <a:xfrm>
            <a:off x="2919350" y="6356350"/>
            <a:ext cx="1894629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Platshållare för text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4214" y="1919579"/>
            <a:ext cx="6688136" cy="3611271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2pPr>
            <a:lvl3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3pPr>
            <a:lvl4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4pPr>
            <a:lvl5pPr>
              <a:buClr>
                <a:schemeClr val="tx2"/>
              </a:buClr>
              <a:defRPr baseline="0">
                <a:solidFill>
                  <a:schemeClr val="tx1"/>
                </a:solidFill>
              </a:defRPr>
            </a:lvl5pPr>
          </a:lstStyle>
          <a:p>
            <a:pPr lvl="0"/>
            <a:r>
              <a:rPr lang="sv-SE" dirty="0" err="1" smtClean="0"/>
              <a:t>Please</a:t>
            </a:r>
            <a:r>
              <a:rPr lang="sv-SE" dirty="0" smtClean="0"/>
              <a:t> </a:t>
            </a:r>
            <a:r>
              <a:rPr lang="sv-SE" dirty="0" err="1" smtClean="0"/>
              <a:t>write</a:t>
            </a:r>
            <a:r>
              <a:rPr lang="sv-SE" dirty="0" smtClean="0"/>
              <a:t> your text </a:t>
            </a:r>
            <a:r>
              <a:rPr lang="sv-SE" dirty="0" err="1" smtClean="0"/>
              <a:t>here</a:t>
            </a:r>
            <a:endParaRPr lang="sv-SE" dirty="0" smtClean="0"/>
          </a:p>
          <a:p>
            <a:pPr lvl="1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two</a:t>
            </a:r>
            <a:endParaRPr lang="sv-SE" dirty="0" smtClean="0"/>
          </a:p>
          <a:p>
            <a:pPr lvl="2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three</a:t>
            </a:r>
            <a:endParaRPr lang="sv-SE" dirty="0" smtClean="0"/>
          </a:p>
          <a:p>
            <a:pPr lvl="3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four</a:t>
            </a:r>
            <a:endParaRPr lang="sv-SE" dirty="0" smtClean="0"/>
          </a:p>
          <a:p>
            <a:pPr lvl="4"/>
            <a:r>
              <a:rPr lang="sv-SE" dirty="0" err="1" smtClean="0"/>
              <a:t>Level</a:t>
            </a:r>
            <a:r>
              <a:rPr lang="sv-SE" dirty="0" smtClean="0"/>
              <a:t> </a:t>
            </a:r>
            <a:r>
              <a:rPr lang="sv-SE" dirty="0" err="1" smtClean="0"/>
              <a:t>five</a:t>
            </a:r>
            <a:endParaRPr lang="sv-SE" dirty="0"/>
          </a:p>
        </p:txBody>
      </p:sp>
      <p:pic>
        <p:nvPicPr>
          <p:cNvPr id="12" name="Bildobjekt 11" descr="miunlogo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4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8137AF-C0C3-5B45-9970-477B691C9DFA}" type="datetimeFigureOut">
              <a:rPr lang="en-US" smtClean="0"/>
              <a:t>29/09/14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2F75F-2A83-864B-BBAC-E11B64CC8C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1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Bildobjekt 21" descr="miunlogo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sp>
        <p:nvSpPr>
          <p:cNvPr id="11" name="Rubrik 1"/>
          <p:cNvSpPr>
            <a:spLocks noGrp="1"/>
          </p:cNvSpPr>
          <p:nvPr>
            <p:ph type="title"/>
          </p:nvPr>
        </p:nvSpPr>
        <p:spPr>
          <a:xfrm>
            <a:off x="683568" y="496800"/>
            <a:ext cx="7848872" cy="4320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24" name="Platshållare för text 23"/>
          <p:cNvSpPr>
            <a:spLocks noGrp="1"/>
          </p:cNvSpPr>
          <p:nvPr>
            <p:ph type="body" sz="quarter" idx="10"/>
          </p:nvPr>
        </p:nvSpPr>
        <p:spPr>
          <a:xfrm>
            <a:off x="683568" y="1597554"/>
            <a:ext cx="7488237" cy="2808287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rgbClr val="3C71B6"/>
              </a:buClr>
              <a:buFont typeface="Arial" pitchFamily="34" charset="0"/>
              <a:buChar char="•"/>
              <a:defRPr sz="1800" baseline="0">
                <a:latin typeface="Arial" pitchFamily="34" charset="0"/>
                <a:cs typeface="Arial" pitchFamily="34" charset="0"/>
              </a:defRPr>
            </a:lvl1pPr>
            <a:lvl2pPr>
              <a:buClr>
                <a:srgbClr val="3C71B6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3C71B6"/>
              </a:buClr>
              <a:defRPr sz="1600" i="1">
                <a:latin typeface="Arial" pitchFamily="34" charset="0"/>
                <a:cs typeface="Arial" pitchFamily="34" charset="0"/>
              </a:defRPr>
            </a:lvl3pPr>
            <a:lvl4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4pPr>
            <a:lvl5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8" name="Platshållare för datum 4"/>
          <p:cNvSpPr>
            <a:spLocks noGrp="1"/>
          </p:cNvSpPr>
          <p:nvPr>
            <p:ph type="dt" sz="half" idx="11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9" name="Platshållare för sidfot 5"/>
          <p:cNvSpPr>
            <a:spLocks noGrp="1"/>
          </p:cNvSpPr>
          <p:nvPr>
            <p:ph type="ftr" sz="quarter" idx="12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0" name="Platshållare för bildnummer 6"/>
          <p:cNvSpPr>
            <a:spLocks noGrp="1"/>
          </p:cNvSpPr>
          <p:nvPr>
            <p:ph type="sldNum" sz="quarter" idx="13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457200" y="1988840"/>
            <a:ext cx="4038600" cy="4137323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rgbClr val="3C71B6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buClr>
                <a:srgbClr val="3C71B6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3C71B6"/>
              </a:buClr>
              <a:defRPr sz="1600" i="1">
                <a:latin typeface="Arial" pitchFamily="34" charset="0"/>
                <a:cs typeface="Arial" pitchFamily="34" charset="0"/>
              </a:defRPr>
            </a:lvl3pPr>
            <a:lvl4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4pPr>
            <a:lvl5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648200" y="1988840"/>
            <a:ext cx="4038600" cy="4137323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rgbClr val="3C71B6"/>
              </a:buClr>
              <a:buFont typeface="Arial" pitchFamily="34" charset="0"/>
              <a:buChar char="•"/>
              <a:defRPr sz="1800" b="0">
                <a:latin typeface="Arial" pitchFamily="34" charset="0"/>
                <a:cs typeface="Arial" pitchFamily="34" charset="0"/>
              </a:defRPr>
            </a:lvl1pPr>
            <a:lvl2pPr>
              <a:buClr>
                <a:srgbClr val="3C71B6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3C71B6"/>
              </a:buClr>
              <a:defRPr sz="1600" i="1">
                <a:latin typeface="Arial" pitchFamily="34" charset="0"/>
                <a:cs typeface="Arial" pitchFamily="34" charset="0"/>
              </a:defRPr>
            </a:lvl3pPr>
            <a:lvl4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4pPr>
            <a:lvl5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ubrik 1"/>
          <p:cNvSpPr>
            <a:spLocks noGrp="1"/>
          </p:cNvSpPr>
          <p:nvPr>
            <p:ph type="title"/>
          </p:nvPr>
        </p:nvSpPr>
        <p:spPr>
          <a:xfrm>
            <a:off x="467544" y="1196752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11" name="Platshållare för innehåll 2"/>
          <p:cNvSpPr>
            <a:spLocks noGrp="1"/>
          </p:cNvSpPr>
          <p:nvPr>
            <p:ph sz="half" idx="1"/>
          </p:nvPr>
        </p:nvSpPr>
        <p:spPr>
          <a:xfrm>
            <a:off x="4644008" y="1988840"/>
            <a:ext cx="4038600" cy="4137323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rgbClr val="3C71B6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buClr>
                <a:srgbClr val="3C71B6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3C71B6"/>
              </a:buClr>
              <a:defRPr sz="1600" i="1">
                <a:latin typeface="Arial" pitchFamily="34" charset="0"/>
                <a:cs typeface="Arial" pitchFamily="34" charset="0"/>
              </a:defRPr>
            </a:lvl3pPr>
            <a:lvl4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4pPr>
            <a:lvl5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83568" y="498274"/>
            <a:ext cx="7931224" cy="432048"/>
          </a:xfrm>
          <a:prstGeom prst="rect">
            <a:avLst/>
          </a:prstGeom>
        </p:spPr>
        <p:txBody>
          <a:bodyPr/>
          <a:lstStyle>
            <a:lvl1pPr>
              <a:defRPr sz="3200" baseline="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1412776"/>
            <a:ext cx="5111750" cy="4713387"/>
          </a:xfrm>
          <a:prstGeom prst="rect">
            <a:avLst/>
          </a:prstGeom>
        </p:spPr>
        <p:txBody>
          <a:bodyPr/>
          <a:lstStyle>
            <a:lvl1pPr marL="288000" indent="-288000">
              <a:buClr>
                <a:srgbClr val="3C71B6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buClr>
                <a:srgbClr val="3C71B6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3C71B6"/>
              </a:buClr>
              <a:defRPr sz="1600" i="1">
                <a:latin typeface="Arial" pitchFamily="34" charset="0"/>
                <a:cs typeface="Arial" pitchFamily="34" charset="0"/>
              </a:defRPr>
            </a:lvl3pPr>
            <a:lvl4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4pPr>
            <a:lvl5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432048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200" baseline="0"/>
            </a:lvl1pPr>
          </a:lstStyle>
          <a:p>
            <a:r>
              <a:rPr lang="en-US" smtClean="0"/>
              <a:t>Click to edit Master title style</a:t>
            </a:r>
            <a:endParaRPr lang="sv-SE" dirty="0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eaVert"/>
          <a:lstStyle>
            <a:lvl1pPr marL="288000" indent="-288000">
              <a:buClr>
                <a:srgbClr val="3C71B6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buClr>
                <a:srgbClr val="3C71B6"/>
              </a:buClr>
              <a:defRPr sz="1600">
                <a:latin typeface="Arial" pitchFamily="34" charset="0"/>
                <a:cs typeface="Arial" pitchFamily="34" charset="0"/>
              </a:defRPr>
            </a:lvl2pPr>
            <a:lvl3pPr>
              <a:buClr>
                <a:srgbClr val="3C71B6"/>
              </a:buClr>
              <a:defRPr sz="1600" i="1">
                <a:latin typeface="Arial" pitchFamily="34" charset="0"/>
                <a:cs typeface="Arial" pitchFamily="34" charset="0"/>
              </a:defRPr>
            </a:lvl3pPr>
            <a:lvl4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4pPr>
            <a:lvl5pPr>
              <a:buClr>
                <a:srgbClr val="3C71B6"/>
              </a:buClr>
              <a:defRPr sz="1400" b="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A64CC0-309E-4B71-A651-DF3A64CD9851}" type="datetimeFigureOut">
              <a:rPr lang="sv-SE" smtClean="0"/>
              <a:pPr/>
              <a:t>29/09/14</a:t>
            </a:fld>
            <a:endParaRPr lang="sv-SE"/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21" Type="http://schemas.openxmlformats.org/officeDocument/2006/relationships/image" Target="../media/image1.wmf"/><Relationship Id="rId22" Type="http://schemas.openxmlformats.org/officeDocument/2006/relationships/image" Target="../media/image2.emf"/><Relationship Id="rId23" Type="http://schemas.openxmlformats.org/officeDocument/2006/relationships/image" Target="../media/image3.emf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ihandsfigur 14"/>
          <p:cNvSpPr/>
          <p:nvPr/>
        </p:nvSpPr>
        <p:spPr>
          <a:xfrm rot="60000">
            <a:off x="302025" y="315820"/>
            <a:ext cx="8566723" cy="5737517"/>
          </a:xfrm>
          <a:custGeom>
            <a:avLst/>
            <a:gdLst>
              <a:gd name="connsiteX0" fmla="*/ 0 w 8382000"/>
              <a:gd name="connsiteY0" fmla="*/ 0 h 5257800"/>
              <a:gd name="connsiteX1" fmla="*/ 8382000 w 8382000"/>
              <a:gd name="connsiteY1" fmla="*/ 0 h 5257800"/>
              <a:gd name="connsiteX2" fmla="*/ 8382000 w 8382000"/>
              <a:gd name="connsiteY2" fmla="*/ 5257800 h 5257800"/>
              <a:gd name="connsiteX3" fmla="*/ 0 w 8382000"/>
              <a:gd name="connsiteY3" fmla="*/ 5257800 h 5257800"/>
              <a:gd name="connsiteX4" fmla="*/ 0 w 8382000"/>
              <a:gd name="connsiteY4" fmla="*/ 0 h 525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382000" h="5257800">
                <a:moveTo>
                  <a:pt x="0" y="0"/>
                </a:moveTo>
                <a:lnTo>
                  <a:pt x="8382000" y="0"/>
                </a:lnTo>
                <a:lnTo>
                  <a:pt x="8382000" y="5257800"/>
                </a:lnTo>
                <a:lnTo>
                  <a:pt x="0" y="52578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3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13" name="Bildobjekt 12" descr="miunlogo.wmf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7731125" y="6234293"/>
            <a:ext cx="1051894" cy="596908"/>
          </a:xfrm>
          <a:prstGeom prst="rect">
            <a:avLst/>
          </a:prstGeom>
        </p:spPr>
      </p:pic>
      <p:sp>
        <p:nvSpPr>
          <p:cNvPr id="17" name="Platshållare för sidfot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8" name="Platshållare för bildnummer 6"/>
          <p:cNvSpPr>
            <a:spLocks noGrp="1"/>
          </p:cNvSpPr>
          <p:nvPr>
            <p:ph type="sldNum" sz="quarter" idx="4"/>
          </p:nvPr>
        </p:nvSpPr>
        <p:spPr>
          <a:xfrm>
            <a:off x="730744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fld id="{C0130575-389B-B448-A45D-2F13C4BAC5A6}" type="slidenum">
              <a:rPr lang="en-US" smtClean="0"/>
              <a:t>‹#›</a:t>
            </a:fld>
            <a:endParaRPr lang="en-US"/>
          </a:p>
        </p:txBody>
      </p:sp>
      <p:pic>
        <p:nvPicPr>
          <p:cNvPr id="2" name="Picture 1" descr="CERN_logo.pdf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711" y="6229070"/>
            <a:ext cx="487940" cy="482061"/>
          </a:xfrm>
          <a:prstGeom prst="rect">
            <a:avLst/>
          </a:prstGeom>
        </p:spPr>
      </p:pic>
      <p:pic>
        <p:nvPicPr>
          <p:cNvPr id="3" name="Picture 2" descr="ARDENT.pdf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890" y="6180572"/>
            <a:ext cx="914076" cy="65063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  <p:sldLayoutId id="2147483751" r:id="rId18"/>
    <p:sldLayoutId id="2147483752" r:id="rId19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600" b="1" kern="1200" cap="all" baseline="0">
          <a:solidFill>
            <a:srgbClr val="3C71B6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Relationship Id="rId3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34950" y="278205"/>
            <a:ext cx="6312122" cy="3326000"/>
          </a:xfrm>
        </p:spPr>
        <p:txBody>
          <a:bodyPr/>
          <a:lstStyle/>
          <a:p>
            <a:r>
              <a:rPr lang="en-US" sz="18000" kern="0" spc="-500" dirty="0" smtClean="0">
                <a:solidFill>
                  <a:srgbClr val="3C71B6">
                    <a:alpha val="33000"/>
                  </a:srgbClr>
                </a:solidFill>
                <a:latin typeface="Gill Sans"/>
              </a:rPr>
              <a:t>ESR2</a:t>
            </a:r>
            <a:endParaRPr lang="en-US" sz="18000" kern="0" spc="-500" dirty="0">
              <a:solidFill>
                <a:srgbClr val="3C71B6">
                  <a:alpha val="33000"/>
                </a:srgbClr>
              </a:solidFill>
              <a:latin typeface="Gill San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1852" y="2996386"/>
            <a:ext cx="6400800" cy="1752600"/>
          </a:xfrm>
        </p:spPr>
        <p:txBody>
          <a:bodyPr/>
          <a:lstStyle/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High-Z sensor materials on Medipix3RX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11852" y="4308760"/>
            <a:ext cx="6532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Erik Fröjdh</a:t>
            </a:r>
            <a:r>
              <a:rPr lang="en-US" u="sng" baseline="30000" dirty="0" smtClean="0"/>
              <a:t>1,2</a:t>
            </a:r>
            <a:r>
              <a:rPr lang="en-US" dirty="0" smtClean="0"/>
              <a:t>, Rafael Ballabriga</a:t>
            </a:r>
            <a:r>
              <a:rPr lang="en-US" baseline="30000" dirty="0" smtClean="0"/>
              <a:t>2</a:t>
            </a:r>
            <a:r>
              <a:rPr lang="en-US" dirty="0" smtClean="0"/>
              <a:t>, Michael Campbell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5" name="TextBox 4"/>
          <p:cNvSpPr txBox="1"/>
          <p:nvPr/>
        </p:nvSpPr>
        <p:spPr>
          <a:xfrm>
            <a:off x="1011852" y="4648903"/>
            <a:ext cx="23647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1400" dirty="0" smtClean="0"/>
              <a:t>Mid Sweden University</a:t>
            </a:r>
          </a:p>
          <a:p>
            <a:pPr marL="342900" indent="-342900">
              <a:buAutoNum type="arabicPeriod"/>
            </a:pPr>
            <a:r>
              <a:rPr lang="en-US" sz="1400" dirty="0" smtClean="0"/>
              <a:t>CERN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5507" y="6283617"/>
            <a:ext cx="5647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ARDENT WORKSHOP 2014 - SCHWARZENBRUCK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874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Medipix3: charge summing </a:t>
            </a:r>
            <a:br>
              <a:rPr lang="en-US" dirty="0" smtClean="0"/>
            </a:br>
            <a:r>
              <a:rPr lang="en-US" sz="1400" dirty="0" smtClean="0"/>
              <a:t>2mm tick </a:t>
            </a:r>
            <a:r>
              <a:rPr lang="en-US" sz="1400" dirty="0" err="1" smtClean="0"/>
              <a:t>c</a:t>
            </a:r>
            <a:r>
              <a:rPr lang="en-US" sz="1400" cap="none" dirty="0" err="1" smtClean="0"/>
              <a:t>d</a:t>
            </a:r>
            <a:r>
              <a:rPr lang="en-US" sz="1400" dirty="0" err="1" smtClean="0"/>
              <a:t>t</a:t>
            </a:r>
            <a:r>
              <a:rPr lang="en-US" sz="1400" cap="none" dirty="0" err="1" smtClean="0"/>
              <a:t>e</a:t>
            </a:r>
            <a:r>
              <a:rPr lang="en-US" sz="1400" dirty="0" smtClean="0"/>
              <a:t> sensor 110um pitch</a:t>
            </a:r>
            <a:endParaRPr lang="en-US" sz="1400" dirty="0"/>
          </a:p>
        </p:txBody>
      </p:sp>
      <p:pic>
        <p:nvPicPr>
          <p:cNvPr id="4" name="Picture 3" descr="Untitl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245" y="1507206"/>
            <a:ext cx="6547302" cy="4030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000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Sensors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792540"/>
              </p:ext>
            </p:extLst>
          </p:nvPr>
        </p:nvGraphicFramePr>
        <p:xfrm>
          <a:off x="1348719" y="1475798"/>
          <a:ext cx="5977063" cy="2805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6633"/>
                <a:gridCol w="1226702"/>
                <a:gridCol w="1106566"/>
                <a:gridCol w="1238581"/>
                <a:gridCol w="1238581"/>
              </a:tblGrid>
              <a:tr h="31876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W109_C3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W1127_I6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W146_F9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W146_F10</a:t>
                      </a:r>
                      <a:endParaRPr lang="en-US" sz="1400" dirty="0"/>
                    </a:p>
                  </a:txBody>
                  <a:tcPr/>
                </a:tc>
              </a:tr>
              <a:tr h="5419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Material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Silicon 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(n-on-</a:t>
                      </a:r>
                      <a:r>
                        <a:rPr lang="en-US" sz="1400" baseline="0" dirty="0" smtClean="0"/>
                        <a:t> p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CdTe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CZT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CZT</a:t>
                      </a:r>
                      <a:endParaRPr lang="en-US" sz="1400" dirty="0"/>
                    </a:p>
                  </a:txBody>
                  <a:tcPr/>
                </a:tc>
              </a:tr>
              <a:tr h="318768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Pixel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55 um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110 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110 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110 um</a:t>
                      </a:r>
                      <a:endParaRPr lang="en-US" sz="1400" dirty="0"/>
                    </a:p>
                  </a:txBody>
                  <a:tcPr/>
                </a:tc>
              </a:tr>
              <a:tr h="5419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Thickness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 um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mm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 mm</a:t>
                      </a:r>
                      <a:endParaRPr lang="en-US" sz="1400" dirty="0"/>
                    </a:p>
                  </a:txBody>
                  <a:tcPr/>
                </a:tc>
              </a:tr>
              <a:tr h="5419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Bias voltage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-60</a:t>
                      </a:r>
                      <a:r>
                        <a:rPr lang="en-US" sz="1400" baseline="0" dirty="0" smtClean="0"/>
                        <a:t> 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-600V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-600V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-600V</a:t>
                      </a:r>
                    </a:p>
                  </a:txBody>
                  <a:tcPr/>
                </a:tc>
              </a:tr>
              <a:tr h="541906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Leakage</a:t>
                      </a:r>
                      <a:r>
                        <a:rPr lang="en-US" sz="1400" baseline="0" dirty="0" smtClean="0"/>
                        <a:t> current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 2 </a:t>
                      </a:r>
                      <a:r>
                        <a:rPr lang="en-US" sz="1400" dirty="0" err="1" smtClean="0"/>
                        <a:t>uA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~4uA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&lt; 0.5 </a:t>
                      </a:r>
                      <a:r>
                        <a:rPr lang="en-US" sz="1400" dirty="0" err="1" smtClean="0"/>
                        <a:t>uA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&lt; 0.5 </a:t>
                      </a:r>
                      <a:r>
                        <a:rPr lang="en-US" sz="1400" dirty="0" err="1" smtClean="0"/>
                        <a:t>uA</a:t>
                      </a:r>
                      <a:endParaRPr lang="en-US" sz="1400" dirty="0" smtClean="0"/>
                    </a:p>
                    <a:p>
                      <a:endParaRPr lang="en-US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1393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mptek_spectra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9" r="7365"/>
          <a:stretch/>
        </p:blipFill>
        <p:spPr>
          <a:xfrm>
            <a:off x="0" y="1258784"/>
            <a:ext cx="5854776" cy="4810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– CSM</a:t>
            </a:r>
            <a:br>
              <a:rPr lang="en-US" dirty="0" smtClean="0"/>
            </a:br>
            <a:r>
              <a:rPr lang="en-US" sz="1600" dirty="0" smtClean="0"/>
              <a:t>1. Verification of input spectrum</a:t>
            </a:r>
            <a:endParaRPr lang="en-US" sz="16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306842"/>
              </p:ext>
            </p:extLst>
          </p:nvPr>
        </p:nvGraphicFramePr>
        <p:xfrm>
          <a:off x="6003505" y="1727901"/>
          <a:ext cx="2412096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048"/>
                <a:gridCol w="1206048"/>
              </a:tblGrid>
              <a:tr h="324733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kα</a:t>
                      </a:r>
                      <a:endParaRPr lang="en-US" sz="1600" dirty="0"/>
                    </a:p>
                  </a:txBody>
                  <a:tcPr/>
                </a:tc>
              </a:tr>
              <a:tr h="3247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Zirconium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15.7</a:t>
                      </a:r>
                      <a:endParaRPr lang="en-US" sz="1600" dirty="0"/>
                    </a:p>
                  </a:txBody>
                  <a:tcPr/>
                </a:tc>
              </a:tr>
              <a:tr h="3247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Molybdenum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17.5</a:t>
                      </a:r>
                      <a:endParaRPr lang="en-US" sz="1600" dirty="0"/>
                    </a:p>
                  </a:txBody>
                  <a:tcPr/>
                </a:tc>
              </a:tr>
              <a:tr h="3247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Silver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22.2</a:t>
                      </a:r>
                      <a:endParaRPr lang="en-US" sz="1600" dirty="0"/>
                    </a:p>
                  </a:txBody>
                  <a:tcPr/>
                </a:tc>
              </a:tr>
              <a:tr h="32473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25.3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12586" y="6096947"/>
            <a:ext cx="3648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Amptek</a:t>
            </a:r>
            <a:r>
              <a:rPr lang="en-US" dirty="0" smtClean="0"/>
              <a:t> X-123CdTe Spectrometer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86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– </a:t>
            </a:r>
            <a:r>
              <a:rPr lang="en-US" dirty="0" err="1" smtClean="0"/>
              <a:t>csm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2. fit of the peak with two Gaussians 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500435" y="1570019"/>
            <a:ext cx="4421340" cy="3333172"/>
            <a:chOff x="615623" y="2041977"/>
            <a:chExt cx="6085983" cy="432460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3" r="7734"/>
            <a:stretch/>
          </p:blipFill>
          <p:spPr>
            <a:xfrm>
              <a:off x="615623" y="2041977"/>
              <a:ext cx="6085983" cy="4324604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5854053" y="2604666"/>
              <a:ext cx="3899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Si</a:t>
              </a:r>
              <a:endParaRPr lang="en-US" dirty="0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83568" y="5846592"/>
            <a:ext cx="5345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Same sigma is used and the ratio between the kα and kβ peak is 0.22 for CZT and 0.16 for Silicon </a:t>
            </a:r>
            <a:endParaRPr lang="en-US" dirty="0"/>
          </a:p>
        </p:txBody>
      </p:sp>
      <p:pic>
        <p:nvPicPr>
          <p:cNvPr id="11" name="image47.png"/>
          <p:cNvPicPr/>
          <p:nvPr/>
        </p:nvPicPr>
        <p:blipFill rotWithShape="1">
          <a:blip r:embed="rId3"/>
          <a:srcRect l="6075" t="5515" r="6068" b="6353"/>
          <a:stretch/>
        </p:blipFill>
        <p:spPr>
          <a:xfrm>
            <a:off x="290756" y="1769910"/>
            <a:ext cx="4209679" cy="2851083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683568" y="3774399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CZT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328259" y="4620993"/>
            <a:ext cx="36420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err="1" smtClean="0"/>
              <a:t>keV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418867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146_F9-Calibra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1" y="1054128"/>
            <a:ext cx="6537938" cy="49034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– </a:t>
            </a:r>
            <a:r>
              <a:rPr lang="en-US" dirty="0" err="1" smtClean="0"/>
              <a:t>csm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/>
              <a:t>3</a:t>
            </a:r>
            <a:r>
              <a:rPr lang="en-US" sz="1600" dirty="0" smtClean="0"/>
              <a:t>. Linear fit to the four peak positions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12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Zr_S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043" y="1158171"/>
            <a:ext cx="7760862" cy="48505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– SPM</a:t>
            </a:r>
            <a:br>
              <a:rPr lang="en-US" dirty="0" smtClean="0"/>
            </a:br>
            <a:r>
              <a:rPr lang="en-US" sz="1600" dirty="0" smtClean="0"/>
              <a:t>2. fitting the differentiated spectrum with an error function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561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</a:t>
            </a:r>
            <a:br>
              <a:rPr lang="en-US" dirty="0" smtClean="0"/>
            </a:br>
            <a:r>
              <a:rPr lang="en-US" sz="1600" dirty="0" smtClean="0"/>
              <a:t>CSM, </a:t>
            </a:r>
            <a:r>
              <a:rPr lang="en-US" sz="1600" dirty="0" err="1" smtClean="0"/>
              <a:t>fwhm</a:t>
            </a:r>
            <a:r>
              <a:rPr lang="en-US" sz="1600" dirty="0" smtClean="0"/>
              <a:t> (</a:t>
            </a:r>
            <a:r>
              <a:rPr lang="en-US" sz="1600" cap="none" dirty="0" err="1" smtClean="0"/>
              <a:t>ke</a:t>
            </a:r>
            <a:r>
              <a:rPr lang="en-US" sz="1600" dirty="0" err="1" smtClean="0"/>
              <a:t>v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891440"/>
              </p:ext>
            </p:extLst>
          </p:nvPr>
        </p:nvGraphicFramePr>
        <p:xfrm>
          <a:off x="1117094" y="1436125"/>
          <a:ext cx="5977635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030"/>
                <a:gridCol w="1027024"/>
                <a:gridCol w="1195527"/>
                <a:gridCol w="1195527"/>
                <a:gridCol w="1195527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15.7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22.2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25.3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W109_C3</a:t>
                      </a:r>
                      <a:r>
                        <a:rPr lang="en-US" sz="1600" baseline="0" dirty="0" smtClean="0"/>
                        <a:t> (Silicon)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W109_C3</a:t>
                      </a:r>
                      <a:r>
                        <a:rPr lang="en-US" sz="1600" baseline="0" dirty="0" smtClean="0"/>
                        <a:t> (Silicon)</a:t>
                      </a:r>
                      <a:r>
                        <a:rPr lang="en-US" sz="1600" baseline="0" dirty="0"/>
                        <a:t>*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W146_F9 (CZT)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W146_F10</a:t>
                      </a:r>
                    </a:p>
                    <a:p>
                      <a:r>
                        <a:rPr lang="en-US" sz="1600" dirty="0" smtClean="0"/>
                        <a:t>(CZT)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W146_F10*</a:t>
                      </a:r>
                    </a:p>
                    <a:p>
                      <a:r>
                        <a:rPr lang="en-US" sz="1600" dirty="0" smtClean="0"/>
                        <a:t>(CZT)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4.91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5.32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W1127_I6</a:t>
                      </a:r>
                    </a:p>
                    <a:p>
                      <a:r>
                        <a:rPr lang="en-US" sz="1600" dirty="0" smtClean="0"/>
                        <a:t>(</a:t>
                      </a:r>
                      <a:r>
                        <a:rPr lang="en-US" sz="1600" dirty="0" err="1" smtClean="0"/>
                        <a:t>CdTe</a:t>
                      </a:r>
                      <a:r>
                        <a:rPr lang="en-US" sz="1600" dirty="0" smtClean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3.53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3.69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87944" y="6014531"/>
            <a:ext cx="3495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*HGM/High Equalized at 7000e</a:t>
            </a:r>
            <a:r>
              <a:rPr lang="en-US" baseline="30000" dirty="0" smtClean="0"/>
              <a:t>--</a:t>
            </a:r>
            <a:endParaRPr lang="en-US" baseline="30000" dirty="0"/>
          </a:p>
        </p:txBody>
      </p:sp>
    </p:spTree>
    <p:extLst>
      <p:ext uri="{BB962C8B-B14F-4D97-AF65-F5344CB8AC3E}">
        <p14:creationId xmlns:p14="http://schemas.microsoft.com/office/powerpoint/2010/main" val="1070616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bias_peak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0" r="7375"/>
          <a:stretch/>
        </p:blipFill>
        <p:spPr>
          <a:xfrm>
            <a:off x="152865" y="1241535"/>
            <a:ext cx="4386063" cy="3465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Dependence on bias voltage</a:t>
            </a:r>
            <a:br>
              <a:rPr lang="en-US" dirty="0" smtClean="0"/>
            </a:br>
            <a:r>
              <a:rPr lang="en-US" sz="1600" dirty="0" smtClean="0"/>
              <a:t>25</a:t>
            </a:r>
            <a:r>
              <a:rPr lang="en-US" sz="1600" cap="none" dirty="0" smtClean="0"/>
              <a:t>ke</a:t>
            </a:r>
            <a:r>
              <a:rPr lang="en-US" sz="1600" dirty="0" smtClean="0"/>
              <a:t>v </a:t>
            </a:r>
            <a:r>
              <a:rPr lang="en-US" sz="1600" dirty="0" err="1" smtClean="0"/>
              <a:t>S</a:t>
            </a:r>
            <a:r>
              <a:rPr lang="en-US" sz="1600" cap="none" dirty="0" err="1" smtClean="0"/>
              <a:t>n</a:t>
            </a:r>
            <a:r>
              <a:rPr lang="en-US" sz="1600" dirty="0" smtClean="0"/>
              <a:t> fluorescence </a:t>
            </a:r>
            <a:endParaRPr lang="en-US" dirty="0"/>
          </a:p>
        </p:txBody>
      </p:sp>
      <p:pic>
        <p:nvPicPr>
          <p:cNvPr id="3" name="Picture 2" descr="bias_fwh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63" r="6912"/>
          <a:stretch/>
        </p:blipFill>
        <p:spPr>
          <a:xfrm>
            <a:off x="4675625" y="1241535"/>
            <a:ext cx="4386063" cy="3465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83568" y="4997257"/>
            <a:ext cx="459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materials show similar characteristics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8353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Flat field</a:t>
            </a:r>
            <a:endParaRPr lang="en-US" dirty="0"/>
          </a:p>
        </p:txBody>
      </p:sp>
      <p:pic>
        <p:nvPicPr>
          <p:cNvPr id="4" name="Picture 3" descr="AmptekMCA_S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60"/>
          <a:stretch/>
        </p:blipFill>
        <p:spPr>
          <a:xfrm>
            <a:off x="4301710" y="1241352"/>
            <a:ext cx="4827987" cy="360239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5583074" y="1330471"/>
            <a:ext cx="1" cy="3505047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355478" y="4825142"/>
            <a:ext cx="673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TH1</a:t>
            </a:r>
            <a:endParaRPr lang="en-US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569" y="1597554"/>
            <a:ext cx="3927044" cy="2808287"/>
          </a:xfrm>
        </p:spPr>
        <p:txBody>
          <a:bodyPr/>
          <a:lstStyle/>
          <a:p>
            <a:r>
              <a:rPr lang="en-US" dirty="0" smtClean="0"/>
              <a:t>Fluorescence from </a:t>
            </a:r>
            <a:r>
              <a:rPr lang="en-US" dirty="0" err="1" smtClean="0"/>
              <a:t>Sn</a:t>
            </a:r>
            <a:r>
              <a:rPr lang="en-US" dirty="0" smtClean="0"/>
              <a:t> (25keV)</a:t>
            </a:r>
          </a:p>
          <a:p>
            <a:r>
              <a:rPr lang="en-US" dirty="0" smtClean="0"/>
              <a:t>Threshold at ~ 9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Threshold mismatch should have only a small influence on the number of counts. </a:t>
            </a:r>
          </a:p>
          <a:p>
            <a:endParaRPr lang="en-US" dirty="0"/>
          </a:p>
          <a:p>
            <a:r>
              <a:rPr lang="en-US" dirty="0" smtClean="0"/>
              <a:t>HGM, Moderate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207211" y="4948253"/>
            <a:ext cx="219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Amptek</a:t>
            </a:r>
            <a:r>
              <a:rPr lang="en-US" dirty="0" smtClean="0"/>
              <a:t> X-123CdTe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602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972" y="61273"/>
            <a:ext cx="4750777" cy="432048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Flat Field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343201" y="574789"/>
            <a:ext cx="8228571" cy="2880000"/>
            <a:chOff x="343201" y="574789"/>
            <a:chExt cx="8228571" cy="2880000"/>
          </a:xfrm>
        </p:grpSpPr>
        <p:pic>
          <p:nvPicPr>
            <p:cNvPr id="4" name="Picture 3" descr="W146_F9_Sn_Flatfield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201" y="574789"/>
              <a:ext cx="8228571" cy="28800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3047" y="1876469"/>
              <a:ext cx="11854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W146_F9</a:t>
              </a:r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696496" y="765279"/>
              <a:ext cx="157022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μ = 12003</a:t>
              </a:r>
            </a:p>
            <a:p>
              <a:r>
                <a:rPr lang="en-US" dirty="0" err="1" smtClean="0"/>
                <a:t>σ</a:t>
              </a:r>
              <a:r>
                <a:rPr lang="en-US" dirty="0" smtClean="0"/>
                <a:t> = 4798</a:t>
              </a:r>
            </a:p>
            <a:p>
              <a:r>
                <a:rPr lang="en-US" dirty="0" err="1" smtClean="0"/>
                <a:t>σ</a:t>
              </a:r>
              <a:r>
                <a:rPr lang="en-US" dirty="0"/>
                <a:t>/</a:t>
              </a:r>
              <a:r>
                <a:rPr lang="en-US" dirty="0" smtClean="0"/>
                <a:t>μ = 39.97%</a:t>
              </a:r>
              <a:endParaRPr lang="en-US" dirty="0"/>
            </a:p>
            <a:p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97455" y="3315238"/>
            <a:ext cx="8263988" cy="2880000"/>
            <a:chOff x="297455" y="3315238"/>
            <a:chExt cx="8263988" cy="2880000"/>
          </a:xfrm>
        </p:grpSpPr>
        <p:pic>
          <p:nvPicPr>
            <p:cNvPr id="5" name="Picture 4" descr="W146_F10_Sn_Flatfield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455" y="3315238"/>
              <a:ext cx="8263988" cy="288000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37652" y="4466015"/>
              <a:ext cx="1313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W146_F10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96496" y="3574528"/>
              <a:ext cx="157022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μ = 12657</a:t>
              </a:r>
            </a:p>
            <a:p>
              <a:r>
                <a:rPr lang="en-US" dirty="0" err="1" smtClean="0"/>
                <a:t>σ</a:t>
              </a:r>
              <a:r>
                <a:rPr lang="en-US" dirty="0" smtClean="0"/>
                <a:t> = 4863</a:t>
              </a:r>
            </a:p>
            <a:p>
              <a:r>
                <a:rPr lang="en-US" dirty="0" err="1" smtClean="0"/>
                <a:t>σ</a:t>
              </a:r>
              <a:r>
                <a:rPr lang="en-US" dirty="0"/>
                <a:t>/</a:t>
              </a:r>
              <a:r>
                <a:rPr lang="en-US" dirty="0" smtClean="0"/>
                <a:t>μ = 38.42%</a:t>
              </a:r>
              <a:endParaRPr lang="en-US" dirty="0"/>
            </a:p>
            <a:p>
              <a:endParaRPr 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12717" y="6382995"/>
            <a:ext cx="298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Note! Poisson limit </a:t>
            </a:r>
            <a:r>
              <a:rPr lang="en-US" i="1" dirty="0" err="1" smtClean="0"/>
              <a:t>σ</a:t>
            </a:r>
            <a:r>
              <a:rPr lang="en-US" i="1" dirty="0" smtClean="0"/>
              <a:t> ~ 110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0937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437367"/>
            <a:ext cx="7488237" cy="2808287"/>
          </a:xfrm>
        </p:spPr>
        <p:txBody>
          <a:bodyPr/>
          <a:lstStyle/>
          <a:p>
            <a:r>
              <a:rPr lang="en-US" dirty="0" smtClean="0"/>
              <a:t>Summary of research activities </a:t>
            </a:r>
          </a:p>
          <a:p>
            <a:r>
              <a:rPr lang="en-US" dirty="0" smtClean="0"/>
              <a:t>Comparison between </a:t>
            </a:r>
            <a:r>
              <a:rPr lang="en-US" dirty="0" err="1" smtClean="0"/>
              <a:t>CdTe</a:t>
            </a:r>
            <a:r>
              <a:rPr lang="en-US" dirty="0" smtClean="0"/>
              <a:t>, CZT and Silicon bump bonded to Medipix3RX</a:t>
            </a:r>
          </a:p>
          <a:p>
            <a:pPr lvl="1"/>
            <a:r>
              <a:rPr lang="en-US" dirty="0"/>
              <a:t>Measurement setup</a:t>
            </a:r>
          </a:p>
          <a:p>
            <a:pPr lvl="1"/>
            <a:r>
              <a:rPr lang="en-US" dirty="0" smtClean="0"/>
              <a:t>Calibration</a:t>
            </a:r>
            <a:endParaRPr lang="en-US" dirty="0"/>
          </a:p>
          <a:p>
            <a:pPr lvl="1"/>
            <a:r>
              <a:rPr lang="en-US" dirty="0" smtClean="0"/>
              <a:t>Energy </a:t>
            </a:r>
            <a:r>
              <a:rPr lang="en-US" dirty="0"/>
              <a:t>resolution</a:t>
            </a:r>
          </a:p>
          <a:p>
            <a:pPr lvl="1"/>
            <a:r>
              <a:rPr lang="en-US" dirty="0"/>
              <a:t>Flat field at 25 </a:t>
            </a:r>
            <a:r>
              <a:rPr lang="en-US" dirty="0" err="1"/>
              <a:t>keV</a:t>
            </a:r>
            <a:endParaRPr lang="en-US" dirty="0"/>
          </a:p>
          <a:p>
            <a:pPr lvl="1"/>
            <a:r>
              <a:rPr lang="en-US" dirty="0"/>
              <a:t>Single pixel energy resolution</a:t>
            </a:r>
          </a:p>
          <a:p>
            <a:pPr lvl="1"/>
            <a:r>
              <a:rPr lang="en-US" dirty="0"/>
              <a:t>First look at MTF with CZT assemblies</a:t>
            </a:r>
          </a:p>
          <a:p>
            <a:pPr lvl="1"/>
            <a:r>
              <a:rPr lang="en-US" dirty="0"/>
              <a:t>Conclusions </a:t>
            </a:r>
          </a:p>
          <a:p>
            <a:pPr lvl="1"/>
            <a:r>
              <a:rPr lang="en-US" dirty="0"/>
              <a:t>Future work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087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972" y="61273"/>
            <a:ext cx="4750777" cy="432048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Flat Field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W146_F9_Sn_Flatfiel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201" y="574789"/>
            <a:ext cx="8228571" cy="288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55" y="3315238"/>
            <a:ext cx="8263988" cy="28799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3047" y="1876469"/>
            <a:ext cx="1185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W146_F9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-37652" y="4466015"/>
            <a:ext cx="131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W146_F10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696496" y="765279"/>
            <a:ext cx="15702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μ = 12003</a:t>
            </a:r>
          </a:p>
          <a:p>
            <a:r>
              <a:rPr lang="en-US" dirty="0" err="1" smtClean="0"/>
              <a:t>σ</a:t>
            </a:r>
            <a:r>
              <a:rPr lang="en-US" dirty="0" smtClean="0"/>
              <a:t> = 4798</a:t>
            </a:r>
          </a:p>
          <a:p>
            <a:r>
              <a:rPr lang="en-US" dirty="0" err="1" smtClean="0"/>
              <a:t>σ</a:t>
            </a:r>
            <a:r>
              <a:rPr lang="en-US" dirty="0"/>
              <a:t>/</a:t>
            </a:r>
            <a:r>
              <a:rPr lang="en-US" dirty="0" smtClean="0"/>
              <a:t>μ = 39.97%</a:t>
            </a:r>
            <a:endParaRPr lang="en-US" dirty="0"/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696496" y="3574528"/>
            <a:ext cx="14418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μ = 12203</a:t>
            </a:r>
          </a:p>
          <a:p>
            <a:r>
              <a:rPr lang="en-US" dirty="0" err="1" smtClean="0"/>
              <a:t>σ</a:t>
            </a:r>
            <a:r>
              <a:rPr lang="en-US" dirty="0" smtClean="0"/>
              <a:t> = 1109</a:t>
            </a:r>
          </a:p>
          <a:p>
            <a:r>
              <a:rPr lang="en-US" dirty="0" err="1" smtClean="0"/>
              <a:t>σ</a:t>
            </a:r>
            <a:r>
              <a:rPr lang="en-US" dirty="0"/>
              <a:t>/</a:t>
            </a:r>
            <a:r>
              <a:rPr lang="en-US" dirty="0" smtClean="0"/>
              <a:t>μ = 9.09%</a:t>
            </a:r>
            <a:endParaRPr lang="en-US" dirty="0"/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12717" y="6382995"/>
            <a:ext cx="2988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Note! Poisson limit </a:t>
            </a:r>
            <a:r>
              <a:rPr lang="en-US" i="1" dirty="0" err="1" smtClean="0"/>
              <a:t>σ</a:t>
            </a:r>
            <a:r>
              <a:rPr lang="en-US" i="1" dirty="0" smtClean="0"/>
              <a:t> ~ 110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4550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458" y="600116"/>
            <a:ext cx="8228571" cy="2879999"/>
            <a:chOff x="270458" y="600116"/>
            <a:chExt cx="8228571" cy="287999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0458" y="600116"/>
              <a:ext cx="8228571" cy="2879999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626467" y="975497"/>
              <a:ext cx="130726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μ = 874</a:t>
              </a:r>
            </a:p>
            <a:p>
              <a:r>
                <a:rPr lang="en-US" dirty="0" err="1" smtClean="0"/>
                <a:t>σ</a:t>
              </a:r>
              <a:r>
                <a:rPr lang="en-US" dirty="0" smtClean="0"/>
                <a:t> = 59.5</a:t>
              </a:r>
            </a:p>
            <a:p>
              <a:r>
                <a:rPr lang="en-US" dirty="0" smtClean="0"/>
                <a:t>Poisson </a:t>
              </a:r>
            </a:p>
            <a:p>
              <a:r>
                <a:rPr lang="en-US" dirty="0" smtClean="0"/>
                <a:t>limit = 29.5</a:t>
              </a:r>
              <a:endParaRPr lang="en-US" dirty="0"/>
            </a:p>
            <a:p>
              <a:endParaRPr 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3688" y="1991160"/>
              <a:ext cx="1211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W109_C3</a:t>
              </a:r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3972" y="61273"/>
            <a:ext cx="4750777" cy="432048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Flat field</a:t>
            </a:r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97455" y="3315238"/>
            <a:ext cx="8263988" cy="3437089"/>
            <a:chOff x="297455" y="3315238"/>
            <a:chExt cx="8263988" cy="343708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455" y="3315238"/>
              <a:ext cx="8263988" cy="2879999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 rot="16200000">
              <a:off x="-37652" y="4466015"/>
              <a:ext cx="13138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W146_F10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96496" y="3574528"/>
              <a:ext cx="144184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μ = 12203</a:t>
              </a:r>
            </a:p>
            <a:p>
              <a:r>
                <a:rPr lang="en-US" dirty="0" err="1" smtClean="0"/>
                <a:t>σ</a:t>
              </a:r>
              <a:r>
                <a:rPr lang="en-US" dirty="0" smtClean="0"/>
                <a:t> = 1109</a:t>
              </a:r>
            </a:p>
            <a:p>
              <a:r>
                <a:rPr lang="en-US" dirty="0" err="1" smtClean="0"/>
                <a:t>σ</a:t>
              </a:r>
              <a:r>
                <a:rPr lang="en-US" dirty="0"/>
                <a:t>/</a:t>
              </a:r>
              <a:r>
                <a:rPr lang="en-US" dirty="0" smtClean="0"/>
                <a:t>μ = 9.09%</a:t>
              </a:r>
              <a:endParaRPr lang="en-US" dirty="0"/>
            </a:p>
            <a:p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12717" y="6382995"/>
              <a:ext cx="29882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Note! Poisson limit </a:t>
              </a:r>
              <a:r>
                <a:rPr lang="en-US" i="1" dirty="0" err="1" smtClean="0"/>
                <a:t>σ</a:t>
              </a:r>
              <a:r>
                <a:rPr lang="en-US" i="1" dirty="0" smtClean="0"/>
                <a:t> ~ 110</a:t>
              </a:r>
              <a:endParaRPr lang="en-US" i="1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4626467" y="2238078"/>
            <a:ext cx="17116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 edge pixels</a:t>
            </a:r>
          </a:p>
          <a:p>
            <a:r>
              <a:rPr lang="en-US" dirty="0" err="1" smtClean="0"/>
              <a:t>σ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39.2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926609" y="447154"/>
            <a:ext cx="28230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/>
              <a:t>Less statistics due to lower absorption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4358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_Sn_mu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8" r="7037"/>
          <a:stretch/>
        </p:blipFill>
        <p:spPr>
          <a:xfrm>
            <a:off x="4303752" y="1446265"/>
            <a:ext cx="4680033" cy="36644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position (CZT)</a:t>
            </a:r>
            <a:br>
              <a:rPr lang="en-US" dirty="0" smtClean="0"/>
            </a:br>
            <a:r>
              <a:rPr lang="en-US" sz="1600" dirty="0" smtClean="0"/>
              <a:t>CSM, 25</a:t>
            </a:r>
            <a:r>
              <a:rPr lang="en-US" sz="1600" cap="none" dirty="0" smtClean="0"/>
              <a:t>ke</a:t>
            </a:r>
            <a:r>
              <a:rPr lang="en-US" sz="1600" dirty="0" smtClean="0"/>
              <a:t>v </a:t>
            </a:r>
            <a:r>
              <a:rPr lang="en-US" sz="1600" dirty="0" err="1" smtClean="0"/>
              <a:t>S</a:t>
            </a:r>
            <a:r>
              <a:rPr lang="en-US" sz="1600" cap="none" dirty="0" err="1" smtClean="0"/>
              <a:t>n</a:t>
            </a:r>
            <a:r>
              <a:rPr lang="en-US" sz="1600" dirty="0" smtClean="0"/>
              <a:t> fluorescence </a:t>
            </a:r>
            <a:endParaRPr lang="en-US" sz="1600" dirty="0"/>
          </a:p>
        </p:txBody>
      </p:sp>
      <p:pic>
        <p:nvPicPr>
          <p:cNvPr id="4" name="Picture 3" descr="f_Sn_mu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9" r="12416"/>
          <a:stretch/>
        </p:blipFill>
        <p:spPr>
          <a:xfrm>
            <a:off x="401356" y="1446265"/>
            <a:ext cx="3902396" cy="36644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7193" y="5088230"/>
            <a:ext cx="2035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σ</a:t>
            </a:r>
            <a:r>
              <a:rPr lang="en-US" dirty="0" smtClean="0"/>
              <a:t> = 2.24 TH1</a:t>
            </a:r>
            <a:r>
              <a:rPr lang="en-US" dirty="0"/>
              <a:t> </a:t>
            </a:r>
            <a:r>
              <a:rPr lang="en-US" dirty="0" smtClean="0"/>
              <a:t>step</a:t>
            </a:r>
          </a:p>
          <a:p>
            <a:r>
              <a:rPr lang="en-US" dirty="0" err="1"/>
              <a:t>σ</a:t>
            </a:r>
            <a:r>
              <a:rPr lang="en-US" dirty="0"/>
              <a:t> = </a:t>
            </a:r>
            <a:r>
              <a:rPr lang="en-US" dirty="0" smtClean="0"/>
              <a:t>1.32 </a:t>
            </a:r>
            <a:r>
              <a:rPr lang="en-US" dirty="0" err="1" smtClean="0"/>
              <a:t>keV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715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 (CZT)</a:t>
            </a:r>
            <a:br>
              <a:rPr lang="en-US" dirty="0" smtClean="0"/>
            </a:br>
            <a:r>
              <a:rPr lang="en-US" sz="1600" dirty="0" smtClean="0"/>
              <a:t>CSM, 25</a:t>
            </a:r>
            <a:r>
              <a:rPr lang="en-US" sz="1600" cap="none" dirty="0" smtClean="0"/>
              <a:t>ke</a:t>
            </a:r>
            <a:r>
              <a:rPr lang="en-US" sz="1600" dirty="0" smtClean="0"/>
              <a:t>v </a:t>
            </a:r>
            <a:r>
              <a:rPr lang="en-US" sz="1600" dirty="0" err="1" smtClean="0"/>
              <a:t>S</a:t>
            </a:r>
            <a:r>
              <a:rPr lang="en-US" sz="1600" cap="none" dirty="0" err="1" smtClean="0"/>
              <a:t>n</a:t>
            </a:r>
            <a:r>
              <a:rPr lang="en-US" sz="1600" dirty="0" smtClean="0"/>
              <a:t> fluorescence 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3" r="14110"/>
          <a:stretch/>
        </p:blipFill>
        <p:spPr>
          <a:xfrm>
            <a:off x="429405" y="1552089"/>
            <a:ext cx="3686203" cy="3545012"/>
          </a:xfrm>
          <a:prstGeom prst="rect">
            <a:avLst/>
          </a:prstGeom>
        </p:spPr>
      </p:pic>
      <p:pic>
        <p:nvPicPr>
          <p:cNvPr id="3" name="Picture 2" descr="h_fwh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58" r="7054"/>
          <a:stretch/>
        </p:blipFill>
        <p:spPr>
          <a:xfrm>
            <a:off x="4244957" y="1529841"/>
            <a:ext cx="4416832" cy="35437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3122" y="5396182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μ = 3.89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err="1" smtClean="0"/>
              <a:t>σ</a:t>
            </a:r>
            <a:r>
              <a:rPr lang="en-US" dirty="0" smtClean="0"/>
              <a:t> = 0.97 </a:t>
            </a:r>
            <a:r>
              <a:rPr lang="en-US" dirty="0" err="1" smtClean="0"/>
              <a:t>keV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6214117"/>
            <a:ext cx="4476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Note: The increased noise on the right side is minimized in Medipix3RXv2 </a:t>
            </a:r>
            <a:r>
              <a:rPr lang="en-US" sz="1400" dirty="0" err="1" smtClean="0"/>
              <a:t>respin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20811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 position (</a:t>
            </a:r>
            <a:r>
              <a:rPr lang="en-US" dirty="0" err="1" smtClean="0"/>
              <a:t>C</a:t>
            </a:r>
            <a:r>
              <a:rPr lang="en-US" cap="none" dirty="0" err="1" smtClean="0"/>
              <a:t>d</a:t>
            </a:r>
            <a:r>
              <a:rPr lang="en-US" dirty="0" err="1" smtClean="0"/>
              <a:t>t</a:t>
            </a:r>
            <a:r>
              <a:rPr lang="en-US" cap="none" dirty="0" err="1" smtClean="0"/>
              <a:t>e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sz="1600" dirty="0" smtClean="0"/>
              <a:t>CSM, 25</a:t>
            </a:r>
            <a:r>
              <a:rPr lang="en-US" sz="1600" cap="none" dirty="0" smtClean="0"/>
              <a:t>ke</a:t>
            </a:r>
            <a:r>
              <a:rPr lang="en-US" sz="1600" dirty="0" smtClean="0"/>
              <a:t>v </a:t>
            </a:r>
            <a:r>
              <a:rPr lang="en-US" sz="1600" dirty="0" err="1" smtClean="0"/>
              <a:t>S</a:t>
            </a:r>
            <a:r>
              <a:rPr lang="en-US" sz="1600" cap="none" dirty="0" err="1" smtClean="0"/>
              <a:t>n</a:t>
            </a:r>
            <a:r>
              <a:rPr lang="en-US" sz="1600" dirty="0" smtClean="0"/>
              <a:t> fluorescence 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17193" y="5088230"/>
            <a:ext cx="203594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σ</a:t>
            </a:r>
            <a:r>
              <a:rPr lang="en-US" dirty="0" smtClean="0"/>
              <a:t> = 1.93 TH1</a:t>
            </a:r>
            <a:r>
              <a:rPr lang="en-US" dirty="0"/>
              <a:t> </a:t>
            </a:r>
            <a:r>
              <a:rPr lang="en-US" dirty="0" smtClean="0"/>
              <a:t>step</a:t>
            </a:r>
          </a:p>
          <a:p>
            <a:r>
              <a:rPr lang="en-US" dirty="0" err="1"/>
              <a:t>σ</a:t>
            </a:r>
            <a:r>
              <a:rPr lang="en-US" dirty="0"/>
              <a:t> = </a:t>
            </a:r>
            <a:r>
              <a:rPr lang="en-US" dirty="0" smtClean="0"/>
              <a:t>1.12 </a:t>
            </a:r>
            <a:r>
              <a:rPr lang="en-US" dirty="0" err="1" smtClean="0"/>
              <a:t>keV</a:t>
            </a:r>
            <a:endParaRPr lang="en-US" dirty="0"/>
          </a:p>
          <a:p>
            <a:endParaRPr lang="en-US" dirty="0"/>
          </a:p>
        </p:txBody>
      </p:sp>
      <p:pic>
        <p:nvPicPr>
          <p:cNvPr id="3" name="Picture 2" descr="f_mu_Cd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7" r="10497"/>
          <a:stretch/>
        </p:blipFill>
        <p:spPr>
          <a:xfrm>
            <a:off x="683568" y="1634397"/>
            <a:ext cx="3562942" cy="3284155"/>
          </a:xfrm>
          <a:prstGeom prst="rect">
            <a:avLst/>
          </a:prstGeom>
        </p:spPr>
      </p:pic>
      <p:pic>
        <p:nvPicPr>
          <p:cNvPr id="5" name="Picture 4" descr="h_mu_CdT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8" r="6936"/>
          <a:stretch/>
        </p:blipFill>
        <p:spPr>
          <a:xfrm>
            <a:off x="4416832" y="1634397"/>
            <a:ext cx="4115608" cy="3224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01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_fwhm_CdT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89" r="13840"/>
          <a:stretch/>
        </p:blipFill>
        <p:spPr>
          <a:xfrm>
            <a:off x="301883" y="1461496"/>
            <a:ext cx="3818847" cy="36785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 (</a:t>
            </a:r>
            <a:r>
              <a:rPr lang="en-US" cap="none" dirty="0" err="1" smtClean="0"/>
              <a:t>CdTe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sz="1600" dirty="0" smtClean="0"/>
              <a:t>CSM, 25</a:t>
            </a:r>
            <a:r>
              <a:rPr lang="en-US" sz="1600" cap="none" dirty="0" smtClean="0"/>
              <a:t>ke</a:t>
            </a:r>
            <a:r>
              <a:rPr lang="en-US" sz="1600" dirty="0" smtClean="0"/>
              <a:t>v </a:t>
            </a:r>
            <a:r>
              <a:rPr lang="en-US" sz="1600" dirty="0" err="1" smtClean="0"/>
              <a:t>S</a:t>
            </a:r>
            <a:r>
              <a:rPr lang="en-US" sz="1600" cap="none" dirty="0" err="1" smtClean="0"/>
              <a:t>n</a:t>
            </a:r>
            <a:r>
              <a:rPr lang="en-US" sz="1600" dirty="0" smtClean="0"/>
              <a:t> fluorescence </a:t>
            </a:r>
            <a:endParaRPr lang="en-US" sz="1600" dirty="0"/>
          </a:p>
        </p:txBody>
      </p:sp>
      <p:pic>
        <p:nvPicPr>
          <p:cNvPr id="6" name="Picture 5" descr="h_fwhm_CdTe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6" r="7797"/>
          <a:stretch/>
        </p:blipFill>
        <p:spPr>
          <a:xfrm>
            <a:off x="4244956" y="1305166"/>
            <a:ext cx="4820402" cy="383492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3122" y="5396182"/>
            <a:ext cx="15055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μ = 3.56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err="1" smtClean="0"/>
              <a:t>σ</a:t>
            </a:r>
            <a:r>
              <a:rPr lang="en-US" dirty="0" smtClean="0"/>
              <a:t> = 0.73 </a:t>
            </a:r>
            <a:r>
              <a:rPr lang="en-US" dirty="0" err="1" smtClean="0"/>
              <a:t>keV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12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Peak/edge position (</a:t>
            </a:r>
            <a:r>
              <a:rPr lang="en-US" dirty="0" err="1" smtClean="0"/>
              <a:t>czt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sz="1600" dirty="0" smtClean="0"/>
              <a:t>SPM, </a:t>
            </a:r>
            <a:r>
              <a:rPr lang="en-US" sz="1600" dirty="0"/>
              <a:t>25</a:t>
            </a:r>
            <a:r>
              <a:rPr lang="en-US" sz="1600" cap="none" dirty="0"/>
              <a:t>ke</a:t>
            </a:r>
            <a:r>
              <a:rPr lang="en-US" sz="1600" dirty="0"/>
              <a:t>v </a:t>
            </a:r>
            <a:r>
              <a:rPr lang="en-US" sz="1600" dirty="0" err="1"/>
              <a:t>S</a:t>
            </a:r>
            <a:r>
              <a:rPr lang="en-US" sz="1600" cap="none" dirty="0" err="1"/>
              <a:t>n</a:t>
            </a:r>
            <a:r>
              <a:rPr lang="en-US" sz="1600" dirty="0"/>
              <a:t> fluorescence </a:t>
            </a:r>
          </a:p>
        </p:txBody>
      </p:sp>
      <p:pic>
        <p:nvPicPr>
          <p:cNvPr id="14" name="image07.png"/>
          <p:cNvPicPr/>
          <p:nvPr/>
        </p:nvPicPr>
        <p:blipFill>
          <a:blip r:embed="rId2"/>
          <a:srcRect l="3473" t="7317" r="6946"/>
          <a:stretch>
            <a:fillRect/>
          </a:stretch>
        </p:blipFill>
        <p:spPr>
          <a:xfrm>
            <a:off x="1053809" y="1467997"/>
            <a:ext cx="6401321" cy="455222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626750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Peak/edge position (</a:t>
            </a:r>
            <a:r>
              <a:rPr lang="en-US" dirty="0" err="1" smtClean="0"/>
              <a:t>czt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sz="1600" dirty="0" smtClean="0"/>
              <a:t>SPM, </a:t>
            </a:r>
            <a:r>
              <a:rPr lang="en-US" sz="1600" dirty="0"/>
              <a:t>25</a:t>
            </a:r>
            <a:r>
              <a:rPr lang="en-US" sz="1600" cap="none" dirty="0"/>
              <a:t>ke</a:t>
            </a:r>
            <a:r>
              <a:rPr lang="en-US" sz="1600" dirty="0"/>
              <a:t>v </a:t>
            </a:r>
            <a:r>
              <a:rPr lang="en-US" sz="1600" dirty="0" err="1"/>
              <a:t>S</a:t>
            </a:r>
            <a:r>
              <a:rPr lang="en-US" sz="1600" cap="none" dirty="0" err="1"/>
              <a:t>n</a:t>
            </a:r>
            <a:r>
              <a:rPr lang="en-US" sz="1600" dirty="0"/>
              <a:t> fluorescence </a:t>
            </a:r>
          </a:p>
        </p:txBody>
      </p:sp>
      <p:pic>
        <p:nvPicPr>
          <p:cNvPr id="10" name="Picture 9" descr="f_Sn_mu_S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0" r="12939"/>
          <a:stretch/>
        </p:blipFill>
        <p:spPr>
          <a:xfrm>
            <a:off x="683568" y="1818241"/>
            <a:ext cx="3309625" cy="3104179"/>
          </a:xfrm>
          <a:prstGeom prst="rect">
            <a:avLst/>
          </a:prstGeom>
        </p:spPr>
      </p:pic>
      <p:pic>
        <p:nvPicPr>
          <p:cNvPr id="12" name="Picture 11" descr="h_Sn_mu_S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r="6981"/>
          <a:stretch/>
        </p:blipFill>
        <p:spPr>
          <a:xfrm>
            <a:off x="4401906" y="1818240"/>
            <a:ext cx="3942392" cy="310417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17193" y="5088230"/>
            <a:ext cx="51814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σ</a:t>
            </a:r>
            <a:r>
              <a:rPr lang="en-US" dirty="0" smtClean="0"/>
              <a:t> = 5.36 TH0 step (</a:t>
            </a:r>
            <a:r>
              <a:rPr lang="en-US" i="1" dirty="0" smtClean="0"/>
              <a:t>Note! the gain is ~2x of TH1 </a:t>
            </a:r>
            <a:r>
              <a:rPr lang="en-US" dirty="0" smtClean="0"/>
              <a:t>)</a:t>
            </a:r>
          </a:p>
          <a:p>
            <a:r>
              <a:rPr lang="en-US" dirty="0" err="1"/>
              <a:t>σ</a:t>
            </a:r>
            <a:r>
              <a:rPr lang="en-US" dirty="0"/>
              <a:t> = </a:t>
            </a:r>
            <a:r>
              <a:rPr lang="en-US" dirty="0" smtClean="0"/>
              <a:t>1.63 </a:t>
            </a:r>
            <a:r>
              <a:rPr lang="en-US" dirty="0" err="1" smtClean="0"/>
              <a:t>keV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313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Peak/edge position (</a:t>
            </a:r>
            <a:r>
              <a:rPr lang="en-US" dirty="0" err="1" smtClean="0"/>
              <a:t>czt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sz="1600" dirty="0" smtClean="0"/>
              <a:t>SPM, </a:t>
            </a:r>
            <a:r>
              <a:rPr lang="en-US" sz="1600" dirty="0"/>
              <a:t>25</a:t>
            </a:r>
            <a:r>
              <a:rPr lang="en-US" sz="1600" cap="none" dirty="0"/>
              <a:t>ke</a:t>
            </a:r>
            <a:r>
              <a:rPr lang="en-US" sz="1600" dirty="0"/>
              <a:t>v </a:t>
            </a:r>
            <a:r>
              <a:rPr lang="en-US" sz="1600" dirty="0" err="1"/>
              <a:t>S</a:t>
            </a:r>
            <a:r>
              <a:rPr lang="en-US" sz="1600" cap="none" dirty="0" err="1"/>
              <a:t>n</a:t>
            </a:r>
            <a:r>
              <a:rPr lang="en-US" sz="1600" dirty="0"/>
              <a:t> fluorescence </a:t>
            </a:r>
          </a:p>
        </p:txBody>
      </p:sp>
      <p:pic>
        <p:nvPicPr>
          <p:cNvPr id="7" name="Picture 6" descr="W146_F9_Sn_Flatfield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18" r="51725"/>
          <a:stretch/>
        </p:blipFill>
        <p:spPr>
          <a:xfrm>
            <a:off x="4244957" y="1454630"/>
            <a:ext cx="3762842" cy="3200001"/>
          </a:xfrm>
          <a:prstGeom prst="rect">
            <a:avLst/>
          </a:prstGeom>
        </p:spPr>
      </p:pic>
      <p:pic>
        <p:nvPicPr>
          <p:cNvPr id="10" name="Picture 9" descr="f_Sn_mu_S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60" r="12939"/>
          <a:stretch/>
        </p:blipFill>
        <p:spPr>
          <a:xfrm>
            <a:off x="883470" y="1301001"/>
            <a:ext cx="2812606" cy="2638013"/>
          </a:xfrm>
          <a:prstGeom prst="rect">
            <a:avLst/>
          </a:prstGeom>
        </p:spPr>
      </p:pic>
      <p:pic>
        <p:nvPicPr>
          <p:cNvPr id="11" name="Picture 10" descr="f_Sn_mu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69" r="12416"/>
          <a:stretch/>
        </p:blipFill>
        <p:spPr>
          <a:xfrm>
            <a:off x="883470" y="3939015"/>
            <a:ext cx="2842469" cy="266912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356365" y="2598574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349997" y="5232421"/>
            <a:ext cx="6976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CSM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903453" y="4675432"/>
            <a:ext cx="2318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Counts, 25keV, CSM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04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vs. </a:t>
            </a:r>
            <a:r>
              <a:rPr lang="en-US" dirty="0" err="1" smtClean="0"/>
              <a:t>tp</a:t>
            </a:r>
            <a:r>
              <a:rPr lang="en-US" dirty="0" smtClean="0"/>
              <a:t> equalization</a:t>
            </a:r>
            <a:endParaRPr lang="en-US" dirty="0"/>
          </a:p>
        </p:txBody>
      </p:sp>
      <p:pic>
        <p:nvPicPr>
          <p:cNvPr id="5" name="image42.png"/>
          <p:cNvPicPr/>
          <p:nvPr/>
        </p:nvPicPr>
        <p:blipFill rotWithShape="1">
          <a:blip r:embed="rId2"/>
          <a:srcRect l="3897" t="6223" r="8742"/>
          <a:stretch/>
        </p:blipFill>
        <p:spPr>
          <a:xfrm>
            <a:off x="152865" y="1751979"/>
            <a:ext cx="4209680" cy="2532161"/>
          </a:xfrm>
          <a:prstGeom prst="rect">
            <a:avLst/>
          </a:prstGeom>
          <a:ln/>
        </p:spPr>
      </p:pic>
      <p:sp>
        <p:nvSpPr>
          <p:cNvPr id="7" name="TextBox 6"/>
          <p:cNvSpPr txBox="1"/>
          <p:nvPr/>
        </p:nvSpPr>
        <p:spPr>
          <a:xfrm>
            <a:off x="1681520" y="4271711"/>
            <a:ext cx="864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</a:t>
            </a:r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521287" y="1751979"/>
            <a:ext cx="4312509" cy="2900822"/>
            <a:chOff x="4521287" y="1751979"/>
            <a:chExt cx="4312509" cy="2900822"/>
          </a:xfrm>
        </p:grpSpPr>
        <p:pic>
          <p:nvPicPr>
            <p:cNvPr id="6" name="image25.png"/>
            <p:cNvPicPr/>
            <p:nvPr/>
          </p:nvPicPr>
          <p:blipFill rotWithShape="1">
            <a:blip r:embed="rId3"/>
            <a:srcRect l="3282" t="6956" r="7922"/>
            <a:stretch/>
          </p:blipFill>
          <p:spPr>
            <a:xfrm>
              <a:off x="4521287" y="1751979"/>
              <a:ext cx="4312509" cy="2532161"/>
            </a:xfrm>
            <a:prstGeom prst="rect">
              <a:avLst/>
            </a:prstGeom>
            <a:ln/>
          </p:spPr>
        </p:pic>
        <p:sp>
          <p:nvSpPr>
            <p:cNvPr id="8" name="TextBox 7"/>
            <p:cNvSpPr txBox="1"/>
            <p:nvPr/>
          </p:nvSpPr>
          <p:spPr>
            <a:xfrm>
              <a:off x="6571742" y="4283469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CZT</a:t>
              </a:r>
              <a:endParaRPr lang="en-US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-1505137" y="23869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2462" y="4688076"/>
            <a:ext cx="481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improvement In energy resolution for CZT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8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4651358"/>
              </p:ext>
            </p:extLst>
          </p:nvPr>
        </p:nvGraphicFramePr>
        <p:xfrm>
          <a:off x="835174" y="1230840"/>
          <a:ext cx="7413590" cy="501029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706795"/>
                <a:gridCol w="3706795"/>
              </a:tblGrid>
              <a:tr h="330015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Timepix3</a:t>
                      </a:r>
                      <a:endParaRPr lang="en-US" sz="1800" dirty="0"/>
                    </a:p>
                  </a:txBody>
                  <a:tcPr/>
                </a:tc>
              </a:tr>
              <a:tr h="2750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Pixel matrix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256 x 256</a:t>
                      </a:r>
                      <a:endParaRPr lang="en-US" sz="1400" dirty="0"/>
                    </a:p>
                  </a:txBody>
                  <a:tcPr/>
                </a:tc>
              </a:tr>
              <a:tr h="4675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Pixel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55 x 55 μm</a:t>
                      </a:r>
                      <a:r>
                        <a:rPr lang="en-US" sz="1400" baseline="30000" dirty="0" smtClean="0"/>
                        <a:t>2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2750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Technology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CMOS 130 nm</a:t>
                      </a:r>
                      <a:endParaRPr lang="en-US" sz="1400" dirty="0"/>
                    </a:p>
                  </a:txBody>
                  <a:tcPr/>
                </a:tc>
              </a:tr>
              <a:tr h="76031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Measurement modes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/>
                        <a:t>Simultaneous 10</a:t>
                      </a:r>
                      <a:r>
                        <a:rPr lang="en-US" sz="1400" baseline="0" dirty="0" smtClean="0"/>
                        <a:t> bit TOT and 18 bit TOA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18 bit TOA only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baseline="0" dirty="0" smtClean="0"/>
                        <a:t>10 bit PC and 14 bit integral TOT</a:t>
                      </a:r>
                      <a:endParaRPr lang="en-US" sz="1400" dirty="0"/>
                    </a:p>
                  </a:txBody>
                  <a:tcPr/>
                </a:tc>
              </a:tr>
              <a:tr h="4675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Readout 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1400" dirty="0" smtClean="0"/>
                        <a:t>Data driven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1400" dirty="0" smtClean="0"/>
                        <a:t>Frame based</a:t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(both modes with zero suppression)</a:t>
                      </a:r>
                    </a:p>
                  </a:txBody>
                  <a:tcPr/>
                </a:tc>
              </a:tr>
              <a:tr h="4675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Dead time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/>
                        <a:t>&gt;475 ns (pulse processing + packet transfer)</a:t>
                      </a:r>
                    </a:p>
                  </a:txBody>
                  <a:tcPr/>
                </a:tc>
              </a:tr>
              <a:tr h="42966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Maximum count 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/>
                        <a:t>85.3 </a:t>
                      </a:r>
                      <a:r>
                        <a:rPr lang="en-US" sz="1400" dirty="0" err="1" smtClean="0"/>
                        <a:t>Mhits</a:t>
                      </a:r>
                      <a:r>
                        <a:rPr lang="en-US" sz="1400" baseline="0" dirty="0" smtClean="0"/>
                        <a:t> / s</a:t>
                      </a:r>
                      <a:endParaRPr lang="en-US" sz="1400" dirty="0" smtClean="0"/>
                    </a:p>
                  </a:txBody>
                  <a:tcPr/>
                </a:tc>
              </a:tr>
              <a:tr h="2750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Minimum time resolution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/>
                        <a:t>1.56 ns</a:t>
                      </a:r>
                    </a:p>
                  </a:txBody>
                  <a:tcPr/>
                </a:tc>
              </a:tr>
              <a:tr h="46752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Power pulsing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/>
                        <a:t>Yes</a:t>
                      </a:r>
                    </a:p>
                    <a:p>
                      <a:pPr marL="0" indent="0">
                        <a:buFont typeface="Arial"/>
                        <a:buNone/>
                      </a:pPr>
                      <a:endParaRPr lang="en-US" sz="1400" dirty="0" smtClean="0"/>
                    </a:p>
                  </a:txBody>
                  <a:tcPr/>
                </a:tc>
              </a:tr>
              <a:tr h="275012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Minimum threshold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n-US" sz="1400" dirty="0" smtClean="0"/>
                        <a:t>~500 e-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79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Noise vs. </a:t>
            </a:r>
            <a:r>
              <a:rPr lang="en-US" dirty="0" err="1" smtClean="0"/>
              <a:t>tp</a:t>
            </a:r>
            <a:r>
              <a:rPr lang="en-US" dirty="0" smtClean="0"/>
              <a:t> equalization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-1505137" y="238692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2462" y="4688076"/>
            <a:ext cx="7613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improvement In energy resolution for </a:t>
            </a:r>
            <a:r>
              <a:rPr lang="en-US" dirty="0" err="1" smtClean="0"/>
              <a:t>CdTe</a:t>
            </a:r>
            <a:r>
              <a:rPr lang="en-US" dirty="0" smtClean="0"/>
              <a:t>, even a slight degradation. </a:t>
            </a:r>
            <a:endParaRPr lang="en-US" dirty="0"/>
          </a:p>
        </p:txBody>
      </p:sp>
      <p:pic>
        <p:nvPicPr>
          <p:cNvPr id="3" name="Picture 2" descr="cdte_Sn_nois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4" y="1480033"/>
            <a:ext cx="4021537" cy="2567321"/>
          </a:xfrm>
          <a:prstGeom prst="rect">
            <a:avLst/>
          </a:prstGeom>
        </p:spPr>
      </p:pic>
      <p:pic>
        <p:nvPicPr>
          <p:cNvPr id="4" name="Picture 3" descr="cdte_Sn_t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1991" y="1480033"/>
            <a:ext cx="4056815" cy="2589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21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ine_15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45" t="7902" r="10239" b="3861"/>
          <a:stretch/>
        </p:blipFill>
        <p:spPr>
          <a:xfrm>
            <a:off x="576184" y="1282270"/>
            <a:ext cx="3805154" cy="30894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Line images, </a:t>
            </a:r>
            <a:r>
              <a:rPr lang="en-US" dirty="0" err="1" smtClean="0"/>
              <a:t>czt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W146_F0, CSM</a:t>
            </a:r>
            <a:endParaRPr lang="en-US" sz="1600" dirty="0"/>
          </a:p>
        </p:txBody>
      </p:sp>
      <p:pic>
        <p:nvPicPr>
          <p:cNvPr id="5" name="Picture 4" descr="line_1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74" t="7930" r="12940" b="4348"/>
          <a:stretch/>
        </p:blipFill>
        <p:spPr>
          <a:xfrm>
            <a:off x="4562447" y="1234619"/>
            <a:ext cx="3739324" cy="313711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5434" y="4809125"/>
            <a:ext cx="69965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Measurements using a tungsten slit reveals displacement of charge. This is believed to be the main cause of the count rate differences in the sensor.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324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Slanted edge </a:t>
            </a:r>
            <a:r>
              <a:rPr lang="en-US" dirty="0" err="1" smtClean="0"/>
              <a:t>mtf</a:t>
            </a:r>
            <a:endParaRPr lang="en-US" dirty="0"/>
          </a:p>
        </p:txBody>
      </p:sp>
      <p:pic>
        <p:nvPicPr>
          <p:cNvPr id="4" name="image13.png"/>
          <p:cNvPicPr/>
          <p:nvPr/>
        </p:nvPicPr>
        <p:blipFill rotWithShape="1">
          <a:blip r:embed="rId2"/>
          <a:srcRect l="15791" t="7770" r="15920" b="5654"/>
          <a:stretch/>
        </p:blipFill>
        <p:spPr>
          <a:xfrm>
            <a:off x="683568" y="1940112"/>
            <a:ext cx="3138068" cy="2987130"/>
          </a:xfrm>
          <a:prstGeom prst="rect">
            <a:avLst/>
          </a:prstGeom>
          <a:ln/>
        </p:spPr>
      </p:pic>
      <p:pic>
        <p:nvPicPr>
          <p:cNvPr id="5" name="image33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821636" y="1716705"/>
            <a:ext cx="4604136" cy="3456926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1224477" y="5118305"/>
            <a:ext cx="2000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Tungsten edge</a:t>
            </a:r>
          </a:p>
          <a:p>
            <a:r>
              <a:rPr lang="en-US" dirty="0" smtClean="0"/>
              <a:t>120kVp + 3mm 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4762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Slanted edge </a:t>
            </a:r>
            <a:r>
              <a:rPr lang="en-US" dirty="0" err="1" smtClean="0"/>
              <a:t>mtf</a:t>
            </a:r>
            <a:endParaRPr lang="en-US" dirty="0"/>
          </a:p>
        </p:txBody>
      </p:sp>
      <p:pic>
        <p:nvPicPr>
          <p:cNvPr id="4" name="image13.png"/>
          <p:cNvPicPr/>
          <p:nvPr/>
        </p:nvPicPr>
        <p:blipFill rotWithShape="1">
          <a:blip r:embed="rId2"/>
          <a:srcRect l="15791" t="7770" r="15920" b="5654"/>
          <a:stretch/>
        </p:blipFill>
        <p:spPr>
          <a:xfrm>
            <a:off x="683568" y="1940112"/>
            <a:ext cx="3138068" cy="2987130"/>
          </a:xfrm>
          <a:prstGeom prst="rect">
            <a:avLst/>
          </a:prstGeom>
          <a:ln/>
        </p:spPr>
      </p:pic>
      <p:sp>
        <p:nvSpPr>
          <p:cNvPr id="6" name="TextBox 5"/>
          <p:cNvSpPr txBox="1"/>
          <p:nvPr/>
        </p:nvSpPr>
        <p:spPr>
          <a:xfrm>
            <a:off x="1224477" y="5118305"/>
            <a:ext cx="2000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Tungsten edge</a:t>
            </a:r>
          </a:p>
          <a:p>
            <a:r>
              <a:rPr lang="en-US" dirty="0" smtClean="0"/>
              <a:t>120kVp + 3mm Al</a:t>
            </a:r>
            <a:endParaRPr lang="en-US" dirty="0"/>
          </a:p>
        </p:txBody>
      </p:sp>
      <p:pic>
        <p:nvPicPr>
          <p:cNvPr id="8" name="image38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3821635" y="1664907"/>
            <a:ext cx="4599437" cy="3453398"/>
          </a:xfrm>
          <a:prstGeom prst="rect">
            <a:avLst/>
          </a:prstGeom>
          <a:ln/>
        </p:spPr>
      </p:pic>
      <p:pic>
        <p:nvPicPr>
          <p:cNvPr id="9" name="image11.png"/>
          <p:cNvPicPr/>
          <p:nvPr/>
        </p:nvPicPr>
        <p:blipFill>
          <a:blip r:embed="rId4"/>
          <a:srcRect/>
          <a:stretch>
            <a:fillRect/>
          </a:stretch>
        </p:blipFill>
        <p:spPr>
          <a:xfrm>
            <a:off x="3821636" y="1664907"/>
            <a:ext cx="4599436" cy="3453398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4185921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597554"/>
            <a:ext cx="7488237" cy="4375638"/>
          </a:xfrm>
        </p:spPr>
        <p:txBody>
          <a:bodyPr/>
          <a:lstStyle/>
          <a:p>
            <a:r>
              <a:rPr lang="en-US" dirty="0" smtClean="0"/>
              <a:t>Both </a:t>
            </a:r>
            <a:r>
              <a:rPr lang="en-US" dirty="0" err="1" smtClean="0"/>
              <a:t>CdTe</a:t>
            </a:r>
            <a:r>
              <a:rPr lang="en-US" dirty="0" smtClean="0"/>
              <a:t> and CZT displays good energy resolution across the sensor</a:t>
            </a:r>
          </a:p>
          <a:p>
            <a:r>
              <a:rPr lang="en-US" dirty="0" smtClean="0"/>
              <a:t>The lack of improvement in energy resolution using a test pulse calibration suggest gain differences induced by the sensor for both </a:t>
            </a:r>
            <a:r>
              <a:rPr lang="en-US" dirty="0" err="1" smtClean="0"/>
              <a:t>CdTe</a:t>
            </a:r>
            <a:r>
              <a:rPr lang="en-US" dirty="0" smtClean="0"/>
              <a:t> and CZT</a:t>
            </a:r>
          </a:p>
          <a:p>
            <a:r>
              <a:rPr lang="en-US" dirty="0" smtClean="0"/>
              <a:t>Large count rate differences are observed in the CZT sensors, probably caused by charge displacement due to an inhomogeneous electrical field</a:t>
            </a:r>
          </a:p>
          <a:p>
            <a:r>
              <a:rPr lang="en-US" dirty="0" smtClean="0"/>
              <a:t>Imagining performance is greatly affected by this charge displacement </a:t>
            </a:r>
          </a:p>
        </p:txBody>
      </p:sp>
    </p:spTree>
    <p:extLst>
      <p:ext uri="{BB962C8B-B14F-4D97-AF65-F5344CB8AC3E}">
        <p14:creationId xmlns:p14="http://schemas.microsoft.com/office/powerpoint/2010/main" val="3108762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08.png"/>
          <p:cNvPicPr/>
          <p:nvPr/>
        </p:nvPicPr>
        <p:blipFill rotWithShape="1">
          <a:blip r:embed="rId2"/>
          <a:srcRect l="7999" r="23518"/>
          <a:stretch/>
        </p:blipFill>
        <p:spPr>
          <a:xfrm>
            <a:off x="5773729" y="1276350"/>
            <a:ext cx="2504025" cy="2745350"/>
          </a:xfrm>
          <a:prstGeom prst="rect">
            <a:avLst/>
          </a:prstGeom>
          <a:ln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Long term stability and polarization </a:t>
            </a:r>
          </a:p>
          <a:p>
            <a:r>
              <a:rPr lang="en-US" dirty="0" smtClean="0"/>
              <a:t>Improvements in the equalization procedure. </a:t>
            </a:r>
          </a:p>
          <a:p>
            <a:pPr lvl="1"/>
            <a:r>
              <a:rPr lang="en-US" dirty="0" smtClean="0"/>
              <a:t>Precise TP measurement. </a:t>
            </a:r>
          </a:p>
          <a:p>
            <a:pPr lvl="1"/>
            <a:r>
              <a:rPr lang="en-US" dirty="0" smtClean="0"/>
              <a:t>Ideas to use radiation</a:t>
            </a:r>
          </a:p>
          <a:p>
            <a:r>
              <a:rPr lang="en-US" dirty="0" smtClean="0"/>
              <a:t>Low energy response (3-8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High energy response (120-662 </a:t>
            </a:r>
            <a:r>
              <a:rPr lang="en-US" dirty="0" err="1" smtClean="0"/>
              <a:t>keV</a:t>
            </a:r>
            <a:r>
              <a:rPr lang="en-US" dirty="0" smtClean="0"/>
              <a:t>)</a:t>
            </a:r>
          </a:p>
          <a:p>
            <a:r>
              <a:rPr lang="en-US" dirty="0" smtClean="0"/>
              <a:t>NPS, MTF, DQE</a:t>
            </a:r>
          </a:p>
        </p:txBody>
      </p:sp>
      <p:sp>
        <p:nvSpPr>
          <p:cNvPr id="4" name="Rectangle 3"/>
          <p:cNvSpPr/>
          <p:nvPr/>
        </p:nvSpPr>
        <p:spPr>
          <a:xfrm>
            <a:off x="766525" y="5444346"/>
            <a:ext cx="76053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chemeClr val="accent1"/>
                </a:solidFill>
              </a:rPr>
              <a:t>ACKNOWLEDGEMENTS:</a:t>
            </a:r>
          </a:p>
          <a:p>
            <a:r>
              <a:rPr lang="en-US" sz="1200" dirty="0" smtClean="0"/>
              <a:t>This </a:t>
            </a:r>
            <a:r>
              <a:rPr lang="en-US" sz="1200" dirty="0"/>
              <a:t>research project has been </a:t>
            </a:r>
            <a:r>
              <a:rPr lang="en-US" sz="1200" dirty="0" smtClean="0"/>
              <a:t>partly supported by </a:t>
            </a:r>
            <a:r>
              <a:rPr lang="en-US" sz="1200" dirty="0"/>
              <a:t>the Marie Curie Initial Training Network Fellowship of the European Community’s Seventh Framework </a:t>
            </a:r>
            <a:r>
              <a:rPr lang="en-US" sz="1200" dirty="0" err="1"/>
              <a:t>Programme</a:t>
            </a:r>
            <a:r>
              <a:rPr lang="en-US" sz="1200" dirty="0"/>
              <a:t> under Grant Agreement PITN-GA-4 2011-289198-ARDENT”.</a:t>
            </a:r>
          </a:p>
        </p:txBody>
      </p:sp>
    </p:spTree>
    <p:extLst>
      <p:ext uri="{BB962C8B-B14F-4D97-AF65-F5344CB8AC3E}">
        <p14:creationId xmlns:p14="http://schemas.microsoft.com/office/powerpoint/2010/main" val="141728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315684" y="5115248"/>
            <a:ext cx="1705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Note: Not to scale!</a:t>
            </a:r>
            <a:endParaRPr lang="en-US" sz="1400" i="1" dirty="0"/>
          </a:p>
        </p:txBody>
      </p:sp>
      <p:pic>
        <p:nvPicPr>
          <p:cNvPr id="8" name="Picture 7" descr="long_track_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2976"/>
            <a:ext cx="9144000" cy="31822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83568" y="6304002"/>
            <a:ext cx="4756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Bias 100V, </a:t>
            </a:r>
            <a:r>
              <a:rPr lang="en-US" dirty="0" err="1" smtClean="0"/>
              <a:t>Ikrum</a:t>
            </a:r>
            <a:r>
              <a:rPr lang="en-US" dirty="0" smtClean="0"/>
              <a:t> 5, with time walk correction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8218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Research activities and conferences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dirty="0" smtClean="0"/>
              <a:t>since the last workshop 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3568" y="1597554"/>
            <a:ext cx="7488237" cy="4432337"/>
          </a:xfrm>
        </p:spPr>
        <p:txBody>
          <a:bodyPr/>
          <a:lstStyle/>
          <a:p>
            <a:r>
              <a:rPr lang="en-US" dirty="0" smtClean="0"/>
              <a:t>IEEE Conference in Seoul </a:t>
            </a:r>
          </a:p>
          <a:p>
            <a:pPr lvl="1"/>
            <a:r>
              <a:rPr lang="en-US" sz="1200" dirty="0" err="1" smtClean="0"/>
              <a:t>Dosimetry</a:t>
            </a:r>
            <a:r>
              <a:rPr lang="en-US" sz="1200" dirty="0" smtClean="0"/>
              <a:t> workshop: Measurement of backscattered radiation in a CT room using </a:t>
            </a:r>
            <a:r>
              <a:rPr lang="en-US" sz="1200" dirty="0" err="1" smtClean="0"/>
              <a:t>Dosepix</a:t>
            </a:r>
            <a:endParaRPr lang="en-US" sz="1200" dirty="0" smtClean="0"/>
          </a:p>
          <a:p>
            <a:pPr lvl="1"/>
            <a:r>
              <a:rPr lang="en-US" sz="1200" dirty="0" smtClean="0"/>
              <a:t>RTSD: Spectral resolution and optimized threshold equalization of a charge summing hybrid pixel detector</a:t>
            </a:r>
          </a:p>
          <a:p>
            <a:r>
              <a:rPr lang="en-US" dirty="0" smtClean="0"/>
              <a:t>Beam time in </a:t>
            </a:r>
            <a:r>
              <a:rPr lang="en-US" dirty="0" err="1" smtClean="0"/>
              <a:t>Legnaro</a:t>
            </a:r>
            <a:r>
              <a:rPr lang="en-US" dirty="0" smtClean="0"/>
              <a:t> for </a:t>
            </a:r>
            <a:r>
              <a:rPr lang="en-US" dirty="0" err="1" smtClean="0"/>
              <a:t>Gempix</a:t>
            </a:r>
            <a:r>
              <a:rPr lang="en-US" dirty="0" smtClean="0"/>
              <a:t> and </a:t>
            </a:r>
            <a:r>
              <a:rPr lang="en-US" dirty="0" err="1" smtClean="0"/>
              <a:t>Timepix</a:t>
            </a:r>
            <a:r>
              <a:rPr lang="en-US" dirty="0" smtClean="0"/>
              <a:t> (with converters)</a:t>
            </a:r>
          </a:p>
          <a:p>
            <a:r>
              <a:rPr lang="en-US" dirty="0" smtClean="0"/>
              <a:t>Geant4Medipix: A simulation framework for hybrid pixel detectors</a:t>
            </a:r>
          </a:p>
          <a:p>
            <a:r>
              <a:rPr lang="en-US" dirty="0" smtClean="0"/>
              <a:t>First measurements with Timepix3</a:t>
            </a:r>
          </a:p>
          <a:p>
            <a:pPr lvl="1"/>
            <a:r>
              <a:rPr lang="en-US" sz="1200" dirty="0" smtClean="0"/>
              <a:t>Oral presentation at the 16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</a:t>
            </a:r>
            <a:r>
              <a:rPr lang="en-US" sz="1200" dirty="0" err="1" smtClean="0"/>
              <a:t>iWoRID</a:t>
            </a:r>
            <a:r>
              <a:rPr lang="en-US" sz="1200" dirty="0" smtClean="0"/>
              <a:t> conference in Trieste, Italy</a:t>
            </a:r>
          </a:p>
          <a:p>
            <a:pPr lvl="1"/>
            <a:r>
              <a:rPr lang="en-US" sz="1200" dirty="0" smtClean="0"/>
              <a:t>Co author on two poster presentations</a:t>
            </a:r>
          </a:p>
          <a:p>
            <a:r>
              <a:rPr lang="en-US" dirty="0" smtClean="0"/>
              <a:t>Characterization of </a:t>
            </a:r>
            <a:r>
              <a:rPr lang="en-US" dirty="0" err="1" smtClean="0"/>
              <a:t>CdTe</a:t>
            </a:r>
            <a:r>
              <a:rPr lang="en-US" dirty="0" smtClean="0"/>
              <a:t> and CZT bump bonded to Medipix3RX</a:t>
            </a:r>
          </a:p>
          <a:p>
            <a:pPr lvl="1"/>
            <a:r>
              <a:rPr lang="en-US" sz="1200" dirty="0" smtClean="0"/>
              <a:t>Including 2 weeks in the X-ray lab in Sundsvall and a planned test beam at the ANKA synchrotron</a:t>
            </a:r>
          </a:p>
          <a:p>
            <a:r>
              <a:rPr lang="en-US" dirty="0" smtClean="0"/>
              <a:t>RQR, Medical beam quality measurements using </a:t>
            </a:r>
            <a:r>
              <a:rPr lang="en-US" dirty="0" err="1" smtClean="0"/>
              <a:t>Dosepix</a:t>
            </a:r>
            <a:r>
              <a:rPr lang="en-US" dirty="0" smtClean="0"/>
              <a:t>. In collaboration with IRA, Lausanne</a:t>
            </a:r>
          </a:p>
          <a:p>
            <a:pPr lvl="1"/>
            <a:r>
              <a:rPr lang="en-US" sz="1200" dirty="0" smtClean="0"/>
              <a:t>Presented as a poster on the IRPA 2014 conference in Geneva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68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publications</a:t>
            </a:r>
            <a:br>
              <a:rPr lang="en-US" dirty="0" smtClean="0"/>
            </a:br>
            <a:r>
              <a:rPr lang="en-US" sz="1400" dirty="0" smtClean="0"/>
              <a:t>PEER reviewed</a:t>
            </a:r>
            <a:endParaRPr lang="en-US" sz="1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en-US" sz="1200" dirty="0" smtClean="0"/>
              <a:t>E </a:t>
            </a:r>
            <a:r>
              <a:rPr lang="en-US" sz="1200" dirty="0" err="1"/>
              <a:t>Frojdh</a:t>
            </a:r>
            <a:r>
              <a:rPr lang="en-US" sz="1200" dirty="0"/>
              <a:t>, R </a:t>
            </a:r>
            <a:r>
              <a:rPr lang="en-US" sz="1200" dirty="0" err="1"/>
              <a:t>Ballabriga</a:t>
            </a:r>
            <a:r>
              <a:rPr lang="en-US" sz="1200" dirty="0"/>
              <a:t>, M Campbell, M </a:t>
            </a:r>
            <a:r>
              <a:rPr lang="en-US" sz="1200" dirty="0" err="1"/>
              <a:t>Fiederle</a:t>
            </a:r>
            <a:r>
              <a:rPr lang="en-US" sz="1200" dirty="0"/>
              <a:t>, E </a:t>
            </a:r>
            <a:r>
              <a:rPr lang="en-US" sz="1200" dirty="0" err="1"/>
              <a:t>Hamann</a:t>
            </a:r>
            <a:r>
              <a:rPr lang="en-US" sz="1200" dirty="0"/>
              <a:t>, T Koenig, </a:t>
            </a:r>
            <a:r>
              <a:rPr lang="en-US" sz="1200" dirty="0" smtClean="0"/>
              <a:t>X </a:t>
            </a:r>
            <a:r>
              <a:rPr lang="en-US" sz="1200" dirty="0" err="1" smtClean="0"/>
              <a:t>Llopart</a:t>
            </a:r>
            <a:r>
              <a:rPr lang="en-US" sz="1200" dirty="0"/>
              <a:t>, D de </a:t>
            </a:r>
            <a:r>
              <a:rPr lang="en-US" sz="1200" dirty="0" err="1"/>
              <a:t>Paiva</a:t>
            </a:r>
            <a:r>
              <a:rPr lang="en-US" sz="1200" dirty="0"/>
              <a:t> </a:t>
            </a:r>
            <a:r>
              <a:rPr lang="en-US" sz="1200" dirty="0" err="1"/>
              <a:t>Magalhaes</a:t>
            </a:r>
            <a:r>
              <a:rPr lang="en-US" sz="1200" dirty="0"/>
              <a:t> and M </a:t>
            </a:r>
            <a:r>
              <a:rPr lang="en-US" sz="1200" dirty="0" err="1"/>
              <a:t>Zuber</a:t>
            </a:r>
            <a:r>
              <a:rPr lang="en-US" sz="1200" dirty="0"/>
              <a:t>, </a:t>
            </a:r>
            <a:r>
              <a:rPr lang="en-US" sz="1200" b="1" dirty="0"/>
              <a:t>Count rate linearity and </a:t>
            </a:r>
            <a:r>
              <a:rPr lang="en-US" sz="1200" b="1" dirty="0" smtClean="0"/>
              <a:t>spectral response </a:t>
            </a:r>
            <a:r>
              <a:rPr lang="en-US" sz="1200" b="1" dirty="0"/>
              <a:t>of the Medipix3RX chip coupled to a 300m silicon sensor under </a:t>
            </a:r>
            <a:r>
              <a:rPr lang="en-US" sz="1200" b="1" dirty="0" smtClean="0"/>
              <a:t>high flux </a:t>
            </a:r>
            <a:r>
              <a:rPr lang="en-US" sz="1200" b="1" dirty="0"/>
              <a:t>conditions</a:t>
            </a:r>
            <a:r>
              <a:rPr lang="en-US" sz="1200" dirty="0"/>
              <a:t> , JINST </a:t>
            </a:r>
            <a:r>
              <a:rPr lang="en-US" sz="1200" dirty="0" err="1"/>
              <a:t>Vol</a:t>
            </a:r>
            <a:r>
              <a:rPr lang="en-US" sz="1200" dirty="0"/>
              <a:t> 9, April 2014</a:t>
            </a:r>
          </a:p>
          <a:p>
            <a:pPr>
              <a:buFont typeface="+mj-lt"/>
              <a:buAutoNum type="arabicPeriod"/>
            </a:pPr>
            <a:r>
              <a:rPr lang="en-US" sz="1200" dirty="0" smtClean="0"/>
              <a:t>M </a:t>
            </a:r>
            <a:r>
              <a:rPr lang="en-US" sz="1200" dirty="0"/>
              <a:t>De </a:t>
            </a:r>
            <a:r>
              <a:rPr lang="en-US" sz="1200" dirty="0" err="1"/>
              <a:t>Gaspari</a:t>
            </a:r>
            <a:r>
              <a:rPr lang="en-US" sz="1200" dirty="0"/>
              <a:t>, J </a:t>
            </a:r>
            <a:r>
              <a:rPr lang="en-US" sz="1200" dirty="0" err="1"/>
              <a:t>Alozy</a:t>
            </a:r>
            <a:r>
              <a:rPr lang="en-US" sz="1200" dirty="0"/>
              <a:t>, R </a:t>
            </a:r>
            <a:r>
              <a:rPr lang="en-US" sz="1200" dirty="0" err="1"/>
              <a:t>Ballabriga</a:t>
            </a:r>
            <a:r>
              <a:rPr lang="en-US" sz="1200" dirty="0"/>
              <a:t>, M Campbell, E Fröjdh, J </a:t>
            </a:r>
            <a:r>
              <a:rPr lang="en-US" sz="1200" dirty="0" err="1"/>
              <a:t>Idarraga,c</a:t>
            </a:r>
            <a:r>
              <a:rPr lang="en-US" sz="1200" dirty="0"/>
              <a:t>, </a:t>
            </a:r>
            <a:r>
              <a:rPr lang="en-US" sz="1200" dirty="0" smtClean="0"/>
              <a:t>S </a:t>
            </a:r>
            <a:r>
              <a:rPr lang="en-US" sz="1200" dirty="0" err="1" smtClean="0"/>
              <a:t>Kulis</a:t>
            </a:r>
            <a:r>
              <a:rPr lang="en-US" sz="1200" dirty="0"/>
              <a:t>, X </a:t>
            </a:r>
            <a:r>
              <a:rPr lang="en-US" sz="1200" dirty="0" err="1"/>
              <a:t>Llopart</a:t>
            </a:r>
            <a:r>
              <a:rPr lang="en-US" sz="1200" dirty="0"/>
              <a:t>, T </a:t>
            </a:r>
            <a:r>
              <a:rPr lang="en-US" sz="1200" dirty="0" err="1"/>
              <a:t>Poikela</a:t>
            </a:r>
            <a:r>
              <a:rPr lang="en-US" sz="1200" dirty="0"/>
              <a:t>, P Valerio </a:t>
            </a:r>
            <a:r>
              <a:rPr lang="en-US" sz="1200" dirty="0" smtClean="0"/>
              <a:t>and W Wong</a:t>
            </a:r>
            <a:r>
              <a:rPr lang="en-US" sz="1200" b="1" dirty="0"/>
              <a:t>, Design of the analog front-</a:t>
            </a:r>
            <a:r>
              <a:rPr lang="en-US" sz="1200" b="1" dirty="0" smtClean="0"/>
              <a:t>end for </a:t>
            </a:r>
            <a:r>
              <a:rPr lang="en-US" sz="1200" b="1" dirty="0"/>
              <a:t>the Timepix3 and </a:t>
            </a:r>
            <a:r>
              <a:rPr lang="en-US" sz="1200" b="1" dirty="0" err="1"/>
              <a:t>Smallpix</a:t>
            </a:r>
            <a:r>
              <a:rPr lang="en-US" sz="1200" b="1" dirty="0"/>
              <a:t> hybrid pixel detectors in 130 nm CMOS technology</a:t>
            </a:r>
            <a:r>
              <a:rPr lang="en-US" sz="1200" dirty="0"/>
              <a:t> </a:t>
            </a:r>
            <a:r>
              <a:rPr lang="en-US" sz="1200" dirty="0" smtClean="0"/>
              <a:t>,JINST </a:t>
            </a:r>
            <a:r>
              <a:rPr lang="en-US" sz="1200" dirty="0" err="1"/>
              <a:t>Vol</a:t>
            </a:r>
            <a:r>
              <a:rPr lang="en-US" sz="1200" dirty="0"/>
              <a:t> 9, January </a:t>
            </a:r>
            <a:r>
              <a:rPr lang="en-US" sz="1200" dirty="0" smtClean="0"/>
              <a:t>2014</a:t>
            </a:r>
          </a:p>
          <a:p>
            <a:pPr marL="228600" indent="-228600">
              <a:buFont typeface="+mj-lt"/>
              <a:buAutoNum type="arabicPeriod"/>
            </a:pPr>
            <a:endParaRPr lang="en-US" sz="1000" dirty="0"/>
          </a:p>
          <a:p>
            <a:pPr>
              <a:buFont typeface="+mj-lt"/>
              <a:buAutoNum type="arabicPeriod"/>
            </a:pPr>
            <a:r>
              <a:rPr lang="en-US" sz="1000" dirty="0" err="1" smtClean="0"/>
              <a:t>Frojd</a:t>
            </a:r>
            <a:r>
              <a:rPr lang="en-US" sz="1000" dirty="0" smtClean="0"/>
              <a:t>, </a:t>
            </a:r>
            <a:r>
              <a:rPr lang="en-US" sz="1000" dirty="0"/>
              <a:t>E.; </a:t>
            </a:r>
            <a:r>
              <a:rPr lang="en-US" sz="1000" dirty="0" err="1"/>
              <a:t>Frojdh</a:t>
            </a:r>
            <a:r>
              <a:rPr lang="en-US" sz="1000" dirty="0"/>
              <a:t>, C.; </a:t>
            </a:r>
            <a:r>
              <a:rPr lang="en-US" sz="1000" dirty="0" err="1"/>
              <a:t>Gimenez</a:t>
            </a:r>
            <a:r>
              <a:rPr lang="en-US" sz="1000" dirty="0"/>
              <a:t>, E.N.; </a:t>
            </a:r>
            <a:r>
              <a:rPr lang="en-US" sz="1000" dirty="0" err="1"/>
              <a:t>Krapohl</a:t>
            </a:r>
            <a:r>
              <a:rPr lang="en-US" sz="1000" dirty="0"/>
              <a:t>, D.; </a:t>
            </a:r>
            <a:r>
              <a:rPr lang="en-US" sz="1000" dirty="0" err="1"/>
              <a:t>Maneuski</a:t>
            </a:r>
            <a:r>
              <a:rPr lang="en-US" sz="1000" dirty="0"/>
              <a:t>, D.; </a:t>
            </a:r>
            <a:r>
              <a:rPr lang="en-US" sz="1000" dirty="0" err="1"/>
              <a:t>Norlin</a:t>
            </a:r>
            <a:r>
              <a:rPr lang="en-US" sz="1000" dirty="0"/>
              <a:t>, </a:t>
            </a:r>
            <a:r>
              <a:rPr lang="en-US" sz="1000" dirty="0" err="1"/>
              <a:t>B.</a:t>
            </a:r>
            <a:r>
              <a:rPr lang="en-US" sz="1000" dirty="0" err="1" smtClean="0"/>
              <a:t>;O’Shea</a:t>
            </a:r>
            <a:r>
              <a:rPr lang="en-US" sz="1000" dirty="0"/>
              <a:t>, V.; Wilhelm, H.; </a:t>
            </a:r>
            <a:r>
              <a:rPr lang="en-US" sz="1000" dirty="0" err="1"/>
              <a:t>Tartoni</a:t>
            </a:r>
            <a:r>
              <a:rPr lang="en-US" sz="1000" dirty="0"/>
              <a:t>, N.; </a:t>
            </a:r>
            <a:r>
              <a:rPr lang="en-US" sz="1000" dirty="0" err="1"/>
              <a:t>Thungstrom</a:t>
            </a:r>
            <a:r>
              <a:rPr lang="en-US" sz="1000" dirty="0"/>
              <a:t>, G.; </a:t>
            </a:r>
            <a:r>
              <a:rPr lang="en-US" sz="1000" dirty="0" err="1"/>
              <a:t>Zain</a:t>
            </a:r>
            <a:r>
              <a:rPr lang="en-US" sz="1000" dirty="0"/>
              <a:t>, R.M., Probing </a:t>
            </a:r>
            <a:r>
              <a:rPr lang="en-US" sz="1000" dirty="0" smtClean="0"/>
              <a:t>Defects in </a:t>
            </a:r>
            <a:r>
              <a:rPr lang="en-US" sz="1000" dirty="0"/>
              <a:t>a Small </a:t>
            </a:r>
            <a:r>
              <a:rPr lang="en-US" sz="1000" dirty="0" err="1"/>
              <a:t>Pixellated</a:t>
            </a:r>
            <a:r>
              <a:rPr lang="en-US" sz="1000" dirty="0"/>
              <a:t> </a:t>
            </a:r>
            <a:r>
              <a:rPr lang="en-US" sz="1000" dirty="0" err="1"/>
              <a:t>CdTe</a:t>
            </a:r>
            <a:r>
              <a:rPr lang="en-US" sz="1000" dirty="0"/>
              <a:t> Sensor Using an Inclined Mono Energetic X-Ray </a:t>
            </a:r>
            <a:r>
              <a:rPr lang="en-US" sz="1000" dirty="0" smtClean="0"/>
              <a:t>Micro Beam  </a:t>
            </a:r>
            <a:r>
              <a:rPr lang="en-US" sz="1000" dirty="0"/>
              <a:t>, Nuclear Science, IEEE Transactions on , vol.60, no.4, pp.2864,2869, Aug</a:t>
            </a:r>
            <a:r>
              <a:rPr lang="en-US" sz="1000" dirty="0" smtClean="0"/>
              <a:t>. 2013</a:t>
            </a:r>
            <a:endParaRPr lang="en-US" sz="1000" dirty="0"/>
          </a:p>
          <a:p>
            <a:pPr>
              <a:buFont typeface="+mj-lt"/>
              <a:buAutoNum type="arabicPeriod"/>
            </a:pPr>
            <a:r>
              <a:rPr lang="en-US" sz="1000" dirty="0" smtClean="0"/>
              <a:t>R </a:t>
            </a:r>
            <a:r>
              <a:rPr lang="en-US" sz="1000" dirty="0" err="1"/>
              <a:t>Ballabriga</a:t>
            </a:r>
            <a:r>
              <a:rPr lang="en-US" sz="1000" dirty="0"/>
              <a:t>, J </a:t>
            </a:r>
            <a:r>
              <a:rPr lang="en-US" sz="1000" dirty="0" err="1"/>
              <a:t>Alozy</a:t>
            </a:r>
            <a:r>
              <a:rPr lang="en-US" sz="1000" dirty="0"/>
              <a:t>, G </a:t>
            </a:r>
            <a:r>
              <a:rPr lang="en-US" sz="1000" dirty="0" err="1"/>
              <a:t>Blaj</a:t>
            </a:r>
            <a:r>
              <a:rPr lang="en-US" sz="1000" dirty="0"/>
              <a:t>, M Campbell, M </a:t>
            </a:r>
            <a:r>
              <a:rPr lang="en-US" sz="1000" dirty="0" err="1"/>
              <a:t>Fiederle</a:t>
            </a:r>
            <a:r>
              <a:rPr lang="en-US" sz="1000" dirty="0"/>
              <a:t>, E </a:t>
            </a:r>
            <a:r>
              <a:rPr lang="en-US" sz="1000" dirty="0" err="1"/>
              <a:t>Frojdh</a:t>
            </a:r>
            <a:r>
              <a:rPr lang="en-US" sz="1000" dirty="0"/>
              <a:t>, E H </a:t>
            </a:r>
            <a:r>
              <a:rPr lang="en-US" sz="1000" dirty="0" smtClean="0"/>
              <a:t>M </a:t>
            </a:r>
            <a:r>
              <a:rPr lang="en-US" sz="1000" dirty="0" err="1" smtClean="0"/>
              <a:t>Heijne</a:t>
            </a:r>
            <a:r>
              <a:rPr lang="en-US" sz="1000" dirty="0"/>
              <a:t>, X </a:t>
            </a:r>
            <a:r>
              <a:rPr lang="en-US" sz="1000" dirty="0" err="1"/>
              <a:t>Llopart</a:t>
            </a:r>
            <a:r>
              <a:rPr lang="en-US" sz="1000" dirty="0"/>
              <a:t>, M </a:t>
            </a:r>
            <a:r>
              <a:rPr lang="en-US" sz="1000" dirty="0" err="1"/>
              <a:t>Pichotka</a:t>
            </a:r>
            <a:r>
              <a:rPr lang="en-US" sz="1000" dirty="0"/>
              <a:t>, S </a:t>
            </a:r>
            <a:r>
              <a:rPr lang="en-US" sz="1000" dirty="0" err="1"/>
              <a:t>Procz</a:t>
            </a:r>
            <a:r>
              <a:rPr lang="en-US" sz="1000" dirty="0"/>
              <a:t>, L </a:t>
            </a:r>
            <a:r>
              <a:rPr lang="en-US" sz="1000" dirty="0" err="1"/>
              <a:t>Tlustos</a:t>
            </a:r>
            <a:r>
              <a:rPr lang="en-US" sz="1000" dirty="0"/>
              <a:t> </a:t>
            </a:r>
            <a:r>
              <a:rPr lang="en-US" sz="1000" dirty="0" err="1"/>
              <a:t>andWWong</a:t>
            </a:r>
            <a:r>
              <a:rPr lang="en-US" sz="1000" dirty="0"/>
              <a:t>, The </a:t>
            </a:r>
            <a:r>
              <a:rPr lang="en-US" sz="1000" dirty="0" smtClean="0"/>
              <a:t>Medipix3RX: a </a:t>
            </a:r>
            <a:r>
              <a:rPr lang="en-US" sz="1000" dirty="0"/>
              <a:t>high resolution, zero dead-time pixel detector readout chip allowing </a:t>
            </a:r>
            <a:r>
              <a:rPr lang="en-US" sz="1000" dirty="0" smtClean="0"/>
              <a:t>spectroscopic imaging </a:t>
            </a:r>
            <a:r>
              <a:rPr lang="en-US" sz="1000" dirty="0"/>
              <a:t>, JINST </a:t>
            </a:r>
            <a:r>
              <a:rPr lang="en-US" sz="1000" dirty="0" err="1"/>
              <a:t>Vol</a:t>
            </a:r>
            <a:r>
              <a:rPr lang="en-US" sz="1000" dirty="0"/>
              <a:t> 8, February 2013</a:t>
            </a:r>
          </a:p>
          <a:p>
            <a:pPr>
              <a:buFont typeface="+mj-lt"/>
              <a:buAutoNum type="arabicPeriod"/>
            </a:pPr>
            <a:r>
              <a:rPr lang="en-US" sz="1000" dirty="0" smtClean="0"/>
              <a:t>E</a:t>
            </a:r>
            <a:r>
              <a:rPr lang="en-US" sz="1000" dirty="0"/>
              <a:t>. Fröjdh, C. Fröjdh, E.N. </a:t>
            </a:r>
            <a:r>
              <a:rPr lang="en-US" sz="1000" dirty="0" err="1"/>
              <a:t>Gimenez</a:t>
            </a:r>
            <a:r>
              <a:rPr lang="en-US" sz="1000" dirty="0"/>
              <a:t>, D. </a:t>
            </a:r>
            <a:r>
              <a:rPr lang="en-US" sz="1000" dirty="0" err="1"/>
              <a:t>Maneuski</a:t>
            </a:r>
            <a:r>
              <a:rPr lang="en-US" sz="1000" dirty="0"/>
              <a:t>, J. </a:t>
            </a:r>
            <a:r>
              <a:rPr lang="en-US" sz="1000" dirty="0" err="1"/>
              <a:t>Marchal</a:t>
            </a:r>
            <a:r>
              <a:rPr lang="en-US" sz="1000" dirty="0"/>
              <a:t>, B. </a:t>
            </a:r>
            <a:r>
              <a:rPr lang="en-US" sz="1000" dirty="0" err="1"/>
              <a:t>Norlin</a:t>
            </a:r>
            <a:r>
              <a:rPr lang="en-US" sz="1000" dirty="0" smtClean="0"/>
              <a:t>, V</a:t>
            </a:r>
            <a:r>
              <a:rPr lang="en-US" sz="1000" dirty="0"/>
              <a:t>. O’Shea, G. Stewart, H. Wilhelm, R.M </a:t>
            </a:r>
            <a:r>
              <a:rPr lang="en-US" sz="1000" dirty="0" err="1"/>
              <a:t>Zain</a:t>
            </a:r>
            <a:r>
              <a:rPr lang="en-US" sz="1000" dirty="0"/>
              <a:t> and G. </a:t>
            </a:r>
            <a:r>
              <a:rPr lang="en-US" sz="1000" dirty="0" err="1"/>
              <a:t>Thungström</a:t>
            </a:r>
            <a:r>
              <a:rPr lang="en-US" sz="1000" dirty="0"/>
              <a:t>, Depth </a:t>
            </a:r>
            <a:r>
              <a:rPr lang="en-US" sz="1000" dirty="0" smtClean="0"/>
              <a:t>of interaction </a:t>
            </a:r>
            <a:r>
              <a:rPr lang="en-US" sz="1000" dirty="0"/>
              <a:t>and bias voltage </a:t>
            </a:r>
            <a:r>
              <a:rPr lang="en-US" sz="1000" dirty="0" err="1"/>
              <a:t>depenence</a:t>
            </a:r>
            <a:r>
              <a:rPr lang="en-US" sz="1000" dirty="0"/>
              <a:t> of the spectral response in a </a:t>
            </a:r>
            <a:r>
              <a:rPr lang="en-US" sz="1000" dirty="0" err="1"/>
              <a:t>pixellated</a:t>
            </a:r>
            <a:r>
              <a:rPr lang="en-US" sz="1000" dirty="0"/>
              <a:t> </a:t>
            </a:r>
            <a:r>
              <a:rPr lang="en-US" sz="1000" dirty="0" err="1" smtClean="0"/>
              <a:t>CdTe</a:t>
            </a:r>
            <a:r>
              <a:rPr lang="en-US" sz="1000" dirty="0"/>
              <a:t> </a:t>
            </a:r>
            <a:r>
              <a:rPr lang="en-US" sz="1000" dirty="0" smtClean="0"/>
              <a:t>detector </a:t>
            </a:r>
            <a:r>
              <a:rPr lang="en-US" sz="1000" dirty="0"/>
              <a:t>operating in Time-</a:t>
            </a:r>
            <a:r>
              <a:rPr lang="en-US" sz="1000" dirty="0" err="1"/>
              <a:t>OverThreshold</a:t>
            </a:r>
            <a:r>
              <a:rPr lang="en-US" sz="1000" dirty="0"/>
              <a:t> mode subjected to monochromatic </a:t>
            </a:r>
            <a:r>
              <a:rPr lang="en-US" sz="1000" dirty="0" err="1"/>
              <a:t>Xrays</a:t>
            </a:r>
            <a:r>
              <a:rPr lang="en-US" sz="1000" dirty="0"/>
              <a:t> </a:t>
            </a:r>
            <a:r>
              <a:rPr lang="en-US" sz="1000" dirty="0" smtClean="0"/>
              <a:t>,JINST </a:t>
            </a:r>
            <a:r>
              <a:rPr lang="en-US" sz="1000" dirty="0" err="1"/>
              <a:t>Vol</a:t>
            </a:r>
            <a:r>
              <a:rPr lang="en-US" sz="1000" dirty="0"/>
              <a:t> 7, March 2012</a:t>
            </a:r>
          </a:p>
          <a:p>
            <a:pPr>
              <a:buFont typeface="+mj-lt"/>
              <a:buAutoNum type="arabicPeriod"/>
            </a:pPr>
            <a:r>
              <a:rPr lang="en-US" sz="1000" dirty="0" smtClean="0"/>
              <a:t>D</a:t>
            </a:r>
            <a:r>
              <a:rPr lang="en-US" sz="1000" dirty="0"/>
              <a:t>. </a:t>
            </a:r>
            <a:r>
              <a:rPr lang="en-US" sz="1000" dirty="0" err="1"/>
              <a:t>Maneuski</a:t>
            </a:r>
            <a:r>
              <a:rPr lang="en-US" sz="1000" dirty="0"/>
              <a:t>, V. </a:t>
            </a:r>
            <a:r>
              <a:rPr lang="en-US" sz="1000" dirty="0" err="1"/>
              <a:t>Astromskas</a:t>
            </a:r>
            <a:r>
              <a:rPr lang="en-US" sz="1000" dirty="0"/>
              <a:t>, E. Fröjdh, C Fröjdh, E.N. </a:t>
            </a:r>
            <a:r>
              <a:rPr lang="en-US" sz="1000" dirty="0" err="1"/>
              <a:t>Gimenez</a:t>
            </a:r>
            <a:r>
              <a:rPr lang="en-US" sz="1000" dirty="0"/>
              <a:t>, J. </a:t>
            </a:r>
            <a:r>
              <a:rPr lang="en-US" sz="1000" dirty="0" err="1"/>
              <a:t>Marchal</a:t>
            </a:r>
            <a:r>
              <a:rPr lang="en-US" sz="1000" dirty="0" smtClean="0"/>
              <a:t>, V</a:t>
            </a:r>
            <a:r>
              <a:rPr lang="en-US" sz="1000" dirty="0"/>
              <a:t>. O’Shea, G. Stewart, N. </a:t>
            </a:r>
            <a:r>
              <a:rPr lang="en-US" sz="1000" dirty="0" err="1"/>
              <a:t>Tartoni</a:t>
            </a:r>
            <a:r>
              <a:rPr lang="en-US" sz="1000" dirty="0"/>
              <a:t>, H. Wilhelm, </a:t>
            </a:r>
            <a:r>
              <a:rPr lang="en-US" sz="1000" dirty="0" err="1"/>
              <a:t>K.Wraight</a:t>
            </a:r>
            <a:r>
              <a:rPr lang="en-US" sz="1000" dirty="0"/>
              <a:t> and R.M. </a:t>
            </a:r>
            <a:r>
              <a:rPr lang="en-US" sz="1000" dirty="0" err="1"/>
              <a:t>Zain</a:t>
            </a:r>
            <a:r>
              <a:rPr lang="en-US" sz="1000" dirty="0"/>
              <a:t> </a:t>
            </a:r>
            <a:r>
              <a:rPr lang="en-US" sz="1000" dirty="0" smtClean="0"/>
              <a:t>Imaging and </a:t>
            </a:r>
            <a:r>
              <a:rPr lang="en-US" sz="1000" dirty="0"/>
              <a:t>spectroscopic performance studies of </a:t>
            </a:r>
            <a:r>
              <a:rPr lang="en-US" sz="1000" dirty="0" err="1"/>
              <a:t>pixellated</a:t>
            </a:r>
            <a:r>
              <a:rPr lang="en-US" sz="1000" dirty="0"/>
              <a:t> </a:t>
            </a:r>
            <a:r>
              <a:rPr lang="en-US" sz="1000" dirty="0" err="1"/>
              <a:t>CdTe</a:t>
            </a:r>
            <a:r>
              <a:rPr lang="en-US" sz="1000" dirty="0"/>
              <a:t> </a:t>
            </a:r>
            <a:r>
              <a:rPr lang="en-US" sz="1000" dirty="0" err="1"/>
              <a:t>Timepix</a:t>
            </a:r>
            <a:r>
              <a:rPr lang="en-US" sz="1000" dirty="0"/>
              <a:t> detector , </a:t>
            </a:r>
            <a:r>
              <a:rPr lang="en-US" sz="1000" dirty="0" smtClean="0"/>
              <a:t>JINST </a:t>
            </a:r>
            <a:r>
              <a:rPr lang="en-US" sz="1000" dirty="0" err="1" smtClean="0"/>
              <a:t>Vol</a:t>
            </a:r>
            <a:r>
              <a:rPr lang="en-US" sz="1000" dirty="0" smtClean="0"/>
              <a:t> </a:t>
            </a:r>
            <a:r>
              <a:rPr lang="en-US" sz="1000" dirty="0"/>
              <a:t>7, January 2012</a:t>
            </a:r>
          </a:p>
          <a:p>
            <a:pPr>
              <a:buFont typeface="+mj-lt"/>
              <a:buAutoNum type="arabicPeriod"/>
            </a:pPr>
            <a:r>
              <a:rPr lang="en-US" sz="1000" dirty="0" smtClean="0"/>
              <a:t>S</a:t>
            </a:r>
            <a:r>
              <a:rPr lang="en-US" sz="1000" dirty="0"/>
              <a:t>. Reza, W.S. Wong, E. Fröjdh, B. </a:t>
            </a:r>
            <a:r>
              <a:rPr lang="en-US" sz="1000" dirty="0" err="1"/>
              <a:t>Norlin</a:t>
            </a:r>
            <a:r>
              <a:rPr lang="en-US" sz="1000" dirty="0"/>
              <a:t>, C. Fröjdh, G. </a:t>
            </a:r>
            <a:r>
              <a:rPr lang="en-US" sz="1000" dirty="0" err="1"/>
              <a:t>Thungström</a:t>
            </a:r>
            <a:r>
              <a:rPr lang="en-US" sz="1000" dirty="0"/>
              <a:t> </a:t>
            </a:r>
            <a:r>
              <a:rPr lang="en-US" sz="1000" dirty="0" smtClean="0"/>
              <a:t>and J</a:t>
            </a:r>
            <a:r>
              <a:rPr lang="en-US" sz="1000" dirty="0"/>
              <a:t>. </a:t>
            </a:r>
            <a:r>
              <a:rPr lang="en-US" sz="1000" dirty="0" err="1"/>
              <a:t>Thim</a:t>
            </a:r>
            <a:r>
              <a:rPr lang="en-US" sz="1000" dirty="0"/>
              <a:t> Smart </a:t>
            </a:r>
            <a:r>
              <a:rPr lang="en-US" sz="1000" dirty="0" err="1"/>
              <a:t>dosimetry</a:t>
            </a:r>
            <a:r>
              <a:rPr lang="en-US" sz="1000" dirty="0"/>
              <a:t> by pattern recognition using a single photon </a:t>
            </a:r>
            <a:r>
              <a:rPr lang="en-US" sz="1000" dirty="0" smtClean="0"/>
              <a:t>counting detector </a:t>
            </a:r>
            <a:r>
              <a:rPr lang="en-US" sz="1000" dirty="0"/>
              <a:t>system in time over threshold mode , 2012 JINST </a:t>
            </a:r>
            <a:r>
              <a:rPr lang="en-US" sz="1000" dirty="0" err="1"/>
              <a:t>Vol</a:t>
            </a:r>
            <a:r>
              <a:rPr lang="en-US" sz="1000" dirty="0"/>
              <a:t> 7, January 2012</a:t>
            </a:r>
          </a:p>
          <a:p>
            <a:pPr>
              <a:buFont typeface="+mj-lt"/>
              <a:buAutoNum type="arabicPeriod"/>
            </a:pPr>
            <a:r>
              <a:rPr lang="en-US" sz="1000" dirty="0" smtClean="0"/>
              <a:t>E</a:t>
            </a:r>
            <a:r>
              <a:rPr lang="en-US" sz="1000" dirty="0"/>
              <a:t>. Fröjdh, B. </a:t>
            </a:r>
            <a:r>
              <a:rPr lang="en-US" sz="1000" dirty="0" err="1"/>
              <a:t>Norlin</a:t>
            </a:r>
            <a:r>
              <a:rPr lang="en-US" sz="1000" dirty="0"/>
              <a:t>, G. </a:t>
            </a:r>
            <a:r>
              <a:rPr lang="en-US" sz="1000" dirty="0" err="1"/>
              <a:t>Thungström</a:t>
            </a:r>
            <a:r>
              <a:rPr lang="en-US" sz="1000" dirty="0"/>
              <a:t> and C. Fröjdh X-ray absorption and </a:t>
            </a:r>
            <a:r>
              <a:rPr lang="en-US" sz="1000" dirty="0" smtClean="0"/>
              <a:t>charge transport </a:t>
            </a:r>
            <a:r>
              <a:rPr lang="en-US" sz="1000" dirty="0"/>
              <a:t>in a </a:t>
            </a:r>
            <a:r>
              <a:rPr lang="en-US" sz="1000" dirty="0" err="1"/>
              <a:t>pixellated</a:t>
            </a:r>
            <a:r>
              <a:rPr lang="en-US" sz="1000" dirty="0"/>
              <a:t> </a:t>
            </a:r>
            <a:r>
              <a:rPr lang="en-US" sz="1000" dirty="0" err="1"/>
              <a:t>CdTe</a:t>
            </a:r>
            <a:r>
              <a:rPr lang="en-US" sz="1000" dirty="0"/>
              <a:t> detector with single photon processing readout </a:t>
            </a:r>
            <a:r>
              <a:rPr lang="en-US" sz="1000" dirty="0" smtClean="0"/>
              <a:t>, JINST </a:t>
            </a:r>
            <a:r>
              <a:rPr lang="en-US" sz="1000" dirty="0" err="1"/>
              <a:t>Vol</a:t>
            </a:r>
            <a:r>
              <a:rPr lang="en-US" sz="1000" dirty="0"/>
              <a:t> 6, February 2011</a:t>
            </a:r>
          </a:p>
          <a:p>
            <a:pPr>
              <a:buFont typeface="+mj-lt"/>
              <a:buAutoNum type="arabicPeriod"/>
            </a:pPr>
            <a:r>
              <a:rPr lang="en-US" sz="1000" dirty="0" smtClean="0"/>
              <a:t>E</a:t>
            </a:r>
            <a:r>
              <a:rPr lang="en-US" sz="1000" dirty="0"/>
              <a:t>. Fröjdh, A. Fröjdh, B. </a:t>
            </a:r>
            <a:r>
              <a:rPr lang="en-US" sz="1000" dirty="0" err="1"/>
              <a:t>Norlin</a:t>
            </a:r>
            <a:r>
              <a:rPr lang="en-US" sz="1000" dirty="0"/>
              <a:t>, C. Fröjdh, Spectral response of a </a:t>
            </a:r>
            <a:r>
              <a:rPr lang="en-US" sz="1000" dirty="0" smtClean="0"/>
              <a:t>silicon detector </a:t>
            </a:r>
            <a:r>
              <a:rPr lang="en-US" sz="1000" dirty="0"/>
              <a:t>with 220m pixel size bonded to MEDIPIX2 , NIMA:, Volume 633, </a:t>
            </a:r>
            <a:r>
              <a:rPr lang="en-US" sz="1000" dirty="0" smtClean="0"/>
              <a:t>Supplement 1</a:t>
            </a:r>
            <a:r>
              <a:rPr lang="en-US" sz="1000" dirty="0"/>
              <a:t>, May 2011, Pages S125-S127</a:t>
            </a:r>
          </a:p>
          <a:p>
            <a:pPr>
              <a:buFont typeface="+mj-lt"/>
              <a:buAutoNum type="arabicPeriod"/>
            </a:pPr>
            <a:r>
              <a:rPr lang="en-US" sz="1000" dirty="0" smtClean="0"/>
              <a:t>A</a:t>
            </a:r>
            <a:r>
              <a:rPr lang="en-US" sz="1000" dirty="0"/>
              <a:t>. Fröjdh, E. Fröjdh, G. </a:t>
            </a:r>
            <a:r>
              <a:rPr lang="en-US" sz="1000" dirty="0" err="1"/>
              <a:t>Thungström</a:t>
            </a:r>
            <a:r>
              <a:rPr lang="en-US" sz="1000" dirty="0"/>
              <a:t>, C. Fröjdh, B. </a:t>
            </a:r>
            <a:r>
              <a:rPr lang="en-US" sz="1000" dirty="0" err="1"/>
              <a:t>Norlin</a:t>
            </a:r>
            <a:r>
              <a:rPr lang="en-US" sz="1000" dirty="0"/>
              <a:t>, Processing </a:t>
            </a:r>
            <a:r>
              <a:rPr lang="en-US" sz="1000" dirty="0" smtClean="0"/>
              <a:t>and characterization </a:t>
            </a:r>
            <a:r>
              <a:rPr lang="en-US" sz="1000" dirty="0"/>
              <a:t>of a MEDIPIX2-compatible silicon sensor with 220m pixel size </a:t>
            </a:r>
            <a:r>
              <a:rPr lang="en-US" sz="1000" dirty="0" smtClean="0"/>
              <a:t>, NIMA</a:t>
            </a:r>
            <a:r>
              <a:rPr lang="en-US" sz="1000" dirty="0"/>
              <a:t>, Volume 633, Supplement 1, May 2011, Pages. S78-S80</a:t>
            </a:r>
            <a:r>
              <a:rPr lang="en-US" sz="1000" dirty="0" smtClean="0"/>
              <a:t>,</a:t>
            </a:r>
            <a:endParaRPr lang="en-US" sz="10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05933" y="2871924"/>
            <a:ext cx="8694952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111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bsorptio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106" y="1297733"/>
            <a:ext cx="6738587" cy="46327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 for high-z materials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407209" y="6191673"/>
            <a:ext cx="2186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Absorption in 1 mm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844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83839"/>
            <a:ext cx="7931224" cy="432048"/>
          </a:xfrm>
        </p:spPr>
        <p:txBody>
          <a:bodyPr/>
          <a:lstStyle/>
          <a:p>
            <a:r>
              <a:rPr lang="en-US" dirty="0" smtClean="0"/>
              <a:t>Fluorescence </a:t>
            </a:r>
            <a:br>
              <a:rPr lang="en-US" dirty="0" smtClean="0"/>
            </a:br>
            <a:r>
              <a:rPr lang="en-US" sz="1600" dirty="0" smtClean="0"/>
              <a:t>in high-z materials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0" y="1355130"/>
            <a:ext cx="9144000" cy="1055447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80813"/>
            <a:ext cx="9026980" cy="2509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217809" y="1300665"/>
            <a:ext cx="292438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 dirty="0" smtClean="0">
                <a:solidFill>
                  <a:srgbClr val="0033CC"/>
                </a:solidFill>
              </a:rPr>
              <a:t>Fluorescence </a:t>
            </a:r>
            <a:r>
              <a:rPr lang="en-US" sz="2000" b="0" dirty="0">
                <a:solidFill>
                  <a:srgbClr val="0033CC"/>
                </a:solidFill>
              </a:rPr>
              <a:t>yield [%]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67802" y="1277938"/>
            <a:ext cx="538142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 dirty="0">
                <a:solidFill>
                  <a:srgbClr val="0033CC"/>
                </a:solidFill>
              </a:rPr>
              <a:t>Mean free path of fluorescence photon [</a:t>
            </a:r>
            <a:r>
              <a:rPr lang="en-US" sz="2000" b="0" dirty="0">
                <a:solidFill>
                  <a:srgbClr val="0033CC"/>
                </a:solidFill>
                <a:latin typeface="Symbol" pitchFamily="18" charset="2"/>
              </a:rPr>
              <a:t>m</a:t>
            </a:r>
            <a:r>
              <a:rPr lang="en-US" sz="2000" b="0" dirty="0">
                <a:solidFill>
                  <a:srgbClr val="0033CC"/>
                </a:solidFill>
              </a:rPr>
              <a:t>m]</a:t>
            </a:r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>
            <a:off x="7813915" y="1755240"/>
            <a:ext cx="609268" cy="969229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5093436" y="1678048"/>
            <a:ext cx="2128717" cy="1064657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769905" y="1815990"/>
            <a:ext cx="4381112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 dirty="0" smtClean="0">
                <a:solidFill>
                  <a:srgbClr val="0033CC"/>
                </a:solidFill>
              </a:rPr>
              <a:t>Energy fluorescence photons </a:t>
            </a:r>
            <a:r>
              <a:rPr lang="en-US" sz="2000" b="0" dirty="0">
                <a:solidFill>
                  <a:srgbClr val="0033CC"/>
                </a:solidFill>
              </a:rPr>
              <a:t>[</a:t>
            </a:r>
            <a:r>
              <a:rPr lang="en-US" sz="2000" b="0" dirty="0" err="1">
                <a:solidFill>
                  <a:srgbClr val="0033CC"/>
                </a:solidFill>
              </a:rPr>
              <a:t>keV</a:t>
            </a:r>
            <a:r>
              <a:rPr lang="en-US" sz="2000" b="0" dirty="0">
                <a:solidFill>
                  <a:srgbClr val="0033CC"/>
                </a:solidFill>
              </a:rPr>
              <a:t>]</a:t>
            </a: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4572000" y="2239855"/>
            <a:ext cx="966065" cy="53032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82509" y="2225620"/>
            <a:ext cx="494586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0" dirty="0">
                <a:solidFill>
                  <a:srgbClr val="0033CC"/>
                </a:solidFill>
              </a:rPr>
              <a:t>Z</a:t>
            </a:r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0" y="6484188"/>
            <a:ext cx="336859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sz="1800" i="1" dirty="0" smtClean="0"/>
              <a:t>Table: L</a:t>
            </a:r>
            <a:r>
              <a:rPr lang="fr-CH" sz="1800" i="1" dirty="0"/>
              <a:t>. </a:t>
            </a:r>
            <a:r>
              <a:rPr lang="fr-CH" sz="1800" i="1" dirty="0" smtClean="0"/>
              <a:t>Tlustos, </a:t>
            </a:r>
            <a:r>
              <a:rPr lang="fr-CH" sz="1800" i="1" dirty="0" err="1" smtClean="0"/>
              <a:t>PhD</a:t>
            </a:r>
            <a:r>
              <a:rPr lang="fr-CH" sz="1800" i="1" dirty="0" smtClean="0"/>
              <a:t> </a:t>
            </a:r>
            <a:r>
              <a:rPr lang="fr-CH" sz="1800" i="1" dirty="0" err="1" smtClean="0"/>
              <a:t>thesis</a:t>
            </a:r>
            <a:endParaRPr lang="en-US" sz="1800" i="1" dirty="0"/>
          </a:p>
        </p:txBody>
      </p:sp>
      <p:sp>
        <p:nvSpPr>
          <p:cNvPr id="13" name="Line 13"/>
          <p:cNvSpPr>
            <a:spLocks noChangeShapeType="1"/>
          </p:cNvSpPr>
          <p:nvPr/>
        </p:nvSpPr>
        <p:spPr bwMode="auto">
          <a:xfrm>
            <a:off x="1153955" y="2505015"/>
            <a:ext cx="960126" cy="237689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85825" y="5272440"/>
            <a:ext cx="7334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mean free path of the fluorescence photons is in the same order of magnitude as the pixel pitch</a:t>
            </a:r>
          </a:p>
          <a:p>
            <a:r>
              <a:rPr lang="en-GB" dirty="0" smtClean="0"/>
              <a:t>The fluorescence yield increases with the atomic number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820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Medipix3rx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84213" y="1520016"/>
            <a:ext cx="4680267" cy="2808287"/>
          </a:xfrm>
        </p:spPr>
        <p:txBody>
          <a:bodyPr/>
          <a:lstStyle/>
          <a:p>
            <a:r>
              <a:rPr lang="en-US" dirty="0" smtClean="0"/>
              <a:t>256x256 pixels</a:t>
            </a:r>
          </a:p>
          <a:p>
            <a:r>
              <a:rPr lang="en-US" dirty="0" smtClean="0"/>
              <a:t>55x55 um pitch</a:t>
            </a:r>
          </a:p>
          <a:p>
            <a:r>
              <a:rPr lang="en-US" dirty="0" smtClean="0"/>
              <a:t>Charge summing over dynamically allocated 2x2 pixel clusters</a:t>
            </a:r>
          </a:p>
          <a:p>
            <a:r>
              <a:rPr lang="en-US" dirty="0" smtClean="0"/>
              <a:t>2x12bit counters and 2 thresholds per pixel</a:t>
            </a:r>
          </a:p>
          <a:p>
            <a:r>
              <a:rPr lang="en-US" dirty="0"/>
              <a:t> </a:t>
            </a:r>
            <a:r>
              <a:rPr lang="en-US" dirty="0" smtClean="0"/>
              <a:t>5 bit Threshold adjustment </a:t>
            </a:r>
            <a:r>
              <a:rPr lang="en-US" dirty="0" err="1" smtClean="0"/>
              <a:t>dac</a:t>
            </a:r>
            <a:endParaRPr lang="en-US" dirty="0" smtClean="0"/>
          </a:p>
          <a:p>
            <a:r>
              <a:rPr lang="en-US" dirty="0" smtClean="0"/>
              <a:t>Highly configurable</a:t>
            </a:r>
          </a:p>
          <a:p>
            <a:pPr lvl="1"/>
            <a:r>
              <a:rPr lang="en-US" dirty="0" smtClean="0"/>
              <a:t>4 different gain modes</a:t>
            </a:r>
          </a:p>
          <a:p>
            <a:pPr lvl="1"/>
            <a:r>
              <a:rPr lang="en-US" dirty="0" smtClean="0"/>
              <a:t>Single pixel or charge summing</a:t>
            </a:r>
          </a:p>
          <a:p>
            <a:pPr lvl="1"/>
            <a:r>
              <a:rPr lang="en-US" dirty="0" smtClean="0"/>
              <a:t>Electron or hole collection</a:t>
            </a:r>
          </a:p>
          <a:p>
            <a:pPr lvl="1"/>
            <a:r>
              <a:rPr lang="en-US" dirty="0" smtClean="0"/>
              <a:t>Intrinsic 55um pixel pitch or 110um pixel pitch using eight thresholds per pixel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  <p:pic>
        <p:nvPicPr>
          <p:cNvPr id="6" name="Picture 5" descr="medipix3rx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6720" y="1407820"/>
            <a:ext cx="3199227" cy="1799565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 rot="5400000">
            <a:off x="6625589" y="3338158"/>
            <a:ext cx="2080358" cy="2099740"/>
            <a:chOff x="1038129" y="1086295"/>
            <a:chExt cx="5646146" cy="5602830"/>
          </a:xfrm>
        </p:grpSpPr>
        <p:pic>
          <p:nvPicPr>
            <p:cNvPr id="7" name="Picture 2" descr="Z:\temp\LayoutMetals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59" t="12645" r="15767" b="2861"/>
            <a:stretch/>
          </p:blipFill>
          <p:spPr bwMode="auto">
            <a:xfrm rot="16200000">
              <a:off x="1056459" y="1068926"/>
              <a:ext cx="5602830" cy="5637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1039089" y="2269524"/>
              <a:ext cx="2872406" cy="16763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911495" y="2269525"/>
              <a:ext cx="2765160" cy="1676399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038129" y="5013661"/>
              <a:ext cx="2880986" cy="166725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19115" y="5013661"/>
              <a:ext cx="2765160" cy="1667250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038739" y="1087979"/>
              <a:ext cx="5637916" cy="1181545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38740" y="3945925"/>
              <a:ext cx="5637915" cy="106773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6707684" y="5463592"/>
            <a:ext cx="19982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Layout of 2x2 pixels</a:t>
            </a:r>
            <a:endParaRPr lang="en-US" sz="1600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440914" y="3348203"/>
            <a:ext cx="0" cy="211538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5832815" y="4081326"/>
            <a:ext cx="800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110μm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9719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miuncern">
  <a:themeElements>
    <a:clrScheme name="MIUN">
      <a:dk1>
        <a:srgbClr val="000000"/>
      </a:dk1>
      <a:lt1>
        <a:sysClr val="window" lastClr="FFFFFF"/>
      </a:lt1>
      <a:dk2>
        <a:srgbClr val="E7177B"/>
      </a:dk2>
      <a:lt2>
        <a:srgbClr val="FFFFFF"/>
      </a:lt2>
      <a:accent1>
        <a:srgbClr val="3A7BBE"/>
      </a:accent1>
      <a:accent2>
        <a:srgbClr val="F1E219"/>
      </a:accent2>
      <a:accent3>
        <a:srgbClr val="C02A26"/>
      </a:accent3>
      <a:accent4>
        <a:srgbClr val="E95D0F"/>
      </a:accent4>
      <a:accent5>
        <a:srgbClr val="E7177B"/>
      </a:accent5>
      <a:accent6>
        <a:srgbClr val="63A53C"/>
      </a:accent6>
      <a:hlink>
        <a:srgbClr val="0000FF"/>
      </a:hlink>
      <a:folHlink>
        <a:srgbClr val="800080"/>
      </a:folHlink>
    </a:clrScheme>
    <a:fontScheme name="Office - klassiskt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miuncern.thmx</Template>
  <TotalTime>34315</TotalTime>
  <Words>1702</Words>
  <Application>Microsoft Macintosh PowerPoint</Application>
  <PresentationFormat>On-screen Show (4:3)</PresentationFormat>
  <Paragraphs>278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miuncern</vt:lpstr>
      <vt:lpstr>ESR2</vt:lpstr>
      <vt:lpstr>outline</vt:lpstr>
      <vt:lpstr>PowerPoint Presentation</vt:lpstr>
      <vt:lpstr>PowerPoint Presentation</vt:lpstr>
      <vt:lpstr>Research activities and conferences since the last workshop </vt:lpstr>
      <vt:lpstr>List of publications PEER reviewed</vt:lpstr>
      <vt:lpstr>Motivation for high-z materials</vt:lpstr>
      <vt:lpstr>Fluorescence  in high-z materials</vt:lpstr>
      <vt:lpstr>Medipix3rx</vt:lpstr>
      <vt:lpstr>Medipix3: charge summing  2mm tick cdte sensor 110um pitch</vt:lpstr>
      <vt:lpstr>Sensors</vt:lpstr>
      <vt:lpstr>Calibration – CSM 1. Verification of input spectrum</vt:lpstr>
      <vt:lpstr>Calibration – csm 2. fit of the peak with two Gaussians </vt:lpstr>
      <vt:lpstr>Calibration – csm 3. Linear fit to the four peak positions</vt:lpstr>
      <vt:lpstr>Calibration – SPM 2. fitting the differentiated spectrum with an error function</vt:lpstr>
      <vt:lpstr>Energy resolution CSM, fwhm (kev)</vt:lpstr>
      <vt:lpstr>Dependence on bias voltage 25kev Sn fluorescence </vt:lpstr>
      <vt:lpstr>Flat field</vt:lpstr>
      <vt:lpstr>Flat Field</vt:lpstr>
      <vt:lpstr>Flat Field</vt:lpstr>
      <vt:lpstr>Flat field</vt:lpstr>
      <vt:lpstr>Peak position (CZT) CSM, 25kev Sn fluorescence </vt:lpstr>
      <vt:lpstr>Energy resolution (CZT) CSM, 25kev Sn fluorescence </vt:lpstr>
      <vt:lpstr>Peak position (Cdte) CSM, 25kev Sn fluorescence </vt:lpstr>
      <vt:lpstr>Energy resolution (CdTe) CSM, 25kev Sn fluorescence </vt:lpstr>
      <vt:lpstr>Peak/edge position (czt) SPM, 25kev Sn fluorescence </vt:lpstr>
      <vt:lpstr>Peak/edge position (czt) SPM, 25kev Sn fluorescence </vt:lpstr>
      <vt:lpstr>Peak/edge position (czt) SPM, 25kev Sn fluorescence </vt:lpstr>
      <vt:lpstr>Noise vs. tp equalization</vt:lpstr>
      <vt:lpstr>Noise vs. tp equalization</vt:lpstr>
      <vt:lpstr>Line images, czt W146_F0, CSM</vt:lpstr>
      <vt:lpstr>Slanted edge mtf</vt:lpstr>
      <vt:lpstr>Slanted edge mtf</vt:lpstr>
      <vt:lpstr>conclusions</vt:lpstr>
      <vt:lpstr>Future work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Fröjdh</dc:creator>
  <cp:lastModifiedBy>Erik Fröjdh</cp:lastModifiedBy>
  <cp:revision>166</cp:revision>
  <dcterms:created xsi:type="dcterms:W3CDTF">2014-06-05T15:30:04Z</dcterms:created>
  <dcterms:modified xsi:type="dcterms:W3CDTF">2014-09-29T10:37:37Z</dcterms:modified>
</cp:coreProperties>
</file>