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0276800" cy="42808525"/>
  <p:notesSz cx="29819600" cy="42341800"/>
  <p:defaultTextStyle>
    <a:defPPr>
      <a:defRPr lang="en-US"/>
    </a:defPPr>
    <a:lvl1pPr marL="0" algn="l" defTabSz="419509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1pPr>
    <a:lvl2pPr marL="2097548" algn="l" defTabSz="419509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2pPr>
    <a:lvl3pPr marL="4195094" algn="l" defTabSz="419509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3pPr>
    <a:lvl4pPr marL="6292642" algn="l" defTabSz="419509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4pPr>
    <a:lvl5pPr marL="8390190" algn="l" defTabSz="419509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5pPr>
    <a:lvl6pPr marL="10487738" algn="l" defTabSz="419509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6pPr>
    <a:lvl7pPr marL="12585284" algn="l" defTabSz="419509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7pPr>
    <a:lvl8pPr marL="14682832" algn="l" defTabSz="419509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8pPr>
    <a:lvl9pPr marL="16780380" algn="l" defTabSz="419509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9778" autoAdjust="0"/>
  </p:normalViewPr>
  <p:slideViewPr>
    <p:cSldViewPr>
      <p:cViewPr>
        <p:scale>
          <a:sx n="30" d="100"/>
          <a:sy n="30" d="100"/>
        </p:scale>
        <p:origin x="60" y="3684"/>
      </p:cViewPr>
      <p:guideLst>
        <p:guide orient="horz" pos="13483"/>
        <p:guide pos="95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6" y="6"/>
            <a:ext cx="12921825" cy="2117091"/>
          </a:xfrm>
          <a:prstGeom prst="rect">
            <a:avLst/>
          </a:prstGeom>
        </p:spPr>
        <p:txBody>
          <a:bodyPr vert="horz" lIns="412316" tIns="206160" rIns="412316" bIns="206160" rtlCol="0"/>
          <a:lstStyle>
            <a:lvl1pPr algn="l">
              <a:defRPr sz="54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6890880" y="6"/>
            <a:ext cx="12921825" cy="2117091"/>
          </a:xfrm>
          <a:prstGeom prst="rect">
            <a:avLst/>
          </a:prstGeom>
        </p:spPr>
        <p:txBody>
          <a:bodyPr vert="horz" lIns="412316" tIns="206160" rIns="412316" bIns="206160" rtlCol="0"/>
          <a:lstStyle>
            <a:lvl1pPr algn="r">
              <a:defRPr sz="5400"/>
            </a:lvl1pPr>
          </a:lstStyle>
          <a:p>
            <a:fld id="{BA91C92E-0673-4FFF-8AD6-A82CCA9B4213}" type="datetimeFigureOut">
              <a:rPr lang="en-GB" smtClean="0"/>
              <a:t>22/09/2014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96400" y="3178175"/>
            <a:ext cx="11226800" cy="15875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12316" tIns="206160" rIns="412316" bIns="20616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981960" y="20112354"/>
            <a:ext cx="23855680" cy="19053811"/>
          </a:xfrm>
          <a:prstGeom prst="rect">
            <a:avLst/>
          </a:prstGeom>
        </p:spPr>
        <p:txBody>
          <a:bodyPr vert="horz" lIns="412316" tIns="206160" rIns="412316" bIns="20616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6" y="40217367"/>
            <a:ext cx="12921825" cy="2117091"/>
          </a:xfrm>
          <a:prstGeom prst="rect">
            <a:avLst/>
          </a:prstGeom>
        </p:spPr>
        <p:txBody>
          <a:bodyPr vert="horz" lIns="412316" tIns="206160" rIns="412316" bIns="206160" rtlCol="0" anchor="b"/>
          <a:lstStyle>
            <a:lvl1pPr algn="l">
              <a:defRPr sz="54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6890880" y="40217367"/>
            <a:ext cx="12921825" cy="2117091"/>
          </a:xfrm>
          <a:prstGeom prst="rect">
            <a:avLst/>
          </a:prstGeom>
        </p:spPr>
        <p:txBody>
          <a:bodyPr vert="horz" lIns="412316" tIns="206160" rIns="412316" bIns="206160" rtlCol="0" anchor="b"/>
          <a:lstStyle>
            <a:lvl1pPr algn="r">
              <a:defRPr sz="5400"/>
            </a:lvl1pPr>
          </a:lstStyle>
          <a:p>
            <a:fld id="{1DAE2CF3-7AA4-4E77-AE2D-A68416E7B23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2811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AE2CF3-7AA4-4E77-AE2D-A68416E7B23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2047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761" y="13298393"/>
            <a:ext cx="25735280" cy="9176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521" y="24258164"/>
            <a:ext cx="21193761" cy="109399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975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950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926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901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87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852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828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80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D641F-35EE-4B5A-BD82-FCB09E05FA49}" type="datetimeFigureOut">
              <a:rPr lang="en-GB" smtClean="0"/>
              <a:t>22/09/2014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14BF0-BCAA-4DEA-AFC4-39F1064E43C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794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D641F-35EE-4B5A-BD82-FCB09E05FA49}" type="datetimeFigureOut">
              <a:rPr lang="en-GB" smtClean="0"/>
              <a:t>22/09/2014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14BF0-BCAA-4DEA-AFC4-39F1064E43C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9480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950681" y="1714329"/>
            <a:ext cx="6812280" cy="365259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13842" y="1714329"/>
            <a:ext cx="19932227" cy="3652597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D641F-35EE-4B5A-BD82-FCB09E05FA49}" type="datetimeFigureOut">
              <a:rPr lang="en-GB" smtClean="0"/>
              <a:t>22/09/2014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14BF0-BCAA-4DEA-AFC4-39F1064E43C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7215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D641F-35EE-4B5A-BD82-FCB09E05FA49}" type="datetimeFigureOut">
              <a:rPr lang="en-GB" smtClean="0"/>
              <a:t>22/09/2014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14BF0-BCAA-4DEA-AFC4-39F1064E43C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27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659" y="27508445"/>
            <a:ext cx="25735280" cy="8502249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659" y="18144082"/>
            <a:ext cx="25735280" cy="9364362"/>
          </a:xfrm>
        </p:spPr>
        <p:txBody>
          <a:bodyPr anchor="b"/>
          <a:lstStyle>
            <a:lvl1pPr marL="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1pPr>
            <a:lvl2pPr marL="2097548" indent="0">
              <a:buNone/>
              <a:defRPr sz="8300">
                <a:solidFill>
                  <a:schemeClr val="tx1">
                    <a:tint val="75000"/>
                  </a:schemeClr>
                </a:solidFill>
              </a:defRPr>
            </a:lvl2pPr>
            <a:lvl3pPr marL="4195094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3pPr>
            <a:lvl4pPr marL="629264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9019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87738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8528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8283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8038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D641F-35EE-4B5A-BD82-FCB09E05FA49}" type="datetimeFigureOut">
              <a:rPr lang="en-GB" smtClean="0"/>
              <a:t>22/09/2014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14BF0-BCAA-4DEA-AFC4-39F1064E43C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1185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13840" y="9988659"/>
            <a:ext cx="13372254" cy="28251648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200"/>
            </a:lvl3pPr>
            <a:lvl4pPr>
              <a:defRPr sz="8300"/>
            </a:lvl4pPr>
            <a:lvl5pPr>
              <a:defRPr sz="8300"/>
            </a:lvl5pPr>
            <a:lvl6pPr>
              <a:defRPr sz="8300"/>
            </a:lvl6pPr>
            <a:lvl7pPr>
              <a:defRPr sz="8300"/>
            </a:lvl7pPr>
            <a:lvl8pPr>
              <a:defRPr sz="8300"/>
            </a:lvl8pPr>
            <a:lvl9pPr>
              <a:defRPr sz="8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90706" y="9988659"/>
            <a:ext cx="13372254" cy="28251648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200"/>
            </a:lvl3pPr>
            <a:lvl4pPr>
              <a:defRPr sz="8300"/>
            </a:lvl4pPr>
            <a:lvl5pPr>
              <a:defRPr sz="8300"/>
            </a:lvl5pPr>
            <a:lvl6pPr>
              <a:defRPr sz="8300"/>
            </a:lvl6pPr>
            <a:lvl7pPr>
              <a:defRPr sz="8300"/>
            </a:lvl7pPr>
            <a:lvl8pPr>
              <a:defRPr sz="8300"/>
            </a:lvl8pPr>
            <a:lvl9pPr>
              <a:defRPr sz="8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D641F-35EE-4B5A-BD82-FCB09E05FA49}" type="datetimeFigureOut">
              <a:rPr lang="en-GB" smtClean="0"/>
              <a:t>22/09/2014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14BF0-BCAA-4DEA-AFC4-39F1064E43C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8565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842" y="9582375"/>
            <a:ext cx="13377512" cy="399347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97548" indent="0">
              <a:buNone/>
              <a:defRPr sz="9200" b="1"/>
            </a:lvl2pPr>
            <a:lvl3pPr marL="4195094" indent="0">
              <a:buNone/>
              <a:defRPr sz="8300" b="1"/>
            </a:lvl3pPr>
            <a:lvl4pPr marL="6292642" indent="0">
              <a:buNone/>
              <a:defRPr sz="7400" b="1"/>
            </a:lvl4pPr>
            <a:lvl5pPr marL="8390190" indent="0">
              <a:buNone/>
              <a:defRPr sz="7400" b="1"/>
            </a:lvl5pPr>
            <a:lvl6pPr marL="10487738" indent="0">
              <a:buNone/>
              <a:defRPr sz="7400" b="1"/>
            </a:lvl6pPr>
            <a:lvl7pPr marL="12585284" indent="0">
              <a:buNone/>
              <a:defRPr sz="7400" b="1"/>
            </a:lvl7pPr>
            <a:lvl8pPr marL="14682832" indent="0">
              <a:buNone/>
              <a:defRPr sz="7400" b="1"/>
            </a:lvl8pPr>
            <a:lvl9pPr marL="16780380" indent="0">
              <a:buNone/>
              <a:defRPr sz="7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842" y="13575853"/>
            <a:ext cx="13377512" cy="24664452"/>
          </a:xfrm>
        </p:spPr>
        <p:txBody>
          <a:bodyPr/>
          <a:lstStyle>
            <a:lvl1pPr>
              <a:defRPr sz="11000"/>
            </a:lvl1pPr>
            <a:lvl2pPr>
              <a:defRPr sz="9200"/>
            </a:lvl2pPr>
            <a:lvl3pPr>
              <a:defRPr sz="83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80197" y="9582375"/>
            <a:ext cx="13382766" cy="399347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97548" indent="0">
              <a:buNone/>
              <a:defRPr sz="9200" b="1"/>
            </a:lvl2pPr>
            <a:lvl3pPr marL="4195094" indent="0">
              <a:buNone/>
              <a:defRPr sz="8300" b="1"/>
            </a:lvl3pPr>
            <a:lvl4pPr marL="6292642" indent="0">
              <a:buNone/>
              <a:defRPr sz="7400" b="1"/>
            </a:lvl4pPr>
            <a:lvl5pPr marL="8390190" indent="0">
              <a:buNone/>
              <a:defRPr sz="7400" b="1"/>
            </a:lvl5pPr>
            <a:lvl6pPr marL="10487738" indent="0">
              <a:buNone/>
              <a:defRPr sz="7400" b="1"/>
            </a:lvl6pPr>
            <a:lvl7pPr marL="12585284" indent="0">
              <a:buNone/>
              <a:defRPr sz="7400" b="1"/>
            </a:lvl7pPr>
            <a:lvl8pPr marL="14682832" indent="0">
              <a:buNone/>
              <a:defRPr sz="7400" b="1"/>
            </a:lvl8pPr>
            <a:lvl9pPr marL="16780380" indent="0">
              <a:buNone/>
              <a:defRPr sz="7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80197" y="13575853"/>
            <a:ext cx="13382766" cy="24664452"/>
          </a:xfrm>
        </p:spPr>
        <p:txBody>
          <a:bodyPr/>
          <a:lstStyle>
            <a:lvl1pPr>
              <a:defRPr sz="11000"/>
            </a:lvl1pPr>
            <a:lvl2pPr>
              <a:defRPr sz="9200"/>
            </a:lvl2pPr>
            <a:lvl3pPr>
              <a:defRPr sz="83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D641F-35EE-4B5A-BD82-FCB09E05FA49}" type="datetimeFigureOut">
              <a:rPr lang="en-GB" smtClean="0"/>
              <a:t>22/09/2014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14BF0-BCAA-4DEA-AFC4-39F1064E43C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8815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D641F-35EE-4B5A-BD82-FCB09E05FA49}" type="datetimeFigureOut">
              <a:rPr lang="en-GB" smtClean="0"/>
              <a:t>22/09/2014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14BF0-BCAA-4DEA-AFC4-39F1064E43C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081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D641F-35EE-4B5A-BD82-FCB09E05FA49}" type="datetimeFigureOut">
              <a:rPr lang="en-GB" smtClean="0"/>
              <a:t>22/09/2014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14BF0-BCAA-4DEA-AFC4-39F1064E43C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0857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841" y="1704414"/>
            <a:ext cx="9960858" cy="7253667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7389" y="1704418"/>
            <a:ext cx="16925572" cy="36535890"/>
          </a:xfrm>
        </p:spPr>
        <p:txBody>
          <a:bodyPr/>
          <a:lstStyle>
            <a:lvl1pPr>
              <a:defRPr sz="14700"/>
            </a:lvl1pPr>
            <a:lvl2pPr>
              <a:defRPr sz="12800"/>
            </a:lvl2pPr>
            <a:lvl3pPr>
              <a:defRPr sz="1100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841" y="8958085"/>
            <a:ext cx="9960858" cy="29282223"/>
          </a:xfrm>
        </p:spPr>
        <p:txBody>
          <a:bodyPr/>
          <a:lstStyle>
            <a:lvl1pPr marL="0" indent="0">
              <a:buNone/>
              <a:defRPr sz="6400"/>
            </a:lvl1pPr>
            <a:lvl2pPr marL="2097548" indent="0">
              <a:buNone/>
              <a:defRPr sz="5500"/>
            </a:lvl2pPr>
            <a:lvl3pPr marL="4195094" indent="0">
              <a:buNone/>
              <a:defRPr sz="4600"/>
            </a:lvl3pPr>
            <a:lvl4pPr marL="6292642" indent="0">
              <a:buNone/>
              <a:defRPr sz="4100"/>
            </a:lvl4pPr>
            <a:lvl5pPr marL="8390190" indent="0">
              <a:buNone/>
              <a:defRPr sz="4100"/>
            </a:lvl5pPr>
            <a:lvl6pPr marL="10487738" indent="0">
              <a:buNone/>
              <a:defRPr sz="4100"/>
            </a:lvl6pPr>
            <a:lvl7pPr marL="12585284" indent="0">
              <a:buNone/>
              <a:defRPr sz="4100"/>
            </a:lvl7pPr>
            <a:lvl8pPr marL="14682832" indent="0">
              <a:buNone/>
              <a:defRPr sz="4100"/>
            </a:lvl8pPr>
            <a:lvl9pPr marL="16780380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D641F-35EE-4B5A-BD82-FCB09E05FA49}" type="datetimeFigureOut">
              <a:rPr lang="en-GB" smtClean="0"/>
              <a:t>22/09/2014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14BF0-BCAA-4DEA-AFC4-39F1064E43C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6269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466" y="29965968"/>
            <a:ext cx="18166080" cy="3537652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466" y="3825022"/>
            <a:ext cx="18166080" cy="25685115"/>
          </a:xfrm>
        </p:spPr>
        <p:txBody>
          <a:bodyPr/>
          <a:lstStyle>
            <a:lvl1pPr marL="0" indent="0">
              <a:buNone/>
              <a:defRPr sz="14700"/>
            </a:lvl1pPr>
            <a:lvl2pPr marL="2097548" indent="0">
              <a:buNone/>
              <a:defRPr sz="12800"/>
            </a:lvl2pPr>
            <a:lvl3pPr marL="4195094" indent="0">
              <a:buNone/>
              <a:defRPr sz="11000"/>
            </a:lvl3pPr>
            <a:lvl4pPr marL="6292642" indent="0">
              <a:buNone/>
              <a:defRPr sz="9200"/>
            </a:lvl4pPr>
            <a:lvl5pPr marL="8390190" indent="0">
              <a:buNone/>
              <a:defRPr sz="9200"/>
            </a:lvl5pPr>
            <a:lvl6pPr marL="10487738" indent="0">
              <a:buNone/>
              <a:defRPr sz="9200"/>
            </a:lvl6pPr>
            <a:lvl7pPr marL="12585284" indent="0">
              <a:buNone/>
              <a:defRPr sz="9200"/>
            </a:lvl7pPr>
            <a:lvl8pPr marL="14682832" indent="0">
              <a:buNone/>
              <a:defRPr sz="9200"/>
            </a:lvl8pPr>
            <a:lvl9pPr marL="16780380" indent="0">
              <a:buNone/>
              <a:defRPr sz="92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466" y="33503621"/>
            <a:ext cx="18166080" cy="5024053"/>
          </a:xfrm>
        </p:spPr>
        <p:txBody>
          <a:bodyPr/>
          <a:lstStyle>
            <a:lvl1pPr marL="0" indent="0">
              <a:buNone/>
              <a:defRPr sz="6400"/>
            </a:lvl1pPr>
            <a:lvl2pPr marL="2097548" indent="0">
              <a:buNone/>
              <a:defRPr sz="5500"/>
            </a:lvl2pPr>
            <a:lvl3pPr marL="4195094" indent="0">
              <a:buNone/>
              <a:defRPr sz="4600"/>
            </a:lvl3pPr>
            <a:lvl4pPr marL="6292642" indent="0">
              <a:buNone/>
              <a:defRPr sz="4100"/>
            </a:lvl4pPr>
            <a:lvl5pPr marL="8390190" indent="0">
              <a:buNone/>
              <a:defRPr sz="4100"/>
            </a:lvl5pPr>
            <a:lvl6pPr marL="10487738" indent="0">
              <a:buNone/>
              <a:defRPr sz="4100"/>
            </a:lvl6pPr>
            <a:lvl7pPr marL="12585284" indent="0">
              <a:buNone/>
              <a:defRPr sz="4100"/>
            </a:lvl7pPr>
            <a:lvl8pPr marL="14682832" indent="0">
              <a:buNone/>
              <a:defRPr sz="4100"/>
            </a:lvl8pPr>
            <a:lvl9pPr marL="16780380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D641F-35EE-4B5A-BD82-FCB09E05FA49}" type="datetimeFigureOut">
              <a:rPr lang="en-GB" smtClean="0"/>
              <a:t>22/09/2014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14BF0-BCAA-4DEA-AFC4-39F1064E43C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4202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3840" y="1714327"/>
            <a:ext cx="27249121" cy="7134754"/>
          </a:xfrm>
          <a:prstGeom prst="rect">
            <a:avLst/>
          </a:prstGeom>
        </p:spPr>
        <p:txBody>
          <a:bodyPr vert="horz" lIns="419509" tIns="209755" rIns="419509" bIns="209755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840" y="9988659"/>
            <a:ext cx="27249121" cy="28251648"/>
          </a:xfrm>
          <a:prstGeom prst="rect">
            <a:avLst/>
          </a:prstGeom>
        </p:spPr>
        <p:txBody>
          <a:bodyPr vert="horz" lIns="419509" tIns="209755" rIns="419509" bIns="20975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13842" y="39677164"/>
            <a:ext cx="7064587" cy="2279158"/>
          </a:xfrm>
          <a:prstGeom prst="rect">
            <a:avLst/>
          </a:prstGeom>
        </p:spPr>
        <p:txBody>
          <a:bodyPr vert="horz" lIns="419509" tIns="209755" rIns="419509" bIns="209755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D641F-35EE-4B5A-BD82-FCB09E05FA49}" type="datetimeFigureOut">
              <a:rPr lang="en-GB" smtClean="0"/>
              <a:t>22/09/2014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44574" y="39677164"/>
            <a:ext cx="9587653" cy="2279158"/>
          </a:xfrm>
          <a:prstGeom prst="rect">
            <a:avLst/>
          </a:prstGeom>
        </p:spPr>
        <p:txBody>
          <a:bodyPr vert="horz" lIns="419509" tIns="209755" rIns="419509" bIns="209755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98374" y="39677164"/>
            <a:ext cx="7064587" cy="2279158"/>
          </a:xfrm>
          <a:prstGeom prst="rect">
            <a:avLst/>
          </a:prstGeom>
        </p:spPr>
        <p:txBody>
          <a:bodyPr vert="horz" lIns="419509" tIns="209755" rIns="419509" bIns="209755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14BF0-BCAA-4DEA-AFC4-39F1064E43C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3036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95094" rtl="0" eaLnBrk="1" latinLnBrk="0" hangingPunct="1">
        <a:spcBef>
          <a:spcPct val="0"/>
        </a:spcBef>
        <a:buNone/>
        <a:defRPr sz="20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73160" indent="-1573160" algn="l" defTabSz="4195094" rtl="0" eaLnBrk="1" latinLnBrk="0" hangingPunct="1">
        <a:spcBef>
          <a:spcPct val="20000"/>
        </a:spcBef>
        <a:buFont typeface="Arial" pitchFamily="34" charset="0"/>
        <a:buChar char="•"/>
        <a:defRPr sz="14700" kern="1200">
          <a:solidFill>
            <a:schemeClr val="tx1"/>
          </a:solidFill>
          <a:latin typeface="+mn-lt"/>
          <a:ea typeface="+mn-ea"/>
          <a:cs typeface="+mn-cs"/>
        </a:defRPr>
      </a:lvl1pPr>
      <a:lvl2pPr marL="3408515" indent="-1310967" algn="l" defTabSz="4195094" rtl="0" eaLnBrk="1" latinLnBrk="0" hangingPunct="1">
        <a:spcBef>
          <a:spcPct val="20000"/>
        </a:spcBef>
        <a:buFont typeface="Arial" pitchFamily="34" charset="0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43868" indent="-1048774" algn="l" defTabSz="4195094" rtl="0" eaLnBrk="1" latinLnBrk="0" hangingPunct="1">
        <a:spcBef>
          <a:spcPct val="20000"/>
        </a:spcBef>
        <a:buFont typeface="Arial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41416" indent="-1048774" algn="l" defTabSz="4195094" rtl="0" eaLnBrk="1" latinLnBrk="0" hangingPunct="1">
        <a:spcBef>
          <a:spcPct val="20000"/>
        </a:spcBef>
        <a:buFont typeface="Arial" pitchFamily="34" charset="0"/>
        <a:buChar char="–"/>
        <a:defRPr sz="9200" kern="1200">
          <a:solidFill>
            <a:schemeClr val="tx1"/>
          </a:solidFill>
          <a:latin typeface="+mn-lt"/>
          <a:ea typeface="+mn-ea"/>
          <a:cs typeface="+mn-cs"/>
        </a:defRPr>
      </a:lvl4pPr>
      <a:lvl5pPr marL="9438964" indent="-1048774" algn="l" defTabSz="4195094" rtl="0" eaLnBrk="1" latinLnBrk="0" hangingPunct="1">
        <a:spcBef>
          <a:spcPct val="20000"/>
        </a:spcBef>
        <a:buFont typeface="Arial" pitchFamily="34" charset="0"/>
        <a:buChar char="»"/>
        <a:defRPr sz="9200" kern="1200">
          <a:solidFill>
            <a:schemeClr val="tx1"/>
          </a:solidFill>
          <a:latin typeface="+mn-lt"/>
          <a:ea typeface="+mn-ea"/>
          <a:cs typeface="+mn-cs"/>
        </a:defRPr>
      </a:lvl5pPr>
      <a:lvl6pPr marL="11536510" indent="-1048774" algn="l" defTabSz="4195094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6pPr>
      <a:lvl7pPr marL="13634058" indent="-1048774" algn="l" defTabSz="4195094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7pPr>
      <a:lvl8pPr marL="15731606" indent="-1048774" algn="l" defTabSz="4195094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8pPr>
      <a:lvl9pPr marL="17829154" indent="-1048774" algn="l" defTabSz="4195094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95094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1pPr>
      <a:lvl2pPr marL="2097548" algn="l" defTabSz="4195094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2pPr>
      <a:lvl3pPr marL="4195094" algn="l" defTabSz="4195094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3pPr>
      <a:lvl4pPr marL="6292642" algn="l" defTabSz="4195094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4pPr>
      <a:lvl5pPr marL="8390190" algn="l" defTabSz="4195094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5pPr>
      <a:lvl6pPr marL="10487738" algn="l" defTabSz="4195094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6pPr>
      <a:lvl7pPr marL="12585284" algn="l" defTabSz="4195094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7pPr>
      <a:lvl8pPr marL="14682832" algn="l" defTabSz="4195094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8pPr>
      <a:lvl9pPr marL="16780380" algn="l" defTabSz="4195094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pn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hyperlink" Target="mailto:eleni.aza@cern.ch" TargetMode="External"/><Relationship Id="rId9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ube 20"/>
          <p:cNvSpPr/>
          <p:nvPr/>
        </p:nvSpPr>
        <p:spPr>
          <a:xfrm>
            <a:off x="6970747" y="38031999"/>
            <a:ext cx="2467978" cy="2021165"/>
          </a:xfrm>
          <a:prstGeom prst="cub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5511577" y="1675531"/>
            <a:ext cx="19253642" cy="2311612"/>
          </a:xfrm>
          <a:prstGeom prst="rect">
            <a:avLst/>
          </a:prstGeom>
          <a:noFill/>
          <a:ln w="762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4695" tIns="47348" rIns="94695" bIns="47348" rtlCol="0">
            <a:spAutoFit/>
          </a:bodyPr>
          <a:lstStyle/>
          <a:p>
            <a:pPr algn="ctr"/>
            <a:r>
              <a:rPr lang="en-GB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of novel GEM-based neutron spectrometer</a:t>
            </a:r>
            <a:endParaRPr lang="en-GB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903" y="2044948"/>
            <a:ext cx="3802153" cy="34304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58399" y="4337892"/>
            <a:ext cx="27384247" cy="1265172"/>
          </a:xfrm>
          <a:prstGeom prst="rect">
            <a:avLst/>
          </a:prstGeom>
          <a:noFill/>
        </p:spPr>
        <p:txBody>
          <a:bodyPr wrap="square" lIns="94695" tIns="47348" rIns="94695" bIns="47348" rtlCol="0">
            <a:spAutoFit/>
          </a:bodyPr>
          <a:lstStyle/>
          <a:p>
            <a:pPr algn="ctr"/>
            <a:r>
              <a:rPr lang="en-GB" sz="4800" b="1" dirty="0">
                <a:latin typeface="Times New Roman" pitchFamily="18" charset="0"/>
                <a:cs typeface="Times New Roman" pitchFamily="18" charset="0"/>
              </a:rPr>
              <a:t>E. </a:t>
            </a:r>
            <a:r>
              <a:rPr lang="en-GB" sz="4800" b="1" dirty="0" smtClean="0">
                <a:latin typeface="Times New Roman" pitchFamily="18" charset="0"/>
                <a:cs typeface="Times New Roman" pitchFamily="18" charset="0"/>
              </a:rPr>
              <a:t>Aza</a:t>
            </a:r>
            <a:r>
              <a:rPr lang="en-GB" sz="4800" b="1" baseline="30000" dirty="0" smtClean="0">
                <a:latin typeface="Times New Roman" pitchFamily="18" charset="0"/>
                <a:cs typeface="Times New Roman" pitchFamily="18" charset="0"/>
              </a:rPr>
              <a:t>1,2*</a:t>
            </a:r>
          </a:p>
          <a:p>
            <a:pPr algn="ctr"/>
            <a:r>
              <a:rPr lang="en-GB" sz="2800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CERN, 1211 Geneva, Switzerland, </a:t>
            </a:r>
            <a:r>
              <a:rPr lang="en-GB" sz="28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AUTH,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Department of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Physics, 54124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Thessaloniki,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Greece, 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33041" y="6676395"/>
            <a:ext cx="2679939" cy="541897"/>
          </a:xfrm>
          <a:prstGeom prst="rect">
            <a:avLst/>
          </a:prstGeom>
          <a:noFill/>
        </p:spPr>
        <p:txBody>
          <a:bodyPr wrap="square" lIns="94695" tIns="47348" rIns="94695" bIns="47348" rtlCol="0">
            <a:spAutoFit/>
          </a:bodyPr>
          <a:lstStyle/>
          <a:p>
            <a:r>
              <a:rPr lang="en-US" sz="29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Entrance B</a:t>
            </a:r>
            <a:endParaRPr lang="en-GB" sz="29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15753" y="41865876"/>
            <a:ext cx="27384247" cy="480341"/>
          </a:xfrm>
          <a:prstGeom prst="rect">
            <a:avLst/>
          </a:prstGeom>
          <a:noFill/>
        </p:spPr>
        <p:txBody>
          <a:bodyPr wrap="square" lIns="94695" tIns="47348" rIns="94695" bIns="47348" rtlCol="0">
            <a:spAutoFit/>
          </a:bodyPr>
          <a:lstStyle/>
          <a:p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*Corresponding author: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  <a:hlinkClick r:id="rId4"/>
              </a:rPr>
              <a:t>eleni.aza@cern.ch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work was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supported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by the ARDENT Marie Curie Initial Training Network project, funded by the European Commission 7th Framework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Program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under Grant Agreement 289198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GB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eaza\Documents\ardent_pack_logo\logo JPG\Logo-03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1"/>
          <a:stretch/>
        </p:blipFill>
        <p:spPr bwMode="auto">
          <a:xfrm>
            <a:off x="23501954" y="2044607"/>
            <a:ext cx="4246089" cy="343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eaza\bss_paper\81mm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100" y="14851352"/>
            <a:ext cx="6761163" cy="373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eaza\root_graphs_thesis\bss\response_functions\response_functions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041" y="23371100"/>
            <a:ext cx="11609563" cy="7862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478971" y="9450602"/>
            <a:ext cx="118185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BSS (Bonner Sphere neutron Spectrometer)</a:t>
            </a:r>
            <a:endParaRPr lang="en-GB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232813" y="9450601"/>
            <a:ext cx="55301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new spectrometer</a:t>
            </a:r>
            <a:endParaRPr lang="en-GB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13094" y="6355473"/>
            <a:ext cx="261272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directional neutron 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spectrometer has been designed and simulated with </a:t>
            </a: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FLUKA [1,2]. 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consists of </a:t>
            </a: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six 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sections, each one measuring in a different neutron energy range, with a total area of 400 cm</a:t>
            </a:r>
            <a:r>
              <a:rPr lang="en-GB" sz="3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Counts from each section can be measured simultaneously by a read-out detector attached to the section-board and therefore the neutron spectrum information can be acquired in a single acquisition via an unfolding method. The detected neutron energy ranges from 10</a:t>
            </a:r>
            <a:r>
              <a:rPr lang="en-GB" sz="3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eV to 1 </a:t>
            </a: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GeV.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9522" y="27985968"/>
            <a:ext cx="11958346" cy="7862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98761" y="10491605"/>
            <a:ext cx="1232960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CERN </a:t>
            </a: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BSS [3] 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consists of 7 </a:t>
            </a: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spheres: 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five polyethylene spheres with outer diameter of 81, 108, 133, 178 and 233 mm, complemented by two other spheres, nicknamed “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Ollio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and “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Stanlio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”, where cadmium and lead inserts were introduced in order to </a:t>
            </a: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the 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sensitivity</a:t>
            </a: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energies 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 to the GeV range</a:t>
            </a: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Every 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sphere is sensitive to a different neutron energy, depending on the moderating </a:t>
            </a: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material, so that charged 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particles from </a:t>
            </a:r>
            <a:r>
              <a:rPr lang="en-GB" sz="3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He(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n,p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3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 reaction are detected with the </a:t>
            </a:r>
            <a:r>
              <a:rPr lang="en-GB" sz="3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proportional </a:t>
            </a: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counter. The inner geometry of the 81 mm sphere is shown in Fig. 1.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13094" y="19092662"/>
            <a:ext cx="123296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13094" y="18955177"/>
            <a:ext cx="123152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Fig.1: 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 </a:t>
            </a:r>
            <a:r>
              <a:rPr lang="en-GB" sz="28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detector is placed at the centre of the  polyethylene sphere., counting the number of charged particles from the </a:t>
            </a:r>
            <a:r>
              <a:rPr lang="en-GB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He(</a:t>
            </a:r>
            <a:r>
              <a:rPr lang="en-GB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n,p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 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reaction. 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13094" y="20324112"/>
            <a:ext cx="1231527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response function corresponds to each sphere, indicating the number of counts * cm</a:t>
            </a:r>
            <a:r>
              <a:rPr lang="en-GB" sz="3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different imping neutron energies. The 7 response functions were recalculated with the new FLUKA version (2011). The results are shown in Fig. 2. 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disadvantages of this system is time consumption and transportability</a:t>
            </a: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GB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33042" y="31440115"/>
            <a:ext cx="120644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Fig.2: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BSS fluence responses as a function of the impinging neutron energy, as calculated via FLUKA simulations.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039935" y="34422057"/>
            <a:ext cx="12329603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neutron spectrum at a specific position is acquired via an unfolding method, which requires the count rate measured by each sphere, the response functions and a guess spectrum for this position. Common codes dedicated to this so-called “unfolding method” are MAXED [4], GRAVEL [5] and FRUIT [6].</a:t>
            </a:r>
          </a:p>
          <a:p>
            <a:pPr algn="just"/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GB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GB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GB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GB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GB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5910774" y="10508507"/>
            <a:ext cx="1232960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novel spectrometer has been designed with FLUKA as a replacement of the BSS for certain applications, employing the same detection principles and Unfolding procedure, but with the advantages of giving the spectrum information in one acquisition and weighing a lot less. The read-out detector with be a Triple GEM [7], attached right under the conversion board.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017350" y="38580973"/>
            <a:ext cx="204094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Unfolding </a:t>
            </a:r>
          </a:p>
          <a:p>
            <a:pPr algn="ctr"/>
            <a:r>
              <a:rPr lang="en-GB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code</a:t>
            </a: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Right Arrow 29"/>
          <p:cNvSpPr/>
          <p:nvPr/>
        </p:nvSpPr>
        <p:spPr>
          <a:xfrm>
            <a:off x="10081180" y="38602209"/>
            <a:ext cx="1670583" cy="538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ight Arrow 38"/>
          <p:cNvSpPr/>
          <p:nvPr/>
        </p:nvSpPr>
        <p:spPr>
          <a:xfrm rot="21326574">
            <a:off x="4685761" y="39182088"/>
            <a:ext cx="1670583" cy="538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ight Arrow 39"/>
          <p:cNvSpPr/>
          <p:nvPr/>
        </p:nvSpPr>
        <p:spPr>
          <a:xfrm rot="1301150">
            <a:off x="4742700" y="37958693"/>
            <a:ext cx="1670583" cy="538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2579574" y="37293655"/>
            <a:ext cx="19303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Response </a:t>
            </a:r>
          </a:p>
          <a:p>
            <a:r>
              <a:rPr lang="en-GB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functions</a:t>
            </a: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543867" y="38942390"/>
            <a:ext cx="18261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Guess </a:t>
            </a:r>
          </a:p>
          <a:p>
            <a:r>
              <a:rPr lang="en-GB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spectrum</a:t>
            </a: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2050949" y="38415740"/>
            <a:ext cx="18261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Neutron</a:t>
            </a:r>
          </a:p>
          <a:p>
            <a:r>
              <a:rPr lang="en-GB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spectrum</a:t>
            </a: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34095" y="33344838"/>
            <a:ext cx="38074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unfolding</a:t>
            </a:r>
            <a:endParaRPr lang="en-GB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3" descr="C:\Users\eaza\3rd_ardent_workshop\board2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2059" y="13432352"/>
            <a:ext cx="6686485" cy="4296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8994777"/>
              </p:ext>
            </p:extLst>
          </p:nvPr>
        </p:nvGraphicFramePr>
        <p:xfrm>
          <a:off x="16331874" y="22109216"/>
          <a:ext cx="11487403" cy="4385056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1913572"/>
                <a:gridCol w="2612072"/>
                <a:gridCol w="2242312"/>
                <a:gridCol w="2864612"/>
                <a:gridCol w="1854835"/>
              </a:tblGrid>
              <a:tr h="506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3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Height (mm)</a:t>
                      </a:r>
                      <a:endParaRPr lang="en-GB" sz="3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 (cm</a:t>
                      </a:r>
                      <a:r>
                        <a:rPr lang="en-GB" sz="34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3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3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region</a:t>
                      </a:r>
                      <a:endParaRPr lang="en-GB" sz="3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</a:t>
                      </a:r>
                      <a:endParaRPr lang="en-GB" sz="3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6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Section 1</a:t>
                      </a:r>
                      <a:endParaRPr lang="en-GB" sz="3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3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thermal</a:t>
                      </a:r>
                      <a:endParaRPr lang="en-GB" sz="3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GB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6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Section 2</a:t>
                      </a:r>
                      <a:endParaRPr lang="en-GB" sz="3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epithermal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GB" sz="3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 + PE</a:t>
                      </a:r>
                      <a:endParaRPr lang="en-GB" sz="3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6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Section 3</a:t>
                      </a:r>
                      <a:endParaRPr lang="en-GB" sz="3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GB" sz="3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epithermal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GB" sz="3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 + PE</a:t>
                      </a:r>
                      <a:endParaRPr lang="en-GB" sz="3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6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Section 4</a:t>
                      </a:r>
                      <a:endParaRPr lang="en-GB" sz="3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intermediate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GB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 + PE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6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Section </a:t>
                      </a:r>
                      <a:r>
                        <a:rPr lang="en-GB" sz="3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3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GB" sz="3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GB" sz="3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fast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6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Section </a:t>
                      </a:r>
                      <a:r>
                        <a:rPr lang="en-GB" sz="3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3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</a:t>
                      </a:r>
                      <a:endParaRPr lang="en-GB" sz="3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GB" sz="3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fast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 + Al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6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Section 7</a:t>
                      </a:r>
                      <a:endParaRPr lang="en-GB" sz="3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16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background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empty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15910774" y="18632011"/>
            <a:ext cx="123296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dimensions of each section are shown in Table 1. The detection methods are: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Thermal neutron conversion  (</a:t>
            </a:r>
            <a:r>
              <a:rPr lang="en-GB" sz="3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B)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Moderation and thermal </a:t>
            </a: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neutron 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conversion </a:t>
            </a: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GB" sz="3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B+PE)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Recoil proton from </a:t>
            </a:r>
            <a:r>
              <a:rPr lang="en-GB" sz="3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B(</a:t>
            </a:r>
            <a:r>
              <a:rPr lang="en-GB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n,p</a:t>
            </a: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 (PE, </a:t>
            </a:r>
            <a:r>
              <a:rPr lang="en-GB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PE+Al</a:t>
            </a: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5910774" y="27302506"/>
            <a:ext cx="123050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corresponding response functions are shown in Fig. 4.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5710881" y="37558466"/>
            <a:ext cx="28033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en-GB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Right Arrow 46"/>
          <p:cNvSpPr/>
          <p:nvPr/>
        </p:nvSpPr>
        <p:spPr>
          <a:xfrm rot="19907601">
            <a:off x="5021049" y="40349287"/>
            <a:ext cx="1670583" cy="538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>
            <a:off x="2579574" y="40633020"/>
            <a:ext cx="20874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Count rate</a:t>
            </a: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8957050" y="17878790"/>
            <a:ext cx="5396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Fig.3: 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Layout of the spectrometer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6262919" y="21585996"/>
            <a:ext cx="77327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 1: 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Characteristics of the sections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5910774" y="35867766"/>
            <a:ext cx="123296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Fig.4: 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Simulated response functions for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section. The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detected neutron energy ranges from 10</a:t>
            </a:r>
            <a:r>
              <a:rPr lang="en-GB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eV to 1 GeV.</a:t>
            </a:r>
          </a:p>
          <a:p>
            <a:pPr algn="just"/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32744" y="38434558"/>
            <a:ext cx="128076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[1]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Ferrari et al., FLUKA: a multi-particle transport code, CERN-2005-10, INFN/TC_05/11, SLAC-R-773,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2005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[2]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G.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Battistoni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The FLUKA code: Description and benchmarking, Proceedings of the Hadronic Shower Simulation Workshop 2006,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Fermilab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6-8 September 2006, M.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Albrow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 Raja eds., AIP Conference Proceeding 896, pp. 31-49,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2007</a:t>
            </a:r>
          </a:p>
          <a:p>
            <a:pPr algn="just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[3] C.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Birattari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A Bonner Sphere Spectrometer with extended response matrix, NIMA 620,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2010</a:t>
            </a:r>
          </a:p>
          <a:p>
            <a:pPr algn="just"/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4] [11] P.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Goldhagen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Spectrum unfolding, sensitivity analysis and propagation of uncertainties with the maximum entropy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deconvolution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code MAXED, NIMA 476, 2002</a:t>
            </a:r>
          </a:p>
          <a:p>
            <a:pPr algn="just"/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Reginatto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UMG code package version 3.2. PTB, 2003</a:t>
            </a:r>
          </a:p>
          <a:p>
            <a:pPr algn="just"/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R.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Bedogni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FRUIT: an operational tool for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multisphere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neutron spectrometry in workplaces, NIMA 580,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2007</a:t>
            </a:r>
          </a:p>
          <a:p>
            <a:pPr algn="just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[7] F.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Sauli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GEM: A new concept for electron amplification in gas detectors, Nuclear Instruments and Methods in Physics Research A386, p 531,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1997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4525345" y="16396673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GB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0596166" y="17232459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255264" y="16586128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GB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8095573" y="15939797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en-GB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0816246" y="13883325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GB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2490098" y="15038231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GB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2699450" y="17043004"/>
            <a:ext cx="1417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empty</a:t>
            </a:r>
            <a:endParaRPr lang="en-GB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14979118" y="8417576"/>
            <a:ext cx="128758" cy="33293506"/>
          </a:xfrm>
          <a:prstGeom prst="line">
            <a:avLst/>
          </a:prstGeom>
          <a:ln w="190500" cap="rnd" cmpd="sng">
            <a:solidFill>
              <a:srgbClr val="C00000"/>
            </a:solidFill>
            <a:prstDash val="sysDot"/>
            <a:round/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3456936" y="33069882"/>
            <a:ext cx="10732030" cy="6173"/>
          </a:xfrm>
          <a:prstGeom prst="line">
            <a:avLst/>
          </a:prstGeom>
          <a:ln w="190500" cap="rnd" cmpd="sng">
            <a:solidFill>
              <a:srgbClr val="C00000"/>
            </a:solidFill>
            <a:prstDash val="sysDot"/>
            <a:round/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>
            <a:off x="15910774" y="37235111"/>
            <a:ext cx="11649708" cy="0"/>
          </a:xfrm>
          <a:prstGeom prst="line">
            <a:avLst/>
          </a:prstGeom>
          <a:ln w="190500" cap="rnd" cmpd="sng">
            <a:solidFill>
              <a:srgbClr val="C00000"/>
            </a:solidFill>
            <a:prstDash val="sysDot"/>
            <a:round/>
            <a:headEnd type="stealth"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020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14080</TotalTime>
  <Words>781</Words>
  <Application>Microsoft Office PowerPoint</Application>
  <PresentationFormat>Custom</PresentationFormat>
  <Paragraphs>95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Fabio Pozzi</dc:creator>
  <cp:lastModifiedBy>Eleni Aza</cp:lastModifiedBy>
  <cp:revision>273</cp:revision>
  <cp:lastPrinted>2014-09-22T13:49:58Z</cp:lastPrinted>
  <dcterms:created xsi:type="dcterms:W3CDTF">2013-05-28T15:06:47Z</dcterms:created>
  <dcterms:modified xsi:type="dcterms:W3CDTF">2014-09-22T13:50:23Z</dcterms:modified>
</cp:coreProperties>
</file>