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5" r:id="rId19"/>
    <p:sldId id="261" r:id="rId20"/>
    <p:sldId id="278" r:id="rId21"/>
    <p:sldId id="276" r:id="rId22"/>
    <p:sldId id="279" r:id="rId23"/>
    <p:sldId id="280" r:id="rId24"/>
    <p:sldId id="281" r:id="rId25"/>
    <p:sldId id="282" r:id="rId26"/>
    <p:sldId id="285" r:id="rId27"/>
    <p:sldId id="284" r:id="rId28"/>
    <p:sldId id="286" r:id="rId29"/>
    <p:sldId id="287" r:id="rId30"/>
    <p:sldId id="26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2D7F34-E305-4B05-B6EB-C3455AE2869F}">
          <p14:sldIdLst>
            <p14:sldId id="256"/>
            <p14:sldId id="257"/>
          </p14:sldIdLst>
        </p14:section>
        <p14:section name="Scientific activity 2014 - CNAO" id="{D7EE040D-4FB2-41F7-84AE-DB9F2F4ACDDC}">
          <p14:sldIdLst>
            <p14:sldId id="259"/>
            <p14:sldId id="260"/>
            <p14:sldId id="258"/>
            <p14:sldId id="262"/>
            <p14:sldId id="263"/>
            <p14:sldId id="264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65"/>
            <p14:sldId id="261"/>
          </p14:sldIdLst>
        </p14:section>
        <p14:section name="Scientific Activity 2014 - RW" id="{7243C726-B04B-4A69-A75F-DFE88FFE920B}">
          <p14:sldIdLst>
            <p14:sldId id="278"/>
            <p14:sldId id="276"/>
            <p14:sldId id="279"/>
            <p14:sldId id="280"/>
            <p14:sldId id="281"/>
            <p14:sldId id="282"/>
            <p14:sldId id="285"/>
            <p14:sldId id="284"/>
            <p14:sldId id="286"/>
            <p14:sldId id="287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50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latorre\Documents\Dropbox\Felloship\Fe-55\Fe-55_analysis_lab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GB" sz="2400" dirty="0" smtClean="0"/>
              <a:t>Norm </a:t>
            </a:r>
            <a:r>
              <a:rPr lang="en-GB" sz="2400" dirty="0" err="1" smtClean="0"/>
              <a:t>GemPix</a:t>
            </a:r>
            <a:r>
              <a:rPr lang="en-GB" sz="2400" dirty="0" smtClean="0"/>
              <a:t> / PSI</a:t>
            </a:r>
            <a:r>
              <a:rPr lang="en-GB" sz="2400" baseline="0" dirty="0" smtClean="0"/>
              <a:t>  [no background]</a:t>
            </a:r>
            <a:endParaRPr lang="en-GB" sz="2400" dirty="0"/>
          </a:p>
        </c:rich>
      </c:tx>
      <c:layout>
        <c:manualLayout>
          <c:xMode val="edge"/>
          <c:yMode val="edge"/>
          <c:x val="0.26516556030811389"/>
          <c:y val="0.1154786789440636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822060833820397"/>
          <c:y val="0.20500985164968283"/>
          <c:w val="0.75822698444134229"/>
          <c:h val="0.6231769093929322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Sheet3!$A$6:$A$17</c:f>
              <c:strCache>
                <c:ptCount val="12"/>
                <c:pt idx="0">
                  <c:v>1763</c:v>
                </c:pt>
                <c:pt idx="1">
                  <c:v>1764</c:v>
                </c:pt>
                <c:pt idx="2">
                  <c:v>1765</c:v>
                </c:pt>
                <c:pt idx="3">
                  <c:v>1766</c:v>
                </c:pt>
                <c:pt idx="4">
                  <c:v>1767</c:v>
                </c:pt>
                <c:pt idx="5">
                  <c:v>52</c:v>
                </c:pt>
                <c:pt idx="6">
                  <c:v>62</c:v>
                </c:pt>
                <c:pt idx="7">
                  <c:v>Ba1</c:v>
                </c:pt>
                <c:pt idx="8">
                  <c:v>316L</c:v>
                </c:pt>
                <c:pt idx="9">
                  <c:v>316LN</c:v>
                </c:pt>
                <c:pt idx="10">
                  <c:v>304L</c:v>
                </c:pt>
                <c:pt idx="11">
                  <c:v>MuMetal</c:v>
                </c:pt>
              </c:strCache>
            </c:strRef>
          </c:cat>
          <c:val>
            <c:numRef>
              <c:f>Sheet3!$P$21:$P$32</c:f>
              <c:numCache>
                <c:formatCode>0.0</c:formatCode>
                <c:ptCount val="12"/>
                <c:pt idx="0">
                  <c:v>0.89109429675073848</c:v>
                </c:pt>
                <c:pt idx="1">
                  <c:v>0.93625299218558555</c:v>
                </c:pt>
                <c:pt idx="2">
                  <c:v>0.96947044218001044</c:v>
                </c:pt>
                <c:pt idx="3">
                  <c:v>1.064242369589345</c:v>
                </c:pt>
                <c:pt idx="4">
                  <c:v>0.95422667196021849</c:v>
                </c:pt>
                <c:pt idx="5">
                  <c:v>1.7891796061033816</c:v>
                </c:pt>
                <c:pt idx="6">
                  <c:v>1.1982485477908815</c:v>
                </c:pt>
                <c:pt idx="7">
                  <c:v>1.2788828987078027</c:v>
                </c:pt>
                <c:pt idx="8">
                  <c:v>1.1889187289088865</c:v>
                </c:pt>
                <c:pt idx="9">
                  <c:v>1.7632850241545892</c:v>
                </c:pt>
                <c:pt idx="10">
                  <c:v>1.0654993805801189</c:v>
                </c:pt>
                <c:pt idx="11">
                  <c:v>1.3803219730941703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935872"/>
        <c:axId val="37511168"/>
      </c:barChart>
      <c:catAx>
        <c:axId val="71935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/>
                  <a:t>Sample</a:t>
                </a:r>
              </a:p>
            </c:rich>
          </c:tx>
          <c:layout>
            <c:manualLayout>
              <c:xMode val="edge"/>
              <c:yMode val="edge"/>
              <c:x val="0.4823745278302411"/>
              <c:y val="0.92950407471065311"/>
            </c:manualLayout>
          </c:layout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511168"/>
        <c:crosses val="autoZero"/>
        <c:auto val="1"/>
        <c:lblAlgn val="ctr"/>
        <c:lblOffset val="100"/>
        <c:noMultiLvlLbl val="0"/>
      </c:catAx>
      <c:valAx>
        <c:axId val="375111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/>
                  <a:t>Ratio GemPix/PSI</a:t>
                </a:r>
              </a:p>
            </c:rich>
          </c:tx>
          <c:layout>
            <c:manualLayout>
              <c:xMode val="edge"/>
              <c:yMode val="edge"/>
              <c:x val="3.3740212440163654E-2"/>
              <c:y val="0.3765264368216115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1935872"/>
        <c:crosses val="autoZero"/>
        <c:crossBetween val="between"/>
        <c:majorUnit val="0.5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8DB3D-D245-46D3-9A9A-88289D4A723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ADB21-A4F1-44D6-9952-EA972F619F7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65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BE1A8-5308-43BA-B529-1D08C741609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DFDAF-76C0-4B18-83A2-902877D044C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1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DFDAF-76C0-4B18-83A2-902877D044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6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0563F-2357-4F0E-A117-1F55FF3A93F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29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opscience.iop.org/1748-0221/9/06/P06006/" TargetMode="External"/><Relationship Id="rId2" Type="http://schemas.openxmlformats.org/officeDocument/2006/relationships/hyperlink" Target="http://www.sciencedirect.com/science/article/pii/S016890029601172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ciencedirect.com/science/article/pii/S0168900209019445" TargetMode="External"/><Relationship Id="rId4" Type="http://schemas.openxmlformats.org/officeDocument/2006/relationships/hyperlink" Target="http://www.sciencedirect.com/science/article/pii/S016890020201166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088/1748-0221/9/06/P06006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ESR-3 Silvia Puddu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29-09-2014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092040" y="5715000"/>
            <a:ext cx="3376762" cy="868434"/>
            <a:chOff x="2695996" y="64872"/>
            <a:chExt cx="3376762" cy="86843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4569" y="95117"/>
              <a:ext cx="838189" cy="838189"/>
            </a:xfrm>
            <a:prstGeom prst="rect">
              <a:avLst/>
            </a:prstGeom>
          </p:spPr>
        </p:pic>
        <p:pic>
          <p:nvPicPr>
            <p:cNvPr id="6" name="Picture 4" descr="http://ardent.web.cern.ch/ardent/img/ARDENT-logo-378x250transparen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95117"/>
              <a:ext cx="1269088" cy="83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magin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5996" y="64872"/>
              <a:ext cx="792088" cy="868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184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Pad 3x6 mm</a:t>
            </a:r>
            <a:r>
              <a:rPr lang="en-GB" baseline="30000" dirty="0" smtClean="0"/>
              <a:t>2 </a:t>
            </a:r>
            <a:r>
              <a:rPr lang="en-GB" dirty="0" smtClean="0"/>
              <a:t> X-Y scan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Left: horizontal profile for Radiochromic and GEM</a:t>
            </a:r>
          </a:p>
          <a:p>
            <a:r>
              <a:rPr lang="en-GB" dirty="0" smtClean="0"/>
              <a:t>Right: Variance at 90% of the max high (from fit)</a:t>
            </a:r>
            <a:endParaRPr lang="en-GB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394256" cy="320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1412776"/>
            <a:ext cx="4431937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273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Pad 3x6 mm</a:t>
            </a:r>
            <a:r>
              <a:rPr lang="en-GB" baseline="30000" dirty="0" smtClean="0"/>
              <a:t>2 </a:t>
            </a:r>
            <a:r>
              <a:rPr lang="en-GB" dirty="0" smtClean="0"/>
              <a:t> X-Y scan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Left: Vertical profile for Radiochromic and GEM</a:t>
            </a:r>
          </a:p>
          <a:p>
            <a:r>
              <a:rPr lang="en-GB" dirty="0" smtClean="0"/>
              <a:t>Right: Variance at 90% of the max high (from fit) for Radiochromic and GEM</a:t>
            </a:r>
            <a:endParaRPr lang="en-GB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49" y="1484944"/>
            <a:ext cx="4265031" cy="323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" y="1447800"/>
            <a:ext cx="4474840" cy="3227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01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37321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Radiochromic</a:t>
            </a:r>
            <a:r>
              <a:rPr lang="en-GB" dirty="0" smtClean="0"/>
              <a:t> foil &amp; GEM 3x6 mm</a:t>
            </a:r>
            <a:r>
              <a:rPr lang="en-GB" baseline="30000" dirty="0" smtClean="0"/>
              <a:t>2 </a:t>
            </a:r>
            <a:r>
              <a:rPr lang="en-GB" dirty="0" smtClean="0"/>
              <a:t>pads.</a:t>
            </a:r>
          </a:p>
          <a:p>
            <a:r>
              <a:rPr lang="en-GB" dirty="0" smtClean="0"/>
              <a:t>Beam 126 mm depth in water, 1e6 part per spot. Paint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62" y="990600"/>
            <a:ext cx="4359330" cy="346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154" y="1154139"/>
            <a:ext cx="4190318" cy="317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6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Pad 3x6 mm</a:t>
            </a:r>
            <a:r>
              <a:rPr lang="en-GB" baseline="30000" dirty="0" smtClean="0"/>
              <a:t>2 </a:t>
            </a:r>
            <a:r>
              <a:rPr lang="en-GB" dirty="0" smtClean="0"/>
              <a:t> X-Y scan 4x4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Left: horizontal profile for Radiochromic and GEM</a:t>
            </a:r>
          </a:p>
          <a:p>
            <a:r>
              <a:rPr lang="en-GB" dirty="0" smtClean="0"/>
              <a:t>Right: Variance at 90% of the max high (from fit)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273600" cy="312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248472" cy="30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9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Pad 3x6 mm</a:t>
            </a:r>
            <a:r>
              <a:rPr lang="en-GB" baseline="30000" dirty="0" smtClean="0"/>
              <a:t>2 </a:t>
            </a:r>
            <a:r>
              <a:rPr lang="en-GB" dirty="0" smtClean="0"/>
              <a:t> X-Y scan 4x4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Left: Vertical profile for Radiochromic and GEM</a:t>
            </a:r>
          </a:p>
          <a:p>
            <a:r>
              <a:rPr lang="en-GB" dirty="0" smtClean="0"/>
              <a:t>Right: Variance at 90% of the max high (from fit) for Radiochromic and GEM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4316288" cy="313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1600"/>
            <a:ext cx="4316288" cy="31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2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1" y="1066800"/>
            <a:ext cx="4514554" cy="347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6211" y="5696381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Radiochromic</a:t>
            </a:r>
            <a:r>
              <a:rPr lang="en-GB" dirty="0" smtClean="0"/>
              <a:t> </a:t>
            </a:r>
            <a:r>
              <a:rPr lang="en-GB" dirty="0"/>
              <a:t>foil 3x6 mm</a:t>
            </a:r>
            <a:r>
              <a:rPr lang="en-GB" baseline="30000" dirty="0"/>
              <a:t>2 </a:t>
            </a:r>
            <a:r>
              <a:rPr lang="en-GB" dirty="0"/>
              <a:t>pads.</a:t>
            </a:r>
            <a:endParaRPr lang="en-GB" dirty="0" smtClean="0"/>
          </a:p>
          <a:p>
            <a:r>
              <a:rPr lang="en-GB" dirty="0" smtClean="0"/>
              <a:t>Beam 126 mm depth in water, 1e7 part per spot. Paint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41" y="1279294"/>
            <a:ext cx="4075159" cy="326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2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Pad 2x2 mm</a:t>
            </a:r>
            <a:r>
              <a:rPr lang="en-GB" baseline="30000" dirty="0" smtClean="0"/>
              <a:t>2 </a:t>
            </a:r>
            <a:r>
              <a:rPr lang="en-GB" dirty="0" smtClean="0"/>
              <a:t> X-Y scan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Left: horizontal profile for Radiochromic and GEM</a:t>
            </a:r>
          </a:p>
          <a:p>
            <a:r>
              <a:rPr lang="en-GB" dirty="0" smtClean="0"/>
              <a:t>Right: Variance at 90% of the max high (from fit)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871" y="908720"/>
            <a:ext cx="5774242" cy="421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02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Pad 2x2 mm</a:t>
            </a:r>
            <a:r>
              <a:rPr lang="en-GB" baseline="30000" dirty="0" smtClean="0"/>
              <a:t>2 </a:t>
            </a:r>
            <a:r>
              <a:rPr lang="en-GB" dirty="0" smtClean="0"/>
              <a:t> X-Y scan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Left: Vertical profile for Radiochromic and GEM</a:t>
            </a:r>
          </a:p>
          <a:p>
            <a:r>
              <a:rPr lang="en-GB" dirty="0" smtClean="0"/>
              <a:t>Right: Variance at 90% of the max high (from fit) for Radiochromic and GEM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843" y="855340"/>
            <a:ext cx="6006957" cy="437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12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57200" y="457200"/>
            <a:ext cx="8229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Conclusions:</a:t>
            </a:r>
          </a:p>
          <a:p>
            <a:endParaRPr lang="en-US" sz="20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read out system can register the timing of the paint procedure with negligible </a:t>
            </a:r>
            <a:r>
              <a:rPr lang="en-US" dirty="0" smtClean="0"/>
              <a:t>dead </a:t>
            </a:r>
            <a:r>
              <a:rPr lang="en-US" dirty="0" smtClean="0"/>
              <a:t>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timing, the </a:t>
            </a:r>
            <a:r>
              <a:rPr lang="en-US" dirty="0" smtClean="0"/>
              <a:t>profiles</a:t>
            </a:r>
            <a:r>
              <a:rPr lang="it-IT" dirty="0" smtClean="0"/>
              <a:t> and the image of the complete procedure are </a:t>
            </a:r>
            <a:r>
              <a:rPr lang="en-US" dirty="0" smtClean="0"/>
              <a:t>shown</a:t>
            </a:r>
            <a:r>
              <a:rPr lang="it-IT" dirty="0" smtClean="0"/>
              <a:t> on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offline </a:t>
            </a:r>
            <a:r>
              <a:rPr lang="en-US" dirty="0" smtClean="0"/>
              <a:t>analysis</a:t>
            </a:r>
            <a:r>
              <a:rPr lang="it-IT" dirty="0" smtClean="0"/>
              <a:t> </a:t>
            </a:r>
            <a:r>
              <a:rPr lang="en-US" dirty="0" smtClean="0"/>
              <a:t>shown</a:t>
            </a:r>
            <a:r>
              <a:rPr lang="it-IT" dirty="0" smtClean="0"/>
              <a:t> a </a:t>
            </a:r>
            <a:r>
              <a:rPr lang="en-US" dirty="0" smtClean="0"/>
              <a:t>good</a:t>
            </a:r>
            <a:r>
              <a:rPr lang="it-IT" dirty="0" smtClean="0"/>
              <a:t> </a:t>
            </a:r>
            <a:r>
              <a:rPr lang="en-US" dirty="0" smtClean="0"/>
              <a:t>agreement</a:t>
            </a:r>
            <a:r>
              <a:rPr lang="it-IT" dirty="0" smtClean="0"/>
              <a:t> with the </a:t>
            </a:r>
            <a:r>
              <a:rPr lang="en-US" dirty="0" err="1" smtClean="0"/>
              <a:t>radiochromic</a:t>
            </a:r>
            <a:r>
              <a:rPr lang="it-IT" dirty="0" smtClean="0"/>
              <a:t> </a:t>
            </a:r>
            <a:r>
              <a:rPr lang="en-US" dirty="0" smtClean="0"/>
              <a:t>foils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4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76200"/>
            <a:ext cx="8686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+mj-lt"/>
              </a:rPr>
              <a:t>References:</a:t>
            </a:r>
          </a:p>
          <a:p>
            <a:r>
              <a:rPr lang="en-GB" sz="2000" dirty="0" smtClean="0">
                <a:latin typeface="+mj-lt"/>
              </a:rPr>
              <a:t>[1] </a:t>
            </a:r>
            <a:r>
              <a:rPr lang="en-US" sz="2000" dirty="0"/>
              <a:t>F. </a:t>
            </a:r>
            <a:r>
              <a:rPr lang="en-US" sz="2000" dirty="0" err="1"/>
              <a:t>Sauli</a:t>
            </a:r>
            <a:r>
              <a:rPr lang="en-US" sz="2000" dirty="0"/>
              <a:t>, </a:t>
            </a:r>
            <a:r>
              <a:rPr lang="en-US" sz="2000" i="1" dirty="0"/>
              <a:t>GEM: A new concept for electron amplification in gas detectors</a:t>
            </a:r>
            <a:r>
              <a:rPr lang="en-US" sz="2000" dirty="0"/>
              <a:t>, </a:t>
            </a:r>
            <a:r>
              <a:rPr lang="en-US" sz="2000" dirty="0">
                <a:hlinkClick r:id="rId2"/>
              </a:rPr>
              <a:t>Nuclear Instruments and Methods in Physics Research A386, p 531, </a:t>
            </a:r>
            <a:r>
              <a:rPr lang="en-US" sz="2000" dirty="0" smtClean="0">
                <a:hlinkClick r:id="rId2"/>
              </a:rPr>
              <a:t>1997</a:t>
            </a:r>
            <a:endParaRPr lang="en-US" sz="2000" dirty="0" smtClean="0"/>
          </a:p>
          <a:p>
            <a:endParaRPr lang="en-GB" sz="2000" dirty="0" smtClean="0">
              <a:latin typeface="+mj-lt"/>
            </a:endParaRPr>
          </a:p>
          <a:p>
            <a:r>
              <a:rPr lang="en-US" sz="2000" dirty="0" smtClean="0"/>
              <a:t>[2] M</a:t>
            </a:r>
            <a:r>
              <a:rPr lang="en-US" sz="2000" dirty="0"/>
              <a:t>. </a:t>
            </a:r>
            <a:r>
              <a:rPr lang="en-US" sz="2000" dirty="0" err="1"/>
              <a:t>Alfonsi</a:t>
            </a:r>
            <a:r>
              <a:rPr lang="en-US" sz="2000" dirty="0"/>
              <a:t> et al., </a:t>
            </a:r>
            <a:r>
              <a:rPr lang="en-US" sz="2000" i="1" dirty="0"/>
              <a:t>The triple-Gem detector for the M1R1 </a:t>
            </a:r>
            <a:r>
              <a:rPr lang="en-US" sz="2000" i="1" dirty="0" err="1"/>
              <a:t>muon</a:t>
            </a:r>
            <a:r>
              <a:rPr lang="en-US" sz="2000" i="1" dirty="0"/>
              <a:t> station at </a:t>
            </a:r>
            <a:r>
              <a:rPr lang="en-US" sz="2000" i="1" dirty="0" err="1"/>
              <a:t>LHCb</a:t>
            </a:r>
            <a:r>
              <a:rPr lang="en-US" sz="2000" dirty="0"/>
              <a:t>, N14-182, 2005 </a:t>
            </a:r>
            <a:r>
              <a:rPr lang="en-US" sz="2000" dirty="0" smtClean="0"/>
              <a:t>IEEE-NSS</a:t>
            </a:r>
          </a:p>
          <a:p>
            <a:r>
              <a:rPr lang="en-US" sz="2000" dirty="0" smtClean="0"/>
              <a:t> </a:t>
            </a:r>
            <a:endParaRPr lang="en-GB" sz="2000" dirty="0" smtClean="0"/>
          </a:p>
          <a:p>
            <a:r>
              <a:rPr lang="en-GB" sz="2000" dirty="0" smtClean="0">
                <a:latin typeface="+mj-lt"/>
              </a:rPr>
              <a:t>[3] </a:t>
            </a:r>
            <a:r>
              <a:rPr lang="en-US" sz="2000" dirty="0"/>
              <a:t>E. </a:t>
            </a:r>
            <a:r>
              <a:rPr lang="en-US" sz="2000" dirty="0" err="1"/>
              <a:t>Aza</a:t>
            </a:r>
            <a:r>
              <a:rPr lang="en-US" sz="2000" dirty="0"/>
              <a:t> et al., </a:t>
            </a:r>
            <a:r>
              <a:rPr lang="en-US" sz="2000" i="1" dirty="0"/>
              <a:t>The triple GEM detector as beam monitor for relativistic hadron beams</a:t>
            </a:r>
            <a:r>
              <a:rPr lang="en-US" sz="2000" dirty="0"/>
              <a:t>, </a:t>
            </a:r>
            <a:r>
              <a:rPr lang="en-US" sz="2000" dirty="0">
                <a:hlinkClick r:id="rId3"/>
              </a:rPr>
              <a:t>JINST 9 P06006, </a:t>
            </a:r>
            <a:r>
              <a:rPr lang="en-US" sz="2000" dirty="0" smtClean="0">
                <a:hlinkClick r:id="rId3"/>
              </a:rPr>
              <a:t>2014</a:t>
            </a:r>
            <a:endParaRPr lang="en-US" sz="2000" dirty="0" smtClean="0"/>
          </a:p>
          <a:p>
            <a:endParaRPr lang="it-IT" sz="2000" dirty="0"/>
          </a:p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US" sz="2000" dirty="0" smtClean="0"/>
              <a:t> </a:t>
            </a:r>
            <a:r>
              <a:rPr lang="en-US" sz="2000" dirty="0"/>
              <a:t>W. </a:t>
            </a:r>
            <a:r>
              <a:rPr lang="en-US" sz="2000" dirty="0" err="1"/>
              <a:t>Bonivento</a:t>
            </a:r>
            <a:r>
              <a:rPr lang="en-US" sz="2000" dirty="0"/>
              <a:t> et al.,</a:t>
            </a:r>
            <a:r>
              <a:rPr lang="en-US" sz="2000" i="1" dirty="0"/>
              <a:t> Development of the CARIOCA front-end chip for the </a:t>
            </a:r>
            <a:r>
              <a:rPr lang="en-US" sz="2000" i="1" dirty="0" err="1"/>
              <a:t>LHCb</a:t>
            </a:r>
            <a:r>
              <a:rPr lang="en-US" sz="2000" i="1" dirty="0"/>
              <a:t> </a:t>
            </a:r>
            <a:r>
              <a:rPr lang="en-US" sz="2000" i="1" dirty="0" err="1"/>
              <a:t>muon</a:t>
            </a:r>
            <a:r>
              <a:rPr lang="en-US" sz="2000" i="1" dirty="0"/>
              <a:t> detector</a:t>
            </a:r>
            <a:r>
              <a:rPr lang="en-US" sz="2000" dirty="0"/>
              <a:t>, </a:t>
            </a:r>
            <a:r>
              <a:rPr lang="en-US" sz="2000" dirty="0">
                <a:hlinkClick r:id="rId4"/>
              </a:rPr>
              <a:t>Nuclear Instruments and Methods in Physics Research A491, pp. 233–243, </a:t>
            </a:r>
            <a:r>
              <a:rPr lang="en-US" sz="2000" dirty="0" smtClean="0">
                <a:hlinkClick r:id="rId4"/>
              </a:rPr>
              <a:t>2002</a:t>
            </a:r>
            <a:endParaRPr lang="en-US" sz="2000" dirty="0" smtClean="0"/>
          </a:p>
          <a:p>
            <a:pPr algn="just"/>
            <a:endParaRPr lang="en-GB" sz="2000" dirty="0"/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[5] </a:t>
            </a:r>
            <a:r>
              <a:rPr lang="en-GB" sz="2000" dirty="0"/>
              <a:t>F. </a:t>
            </a:r>
            <a:r>
              <a:rPr lang="en-GB" sz="2000" dirty="0" err="1"/>
              <a:t>Murtas</a:t>
            </a:r>
            <a:r>
              <a:rPr lang="en-GB" sz="2000" dirty="0"/>
              <a:t> et al., </a:t>
            </a:r>
            <a:r>
              <a:rPr lang="en-GB" sz="2000" i="1" dirty="0"/>
              <a:t>Applications in beam diagnostics with triple GEM detectors</a:t>
            </a:r>
            <a:r>
              <a:rPr lang="en-GB" sz="2000" dirty="0"/>
              <a:t>, </a:t>
            </a:r>
            <a:r>
              <a:rPr lang="en-GB" sz="2000" dirty="0" err="1">
                <a:hlinkClick r:id="rId5"/>
              </a:rPr>
              <a:t>Nucl</a:t>
            </a:r>
            <a:r>
              <a:rPr lang="en-GB" sz="2000" dirty="0">
                <a:hlinkClick r:id="rId5"/>
              </a:rPr>
              <a:t>. </a:t>
            </a:r>
            <a:r>
              <a:rPr lang="en-GB" sz="2000" dirty="0" err="1">
                <a:hlinkClick r:id="rId5"/>
              </a:rPr>
              <a:t>Instrum</a:t>
            </a:r>
            <a:r>
              <a:rPr lang="en-GB" sz="2000" dirty="0">
                <a:hlinkClick r:id="rId5"/>
              </a:rPr>
              <a:t>. Meth. A</a:t>
            </a:r>
          </a:p>
          <a:p>
            <a:r>
              <a:rPr lang="en-GB" sz="2000" dirty="0">
                <a:hlinkClick r:id="rId5"/>
              </a:rPr>
              <a:t>617 (2010) 237.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467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14400" y="1295400"/>
            <a:ext cx="6553200" cy="4495800"/>
            <a:chOff x="1219200" y="533400"/>
            <a:chExt cx="6553200" cy="4495800"/>
          </a:xfrm>
        </p:grpSpPr>
        <p:sp>
          <p:nvSpPr>
            <p:cNvPr id="5" name="Flowchart: Process 4"/>
            <p:cNvSpPr/>
            <p:nvPr/>
          </p:nvSpPr>
          <p:spPr>
            <a:xfrm>
              <a:off x="1219200" y="533400"/>
              <a:ext cx="1752600" cy="1066800"/>
            </a:xfrm>
            <a:prstGeom prst="flowChart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Beam Operation</a:t>
              </a:r>
              <a:endParaRPr lang="en-GB" dirty="0"/>
            </a:p>
          </p:txBody>
        </p:sp>
        <p:sp>
          <p:nvSpPr>
            <p:cNvPr id="6" name="Flowchart: Decision 5"/>
            <p:cNvSpPr/>
            <p:nvPr/>
          </p:nvSpPr>
          <p:spPr>
            <a:xfrm>
              <a:off x="3774831" y="666750"/>
              <a:ext cx="1524000" cy="800100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losses</a:t>
              </a:r>
              <a:endParaRPr lang="en-GB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6019800" y="533400"/>
              <a:ext cx="1752600" cy="1066800"/>
            </a:xfrm>
            <a:prstGeom prst="flowChart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Neutron production</a:t>
              </a:r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4876800" y="2209800"/>
              <a:ext cx="1752600" cy="1066800"/>
            </a:xfrm>
            <a:prstGeom prst="flowChart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Material activation </a:t>
              </a:r>
              <a:endParaRPr lang="en-GB" dirty="0"/>
            </a:p>
          </p:txBody>
        </p:sp>
        <p:cxnSp>
          <p:nvCxnSpPr>
            <p:cNvPr id="9" name="Straight Arrow Connector 8"/>
            <p:cNvCxnSpPr>
              <a:stCxn id="5" idx="3"/>
              <a:endCxn id="6" idx="1"/>
            </p:cNvCxnSpPr>
            <p:nvPr/>
          </p:nvCxnSpPr>
          <p:spPr>
            <a:xfrm>
              <a:off x="2971800" y="1066800"/>
              <a:ext cx="80303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6" idx="3"/>
              <a:endCxn id="7" idx="1"/>
            </p:cNvCxnSpPr>
            <p:nvPr/>
          </p:nvCxnSpPr>
          <p:spPr>
            <a:xfrm>
              <a:off x="5298831" y="1066800"/>
              <a:ext cx="72096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>
              <a:stCxn id="6" idx="2"/>
              <a:endCxn id="8" idx="1"/>
            </p:cNvCxnSpPr>
            <p:nvPr/>
          </p:nvCxnSpPr>
          <p:spPr>
            <a:xfrm rot="16200000" flipH="1">
              <a:off x="4068640" y="1935040"/>
              <a:ext cx="1276350" cy="339969"/>
            </a:xfrm>
            <a:prstGeom prst="bentConnector2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>
              <a:stCxn id="7" idx="2"/>
              <a:endCxn id="8" idx="3"/>
            </p:cNvCxnSpPr>
            <p:nvPr/>
          </p:nvCxnSpPr>
          <p:spPr>
            <a:xfrm rot="5400000">
              <a:off x="6191250" y="2038350"/>
              <a:ext cx="1143000" cy="266700"/>
            </a:xfrm>
            <a:prstGeom prst="bentConnector2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Process 12"/>
            <p:cNvSpPr/>
            <p:nvPr/>
          </p:nvSpPr>
          <p:spPr>
            <a:xfrm>
              <a:off x="4810125" y="3962400"/>
              <a:ext cx="1885950" cy="1066800"/>
            </a:xfrm>
            <a:prstGeom prst="flowChart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Decommissioning </a:t>
              </a:r>
              <a:endParaRPr lang="en-GB" dirty="0"/>
            </a:p>
          </p:txBody>
        </p:sp>
        <p:cxnSp>
          <p:nvCxnSpPr>
            <p:cNvPr id="14" name="Straight Arrow Connector 13"/>
            <p:cNvCxnSpPr>
              <a:stCxn id="8" idx="2"/>
              <a:endCxn id="13" idx="0"/>
            </p:cNvCxnSpPr>
            <p:nvPr/>
          </p:nvCxnSpPr>
          <p:spPr>
            <a:xfrm>
              <a:off x="5753100" y="3276600"/>
              <a:ext cx="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304800" y="457200"/>
            <a:ext cx="541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+mj-lt"/>
              </a:rPr>
              <a:t>A fast overview on my (thesis) subject:</a:t>
            </a:r>
            <a:endParaRPr lang="en-GB" sz="20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7" name="Straight Arrow Connector 16"/>
          <p:cNvCxnSpPr>
            <a:stCxn id="5" idx="2"/>
            <a:endCxn id="20" idx="0"/>
          </p:cNvCxnSpPr>
          <p:nvPr/>
        </p:nvCxnSpPr>
        <p:spPr>
          <a:xfrm>
            <a:off x="1790700" y="2362200"/>
            <a:ext cx="0" cy="1068306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896" y="4996190"/>
            <a:ext cx="1733998" cy="52322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Fe-55</a:t>
            </a:r>
            <a:r>
              <a:rPr lang="en-GB" sz="1400" dirty="0" smtClean="0"/>
              <a:t> measurements with </a:t>
            </a: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GEMPIX</a:t>
            </a:r>
            <a:endParaRPr lang="en-GB" sz="9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3430506"/>
            <a:ext cx="2971800" cy="123110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Hadron beam monitoring: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Charged particle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GEM @ CERF </a:t>
            </a:r>
            <a:r>
              <a:rPr lang="it-IT" sz="900" u="sng" dirty="0" smtClean="0">
                <a:hlinkClick r:id="rId2"/>
              </a:rPr>
              <a:t>http://dx.doi.org/10.1088/1748-0221/9/06/P06006</a:t>
            </a:r>
            <a:endParaRPr lang="it-IT" sz="900" u="sng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2">
                    <a:lumMod val="75000"/>
                  </a:schemeClr>
                </a:solidFill>
              </a:rPr>
              <a:t>GEM @ </a:t>
            </a: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CNAO</a:t>
            </a:r>
            <a:endParaRPr lang="en-GB" sz="900" dirty="0" smtClean="0"/>
          </a:p>
        </p:txBody>
      </p:sp>
      <p:cxnSp>
        <p:nvCxnSpPr>
          <p:cNvPr id="23" name="Straight Arrow Connector 22"/>
          <p:cNvCxnSpPr>
            <a:stCxn id="13" idx="3"/>
            <a:endCxn id="19" idx="1"/>
          </p:cNvCxnSpPr>
          <p:nvPr/>
        </p:nvCxnSpPr>
        <p:spPr>
          <a:xfrm>
            <a:off x="6391275" y="5257800"/>
            <a:ext cx="848621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66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Radioactive waste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Scientific activity 2014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3606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838200" y="764704"/>
            <a:ext cx="8126288" cy="383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</a:rPr>
              <a:t>Motivation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Materials </a:t>
            </a:r>
            <a:r>
              <a:rPr lang="en-GB" dirty="0"/>
              <a:t>in accelerator environment are activated by </a:t>
            </a:r>
            <a:r>
              <a:rPr lang="en-GB" dirty="0" smtClean="0"/>
              <a:t>radiations</a:t>
            </a:r>
            <a:r>
              <a:rPr lang="en-GB" baseline="30000" dirty="0"/>
              <a:t> </a:t>
            </a:r>
            <a:r>
              <a:rPr lang="en-GB" dirty="0"/>
              <a:t> </a:t>
            </a:r>
            <a:r>
              <a:rPr lang="en-GB" dirty="0" smtClean="0"/>
              <a:t>[1]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In </a:t>
            </a:r>
            <a:r>
              <a:rPr lang="en-GB" dirty="0"/>
              <a:t>order to treat this materials after the decommissioning, it is necessary a characterization to know the nuclide population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Gamma </a:t>
            </a:r>
            <a:r>
              <a:rPr lang="en-GB" dirty="0"/>
              <a:t>emitters are easily recognised by </a:t>
            </a:r>
            <a:r>
              <a:rPr lang="en-GB" dirty="0">
                <a:latin typeface="Symbol" pitchFamily="18" charset="2"/>
              </a:rPr>
              <a:t>g</a:t>
            </a:r>
            <a:r>
              <a:rPr lang="en-GB" dirty="0"/>
              <a:t> spectrometry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challenge is to measure the </a:t>
            </a:r>
            <a:r>
              <a:rPr lang="en-GB" baseline="30000" dirty="0"/>
              <a:t>55</a:t>
            </a:r>
            <a:r>
              <a:rPr lang="en-GB" dirty="0"/>
              <a:t>Fe amount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A </a:t>
            </a:r>
            <a:r>
              <a:rPr lang="en-GB" dirty="0"/>
              <a:t>detector with high efficiency to </a:t>
            </a:r>
            <a:r>
              <a:rPr lang="en-GB" baseline="30000" dirty="0"/>
              <a:t>55</a:t>
            </a:r>
            <a:r>
              <a:rPr lang="en-GB" dirty="0"/>
              <a:t>Fe and high </a:t>
            </a:r>
            <a:r>
              <a:rPr lang="en-GB" dirty="0">
                <a:latin typeface="Symbol" pitchFamily="18" charset="2"/>
              </a:rPr>
              <a:t>g</a:t>
            </a:r>
            <a:r>
              <a:rPr lang="en-GB" dirty="0"/>
              <a:t> rejection to is needed</a:t>
            </a:r>
          </a:p>
          <a:p>
            <a:pPr algn="just">
              <a:lnSpc>
                <a:spcPct val="150000"/>
              </a:lnSpc>
            </a:pPr>
            <a:endParaRPr lang="en-GB" dirty="0" smtClean="0"/>
          </a:p>
          <a:p>
            <a:pPr algn="just">
              <a:lnSpc>
                <a:spcPct val="150000"/>
              </a:lnSpc>
            </a:pP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ttangolo 25"/>
              <p:cNvSpPr/>
              <p:nvPr/>
            </p:nvSpPr>
            <p:spPr>
              <a:xfrm>
                <a:off x="3065607" y="4254305"/>
                <a:ext cx="2801793" cy="748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1600" i="1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it-IT" i="1">
                              <a:latin typeface="Cambria Math"/>
                            </a:rPr>
                            <m:t>55</m:t>
                          </m:r>
                        </m:sup>
                        <m:e>
                          <m:eqArr>
                            <m:eqArr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𝐹𝑒</m:t>
                              </m:r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it-IT" i="1">
                                      <a:latin typeface="Cambria Math"/>
                                    </a:rPr>
                                    <m:t>55</m:t>
                                  </m:r>
                                </m:sup>
                                <m:e>
                                  <m:r>
                                    <a:rPr lang="it-IT" i="1">
                                      <a:latin typeface="Cambria Math"/>
                                    </a:rPr>
                                    <m:t>𝑀𝑛</m:t>
                                  </m:r>
                                </m:e>
                              </m:sPre>
                              <m:r>
                                <a:rPr lang="it-IT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→(~28%)</m:t>
                              </m:r>
                            </m:e>
                            <m:e>
                              <m:sPre>
                                <m:sPrePr>
                                  <m:ctrlP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it-IT" i="1">
                                      <a:latin typeface="Cambria Math"/>
                                    </a:rPr>
                                    <m:t>55</m:t>
                                  </m:r>
                                </m:sup>
                                <m:e>
                                  <m:r>
                                    <a:rPr lang="it-IT" i="1">
                                      <a:latin typeface="Cambria Math"/>
                                    </a:rPr>
                                    <m:t>𝑀𝑛</m:t>
                                  </m:r>
                                  <m:r>
                                    <a:rPr lang="it-IT" i="1">
                                      <a:latin typeface="Cambria Math"/>
                                    </a:rPr>
                                    <m:t>+6</m:t>
                                  </m:r>
                                  <m:r>
                                    <a:rPr lang="it-IT" i="1">
                                      <a:latin typeface="Cambria Math"/>
                                    </a:rPr>
                                    <m:t>𝑘𝑒𝑉</m:t>
                                  </m:r>
                                </m:e>
                              </m:sPre>
                            </m:e>
                          </m:eqArr>
                        </m:e>
                      </m:sPre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6" name="Rettangolo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607" y="4254305"/>
                <a:ext cx="2801793" cy="7485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308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129"/>
    </mc:Choice>
    <mc:Fallback xmlns="">
      <p:transition spd="slow" advTm="13312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745" y="4365104"/>
            <a:ext cx="25860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Fraiseuse </a:t>
            </a:r>
            <a:r>
              <a:rPr lang="fr-CH" sz="1200" b="1" dirty="0"/>
              <a:t>DECKEL FP4M</a:t>
            </a:r>
            <a:endParaRPr lang="en-GB" sz="1200" b="1" dirty="0"/>
          </a:p>
          <a:p>
            <a:r>
              <a:rPr lang="fr-CH" sz="1200" b="1" dirty="0"/>
              <a:t>Vitesse de rotation broche : </a:t>
            </a:r>
            <a:r>
              <a:rPr lang="fr-CH" sz="1200" dirty="0"/>
              <a:t> 400tr/mn</a:t>
            </a:r>
            <a:endParaRPr lang="en-GB" sz="1200" dirty="0"/>
          </a:p>
          <a:p>
            <a:r>
              <a:rPr lang="fr-CH" sz="1200" b="1" dirty="0"/>
              <a:t>Vitesse d avance : </a:t>
            </a:r>
            <a:r>
              <a:rPr lang="fr-CH" sz="1200" dirty="0"/>
              <a:t>40mm/mn</a:t>
            </a:r>
            <a:endParaRPr lang="en-GB" sz="1200" dirty="0"/>
          </a:p>
          <a:p>
            <a:r>
              <a:rPr lang="fr-CH" sz="1200" b="1" dirty="0"/>
              <a:t>Type de fraise </a:t>
            </a:r>
            <a:r>
              <a:rPr lang="fr-CH" sz="1200" b="1" dirty="0" err="1"/>
              <a:t>utilisee</a:t>
            </a:r>
            <a:r>
              <a:rPr lang="fr-CH" sz="1200" b="1" dirty="0"/>
              <a:t> : </a:t>
            </a:r>
            <a:r>
              <a:rPr lang="fr-CH" sz="1200" dirty="0"/>
              <a:t>Fraise d </a:t>
            </a:r>
            <a:r>
              <a:rPr lang="fr-CH" sz="1200" dirty="0" err="1"/>
              <a:t>ebauche</a:t>
            </a:r>
            <a:r>
              <a:rPr lang="fr-CH" sz="1200" dirty="0"/>
              <a:t> carbure monobloc MTC </a:t>
            </a:r>
            <a:r>
              <a:rPr lang="fr-CH" sz="1200" dirty="0" err="1"/>
              <a:t>TiAIN</a:t>
            </a:r>
            <a:r>
              <a:rPr lang="fr-CH" sz="1200" dirty="0"/>
              <a:t> 6mm Garant (</a:t>
            </a:r>
            <a:r>
              <a:rPr lang="fr-CH" sz="1200" dirty="0" err="1"/>
              <a:t>ref</a:t>
            </a:r>
            <a:r>
              <a:rPr lang="fr-CH" sz="1200" dirty="0"/>
              <a:t> SFS 205712 6°)</a:t>
            </a:r>
            <a:endParaRPr lang="en-GB" sz="1200" dirty="0"/>
          </a:p>
          <a:p>
            <a:r>
              <a:rPr lang="fr-CH" sz="1200" dirty="0"/>
              <a:t> 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090085" y="4365104"/>
            <a:ext cx="1985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Boxes supplied by SMIPA </a:t>
            </a:r>
            <a:r>
              <a:rPr lang="en-GB" sz="1200" dirty="0" err="1" smtClean="0"/>
              <a:t>s.r.l</a:t>
            </a:r>
            <a:endParaRPr lang="en-GB" sz="1200" dirty="0" smtClean="0"/>
          </a:p>
          <a:p>
            <a:r>
              <a:rPr lang="en-GB" sz="1200" b="1" dirty="0" smtClean="0"/>
              <a:t>Dimension: </a:t>
            </a:r>
            <a:r>
              <a:rPr lang="en-GB" sz="1200" dirty="0" smtClean="0"/>
              <a:t>38x38x4 mm</a:t>
            </a:r>
            <a:r>
              <a:rPr lang="en-GB" sz="1200" baseline="30000" dirty="0" smtClean="0"/>
              <a:t>3</a:t>
            </a:r>
          </a:p>
          <a:p>
            <a:r>
              <a:rPr lang="en-GB" sz="1200" b="1" dirty="0" smtClean="0"/>
              <a:t>Weight:</a:t>
            </a:r>
            <a:r>
              <a:rPr lang="en-GB" sz="1200" dirty="0" smtClean="0"/>
              <a:t>  ± 0.15%</a:t>
            </a:r>
            <a:endParaRPr lang="en-GB" sz="1200" dirty="0"/>
          </a:p>
          <a:p>
            <a:endParaRPr lang="en-GB" sz="12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54257" y="4365104"/>
            <a:ext cx="30887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Measurements for Fe-55 concentration with </a:t>
            </a:r>
            <a:r>
              <a:rPr lang="en-GB" sz="1200" b="1" dirty="0" smtClean="0"/>
              <a:t>GEMPIX</a:t>
            </a:r>
            <a:r>
              <a:rPr lang="en-GB" sz="1200" dirty="0" smtClean="0"/>
              <a:t>:</a:t>
            </a:r>
          </a:p>
          <a:p>
            <a:r>
              <a:rPr lang="en-GB" sz="1200" dirty="0" smtClean="0"/>
              <a:t>Drift gap </a:t>
            </a:r>
            <a:r>
              <a:rPr lang="en-GB" sz="1200" b="1" dirty="0" smtClean="0"/>
              <a:t>11 mm</a:t>
            </a:r>
          </a:p>
          <a:p>
            <a:r>
              <a:rPr lang="en-GB" sz="1200" dirty="0" smtClean="0"/>
              <a:t>Support conceived for measurements with samples and calibration sources </a:t>
            </a:r>
          </a:p>
          <a:p>
            <a:endParaRPr lang="en-GB" sz="1200" dirty="0"/>
          </a:p>
          <a:p>
            <a:r>
              <a:rPr lang="en-GB" sz="1200" dirty="0" smtClean="0"/>
              <a:t>Comparison with PSI laboratories measurements (Radio </a:t>
            </a:r>
            <a:r>
              <a:rPr lang="en-GB" sz="1200" dirty="0" err="1" smtClean="0"/>
              <a:t>Chemcal</a:t>
            </a:r>
            <a:r>
              <a:rPr lang="en-GB" sz="1200" dirty="0" smtClean="0"/>
              <a:t> Analysis – RCA)</a:t>
            </a:r>
            <a:endParaRPr lang="en-GB" sz="1200" dirty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08" y="1498658"/>
            <a:ext cx="1296144" cy="1951841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7" t="6341" r="15122" b="2522"/>
          <a:stretch/>
        </p:blipFill>
        <p:spPr>
          <a:xfrm rot="5400000">
            <a:off x="3157560" y="1707328"/>
            <a:ext cx="1596102" cy="1503527"/>
          </a:xfrm>
          <a:prstGeom prst="rect">
            <a:avLst/>
          </a:prstGeom>
        </p:spPr>
      </p:pic>
      <p:pic>
        <p:nvPicPr>
          <p:cNvPr id="14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8" t="13496" r="20298" b="6179"/>
          <a:stretch/>
        </p:blipFill>
        <p:spPr>
          <a:xfrm>
            <a:off x="6300192" y="2337588"/>
            <a:ext cx="1169375" cy="1563183"/>
          </a:xfrm>
          <a:prstGeom prst="rect">
            <a:avLst/>
          </a:prstGeom>
        </p:spPr>
      </p:pic>
      <p:pic>
        <p:nvPicPr>
          <p:cNvPr id="15" name="Picture 2" descr="\\cern.ch\dfs\Users\f\flatorre\Documents\My Pictures\LSC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990600"/>
            <a:ext cx="1800201" cy="1152129"/>
          </a:xfrm>
          <a:prstGeom prst="rect">
            <a:avLst/>
          </a:prstGeom>
          <a:noFill/>
        </p:spPr>
      </p:pic>
      <p:sp>
        <p:nvSpPr>
          <p:cNvPr id="16" name="Right Arrow 9"/>
          <p:cNvSpPr/>
          <p:nvPr/>
        </p:nvSpPr>
        <p:spPr>
          <a:xfrm>
            <a:off x="2195736" y="2474578"/>
            <a:ext cx="864096" cy="248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2"/>
          <p:cNvGrpSpPr/>
          <p:nvPr/>
        </p:nvGrpSpPr>
        <p:grpSpPr>
          <a:xfrm>
            <a:off x="4815067" y="1996532"/>
            <a:ext cx="864096" cy="726262"/>
            <a:chOff x="5220072" y="4359847"/>
            <a:chExt cx="864096" cy="726262"/>
          </a:xfrm>
        </p:grpSpPr>
        <p:sp>
          <p:nvSpPr>
            <p:cNvPr id="18" name="Right Arrow 10"/>
            <p:cNvSpPr/>
            <p:nvPr/>
          </p:nvSpPr>
          <p:spPr>
            <a:xfrm rot="19659265">
              <a:off x="5220072" y="4359847"/>
              <a:ext cx="864096" cy="2482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1"/>
            <p:cNvSpPr/>
            <p:nvPr/>
          </p:nvSpPr>
          <p:spPr>
            <a:xfrm rot="2104812">
              <a:off x="5220072" y="4837893"/>
              <a:ext cx="864096" cy="2482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4"/>
          <p:cNvSpPr txBox="1"/>
          <p:nvPr/>
        </p:nvSpPr>
        <p:spPr>
          <a:xfrm>
            <a:off x="7668345" y="289405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GemPix</a:t>
            </a:r>
            <a:endParaRPr lang="en-GB" sz="1600" b="1" dirty="0"/>
          </a:p>
        </p:txBody>
      </p:sp>
      <p:sp>
        <p:nvSpPr>
          <p:cNvPr id="21" name="TextBox 16"/>
          <p:cNvSpPr txBox="1"/>
          <p:nvPr/>
        </p:nvSpPr>
        <p:spPr>
          <a:xfrm>
            <a:off x="3352910" y="1243369"/>
            <a:ext cx="1219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12 samples</a:t>
            </a:r>
            <a:endParaRPr lang="en-GB" sz="1600" b="1" dirty="0"/>
          </a:p>
        </p:txBody>
      </p:sp>
      <p:sp>
        <p:nvSpPr>
          <p:cNvPr id="22" name="TextBox 14"/>
          <p:cNvSpPr txBox="1"/>
          <p:nvPr/>
        </p:nvSpPr>
        <p:spPr>
          <a:xfrm>
            <a:off x="7696200" y="137160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Ext. Lab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62547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5" t="3615" r="10442" b="3567"/>
          <a:stretch/>
        </p:blipFill>
        <p:spPr>
          <a:xfrm>
            <a:off x="228599" y="1340768"/>
            <a:ext cx="5925855" cy="46153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9552" y="1824512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Dust obtained from </a:t>
            </a:r>
          </a:p>
          <a:p>
            <a:r>
              <a:rPr lang="en-GB" sz="1600" dirty="0" smtClean="0"/>
              <a:t>1 Sample </a:t>
            </a:r>
            <a:r>
              <a:rPr lang="en-GB" sz="1600" dirty="0" smtClean="0">
                <a:sym typeface="Wingdings" panose="05000000000000000000" pitchFamily="2" charset="2"/>
              </a:rPr>
              <a:t> 10 tapes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Analysed with GEMPIX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With on line analysis. 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reproducibility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53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7697" y="1274773"/>
            <a:ext cx="6248520" cy="5177933"/>
            <a:chOff x="288099" y="228600"/>
            <a:chExt cx="7790337" cy="620769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7" t="8166" r="38406" b="8360"/>
            <a:stretch/>
          </p:blipFill>
          <p:spPr bwMode="auto">
            <a:xfrm>
              <a:off x="288099" y="228600"/>
              <a:ext cx="7790337" cy="6207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2362200" y="1447800"/>
              <a:ext cx="76200" cy="9144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1371600" y="1447800"/>
              <a:ext cx="990600" cy="304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2362200" y="914400"/>
              <a:ext cx="228600" cy="5334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476500" y="1107266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X-ray candidates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1161968">
              <a:off x="4462502" y="2554428"/>
              <a:ext cx="2590800" cy="963735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3429000" y="4286845"/>
              <a:ext cx="457200" cy="42294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133600" y="3894174"/>
              <a:ext cx="457200" cy="42294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590800" y="3733800"/>
              <a:ext cx="1143000" cy="30480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3" idx="0"/>
            </p:cNvCxnSpPr>
            <p:nvPr/>
          </p:nvCxnSpPr>
          <p:spPr>
            <a:xfrm flipH="1">
              <a:off x="3657600" y="3733800"/>
              <a:ext cx="76200" cy="55304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733800" y="3332445"/>
              <a:ext cx="1143000" cy="40135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086098" y="3332446"/>
              <a:ext cx="1097168" cy="442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rgbClr val="FFFF00"/>
                  </a:solidFill>
                </a:rPr>
                <a:t>Bck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calibration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516217" y="1484784"/>
            <a:ext cx="23042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Gate: 1 s</a:t>
            </a:r>
          </a:p>
          <a:p>
            <a:r>
              <a:rPr lang="en-GB" dirty="0" smtClean="0"/>
              <a:t>HV 1200 V</a:t>
            </a:r>
          </a:p>
          <a:p>
            <a:r>
              <a:rPr lang="en-GB" dirty="0" smtClean="0"/>
              <a:t>Gas flux: 3.5 l/h</a:t>
            </a:r>
          </a:p>
          <a:p>
            <a:r>
              <a:rPr lang="en-GB" dirty="0" smtClean="0"/>
              <a:t>THR: </a:t>
            </a:r>
          </a:p>
          <a:p>
            <a:r>
              <a:rPr lang="en-GB" dirty="0" smtClean="0"/>
              <a:t>0: 393</a:t>
            </a:r>
          </a:p>
          <a:p>
            <a:r>
              <a:rPr lang="en-GB" dirty="0" smtClean="0"/>
              <a:t>1: 398</a:t>
            </a:r>
          </a:p>
          <a:p>
            <a:r>
              <a:rPr lang="en-GB" dirty="0" smtClean="0"/>
              <a:t>2: 497</a:t>
            </a:r>
          </a:p>
          <a:p>
            <a:r>
              <a:rPr lang="en-GB" dirty="0" smtClean="0"/>
              <a:t>3: 420</a:t>
            </a:r>
          </a:p>
          <a:p>
            <a:r>
              <a:rPr lang="en-GB" dirty="0" err="1" smtClean="0"/>
              <a:t>Clk</a:t>
            </a:r>
            <a:r>
              <a:rPr lang="en-GB" dirty="0" smtClean="0"/>
              <a:t>: 24</a:t>
            </a:r>
          </a:p>
          <a:p>
            <a:r>
              <a:rPr lang="en-GB" dirty="0" err="1" smtClean="0"/>
              <a:t>Ikrum</a:t>
            </a:r>
            <a:r>
              <a:rPr lang="en-GB" dirty="0" smtClean="0"/>
              <a:t>: 5</a:t>
            </a:r>
          </a:p>
          <a:p>
            <a:r>
              <a:rPr lang="en-GB" dirty="0" smtClean="0"/>
              <a:t>Polarization: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15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Detector Calibration: cluster diameter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1" t="18679" r="56411" b="19530"/>
          <a:stretch/>
        </p:blipFill>
        <p:spPr bwMode="auto">
          <a:xfrm>
            <a:off x="251520" y="1093872"/>
            <a:ext cx="5520884" cy="552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11962" y="2636912"/>
            <a:ext cx="983974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940152" y="1628800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 with Fe-55 source</a:t>
            </a:r>
          </a:p>
          <a:p>
            <a:r>
              <a:rPr lang="en-GB" dirty="0" smtClean="0"/>
              <a:t>X min: 11</a:t>
            </a:r>
          </a:p>
          <a:p>
            <a:r>
              <a:rPr lang="en-GB" dirty="0" smtClean="0"/>
              <a:t>X max: 15</a:t>
            </a:r>
          </a:p>
          <a:p>
            <a:r>
              <a:rPr lang="en-GB" dirty="0" smtClean="0"/>
              <a:t>Y min:11</a:t>
            </a:r>
          </a:p>
          <a:p>
            <a:r>
              <a:rPr lang="en-GB" dirty="0" smtClean="0"/>
              <a:t>Y max: 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9" t="10619" r="59456" b="27079"/>
          <a:stretch/>
        </p:blipFill>
        <p:spPr bwMode="auto">
          <a:xfrm>
            <a:off x="7000" y="948690"/>
            <a:ext cx="5223510" cy="556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calibration: TOT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230510" y="148478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 with Fe-55 source: TOT without size cut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0510" y="4222829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 with Fe-55 source: TOT with size cut</a:t>
            </a:r>
          </a:p>
          <a:p>
            <a:r>
              <a:rPr lang="en-GB" dirty="0" smtClean="0"/>
              <a:t>TOT = 6451 ± 551</a:t>
            </a:r>
          </a:p>
        </p:txBody>
      </p:sp>
    </p:spTree>
    <p:extLst>
      <p:ext uri="{BB962C8B-B14F-4D97-AF65-F5344CB8AC3E}">
        <p14:creationId xmlns:p14="http://schemas.microsoft.com/office/powerpoint/2010/main" val="6008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4" t="12617" r="37665" b="12375"/>
          <a:stretch/>
        </p:blipFill>
        <p:spPr bwMode="auto">
          <a:xfrm>
            <a:off x="179512" y="1196752"/>
            <a:ext cx="5335150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line analysis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134076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Once that the calibration values are set in the Python script, the online analysis is done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2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294219"/>
              </p:ext>
            </p:extLst>
          </p:nvPr>
        </p:nvGraphicFramePr>
        <p:xfrm>
          <a:off x="251520" y="533400"/>
          <a:ext cx="8640960" cy="5847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2"/>
          <p:cNvCxnSpPr/>
          <p:nvPr/>
        </p:nvCxnSpPr>
        <p:spPr>
          <a:xfrm>
            <a:off x="1475656" y="3581400"/>
            <a:ext cx="684076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4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57200" y="457200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Conclusions:</a:t>
            </a:r>
          </a:p>
          <a:p>
            <a:endParaRPr lang="en-US" sz="20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</a:t>
            </a:r>
            <a:r>
              <a:rPr lang="it-IT" dirty="0" err="1" smtClean="0"/>
              <a:t>GEMPix</a:t>
            </a:r>
            <a:r>
              <a:rPr lang="it-IT" dirty="0" smtClean="0"/>
              <a:t> can </a:t>
            </a:r>
            <a:r>
              <a:rPr lang="it-IT" dirty="0" err="1" smtClean="0"/>
              <a:t>better</a:t>
            </a:r>
            <a:r>
              <a:rPr lang="it-IT" dirty="0" smtClean="0"/>
              <a:t> discriminate the x-</a:t>
            </a:r>
            <a:r>
              <a:rPr lang="it-IT" dirty="0" err="1" smtClean="0"/>
              <a:t>rays</a:t>
            </a:r>
            <a:r>
              <a:rPr lang="it-IT" dirty="0" smtClean="0"/>
              <a:t> </a:t>
            </a:r>
            <a:r>
              <a:rPr lang="it-IT" dirty="0" err="1"/>
              <a:t>w</a:t>
            </a:r>
            <a:r>
              <a:rPr lang="it-IT" dirty="0" err="1" smtClean="0"/>
              <a:t>orking</a:t>
            </a:r>
            <a:r>
              <a:rPr lang="it-IT" dirty="0" smtClean="0"/>
              <a:t> on cluster </a:t>
            </a:r>
            <a:r>
              <a:rPr lang="it-IT" dirty="0" err="1" smtClean="0"/>
              <a:t>recongnition</a:t>
            </a:r>
            <a:r>
              <a:rPr lang="it-IT" dirty="0" smtClean="0"/>
              <a:t> and TOT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With the </a:t>
            </a:r>
            <a:r>
              <a:rPr lang="it-IT" dirty="0" err="1" smtClean="0"/>
              <a:t>python</a:t>
            </a:r>
            <a:r>
              <a:rPr lang="it-IT" dirty="0" smtClean="0"/>
              <a:t> script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to </a:t>
            </a:r>
            <a:r>
              <a:rPr lang="it-IT" dirty="0" err="1" smtClean="0"/>
              <a:t>have</a:t>
            </a:r>
            <a:r>
              <a:rPr lang="it-IT" dirty="0" smtClean="0"/>
              <a:t> an on line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after</a:t>
            </a:r>
            <a:r>
              <a:rPr lang="it-IT" dirty="0" smtClean="0"/>
              <a:t> a </a:t>
            </a:r>
            <a:r>
              <a:rPr lang="it-IT" dirty="0" err="1" smtClean="0"/>
              <a:t>calibration</a:t>
            </a:r>
            <a:r>
              <a:rPr lang="it-IT" dirty="0" smtClean="0"/>
              <a:t> with a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last </a:t>
            </a:r>
            <a:r>
              <a:rPr lang="it-IT" dirty="0" err="1" smtClean="0"/>
              <a:t>result</a:t>
            </a:r>
            <a:r>
              <a:rPr lang="it-IT" dirty="0" smtClean="0"/>
              <a:t> </a:t>
            </a:r>
            <a:r>
              <a:rPr lang="it-IT" dirty="0" err="1" smtClean="0"/>
              <a:t>seems</a:t>
            </a:r>
            <a:r>
              <a:rPr lang="it-IT" dirty="0" smtClean="0"/>
              <a:t> </a:t>
            </a:r>
            <a:r>
              <a:rPr lang="it-IT" dirty="0" smtClean="0"/>
              <a:t>to be in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agreement</a:t>
            </a:r>
            <a:r>
              <a:rPr lang="it-IT" dirty="0" smtClean="0"/>
              <a:t> </a:t>
            </a:r>
            <a:r>
              <a:rPr lang="it-IT" dirty="0" smtClean="0"/>
              <a:t>with the </a:t>
            </a:r>
            <a:r>
              <a:rPr lang="it-IT" dirty="0" err="1" smtClean="0"/>
              <a:t>external</a:t>
            </a:r>
            <a:r>
              <a:rPr lang="it-IT" dirty="0" smtClean="0"/>
              <a:t> </a:t>
            </a:r>
            <a:r>
              <a:rPr lang="it-IT" dirty="0" err="1" smtClean="0"/>
              <a:t>laboratory</a:t>
            </a:r>
            <a:r>
              <a:rPr lang="it-IT" dirty="0" smtClean="0"/>
              <a:t> (PSI)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procedure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faster</a:t>
            </a:r>
            <a:r>
              <a:rPr lang="it-IT" dirty="0" smtClean="0"/>
              <a:t> and </a:t>
            </a:r>
            <a:r>
              <a:rPr lang="it-IT" dirty="0" err="1" smtClean="0"/>
              <a:t>cheaper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the </a:t>
            </a:r>
            <a:r>
              <a:rPr lang="en-US" dirty="0" smtClean="0"/>
              <a:t>usual</a:t>
            </a:r>
            <a:r>
              <a:rPr lang="it-IT" dirty="0" smtClean="0"/>
              <a:t> RCA</a:t>
            </a:r>
          </a:p>
        </p:txBody>
      </p:sp>
    </p:spTree>
    <p:extLst>
      <p:ext uri="{BB962C8B-B14F-4D97-AF65-F5344CB8AC3E}">
        <p14:creationId xmlns:p14="http://schemas.microsoft.com/office/powerpoint/2010/main" val="284641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CNAO measurements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Scientific activity 2014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1335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57200" y="4572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rgbClr val="0070C0"/>
                </a:solidFill>
              </a:rPr>
              <a:t>References</a:t>
            </a:r>
            <a:r>
              <a:rPr lang="en-GB" b="1" dirty="0" smtClean="0">
                <a:solidFill>
                  <a:srgbClr val="0070C0"/>
                </a:solidFill>
              </a:rPr>
              <a:t>:</a:t>
            </a:r>
            <a:endParaRPr lang="en-GB" dirty="0" smtClean="0">
              <a:solidFill>
                <a:srgbClr val="002060"/>
              </a:solidFill>
            </a:endParaRPr>
          </a:p>
          <a:p>
            <a:pPr algn="just"/>
            <a:r>
              <a:rPr lang="en-GB" dirty="0" smtClean="0"/>
              <a:t>[1] </a:t>
            </a:r>
            <a:r>
              <a:rPr lang="en-GB" dirty="0"/>
              <a:t>F.P. La Torre et al</a:t>
            </a:r>
            <a:r>
              <a:rPr lang="en-GB" dirty="0" smtClean="0"/>
              <a:t>., </a:t>
            </a:r>
            <a:r>
              <a:rPr lang="en-GB" i="1" dirty="0"/>
              <a:t>Radiological Hazard Classification of materials in CERN’s accelerators</a:t>
            </a:r>
            <a:r>
              <a:rPr lang="en-GB" dirty="0"/>
              <a:t>, CERN technical note </a:t>
            </a:r>
            <a:r>
              <a:rPr lang="en-GB" dirty="0" smtClean="0"/>
              <a:t>2012 </a:t>
            </a:r>
            <a:r>
              <a:rPr lang="it-IT" dirty="0" smtClean="0"/>
              <a:t>1184236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304800" y="76200"/>
            <a:ext cx="73914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+mj-lt"/>
              </a:rPr>
              <a:t>Paint procedure: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The cancer area is scanned with the hadron beam along the X-Y axis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The dose is uniform over the treated area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The scan is possible also in the Z direction (not in this study)   </a:t>
            </a:r>
          </a:p>
        </p:txBody>
      </p:sp>
      <p:pic>
        <p:nvPicPr>
          <p:cNvPr id="4" name="PaintXY-960V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7987" r="16233"/>
          <a:stretch/>
        </p:blipFill>
        <p:spPr>
          <a:xfrm>
            <a:off x="4164330" y="2000250"/>
            <a:ext cx="4446270" cy="440055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81000" y="3124200"/>
            <a:ext cx="36195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Offline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Triple GEM [1, 2]</a:t>
            </a:r>
            <a:r>
              <a:rPr lang="en-US" dirty="0" smtClean="0"/>
              <a:t> reconstruction of the paint procedure.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43 frames of 100 </a:t>
            </a:r>
            <a:r>
              <a:rPr lang="en-US" dirty="0" err="1" smtClean="0"/>
              <a:t>ms.</a:t>
            </a:r>
            <a:r>
              <a:rPr lang="en-US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Negligible</a:t>
            </a:r>
            <a:r>
              <a:rPr lang="en-US" dirty="0" smtClean="0"/>
              <a:t> </a:t>
            </a:r>
            <a:r>
              <a:rPr lang="en-US" dirty="0" smtClean="0"/>
              <a:t>dead </a:t>
            </a:r>
            <a:r>
              <a:rPr lang="en-US" dirty="0" smtClean="0"/>
              <a:t>time [3]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2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85690"/>
            <a:ext cx="541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+mj-lt"/>
              </a:rPr>
              <a:t>Beam characteristics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832101"/>
              </p:ext>
            </p:extLst>
          </p:nvPr>
        </p:nvGraphicFramePr>
        <p:xfrm>
          <a:off x="331470" y="1447800"/>
          <a:ext cx="8458200" cy="3069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4274"/>
                <a:gridCol w="2114274"/>
                <a:gridCol w="2114274"/>
                <a:gridCol w="2115378"/>
              </a:tblGrid>
              <a:tr h="298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Carbon Beam</a:t>
                      </a:r>
                      <a:endParaRPr lang="en-US" sz="2000" dirty="0" smtClean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Proton Beam</a:t>
                      </a:r>
                      <a:endParaRPr lang="en-US" sz="2000" dirty="0" smtClean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8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X-Y </a:t>
                      </a:r>
                      <a:r>
                        <a:rPr lang="it-IT" sz="2000" dirty="0" err="1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scanned</a:t>
                      </a:r>
                      <a:r>
                        <a:rPr lang="it-IT" sz="2000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 area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(cm</a:t>
                      </a:r>
                      <a:r>
                        <a:rPr lang="it-IT" sz="2000" baseline="3000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2</a:t>
                      </a:r>
                      <a:r>
                        <a:rPr lang="it-IT" sz="2000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2x2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4x4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2x2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Energy (MeV/</a:t>
                      </a:r>
                      <a:r>
                        <a:rPr lang="en-GB" sz="2000" dirty="0" err="1">
                          <a:effectLst/>
                        </a:rPr>
                        <a:t>nucl</a:t>
                      </a:r>
                      <a:r>
                        <a:rPr lang="en-GB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252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252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132.95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Depth in H</a:t>
                      </a:r>
                      <a:r>
                        <a:rPr lang="en-GB" sz="2000" baseline="-25000" dirty="0">
                          <a:effectLst/>
                        </a:rPr>
                        <a:t>2</a:t>
                      </a:r>
                      <a:r>
                        <a:rPr lang="en-GB" sz="2000" dirty="0">
                          <a:effectLst/>
                        </a:rPr>
                        <a:t>O (mm)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125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125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125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Intensity (part/spot)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5e6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1e6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1e8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5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85690"/>
            <a:ext cx="8534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+mj-lt"/>
              </a:rPr>
              <a:t>Detectors and set up for CNAO measurements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GEM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detector are been tested as beam monitor in the beam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line: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2x2 mm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pad organised in a circular anode (active area ~3x3 cm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3x6 mm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pad organised in a square anode (active area ~5x5 cm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radiochromic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foils were positioned in front of the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GEM</a:t>
            </a:r>
            <a:r>
              <a:rPr lang="en-GB" b="1" dirty="0" smtClean="0">
                <a:solidFill>
                  <a:srgbClr val="0070C0"/>
                </a:solidFill>
                <a:latin typeface="+mj-lt"/>
              </a:rPr>
              <a:t> </a:t>
            </a:r>
          </a:p>
        </p:txBody>
      </p:sp>
      <p:pic>
        <p:nvPicPr>
          <p:cNvPr id="3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2" b="9926"/>
          <a:stretch/>
        </p:blipFill>
        <p:spPr bwMode="auto">
          <a:xfrm>
            <a:off x="2209800" y="2438400"/>
            <a:ext cx="4267200" cy="403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Connettore 2 6"/>
          <p:cNvCxnSpPr/>
          <p:nvPr/>
        </p:nvCxnSpPr>
        <p:spPr>
          <a:xfrm flipH="1">
            <a:off x="3733800" y="3429000"/>
            <a:ext cx="45720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4309110" y="321790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FF00"/>
                </a:solidFill>
              </a:rPr>
              <a:t>beam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280410" y="2743200"/>
            <a:ext cx="681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GEM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9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1"/>
              <p:cNvSpPr txBox="1"/>
              <p:nvPr/>
            </p:nvSpPr>
            <p:spPr>
              <a:xfrm>
                <a:off x="304800" y="285690"/>
                <a:ext cx="8686800" cy="1826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000" b="1" dirty="0" smtClean="0">
                    <a:solidFill>
                      <a:srgbClr val="0070C0"/>
                    </a:solidFill>
                    <a:latin typeface="+mj-lt"/>
                  </a:rPr>
                  <a:t>GEM working point (WP)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latin typeface="+mj-lt"/>
                  </a:rPr>
                  <a:t>In a triple GEM detector the gain follows the behaviour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  <m:r>
                      <a:rPr lang="en-US" i="1">
                        <a:latin typeface="Cambria Math"/>
                      </a:rPr>
                      <m:t>~</m:t>
                    </m:r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p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GB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𝐺𝐸𝑀𝑖</m:t>
                                </m:r>
                              </m:sub>
                            </m:sSub>
                          </m:e>
                        </m:nary>
                      </m:sup>
                    </m:sSup>
                  </m:oMath>
                </a14:m>
                <a:r>
                  <a:rPr lang="en-US" dirty="0">
                    <a:cs typeface="Arial" panose="020B0604020202020204" pitchFamily="34" charset="0"/>
                  </a:rPr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𝐺𝐸𝑀𝑖</m:t>
                        </m:r>
                      </m:sub>
                    </m:sSub>
                  </m:oMath>
                </a14:m>
                <a:r>
                  <a:rPr lang="en-US" dirty="0">
                    <a:cs typeface="Arial" panose="020B0604020202020204" pitchFamily="34" charset="0"/>
                  </a:rPr>
                  <a:t> are the voltages applied to the single GEM </a:t>
                </a:r>
                <a:r>
                  <a:rPr lang="en-US" dirty="0" smtClean="0">
                    <a:cs typeface="Arial" panose="020B0604020202020204" pitchFamily="34" charset="0"/>
                  </a:rPr>
                  <a:t>foils</a:t>
                </a:r>
                <a:r>
                  <a:rPr lang="en-GB" dirty="0" smtClean="0"/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HV scans were performed for carbon and proton beam in order to choose the right WP</a:t>
                </a:r>
              </a:p>
            </p:txBody>
          </p:sp>
        </mc:Choice>
        <mc:Fallback xmlns="">
          <p:sp>
            <p:nvSpPr>
              <p:cNvPr id="3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85690"/>
                <a:ext cx="8686800" cy="1826206"/>
              </a:xfrm>
              <a:prstGeom prst="rect">
                <a:avLst/>
              </a:prstGeom>
              <a:blipFill rotWithShape="1">
                <a:blip r:embed="rId2"/>
                <a:stretch>
                  <a:fillRect l="-702" b="-2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o 6"/>
          <p:cNvGrpSpPr/>
          <p:nvPr/>
        </p:nvGrpSpPr>
        <p:grpSpPr>
          <a:xfrm>
            <a:off x="228600" y="2383362"/>
            <a:ext cx="4008120" cy="3255438"/>
            <a:chOff x="538537" y="247645"/>
            <a:chExt cx="8096250" cy="639127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37" y="247645"/>
              <a:ext cx="8096250" cy="639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2"/>
            <p:cNvCxnSpPr/>
            <p:nvPr/>
          </p:nvCxnSpPr>
          <p:spPr>
            <a:xfrm flipV="1">
              <a:off x="7740352" y="1628800"/>
              <a:ext cx="0" cy="122413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3"/>
            <p:cNvSpPr txBox="1"/>
            <p:nvPr/>
          </p:nvSpPr>
          <p:spPr>
            <a:xfrm>
              <a:off x="6712428" y="2953488"/>
              <a:ext cx="1922357" cy="54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</a:rPr>
                <a:t>WP = 960 V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4648201" y="2497662"/>
            <a:ext cx="4232234" cy="3064938"/>
            <a:chOff x="611562" y="718520"/>
            <a:chExt cx="7380819" cy="58578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2" y="718520"/>
              <a:ext cx="7380819" cy="585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4"/>
            <p:cNvCxnSpPr/>
            <p:nvPr/>
          </p:nvCxnSpPr>
          <p:spPr>
            <a:xfrm flipV="1">
              <a:off x="7236395" y="1726124"/>
              <a:ext cx="0" cy="9361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8"/>
            <p:cNvSpPr txBox="1"/>
            <p:nvPr/>
          </p:nvSpPr>
          <p:spPr>
            <a:xfrm>
              <a:off x="6249455" y="2662229"/>
              <a:ext cx="1671014" cy="564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</a:rPr>
                <a:t>WP = 960 V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31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85690"/>
            <a:ext cx="86868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+mj-lt"/>
              </a:rPr>
              <a:t>Paint procedure reconstruction with triple GEM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</a:rPr>
              <a:t>The paint </a:t>
            </a:r>
            <a:r>
              <a:rPr lang="en-GB" dirty="0" smtClean="0">
                <a:latin typeface="+mj-lt"/>
              </a:rPr>
              <a:t>procedure </a:t>
            </a:r>
            <a:r>
              <a:rPr lang="en-GB" dirty="0" smtClean="0">
                <a:latin typeface="+mj-lt"/>
              </a:rPr>
              <a:t>can be recorded and reconstructed offline through the data acquisition  system [4, 5]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The result of the complete scan procedure is shown in the acquisition </a:t>
            </a:r>
            <a:r>
              <a:rPr lang="en-US" dirty="0" smtClean="0">
                <a:latin typeface="+mj-lt"/>
              </a:rPr>
              <a:t>program</a:t>
            </a:r>
          </a:p>
        </p:txBody>
      </p:sp>
      <p:grpSp>
        <p:nvGrpSpPr>
          <p:cNvPr id="21" name="Group 26"/>
          <p:cNvGrpSpPr/>
          <p:nvPr/>
        </p:nvGrpSpPr>
        <p:grpSpPr>
          <a:xfrm>
            <a:off x="4495800" y="2590801"/>
            <a:ext cx="4472354" cy="3048000"/>
            <a:chOff x="4782075" y="30333502"/>
            <a:chExt cx="6895277" cy="420588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71" t="35619" r="36362" b="29337"/>
            <a:stretch/>
          </p:blipFill>
          <p:spPr bwMode="auto">
            <a:xfrm>
              <a:off x="4782075" y="30333502"/>
              <a:ext cx="6895277" cy="4205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37"/>
            <p:cNvSpPr txBox="1"/>
            <p:nvPr/>
          </p:nvSpPr>
          <p:spPr>
            <a:xfrm>
              <a:off x="5457677" y="30621542"/>
              <a:ext cx="4752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A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38"/>
            <p:cNvSpPr txBox="1"/>
            <p:nvPr/>
          </p:nvSpPr>
          <p:spPr>
            <a:xfrm>
              <a:off x="5932931" y="33184297"/>
              <a:ext cx="4752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B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39"/>
            <p:cNvSpPr txBox="1"/>
            <p:nvPr/>
          </p:nvSpPr>
          <p:spPr>
            <a:xfrm>
              <a:off x="8419873" y="30621541"/>
              <a:ext cx="4752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C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33825"/>
            <a:ext cx="3975760" cy="273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9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37321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Radiochromic</a:t>
            </a:r>
            <a:r>
              <a:rPr lang="en-GB" dirty="0" smtClean="0"/>
              <a:t> foil &amp; </a:t>
            </a:r>
            <a:r>
              <a:rPr lang="en-GB" dirty="0"/>
              <a:t>GEM 3x6 mm</a:t>
            </a:r>
            <a:r>
              <a:rPr lang="en-GB" baseline="30000" dirty="0"/>
              <a:t>2 </a:t>
            </a:r>
            <a:r>
              <a:rPr lang="en-GB" dirty="0"/>
              <a:t>pads.</a:t>
            </a:r>
            <a:endParaRPr lang="en-GB" dirty="0" smtClean="0"/>
          </a:p>
          <a:p>
            <a:r>
              <a:rPr lang="en-GB" dirty="0" smtClean="0"/>
              <a:t>Beam 126 mm depth in water, 5e6 part per spot. Paint 2x2 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14400"/>
            <a:ext cx="4484205" cy="363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75928"/>
            <a:ext cx="4229864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37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1143</Words>
  <Application>Microsoft Office PowerPoint</Application>
  <PresentationFormat>Presentazione su schermo (4:3)</PresentationFormat>
  <Paragraphs>180</Paragraphs>
  <Slides>30</Slides>
  <Notes>2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Office Theme</vt:lpstr>
      <vt:lpstr>ESR-3 Silvia Puddu </vt:lpstr>
      <vt:lpstr>Presentazione standard di PowerPoint</vt:lpstr>
      <vt:lpstr>CNAO measurements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Radioactive waste</vt:lpstr>
      <vt:lpstr>Presentazione standard di PowerPoint</vt:lpstr>
      <vt:lpstr>Presentazione standard di PowerPoint</vt:lpstr>
      <vt:lpstr>Sample reproducibility</vt:lpstr>
      <vt:lpstr>Detector calibration</vt:lpstr>
      <vt:lpstr>Detector Calibration: cluster diameter</vt:lpstr>
      <vt:lpstr>Detector calibration: TOT</vt:lpstr>
      <vt:lpstr>On line analysis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ESR-3 Silvia Puddu</dc:title>
  <dc:creator>Silvia Puddu</dc:creator>
  <cp:lastModifiedBy>inksly</cp:lastModifiedBy>
  <cp:revision>31</cp:revision>
  <dcterms:created xsi:type="dcterms:W3CDTF">2006-08-16T00:00:00Z</dcterms:created>
  <dcterms:modified xsi:type="dcterms:W3CDTF">2014-09-29T13:11:01Z</dcterms:modified>
</cp:coreProperties>
</file>