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67" r:id="rId5"/>
    <p:sldId id="259" r:id="rId6"/>
    <p:sldId id="269" r:id="rId7"/>
    <p:sldId id="266" r:id="rId8"/>
    <p:sldId id="260" r:id="rId9"/>
    <p:sldId id="264" r:id="rId10"/>
    <p:sldId id="261" r:id="rId11"/>
    <p:sldId id="262" r:id="rId12"/>
    <p:sldId id="268" r:id="rId13"/>
    <p:sldId id="263" r:id="rId14"/>
    <p:sldId id="271" r:id="rId15"/>
    <p:sldId id="265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>
        <p:scale>
          <a:sx n="66" d="100"/>
          <a:sy n="66" d="100"/>
        </p:scale>
        <p:origin x="45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Physics\PhD\2014\06.12.14%20BrachyView%20Masoud\02.06.14%207seeds%20gel\newGUI%20201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dirty="0" smtClean="0"/>
              <a:t>Gel phantom (10 seeds)</a:t>
            </a:r>
            <a:endParaRPr lang="en-A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CT Data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'Compare with CT'!$A$3:$A$8</c:f>
              <c:numCache>
                <c:formatCode>General</c:formatCode>
                <c:ptCount val="6"/>
                <c:pt idx="0">
                  <c:v>5.1999999999999886</c:v>
                </c:pt>
                <c:pt idx="1">
                  <c:v>-6.7999999999999829</c:v>
                </c:pt>
                <c:pt idx="2">
                  <c:v>-13.199999999999989</c:v>
                </c:pt>
                <c:pt idx="3">
                  <c:v>13.200000000000017</c:v>
                </c:pt>
                <c:pt idx="4">
                  <c:v>-2</c:v>
                </c:pt>
                <c:pt idx="5">
                  <c:v>-12.399999999999977</c:v>
                </c:pt>
              </c:numCache>
            </c:numRef>
          </c:xVal>
          <c:yVal>
            <c:numRef>
              <c:f>'Compare with CT'!$B$3:$B$8</c:f>
              <c:numCache>
                <c:formatCode>General</c:formatCode>
                <c:ptCount val="6"/>
                <c:pt idx="0">
                  <c:v>-7.6000000000000085</c:v>
                </c:pt>
                <c:pt idx="1">
                  <c:v>-8.4000000000000057</c:v>
                </c:pt>
                <c:pt idx="2">
                  <c:v>-2.7999999999999972</c:v>
                </c:pt>
                <c:pt idx="3">
                  <c:v>2.7999999999999972</c:v>
                </c:pt>
                <c:pt idx="4">
                  <c:v>11.599999999999994</c:v>
                </c:pt>
                <c:pt idx="5">
                  <c:v>6</c:v>
                </c:pt>
              </c:numCache>
            </c:numRef>
          </c:yVal>
          <c:smooth val="0"/>
        </c:ser>
        <c:ser>
          <c:idx val="1"/>
          <c:order val="1"/>
          <c:tx>
            <c:v>Timepix Data (h=6mm)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'Compare with CT'!$I$3:$I$12</c:f>
              <c:numCache>
                <c:formatCode>General</c:formatCode>
                <c:ptCount val="10"/>
                <c:pt idx="0">
                  <c:v>10.247475000000001</c:v>
                </c:pt>
                <c:pt idx="1">
                  <c:v>4.7729800000000004</c:v>
                </c:pt>
                <c:pt idx="2">
                  <c:v>5.0442450000000001</c:v>
                </c:pt>
                <c:pt idx="3">
                  <c:v>4.5544549999999999</c:v>
                </c:pt>
                <c:pt idx="4">
                  <c:v>2.8926700000000007</c:v>
                </c:pt>
                <c:pt idx="5">
                  <c:v>-1.6084899999999998</c:v>
                </c:pt>
                <c:pt idx="6">
                  <c:v>-4.5594949999999992</c:v>
                </c:pt>
                <c:pt idx="7">
                  <c:v>-5.1535249999999992</c:v>
                </c:pt>
                <c:pt idx="8">
                  <c:v>-10.489125000000001</c:v>
                </c:pt>
                <c:pt idx="9">
                  <c:v>-10.247475000000001</c:v>
                </c:pt>
              </c:numCache>
            </c:numRef>
          </c:xVal>
          <c:yVal>
            <c:numRef>
              <c:f>'Compare with CT'!$J$3:$J$12</c:f>
              <c:numCache>
                <c:formatCode>General</c:formatCode>
                <c:ptCount val="10"/>
                <c:pt idx="0">
                  <c:v>2.521250000000002</c:v>
                </c:pt>
                <c:pt idx="1">
                  <c:v>-4.9322999999999979</c:v>
                </c:pt>
                <c:pt idx="2">
                  <c:v>-3.5637000000000043</c:v>
                </c:pt>
                <c:pt idx="3">
                  <c:v>-6.0910500000000027</c:v>
                </c:pt>
                <c:pt idx="4">
                  <c:v>-6.1787500000000009</c:v>
                </c:pt>
                <c:pt idx="5">
                  <c:v>10.059049999999999</c:v>
                </c:pt>
                <c:pt idx="6">
                  <c:v>-6.4226499999999973</c:v>
                </c:pt>
                <c:pt idx="7">
                  <c:v>-4.4433999999999969</c:v>
                </c:pt>
                <c:pt idx="8">
                  <c:v>0.147399999999998</c:v>
                </c:pt>
                <c:pt idx="9">
                  <c:v>-2.521250000000002</c:v>
                </c:pt>
              </c:numCache>
            </c:numRef>
          </c:yVal>
          <c:smooth val="0"/>
        </c:ser>
        <c:ser>
          <c:idx val="3"/>
          <c:order val="2"/>
          <c:tx>
            <c:v>C3.5 missing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'Compare with CT'!$O$11</c:f>
              <c:numCache>
                <c:formatCode>General</c:formatCode>
                <c:ptCount val="1"/>
                <c:pt idx="0">
                  <c:v>-10.637325000000001</c:v>
                </c:pt>
              </c:numCache>
            </c:numRef>
          </c:xVal>
          <c:yVal>
            <c:numRef>
              <c:f>'Compare with CT'!$O$12</c:f>
              <c:numCache>
                <c:formatCode>General</c:formatCode>
                <c:ptCount val="1"/>
                <c:pt idx="0">
                  <c:v>3.9815500000000057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5996816"/>
        <c:axId val="355999616"/>
      </c:scatterChart>
      <c:valAx>
        <c:axId val="355996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5999616"/>
        <c:crosses val="autoZero"/>
        <c:crossBetween val="midCat"/>
        <c:majorUnit val="2"/>
      </c:valAx>
      <c:valAx>
        <c:axId val="355999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5996816"/>
        <c:crosses val="autoZero"/>
        <c:crossBetween val="midCat"/>
        <c:majorUnit val="1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450BC-2858-4F03-BBDA-6B2DC454E7DE}" type="datetimeFigureOut">
              <a:rPr lang="en-AU" smtClean="0"/>
              <a:t>26/09/2014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A2744-E118-403B-8DEE-FC2B4853CCF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482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A2744-E118-403B-8DEE-FC2B4853CCF7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6668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1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 sz="1350"/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lnSpc>
                  <a:spcPct val="76000"/>
                </a:lnSpc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endParaRPr lang="en-US" sz="1350"/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AU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lnSpc>
                  <a:spcPct val="76000"/>
                </a:lnSpc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endParaRPr lang="en-US" sz="135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448666"/>
            <a:ext cx="7772400" cy="1558353"/>
          </a:xfrm>
        </p:spPr>
        <p:txBody>
          <a:bodyPr anchor="b"/>
          <a:lstStyle>
            <a:lvl1pPr algn="r">
              <a:defRPr sz="36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036265"/>
            <a:ext cx="7772400" cy="672717"/>
          </a:xfrm>
        </p:spPr>
        <p:txBody>
          <a:bodyPr lIns="45720" rIns="45720"/>
          <a:lstStyle>
            <a:lvl1pPr marL="0" marR="48006" indent="0" algn="r">
              <a:buNone/>
              <a:defRPr>
                <a:solidFill>
                  <a:schemeClr val="tx2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fld id="{3BD479B3-D19F-4F82-83F8-07C235D9FCED}" type="datetime1">
              <a:rPr lang="en-AU" smtClean="0"/>
              <a:t>26/09/2014</a:t>
            </a:fld>
            <a:endParaRPr lang="en-AU"/>
          </a:p>
        </p:txBody>
      </p:sp>
      <p:sp>
        <p:nvSpPr>
          <p:cNvPr id="15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fld id="{C23D7B1C-7B8E-410E-8C52-120C473D166C}" type="slidenum">
              <a:rPr lang="en-AU" smtClean="0"/>
              <a:t>‹#›</a:t>
            </a:fld>
            <a:endParaRPr lang="en-AU"/>
          </a:p>
        </p:txBody>
      </p:sp>
      <p:pic>
        <p:nvPicPr>
          <p:cNvPr id="1027" name="Picture 3" descr="D:\Documents\PhD\Presentations\Template\Logos\2012 Rebrand\UowCmrpPms_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4012143"/>
            <a:ext cx="5400675" cy="72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019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1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0E02BF-ACE3-4DAE-8006-5790B028632E}" type="datetime1">
              <a:rPr lang="en-AU" smtClean="0"/>
              <a:t>26/09/2014</a:t>
            </a:fld>
            <a:endParaRPr lang="en-A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081124" y="6448894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D7B1C-7B8E-410E-8C52-120C473D1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363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2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E96AEF-328E-405C-8207-CE97B046F2D4}" type="datetime1">
              <a:rPr lang="en-AU" smtClean="0"/>
              <a:t>26/09/2014</a:t>
            </a:fld>
            <a:endParaRPr lang="en-A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081124" y="6448894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D7B1C-7B8E-410E-8C52-120C473D1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4386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81476"/>
            <a:ext cx="1101725" cy="365125"/>
          </a:xfrm>
        </p:spPr>
        <p:txBody>
          <a:bodyPr/>
          <a:lstStyle>
            <a:lvl1pPr>
              <a:defRPr/>
            </a:lvl1pPr>
            <a:extLst/>
          </a:lstStyle>
          <a:p>
            <a:fld id="{F46F0628-B2E7-403F-9C8A-51EA254FDE03}" type="datetime1">
              <a:rPr lang="en-AU" smtClean="0"/>
              <a:t>26/09/2014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81124" y="6448894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78764" y="6408740"/>
            <a:ext cx="403225" cy="365125"/>
          </a:xfrm>
        </p:spPr>
        <p:txBody>
          <a:bodyPr/>
          <a:lstStyle>
            <a:lvl1pPr>
              <a:defRPr/>
            </a:lvl1pPr>
            <a:extLst/>
          </a:lstStyle>
          <a:p>
            <a:fld id="{C23D7B1C-7B8E-410E-8C52-120C473D166C}" type="slidenum">
              <a:rPr lang="en-AU" smtClean="0"/>
              <a:t>‹#›</a:t>
            </a:fld>
            <a:endParaRPr lang="en-AU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876" y="6383617"/>
            <a:ext cx="469582" cy="41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25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 sz="1350"/>
          </a:p>
        </p:txBody>
      </p:sp>
      <p:sp>
        <p:nvSpPr>
          <p:cNvPr id="5" name="Chevron 4"/>
          <p:cNvSpPr/>
          <p:nvPr/>
        </p:nvSpPr>
        <p:spPr>
          <a:xfrm>
            <a:off x="3449639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36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1725">
                <a:solidFill>
                  <a:schemeClr val="tx1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4C259D51-ED12-4B2A-83BD-A4717950B523}" type="datetime1">
              <a:rPr lang="en-AU" smtClean="0"/>
              <a:t>26/09/2014</a:t>
            </a:fld>
            <a:endParaRPr lang="en-A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81124" y="6448894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endParaRPr lang="en-A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C23D7B1C-7B8E-410E-8C52-120C473D166C}" type="slidenum">
              <a:rPr lang="en-AU" smtClean="0"/>
              <a:t>‹#›</a:t>
            </a:fld>
            <a:endParaRPr lang="en-AU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876" y="6383617"/>
            <a:ext cx="469582" cy="41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66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30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30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22F2F0C8-B48C-473B-B273-9AD83A64D6FB}" type="datetime1">
              <a:rPr lang="en-AU" smtClean="0"/>
              <a:t>26/09/2014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81124" y="6448894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C23D7B1C-7B8E-410E-8C52-120C473D1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8029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6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6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78754E8F-94C8-4D25-B79F-1224FE14DD84}" type="datetime1">
              <a:rPr lang="en-AU" smtClean="0"/>
              <a:t>26/09/2014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81124" y="6448894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C23D7B1C-7B8E-410E-8C52-120C473D1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5509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AF37EED6-5854-4C9B-81B4-7D24A52511BA}" type="datetime1">
              <a:rPr lang="en-AU" smtClean="0"/>
              <a:t>26/09/2014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81124" y="6448894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C23D7B1C-7B8E-410E-8C52-120C473D1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28575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CB37C6-EECF-48CD-8DE7-877B35399B71}" type="datetime1">
              <a:rPr lang="en-AU" smtClean="0"/>
              <a:t>26/09/2014</a:t>
            </a:fld>
            <a:endParaRPr lang="en-A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081124" y="6448894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D7B1C-7B8E-410E-8C52-120C473D1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1479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1875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20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20DBA15B-B2DC-4A9A-A9AC-01BB7BFE21AF}" type="datetime1">
              <a:rPr lang="en-AU" smtClean="0"/>
              <a:t>26/09/2014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81124" y="6448894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C23D7B1C-7B8E-410E-8C52-120C473D1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6627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4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 sz="1350"/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AU" sz="135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 sz="135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40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 sz="1350"/>
          </a:p>
        </p:txBody>
      </p:sp>
      <p:sp>
        <p:nvSpPr>
          <p:cNvPr id="10" name="Chevron 9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 sz="135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3716" indent="0" algn="r">
              <a:buNone/>
              <a:defRPr sz="1050"/>
            </a:lvl1pPr>
            <a:lvl2pPr>
              <a:defRPr sz="900"/>
            </a:lvl2pPr>
            <a:lvl3pPr>
              <a:defRPr sz="750"/>
            </a:lvl3pPr>
            <a:lvl4pPr>
              <a:defRPr sz="675"/>
            </a:lvl4pPr>
            <a:lvl5pPr>
              <a:defRPr sz="675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225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fld id="{0F97A638-1A67-4314-BB25-0FE9DF760068}" type="datetime1">
              <a:rPr lang="en-AU" smtClean="0"/>
              <a:t>26/09/2014</a:t>
            </a:fld>
            <a:endParaRPr lang="en-AU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81124" y="6448894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fld id="{C23D7B1C-7B8E-410E-8C52-120C473D166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40901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-11112" y="6016627"/>
            <a:ext cx="6010276" cy="862013"/>
            <a:chOff x="-9237" y="5787738"/>
            <a:chExt cx="5449134" cy="1084723"/>
          </a:xfrm>
        </p:grpSpPr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98831" y="5945553"/>
              <a:ext cx="4941066" cy="920915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7485" h="337">
                  <a:moveTo>
                    <a:pt x="0" y="2"/>
                  </a:moveTo>
                  <a:lnTo>
                    <a:pt x="7485" y="337"/>
                  </a:lnTo>
                  <a:lnTo>
                    <a:pt x="5558" y="337"/>
                  </a:lnTo>
                  <a:lnTo>
                    <a:pt x="1" y="0"/>
                  </a:lnTo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lnSpc>
                  <a:spcPct val="76000"/>
                </a:lnSpc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endParaRPr lang="en-US" sz="1350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485717" y="5939011"/>
              <a:ext cx="3690451" cy="933450"/>
            </a:xfrm>
            <a:custGeom>
              <a:avLst/>
              <a:gdLst>
                <a:gd name="T0" fmla="*/ 0 w 5591"/>
                <a:gd name="T1" fmla="*/ 0 h 588"/>
                <a:gd name="T2" fmla="*/ 5760 w 5591"/>
                <a:gd name="T3" fmla="*/ 0 h 588"/>
                <a:gd name="T4" fmla="*/ 5760 w 5591"/>
                <a:gd name="T5" fmla="*/ 528 h 588"/>
                <a:gd name="T6" fmla="*/ 48 w 5591"/>
                <a:gd name="T7" fmla="*/ 0 h 5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91"/>
                <a:gd name="T13" fmla="*/ 0 h 588"/>
                <a:gd name="T14" fmla="*/ 5591 w 5591"/>
                <a:gd name="T15" fmla="*/ 588 h 5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91" h="588">
                  <a:moveTo>
                    <a:pt x="0" y="0"/>
                  </a:moveTo>
                  <a:lnTo>
                    <a:pt x="5591" y="585"/>
                  </a:lnTo>
                  <a:lnTo>
                    <a:pt x="4415" y="588"/>
                  </a:lnTo>
                  <a:lnTo>
                    <a:pt x="12" y="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AU" sz="1350"/>
            </a:p>
          </p:txBody>
        </p:sp>
        <p:sp>
          <p:nvSpPr>
            <p:cNvPr id="14" name="Right Triangle 13"/>
            <p:cNvSpPr>
              <a:spLocks/>
            </p:cNvSpPr>
            <p:nvPr/>
          </p:nvSpPr>
          <p:spPr bwMode="auto">
            <a:xfrm>
              <a:off x="-6042" y="5791253"/>
              <a:ext cx="3402314" cy="1080868"/>
            </a:xfrm>
            <a:prstGeom prst="rtTriangle">
              <a:avLst/>
            </a:prstGeom>
            <a:blipFill>
              <a:blip r:embed="rId13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lnSpc>
                  <a:spcPct val="76000"/>
                </a:lnSpc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endParaRPr lang="en-US" sz="135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9237" y="5787738"/>
              <a:ext cx="3405509" cy="108438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62893" y="6413759"/>
            <a:ext cx="1160425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kumimoji="0" sz="750" smtClean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extLst/>
          </a:lstStyle>
          <a:p>
            <a:fld id="{AD203B88-3DB1-4BB6-B89B-F29290E3DAC9}" type="datetime1">
              <a:rPr lang="en-AU" smtClean="0"/>
              <a:t>26/09/2014</a:t>
            </a:fld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6180" y="641375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kumimoji="0" sz="750" b="0" smtClean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extLst/>
          </a:lstStyle>
          <a:p>
            <a:fld id="{C23D7B1C-7B8E-410E-8C52-120C473D166C}" type="slidenum">
              <a:rPr lang="en-AU" smtClean="0"/>
              <a:t>‹#›</a:t>
            </a:fld>
            <a:endParaRPr lang="en-AU"/>
          </a:p>
        </p:txBody>
      </p:sp>
      <p:pic>
        <p:nvPicPr>
          <p:cNvPr id="2051" name="Picture 3" descr="D:\Documents\PhD\Presentations\Template\Logos\2012 Rebrand\UowCmrpPms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796" y="6375651"/>
            <a:ext cx="3174789" cy="42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53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75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75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75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75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75" b="1">
          <a:solidFill>
            <a:schemeClr val="tx2"/>
          </a:solidFill>
          <a:latin typeface="Lucida Sans Unicode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075" b="1">
          <a:solidFill>
            <a:schemeClr val="tx2"/>
          </a:solidFill>
          <a:latin typeface="Lucida Sans Unicode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075" b="1">
          <a:solidFill>
            <a:schemeClr val="tx2"/>
          </a:solidFill>
          <a:latin typeface="Lucida Sans Unicode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075" b="1">
          <a:solidFill>
            <a:schemeClr val="tx2"/>
          </a:solidFill>
          <a:latin typeface="Lucida Sans Unicode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075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273844" indent="-191691" algn="l" rtl="0" eaLnBrk="1" fontAlgn="base" hangingPunct="1">
        <a:spcBef>
          <a:spcPts val="3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465535" indent="-171450" algn="l" rtl="0" eaLnBrk="1" fontAlgn="base" hangingPunct="1">
        <a:spcBef>
          <a:spcPts val="244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1725" kern="1200">
          <a:solidFill>
            <a:schemeClr val="tx1"/>
          </a:solidFill>
          <a:latin typeface="+mn-lt"/>
          <a:ea typeface="+mn-ea"/>
          <a:cs typeface="+mn-cs"/>
        </a:defRPr>
      </a:lvl2pPr>
      <a:lvl3pPr marL="644129" indent="-171450" algn="l" rtl="0" eaLnBrk="1" fontAlgn="base" hangingPunct="1">
        <a:spcBef>
          <a:spcPts val="263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1450" algn="l" rtl="0" eaLnBrk="1" fontAlgn="base" hangingPunct="1">
        <a:spcBef>
          <a:spcPts val="263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42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71450" algn="l" rtl="0" eaLnBrk="1" fontAlgn="base" hangingPunct="1">
        <a:spcBef>
          <a:spcPts val="263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indent="-171450" algn="l" rtl="0" eaLnBrk="1" latinLnBrk="0" hangingPunct="1">
        <a:spcBef>
          <a:spcPts val="263"/>
        </a:spcBef>
        <a:buClr>
          <a:schemeClr val="accent3"/>
        </a:buClr>
        <a:buFont typeface="Wingdings 2"/>
        <a:buChar char="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indent="-171450" algn="l" rtl="0" eaLnBrk="1" latinLnBrk="0" hangingPunct="1">
        <a:spcBef>
          <a:spcPts val="263"/>
        </a:spcBef>
        <a:buClr>
          <a:schemeClr val="accent3"/>
        </a:buClr>
        <a:buFont typeface="Wingdings 2"/>
        <a:buChar char="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71450" algn="l" rtl="0" eaLnBrk="1" latinLnBrk="0" hangingPunct="1">
        <a:spcBef>
          <a:spcPts val="263"/>
        </a:spcBef>
        <a:buClr>
          <a:schemeClr val="accent3"/>
        </a:buClr>
        <a:buFont typeface="Wingdings 2"/>
        <a:buChar char="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14500" indent="-171450" algn="l" rtl="0" eaLnBrk="1" latinLnBrk="0" hangingPunct="1">
        <a:spcBef>
          <a:spcPts val="263"/>
        </a:spcBef>
        <a:buClr>
          <a:schemeClr val="accent3"/>
        </a:buClr>
        <a:buFont typeface="Wingdings 2"/>
        <a:buChar char=""/>
        <a:defRPr kumimoji="0" sz="12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Kevin Loo: ESR </a:t>
            </a:r>
            <a:r>
              <a:rPr lang="en-US" dirty="0" smtClean="0"/>
              <a:t>8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Third Annual ARDENT Workshop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21" y="3986229"/>
            <a:ext cx="824287" cy="72912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75AC4-CA08-4104-A9D8-63B931BB6C3A}" type="datetime1">
              <a:rPr lang="en-AU" smtClean="0"/>
              <a:t>26/09/2014</a:t>
            </a:fld>
            <a:endParaRPr lang="en-AU" dirty="0"/>
          </a:p>
        </p:txBody>
      </p:sp>
      <p:pic>
        <p:nvPicPr>
          <p:cNvPr id="2050" name="Picture 2" descr="ARDEN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848" y="2420188"/>
            <a:ext cx="1438838" cy="95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41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26469"/>
            <a:ext cx="4483677" cy="3263504"/>
          </a:xfrm>
        </p:spPr>
        <p:txBody>
          <a:bodyPr/>
          <a:lstStyle/>
          <a:p>
            <a:r>
              <a:rPr lang="en-US" dirty="0" smtClean="0"/>
              <a:t>Thesis due early 2015</a:t>
            </a:r>
          </a:p>
          <a:p>
            <a:r>
              <a:rPr lang="en-US" dirty="0" smtClean="0"/>
              <a:t>Third draft under review by principal supervisors</a:t>
            </a:r>
          </a:p>
          <a:p>
            <a:r>
              <a:rPr lang="en-US" dirty="0" smtClean="0"/>
              <a:t>Structure: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 smtClean="0"/>
              <a:t>Introduction/Lit Review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 err="1" smtClean="0"/>
              <a:t>BrachyView</a:t>
            </a:r>
            <a:r>
              <a:rPr lang="en-US" dirty="0" smtClean="0"/>
              <a:t> Design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 smtClean="0"/>
              <a:t>Simulation studies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 smtClean="0"/>
              <a:t>Experimental pinhole studies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 smtClean="0"/>
              <a:t>Tomographic studies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 smtClean="0"/>
              <a:t>Soft tissue diagnostic study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829" t="9717" r="15850" b="6945"/>
          <a:stretch/>
        </p:blipFill>
        <p:spPr>
          <a:xfrm>
            <a:off x="5336908" y="1196774"/>
            <a:ext cx="3178442" cy="429319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9F30-A338-4A23-BF5D-A3C712B61AA2}" type="datetime1">
              <a:rPr lang="en-AU" smtClean="0"/>
              <a:t>26/09/2014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09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194" y="1128284"/>
            <a:ext cx="8347606" cy="3263504"/>
          </a:xfrm>
        </p:spPr>
        <p:txBody>
          <a:bodyPr/>
          <a:lstStyle/>
          <a:p>
            <a:r>
              <a:rPr lang="en-US" dirty="0" smtClean="0"/>
              <a:t>Development of functional quad detector using 4 x </a:t>
            </a:r>
            <a:r>
              <a:rPr lang="en-US" dirty="0" smtClean="0"/>
              <a:t>300 um Si sensors</a:t>
            </a:r>
          </a:p>
          <a:p>
            <a:r>
              <a:rPr lang="en-US" dirty="0" smtClean="0"/>
              <a:t>Earlier prototypes tested successfully</a:t>
            </a:r>
          </a:p>
          <a:p>
            <a:r>
              <a:rPr lang="en-US" dirty="0" smtClean="0"/>
              <a:t>Pinhole </a:t>
            </a:r>
            <a:r>
              <a:rPr lang="en-US" dirty="0" err="1" smtClean="0"/>
              <a:t>characterisation</a:t>
            </a:r>
            <a:r>
              <a:rPr lang="en-US" dirty="0" smtClean="0"/>
              <a:t> should also be performed (can compare with MC results)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AU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9960" y="3097366"/>
            <a:ext cx="2459761" cy="3279681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627903" y="3507326"/>
            <a:ext cx="3694595" cy="2459761"/>
            <a:chOff x="6167120" y="4001294"/>
            <a:chExt cx="3840340" cy="260574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67120" y="4001294"/>
              <a:ext cx="3840340" cy="2605749"/>
            </a:xfrm>
            <a:prstGeom prst="rect">
              <a:avLst/>
            </a:prstGeom>
          </p:spPr>
        </p:pic>
        <p:sp>
          <p:nvSpPr>
            <p:cNvPr id="12" name="Rectangle 6"/>
            <p:cNvSpPr/>
            <p:nvPr/>
          </p:nvSpPr>
          <p:spPr>
            <a:xfrm rot="1063434">
              <a:off x="7364135" y="4879737"/>
              <a:ext cx="1560452" cy="315442"/>
            </a:xfrm>
            <a:custGeom>
              <a:avLst/>
              <a:gdLst>
                <a:gd name="connsiteX0" fmla="*/ 0 w 2180202"/>
                <a:gd name="connsiteY0" fmla="*/ 0 h 412759"/>
                <a:gd name="connsiteX1" fmla="*/ 2180202 w 2180202"/>
                <a:gd name="connsiteY1" fmla="*/ 0 h 412759"/>
                <a:gd name="connsiteX2" fmla="*/ 2180202 w 2180202"/>
                <a:gd name="connsiteY2" fmla="*/ 412759 h 412759"/>
                <a:gd name="connsiteX3" fmla="*/ 0 w 2180202"/>
                <a:gd name="connsiteY3" fmla="*/ 412759 h 412759"/>
                <a:gd name="connsiteX4" fmla="*/ 0 w 2180202"/>
                <a:gd name="connsiteY4" fmla="*/ 0 h 412759"/>
                <a:gd name="connsiteX0" fmla="*/ 0 w 2180202"/>
                <a:gd name="connsiteY0" fmla="*/ 0 h 441502"/>
                <a:gd name="connsiteX1" fmla="*/ 2180202 w 2180202"/>
                <a:gd name="connsiteY1" fmla="*/ 0 h 441502"/>
                <a:gd name="connsiteX2" fmla="*/ 1389417 w 2180202"/>
                <a:gd name="connsiteY2" fmla="*/ 441502 h 441502"/>
                <a:gd name="connsiteX3" fmla="*/ 0 w 2180202"/>
                <a:gd name="connsiteY3" fmla="*/ 412759 h 441502"/>
                <a:gd name="connsiteX4" fmla="*/ 0 w 2180202"/>
                <a:gd name="connsiteY4" fmla="*/ 0 h 441502"/>
                <a:gd name="connsiteX0" fmla="*/ 0 w 1389417"/>
                <a:gd name="connsiteY0" fmla="*/ 42493 h 483995"/>
                <a:gd name="connsiteX1" fmla="*/ 1345318 w 1389417"/>
                <a:gd name="connsiteY1" fmla="*/ 0 h 483995"/>
                <a:gd name="connsiteX2" fmla="*/ 1389417 w 1389417"/>
                <a:gd name="connsiteY2" fmla="*/ 483995 h 483995"/>
                <a:gd name="connsiteX3" fmla="*/ 0 w 1389417"/>
                <a:gd name="connsiteY3" fmla="*/ 455252 h 483995"/>
                <a:gd name="connsiteX4" fmla="*/ 0 w 1389417"/>
                <a:gd name="connsiteY4" fmla="*/ 42493 h 483995"/>
                <a:gd name="connsiteX0" fmla="*/ 0 w 1644833"/>
                <a:gd name="connsiteY0" fmla="*/ 0 h 441502"/>
                <a:gd name="connsiteX1" fmla="*/ 1644833 w 1644833"/>
                <a:gd name="connsiteY1" fmla="*/ 160438 h 441502"/>
                <a:gd name="connsiteX2" fmla="*/ 1389417 w 1644833"/>
                <a:gd name="connsiteY2" fmla="*/ 441502 h 441502"/>
                <a:gd name="connsiteX3" fmla="*/ 0 w 1644833"/>
                <a:gd name="connsiteY3" fmla="*/ 412759 h 441502"/>
                <a:gd name="connsiteX4" fmla="*/ 0 w 1644833"/>
                <a:gd name="connsiteY4" fmla="*/ 0 h 441502"/>
                <a:gd name="connsiteX0" fmla="*/ 1032729 w 1644833"/>
                <a:gd name="connsiteY0" fmla="*/ 0 h 547570"/>
                <a:gd name="connsiteX1" fmla="*/ 1644833 w 1644833"/>
                <a:gd name="connsiteY1" fmla="*/ 266506 h 547570"/>
                <a:gd name="connsiteX2" fmla="*/ 1389417 w 1644833"/>
                <a:gd name="connsiteY2" fmla="*/ 547570 h 547570"/>
                <a:gd name="connsiteX3" fmla="*/ 0 w 1644833"/>
                <a:gd name="connsiteY3" fmla="*/ 518827 h 547570"/>
                <a:gd name="connsiteX4" fmla="*/ 1032729 w 1644833"/>
                <a:gd name="connsiteY4" fmla="*/ 0 h 547570"/>
                <a:gd name="connsiteX0" fmla="*/ 210518 w 1644833"/>
                <a:gd name="connsiteY0" fmla="*/ 0 h 316790"/>
                <a:gd name="connsiteX1" fmla="*/ 1644833 w 1644833"/>
                <a:gd name="connsiteY1" fmla="*/ 35726 h 316790"/>
                <a:gd name="connsiteX2" fmla="*/ 1389417 w 1644833"/>
                <a:gd name="connsiteY2" fmla="*/ 316790 h 316790"/>
                <a:gd name="connsiteX3" fmla="*/ 0 w 1644833"/>
                <a:gd name="connsiteY3" fmla="*/ 288047 h 316790"/>
                <a:gd name="connsiteX4" fmla="*/ 210518 w 1644833"/>
                <a:gd name="connsiteY4" fmla="*/ 0 h 316790"/>
                <a:gd name="connsiteX0" fmla="*/ 210518 w 1644833"/>
                <a:gd name="connsiteY0" fmla="*/ 0 h 333053"/>
                <a:gd name="connsiteX1" fmla="*/ 1644833 w 1644833"/>
                <a:gd name="connsiteY1" fmla="*/ 35726 h 333053"/>
                <a:gd name="connsiteX2" fmla="*/ 1405281 w 1644833"/>
                <a:gd name="connsiteY2" fmla="*/ 333053 h 333053"/>
                <a:gd name="connsiteX3" fmla="*/ 0 w 1644833"/>
                <a:gd name="connsiteY3" fmla="*/ 288047 h 333053"/>
                <a:gd name="connsiteX4" fmla="*/ 210518 w 1644833"/>
                <a:gd name="connsiteY4" fmla="*/ 0 h 333053"/>
                <a:gd name="connsiteX0" fmla="*/ 210518 w 1590258"/>
                <a:gd name="connsiteY0" fmla="*/ 0 h 333053"/>
                <a:gd name="connsiteX1" fmla="*/ 1590258 w 1590258"/>
                <a:gd name="connsiteY1" fmla="*/ 31836 h 333053"/>
                <a:gd name="connsiteX2" fmla="*/ 1405281 w 1590258"/>
                <a:gd name="connsiteY2" fmla="*/ 333053 h 333053"/>
                <a:gd name="connsiteX3" fmla="*/ 0 w 1590258"/>
                <a:gd name="connsiteY3" fmla="*/ 288047 h 333053"/>
                <a:gd name="connsiteX4" fmla="*/ 210518 w 1590258"/>
                <a:gd name="connsiteY4" fmla="*/ 0 h 333053"/>
                <a:gd name="connsiteX0" fmla="*/ 210518 w 1591805"/>
                <a:gd name="connsiteY0" fmla="*/ 0 h 333053"/>
                <a:gd name="connsiteX1" fmla="*/ 1591805 w 1591805"/>
                <a:gd name="connsiteY1" fmla="*/ 36675 h 333053"/>
                <a:gd name="connsiteX2" fmla="*/ 1405281 w 1591805"/>
                <a:gd name="connsiteY2" fmla="*/ 333053 h 333053"/>
                <a:gd name="connsiteX3" fmla="*/ 0 w 1591805"/>
                <a:gd name="connsiteY3" fmla="*/ 288047 h 333053"/>
                <a:gd name="connsiteX4" fmla="*/ 210518 w 1591805"/>
                <a:gd name="connsiteY4" fmla="*/ 0 h 333053"/>
                <a:gd name="connsiteX0" fmla="*/ 205479 w 1591805"/>
                <a:gd name="connsiteY0" fmla="*/ 0 h 315442"/>
                <a:gd name="connsiteX1" fmla="*/ 1591805 w 1591805"/>
                <a:gd name="connsiteY1" fmla="*/ 19064 h 315442"/>
                <a:gd name="connsiteX2" fmla="*/ 1405281 w 1591805"/>
                <a:gd name="connsiteY2" fmla="*/ 315442 h 315442"/>
                <a:gd name="connsiteX3" fmla="*/ 0 w 1591805"/>
                <a:gd name="connsiteY3" fmla="*/ 270436 h 315442"/>
                <a:gd name="connsiteX4" fmla="*/ 205479 w 1591805"/>
                <a:gd name="connsiteY4" fmla="*/ 0 h 315442"/>
                <a:gd name="connsiteX0" fmla="*/ 205479 w 1560452"/>
                <a:gd name="connsiteY0" fmla="*/ 0 h 315442"/>
                <a:gd name="connsiteX1" fmla="*/ 1560452 w 1560452"/>
                <a:gd name="connsiteY1" fmla="*/ 21086 h 315442"/>
                <a:gd name="connsiteX2" fmla="*/ 1405281 w 1560452"/>
                <a:gd name="connsiteY2" fmla="*/ 315442 h 315442"/>
                <a:gd name="connsiteX3" fmla="*/ 0 w 1560452"/>
                <a:gd name="connsiteY3" fmla="*/ 270436 h 315442"/>
                <a:gd name="connsiteX4" fmla="*/ 205479 w 1560452"/>
                <a:gd name="connsiteY4" fmla="*/ 0 h 315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0452" h="315442">
                  <a:moveTo>
                    <a:pt x="205479" y="0"/>
                  </a:moveTo>
                  <a:lnTo>
                    <a:pt x="1560452" y="21086"/>
                  </a:lnTo>
                  <a:lnTo>
                    <a:pt x="1405281" y="315442"/>
                  </a:lnTo>
                  <a:lnTo>
                    <a:pt x="0" y="270436"/>
                  </a:lnTo>
                  <a:lnTo>
                    <a:pt x="205479" y="0"/>
                  </a:lnTo>
                  <a:close/>
                </a:path>
              </a:pathLst>
            </a:cu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AU" sz="135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685970" y="4810760"/>
              <a:ext cx="254000" cy="21201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7998467" y="4919306"/>
              <a:ext cx="254000" cy="2082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8350061" y="5022772"/>
              <a:ext cx="250673" cy="23502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81C8F-AF3E-4368-AA5F-37D989EC7D75}" type="datetime1">
              <a:rPr lang="en-AU" smtClean="0"/>
              <a:t>26/09/2014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>
            <a:off x="193102" y="2974570"/>
            <a:ext cx="3362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V1.1: triple detector, gaps between each sensor for wire bonds, 2012</a:t>
            </a:r>
            <a:endParaRPr lang="en-A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555333" y="2960485"/>
            <a:ext cx="3362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V2.0: quad detector based on gapless design, new wire bonding technique</a:t>
            </a:r>
            <a:endParaRPr lang="en-AU" sz="12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7322498" y="4820220"/>
            <a:ext cx="7909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113486" y="4570517"/>
            <a:ext cx="989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V2.1</a:t>
            </a:r>
            <a:endParaRPr lang="en-AU" sz="2800" b="1" dirty="0"/>
          </a:p>
        </p:txBody>
      </p:sp>
    </p:spTree>
    <p:extLst>
      <p:ext uri="{BB962C8B-B14F-4D97-AF65-F5344CB8AC3E}">
        <p14:creationId xmlns:p14="http://schemas.microsoft.com/office/powerpoint/2010/main" val="426955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Reverse-engineering of </a:t>
            </a:r>
            <a:r>
              <a:rPr lang="en-US" dirty="0" err="1" smtClean="0"/>
              <a:t>BrachyView</a:t>
            </a:r>
            <a:r>
              <a:rPr lang="en-US" dirty="0" smtClean="0"/>
              <a:t> Probe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Work: </a:t>
            </a:r>
            <a:r>
              <a:rPr lang="en-US" dirty="0" err="1" smtClean="0"/>
              <a:t>BrachyView</a:t>
            </a:r>
            <a:r>
              <a:rPr lang="en-US" dirty="0" smtClean="0"/>
              <a:t> Probe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628-B2E7-403F-9C8A-51EA254FDE03}" type="datetime1">
              <a:rPr lang="en-AU" smtClean="0"/>
              <a:t>26/09/2014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4416" t="15777" r="20461" b="5824"/>
          <a:stretch/>
        </p:blipFill>
        <p:spPr>
          <a:xfrm>
            <a:off x="3459339" y="2046029"/>
            <a:ext cx="5227461" cy="41819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8299" y="2844800"/>
            <a:ext cx="2359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 mm TRUS probe</a:t>
            </a:r>
            <a:endParaRPr lang="en-AU" dirty="0"/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>
            <a:off x="1958270" y="3214132"/>
            <a:ext cx="2758873" cy="1561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7200" y="3621797"/>
            <a:ext cx="1821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 detector (14x52 mm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AU" dirty="0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>
            <a:off x="2278728" y="3944963"/>
            <a:ext cx="3265729" cy="1237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08356" y="4491127"/>
            <a:ext cx="2020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Pinholes in lead </a:t>
            </a:r>
          </a:p>
          <a:p>
            <a:pPr algn="ctr"/>
            <a:r>
              <a:rPr lang="en-US" dirty="0" smtClean="0"/>
              <a:t>collimator</a:t>
            </a:r>
            <a:endParaRPr lang="en-AU" dirty="0"/>
          </a:p>
        </p:txBody>
      </p:sp>
      <p:cxnSp>
        <p:nvCxnSpPr>
          <p:cNvPr id="18" name="Straight Arrow Connector 17"/>
          <p:cNvCxnSpPr>
            <a:stCxn id="16" idx="3"/>
          </p:cNvCxnSpPr>
          <p:nvPr/>
        </p:nvCxnSpPr>
        <p:spPr>
          <a:xfrm>
            <a:off x="2828461" y="4814293"/>
            <a:ext cx="3719693" cy="109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38798" y="2191499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Implanted I-125 seeds</a:t>
            </a:r>
            <a:endParaRPr lang="en-AU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828461" y="2366802"/>
            <a:ext cx="3122396" cy="1097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5888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671" y="1489674"/>
            <a:ext cx="4276231" cy="3263504"/>
          </a:xfrm>
        </p:spPr>
        <p:txBody>
          <a:bodyPr/>
          <a:lstStyle/>
          <a:p>
            <a:r>
              <a:rPr lang="en-US" sz="2400" dirty="0" smtClean="0"/>
              <a:t>Not related to </a:t>
            </a:r>
            <a:r>
              <a:rPr lang="en-US" sz="2400" dirty="0" err="1" smtClean="0"/>
              <a:t>BrachyView</a:t>
            </a:r>
            <a:r>
              <a:rPr lang="en-US" sz="2400" dirty="0" smtClean="0"/>
              <a:t>:</a:t>
            </a:r>
          </a:p>
          <a:p>
            <a:pPr lvl="1"/>
            <a:r>
              <a:rPr lang="en-US" sz="1800" dirty="0" smtClean="0"/>
              <a:t>Assisting ESR </a:t>
            </a:r>
            <a:r>
              <a:rPr lang="en-US" sz="1800" dirty="0" smtClean="0"/>
              <a:t>7 with data analysis taken from ISS</a:t>
            </a:r>
          </a:p>
          <a:p>
            <a:pPr lvl="1"/>
            <a:r>
              <a:rPr lang="en-US" sz="1800" dirty="0" smtClean="0"/>
              <a:t>Obtaining detector calibration and looking at particle </a:t>
            </a:r>
            <a:r>
              <a:rPr lang="en-US" sz="1800" dirty="0" err="1" smtClean="0"/>
              <a:t>fluence</a:t>
            </a:r>
            <a:r>
              <a:rPr lang="en-US" sz="1800" dirty="0" smtClean="0"/>
              <a:t> as a function of orbit position and time</a:t>
            </a:r>
          </a:p>
          <a:p>
            <a:pPr lvl="1"/>
            <a:r>
              <a:rPr lang="en-US" sz="1800" dirty="0" smtClean="0"/>
              <a:t>Currently in </a:t>
            </a:r>
            <a:r>
              <a:rPr lang="en-US" sz="1800" dirty="0" smtClean="0"/>
              <a:t>progress</a:t>
            </a:r>
          </a:p>
          <a:p>
            <a:endParaRPr lang="en-US" sz="2100" dirty="0" smtClean="0"/>
          </a:p>
          <a:p>
            <a:endParaRPr lang="en-AU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845" y="3097231"/>
            <a:ext cx="3516954" cy="244517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2F3B-AB03-4326-B883-23796140787B}" type="datetime1">
              <a:rPr lang="en-AU" smtClean="0"/>
              <a:t>26/09/2014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074" name="Picture 2" descr="http://www.esa.int/images/ISS_L,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845" y="511585"/>
            <a:ext cx="3492623" cy="231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worldatlas.com/travelaids/images/latlong_glob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755" y="4344605"/>
            <a:ext cx="3404290" cy="169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3.googleusercontent.com/-EXluWtqcitw/U3HZEUlw_xI/AAAAAAAAXlU/RUpbVRITU1M/w884-h663-no/IMG_20140513_10332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268" y="521218"/>
            <a:ext cx="1951712" cy="146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72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23519"/>
            <a:ext cx="8352971" cy="4525962"/>
          </a:xfrm>
        </p:spPr>
        <p:txBody>
          <a:bodyPr/>
          <a:lstStyle/>
          <a:p>
            <a:r>
              <a:rPr lang="en-US" dirty="0" err="1" smtClean="0"/>
              <a:t>Finalise</a:t>
            </a:r>
            <a:r>
              <a:rPr lang="en-US" dirty="0" smtClean="0"/>
              <a:t> PhD thesis (and graduate!!!)</a:t>
            </a:r>
          </a:p>
          <a:p>
            <a:r>
              <a:rPr lang="en-US" dirty="0" smtClean="0"/>
              <a:t>Prototype a fully functional </a:t>
            </a:r>
            <a:r>
              <a:rPr lang="en-US" dirty="0" err="1" smtClean="0"/>
              <a:t>BrachyView</a:t>
            </a:r>
            <a:r>
              <a:rPr lang="en-US" dirty="0" smtClean="0"/>
              <a:t> probe and continue collaborations with medical </a:t>
            </a:r>
            <a:r>
              <a:rPr lang="en-US" dirty="0" err="1" smtClean="0"/>
              <a:t>centres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Refine source </a:t>
            </a:r>
            <a:r>
              <a:rPr lang="en-US" dirty="0" err="1" smtClean="0"/>
              <a:t>localisation</a:t>
            </a:r>
            <a:r>
              <a:rPr lang="en-US" dirty="0" smtClean="0"/>
              <a:t> process (software and hardware developments)</a:t>
            </a:r>
          </a:p>
          <a:p>
            <a:r>
              <a:rPr lang="en-US" dirty="0" smtClean="0"/>
              <a:t>Train other students in the use of </a:t>
            </a:r>
            <a:r>
              <a:rPr lang="en-US" dirty="0" err="1" smtClean="0"/>
              <a:t>Medipix</a:t>
            </a:r>
            <a:r>
              <a:rPr lang="en-US" dirty="0" smtClean="0"/>
              <a:t> and fundamentals of radiation detection and protection using semiconductor devices</a:t>
            </a:r>
          </a:p>
          <a:p>
            <a:pPr lvl="1"/>
            <a:r>
              <a:rPr lang="en-US" dirty="0" smtClean="0"/>
              <a:t>Educational tool</a:t>
            </a:r>
          </a:p>
          <a:p>
            <a:pPr lvl="1"/>
            <a:r>
              <a:rPr lang="en-US" dirty="0" smtClean="0"/>
              <a:t>Undergraduate, Masters students (CMRP, UOW)</a:t>
            </a:r>
          </a:p>
          <a:p>
            <a:r>
              <a:rPr lang="en-US" dirty="0" smtClean="0"/>
              <a:t>Obtain experience in fields outside medical imaging (e.g. working with ESR 7)</a:t>
            </a:r>
          </a:p>
          <a:p>
            <a:endParaRPr lang="en-US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Map 2015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628-B2E7-403F-9C8A-51EA254FDE03}" type="datetime1">
              <a:rPr lang="en-AU" smtClean="0"/>
              <a:t>26/09/2014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7170" name="Picture 2" descr="http://www.prostatecancer.org.au/PCI/Our_Dedicated_Team_files/PCI-Block-Sha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" y="2232355"/>
            <a:ext cx="1220560" cy="104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1726" y="2322977"/>
            <a:ext cx="2676525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473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784" y="1367872"/>
            <a:ext cx="5391121" cy="3263504"/>
          </a:xfrm>
        </p:spPr>
        <p:txBody>
          <a:bodyPr>
            <a:noAutofit/>
          </a:bodyPr>
          <a:lstStyle/>
          <a:p>
            <a:r>
              <a:rPr lang="en-US" sz="2000" dirty="0" smtClean="0"/>
              <a:t>ARDENT Business and Administration: 19-23 May, 2014</a:t>
            </a:r>
          </a:p>
          <a:p>
            <a:r>
              <a:rPr lang="en-US" sz="2000" dirty="0" smtClean="0"/>
              <a:t>CMRP, UOW: 7 June – 8 July, 2014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b="1" i="1" dirty="0" smtClean="0"/>
              <a:t>FUTURE</a:t>
            </a:r>
            <a:endParaRPr lang="en-US" sz="2000" dirty="0" smtClean="0"/>
          </a:p>
          <a:p>
            <a:r>
              <a:rPr lang="en-US" sz="2000" dirty="0" smtClean="0"/>
              <a:t>IEEE NSS-MIC: 8 – 15 November, 2014 [‘Image quality in adaptive and multimodality imaging’ short course]</a:t>
            </a:r>
          </a:p>
          <a:p>
            <a:r>
              <a:rPr lang="en-US" sz="2000" dirty="0" smtClean="0"/>
              <a:t>Business and Administration internship: early 2015, IBA Dosimetry</a:t>
            </a:r>
            <a:endParaRPr lang="en-AU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Conferences, Training, </a:t>
            </a:r>
            <a:r>
              <a:rPr lang="en-US" dirty="0" err="1" smtClean="0"/>
              <a:t>Secondments</a:t>
            </a:r>
            <a:endParaRPr lang="en-AU" dirty="0"/>
          </a:p>
        </p:txBody>
      </p:sp>
      <p:pic>
        <p:nvPicPr>
          <p:cNvPr id="1026" name="Picture 2" descr="http://nssmic2014.npss-confs.org/Images/Logo_Seattle_20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639" y="4681142"/>
            <a:ext cx="2217957" cy="139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iba-dosimetry.com/sites/all/themes/iba2009/media/images/layout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2028" y="4926430"/>
            <a:ext cx="1541972" cy="90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5E2F3-341D-4212-BED8-9ED64B52574E}" type="datetime1">
              <a:rPr lang="en-AU" smtClean="0"/>
              <a:t>26/09/2014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7" name="Picture 4" descr="https://lh5.googleusercontent.com/-0uNLanSg08I/U38jM-DgebI/AAAAAAAAYIo/NxV87sav1iw/w884-h663-no/IMG_20140523_1143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938" y="1417638"/>
            <a:ext cx="3131317" cy="234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64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628-B2E7-403F-9C8A-51EA254FDE03}" type="datetime1">
              <a:rPr lang="en-AU" smtClean="0"/>
              <a:t>26/09/2014</a:t>
            </a:fld>
            <a:endParaRPr lang="en-AU" dirty="0"/>
          </a:p>
        </p:txBody>
      </p:sp>
      <p:pic>
        <p:nvPicPr>
          <p:cNvPr id="5122" name="Picture 2" descr="https://lh6.googleusercontent.com/-kcSRwfohrD8/U4AMlrTv-WI/AAAAAAAAYJo/me1BMYc94jw/w550-h733-n-o/IMG_20140521_2053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58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8304033" y="4702629"/>
            <a:ext cx="593224" cy="957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2487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8076"/>
            <a:ext cx="4971143" cy="4525962"/>
          </a:xfrm>
        </p:spPr>
        <p:txBody>
          <a:bodyPr/>
          <a:lstStyle/>
          <a:p>
            <a:r>
              <a:rPr lang="en-US" i="1" dirty="0" smtClean="0"/>
              <a:t>“</a:t>
            </a:r>
            <a:r>
              <a:rPr lang="en-US" i="1" dirty="0"/>
              <a:t>Application of </a:t>
            </a:r>
            <a:r>
              <a:rPr lang="en-US" i="1" dirty="0" err="1"/>
              <a:t>Medipix</a:t>
            </a:r>
            <a:r>
              <a:rPr lang="en-US" i="1" dirty="0"/>
              <a:t> detectors for medicine and radiation </a:t>
            </a:r>
            <a:r>
              <a:rPr lang="en-US" i="1" dirty="0" smtClean="0"/>
              <a:t>safety”</a:t>
            </a:r>
            <a:endParaRPr lang="en-US" i="1" dirty="0" smtClean="0"/>
          </a:p>
          <a:p>
            <a:r>
              <a:rPr lang="en-US" dirty="0" smtClean="0"/>
              <a:t>Three </a:t>
            </a:r>
            <a:r>
              <a:rPr lang="en-US" dirty="0" smtClean="0"/>
              <a:t>major studies completed for feasibility study of pinhole application of </a:t>
            </a:r>
            <a:r>
              <a:rPr lang="en-US" dirty="0" err="1" smtClean="0"/>
              <a:t>Timepix</a:t>
            </a:r>
            <a:r>
              <a:rPr lang="en-US" dirty="0" smtClean="0"/>
              <a:t> detectors</a:t>
            </a:r>
          </a:p>
          <a:p>
            <a:r>
              <a:rPr lang="en-US" dirty="0" smtClean="0"/>
              <a:t>Two publications in 2013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nearing </a:t>
            </a:r>
            <a:r>
              <a:rPr lang="en-US" dirty="0" smtClean="0"/>
              <a:t>draft completion – under revision with supervisors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major set </a:t>
            </a:r>
            <a:r>
              <a:rPr lang="en-US" dirty="0" smtClean="0"/>
              <a:t>of data being </a:t>
            </a:r>
            <a:r>
              <a:rPr lang="en-US" dirty="0" err="1" smtClean="0"/>
              <a:t>finalised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BrachyView</a:t>
            </a:r>
            <a:r>
              <a:rPr lang="en-US" dirty="0" smtClean="0"/>
              <a:t>: major progress update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39E7-E65A-4745-BF0F-258FF9375F52}" type="datetime1">
              <a:rPr lang="en-AU" smtClean="0"/>
              <a:t>26/09/2014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Picture 5" descr="http://www.prostatebrachytherapyinfo.net/i/image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589" y="1100971"/>
            <a:ext cx="3111211" cy="2636523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589" y="3967752"/>
            <a:ext cx="2800838" cy="180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0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905" y="1312069"/>
            <a:ext cx="3607881" cy="3263504"/>
          </a:xfrm>
        </p:spPr>
        <p:txBody>
          <a:bodyPr>
            <a:noAutofit/>
          </a:bodyPr>
          <a:lstStyle/>
          <a:p>
            <a:r>
              <a:rPr lang="en-US" sz="1800" dirty="0"/>
              <a:t>20 seed data fused with clinical CT </a:t>
            </a:r>
            <a:r>
              <a:rPr lang="en-US" sz="1800" dirty="0" smtClean="0"/>
              <a:t>scan (and even ultrasound data)</a:t>
            </a:r>
            <a:endParaRPr lang="en-US" sz="1800" dirty="0"/>
          </a:p>
          <a:p>
            <a:r>
              <a:rPr lang="en-US" sz="1800" dirty="0"/>
              <a:t>More detailed error analysis shows little uncertainty in </a:t>
            </a:r>
            <a:r>
              <a:rPr lang="en-US" sz="1800" dirty="0" err="1"/>
              <a:t>BrachyView</a:t>
            </a:r>
            <a:r>
              <a:rPr lang="en-US" sz="1800" dirty="0"/>
              <a:t> approach</a:t>
            </a:r>
          </a:p>
          <a:p>
            <a:r>
              <a:rPr lang="en-US" sz="1800" dirty="0"/>
              <a:t>However, still reliant on single detector set-up</a:t>
            </a:r>
          </a:p>
          <a:p>
            <a:r>
              <a:rPr lang="en-US" sz="1800" dirty="0"/>
              <a:t>Development of 3D </a:t>
            </a:r>
            <a:r>
              <a:rPr lang="en-US" sz="1800" dirty="0" err="1"/>
              <a:t>visualisation</a:t>
            </a:r>
            <a:r>
              <a:rPr lang="en-US" sz="1800" dirty="0"/>
              <a:t> software shows much potential</a:t>
            </a:r>
          </a:p>
          <a:p>
            <a:r>
              <a:rPr lang="en-US" sz="1800" dirty="0" smtClean="0"/>
              <a:t>Includes supervision and advising Masters and PhD students in Australia</a:t>
            </a:r>
            <a:endParaRPr lang="en-AU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seed study</a:t>
            </a:r>
            <a:endParaRPr lang="en-AU" dirty="0"/>
          </a:p>
        </p:txBody>
      </p:sp>
      <p:pic>
        <p:nvPicPr>
          <p:cNvPr id="8" name="Content Placeholder 3"/>
          <p:cNvPicPr>
            <a:picLocks noGrp="1"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59799" y="3477665"/>
            <a:ext cx="4569051" cy="2492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F99A-3AA7-414B-B52E-C6271539B9B1}" type="datetime1">
              <a:rPr lang="en-AU" smtClean="0"/>
              <a:t>26/09/2014</a:t>
            </a:fld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799" y="1101014"/>
            <a:ext cx="2208792" cy="23123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057" y="1101014"/>
            <a:ext cx="2208793" cy="231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46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Seed study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628-B2E7-403F-9C8A-51EA254FDE03}" type="datetime1">
              <a:rPr lang="en-AU" smtClean="0"/>
              <a:t>26/09/2014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70" y="1205206"/>
            <a:ext cx="5972859" cy="498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758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26469"/>
            <a:ext cx="3419475" cy="3263504"/>
          </a:xfrm>
        </p:spPr>
        <p:txBody>
          <a:bodyPr>
            <a:normAutofit/>
          </a:bodyPr>
          <a:lstStyle/>
          <a:p>
            <a:r>
              <a:rPr lang="en-US" dirty="0" smtClean="0"/>
              <a:t>Use medical ultrasound phantom and real TRUS data</a:t>
            </a:r>
          </a:p>
          <a:p>
            <a:r>
              <a:rPr lang="en-US" dirty="0" smtClean="0"/>
              <a:t>Data shows some systematic error, possibly due to uncertainty in detector position</a:t>
            </a:r>
          </a:p>
          <a:p>
            <a:r>
              <a:rPr lang="en-US" dirty="0" smtClean="0"/>
              <a:t>Currently under analysis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Gel phantom study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893" y="3378447"/>
            <a:ext cx="2615907" cy="27385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44365"/>
          <a:stretch/>
        </p:blipFill>
        <p:spPr>
          <a:xfrm>
            <a:off x="3329215" y="4910871"/>
            <a:ext cx="2485569" cy="1074854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45555-05B4-453C-BD9B-79115101F3F9}" type="datetime1">
              <a:rPr lang="en-AU" smtClean="0"/>
              <a:t>26/09/2014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098" name="Picture 2" descr="http://www.inmed.com.au/wp-content/themes/striking/cache/images/3547_CIRS-large_2e0587195362e31fb9168700577d917c-310x30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32" y="393304"/>
            <a:ext cx="2952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55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Gel phantom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628-B2E7-403F-9C8A-51EA254FDE03}" type="datetime1">
              <a:rPr lang="en-AU" smtClean="0"/>
              <a:t>26/09/2014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4757882"/>
              </p:ext>
            </p:extLst>
          </p:nvPr>
        </p:nvGraphicFramePr>
        <p:xfrm>
          <a:off x="1567543" y="1417638"/>
          <a:ext cx="6430736" cy="4166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8166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3515193" cy="4525962"/>
          </a:xfrm>
        </p:spPr>
        <p:txBody>
          <a:bodyPr/>
          <a:lstStyle/>
          <a:p>
            <a:r>
              <a:rPr lang="en-US" dirty="0" smtClean="0"/>
              <a:t>Interface with </a:t>
            </a:r>
            <a:r>
              <a:rPr lang="en-US" dirty="0" err="1" smtClean="0"/>
              <a:t>Pixelman</a:t>
            </a:r>
            <a:r>
              <a:rPr lang="en-US" dirty="0" smtClean="0"/>
              <a:t> to create standalone </a:t>
            </a:r>
            <a:r>
              <a:rPr lang="en-US" dirty="0" err="1" smtClean="0"/>
              <a:t>BrachyView</a:t>
            </a:r>
            <a:r>
              <a:rPr lang="en-US" dirty="0" smtClean="0"/>
              <a:t> software</a:t>
            </a:r>
          </a:p>
          <a:p>
            <a:r>
              <a:rPr lang="en-US" dirty="0" smtClean="0"/>
              <a:t>Currently in development with PhD student </a:t>
            </a:r>
            <a:r>
              <a:rPr lang="en-US" dirty="0" err="1" smtClean="0"/>
              <a:t>Saree</a:t>
            </a:r>
            <a:r>
              <a:rPr lang="en-US" dirty="0" smtClean="0"/>
              <a:t> </a:t>
            </a:r>
            <a:r>
              <a:rPr lang="en-US" dirty="0" err="1" smtClean="0"/>
              <a:t>Alnaghy</a:t>
            </a:r>
            <a:r>
              <a:rPr lang="en-US" dirty="0" smtClean="0"/>
              <a:t> (HDR division)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Development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170" y="846138"/>
            <a:ext cx="3171906" cy="21500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01841"/>
            <a:ext cx="4362138" cy="30678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28" y="3809896"/>
            <a:ext cx="2971765" cy="24598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38" y="2996159"/>
            <a:ext cx="4352544" cy="360273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64337-FA24-4217-B672-47A86617C2AF}" type="datetime1">
              <a:rPr lang="en-AU" smtClean="0"/>
              <a:t>26/09/2014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699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653"/>
            <a:ext cx="3190409" cy="3263504"/>
          </a:xfrm>
        </p:spPr>
        <p:txBody>
          <a:bodyPr/>
          <a:lstStyle/>
          <a:p>
            <a:r>
              <a:rPr lang="en-US" sz="2400" dirty="0" smtClean="0"/>
              <a:t>Pinhole </a:t>
            </a:r>
            <a:r>
              <a:rPr lang="en-US" sz="2400" dirty="0" err="1" smtClean="0"/>
              <a:t>characterisation</a:t>
            </a:r>
            <a:endParaRPr lang="en-US" sz="2400" dirty="0" smtClean="0"/>
          </a:p>
          <a:p>
            <a:r>
              <a:rPr lang="en-US" sz="2400" dirty="0" smtClean="0"/>
              <a:t>Good preliminary results, but more statistics </a:t>
            </a:r>
            <a:r>
              <a:rPr lang="en-US" sz="2400" dirty="0" smtClean="0"/>
              <a:t>needed</a:t>
            </a:r>
            <a:endParaRPr lang="en-AU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GEANT4 Study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767" y="3654862"/>
            <a:ext cx="2100263" cy="22074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573" y="1037128"/>
            <a:ext cx="3399927" cy="21762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610" y="3828033"/>
            <a:ext cx="3313747" cy="203424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D9B75-EDE0-4A4A-8896-522D32B4E395}" type="datetime1">
              <a:rPr lang="en-AU" smtClean="0"/>
              <a:t>26/09/2014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784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GEANT4 Study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14" y="2798598"/>
            <a:ext cx="3981916" cy="23106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76078"/>
            <a:ext cx="4430704" cy="29556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2476078"/>
            <a:ext cx="4465154" cy="29556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76078"/>
            <a:ext cx="4519444" cy="295565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A2D13-71D1-4155-8996-BC3A86D7265C}" type="datetime1">
              <a:rPr lang="en-AU" smtClean="0"/>
              <a:t>26/09/2014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595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MRP_2012">
  <a:themeElements>
    <a:clrScheme name="UOW Rebrand 2012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4A2F8F"/>
      </a:accent1>
      <a:accent2>
        <a:srgbClr val="FF8119"/>
      </a:accent2>
      <a:accent3>
        <a:srgbClr val="1FADCC"/>
      </a:accent3>
      <a:accent4>
        <a:srgbClr val="DA1F28"/>
      </a:accent4>
      <a:accent5>
        <a:srgbClr val="00B050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CMRP_2012</Template>
  <TotalTime>419</TotalTime>
  <Words>487</Words>
  <Application>Microsoft Office PowerPoint</Application>
  <PresentationFormat>On-screen Show (4:3)</PresentationFormat>
  <Paragraphs>94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Lucida Sans Unicode</vt:lpstr>
      <vt:lpstr>Verdana</vt:lpstr>
      <vt:lpstr>Wingdings 2</vt:lpstr>
      <vt:lpstr>Wingdings 3</vt:lpstr>
      <vt:lpstr>CMRP_2012</vt:lpstr>
      <vt:lpstr>Kevin Loo: ESR 8</vt:lpstr>
      <vt:lpstr>BrachyView: major progress update</vt:lpstr>
      <vt:lpstr>Multiple seed study</vt:lpstr>
      <vt:lpstr>Multiple Seed study</vt:lpstr>
      <vt:lpstr>Gel phantom study</vt:lpstr>
      <vt:lpstr>Gel phantom</vt:lpstr>
      <vt:lpstr>Software Development</vt:lpstr>
      <vt:lpstr>GEANT4 Study</vt:lpstr>
      <vt:lpstr>GEANT4 Study</vt:lpstr>
      <vt:lpstr>Thesis</vt:lpstr>
      <vt:lpstr>Future Work</vt:lpstr>
      <vt:lpstr>Future Work: BrachyView Probe</vt:lpstr>
      <vt:lpstr>Future Work</vt:lpstr>
      <vt:lpstr>Road Map 2015</vt:lpstr>
      <vt:lpstr>Conferences, Training, Secondments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ARDENT ESR 8</dc:title>
  <dc:creator>kloo</dc:creator>
  <cp:lastModifiedBy>kloo</cp:lastModifiedBy>
  <cp:revision>58</cp:revision>
  <dcterms:created xsi:type="dcterms:W3CDTF">2014-08-28T08:16:57Z</dcterms:created>
  <dcterms:modified xsi:type="dcterms:W3CDTF">2014-09-26T12:56:33Z</dcterms:modified>
</cp:coreProperties>
</file>