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5"/>
    <p:sldMasterId id="2147484053" r:id="rId6"/>
  </p:sldMasterIdLst>
  <p:notesMasterIdLst>
    <p:notesMasterId r:id="rId29"/>
  </p:notesMasterIdLst>
  <p:sldIdLst>
    <p:sldId id="263" r:id="rId7"/>
    <p:sldId id="272" r:id="rId8"/>
    <p:sldId id="291" r:id="rId9"/>
    <p:sldId id="271" r:id="rId10"/>
    <p:sldId id="274" r:id="rId11"/>
    <p:sldId id="273" r:id="rId12"/>
    <p:sldId id="278" r:id="rId13"/>
    <p:sldId id="275" r:id="rId14"/>
    <p:sldId id="276" r:id="rId15"/>
    <p:sldId id="277" r:id="rId16"/>
    <p:sldId id="283" r:id="rId17"/>
    <p:sldId id="279" r:id="rId18"/>
    <p:sldId id="280" r:id="rId19"/>
    <p:sldId id="281" r:id="rId20"/>
    <p:sldId id="292" r:id="rId21"/>
    <p:sldId id="284" r:id="rId22"/>
    <p:sldId id="285" r:id="rId23"/>
    <p:sldId id="286" r:id="rId24"/>
    <p:sldId id="290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A237"/>
    <a:srgbClr val="B9E084"/>
    <a:srgbClr val="547B1F"/>
    <a:srgbClr val="69BE28"/>
    <a:srgbClr val="FF8000"/>
    <a:srgbClr val="69BE8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8849" autoAdjust="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bisello\Documents\random_small_big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bisello\Documents\random_small_bi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58708127585747"/>
          <c:y val="2.8057561770295954E-2"/>
          <c:w val="0.78701743849815387"/>
          <c:h val="0.7362794823060910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star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-0.267501986152482"/>
                  <c:y val="-3.2305424264741305E-2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percentage"/>
            <c:noEndCap val="0"/>
            <c:val val="0.60000000000000009"/>
          </c:errBars>
          <c:xVal>
            <c:numRef>
              <c:f>'CalCurve_EndPointChip109_0.2Cu'!$C$27:$C$40</c:f>
              <c:numCache>
                <c:formatCode>General</c:formatCode>
                <c:ptCount val="14"/>
                <c:pt idx="0">
                  <c:v>22</c:v>
                </c:pt>
                <c:pt idx="1">
                  <c:v>22.9</c:v>
                </c:pt>
                <c:pt idx="2">
                  <c:v>23.8</c:v>
                </c:pt>
                <c:pt idx="3">
                  <c:v>24.8</c:v>
                </c:pt>
                <c:pt idx="4">
                  <c:v>25.7</c:v>
                </c:pt>
                <c:pt idx="5">
                  <c:v>26.6</c:v>
                </c:pt>
                <c:pt idx="6">
                  <c:v>27.5</c:v>
                </c:pt>
                <c:pt idx="7">
                  <c:v>28.4</c:v>
                </c:pt>
                <c:pt idx="8">
                  <c:v>29.3</c:v>
                </c:pt>
                <c:pt idx="9">
                  <c:v>30.09</c:v>
                </c:pt>
                <c:pt idx="10">
                  <c:v>30.9</c:v>
                </c:pt>
                <c:pt idx="11">
                  <c:v>31.8</c:v>
                </c:pt>
                <c:pt idx="12">
                  <c:v>32.9</c:v>
                </c:pt>
                <c:pt idx="13">
                  <c:v>33.799999999999997</c:v>
                </c:pt>
              </c:numCache>
            </c:numRef>
          </c:xVal>
          <c:yVal>
            <c:numRef>
              <c:f>'CalCurve_EndPointChip109_0.2Cu'!$M$60:$M$73</c:f>
              <c:numCache>
                <c:formatCode>General</c:formatCode>
                <c:ptCount val="14"/>
                <c:pt idx="0">
                  <c:v>23.552070000000001</c:v>
                </c:pt>
                <c:pt idx="1">
                  <c:v>23.572289999999999</c:v>
                </c:pt>
                <c:pt idx="2">
                  <c:v>24.658080000000002</c:v>
                </c:pt>
                <c:pt idx="3">
                  <c:v>25.765470000000001</c:v>
                </c:pt>
                <c:pt idx="4">
                  <c:v>26.524049999999999</c:v>
                </c:pt>
                <c:pt idx="5">
                  <c:v>27.746879999999997</c:v>
                </c:pt>
                <c:pt idx="6">
                  <c:v>28.644029999999997</c:v>
                </c:pt>
                <c:pt idx="7">
                  <c:v>29.262989999999999</c:v>
                </c:pt>
                <c:pt idx="8">
                  <c:v>29.954009999999997</c:v>
                </c:pt>
                <c:pt idx="9">
                  <c:v>30.735869999999998</c:v>
                </c:pt>
                <c:pt idx="10">
                  <c:v>31.613489999999999</c:v>
                </c:pt>
                <c:pt idx="11">
                  <c:v>32.27646</c:v>
                </c:pt>
                <c:pt idx="12">
                  <c:v>33.007109999999997</c:v>
                </c:pt>
                <c:pt idx="13">
                  <c:v>33.479639999999996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442048"/>
        <c:axId val="95443968"/>
      </c:scatterChart>
      <c:valAx>
        <c:axId val="95442048"/>
        <c:scaling>
          <c:orientation val="minMax"/>
          <c:max val="37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kVp MagicMax (kV)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443968"/>
        <c:crosses val="autoZero"/>
        <c:crossBetween val="midCat"/>
      </c:valAx>
      <c:valAx>
        <c:axId val="95443968"/>
        <c:scaling>
          <c:orientation val="minMax"/>
          <c:max val="36"/>
          <c:min val="2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End Point Fit Dosepix energy deposition spectra (keV)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442048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80040061419083"/>
          <c:y val="3.7511513057688933E-2"/>
          <c:w val="0.74933836523292285"/>
          <c:h val="0.734448089822105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star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MagicMax_EndPointFit!$B$4:$B$17</c:f>
              <c:numCache>
                <c:formatCode>General</c:formatCode>
                <c:ptCount val="14"/>
                <c:pt idx="0">
                  <c:v>22</c:v>
                </c:pt>
                <c:pt idx="1">
                  <c:v>22.9</c:v>
                </c:pt>
                <c:pt idx="2">
                  <c:v>23.8</c:v>
                </c:pt>
                <c:pt idx="3">
                  <c:v>24.8</c:v>
                </c:pt>
                <c:pt idx="4">
                  <c:v>25.7</c:v>
                </c:pt>
                <c:pt idx="5">
                  <c:v>26.6</c:v>
                </c:pt>
                <c:pt idx="6">
                  <c:v>27.5</c:v>
                </c:pt>
                <c:pt idx="7">
                  <c:v>28.4</c:v>
                </c:pt>
                <c:pt idx="8">
                  <c:v>29.3</c:v>
                </c:pt>
                <c:pt idx="9">
                  <c:v>30.09</c:v>
                </c:pt>
                <c:pt idx="10">
                  <c:v>30.9</c:v>
                </c:pt>
                <c:pt idx="11">
                  <c:v>31.8</c:v>
                </c:pt>
                <c:pt idx="12">
                  <c:v>32.9</c:v>
                </c:pt>
                <c:pt idx="13">
                  <c:v>33.799999999999997</c:v>
                </c:pt>
              </c:numCache>
            </c:numRef>
          </c:xVal>
          <c:yVal>
            <c:numRef>
              <c:f>MagicMax_EndPointFit!$H$4:$H$17</c:f>
              <c:numCache>
                <c:formatCode>General</c:formatCode>
                <c:ptCount val="14"/>
                <c:pt idx="0">
                  <c:v>1.5520700000000005</c:v>
                </c:pt>
                <c:pt idx="1">
                  <c:v>0.67229000000000028</c:v>
                </c:pt>
                <c:pt idx="2">
                  <c:v>0.85808000000000106</c:v>
                </c:pt>
                <c:pt idx="3">
                  <c:v>0.96546999999999983</c:v>
                </c:pt>
                <c:pt idx="4">
                  <c:v>0.82404999999999973</c:v>
                </c:pt>
                <c:pt idx="5">
                  <c:v>1.1468799999999959</c:v>
                </c:pt>
                <c:pt idx="6">
                  <c:v>1.1440299999999972</c:v>
                </c:pt>
                <c:pt idx="7">
                  <c:v>0.86298999999999992</c:v>
                </c:pt>
                <c:pt idx="8">
                  <c:v>0.65400999999999598</c:v>
                </c:pt>
                <c:pt idx="9">
                  <c:v>0.64586999999999861</c:v>
                </c:pt>
                <c:pt idx="10">
                  <c:v>0.71349000000000018</c:v>
                </c:pt>
                <c:pt idx="11">
                  <c:v>0.47645999999999944</c:v>
                </c:pt>
                <c:pt idx="12">
                  <c:v>0.10710999999999871</c:v>
                </c:pt>
                <c:pt idx="13">
                  <c:v>0.32036000000000087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467776"/>
        <c:axId val="95474432"/>
      </c:scatterChart>
      <c:valAx>
        <c:axId val="95467776"/>
        <c:scaling>
          <c:orientation val="minMax"/>
          <c:max val="37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kVp</a:t>
                </a:r>
                <a:r>
                  <a:rPr lang="en-US" baseline="0"/>
                  <a:t> (MagicMAx) </a:t>
                </a:r>
                <a:r>
                  <a:rPr lang="en-US"/>
                  <a:t>(KV)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95474432"/>
        <c:crosses val="autoZero"/>
        <c:crossBetween val="midCat"/>
        <c:majorUnit val="2"/>
        <c:minorUnit val="1"/>
      </c:valAx>
      <c:valAx>
        <c:axId val="954744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Difference (kV)  between kVp(MagicMax) EndPoint fit (Dosepix)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467776"/>
        <c:crosses val="autoZero"/>
        <c:crossBetween val="midCat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0.2072</cdr:x>
      <cdr:y>0.35484</cdr:y>
    </cdr:from>
    <cdr:to>
      <cdr:x>0.92763</cdr:x>
      <cdr:y>0.35484</cdr:y>
    </cdr:to>
    <cdr:cxnSp macro="">
      <cdr:nvCxnSpPr>
        <cdr:cNvPr id="3" name="Straight Connector 2"/>
        <cdr:cNvCxnSpPr/>
      </cdr:nvCxnSpPr>
      <cdr:spPr bwMode="auto">
        <a:xfrm xmlns:a="http://schemas.openxmlformats.org/drawingml/2006/main">
          <a:off x="786980" y="792088"/>
          <a:ext cx="2736304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ysDash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0.34126</cdr:x>
      <cdr:y>0</cdr:y>
    </cdr:from>
    <cdr:to>
      <cdr:x>1</cdr:x>
      <cdr:y>0.21016</cdr:y>
    </cdr:to>
    <cdr:pic>
      <cdr:nvPicPr>
        <cdr:cNvPr id="6" name="Picture 5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296144" y="0"/>
          <a:ext cx="2502024" cy="4842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70F194D0-7228-4F24-95EB-DDAAE4E96A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449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0619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044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367240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499992" y="1181067"/>
            <a:ext cx="4104456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11734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1" y="5778500"/>
            <a:ext cx="1763713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514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7950" y="-220133"/>
            <a:ext cx="8712200" cy="141393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BE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ea typeface="ＭＳ Ｐゴシック" pitchFamily="28" charset="-128"/>
            </a:endParaRP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39552" y="260649"/>
            <a:ext cx="8064896" cy="540890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5868080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68223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525463" y="5128684"/>
            <a:ext cx="790575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7364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525463" y="5128684"/>
            <a:ext cx="790575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06204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6CE0D8D-E38C-47D6-A3EB-6CCACEF9C884}" type="datetimeFigureOut">
              <a:rPr lang="en-US"/>
              <a:pPr>
                <a:defRPr/>
              </a:pPr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1AC90CE-F55F-4AC8-95D0-8181D5E6A2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39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1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39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95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0181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5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68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86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5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268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33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536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88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EF22-1E7E-4425-9C1C-861BBD5A4F2B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8363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6257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1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7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5824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24433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96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5386918"/>
            <a:ext cx="1763712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852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2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7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98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 txBox="1">
            <a:spLocks/>
          </p:cNvSpPr>
          <p:nvPr/>
        </p:nvSpPr>
        <p:spPr>
          <a:xfrm>
            <a:off x="280988" y="6377517"/>
            <a:ext cx="1736725" cy="279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0" hangingPunct="0">
              <a:defRPr/>
            </a:pP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Protect, Enhance, and Save Lives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3938588" y="6369051"/>
            <a:ext cx="685800" cy="71331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BE" sz="800" dirty="0" smtClean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- </a:t>
            </a:r>
            <a:fld id="{1F22D51C-72A1-4189-9D5F-6A5C292DB9A3}" type="slidenum">
              <a:rPr lang="fr-BE" sz="800" smtClean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pPr algn="ctr" eaLnBrk="1" hangingPunct="1">
                <a:defRPr/>
              </a:pPr>
              <a:t>‹#›</a:t>
            </a:fld>
            <a:r>
              <a:rPr lang="fr-BE" sz="800" dirty="0" smtClean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6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37" r:id="rId11"/>
    <p:sldLayoutId id="2147484047" r:id="rId12"/>
    <p:sldLayoutId id="2147484048" r:id="rId13"/>
    <p:sldLayoutId id="2147484049" r:id="rId14"/>
    <p:sldLayoutId id="2147484050" r:id="rId15"/>
    <p:sldLayoutId id="2147484051" r:id="rId16"/>
    <p:sldLayoutId id="2147484052" r:id="rId17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890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Francesca Bisello 30/09/2014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995C3-6D00-44B2-AD11-C3BF4FDBA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2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microsoft.com/office/2007/relationships/hdphoto" Target="../media/hdphoto2.wdp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9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79912" y="1412777"/>
            <a:ext cx="482190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/>
              <a:t>III ARDENT</a:t>
            </a:r>
          </a:p>
          <a:p>
            <a:pPr algn="r"/>
            <a:r>
              <a:rPr lang="en-US" sz="4000" dirty="0" smtClean="0"/>
              <a:t> Annual Workshop</a:t>
            </a:r>
          </a:p>
          <a:p>
            <a:pPr algn="r"/>
            <a:endParaRPr lang="en-US" sz="2800" dirty="0" smtClean="0"/>
          </a:p>
          <a:p>
            <a:pPr algn="r"/>
            <a:r>
              <a:rPr lang="en-US" sz="2800" dirty="0" smtClean="0"/>
              <a:t>29/09-02/10/2014</a:t>
            </a:r>
          </a:p>
          <a:p>
            <a:pPr algn="r"/>
            <a:r>
              <a:rPr lang="en-US" sz="2800" dirty="0" smtClean="0"/>
              <a:t>IBA Dosimetry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8496944" cy="144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0366" y="154121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3FA237"/>
                </a:solidFill>
              </a:rPr>
              <a:t>Francesca Bisello</a:t>
            </a:r>
          </a:p>
          <a:p>
            <a:r>
              <a:rPr lang="en-US" i="1" dirty="0" smtClean="0">
                <a:solidFill>
                  <a:srgbClr val="3FA237"/>
                </a:solidFill>
              </a:rPr>
              <a:t>ESR 10</a:t>
            </a:r>
          </a:p>
          <a:p>
            <a:endParaRPr lang="en-US" i="1" dirty="0">
              <a:solidFill>
                <a:srgbClr val="3FA237"/>
              </a:solidFill>
            </a:endParaRPr>
          </a:p>
        </p:txBody>
      </p:sp>
      <p:pic>
        <p:nvPicPr>
          <p:cNvPr id="1029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48" y="65343"/>
            <a:ext cx="1298448" cy="96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624"/>
            <a:ext cx="1296144" cy="97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624"/>
            <a:ext cx="1298448" cy="9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9196"/>
            <a:ext cx="1292352" cy="96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196"/>
            <a:ext cx="1292352" cy="96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Radiation Tolerance studies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" y="1379533"/>
            <a:ext cx="770572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95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Radiation Tolerance studies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556792"/>
            <a:ext cx="79928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3FA237"/>
              </a:buClr>
              <a:buFont typeface="Wingdings" panose="05000000000000000000" pitchFamily="2" charset="2"/>
              <a:buChar char="Ø"/>
            </a:pPr>
            <a:r>
              <a:rPr lang="en-US" sz="1800" dirty="0" smtClean="0"/>
              <a:t>Poster </a:t>
            </a:r>
            <a:r>
              <a:rPr lang="en-US" sz="1800" dirty="0" err="1" smtClean="0"/>
              <a:t>Presention</a:t>
            </a:r>
            <a:r>
              <a:rPr lang="en-US" sz="1800" dirty="0"/>
              <a:t> </a:t>
            </a:r>
            <a:r>
              <a:rPr lang="en-US" sz="1800" dirty="0" smtClean="0"/>
              <a:t>IEEE 2014, 8-15 November 2014</a:t>
            </a:r>
          </a:p>
          <a:p>
            <a:pPr>
              <a:buClr>
                <a:srgbClr val="3FA237"/>
              </a:buClr>
            </a:pPr>
            <a:r>
              <a:rPr lang="en-US" sz="1800" i="1" dirty="0"/>
              <a:t> </a:t>
            </a:r>
            <a:r>
              <a:rPr lang="en-US" sz="1800" i="1" dirty="0" smtClean="0"/>
              <a:t>    “Investigation on the radiation tolerance of Dosepix detector”</a:t>
            </a:r>
          </a:p>
          <a:p>
            <a:pPr>
              <a:buClr>
                <a:srgbClr val="3FA237"/>
              </a:buClr>
            </a:pPr>
            <a:r>
              <a:rPr lang="en-US" sz="1800" i="1" dirty="0"/>
              <a:t> </a:t>
            </a:r>
            <a:r>
              <a:rPr lang="en-US" sz="1800" i="1" dirty="0" smtClean="0"/>
              <a:t>     </a:t>
            </a:r>
            <a:r>
              <a:rPr lang="en-US" sz="1200" dirty="0"/>
              <a:t>F. </a:t>
            </a:r>
            <a:r>
              <a:rPr lang="en-US" sz="1200" dirty="0" smtClean="0"/>
              <a:t>Bisello, </a:t>
            </a:r>
            <a:r>
              <a:rPr lang="en-US" sz="1200" dirty="0"/>
              <a:t>W.S. </a:t>
            </a:r>
            <a:r>
              <a:rPr lang="en-US" sz="1200" dirty="0" smtClean="0"/>
              <a:t>Wong </a:t>
            </a:r>
            <a:r>
              <a:rPr lang="en-US" sz="1200" dirty="0"/>
              <a:t>, </a:t>
            </a:r>
            <a:r>
              <a:rPr lang="en-US" sz="1200" dirty="0" err="1" smtClean="0"/>
              <a:t>E.Frojdh</a:t>
            </a:r>
            <a:r>
              <a:rPr lang="en-US" sz="1200" baseline="30000" dirty="0" smtClean="0"/>
              <a:t> </a:t>
            </a:r>
            <a:r>
              <a:rPr lang="en-US" sz="1200" dirty="0"/>
              <a:t>, </a:t>
            </a:r>
            <a:r>
              <a:rPr lang="en-US" sz="1200" dirty="0" err="1" smtClean="0"/>
              <a:t>J.Alozy</a:t>
            </a:r>
            <a:r>
              <a:rPr lang="en-US" sz="1200" baseline="30000" dirty="0" smtClean="0"/>
              <a:t>  </a:t>
            </a:r>
            <a:r>
              <a:rPr lang="en-US" sz="1200" dirty="0"/>
              <a:t>I. </a:t>
            </a:r>
            <a:r>
              <a:rPr lang="en-US" sz="1200" dirty="0" smtClean="0"/>
              <a:t>Ritter,  </a:t>
            </a:r>
            <a:r>
              <a:rPr lang="en-US" sz="1200" dirty="0" err="1" smtClean="0"/>
              <a:t>A.Zang</a:t>
            </a:r>
            <a:r>
              <a:rPr lang="en-US" sz="1200" dirty="0" smtClean="0"/>
              <a:t>, M. Campbell,  </a:t>
            </a:r>
            <a:r>
              <a:rPr lang="en-US" sz="1200" dirty="0" err="1" smtClean="0"/>
              <a:t>J.C.Celi</a:t>
            </a:r>
            <a:r>
              <a:rPr lang="en-US" sz="1200" dirty="0" smtClean="0"/>
              <a:t>,  </a:t>
            </a:r>
            <a:r>
              <a:rPr lang="en-US" sz="1200" dirty="0" err="1" smtClean="0"/>
              <a:t>G.Anton</a:t>
            </a:r>
            <a:r>
              <a:rPr lang="en-US" sz="1200" dirty="0" smtClean="0"/>
              <a:t> </a:t>
            </a:r>
            <a:r>
              <a:rPr lang="en-US" sz="1200" dirty="0"/>
              <a:t>and </a:t>
            </a:r>
            <a:r>
              <a:rPr lang="en-US" sz="1200" dirty="0" err="1" smtClean="0"/>
              <a:t>T.Michel</a:t>
            </a:r>
            <a:endParaRPr lang="en-US" sz="1200" dirty="0"/>
          </a:p>
          <a:p>
            <a:pPr>
              <a:buClr>
                <a:srgbClr val="3FA237"/>
              </a:buClr>
            </a:pPr>
            <a:endParaRPr lang="en-US" sz="1800" i="1" dirty="0"/>
          </a:p>
          <a:p>
            <a:pPr>
              <a:buClr>
                <a:srgbClr val="3FA237"/>
              </a:buClr>
            </a:pPr>
            <a:endParaRPr lang="en-US" sz="1800" dirty="0" smtClean="0"/>
          </a:p>
          <a:p>
            <a:pPr marL="742950" lvl="1" indent="-285750">
              <a:buClr>
                <a:srgbClr val="3FA237"/>
              </a:buClr>
              <a:buFont typeface="Courier New" panose="02070309020205020404" pitchFamily="49" charset="0"/>
              <a:buChar char="o"/>
            </a:pPr>
            <a:r>
              <a:rPr lang="en-US" sz="1600" dirty="0" smtClean="0"/>
              <a:t>Deeper analysis of effect around mammographic energies</a:t>
            </a:r>
          </a:p>
          <a:p>
            <a:pPr marL="742950" lvl="1" indent="-285750">
              <a:buClr>
                <a:srgbClr val="3FA237"/>
              </a:buClr>
              <a:buFont typeface="Courier New" panose="02070309020205020404" pitchFamily="49" charset="0"/>
              <a:buChar char="o"/>
            </a:pPr>
            <a:r>
              <a:rPr lang="en-US" sz="1600" dirty="0" smtClean="0"/>
              <a:t>Investigations in damages in the sensor or in the chip 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83" y="4081534"/>
            <a:ext cx="3371861" cy="212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18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b="0" dirty="0" smtClean="0">
                <a:solidFill>
                  <a:srgbClr val="3FA237"/>
                </a:solidFill>
              </a:rPr>
              <a:t>Temperature Characterization</a:t>
            </a:r>
            <a:endParaRPr lang="en-US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556792"/>
            <a:ext cx="748883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r>
              <a:rPr lang="en-US" dirty="0" smtClean="0"/>
              <a:t>First Measurement Session</a:t>
            </a:r>
            <a:r>
              <a:rPr lang="en-US" dirty="0"/>
              <a:t>: CERN (</a:t>
            </a:r>
            <a:r>
              <a:rPr lang="en-US" i="1" dirty="0" err="1"/>
              <a:t>secondment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Addidtiona</a:t>
            </a:r>
            <a:r>
              <a:rPr lang="en-US" dirty="0" smtClean="0"/>
              <a:t> </a:t>
            </a:r>
            <a:r>
              <a:rPr lang="en-US" dirty="0" smtClean="0"/>
              <a:t>Investigations: </a:t>
            </a:r>
            <a:r>
              <a:rPr lang="en-US" dirty="0" smtClean="0"/>
              <a:t>IBA Dosimetry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600" dirty="0" smtClean="0"/>
              <a:t>Measurement Session:</a:t>
            </a:r>
          </a:p>
          <a:p>
            <a:r>
              <a:rPr lang="en-US" sz="1600" dirty="0" smtClean="0"/>
              <a:t>Range </a:t>
            </a:r>
            <a:r>
              <a:rPr lang="en-US" sz="1600" dirty="0"/>
              <a:t>required by the </a:t>
            </a:r>
            <a:r>
              <a:rPr lang="en-US" sz="1600" dirty="0" smtClean="0"/>
              <a:t>regulation: </a:t>
            </a:r>
            <a:r>
              <a:rPr lang="en-US" sz="1600" dirty="0" smtClean="0"/>
              <a:t>15</a:t>
            </a:r>
            <a:r>
              <a:rPr lang="en-US" sz="1600" dirty="0"/>
              <a:t>°-    35 °C</a:t>
            </a:r>
          </a:p>
          <a:p>
            <a:r>
              <a:rPr lang="en-US" sz="1600" dirty="0" smtClean="0"/>
              <a:t>Instability </a:t>
            </a:r>
            <a:r>
              <a:rPr lang="en-US" sz="1600" dirty="0"/>
              <a:t>&lt; 1%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6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Temperature Characterization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1484784"/>
            <a:ext cx="7551737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4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Temperature Characterization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270158"/>
            <a:ext cx="4298017" cy="29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DE9EC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69" y="3573016"/>
            <a:ext cx="3763431" cy="267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DE9EC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01297" y="1340768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Source of instability (I):</a:t>
            </a:r>
          </a:p>
          <a:p>
            <a:r>
              <a:rPr lang="en-US" sz="1600" i="1" dirty="0" smtClean="0"/>
              <a:t>PLL circuit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5301208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/>
              <a:t>Source of instability (II):</a:t>
            </a:r>
          </a:p>
          <a:p>
            <a:pPr algn="r"/>
            <a:r>
              <a:rPr lang="en-US" sz="1600" i="1" dirty="0" smtClean="0"/>
              <a:t>Bias current of initial gain stage of the discriminator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6084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Temperature Characterization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700808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Next steps:</a:t>
            </a:r>
          </a:p>
          <a:p>
            <a:endParaRPr lang="en-US" sz="1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 smtClean="0"/>
              <a:t>Evaluate the possibility to bypass the PLL circuit</a:t>
            </a:r>
          </a:p>
          <a:p>
            <a:endParaRPr lang="en-US" sz="1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 smtClean="0"/>
              <a:t>Find other more stable configurations for the analog front end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828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Other Activities</a:t>
            </a:r>
            <a:br>
              <a:rPr lang="en-US" altLang="en-US" sz="1800" b="0" dirty="0" smtClean="0">
                <a:solidFill>
                  <a:srgbClr val="3FA237"/>
                </a:solidFill>
              </a:rPr>
            </a:br>
            <a:r>
              <a:rPr lang="en-US" altLang="en-US" b="0" dirty="0" smtClean="0">
                <a:solidFill>
                  <a:srgbClr val="3FA237"/>
                </a:solidFill>
              </a:rPr>
              <a:t>SFD diodes</a:t>
            </a:r>
            <a:br>
              <a:rPr lang="en-US" altLang="en-US" b="0" dirty="0" smtClean="0">
                <a:solidFill>
                  <a:srgbClr val="3FA237"/>
                </a:solidFill>
              </a:rPr>
            </a:br>
            <a:endParaRPr lang="en-US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7"/>
          <a:stretch/>
        </p:blipFill>
        <p:spPr>
          <a:xfrm>
            <a:off x="539552" y="1270157"/>
            <a:ext cx="3888432" cy="48965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753" y="2673143"/>
            <a:ext cx="4021540" cy="349355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1340768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and Plan QA</a:t>
            </a:r>
          </a:p>
          <a:p>
            <a:r>
              <a:rPr lang="en-US" dirty="0" smtClean="0"/>
              <a:t>Small Field </a:t>
            </a:r>
          </a:p>
          <a:p>
            <a:r>
              <a:rPr lang="en-US" dirty="0" smtClean="0"/>
              <a:t>external Radiotherapy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Other Activities</a:t>
            </a:r>
            <a:br>
              <a:rPr lang="en-US" altLang="en-US" sz="1800" b="0" dirty="0" smtClean="0">
                <a:solidFill>
                  <a:srgbClr val="3FA237"/>
                </a:solidFill>
              </a:rPr>
            </a:br>
            <a:r>
              <a:rPr lang="en-US" altLang="en-US" sz="1800" b="0" dirty="0" smtClean="0">
                <a:solidFill>
                  <a:srgbClr val="3FA237"/>
                </a:solidFill>
              </a:rPr>
              <a:t>SFD diodes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0451"/>
            <a:ext cx="4032448" cy="237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4" y="1340769"/>
            <a:ext cx="3987916" cy="239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4" y="3810451"/>
            <a:ext cx="3915907" cy="2376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1484784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Studies on sensitivity dependence from: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Dose per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Dose rate</a:t>
            </a:r>
          </a:p>
          <a:p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99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Other Activities</a:t>
            </a:r>
            <a:br>
              <a:rPr lang="en-US" altLang="en-US" sz="1800" b="0" dirty="0" smtClean="0">
                <a:solidFill>
                  <a:srgbClr val="3FA237"/>
                </a:solidFill>
              </a:rPr>
            </a:br>
            <a:r>
              <a:rPr lang="en-US" altLang="en-US" sz="1800" b="0" dirty="0" smtClean="0">
                <a:solidFill>
                  <a:srgbClr val="3FA237"/>
                </a:solidFill>
              </a:rPr>
              <a:t>SFD diodes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sz="1800" dirty="0" smtClean="0">
                <a:latin typeface="Arial" charset="0"/>
                <a:ea typeface="ＭＳ Ｐゴシック" pitchFamily="28" charset="-128"/>
              </a:rPr>
              <a:t>Oral Presentation, RESMDD14, 8-10 October 2014</a:t>
            </a:r>
          </a:p>
          <a:p>
            <a:pPr eaLnBrk="0" hangingPunct="0"/>
            <a:r>
              <a:rPr lang="en-US" sz="1800" dirty="0" smtClean="0">
                <a:latin typeface="Arial" charset="0"/>
                <a:ea typeface="ＭＳ Ｐゴシック" pitchFamily="28" charset="-128"/>
              </a:rPr>
              <a:t>      “</a:t>
            </a:r>
            <a:r>
              <a:rPr lang="en-US" sz="1800" i="1" dirty="0">
                <a:latin typeface="Arial" charset="0"/>
                <a:ea typeface="ＭＳ Ｐゴシック" pitchFamily="28" charset="-128"/>
              </a:rPr>
              <a:t>Development of silicon monolithic arrays for dosimetry in </a:t>
            </a:r>
            <a:r>
              <a:rPr lang="en-US" sz="1800" i="1" dirty="0" smtClean="0">
                <a:latin typeface="Arial" charset="0"/>
                <a:ea typeface="ＭＳ Ｐゴシック" pitchFamily="28" charset="-128"/>
              </a:rPr>
              <a:t>external </a:t>
            </a:r>
          </a:p>
          <a:p>
            <a:pPr eaLnBrk="0" hangingPunct="0"/>
            <a:r>
              <a:rPr lang="en-US" sz="1800" i="1" dirty="0">
                <a:latin typeface="Arial" charset="0"/>
                <a:ea typeface="ＭＳ Ｐゴシック" pitchFamily="28" charset="-128"/>
              </a:rPr>
              <a:t> </a:t>
            </a:r>
            <a:r>
              <a:rPr lang="en-US" sz="1800" i="1" dirty="0" smtClean="0">
                <a:latin typeface="Arial" charset="0"/>
                <a:ea typeface="ＭＳ Ｐゴシック" pitchFamily="28" charset="-128"/>
              </a:rPr>
              <a:t>      beam radiotherapy”</a:t>
            </a:r>
          </a:p>
          <a:p>
            <a:pPr eaLnBrk="0" hangingPunct="0"/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  <a:p>
            <a:pPr eaLnBrk="0" hangingPunct="0"/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rPr>
              <a:t>            </a:t>
            </a:r>
            <a:r>
              <a:rPr lang="it-IT" sz="1200" dirty="0" smtClean="0"/>
              <a:t>F. Bisello, M. </a:t>
            </a:r>
            <a:r>
              <a:rPr lang="it-IT" sz="1200" dirty="0" err="1" smtClean="0"/>
              <a:t>Bucciolini</a:t>
            </a:r>
            <a:r>
              <a:rPr lang="it-IT" sz="1200" dirty="0" smtClean="0"/>
              <a:t>, M. </a:t>
            </a:r>
            <a:r>
              <a:rPr lang="it-IT" sz="1200" dirty="0" err="1" smtClean="0"/>
              <a:t>Bruzzi</a:t>
            </a:r>
            <a:r>
              <a:rPr lang="it-IT" sz="1200" dirty="0" smtClean="0"/>
              <a:t>, D. Menichelli, M. Scaringella, C. </a:t>
            </a:r>
            <a:r>
              <a:rPr lang="it-IT" sz="1200" dirty="0" err="1" smtClean="0"/>
              <a:t>Talamonti</a:t>
            </a:r>
            <a:r>
              <a:rPr lang="it-IT" sz="1200" dirty="0" smtClean="0"/>
              <a:t>, M. Zani</a:t>
            </a:r>
            <a:r>
              <a:rPr lang="it-IT" sz="1200" baseline="30000" dirty="0" smtClean="0"/>
              <a:t>1,2</a:t>
            </a:r>
            <a:endParaRPr lang="en-US" sz="1200" dirty="0"/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84981"/>
            <a:ext cx="2088232" cy="278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52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5" y="1556792"/>
            <a:ext cx="77497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Conference</a:t>
            </a:r>
          </a:p>
          <a:p>
            <a:endParaRPr lang="en-US" sz="3600" dirty="0"/>
          </a:p>
          <a:p>
            <a:r>
              <a:rPr lang="en-US" sz="3600" dirty="0" smtClean="0"/>
              <a:t>		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            Trainings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			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			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                           </a:t>
            </a:r>
            <a:r>
              <a:rPr lang="en-US" sz="3600" dirty="0" err="1" smtClean="0"/>
              <a:t>Secondments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0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39552" y="1470461"/>
            <a:ext cx="8064896" cy="4742849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4869159"/>
            <a:ext cx="2170745" cy="167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Outline</a:t>
            </a:r>
          </a:p>
          <a:p>
            <a:pPr algn="r"/>
            <a:r>
              <a:rPr lang="en-US" sz="1100" dirty="0" smtClean="0"/>
              <a:t>Research Activities 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47564" y="1916832"/>
            <a:ext cx="86049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FA237"/>
              </a:buClr>
            </a:pPr>
            <a:r>
              <a:rPr lang="en-US" sz="2000" dirty="0" smtClean="0"/>
              <a:t>I. Research Activities</a:t>
            </a:r>
          </a:p>
          <a:p>
            <a:pPr>
              <a:buClr>
                <a:srgbClr val="3FA237"/>
              </a:buClr>
            </a:pPr>
            <a:endParaRPr lang="en-US" sz="2000" dirty="0"/>
          </a:p>
          <a:p>
            <a:pPr>
              <a:buClr>
                <a:srgbClr val="3FA237"/>
              </a:buClr>
            </a:pPr>
            <a:endParaRPr lang="en-US" sz="2000" dirty="0" smtClean="0"/>
          </a:p>
          <a:p>
            <a:pPr>
              <a:buClr>
                <a:srgbClr val="3FA237"/>
              </a:buClr>
            </a:pPr>
            <a:r>
              <a:rPr lang="en-US" sz="2000" dirty="0"/>
              <a:t>	</a:t>
            </a:r>
            <a:r>
              <a:rPr lang="en-US" sz="2000" dirty="0" smtClean="0"/>
              <a:t>	II. Conferences</a:t>
            </a:r>
          </a:p>
          <a:p>
            <a:pPr marL="342900" indent="-342900">
              <a:buClr>
                <a:srgbClr val="3FA237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Clr>
                <a:srgbClr val="3FA237"/>
              </a:buClr>
            </a:pPr>
            <a:r>
              <a:rPr lang="en-US" sz="2000" dirty="0" smtClean="0"/>
              <a:t>			</a:t>
            </a:r>
          </a:p>
          <a:p>
            <a:pPr>
              <a:buClr>
                <a:srgbClr val="3FA237"/>
              </a:buClr>
            </a:pPr>
            <a:r>
              <a:rPr lang="en-US" sz="2000" dirty="0" smtClean="0"/>
              <a:t>				 III. Trainings and </a:t>
            </a:r>
            <a:r>
              <a:rPr lang="en-US" sz="2000" dirty="0" err="1" smtClean="0"/>
              <a:t>Secondments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-12339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4572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>
              <a:lnSpc>
                <a:spcPct val="150000"/>
              </a:lnSpc>
            </a:pPr>
            <a:endParaRPr lang="en-US" altLang="en-US" sz="2000" b="0" kern="0" dirty="0" smtClean="0">
              <a:solidFill>
                <a:srgbClr val="3FA237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en-US" b="0" kern="0" dirty="0" smtClean="0">
                <a:solidFill>
                  <a:srgbClr val="3FA237"/>
                </a:solidFill>
              </a:rPr>
              <a:t>Outline</a:t>
            </a:r>
            <a:r>
              <a:rPr lang="en-US" altLang="en-US" kern="0" dirty="0" smtClean="0">
                <a:solidFill>
                  <a:srgbClr val="3FA237"/>
                </a:solidFill>
              </a:rPr>
              <a:t/>
            </a:r>
            <a:br>
              <a:rPr lang="en-US" altLang="en-US" kern="0" dirty="0" smtClean="0">
                <a:solidFill>
                  <a:srgbClr val="3FA237"/>
                </a:solidFill>
              </a:rPr>
            </a:br>
            <a:r>
              <a:rPr lang="en-US" altLang="en-US" sz="2000" kern="0" dirty="0" smtClean="0">
                <a:solidFill>
                  <a:srgbClr val="FF0000"/>
                </a:solidFill>
              </a:rPr>
              <a:t/>
            </a:r>
            <a:br>
              <a:rPr lang="en-US" altLang="en-US" sz="2000" kern="0" dirty="0" smtClean="0">
                <a:solidFill>
                  <a:srgbClr val="FF0000"/>
                </a:solidFill>
              </a:rPr>
            </a:br>
            <a:endParaRPr lang="en-US" altLang="en-US" sz="1400" b="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9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dirty="0" smtClean="0"/>
              <a:t>Research Activities</a:t>
            </a:r>
          </a:p>
          <a:p>
            <a:pPr algn="r"/>
            <a:r>
              <a:rPr lang="en-US" sz="1100" b="1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b="0" dirty="0" smtClean="0">
                <a:solidFill>
                  <a:srgbClr val="3FA237"/>
                </a:solidFill>
              </a:rPr>
              <a:t>Conferences 2014</a:t>
            </a:r>
            <a:br>
              <a:rPr lang="en-US" altLang="en-US" b="0" dirty="0" smtClean="0">
                <a:solidFill>
                  <a:srgbClr val="3FA237"/>
                </a:solidFill>
              </a:rPr>
            </a:br>
            <a:r>
              <a:rPr lang="en-US" altLang="en-US" sz="1800" b="0" dirty="0">
                <a:solidFill>
                  <a:srgbClr val="3FA237"/>
                </a:solidFill>
              </a:rPr>
              <a:t>	</a:t>
            </a:r>
            <a:r>
              <a:rPr lang="en-US" altLang="en-US" sz="1800" b="0" dirty="0" smtClean="0">
                <a:solidFill>
                  <a:srgbClr val="3FA237"/>
                </a:solidFill>
              </a:rPr>
              <a:t>	</a:t>
            </a:r>
            <a:br>
              <a:rPr lang="en-US" altLang="en-US" sz="18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1484784"/>
            <a:ext cx="81369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DPG Mainz, 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March 2014</a:t>
            </a:r>
          </a:p>
          <a:p>
            <a:r>
              <a:rPr lang="en-US" sz="1600" dirty="0" smtClean="0"/>
              <a:t>Oral Presentation </a:t>
            </a:r>
          </a:p>
          <a:p>
            <a:r>
              <a:rPr lang="en-US" sz="1600" dirty="0" smtClean="0"/>
              <a:t>“Characterization </a:t>
            </a:r>
            <a:r>
              <a:rPr lang="en-US" sz="1600" dirty="0"/>
              <a:t>of the Dosepix detector </a:t>
            </a:r>
            <a:r>
              <a:rPr lang="en-US" sz="1600" dirty="0" smtClean="0"/>
              <a:t>under clinical conditions ”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800" dirty="0" smtClean="0"/>
              <a:t>RESMDD Florence, 8-10 October </a:t>
            </a:r>
            <a:r>
              <a:rPr lang="en-US" sz="1800" dirty="0"/>
              <a:t>2014</a:t>
            </a:r>
          </a:p>
          <a:p>
            <a:r>
              <a:rPr lang="en-US" sz="1600" dirty="0"/>
              <a:t>Oral Presentation </a:t>
            </a:r>
          </a:p>
          <a:p>
            <a:r>
              <a:rPr lang="en-US" sz="1600" dirty="0"/>
              <a:t>“Development of silicon monolithic arrays for dosimetry in external </a:t>
            </a:r>
            <a:r>
              <a:rPr lang="en-US" sz="1600" dirty="0" smtClean="0"/>
              <a:t>beam </a:t>
            </a:r>
            <a:r>
              <a:rPr lang="en-US" sz="1600" dirty="0"/>
              <a:t>radiotherapy”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800" dirty="0" smtClean="0"/>
              <a:t>IEEE 2014 Seattle, 8-15 November </a:t>
            </a:r>
            <a:r>
              <a:rPr lang="en-US" sz="1800" dirty="0"/>
              <a:t>2014</a:t>
            </a:r>
          </a:p>
          <a:p>
            <a:r>
              <a:rPr lang="en-US" sz="1600" dirty="0" smtClean="0"/>
              <a:t>Poster </a:t>
            </a:r>
            <a:r>
              <a:rPr lang="en-US" sz="1600" dirty="0"/>
              <a:t>Presentation </a:t>
            </a:r>
          </a:p>
          <a:p>
            <a:r>
              <a:rPr lang="en-US" sz="1600" dirty="0"/>
              <a:t>“Investigation on the radiation tolerance of Dosepix detector”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4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b="1" dirty="0" smtClean="0"/>
              <a:t>Training and </a:t>
            </a:r>
            <a:r>
              <a:rPr lang="en-US" sz="1100" b="1" dirty="0" err="1" smtClean="0"/>
              <a:t>Secondments</a:t>
            </a:r>
            <a:endParaRPr lang="en-US" sz="1100" b="1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b="0" dirty="0" smtClean="0">
                <a:solidFill>
                  <a:srgbClr val="3FA237"/>
                </a:solidFill>
              </a:rPr>
              <a:t>Planned Training and </a:t>
            </a:r>
            <a:br>
              <a:rPr lang="en-US" altLang="en-US" b="0" dirty="0" smtClean="0">
                <a:solidFill>
                  <a:srgbClr val="3FA237"/>
                </a:solidFill>
              </a:rPr>
            </a:br>
            <a:r>
              <a:rPr lang="en-US" altLang="en-US" b="0" dirty="0" err="1" smtClean="0">
                <a:solidFill>
                  <a:srgbClr val="3FA237"/>
                </a:solidFill>
              </a:rPr>
              <a:t>Secondments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71820"/>
            <a:ext cx="2750097" cy="206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6494" y="1475422"/>
            <a:ext cx="81369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Business and Administration training, ST </a:t>
            </a:r>
            <a:r>
              <a:rPr lang="en-US" sz="1600" dirty="0" smtClean="0"/>
              <a:t>Microelectronics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err="1" smtClean="0"/>
              <a:t>Secondment</a:t>
            </a:r>
            <a:r>
              <a:rPr lang="en-US" sz="1600" dirty="0" smtClean="0"/>
              <a:t> at the UPENN University Hospital, </a:t>
            </a:r>
            <a:r>
              <a:rPr lang="en-US" sz="1600" dirty="0" err="1" smtClean="0"/>
              <a:t>Phyladelphia</a:t>
            </a:r>
            <a:endParaRPr lang="en-US" sz="1600" dirty="0"/>
          </a:p>
          <a:p>
            <a:r>
              <a:rPr lang="en-US" sz="1600" dirty="0" smtClean="0"/>
              <a:t> (tentative: 16-28 November 2014):</a:t>
            </a:r>
          </a:p>
          <a:p>
            <a:endParaRPr lang="en-US" sz="16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Measurements on plan QA with </a:t>
            </a:r>
            <a:r>
              <a:rPr lang="en-US" sz="1600" dirty="0"/>
              <a:t>silicon monolithic </a:t>
            </a:r>
            <a:r>
              <a:rPr lang="en-US" sz="1600" dirty="0" smtClean="0"/>
              <a:t>array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Trainings on clinical quality assurance routine (to be defined)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384184"/>
            <a:ext cx="2287116" cy="64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9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5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2533" y="1889591"/>
            <a:ext cx="37174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Thank you </a:t>
            </a:r>
          </a:p>
          <a:p>
            <a:r>
              <a:rPr lang="en-US" sz="3600" i="1" dirty="0" smtClean="0"/>
              <a:t>very much </a:t>
            </a:r>
          </a:p>
          <a:p>
            <a:r>
              <a:rPr lang="en-US" sz="3600" i="1" dirty="0" smtClean="0"/>
              <a:t>for your attention</a:t>
            </a:r>
            <a:endParaRPr lang="en-US" sz="3600" i="1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367674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1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270157"/>
            <a:ext cx="8064896" cy="4943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5" y="1556792"/>
            <a:ext cx="77497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Research 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Activities</a:t>
            </a:r>
          </a:p>
          <a:p>
            <a:endParaRPr lang="en-US" sz="3600" dirty="0"/>
          </a:p>
          <a:p>
            <a:r>
              <a:rPr lang="en-US" sz="3600" dirty="0" smtClean="0"/>
              <a:t>		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            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94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b="0" dirty="0" smtClean="0">
                <a:solidFill>
                  <a:srgbClr val="3FA237"/>
                </a:solidFill>
              </a:rPr>
              <a:t>General overview</a:t>
            </a:r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1209140"/>
            <a:ext cx="70567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3FA237"/>
              </a:buClr>
              <a:buFont typeface="Wingdings" panose="05000000000000000000" pitchFamily="2" charset="2"/>
              <a:buChar char="Ø"/>
            </a:pPr>
            <a:r>
              <a:rPr lang="en-US" sz="1600" dirty="0" smtClean="0"/>
              <a:t>Dosepix detector as Quality Assurance tool  in diagnostics    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570855" y="1744890"/>
            <a:ext cx="8064896" cy="4416491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40" name="Picture 3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916832"/>
            <a:ext cx="7632849" cy="417646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83"/>
          <a:stretch/>
        </p:blipFill>
        <p:spPr bwMode="auto">
          <a:xfrm>
            <a:off x="5240186" y="2290450"/>
            <a:ext cx="2293332" cy="648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0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b="0" dirty="0" smtClean="0">
                <a:solidFill>
                  <a:srgbClr val="3FA237"/>
                </a:solidFill>
              </a:rPr>
              <a:t>kVp-meter in mammography</a:t>
            </a:r>
            <a:endParaRPr lang="en-US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412777"/>
            <a:ext cx="8064896" cy="4800534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6"/>
          <a:stretch/>
        </p:blipFill>
        <p:spPr bwMode="auto">
          <a:xfrm>
            <a:off x="5364088" y="2765835"/>
            <a:ext cx="2514740" cy="342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1" y="2996952"/>
            <a:ext cx="3573253" cy="250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" y="1484784"/>
            <a:ext cx="78581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84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39552" y="1556793"/>
            <a:ext cx="8064896" cy="465651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772816"/>
            <a:ext cx="69127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October 2013 – October 2014:</a:t>
            </a:r>
          </a:p>
          <a:p>
            <a:pPr>
              <a:buClr>
                <a:srgbClr val="3FA237"/>
              </a:buClr>
            </a:pPr>
            <a:endParaRPr lang="en-US" dirty="0"/>
          </a:p>
          <a:p>
            <a:pPr>
              <a:buClr>
                <a:srgbClr val="3FA237"/>
              </a:buClr>
            </a:pPr>
            <a:r>
              <a:rPr lang="en-US" dirty="0" smtClean="0"/>
              <a:t>Dosepix as kVp-meter in mammography</a:t>
            </a:r>
          </a:p>
          <a:p>
            <a:pPr>
              <a:buClr>
                <a:srgbClr val="3FA237"/>
              </a:buClr>
            </a:pPr>
            <a:r>
              <a:rPr lang="en-US" dirty="0" smtClean="0"/>
              <a:t>Radiation Tolerance studies</a:t>
            </a:r>
          </a:p>
          <a:p>
            <a:pPr>
              <a:buClr>
                <a:srgbClr val="3FA237"/>
              </a:buClr>
            </a:pPr>
            <a:r>
              <a:rPr lang="en-US" dirty="0" smtClean="0"/>
              <a:t>Temperature characterization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b="0" dirty="0" smtClean="0">
                <a:solidFill>
                  <a:srgbClr val="3FA237"/>
                </a:solidFill>
              </a:rPr>
              <a:t>Sum up of activities</a:t>
            </a:r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b="0" dirty="0" smtClean="0">
              <a:solidFill>
                <a:srgbClr val="FF0000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5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kVp-meter in mammography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220755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1" i="1" dirty="0" smtClean="0">
                <a:solidFill>
                  <a:srgbClr val="3FA237"/>
                </a:solidFill>
              </a:rPr>
              <a:t>Image quality </a:t>
            </a:r>
            <a:r>
              <a:rPr lang="en-US" sz="1800" i="1" dirty="0" smtClean="0"/>
              <a:t>and </a:t>
            </a:r>
            <a:r>
              <a:rPr lang="en-US" sz="1800" b="1" i="1" dirty="0" smtClean="0">
                <a:solidFill>
                  <a:srgbClr val="3FA237"/>
                </a:solidFill>
              </a:rPr>
              <a:t>dose</a:t>
            </a:r>
            <a:r>
              <a:rPr lang="en-US" sz="1800" i="1" dirty="0" smtClean="0"/>
              <a:t> depend on the </a:t>
            </a:r>
            <a:r>
              <a:rPr lang="en-US" sz="1800" i="1" dirty="0" err="1" smtClean="0"/>
              <a:t>xRay</a:t>
            </a:r>
            <a:r>
              <a:rPr lang="en-US" sz="1800" i="1" dirty="0" smtClean="0"/>
              <a:t> tube voltage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796819"/>
            <a:ext cx="8064896" cy="4416491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r="2946" b="2733"/>
          <a:stretch/>
        </p:blipFill>
        <p:spPr bwMode="auto">
          <a:xfrm>
            <a:off x="611561" y="1908019"/>
            <a:ext cx="3672407" cy="4128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08019"/>
            <a:ext cx="4052261" cy="412833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52861"/>
            <a:ext cx="1429651" cy="139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55403" y="2513026"/>
            <a:ext cx="170938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Tube setting: </a:t>
            </a:r>
          </a:p>
          <a:p>
            <a:pPr algn="r"/>
            <a:r>
              <a:rPr lang="en-US" sz="1400" dirty="0" smtClean="0"/>
              <a:t>30 kV, 20 </a:t>
            </a:r>
            <a:r>
              <a:rPr lang="en-US" sz="1400" dirty="0" err="1" smtClean="0"/>
              <a:t>mAs</a:t>
            </a:r>
            <a:endParaRPr lang="en-US" sz="1400" dirty="0" smtClean="0"/>
          </a:p>
          <a:p>
            <a:pPr algn="r"/>
            <a:r>
              <a:rPr lang="en-US" sz="1400" dirty="0" smtClean="0"/>
              <a:t>Mo-Mo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0096" y="1921478"/>
            <a:ext cx="10738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Big Pixels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499020" y="4365104"/>
            <a:ext cx="1529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Tube setting: </a:t>
            </a:r>
          </a:p>
          <a:p>
            <a:pPr algn="r"/>
            <a:r>
              <a:rPr lang="en-US" sz="1400" dirty="0" smtClean="0"/>
              <a:t>30 kV, 20 </a:t>
            </a:r>
            <a:r>
              <a:rPr lang="en-US" sz="1400" dirty="0" err="1" smtClean="0"/>
              <a:t>mAs</a:t>
            </a:r>
            <a:endParaRPr lang="en-US" sz="1400" dirty="0" smtClean="0"/>
          </a:p>
          <a:p>
            <a:pPr algn="r"/>
            <a:r>
              <a:rPr lang="en-US" sz="1400" dirty="0" smtClean="0"/>
              <a:t>Mo-Mo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35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sz="1600" b="0" dirty="0" smtClean="0">
                <a:solidFill>
                  <a:srgbClr val="3FA237"/>
                </a:solidFill>
              </a:rPr>
              <a:t>kVp-meter in mammography</a:t>
            </a:r>
            <a:endParaRPr lang="en-US" altLang="en-US" sz="1400" b="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220755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1" i="1" dirty="0" smtClean="0">
                <a:solidFill>
                  <a:srgbClr val="3FA237"/>
                </a:solidFill>
              </a:rPr>
              <a:t>kVp: </a:t>
            </a:r>
            <a:r>
              <a:rPr lang="en-US" sz="1800" i="1" dirty="0" smtClean="0"/>
              <a:t>fitting the end point of the spectrum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796819"/>
            <a:ext cx="8064896" cy="4416491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92997473"/>
              </p:ext>
            </p:extLst>
          </p:nvPr>
        </p:nvGraphicFramePr>
        <p:xfrm>
          <a:off x="683568" y="2084850"/>
          <a:ext cx="3816424" cy="30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317532425"/>
              </p:ext>
            </p:extLst>
          </p:nvPr>
        </p:nvGraphicFramePr>
        <p:xfrm>
          <a:off x="4644008" y="2084851"/>
          <a:ext cx="3798168" cy="3072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55576" y="537442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Additional filtration</a:t>
            </a:r>
            <a:r>
              <a:rPr lang="en-US" sz="1600" dirty="0" smtClean="0"/>
              <a:t>: 0.3mm Cu</a:t>
            </a:r>
          </a:p>
          <a:p>
            <a:r>
              <a:rPr lang="en-US" sz="1600" b="1" dirty="0" smtClean="0"/>
              <a:t>Counts/big pixel/s</a:t>
            </a:r>
            <a:r>
              <a:rPr lang="en-US" sz="1600" dirty="0" smtClean="0"/>
              <a:t>:  </a:t>
            </a:r>
            <a:r>
              <a:rPr lang="en-US" sz="1600" b="1" dirty="0" smtClean="0">
                <a:solidFill>
                  <a:srgbClr val="00B050"/>
                </a:solidFill>
              </a:rPr>
              <a:t>1.5 · 10</a:t>
            </a:r>
            <a:r>
              <a:rPr lang="en-US" sz="1600" b="1" baseline="30000" dirty="0" smtClean="0">
                <a:solidFill>
                  <a:srgbClr val="00B050"/>
                </a:solidFill>
              </a:rPr>
              <a:t>4</a:t>
            </a:r>
            <a:r>
              <a:rPr lang="en-US" sz="1600" b="1" dirty="0" smtClean="0">
                <a:solidFill>
                  <a:srgbClr val="00B050"/>
                </a:solidFill>
              </a:rPr>
              <a:t> Hz  </a:t>
            </a:r>
            <a:r>
              <a:rPr lang="en-US" sz="1600" dirty="0" smtClean="0"/>
              <a:t>[ count rate without filtration : 5· </a:t>
            </a:r>
            <a:r>
              <a:rPr lang="en-US" sz="1600" dirty="0"/>
              <a:t>10</a:t>
            </a:r>
            <a:r>
              <a:rPr lang="en-US" sz="1600" baseline="30000" dirty="0"/>
              <a:t>4</a:t>
            </a:r>
            <a:r>
              <a:rPr lang="en-US" sz="1600" dirty="0"/>
              <a:t> </a:t>
            </a:r>
            <a:r>
              <a:rPr lang="en-US" sz="1600" dirty="0" smtClean="0"/>
              <a:t>Hz ] </a:t>
            </a:r>
            <a:endParaRPr lang="en-US" sz="16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29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-27384"/>
            <a:ext cx="3672408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Outline</a:t>
            </a:r>
          </a:p>
          <a:p>
            <a:pPr algn="r"/>
            <a:r>
              <a:rPr lang="en-US" sz="1100" b="1" dirty="0" smtClean="0"/>
              <a:t>Research Activities</a:t>
            </a:r>
          </a:p>
          <a:p>
            <a:pPr algn="r"/>
            <a:r>
              <a:rPr lang="en-US" sz="1100" dirty="0" smtClean="0"/>
              <a:t>Conferences</a:t>
            </a:r>
          </a:p>
          <a:p>
            <a:pPr algn="r"/>
            <a:r>
              <a:rPr lang="en-US" sz="1100" dirty="0" smtClean="0"/>
              <a:t>Training and </a:t>
            </a:r>
            <a:r>
              <a:rPr lang="en-US" sz="1100" dirty="0" err="1" smtClean="0"/>
              <a:t>Secondments</a:t>
            </a:r>
            <a:endParaRPr lang="en-US" sz="1100" dirty="0" smtClean="0"/>
          </a:p>
          <a:p>
            <a:pPr algn="r"/>
            <a:endParaRPr lang="en-US" sz="1100" dirty="0" smtClean="0"/>
          </a:p>
          <a:p>
            <a:endParaRPr lang="en-US" sz="1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467544" y="150039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altLang="en-US" sz="1800" b="0" dirty="0" smtClean="0">
                <a:solidFill>
                  <a:srgbClr val="3FA237"/>
                </a:solidFill>
              </a:rPr>
              <a:t>Dosepix Characterization</a:t>
            </a:r>
            <a:r>
              <a:rPr lang="en-US" altLang="en-US" sz="1600" b="0" dirty="0" smtClean="0">
                <a:solidFill>
                  <a:srgbClr val="3FA237"/>
                </a:solidFill>
              </a:rPr>
              <a:t/>
            </a:r>
            <a:br>
              <a:rPr lang="en-US" altLang="en-US" sz="1600" b="0" dirty="0" smtClean="0">
                <a:solidFill>
                  <a:srgbClr val="3FA237"/>
                </a:solidFill>
              </a:rPr>
            </a:br>
            <a:r>
              <a:rPr lang="en-US" altLang="en-US" b="0" dirty="0" err="1" smtClean="0">
                <a:solidFill>
                  <a:srgbClr val="3FA237"/>
                </a:solidFill>
              </a:rPr>
              <a:t>RadiationTolerance</a:t>
            </a:r>
            <a:r>
              <a:rPr lang="en-US" altLang="en-US" b="0" dirty="0" smtClean="0">
                <a:solidFill>
                  <a:srgbClr val="3FA237"/>
                </a:solidFill>
              </a:rPr>
              <a:t> studies</a:t>
            </a:r>
            <a:endParaRPr lang="en-US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39552" y="1412776"/>
            <a:ext cx="8064896" cy="480053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628800"/>
            <a:ext cx="547260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10-28/02/2014</a:t>
            </a:r>
          </a:p>
          <a:p>
            <a:r>
              <a:rPr lang="en-US" dirty="0" err="1" smtClean="0"/>
              <a:t>Secondment</a:t>
            </a:r>
            <a:r>
              <a:rPr lang="en-US" dirty="0" smtClean="0"/>
              <a:t> at CERN</a:t>
            </a:r>
          </a:p>
          <a:p>
            <a:r>
              <a:rPr lang="en-US" i="1" dirty="0" smtClean="0"/>
              <a:t>Radiation Tolerance Studies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1600" dirty="0" smtClean="0"/>
              <a:t>Measurement Session:</a:t>
            </a:r>
          </a:p>
          <a:p>
            <a:r>
              <a:rPr lang="en-US" sz="1600" dirty="0" smtClean="0"/>
              <a:t>Accumulated </a:t>
            </a:r>
            <a:r>
              <a:rPr lang="en-US" sz="1600" dirty="0"/>
              <a:t>dose for the test:</a:t>
            </a:r>
          </a:p>
          <a:p>
            <a:r>
              <a:rPr lang="en-US" sz="1600" dirty="0" smtClean="0"/>
              <a:t>       5 </a:t>
            </a:r>
            <a:r>
              <a:rPr lang="en-US" sz="1600" dirty="0"/>
              <a:t>kGy in step of 200 Gy </a:t>
            </a:r>
          </a:p>
          <a:p>
            <a:r>
              <a:rPr lang="en-US" sz="1600" dirty="0"/>
              <a:t>Tube settings: </a:t>
            </a:r>
          </a:p>
          <a:p>
            <a:r>
              <a:rPr lang="en-US" sz="1600" dirty="0" smtClean="0"/>
              <a:t>       40 </a:t>
            </a:r>
            <a:r>
              <a:rPr lang="en-US" sz="1600" dirty="0"/>
              <a:t>kV, 2 mA dose rate 4.83 Gy/min </a:t>
            </a:r>
            <a:endParaRPr lang="en-US" sz="1600" dirty="0">
              <a:latin typeface="Arial" charset="0"/>
              <a:ea typeface="ＭＳ Ｐゴシック" pitchFamily="28" charset="-128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 template - October 2011">
  <a:themeElements>
    <a:clrScheme name="IBA Corporate Woma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0AB00"/>
      </a:accent1>
      <a:accent2>
        <a:srgbClr val="009FDA"/>
      </a:accent2>
      <a:accent3>
        <a:srgbClr val="FFFFFF"/>
      </a:accent3>
      <a:accent4>
        <a:srgbClr val="000000"/>
      </a:accent4>
      <a:accent5>
        <a:srgbClr val="F6D2AA"/>
      </a:accent5>
      <a:accent6>
        <a:srgbClr val="0090C5"/>
      </a:accent6>
      <a:hlink>
        <a:srgbClr val="69BE28"/>
      </a:hlink>
      <a:folHlink>
        <a:srgbClr val="F0AB00"/>
      </a:folHlink>
    </a:clrScheme>
    <a:fontScheme name="IBA Corporate Woma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IBA Corporate Wo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0AB00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F6D2AA"/>
        </a:accent5>
        <a:accent6>
          <a:srgbClr val="0090C5"/>
        </a:accent6>
        <a:hlink>
          <a:srgbClr val="69BE28"/>
        </a:hlink>
        <a:folHlink>
          <a:srgbClr val="F0A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720EB1E0BA5D4AA9481933757C3D6B" ma:contentTypeVersion="1" ma:contentTypeDescription="Create a new document." ma:contentTypeScope="" ma:versionID="de836383f2726ff40f3654324a5de5cd">
  <xsd:schema xmlns:xsd="http://www.w3.org/2001/XMLSchema" xmlns:p="http://schemas.microsoft.com/office/2006/metadata/properties" xmlns:ns2="c87027b3-d06a-4d08-be1c-28596161f1dc" targetNamespace="http://schemas.microsoft.com/office/2006/metadata/properties" ma:root="true" ma:fieldsID="ad071fc49166b2d7ea2749a3a731f480" ns2:_="">
    <xsd:import namespace="c87027b3-d06a-4d08-be1c-28596161f1dc"/>
    <xsd:element name="properties">
      <xsd:complexType>
        <xsd:sequence>
          <xsd:element name="documentManagement">
            <xsd:complexType>
              <xsd:all>
                <xsd:element ref="ns2:Target_x0020_Audience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87027b3-d06a-4d08-be1c-28596161f1dc" elementFormDefault="qualified">
    <xsd:import namespace="http://schemas.microsoft.com/office/2006/documentManagement/types"/>
    <xsd:element name="Target_x0020_Audiences" ma:index="8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rget_x0020_Audiences xmlns="c87027b3-d06a-4d08-be1c-28596161f1dc" xsi:nil="true"/>
  </documentManagement>
</p:properties>
</file>

<file path=customXml/itemProps1.xml><?xml version="1.0" encoding="utf-8"?>
<ds:datastoreItem xmlns:ds="http://schemas.openxmlformats.org/officeDocument/2006/customXml" ds:itemID="{C552DD3E-A757-4D13-BB47-9725D661E044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F6A827BA-C0C2-48C2-B649-CB52281273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31F7F7-E344-46E3-AE54-6882E59F8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027b3-d06a-4d08-be1c-28596161f1d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4F176870-B6EF-479F-8790-53A5AF571A71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c87027b3-d06a-4d08-be1c-28596161f1dc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654</Words>
  <Application>Microsoft Office PowerPoint</Application>
  <PresentationFormat>On-screen Show (4:3)</PresentationFormat>
  <Paragraphs>225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IBA template - October 2011</vt:lpstr>
      <vt:lpstr>Custom Design</vt:lpstr>
      <vt:lpstr>PowerPoint Presentation</vt:lpstr>
      <vt:lpstr>PowerPoint Presentation</vt:lpstr>
      <vt:lpstr> </vt:lpstr>
      <vt:lpstr>Dosepix Characterization General overview </vt:lpstr>
      <vt:lpstr>Dosepix Characterization kVp-meter in mammography</vt:lpstr>
      <vt:lpstr>Dosepix Characterization Sum up of activities </vt:lpstr>
      <vt:lpstr>Dosepix Characterization kVp-meter in mammography</vt:lpstr>
      <vt:lpstr>Dosepix Characterization kVp-meter in mammography</vt:lpstr>
      <vt:lpstr>Dosepix Characterization RadiationTolerance studies</vt:lpstr>
      <vt:lpstr>Dosepix Characterization Radiation Tolerance studies</vt:lpstr>
      <vt:lpstr>Dosepix Characterization Radiation Tolerance studies</vt:lpstr>
      <vt:lpstr>Dosepix Characterization Temperature Characterization</vt:lpstr>
      <vt:lpstr>Dosepix Characterization Temperature Characterization</vt:lpstr>
      <vt:lpstr>Dosepix Characterization Temperature Characterization</vt:lpstr>
      <vt:lpstr>Dosepix Characterization Temperature Characterization</vt:lpstr>
      <vt:lpstr>Other Activities SFD diodes </vt:lpstr>
      <vt:lpstr>Other Activities SFD diodes </vt:lpstr>
      <vt:lpstr>Other Activities SFD diodes </vt:lpstr>
      <vt:lpstr> </vt:lpstr>
      <vt:lpstr>Conferences 2014     </vt:lpstr>
      <vt:lpstr>Planned Training and  Secondments </vt:lpstr>
      <vt:lpstr>PowerPoint Presentation</vt:lpstr>
    </vt:vector>
  </TitlesOfParts>
  <Company>IBA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scoppen</dc:creator>
  <cp:lastModifiedBy>Francesca Bisello</cp:lastModifiedBy>
  <cp:revision>224</cp:revision>
  <dcterms:created xsi:type="dcterms:W3CDTF">2011-10-27T12:25:39Z</dcterms:created>
  <dcterms:modified xsi:type="dcterms:W3CDTF">2014-09-29T21:12:44Z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System Account</vt:lpwstr>
  </property>
  <property fmtid="{D5CDD505-2E9C-101B-9397-08002B2CF9AE}" pid="3" name="xd_Signature">
    <vt:lpwstr/>
  </property>
  <property fmtid="{D5CDD505-2E9C-101B-9397-08002B2CF9AE}" pid="4" name="TemplateUrl">
    <vt:lpwstr/>
  </property>
  <property fmtid="{D5CDD505-2E9C-101B-9397-08002B2CF9AE}" pid="5" name="xd_ProgID">
    <vt:lpwstr/>
  </property>
  <property fmtid="{D5CDD505-2E9C-101B-9397-08002B2CF9AE}" pid="6" name="display_urn:schemas-microsoft-com:office:office#Author">
    <vt:lpwstr>System Account</vt:lpwstr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">
    <vt:lpwstr>Document</vt:lpwstr>
  </property>
</Properties>
</file>