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4394" r:id="rId2"/>
    <p:sldMasterId id="2147484406" r:id="rId3"/>
    <p:sldMasterId id="2147484369" r:id="rId4"/>
    <p:sldMasterId id="2147484382" r:id="rId5"/>
  </p:sldMasterIdLst>
  <p:notesMasterIdLst>
    <p:notesMasterId r:id="rId22"/>
  </p:notesMasterIdLst>
  <p:handoutMasterIdLst>
    <p:handoutMasterId r:id="rId23"/>
  </p:handoutMasterIdLst>
  <p:sldIdLst>
    <p:sldId id="355" r:id="rId6"/>
    <p:sldId id="332" r:id="rId7"/>
    <p:sldId id="369" r:id="rId8"/>
    <p:sldId id="361" r:id="rId9"/>
    <p:sldId id="368" r:id="rId10"/>
    <p:sldId id="334" r:id="rId11"/>
    <p:sldId id="370" r:id="rId12"/>
    <p:sldId id="367" r:id="rId13"/>
    <p:sldId id="362" r:id="rId14"/>
    <p:sldId id="363" r:id="rId15"/>
    <p:sldId id="364" r:id="rId16"/>
    <p:sldId id="344" r:id="rId17"/>
    <p:sldId id="365" r:id="rId18"/>
    <p:sldId id="351" r:id="rId19"/>
    <p:sldId id="350" r:id="rId20"/>
    <p:sldId id="366" r:id="rId21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D0FC"/>
    <a:srgbClr val="000000"/>
    <a:srgbClr val="0000FF"/>
    <a:srgbClr val="FF0000"/>
    <a:srgbClr val="00FF00"/>
    <a:srgbClr val="D1D7F3"/>
    <a:srgbClr val="CC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Střední styl 4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25E5076-3810-47DD-B79F-674D7AD40C01}" styleName="Tmavý styl 1 – zvýraznění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Světlý styl 3 – zvýraznění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91" autoAdjust="0"/>
    <p:restoredTop sz="89385" autoAdjust="0"/>
  </p:normalViewPr>
  <p:slideViewPr>
    <p:cSldViewPr snapToGrid="0">
      <p:cViewPr varScale="1">
        <p:scale>
          <a:sx n="79" d="100"/>
          <a:sy n="79" d="100"/>
        </p:scale>
        <p:origin x="-1421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970" y="-108"/>
      </p:cViewPr>
      <p:guideLst>
        <p:guide orient="horz" pos="3126"/>
        <p:guide pos="210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1203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1204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1205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fld id="{01F32A21-457B-4351-B5D9-E2AD6A2F1D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6191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746125"/>
            <a:ext cx="4964113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3"/>
            <a:ext cx="48910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506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defTabSz="9445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26" tIns="47263" rIns="94526" bIns="47263" numCol="1" anchor="b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cs typeface="+mn-cs"/>
              </a:defRPr>
            </a:lvl1pPr>
          </a:lstStyle>
          <a:p>
            <a:pPr>
              <a:defRPr/>
            </a:pPr>
            <a:fld id="{435B006A-6A85-44B2-A87D-8A7987A36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58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71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Dot</a:t>
            </a:r>
            <a:r>
              <a:rPr lang="cs-CZ" baseline="0" dirty="0" smtClean="0"/>
              <a:t> , small blob indicating low energy transfer! </a:t>
            </a:r>
          </a:p>
          <a:p>
            <a:r>
              <a:rPr lang="cs-CZ" baseline="0" dirty="0" smtClean="0"/>
              <a:t>Heavy track and heavy blob indicating HET to the sensor layer!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00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For me:</a:t>
            </a:r>
            <a:r>
              <a:rPr lang="cs-CZ" baseline="0" dirty="0" smtClean="0"/>
              <a:t> Check, if there is a correlation between the appearance of curly tracks and the inelastic scattering to the first excited level of silicon!</a:t>
            </a:r>
          </a:p>
          <a:p>
            <a:r>
              <a:rPr lang="cs-CZ" baseline="0" dirty="0" smtClean="0"/>
              <a:t>+ compare measured peaks with the cross section for it! </a:t>
            </a:r>
          </a:p>
          <a:p>
            <a:r>
              <a:rPr lang="cs-CZ" baseline="0" dirty="0" smtClean="0"/>
              <a:t>Number of different cluster types as a function of kinetic neutron energy!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34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71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71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377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04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B006A-6A85-44B2-A87D-8A7987A3620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377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6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59" name="Line 1033"/>
          <p:cNvSpPr>
            <a:spLocks noChangeShapeType="1"/>
          </p:cNvSpPr>
          <p:nvPr userDrawn="1"/>
        </p:nvSpPr>
        <p:spPr bwMode="ltGray">
          <a:xfrm flipH="1">
            <a:off x="719138" y="1524000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0" name="Line 1034"/>
          <p:cNvSpPr>
            <a:spLocks noChangeShapeType="1"/>
          </p:cNvSpPr>
          <p:nvPr userDrawn="1"/>
        </p:nvSpPr>
        <p:spPr bwMode="ltGray">
          <a:xfrm>
            <a:off x="912813" y="914400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1" name="Arc 1035"/>
          <p:cNvSpPr>
            <a:spLocks/>
          </p:cNvSpPr>
          <p:nvPr userDrawn="1"/>
        </p:nvSpPr>
        <p:spPr bwMode="ltGray">
          <a:xfrm rot="16200000" flipH="1">
            <a:off x="821532" y="1426369"/>
            <a:ext cx="192087" cy="193675"/>
          </a:xfrm>
          <a:custGeom>
            <a:avLst/>
            <a:gdLst>
              <a:gd name="T0" fmla="*/ 2147483647 w 43195"/>
              <a:gd name="T1" fmla="*/ 0 h 43181"/>
              <a:gd name="T2" fmla="*/ 0 w 43195"/>
              <a:gd name="T3" fmla="*/ 2147483647 h 43181"/>
              <a:gd name="T4" fmla="*/ 2147483647 w 43195"/>
              <a:gd name="T5" fmla="*/ 2147483647 h 431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81" fill="none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</a:path>
              <a:path w="43195" h="43181" stroke="0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  <a:lnTo>
                  <a:pt x="21595" y="21581"/>
                </a:lnTo>
                <a:lnTo>
                  <a:pt x="22503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2" name="Line 1108"/>
          <p:cNvSpPr>
            <a:spLocks noChangeShapeType="1"/>
          </p:cNvSpPr>
          <p:nvPr userDrawn="1"/>
        </p:nvSpPr>
        <p:spPr bwMode="ltGray">
          <a:xfrm rot="10800000" flipH="1">
            <a:off x="2325688" y="5487988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3" name="Line 1109"/>
          <p:cNvSpPr>
            <a:spLocks noChangeShapeType="1"/>
          </p:cNvSpPr>
          <p:nvPr userDrawn="1"/>
        </p:nvSpPr>
        <p:spPr bwMode="ltGray">
          <a:xfrm rot="10800000">
            <a:off x="8229600" y="3262313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4" name="Arc 1110"/>
          <p:cNvSpPr>
            <a:spLocks/>
          </p:cNvSpPr>
          <p:nvPr userDrawn="1"/>
        </p:nvSpPr>
        <p:spPr bwMode="ltGray">
          <a:xfrm rot="5400000" flipH="1">
            <a:off x="8133557" y="5393531"/>
            <a:ext cx="192088" cy="193675"/>
          </a:xfrm>
          <a:custGeom>
            <a:avLst/>
            <a:gdLst>
              <a:gd name="T0" fmla="*/ 2147483647 w 43195"/>
              <a:gd name="T1" fmla="*/ 0 h 43140"/>
              <a:gd name="T2" fmla="*/ 0 w 43195"/>
              <a:gd name="T3" fmla="*/ 2147483647 h 43140"/>
              <a:gd name="T4" fmla="*/ 2147483647 w 43195"/>
              <a:gd name="T5" fmla="*/ 2147483647 h 431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40" fill="none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</a:path>
              <a:path w="43195" h="43140" stroke="0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  <a:lnTo>
                  <a:pt x="21595" y="21540"/>
                </a:lnTo>
                <a:lnTo>
                  <a:pt x="23200" y="-1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5" name="Rectangle 1165"/>
          <p:cNvSpPr>
            <a:spLocks noChangeArrowheads="1"/>
          </p:cNvSpPr>
          <p:nvPr userDrawn="1"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rgbClr val="D1D7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6" name="Line 1166"/>
          <p:cNvSpPr>
            <a:spLocks noChangeShapeType="1"/>
          </p:cNvSpPr>
          <p:nvPr userDrawn="1"/>
        </p:nvSpPr>
        <p:spPr bwMode="ltGray">
          <a:xfrm>
            <a:off x="8843963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7" name="Line 1168"/>
          <p:cNvSpPr>
            <a:spLocks noChangeShapeType="1"/>
          </p:cNvSpPr>
          <p:nvPr userDrawn="1"/>
        </p:nvSpPr>
        <p:spPr bwMode="ltGray">
          <a:xfrm>
            <a:off x="0" y="3051175"/>
            <a:ext cx="514826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1069671" y="1671328"/>
            <a:ext cx="7020000" cy="1224000"/>
          </a:xfrm>
        </p:spPr>
        <p:txBody>
          <a:bodyPr anchor="ctr"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nadpisů</a:t>
            </a:r>
            <a:r>
              <a:rPr lang="en-US" dirty="0"/>
              <a:t>.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73480" y="3210106"/>
            <a:ext cx="7020000" cy="2124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Wingdings" pitchFamily="2" charset="2"/>
              <a:buNone/>
              <a:defRPr sz="1800" b="1"/>
            </a:lvl1pPr>
          </a:lstStyle>
          <a:p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podnadpisů</a:t>
            </a:r>
            <a:r>
              <a:rPr lang="en-US" dirty="0"/>
              <a:t>.</a:t>
            </a:r>
          </a:p>
        </p:txBody>
      </p:sp>
      <p:pic>
        <p:nvPicPr>
          <p:cNvPr id="70" name="Picture 6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255" y="112254"/>
            <a:ext cx="1882127" cy="1404000"/>
          </a:xfrm>
          <a:prstGeom prst="rect">
            <a:avLst/>
          </a:prstGeom>
        </p:spPr>
      </p:pic>
      <p:pic>
        <p:nvPicPr>
          <p:cNvPr id="68" name="Picture 73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608" y="175708"/>
            <a:ext cx="1442338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422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46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28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04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72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68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45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95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30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30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19075"/>
            <a:ext cx="6476999" cy="10001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0"/>
          </p:nvPr>
        </p:nvSpPr>
        <p:spPr>
          <a:xfrm>
            <a:off x="669517" y="1372149"/>
            <a:ext cx="8100000" cy="5040000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B980-9567-45AE-AEC9-23E23BF152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445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327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61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94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838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79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86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351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748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195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667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3111B-5CC4-456E-9191-DDDF45A10BF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95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201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774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029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688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90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300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81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671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0692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2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67"/>
          <p:cNvSpPr>
            <a:spLocks noChangeArrowheads="1"/>
          </p:cNvSpPr>
          <p:nvPr userDrawn="1"/>
        </p:nvSpPr>
        <p:spPr bwMode="auto">
          <a:xfrm>
            <a:off x="-50622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175" y="3175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37" name="Line 5"/>
              <p:cNvSpPr>
                <a:spLocks noChangeShapeType="1"/>
              </p:cNvSpPr>
              <p:nvPr userDrawn="1"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8" name="Line 6"/>
              <p:cNvSpPr>
                <a:spLocks noChangeShapeType="1"/>
              </p:cNvSpPr>
              <p:nvPr userDrawn="1"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9" name="Line 7"/>
              <p:cNvSpPr>
                <a:spLocks noChangeShapeType="1"/>
              </p:cNvSpPr>
              <p:nvPr userDrawn="1"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0" name="Line 8"/>
              <p:cNvSpPr>
                <a:spLocks noChangeShapeType="1"/>
              </p:cNvSpPr>
              <p:nvPr userDrawn="1"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1" name="Line 9"/>
              <p:cNvSpPr>
                <a:spLocks noChangeShapeType="1"/>
              </p:cNvSpPr>
              <p:nvPr userDrawn="1"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2" name="Line 10"/>
              <p:cNvSpPr>
                <a:spLocks noChangeShapeType="1"/>
              </p:cNvSpPr>
              <p:nvPr userDrawn="1"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3" name="Line 11"/>
              <p:cNvSpPr>
                <a:spLocks noChangeShapeType="1"/>
              </p:cNvSpPr>
              <p:nvPr userDrawn="1"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4" name="Line 12"/>
              <p:cNvSpPr>
                <a:spLocks noChangeShapeType="1"/>
              </p:cNvSpPr>
              <p:nvPr userDrawn="1"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5" name="Line 13"/>
              <p:cNvSpPr>
                <a:spLocks noChangeShapeType="1"/>
              </p:cNvSpPr>
              <p:nvPr userDrawn="1"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6" name="Line 14"/>
              <p:cNvSpPr>
                <a:spLocks noChangeShapeType="1"/>
              </p:cNvSpPr>
              <p:nvPr userDrawn="1"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7" name="Line 15"/>
              <p:cNvSpPr>
                <a:spLocks noChangeShapeType="1"/>
              </p:cNvSpPr>
              <p:nvPr userDrawn="1"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8" name="Line 16"/>
              <p:cNvSpPr>
                <a:spLocks noChangeShapeType="1"/>
              </p:cNvSpPr>
              <p:nvPr userDrawn="1"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9" name="Line 17"/>
              <p:cNvSpPr>
                <a:spLocks noChangeShapeType="1"/>
              </p:cNvSpPr>
              <p:nvPr userDrawn="1"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0" name="Line 18"/>
              <p:cNvSpPr>
                <a:spLocks noChangeShapeType="1"/>
              </p:cNvSpPr>
              <p:nvPr userDrawn="1"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1" name="Line 19"/>
              <p:cNvSpPr>
                <a:spLocks noChangeShapeType="1"/>
              </p:cNvSpPr>
              <p:nvPr userDrawn="1"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2" name="Line 20"/>
              <p:cNvSpPr>
                <a:spLocks noChangeShapeType="1"/>
              </p:cNvSpPr>
              <p:nvPr userDrawn="1"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3" name="Line 21"/>
              <p:cNvSpPr>
                <a:spLocks noChangeShapeType="1"/>
              </p:cNvSpPr>
              <p:nvPr userDrawn="1"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4" name="Line 22"/>
              <p:cNvSpPr>
                <a:spLocks noChangeShapeType="1"/>
              </p:cNvSpPr>
              <p:nvPr userDrawn="1"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" name="Line 23"/>
              <p:cNvSpPr>
                <a:spLocks noChangeShapeType="1"/>
              </p:cNvSpPr>
              <p:nvPr userDrawn="1"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" name="Line 24"/>
              <p:cNvSpPr>
                <a:spLocks noChangeShapeType="1"/>
              </p:cNvSpPr>
              <p:nvPr userDrawn="1"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7" name="Line 25"/>
              <p:cNvSpPr>
                <a:spLocks noChangeShapeType="1"/>
              </p:cNvSpPr>
              <p:nvPr userDrawn="1"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8" name="Line 26"/>
              <p:cNvSpPr>
                <a:spLocks noChangeShapeType="1"/>
              </p:cNvSpPr>
              <p:nvPr userDrawn="1"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7" name="Group 27"/>
            <p:cNvGrpSpPr>
              <a:grpSpLocks/>
            </p:cNvGrpSpPr>
            <p:nvPr userDrawn="1"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8" name="Line 28"/>
              <p:cNvSpPr>
                <a:spLocks noChangeShapeType="1"/>
              </p:cNvSpPr>
              <p:nvPr userDrawn="1"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9" name="Line 29"/>
              <p:cNvSpPr>
                <a:spLocks noChangeShapeType="1"/>
              </p:cNvSpPr>
              <p:nvPr userDrawn="1"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" name="Line 30"/>
              <p:cNvSpPr>
                <a:spLocks noChangeShapeType="1"/>
              </p:cNvSpPr>
              <p:nvPr userDrawn="1"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" name="Line 31"/>
              <p:cNvSpPr>
                <a:spLocks noChangeShapeType="1"/>
              </p:cNvSpPr>
              <p:nvPr userDrawn="1"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" name="Line 32"/>
              <p:cNvSpPr>
                <a:spLocks noChangeShapeType="1"/>
              </p:cNvSpPr>
              <p:nvPr userDrawn="1"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3" name="Line 33"/>
              <p:cNvSpPr>
                <a:spLocks noChangeShapeType="1"/>
              </p:cNvSpPr>
              <p:nvPr userDrawn="1"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4" name="Line 34"/>
              <p:cNvSpPr>
                <a:spLocks noChangeShapeType="1"/>
              </p:cNvSpPr>
              <p:nvPr userDrawn="1"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 userDrawn="1"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6" name="Line 36"/>
              <p:cNvSpPr>
                <a:spLocks noChangeShapeType="1"/>
              </p:cNvSpPr>
              <p:nvPr userDrawn="1"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7" name="Line 37"/>
              <p:cNvSpPr>
                <a:spLocks noChangeShapeType="1"/>
              </p:cNvSpPr>
              <p:nvPr userDrawn="1"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8" name="Line 38"/>
              <p:cNvSpPr>
                <a:spLocks noChangeShapeType="1"/>
              </p:cNvSpPr>
              <p:nvPr userDrawn="1"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9" name="Line 39"/>
              <p:cNvSpPr>
                <a:spLocks noChangeShapeType="1"/>
              </p:cNvSpPr>
              <p:nvPr userDrawn="1"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0" name="Line 40"/>
              <p:cNvSpPr>
                <a:spLocks noChangeShapeType="1"/>
              </p:cNvSpPr>
              <p:nvPr userDrawn="1"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1" name="Line 41"/>
              <p:cNvSpPr>
                <a:spLocks noChangeShapeType="1"/>
              </p:cNvSpPr>
              <p:nvPr userDrawn="1"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2" name="Line 42"/>
              <p:cNvSpPr>
                <a:spLocks noChangeShapeType="1"/>
              </p:cNvSpPr>
              <p:nvPr userDrawn="1"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3" name="Line 43"/>
              <p:cNvSpPr>
                <a:spLocks noChangeShapeType="1"/>
              </p:cNvSpPr>
              <p:nvPr userDrawn="1"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4" name="Line 44"/>
              <p:cNvSpPr>
                <a:spLocks noChangeShapeType="1"/>
              </p:cNvSpPr>
              <p:nvPr userDrawn="1"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5" name="Line 45"/>
              <p:cNvSpPr>
                <a:spLocks noChangeShapeType="1"/>
              </p:cNvSpPr>
              <p:nvPr userDrawn="1"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6" name="Line 46"/>
              <p:cNvSpPr>
                <a:spLocks noChangeShapeType="1"/>
              </p:cNvSpPr>
              <p:nvPr userDrawn="1"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7" name="Line 47"/>
              <p:cNvSpPr>
                <a:spLocks noChangeShapeType="1"/>
              </p:cNvSpPr>
              <p:nvPr userDrawn="1"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8" name="Line 48"/>
              <p:cNvSpPr>
                <a:spLocks noChangeShapeType="1"/>
              </p:cNvSpPr>
              <p:nvPr userDrawn="1"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9" name="Line 49"/>
              <p:cNvSpPr>
                <a:spLocks noChangeShapeType="1"/>
              </p:cNvSpPr>
              <p:nvPr userDrawn="1"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0" name="Line 50"/>
              <p:cNvSpPr>
                <a:spLocks noChangeShapeType="1"/>
              </p:cNvSpPr>
              <p:nvPr userDrawn="1"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" name="Line 51"/>
              <p:cNvSpPr>
                <a:spLocks noChangeShapeType="1"/>
              </p:cNvSpPr>
              <p:nvPr userDrawn="1"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2" name="Line 52"/>
              <p:cNvSpPr>
                <a:spLocks noChangeShapeType="1"/>
              </p:cNvSpPr>
              <p:nvPr userDrawn="1"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" name="Line 53"/>
              <p:cNvSpPr>
                <a:spLocks noChangeShapeType="1"/>
              </p:cNvSpPr>
              <p:nvPr userDrawn="1"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4" name="Line 54"/>
              <p:cNvSpPr>
                <a:spLocks noChangeShapeType="1"/>
              </p:cNvSpPr>
              <p:nvPr userDrawn="1"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" name="Line 55"/>
              <p:cNvSpPr>
                <a:spLocks noChangeShapeType="1"/>
              </p:cNvSpPr>
              <p:nvPr userDrawn="1"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6" name="Line 56"/>
              <p:cNvSpPr>
                <a:spLocks noChangeShapeType="1"/>
              </p:cNvSpPr>
              <p:nvPr userDrawn="1"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59" name="Line 1033"/>
          <p:cNvSpPr>
            <a:spLocks noChangeShapeType="1"/>
          </p:cNvSpPr>
          <p:nvPr userDrawn="1"/>
        </p:nvSpPr>
        <p:spPr bwMode="ltGray">
          <a:xfrm flipH="1">
            <a:off x="719138" y="1524000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0" name="Line 1034"/>
          <p:cNvSpPr>
            <a:spLocks noChangeShapeType="1"/>
          </p:cNvSpPr>
          <p:nvPr userDrawn="1"/>
        </p:nvSpPr>
        <p:spPr bwMode="ltGray">
          <a:xfrm>
            <a:off x="912813" y="914400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1" name="Arc 1035"/>
          <p:cNvSpPr>
            <a:spLocks/>
          </p:cNvSpPr>
          <p:nvPr userDrawn="1"/>
        </p:nvSpPr>
        <p:spPr bwMode="ltGray">
          <a:xfrm rot="16200000" flipH="1">
            <a:off x="821532" y="1426369"/>
            <a:ext cx="192087" cy="193675"/>
          </a:xfrm>
          <a:custGeom>
            <a:avLst/>
            <a:gdLst>
              <a:gd name="T0" fmla="*/ 2147483647 w 43195"/>
              <a:gd name="T1" fmla="*/ 0 h 43181"/>
              <a:gd name="T2" fmla="*/ 0 w 43195"/>
              <a:gd name="T3" fmla="*/ 2147483647 h 43181"/>
              <a:gd name="T4" fmla="*/ 2147483647 w 43195"/>
              <a:gd name="T5" fmla="*/ 2147483647 h 431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81" fill="none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</a:path>
              <a:path w="43195" h="43181" stroke="0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  <a:lnTo>
                  <a:pt x="21595" y="21581"/>
                </a:lnTo>
                <a:lnTo>
                  <a:pt x="22503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2" name="Line 1108"/>
          <p:cNvSpPr>
            <a:spLocks noChangeShapeType="1"/>
          </p:cNvSpPr>
          <p:nvPr userDrawn="1"/>
        </p:nvSpPr>
        <p:spPr bwMode="ltGray">
          <a:xfrm rot="10800000" flipH="1">
            <a:off x="2325688" y="5487988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3" name="Line 1109"/>
          <p:cNvSpPr>
            <a:spLocks noChangeShapeType="1"/>
          </p:cNvSpPr>
          <p:nvPr userDrawn="1"/>
        </p:nvSpPr>
        <p:spPr bwMode="ltGray">
          <a:xfrm rot="10800000">
            <a:off x="8229600" y="3262313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4" name="Arc 1110"/>
          <p:cNvSpPr>
            <a:spLocks/>
          </p:cNvSpPr>
          <p:nvPr userDrawn="1"/>
        </p:nvSpPr>
        <p:spPr bwMode="ltGray">
          <a:xfrm rot="5400000" flipH="1">
            <a:off x="8133557" y="5393531"/>
            <a:ext cx="192088" cy="193675"/>
          </a:xfrm>
          <a:custGeom>
            <a:avLst/>
            <a:gdLst>
              <a:gd name="T0" fmla="*/ 2147483647 w 43195"/>
              <a:gd name="T1" fmla="*/ 0 h 43140"/>
              <a:gd name="T2" fmla="*/ 0 w 43195"/>
              <a:gd name="T3" fmla="*/ 2147483647 h 43140"/>
              <a:gd name="T4" fmla="*/ 2147483647 w 43195"/>
              <a:gd name="T5" fmla="*/ 2147483647 h 431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40" fill="none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</a:path>
              <a:path w="43195" h="43140" stroke="0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  <a:lnTo>
                  <a:pt x="21595" y="21540"/>
                </a:lnTo>
                <a:lnTo>
                  <a:pt x="23200" y="-1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5" name="Rectangle 1165"/>
          <p:cNvSpPr>
            <a:spLocks noChangeArrowheads="1"/>
          </p:cNvSpPr>
          <p:nvPr userDrawn="1"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rgbClr val="D1D7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6" name="Line 1166"/>
          <p:cNvSpPr>
            <a:spLocks noChangeShapeType="1"/>
          </p:cNvSpPr>
          <p:nvPr userDrawn="1"/>
        </p:nvSpPr>
        <p:spPr bwMode="ltGray">
          <a:xfrm>
            <a:off x="8843963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73480" y="1619250"/>
            <a:ext cx="7020000" cy="37148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Wingdings" pitchFamily="2" charset="2"/>
              <a:buNone/>
              <a:defRPr sz="1800" b="1"/>
            </a:lvl1pPr>
          </a:lstStyle>
          <a:p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podnadpisů</a:t>
            </a:r>
            <a:r>
              <a:rPr lang="en-US" dirty="0"/>
              <a:t>.</a:t>
            </a:r>
          </a:p>
        </p:txBody>
      </p:sp>
      <p:pic>
        <p:nvPicPr>
          <p:cNvPr id="72" name="Picture 73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411" y="152400"/>
            <a:ext cx="1565968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7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404" y="612775"/>
            <a:ext cx="1303007" cy="972000"/>
          </a:xfrm>
          <a:prstGeom prst="rect">
            <a:avLst/>
          </a:prstGeom>
        </p:spPr>
      </p:pic>
      <p:pic>
        <p:nvPicPr>
          <p:cNvPr id="74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830" y="252775"/>
            <a:ext cx="1137786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756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3356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22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583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605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837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992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6118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688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314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34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67"/>
          <p:cNvSpPr>
            <a:spLocks noChangeArrowheads="1"/>
          </p:cNvSpPr>
          <p:nvPr userDrawn="1"/>
        </p:nvSpPr>
        <p:spPr bwMode="auto">
          <a:xfrm>
            <a:off x="-50622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175" y="3175"/>
            <a:ext cx="9144000" cy="6858000"/>
            <a:chOff x="0" y="0"/>
            <a:chExt cx="5760" cy="4320"/>
          </a:xfrm>
        </p:grpSpPr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37" name="Line 5"/>
              <p:cNvSpPr>
                <a:spLocks noChangeShapeType="1"/>
              </p:cNvSpPr>
              <p:nvPr userDrawn="1"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8" name="Line 6"/>
              <p:cNvSpPr>
                <a:spLocks noChangeShapeType="1"/>
              </p:cNvSpPr>
              <p:nvPr userDrawn="1"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9" name="Line 7"/>
              <p:cNvSpPr>
                <a:spLocks noChangeShapeType="1"/>
              </p:cNvSpPr>
              <p:nvPr userDrawn="1"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0" name="Line 8"/>
              <p:cNvSpPr>
                <a:spLocks noChangeShapeType="1"/>
              </p:cNvSpPr>
              <p:nvPr userDrawn="1"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1" name="Line 9"/>
              <p:cNvSpPr>
                <a:spLocks noChangeShapeType="1"/>
              </p:cNvSpPr>
              <p:nvPr userDrawn="1"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2" name="Line 10"/>
              <p:cNvSpPr>
                <a:spLocks noChangeShapeType="1"/>
              </p:cNvSpPr>
              <p:nvPr userDrawn="1"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3" name="Line 11"/>
              <p:cNvSpPr>
                <a:spLocks noChangeShapeType="1"/>
              </p:cNvSpPr>
              <p:nvPr userDrawn="1"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4" name="Line 12"/>
              <p:cNvSpPr>
                <a:spLocks noChangeShapeType="1"/>
              </p:cNvSpPr>
              <p:nvPr userDrawn="1"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5" name="Line 13"/>
              <p:cNvSpPr>
                <a:spLocks noChangeShapeType="1"/>
              </p:cNvSpPr>
              <p:nvPr userDrawn="1"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6" name="Line 14"/>
              <p:cNvSpPr>
                <a:spLocks noChangeShapeType="1"/>
              </p:cNvSpPr>
              <p:nvPr userDrawn="1"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7" name="Line 15"/>
              <p:cNvSpPr>
                <a:spLocks noChangeShapeType="1"/>
              </p:cNvSpPr>
              <p:nvPr userDrawn="1"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8" name="Line 16"/>
              <p:cNvSpPr>
                <a:spLocks noChangeShapeType="1"/>
              </p:cNvSpPr>
              <p:nvPr userDrawn="1"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9" name="Line 17"/>
              <p:cNvSpPr>
                <a:spLocks noChangeShapeType="1"/>
              </p:cNvSpPr>
              <p:nvPr userDrawn="1"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0" name="Line 18"/>
              <p:cNvSpPr>
                <a:spLocks noChangeShapeType="1"/>
              </p:cNvSpPr>
              <p:nvPr userDrawn="1"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1" name="Line 19"/>
              <p:cNvSpPr>
                <a:spLocks noChangeShapeType="1"/>
              </p:cNvSpPr>
              <p:nvPr userDrawn="1"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2" name="Line 20"/>
              <p:cNvSpPr>
                <a:spLocks noChangeShapeType="1"/>
              </p:cNvSpPr>
              <p:nvPr userDrawn="1"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3" name="Line 21"/>
              <p:cNvSpPr>
                <a:spLocks noChangeShapeType="1"/>
              </p:cNvSpPr>
              <p:nvPr userDrawn="1"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4" name="Line 22"/>
              <p:cNvSpPr>
                <a:spLocks noChangeShapeType="1"/>
              </p:cNvSpPr>
              <p:nvPr userDrawn="1"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" name="Line 23"/>
              <p:cNvSpPr>
                <a:spLocks noChangeShapeType="1"/>
              </p:cNvSpPr>
              <p:nvPr userDrawn="1"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" name="Line 24"/>
              <p:cNvSpPr>
                <a:spLocks noChangeShapeType="1"/>
              </p:cNvSpPr>
              <p:nvPr userDrawn="1"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7" name="Line 25"/>
              <p:cNvSpPr>
                <a:spLocks noChangeShapeType="1"/>
              </p:cNvSpPr>
              <p:nvPr userDrawn="1"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8" name="Line 26"/>
              <p:cNvSpPr>
                <a:spLocks noChangeShapeType="1"/>
              </p:cNvSpPr>
              <p:nvPr userDrawn="1"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7" name="Group 27"/>
            <p:cNvGrpSpPr>
              <a:grpSpLocks/>
            </p:cNvGrpSpPr>
            <p:nvPr userDrawn="1"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8" name="Line 28"/>
              <p:cNvSpPr>
                <a:spLocks noChangeShapeType="1"/>
              </p:cNvSpPr>
              <p:nvPr userDrawn="1"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9" name="Line 29"/>
              <p:cNvSpPr>
                <a:spLocks noChangeShapeType="1"/>
              </p:cNvSpPr>
              <p:nvPr userDrawn="1"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" name="Line 30"/>
              <p:cNvSpPr>
                <a:spLocks noChangeShapeType="1"/>
              </p:cNvSpPr>
              <p:nvPr userDrawn="1"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1" name="Line 31"/>
              <p:cNvSpPr>
                <a:spLocks noChangeShapeType="1"/>
              </p:cNvSpPr>
              <p:nvPr userDrawn="1"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2" name="Line 32"/>
              <p:cNvSpPr>
                <a:spLocks noChangeShapeType="1"/>
              </p:cNvSpPr>
              <p:nvPr userDrawn="1"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3" name="Line 33"/>
              <p:cNvSpPr>
                <a:spLocks noChangeShapeType="1"/>
              </p:cNvSpPr>
              <p:nvPr userDrawn="1"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4" name="Line 34"/>
              <p:cNvSpPr>
                <a:spLocks noChangeShapeType="1"/>
              </p:cNvSpPr>
              <p:nvPr userDrawn="1"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 userDrawn="1"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6" name="Line 36"/>
              <p:cNvSpPr>
                <a:spLocks noChangeShapeType="1"/>
              </p:cNvSpPr>
              <p:nvPr userDrawn="1"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7" name="Line 37"/>
              <p:cNvSpPr>
                <a:spLocks noChangeShapeType="1"/>
              </p:cNvSpPr>
              <p:nvPr userDrawn="1"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8" name="Line 38"/>
              <p:cNvSpPr>
                <a:spLocks noChangeShapeType="1"/>
              </p:cNvSpPr>
              <p:nvPr userDrawn="1"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9" name="Line 39"/>
              <p:cNvSpPr>
                <a:spLocks noChangeShapeType="1"/>
              </p:cNvSpPr>
              <p:nvPr userDrawn="1"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0" name="Line 40"/>
              <p:cNvSpPr>
                <a:spLocks noChangeShapeType="1"/>
              </p:cNvSpPr>
              <p:nvPr userDrawn="1"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1" name="Line 41"/>
              <p:cNvSpPr>
                <a:spLocks noChangeShapeType="1"/>
              </p:cNvSpPr>
              <p:nvPr userDrawn="1"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2" name="Line 42"/>
              <p:cNvSpPr>
                <a:spLocks noChangeShapeType="1"/>
              </p:cNvSpPr>
              <p:nvPr userDrawn="1"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3" name="Line 43"/>
              <p:cNvSpPr>
                <a:spLocks noChangeShapeType="1"/>
              </p:cNvSpPr>
              <p:nvPr userDrawn="1"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4" name="Line 44"/>
              <p:cNvSpPr>
                <a:spLocks noChangeShapeType="1"/>
              </p:cNvSpPr>
              <p:nvPr userDrawn="1"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5" name="Line 45"/>
              <p:cNvSpPr>
                <a:spLocks noChangeShapeType="1"/>
              </p:cNvSpPr>
              <p:nvPr userDrawn="1"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6" name="Line 46"/>
              <p:cNvSpPr>
                <a:spLocks noChangeShapeType="1"/>
              </p:cNvSpPr>
              <p:nvPr userDrawn="1"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7" name="Line 47"/>
              <p:cNvSpPr>
                <a:spLocks noChangeShapeType="1"/>
              </p:cNvSpPr>
              <p:nvPr userDrawn="1"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8" name="Line 48"/>
              <p:cNvSpPr>
                <a:spLocks noChangeShapeType="1"/>
              </p:cNvSpPr>
              <p:nvPr userDrawn="1"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9" name="Line 49"/>
              <p:cNvSpPr>
                <a:spLocks noChangeShapeType="1"/>
              </p:cNvSpPr>
              <p:nvPr userDrawn="1"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0" name="Line 50"/>
              <p:cNvSpPr>
                <a:spLocks noChangeShapeType="1"/>
              </p:cNvSpPr>
              <p:nvPr userDrawn="1"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" name="Line 51"/>
              <p:cNvSpPr>
                <a:spLocks noChangeShapeType="1"/>
              </p:cNvSpPr>
              <p:nvPr userDrawn="1"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2" name="Line 52"/>
              <p:cNvSpPr>
                <a:spLocks noChangeShapeType="1"/>
              </p:cNvSpPr>
              <p:nvPr userDrawn="1"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" name="Line 53"/>
              <p:cNvSpPr>
                <a:spLocks noChangeShapeType="1"/>
              </p:cNvSpPr>
              <p:nvPr userDrawn="1"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4" name="Line 54"/>
              <p:cNvSpPr>
                <a:spLocks noChangeShapeType="1"/>
              </p:cNvSpPr>
              <p:nvPr userDrawn="1"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" name="Line 55"/>
              <p:cNvSpPr>
                <a:spLocks noChangeShapeType="1"/>
              </p:cNvSpPr>
              <p:nvPr userDrawn="1"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6" name="Line 56"/>
              <p:cNvSpPr>
                <a:spLocks noChangeShapeType="1"/>
              </p:cNvSpPr>
              <p:nvPr userDrawn="1"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59" name="Line 1033"/>
          <p:cNvSpPr>
            <a:spLocks noChangeShapeType="1"/>
          </p:cNvSpPr>
          <p:nvPr userDrawn="1"/>
        </p:nvSpPr>
        <p:spPr bwMode="ltGray">
          <a:xfrm flipH="1">
            <a:off x="719138" y="1524000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0" name="Line 1034"/>
          <p:cNvSpPr>
            <a:spLocks noChangeShapeType="1"/>
          </p:cNvSpPr>
          <p:nvPr userDrawn="1"/>
        </p:nvSpPr>
        <p:spPr bwMode="ltGray">
          <a:xfrm>
            <a:off x="912813" y="914400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1" name="Arc 1035"/>
          <p:cNvSpPr>
            <a:spLocks/>
          </p:cNvSpPr>
          <p:nvPr userDrawn="1"/>
        </p:nvSpPr>
        <p:spPr bwMode="ltGray">
          <a:xfrm rot="16200000" flipH="1">
            <a:off x="821532" y="1426369"/>
            <a:ext cx="192087" cy="193675"/>
          </a:xfrm>
          <a:custGeom>
            <a:avLst/>
            <a:gdLst>
              <a:gd name="T0" fmla="*/ 2147483647 w 43195"/>
              <a:gd name="T1" fmla="*/ 0 h 43181"/>
              <a:gd name="T2" fmla="*/ 0 w 43195"/>
              <a:gd name="T3" fmla="*/ 2147483647 h 43181"/>
              <a:gd name="T4" fmla="*/ 2147483647 w 43195"/>
              <a:gd name="T5" fmla="*/ 2147483647 h 431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81" fill="none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</a:path>
              <a:path w="43195" h="43181" stroke="0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  <a:lnTo>
                  <a:pt x="21595" y="21581"/>
                </a:lnTo>
                <a:lnTo>
                  <a:pt x="22503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2" name="Line 1108"/>
          <p:cNvSpPr>
            <a:spLocks noChangeShapeType="1"/>
          </p:cNvSpPr>
          <p:nvPr userDrawn="1"/>
        </p:nvSpPr>
        <p:spPr bwMode="ltGray">
          <a:xfrm rot="10800000" flipH="1">
            <a:off x="2325688" y="5487988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3" name="Line 1109"/>
          <p:cNvSpPr>
            <a:spLocks noChangeShapeType="1"/>
          </p:cNvSpPr>
          <p:nvPr userDrawn="1"/>
        </p:nvSpPr>
        <p:spPr bwMode="ltGray">
          <a:xfrm rot="10800000">
            <a:off x="8229600" y="3262313"/>
            <a:ext cx="0" cy="28352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4" name="Arc 1110"/>
          <p:cNvSpPr>
            <a:spLocks/>
          </p:cNvSpPr>
          <p:nvPr userDrawn="1"/>
        </p:nvSpPr>
        <p:spPr bwMode="ltGray">
          <a:xfrm rot="5400000" flipH="1">
            <a:off x="8133557" y="5393531"/>
            <a:ext cx="192088" cy="193675"/>
          </a:xfrm>
          <a:custGeom>
            <a:avLst/>
            <a:gdLst>
              <a:gd name="T0" fmla="*/ 2147483647 w 43195"/>
              <a:gd name="T1" fmla="*/ 0 h 43140"/>
              <a:gd name="T2" fmla="*/ 0 w 43195"/>
              <a:gd name="T3" fmla="*/ 2147483647 h 43140"/>
              <a:gd name="T4" fmla="*/ 2147483647 w 43195"/>
              <a:gd name="T5" fmla="*/ 2147483647 h 431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40" fill="none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</a:path>
              <a:path w="43195" h="43140" stroke="0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  <a:lnTo>
                  <a:pt x="21595" y="21540"/>
                </a:lnTo>
                <a:lnTo>
                  <a:pt x="23200" y="-1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5" name="Rectangle 1165"/>
          <p:cNvSpPr>
            <a:spLocks noChangeArrowheads="1"/>
          </p:cNvSpPr>
          <p:nvPr userDrawn="1"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rgbClr val="D1D7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6" name="Line 1166"/>
          <p:cNvSpPr>
            <a:spLocks noChangeShapeType="1"/>
          </p:cNvSpPr>
          <p:nvPr userDrawn="1"/>
        </p:nvSpPr>
        <p:spPr bwMode="ltGray">
          <a:xfrm>
            <a:off x="8843963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73480" y="1619250"/>
            <a:ext cx="7020000" cy="37148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Wingdings" pitchFamily="2" charset="2"/>
              <a:buNone/>
              <a:defRPr sz="1800" b="1"/>
            </a:lvl1pPr>
          </a:lstStyle>
          <a:p>
            <a:r>
              <a:rPr lang="en-US" dirty="0" err="1"/>
              <a:t>Klepnutím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upravit</a:t>
            </a:r>
            <a:r>
              <a:rPr lang="en-US" dirty="0"/>
              <a:t> </a:t>
            </a:r>
            <a:r>
              <a:rPr lang="en-US" dirty="0" err="1"/>
              <a:t>styl</a:t>
            </a:r>
            <a:r>
              <a:rPr lang="en-US" dirty="0"/>
              <a:t> </a:t>
            </a:r>
            <a:r>
              <a:rPr lang="en-US" dirty="0" err="1"/>
              <a:t>předlohy</a:t>
            </a:r>
            <a:r>
              <a:rPr lang="en-US" dirty="0"/>
              <a:t> </a:t>
            </a:r>
            <a:r>
              <a:rPr lang="en-US" dirty="0" err="1"/>
              <a:t>podnadpisů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3795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4039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558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CDFE3-5E02-469C-8580-254C6E0E1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77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0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66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1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7" name="Rectangle 76"/>
          <p:cNvSpPr>
            <a:spLocks noChangeArrowheads="1"/>
          </p:cNvSpPr>
          <p:nvPr/>
        </p:nvSpPr>
        <p:spPr bwMode="auto">
          <a:xfrm>
            <a:off x="0" y="1268413"/>
            <a:ext cx="9144000" cy="144462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8" name="Rectangle 72"/>
          <p:cNvSpPr>
            <a:spLocks noChangeArrowheads="1"/>
          </p:cNvSpPr>
          <p:nvPr/>
        </p:nvSpPr>
        <p:spPr bwMode="auto">
          <a:xfrm>
            <a:off x="0" y="1268413"/>
            <a:ext cx="609600" cy="4065587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9" name="Rectangle 74"/>
          <p:cNvSpPr>
            <a:spLocks noChangeArrowheads="1"/>
          </p:cNvSpPr>
          <p:nvPr/>
        </p:nvSpPr>
        <p:spPr bwMode="auto">
          <a:xfrm>
            <a:off x="8839200" y="1268413"/>
            <a:ext cx="304800" cy="1474787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grpSp>
        <p:nvGrpSpPr>
          <p:cNvPr id="1030" name="Group 3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45" name="Group 4"/>
            <p:cNvGrpSpPr>
              <a:grpSpLocks/>
            </p:cNvGrpSpPr>
            <p:nvPr userDrawn="1"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076" name="Line 5"/>
              <p:cNvSpPr>
                <a:spLocks noChangeShapeType="1"/>
              </p:cNvSpPr>
              <p:nvPr userDrawn="1"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7" name="Line 6"/>
              <p:cNvSpPr>
                <a:spLocks noChangeShapeType="1"/>
              </p:cNvSpPr>
              <p:nvPr userDrawn="1"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8" name="Line 7"/>
              <p:cNvSpPr>
                <a:spLocks noChangeShapeType="1"/>
              </p:cNvSpPr>
              <p:nvPr userDrawn="1"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9" name="Line 8"/>
              <p:cNvSpPr>
                <a:spLocks noChangeShapeType="1"/>
              </p:cNvSpPr>
              <p:nvPr userDrawn="1"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0" name="Line 9"/>
              <p:cNvSpPr>
                <a:spLocks noChangeShapeType="1"/>
              </p:cNvSpPr>
              <p:nvPr userDrawn="1"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1" name="Line 10"/>
              <p:cNvSpPr>
                <a:spLocks noChangeShapeType="1"/>
              </p:cNvSpPr>
              <p:nvPr userDrawn="1"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2" name="Line 11"/>
              <p:cNvSpPr>
                <a:spLocks noChangeShapeType="1"/>
              </p:cNvSpPr>
              <p:nvPr userDrawn="1"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3" name="Line 12"/>
              <p:cNvSpPr>
                <a:spLocks noChangeShapeType="1"/>
              </p:cNvSpPr>
              <p:nvPr userDrawn="1"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4" name="Line 13"/>
              <p:cNvSpPr>
                <a:spLocks noChangeShapeType="1"/>
              </p:cNvSpPr>
              <p:nvPr userDrawn="1"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5" name="Line 14"/>
              <p:cNvSpPr>
                <a:spLocks noChangeShapeType="1"/>
              </p:cNvSpPr>
              <p:nvPr userDrawn="1"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6" name="Line 15"/>
              <p:cNvSpPr>
                <a:spLocks noChangeShapeType="1"/>
              </p:cNvSpPr>
              <p:nvPr userDrawn="1"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7" name="Line 16"/>
              <p:cNvSpPr>
                <a:spLocks noChangeShapeType="1"/>
              </p:cNvSpPr>
              <p:nvPr userDrawn="1"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8" name="Line 17"/>
              <p:cNvSpPr>
                <a:spLocks noChangeShapeType="1"/>
              </p:cNvSpPr>
              <p:nvPr userDrawn="1"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89" name="Line 18"/>
              <p:cNvSpPr>
                <a:spLocks noChangeShapeType="1"/>
              </p:cNvSpPr>
              <p:nvPr userDrawn="1"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0" name="Line 19"/>
              <p:cNvSpPr>
                <a:spLocks noChangeShapeType="1"/>
              </p:cNvSpPr>
              <p:nvPr userDrawn="1"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1" name="Line 20"/>
              <p:cNvSpPr>
                <a:spLocks noChangeShapeType="1"/>
              </p:cNvSpPr>
              <p:nvPr userDrawn="1"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2" name="Line 21"/>
              <p:cNvSpPr>
                <a:spLocks noChangeShapeType="1"/>
              </p:cNvSpPr>
              <p:nvPr userDrawn="1"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3" name="Line 22"/>
              <p:cNvSpPr>
                <a:spLocks noChangeShapeType="1"/>
              </p:cNvSpPr>
              <p:nvPr userDrawn="1"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4" name="Line 23"/>
              <p:cNvSpPr>
                <a:spLocks noChangeShapeType="1"/>
              </p:cNvSpPr>
              <p:nvPr userDrawn="1"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5" name="Line 24"/>
              <p:cNvSpPr>
                <a:spLocks noChangeShapeType="1"/>
              </p:cNvSpPr>
              <p:nvPr userDrawn="1"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6" name="Line 25"/>
              <p:cNvSpPr>
                <a:spLocks noChangeShapeType="1"/>
              </p:cNvSpPr>
              <p:nvPr userDrawn="1"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97" name="Line 26"/>
              <p:cNvSpPr>
                <a:spLocks noChangeShapeType="1"/>
              </p:cNvSpPr>
              <p:nvPr userDrawn="1"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1046" name="Group 27"/>
            <p:cNvGrpSpPr>
              <a:grpSpLocks/>
            </p:cNvGrpSpPr>
            <p:nvPr userDrawn="1"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047" name="Line 28"/>
              <p:cNvSpPr>
                <a:spLocks noChangeShapeType="1"/>
              </p:cNvSpPr>
              <p:nvPr userDrawn="1"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48" name="Line 29"/>
              <p:cNvSpPr>
                <a:spLocks noChangeShapeType="1"/>
              </p:cNvSpPr>
              <p:nvPr userDrawn="1"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49" name="Line 30"/>
              <p:cNvSpPr>
                <a:spLocks noChangeShapeType="1"/>
              </p:cNvSpPr>
              <p:nvPr userDrawn="1"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0" name="Line 31"/>
              <p:cNvSpPr>
                <a:spLocks noChangeShapeType="1"/>
              </p:cNvSpPr>
              <p:nvPr userDrawn="1"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1" name="Line 32"/>
              <p:cNvSpPr>
                <a:spLocks noChangeShapeType="1"/>
              </p:cNvSpPr>
              <p:nvPr userDrawn="1"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2" name="Line 33"/>
              <p:cNvSpPr>
                <a:spLocks noChangeShapeType="1"/>
              </p:cNvSpPr>
              <p:nvPr userDrawn="1"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3" name="Line 34"/>
              <p:cNvSpPr>
                <a:spLocks noChangeShapeType="1"/>
              </p:cNvSpPr>
              <p:nvPr userDrawn="1"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4" name="Line 35"/>
              <p:cNvSpPr>
                <a:spLocks noChangeShapeType="1"/>
              </p:cNvSpPr>
              <p:nvPr userDrawn="1"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5" name="Line 36"/>
              <p:cNvSpPr>
                <a:spLocks noChangeShapeType="1"/>
              </p:cNvSpPr>
              <p:nvPr userDrawn="1"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6" name="Line 37"/>
              <p:cNvSpPr>
                <a:spLocks noChangeShapeType="1"/>
              </p:cNvSpPr>
              <p:nvPr userDrawn="1"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7" name="Line 38"/>
              <p:cNvSpPr>
                <a:spLocks noChangeShapeType="1"/>
              </p:cNvSpPr>
              <p:nvPr userDrawn="1"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8" name="Line 39"/>
              <p:cNvSpPr>
                <a:spLocks noChangeShapeType="1"/>
              </p:cNvSpPr>
              <p:nvPr userDrawn="1"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59" name="Line 40"/>
              <p:cNvSpPr>
                <a:spLocks noChangeShapeType="1"/>
              </p:cNvSpPr>
              <p:nvPr userDrawn="1"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0" name="Line 41"/>
              <p:cNvSpPr>
                <a:spLocks noChangeShapeType="1"/>
              </p:cNvSpPr>
              <p:nvPr userDrawn="1"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1" name="Line 42"/>
              <p:cNvSpPr>
                <a:spLocks noChangeShapeType="1"/>
              </p:cNvSpPr>
              <p:nvPr userDrawn="1"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2" name="Line 43"/>
              <p:cNvSpPr>
                <a:spLocks noChangeShapeType="1"/>
              </p:cNvSpPr>
              <p:nvPr userDrawn="1"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3" name="Line 44"/>
              <p:cNvSpPr>
                <a:spLocks noChangeShapeType="1"/>
              </p:cNvSpPr>
              <p:nvPr userDrawn="1"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4" name="Line 45"/>
              <p:cNvSpPr>
                <a:spLocks noChangeShapeType="1"/>
              </p:cNvSpPr>
              <p:nvPr userDrawn="1"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5" name="Line 46"/>
              <p:cNvSpPr>
                <a:spLocks noChangeShapeType="1"/>
              </p:cNvSpPr>
              <p:nvPr userDrawn="1"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6" name="Line 47"/>
              <p:cNvSpPr>
                <a:spLocks noChangeShapeType="1"/>
              </p:cNvSpPr>
              <p:nvPr userDrawn="1"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7" name="Line 48"/>
              <p:cNvSpPr>
                <a:spLocks noChangeShapeType="1"/>
              </p:cNvSpPr>
              <p:nvPr userDrawn="1"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8" name="Line 49"/>
              <p:cNvSpPr>
                <a:spLocks noChangeShapeType="1"/>
              </p:cNvSpPr>
              <p:nvPr userDrawn="1"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69" name="Line 50"/>
              <p:cNvSpPr>
                <a:spLocks noChangeShapeType="1"/>
              </p:cNvSpPr>
              <p:nvPr userDrawn="1"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0" name="Line 51"/>
              <p:cNvSpPr>
                <a:spLocks noChangeShapeType="1"/>
              </p:cNvSpPr>
              <p:nvPr userDrawn="1"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1" name="Line 52"/>
              <p:cNvSpPr>
                <a:spLocks noChangeShapeType="1"/>
              </p:cNvSpPr>
              <p:nvPr userDrawn="1"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2" name="Line 53"/>
              <p:cNvSpPr>
                <a:spLocks noChangeShapeType="1"/>
              </p:cNvSpPr>
              <p:nvPr userDrawn="1"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3" name="Line 54"/>
              <p:cNvSpPr>
                <a:spLocks noChangeShapeType="1"/>
              </p:cNvSpPr>
              <p:nvPr userDrawn="1"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4" name="Line 55"/>
              <p:cNvSpPr>
                <a:spLocks noChangeShapeType="1"/>
              </p:cNvSpPr>
              <p:nvPr userDrawn="1"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1075" name="Line 56"/>
              <p:cNvSpPr>
                <a:spLocks noChangeShapeType="1"/>
              </p:cNvSpPr>
              <p:nvPr userDrawn="1"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6350" cap="rnd">
                <a:solidFill>
                  <a:srgbClr val="C0D0FC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</p:grpSp>
      <p:sp>
        <p:nvSpPr>
          <p:cNvPr id="1031" name="Rectangle 57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solidFill>
            <a:srgbClr val="D1D7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2" name="Line 58"/>
          <p:cNvSpPr>
            <a:spLocks noChangeShapeType="1"/>
          </p:cNvSpPr>
          <p:nvPr/>
        </p:nvSpPr>
        <p:spPr bwMode="ltGray">
          <a:xfrm>
            <a:off x="8843963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3" name="Line 60"/>
          <p:cNvSpPr>
            <a:spLocks noChangeShapeType="1"/>
          </p:cNvSpPr>
          <p:nvPr/>
        </p:nvSpPr>
        <p:spPr bwMode="ltGray">
          <a:xfrm flipH="1">
            <a:off x="414338" y="1220788"/>
            <a:ext cx="17843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4" name="Line 61"/>
          <p:cNvSpPr>
            <a:spLocks noChangeShapeType="1"/>
          </p:cNvSpPr>
          <p:nvPr/>
        </p:nvSpPr>
        <p:spPr bwMode="ltGray">
          <a:xfrm>
            <a:off x="608013" y="1023938"/>
            <a:ext cx="0" cy="24225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5" name="Arc 62"/>
          <p:cNvSpPr>
            <a:spLocks/>
          </p:cNvSpPr>
          <p:nvPr/>
        </p:nvSpPr>
        <p:spPr bwMode="ltGray">
          <a:xfrm flipH="1">
            <a:off x="512763" y="1123950"/>
            <a:ext cx="192087" cy="193675"/>
          </a:xfrm>
          <a:custGeom>
            <a:avLst/>
            <a:gdLst>
              <a:gd name="T0" fmla="*/ 2147483647 w 43195"/>
              <a:gd name="T1" fmla="*/ 0 h 43164"/>
              <a:gd name="T2" fmla="*/ 0 w 43195"/>
              <a:gd name="T3" fmla="*/ 2147483647 h 43164"/>
              <a:gd name="T4" fmla="*/ 2147483647 w 43195"/>
              <a:gd name="T5" fmla="*/ 2147483647 h 4316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64" fill="none" extrusionOk="0">
                <a:moveTo>
                  <a:pt x="22844" y="0"/>
                </a:moveTo>
                <a:cubicBezTo>
                  <a:pt x="34269" y="662"/>
                  <a:pt x="43195" y="10120"/>
                  <a:pt x="43195" y="21564"/>
                </a:cubicBezTo>
                <a:cubicBezTo>
                  <a:pt x="43195" y="33493"/>
                  <a:pt x="33524" y="43164"/>
                  <a:pt x="21595" y="43164"/>
                </a:cubicBezTo>
                <a:cubicBezTo>
                  <a:pt x="9843" y="43164"/>
                  <a:pt x="247" y="33769"/>
                  <a:pt x="-1" y="22020"/>
                </a:cubicBezTo>
              </a:path>
              <a:path w="43195" h="43164" stroke="0" extrusionOk="0">
                <a:moveTo>
                  <a:pt x="22844" y="0"/>
                </a:moveTo>
                <a:cubicBezTo>
                  <a:pt x="34269" y="662"/>
                  <a:pt x="43195" y="10120"/>
                  <a:pt x="43195" y="21564"/>
                </a:cubicBezTo>
                <a:cubicBezTo>
                  <a:pt x="43195" y="33493"/>
                  <a:pt x="33524" y="43164"/>
                  <a:pt x="21595" y="43164"/>
                </a:cubicBezTo>
                <a:cubicBezTo>
                  <a:pt x="9843" y="43164"/>
                  <a:pt x="247" y="33769"/>
                  <a:pt x="-1" y="22020"/>
                </a:cubicBezTo>
                <a:lnTo>
                  <a:pt x="21595" y="21564"/>
                </a:lnTo>
                <a:lnTo>
                  <a:pt x="22844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36" name="Text Box 73"/>
          <p:cNvSpPr txBox="1">
            <a:spLocks noChangeArrowheads="1"/>
          </p:cNvSpPr>
          <p:nvPr/>
        </p:nvSpPr>
        <p:spPr bwMode="auto">
          <a:xfrm rot="-5400000">
            <a:off x="-1246981" y="2623344"/>
            <a:ext cx="30749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sz="900" b="1" dirty="0" smtClean="0">
                <a:solidFill>
                  <a:srgbClr val="8797DD"/>
                </a:solidFill>
              </a:rPr>
              <a:t>Institute of Experimental and Applied Physics</a:t>
            </a:r>
          </a:p>
          <a:p>
            <a:pPr algn="r" eaLnBrk="1" hangingPunct="1">
              <a:defRPr/>
            </a:pPr>
            <a:r>
              <a:rPr lang="en-GB" sz="900" b="1" dirty="0" smtClean="0">
                <a:solidFill>
                  <a:srgbClr val="8797DD"/>
                </a:solidFill>
              </a:rPr>
              <a:t>Czech Technical University in Prague</a:t>
            </a:r>
            <a:endParaRPr lang="cs-CZ" sz="900" b="1" dirty="0" smtClean="0">
              <a:solidFill>
                <a:srgbClr val="8797DD"/>
              </a:solidFill>
            </a:endParaRPr>
          </a:p>
        </p:txBody>
      </p:sp>
      <p:sp>
        <p:nvSpPr>
          <p:cNvPr id="1040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219075"/>
            <a:ext cx="6400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 smtClean="0"/>
              <a:t>Klepnutím</a:t>
            </a:r>
            <a:r>
              <a:rPr lang="en-US" noProof="0" dirty="0" smtClean="0"/>
              <a:t> </a:t>
            </a:r>
            <a:r>
              <a:rPr lang="en-US" noProof="0" dirty="0" err="1" smtClean="0"/>
              <a:t>lze</a:t>
            </a:r>
            <a:r>
              <a:rPr lang="en-US" noProof="0" dirty="0" smtClean="0"/>
              <a:t> </a:t>
            </a:r>
            <a:r>
              <a:rPr lang="en-US" noProof="0" dirty="0" err="1" smtClean="0"/>
              <a:t>upravit</a:t>
            </a:r>
            <a:r>
              <a:rPr lang="en-US" noProof="0" dirty="0" smtClean="0"/>
              <a:t> </a:t>
            </a:r>
            <a:r>
              <a:rPr lang="en-US" noProof="0" dirty="0" err="1" smtClean="0"/>
              <a:t>styl</a:t>
            </a:r>
            <a:r>
              <a:rPr lang="en-US" noProof="0" dirty="0" smtClean="0"/>
              <a:t> </a:t>
            </a:r>
            <a:r>
              <a:rPr lang="en-US" noProof="0" dirty="0" err="1" smtClean="0"/>
              <a:t>předlohy</a:t>
            </a:r>
            <a:r>
              <a:rPr lang="en-US" noProof="0" dirty="0" smtClean="0"/>
              <a:t> </a:t>
            </a:r>
            <a:r>
              <a:rPr lang="en-US" noProof="0" dirty="0" err="1" smtClean="0"/>
              <a:t>nadpisů</a:t>
            </a:r>
            <a:r>
              <a:rPr lang="en-US" noProof="0" dirty="0" smtClean="0"/>
              <a:t>.</a:t>
            </a:r>
          </a:p>
        </p:txBody>
      </p:sp>
      <p:pic>
        <p:nvPicPr>
          <p:cNvPr id="1038" name="Picture 79" descr="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588" y="19685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68"/>
          <p:cNvSpPr>
            <a:spLocks noGrp="1" noChangeArrowheads="1"/>
          </p:cNvSpPr>
          <p:nvPr>
            <p:ph type="dt" sz="half" idx="2"/>
          </p:nvPr>
        </p:nvSpPr>
        <p:spPr>
          <a:xfrm>
            <a:off x="622300" y="6475413"/>
            <a:ext cx="1212850" cy="234950"/>
          </a:xfrm>
          <a:prstGeom prst="rect">
            <a:avLst/>
          </a:prstGeom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7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2449513" y="6475413"/>
            <a:ext cx="4867275" cy="233362"/>
          </a:xfrm>
          <a:prstGeom prst="rect">
            <a:avLst/>
          </a:prstGeom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7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1588" y="6500813"/>
            <a:ext cx="1209675" cy="219075"/>
          </a:xfrm>
          <a:prstGeom prst="rect">
            <a:avLst/>
          </a:prstGeom>
          <a:ln/>
        </p:spPr>
        <p:txBody>
          <a:bodyPr/>
          <a:lstStyle>
            <a:lvl1pPr algn="r">
              <a:defRPr sz="1000"/>
            </a:lvl1pPr>
          </a:lstStyle>
          <a:p>
            <a:pPr>
              <a:defRPr/>
            </a:pPr>
            <a:fld id="{1A33111B-5CC4-456E-9191-DDDF45A10B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44" name="Zástupný symbol pro text 4"/>
          <p:cNvSpPr>
            <a:spLocks noGrp="1"/>
          </p:cNvSpPr>
          <p:nvPr>
            <p:ph type="body" idx="1"/>
          </p:nvPr>
        </p:nvSpPr>
        <p:spPr bwMode="auto">
          <a:xfrm>
            <a:off x="669925" y="1370013"/>
            <a:ext cx="80994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pic>
        <p:nvPicPr>
          <p:cNvPr id="2" name="Picture 7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375"/>
            <a:ext cx="6477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Obrázek 73" descr="ATLAS_LOGO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809" y="400050"/>
            <a:ext cx="642937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1" r:id="rId1"/>
    <p:sldLayoutId id="2147484359" r:id="rId2"/>
    <p:sldLayoutId id="2147484368" r:id="rId3"/>
    <p:sldLayoutId id="2147484363" r:id="rId4"/>
    <p:sldLayoutId id="2147484365" r:id="rId5"/>
    <p:sldLayoutId id="2147484420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Wingdings" pitchFamily="2" charset="2"/>
        <a:buChar char="q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2159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2pPr>
      <a:lvl3pPr marL="971550" indent="-2159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w"/>
        <a:defRPr sz="1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B6713-3341-4B0F-A3B4-E2080A31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7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F4006-B6DD-4FBF-B95E-F82D5A871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56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7" r:id="rId1"/>
    <p:sldLayoutId id="2147484408" r:id="rId2"/>
    <p:sldLayoutId id="2147484409" r:id="rId3"/>
    <p:sldLayoutId id="2147484410" r:id="rId4"/>
    <p:sldLayoutId id="2147484411" r:id="rId5"/>
    <p:sldLayoutId id="2147484412" r:id="rId6"/>
    <p:sldLayoutId id="2147484413" r:id="rId7"/>
    <p:sldLayoutId id="2147484414" r:id="rId8"/>
    <p:sldLayoutId id="2147484415" r:id="rId9"/>
    <p:sldLayoutId id="2147484416" r:id="rId10"/>
    <p:sldLayoutId id="2147484417" r:id="rId11"/>
    <p:sldLayoutId id="2147484418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23757-E589-4088-8F60-723B5F494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58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0" r:id="rId1"/>
    <p:sldLayoutId id="2147484371" r:id="rId2"/>
    <p:sldLayoutId id="2147484372" r:id="rId3"/>
    <p:sldLayoutId id="2147484373" r:id="rId4"/>
    <p:sldLayoutId id="2147484374" r:id="rId5"/>
    <p:sldLayoutId id="2147484375" r:id="rId6"/>
    <p:sldLayoutId id="2147484376" r:id="rId7"/>
    <p:sldLayoutId id="2147484377" r:id="rId8"/>
    <p:sldLayoutId id="2147484378" r:id="rId9"/>
    <p:sldLayoutId id="2147484379" r:id="rId10"/>
    <p:sldLayoutId id="2147484380" r:id="rId11"/>
    <p:sldLayoutId id="2147484381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FFDBC-B764-4348-BD3E-3DCF82D7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8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s.aps.org/prc/abstract/10.1103/PhysRevC.89.014609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x.doi.org/10.1088/1748-0221/9/05/C0504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00" b="7548"/>
          <a:stretch/>
        </p:blipFill>
        <p:spPr>
          <a:xfrm>
            <a:off x="923542" y="3062520"/>
            <a:ext cx="7852062" cy="334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Early Stage Researcher 9: Activities November 2013 – September 2014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73480" y="3210106"/>
            <a:ext cx="7020000" cy="2870654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Benedikt Bergmann </a:t>
            </a:r>
          </a:p>
          <a:p>
            <a:pPr>
              <a:defRPr/>
            </a:pPr>
            <a:r>
              <a:rPr lang="cs-CZ" sz="1200" baseline="30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200" b="0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Institute of </a:t>
            </a:r>
            <a:r>
              <a:rPr lang="en-US" sz="1200" b="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Experimental </a:t>
            </a:r>
            <a:r>
              <a:rPr lang="en-US" sz="1200" b="0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and Applied Physics, C</a:t>
            </a:r>
            <a:r>
              <a:rPr lang="cs-CZ" sz="1200" b="0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zech Technical University in </a:t>
            </a:r>
            <a:r>
              <a:rPr lang="en-US" sz="1200" b="0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Prague,</a:t>
            </a:r>
            <a:r>
              <a:rPr lang="cs-CZ" sz="1200" b="0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200" b="0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Czech </a:t>
            </a:r>
            <a:r>
              <a:rPr lang="en-US" sz="1200" b="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Republic</a:t>
            </a:r>
          </a:p>
          <a:p>
            <a:pPr>
              <a:defRPr/>
            </a:pPr>
            <a:endParaRPr lang="de-DE" sz="1200" b="0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de-DE" sz="1200" b="0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de-DE" sz="1200" b="0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cs-CZ" sz="1200" b="0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cs-CZ" sz="1200" b="0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cs-CZ" sz="1200" b="0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cs-CZ" sz="1200" b="0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cs-CZ" sz="1200" b="0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de-DE" sz="1200" b="0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de-DE" sz="1200" b="0" i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r>
              <a:rPr lang="cs-CZ" sz="1200" b="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Schwarzenbruck</a:t>
            </a:r>
            <a:r>
              <a:rPr lang="de-DE" sz="1200" b="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–</a:t>
            </a:r>
            <a:r>
              <a:rPr lang="cs-CZ" sz="1200" b="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30.09.2014</a:t>
            </a:r>
            <a:endParaRPr lang="cs-CZ" sz="1200" b="0" i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6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Secondment in ESA-ESTEC: </a:t>
            </a:r>
            <a:br>
              <a:rPr lang="cs-CZ" sz="2000" dirty="0" smtClean="0"/>
            </a:br>
            <a:r>
              <a:rPr lang="cs-CZ" dirty="0" smtClean="0"/>
              <a:t>Simulations for Heavy </a:t>
            </a:r>
            <a:r>
              <a:rPr lang="cs-CZ" dirty="0"/>
              <a:t>I</a:t>
            </a:r>
            <a:r>
              <a:rPr lang="cs-CZ" dirty="0" smtClean="0"/>
              <a:t>ons – Output and Comparison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Examples of simulated tracks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Comparison with the measurement (LET responses, delta electron properties)</a:t>
            </a:r>
            <a:endParaRPr lang="cs-CZ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DECDFE3-5E02-469C-8580-254C6E0E1E0F}" type="slidenum">
              <a:rPr lang="en-US" smtClean="0"/>
              <a:t>10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277" y="1919316"/>
            <a:ext cx="7001879" cy="10800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0200" y="3960648"/>
            <a:ext cx="9134854" cy="2160000"/>
            <a:chOff x="1" y="3713760"/>
            <a:chExt cx="9134854" cy="2160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3713760"/>
              <a:ext cx="3185083" cy="2160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5086" y="3713760"/>
              <a:ext cx="3185084" cy="2160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9770" y="3713760"/>
              <a:ext cx="3185085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506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3717" y="1209416"/>
            <a:ext cx="8117947" cy="1392738"/>
          </a:xfrm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Double Vacancy Creation in FE-55 electron Capture Decay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58848" y="2862071"/>
            <a:ext cx="8073671" cy="742887"/>
          </a:xfrm>
        </p:spPr>
        <p:txBody>
          <a:bodyPr/>
          <a:lstStyle/>
          <a:p>
            <a:r>
              <a:rPr lang="cs-CZ" dirty="0" smtClean="0"/>
              <a:t>Project together with Thilo Michel: Data evaluation and </a:t>
            </a:r>
            <a:r>
              <a:rPr lang="cs-CZ" dirty="0" smtClean="0"/>
              <a:t>simulations </a:t>
            </a:r>
            <a:r>
              <a:rPr lang="cs-CZ" dirty="0" smtClean="0"/>
              <a:t>with ROSI (LSCAT, EGS4)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CDFE3-5E02-469C-8580-254C6E0E1E0F}" type="slidenum">
              <a:rPr lang="en-US" smtClean="0"/>
              <a:t>11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974" y="3755211"/>
            <a:ext cx="6647390" cy="25688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56618" y="4701087"/>
            <a:ext cx="1390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89%*</a:t>
            </a:r>
            <a:r>
              <a:rPr lang="en-US" sz="1600" b="1" dirty="0" smtClean="0">
                <a:solidFill>
                  <a:srgbClr val="FF0000"/>
                </a:solidFill>
              </a:rPr>
              <a:t>1.3*10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-4</a:t>
            </a:r>
            <a:endParaRPr lang="en-US" sz="16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2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What </a:t>
            </a:r>
            <a:r>
              <a:rPr lang="cs-CZ" dirty="0"/>
              <a:t>D</a:t>
            </a:r>
            <a:r>
              <a:rPr lang="cs-CZ" dirty="0" smtClean="0"/>
              <a:t>o </a:t>
            </a:r>
            <a:r>
              <a:rPr lang="cs-CZ" dirty="0"/>
              <a:t>W</a:t>
            </a:r>
            <a:r>
              <a:rPr lang="cs-CZ" dirty="0" smtClean="0"/>
              <a:t>e </a:t>
            </a:r>
            <a:r>
              <a:rPr lang="cs-CZ" dirty="0"/>
              <a:t>W</a:t>
            </a:r>
            <a:r>
              <a:rPr lang="cs-CZ" dirty="0" smtClean="0"/>
              <a:t>ant to Measure?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Probability of the creation of 2 K-shell vacancies (first results published in Phys. Rev. C in January 2014):</a:t>
            </a:r>
            <a:endParaRPr lang="cs-CZ" dirty="0"/>
          </a:p>
          <a:p>
            <a:endParaRPr lang="cs-CZ" dirty="0" smtClean="0"/>
          </a:p>
          <a:p>
            <a:pPr marL="431800" lvl="1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With the TPX-pixel detectors - for the first time - also the angular correlation function between the subsequently emitted X-rays (hypersatellite, satellite) can be measured:</a:t>
            </a:r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958" y="1916856"/>
            <a:ext cx="6375400" cy="495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779" y="3450336"/>
            <a:ext cx="4352945" cy="295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96140" y="3718560"/>
            <a:ext cx="34089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Coincident experiment: Events outside the coincidence window (not correlated) were used to test the evaluation (</a:t>
            </a:r>
            <a:r>
              <a:rPr lang="cs-CZ" sz="1600" dirty="0" smtClean="0">
                <a:solidFill>
                  <a:srgbClr val="FF0000"/>
                </a:solidFill>
              </a:rPr>
              <a:t>Randoms</a:t>
            </a:r>
            <a:r>
              <a:rPr lang="cs-CZ" sz="1600" dirty="0" smtClean="0"/>
              <a:t>) and the accuracy of the simulation and set-up.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548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Attended Trainings, Conferences, </a:t>
            </a:r>
            <a:r>
              <a:rPr lang="cs-CZ" dirty="0"/>
              <a:t>B</a:t>
            </a:r>
            <a:r>
              <a:rPr lang="cs-CZ" dirty="0" smtClean="0"/>
              <a:t>usiness Trips, ...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Medipix meeting, Febr. 19-20</a:t>
            </a:r>
          </a:p>
          <a:p>
            <a:pPr lvl="1"/>
            <a:r>
              <a:rPr lang="cs-CZ" dirty="0" smtClean="0"/>
              <a:t>Presentation: </a:t>
            </a:r>
            <a:r>
              <a:rPr lang="en-US" dirty="0"/>
              <a:t>"Neutron Time-of-Flight, Proton and Heavy Ion Measurements with a </a:t>
            </a:r>
            <a:r>
              <a:rPr lang="en-US" dirty="0" err="1"/>
              <a:t>Timepix</a:t>
            </a:r>
            <a:r>
              <a:rPr lang="en-US" dirty="0"/>
              <a:t> </a:t>
            </a:r>
            <a:r>
              <a:rPr lang="en-US" dirty="0" smtClean="0"/>
              <a:t>Detector</a:t>
            </a:r>
            <a:r>
              <a:rPr lang="cs-CZ" dirty="0" smtClean="0"/>
              <a:t>“</a:t>
            </a:r>
          </a:p>
          <a:p>
            <a:endParaRPr lang="cs-CZ" dirty="0"/>
          </a:p>
          <a:p>
            <a:r>
              <a:rPr lang="cs-CZ" dirty="0" smtClean="0"/>
              <a:t>Training course on Business and Administration, May 19 – 23, 2014</a:t>
            </a:r>
          </a:p>
          <a:p>
            <a:endParaRPr lang="cs-CZ" dirty="0"/>
          </a:p>
          <a:p>
            <a:r>
              <a:rPr lang="cs-CZ" dirty="0" smtClean="0"/>
              <a:t>Czech Language Training – ongoing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Publications:</a:t>
            </a:r>
          </a:p>
          <a:p>
            <a:pPr lvl="1"/>
            <a:r>
              <a:rPr lang="en-US" dirty="0"/>
              <a:t>T. Michel, B. Bergmann, J. Durst, M. </a:t>
            </a:r>
            <a:r>
              <a:rPr lang="en-US" dirty="0" err="1"/>
              <a:t>Filipenko</a:t>
            </a:r>
            <a:r>
              <a:rPr lang="en-US" dirty="0"/>
              <a:t>, T. </a:t>
            </a:r>
            <a:r>
              <a:rPr lang="en-US" dirty="0" err="1"/>
              <a:t>Gleixner</a:t>
            </a:r>
            <a:r>
              <a:rPr lang="en-US" dirty="0"/>
              <a:t>, and K. Zuber, </a:t>
            </a:r>
            <a:r>
              <a:rPr lang="en-US" dirty="0">
                <a:hlinkClick r:id="rId3"/>
              </a:rPr>
              <a:t>"Measurement of the double K-shell vacancy creation probability in the electron-capture decay of 55Fe with active-pixel detectors"</a:t>
            </a:r>
            <a:r>
              <a:rPr lang="en-US" dirty="0"/>
              <a:t>, Phys. Rev. C 89, 014609, </a:t>
            </a:r>
            <a:r>
              <a:rPr lang="en-US" dirty="0" smtClean="0"/>
              <a:t>2014</a:t>
            </a:r>
            <a:endParaRPr lang="cs-CZ" dirty="0" smtClean="0"/>
          </a:p>
          <a:p>
            <a:pPr lvl="1"/>
            <a:endParaRPr lang="cs-CZ" dirty="0"/>
          </a:p>
          <a:p>
            <a:pPr lvl="1"/>
            <a:r>
              <a:rPr lang="en-US" dirty="0"/>
              <a:t>B. Bergmann, R.O. Nelson, J.M. O'Donnell, S. </a:t>
            </a:r>
            <a:r>
              <a:rPr lang="en-US" dirty="0" err="1"/>
              <a:t>Pospisil</a:t>
            </a:r>
            <a:r>
              <a:rPr lang="en-US" dirty="0"/>
              <a:t>, J. </a:t>
            </a:r>
            <a:r>
              <a:rPr lang="en-US" dirty="0" err="1"/>
              <a:t>Solc</a:t>
            </a:r>
            <a:r>
              <a:rPr lang="en-US" dirty="0"/>
              <a:t>, H. </a:t>
            </a:r>
            <a:r>
              <a:rPr lang="en-US" dirty="0" err="1"/>
              <a:t>Takai</a:t>
            </a:r>
            <a:r>
              <a:rPr lang="en-US" dirty="0"/>
              <a:t>, Z. </a:t>
            </a:r>
            <a:r>
              <a:rPr lang="en-US" dirty="0" err="1"/>
              <a:t>Vykydal</a:t>
            </a:r>
            <a:r>
              <a:rPr lang="en-US" dirty="0"/>
              <a:t>, </a:t>
            </a:r>
            <a:r>
              <a:rPr lang="en-US" dirty="0">
                <a:hlinkClick r:id="rId4"/>
              </a:rPr>
              <a:t>"Time-of-Flight Measurement of Fast Neutrons with </a:t>
            </a:r>
            <a:r>
              <a:rPr lang="en-US" dirty="0" err="1">
                <a:hlinkClick r:id="rId4"/>
              </a:rPr>
              <a:t>Timepix</a:t>
            </a:r>
            <a:r>
              <a:rPr lang="en-US" dirty="0">
                <a:hlinkClick r:id="rId4"/>
              </a:rPr>
              <a:t> Detectors"</a:t>
            </a:r>
            <a:r>
              <a:rPr lang="en-US" dirty="0"/>
              <a:t>, JINST 9 C05048, </a:t>
            </a:r>
            <a:r>
              <a:rPr lang="en-US" dirty="0" smtClean="0"/>
              <a:t>2014</a:t>
            </a:r>
            <a:r>
              <a:rPr lang="cs-CZ" dirty="0" smtClean="0"/>
              <a:t> </a:t>
            </a:r>
            <a:endParaRPr lang="cs-CZ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8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62"/>
          <a:stretch/>
        </p:blipFill>
        <p:spPr>
          <a:xfrm>
            <a:off x="-49670" y="0"/>
            <a:ext cx="9193670" cy="687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872" y="73152"/>
            <a:ext cx="7498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“... whatever </a:t>
            </a:r>
            <a:r>
              <a:rPr lang="cs-CZ" dirty="0" smtClean="0"/>
              <a:t>you do you have to keep moving forward!“ – M.L. King Jr.</a:t>
            </a:r>
            <a:endParaRPr lang="en-US" dirty="0"/>
          </a:p>
        </p:txBody>
      </p:sp>
      <p:sp>
        <p:nvSpPr>
          <p:cNvPr id="11" name="Title 3"/>
          <p:cNvSpPr txBox="1">
            <a:spLocks/>
          </p:cNvSpPr>
          <p:nvPr/>
        </p:nvSpPr>
        <p:spPr bwMode="auto">
          <a:xfrm>
            <a:off x="5740424" y="5545825"/>
            <a:ext cx="3602224" cy="114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cs-CZ" b="1" kern="0" dirty="0" smtClean="0">
                <a:solidFill>
                  <a:schemeClr val="tx1"/>
                </a:solidFill>
              </a:rPr>
              <a:t>FUTURE PLANS</a:t>
            </a:r>
            <a:endParaRPr lang="en-US" b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20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Trainings, conferences, business trips, ...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MMND conference in Port Douglas, Oct. 20 – 25, 2014</a:t>
            </a:r>
          </a:p>
          <a:p>
            <a:r>
              <a:rPr lang="cs-CZ" dirty="0" smtClean="0"/>
              <a:t>Poster presentation at IEEE in Seattle, Nov. </a:t>
            </a:r>
            <a:r>
              <a:rPr lang="cs-CZ" dirty="0"/>
              <a:t>8</a:t>
            </a:r>
            <a:r>
              <a:rPr lang="cs-CZ" dirty="0" smtClean="0"/>
              <a:t> – 15, 2014</a:t>
            </a:r>
          </a:p>
          <a:p>
            <a:pPr lvl="1"/>
            <a:endParaRPr lang="cs-CZ" dirty="0" smtClean="0"/>
          </a:p>
          <a:p>
            <a:r>
              <a:rPr lang="cs-CZ" dirty="0" smtClean="0"/>
              <a:t>Business and administration secondment at IBA (dates not yet fixed - beginning 2015)</a:t>
            </a:r>
          </a:p>
          <a:p>
            <a:r>
              <a:rPr lang="cs-CZ" dirty="0" smtClean="0"/>
              <a:t>(secondment or travel at/to ESA-ESTEC)</a:t>
            </a:r>
          </a:p>
          <a:p>
            <a:pPr marL="431800" lvl="1" indent="0">
              <a:buNone/>
            </a:pPr>
            <a:endParaRPr lang="cs-CZ" dirty="0" smtClean="0"/>
          </a:p>
          <a:p>
            <a:r>
              <a:rPr lang="cs-CZ" dirty="0" smtClean="0"/>
              <a:t>Beam time in Los Alamos Neutron Science Center (proposal prepared and submitted by our colleagues from Brookhaven National Lab)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Anticipated publications:</a:t>
            </a:r>
          </a:p>
          <a:p>
            <a:pPr lvl="1"/>
            <a:r>
              <a:rPr lang="cs-CZ" dirty="0"/>
              <a:t>„Measurement of the Angular Distribution of the Coincident Hypersatellite Satellite X-ray Emission in the Electron Capture Decay of Fe-55</a:t>
            </a:r>
            <a:r>
              <a:rPr lang="cs-CZ" dirty="0" smtClean="0"/>
              <a:t>“</a:t>
            </a:r>
          </a:p>
          <a:p>
            <a:pPr lvl="1"/>
            <a:r>
              <a:rPr lang="cs-CZ" dirty="0" smtClean="0"/>
              <a:t>IEEE proceeding</a:t>
            </a:r>
          </a:p>
          <a:p>
            <a:pPr lvl="1"/>
            <a:r>
              <a:rPr lang="cs-CZ" dirty="0" smtClean="0"/>
              <a:t>Paper on tracking with TPX detectors</a:t>
            </a:r>
            <a:r>
              <a:rPr lang="cs-CZ" b="1" u="sng" dirty="0" smtClean="0"/>
              <a:t> </a:t>
            </a:r>
          </a:p>
          <a:p>
            <a:pPr lvl="1"/>
            <a:endParaRPr lang="cs-CZ" b="1" u="sng" dirty="0"/>
          </a:p>
          <a:p>
            <a:pPr lvl="1"/>
            <a:r>
              <a:rPr lang="cs-CZ" b="1" dirty="0" smtClean="0">
                <a:solidFill>
                  <a:srgbClr val="C00000"/>
                </a:solidFill>
              </a:rPr>
              <a:t>Ph.D. </a:t>
            </a:r>
            <a:r>
              <a:rPr lang="cs-CZ" b="1" dirty="0">
                <a:solidFill>
                  <a:srgbClr val="C00000"/>
                </a:solidFill>
              </a:rPr>
              <a:t>t</a:t>
            </a:r>
            <a:r>
              <a:rPr lang="cs-CZ" b="1" dirty="0" smtClean="0">
                <a:solidFill>
                  <a:srgbClr val="C00000"/>
                </a:solidFill>
              </a:rPr>
              <a:t>hesis</a:t>
            </a:r>
            <a:endParaRPr lang="en-US" b="1" dirty="0">
              <a:solidFill>
                <a:srgbClr val="C00000"/>
              </a:solidFill>
            </a:endParaRPr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94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Thank you for your attention!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475413"/>
            <a:ext cx="1212850" cy="234950"/>
          </a:xfrm>
        </p:spPr>
        <p:txBody>
          <a:bodyPr/>
          <a:lstStyle/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276725" y="6475413"/>
            <a:ext cx="4867275" cy="233362"/>
          </a:xfrm>
        </p:spPr>
        <p:txBody>
          <a:bodyPr/>
          <a:lstStyle/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34325" y="6500813"/>
            <a:ext cx="1209675" cy="219075"/>
          </a:xfrm>
        </p:spPr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25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3717" y="1209416"/>
            <a:ext cx="8117947" cy="1392738"/>
          </a:xfrm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Experimental ACTivitieS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6280" y="1836019"/>
            <a:ext cx="8073671" cy="1135781"/>
          </a:xfrm>
        </p:spPr>
        <p:txBody>
          <a:bodyPr/>
          <a:lstStyle/>
          <a:p>
            <a:r>
              <a:rPr lang="cs-CZ" b="1" dirty="0" smtClean="0"/>
              <a:t>“</a:t>
            </a:r>
            <a:r>
              <a:rPr lang="en-US" b="1" dirty="0" smtClean="0"/>
              <a:t>All </a:t>
            </a:r>
            <a:r>
              <a:rPr lang="en-US" b="1" dirty="0"/>
              <a:t>life is an experiment. The more experiments you make the better</a:t>
            </a:r>
            <a:r>
              <a:rPr lang="en-US" b="1" dirty="0" smtClean="0"/>
              <a:t>.</a:t>
            </a:r>
            <a:r>
              <a:rPr lang="cs-CZ" b="1" dirty="0" smtClean="0"/>
              <a:t>“</a:t>
            </a:r>
            <a:endParaRPr lang="en-US" b="1" dirty="0"/>
          </a:p>
          <a:p>
            <a:r>
              <a:rPr lang="cs-CZ" dirty="0" smtClean="0"/>
              <a:t> - </a:t>
            </a:r>
            <a:r>
              <a:rPr lang="en-US" dirty="0" smtClean="0"/>
              <a:t>Ralph </a:t>
            </a:r>
            <a:r>
              <a:rPr lang="en-US" dirty="0"/>
              <a:t>Waldo Emerson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CDFE3-5E02-469C-8580-254C6E0E1E0F}" type="slidenum">
              <a:rPr lang="en-US" smtClean="0"/>
              <a:t>2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740655" y="3243312"/>
            <a:ext cx="3621024" cy="2988000"/>
            <a:chOff x="731511" y="3389616"/>
            <a:chExt cx="3621024" cy="2988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54" t="17493" r="22417" b="18528"/>
            <a:stretch/>
          </p:blipFill>
          <p:spPr>
            <a:xfrm>
              <a:off x="731511" y="3389616"/>
              <a:ext cx="3569930" cy="2988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749799" y="3389616"/>
              <a:ext cx="36027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LANSCE – Dec. 1-8, 2013</a:t>
              </a:r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462272" y="3262176"/>
            <a:ext cx="4181345" cy="2988000"/>
            <a:chOff x="4453128" y="3408480"/>
            <a:chExt cx="4181345" cy="2988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84" t="21723" b="8374"/>
            <a:stretch/>
          </p:blipFill>
          <p:spPr>
            <a:xfrm>
              <a:off x="4453128" y="3408480"/>
              <a:ext cx="4181345" cy="2988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4801868" y="5657904"/>
              <a:ext cx="34838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chemeClr val="accent6">
                      <a:lumMod val="50000"/>
                    </a:schemeClr>
                  </a:solidFill>
                </a:rPr>
                <a:t>HIT – Jan. 20-24, 2014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849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sz="1800" dirty="0" smtClean="0"/>
              <a:t>Reminder:</a:t>
            </a:r>
            <a:br>
              <a:rPr lang="cs-CZ" sz="1800" dirty="0" smtClean="0"/>
            </a:br>
            <a:r>
              <a:rPr lang="cs-CZ" dirty="0" smtClean="0"/>
              <a:t>Pattern Recognition – Definition of Cluster Categories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119AD07-ADA5-4704-B0E3-0D4C8D79DBC2}" type="datetime1">
              <a:rPr lang="cs-CZ" smtClean="0"/>
              <a:t>29.9.2014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Medipix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97" y="1487174"/>
            <a:ext cx="8180300" cy="4576138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424" y="191359"/>
            <a:ext cx="113778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702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" r="8244"/>
          <a:stretch/>
        </p:blipFill>
        <p:spPr>
          <a:xfrm>
            <a:off x="614402" y="1232206"/>
            <a:ext cx="8537249" cy="51120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4150989" y="4348220"/>
            <a:ext cx="472286" cy="24941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362874" y="3709968"/>
            <a:ext cx="2014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dirty="0" smtClean="0"/>
              <a:t>Resonances of elastic scattering of neutrons on silicon nuclei</a:t>
            </a:r>
            <a:endParaRPr lang="en-US" sz="18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5947873" y="2791456"/>
            <a:ext cx="0" cy="211884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555160" y="2145125"/>
            <a:ext cx="334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aseline="30000" dirty="0" smtClean="0"/>
              <a:t>28</a:t>
            </a:r>
            <a:r>
              <a:rPr lang="cs-CZ" sz="1800" dirty="0" smtClean="0"/>
              <a:t>Si(n,p)</a:t>
            </a:r>
            <a:r>
              <a:rPr lang="cs-CZ" sz="1800" baseline="30000" dirty="0" smtClean="0"/>
              <a:t>28</a:t>
            </a:r>
            <a:r>
              <a:rPr lang="cs-CZ" sz="1800" dirty="0" smtClean="0"/>
              <a:t>Al</a:t>
            </a:r>
            <a:r>
              <a:rPr lang="cs-CZ" sz="1800" dirty="0"/>
              <a:t> </a:t>
            </a:r>
            <a:r>
              <a:rPr lang="cs-CZ" sz="1800" dirty="0" smtClean="0"/>
              <a:t>and </a:t>
            </a:r>
            <a:r>
              <a:rPr lang="cs-CZ" sz="1800" baseline="30000" dirty="0"/>
              <a:t>28</a:t>
            </a:r>
            <a:r>
              <a:rPr lang="cs-CZ" sz="1800" dirty="0"/>
              <a:t>Si(n,</a:t>
            </a:r>
            <a:r>
              <a:rPr lang="ru-RU" sz="1800" dirty="0">
                <a:latin typeface="Times New Roman"/>
                <a:ea typeface="Times New Roman"/>
              </a:rPr>
              <a:t> α</a:t>
            </a:r>
            <a:r>
              <a:rPr lang="cs-CZ" sz="1800" dirty="0" smtClean="0"/>
              <a:t>)</a:t>
            </a:r>
            <a:r>
              <a:rPr lang="cs-CZ" sz="1800" baseline="30000" dirty="0" smtClean="0"/>
              <a:t>25</a:t>
            </a:r>
            <a:r>
              <a:rPr lang="cs-CZ" sz="1800" dirty="0" smtClean="0"/>
              <a:t>Mg-reactions appear</a:t>
            </a:r>
            <a:endParaRPr lang="en-US" sz="18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424" y="191359"/>
            <a:ext cx="113778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09600" y="219075"/>
            <a:ext cx="6476999" cy="1000125"/>
          </a:xfrm>
        </p:spPr>
        <p:txBody>
          <a:bodyPr/>
          <a:lstStyle/>
          <a:p>
            <a:r>
              <a:rPr lang="cs-CZ" sz="2000" dirty="0" smtClean="0"/>
              <a:t>Experimental Activities: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Los Alamos Neutron Science Center – Detector Response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507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Experimental Activities: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Los Alamos Neutron Science Center – </a:t>
            </a:r>
            <a:r>
              <a:rPr lang="cs-CZ" dirty="0" smtClean="0"/>
              <a:t>Representative Events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AB6C056-1E93-4ACD-8292-2E711DCE7DDF}" type="datetime1">
              <a:rPr lang="cs-CZ" smtClean="0"/>
              <a:t>29.9.2014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Medipix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97" y="1233952"/>
            <a:ext cx="2627318" cy="25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580" y="1233952"/>
            <a:ext cx="2627318" cy="25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726" y="1225406"/>
            <a:ext cx="2627318" cy="25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97" y="3941964"/>
            <a:ext cx="2627318" cy="25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580" y="3933418"/>
            <a:ext cx="2627318" cy="25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6063898" y="4047802"/>
            <a:ext cx="29604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sz="1600" dirty="0" smtClean="0"/>
              <a:t>Above </a:t>
            </a:r>
            <a:r>
              <a:rPr lang="cs-CZ" sz="1600" b="1" dirty="0" smtClean="0"/>
              <a:t>4 MeV</a:t>
            </a:r>
            <a:r>
              <a:rPr lang="cs-CZ" sz="1600" dirty="0" smtClean="0"/>
              <a:t>: nuclear interaction appear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sz="1600" dirty="0" smtClean="0"/>
              <a:t>Above </a:t>
            </a:r>
            <a:r>
              <a:rPr lang="cs-CZ" sz="1600" b="1" dirty="0" smtClean="0"/>
              <a:t>30 MeV</a:t>
            </a:r>
            <a:r>
              <a:rPr lang="cs-CZ" sz="1600" dirty="0" smtClean="0"/>
              <a:t>: HETP are getting more and more asymmetric and bigger with increasing energy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sz="1600" dirty="0" smtClean="0"/>
              <a:t>Above </a:t>
            </a:r>
            <a:r>
              <a:rPr lang="cs-CZ" sz="1600" b="1" dirty="0" smtClean="0"/>
              <a:t>10 MeV</a:t>
            </a:r>
            <a:r>
              <a:rPr lang="cs-CZ" sz="1600" dirty="0" smtClean="0"/>
              <a:t>:</a:t>
            </a:r>
            <a:r>
              <a:rPr lang="cs-CZ" sz="1600" b="1" dirty="0" smtClean="0"/>
              <a:t> </a:t>
            </a:r>
            <a:r>
              <a:rPr lang="cs-CZ" sz="1600" dirty="0" smtClean="0"/>
              <a:t>tracks with delta electrons are detected</a:t>
            </a:r>
            <a:endParaRPr lang="en-US" sz="16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424" y="191359"/>
            <a:ext cx="113778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783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762000" y="261747"/>
            <a:ext cx="6476999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cs-CZ" sz="2000" kern="0" dirty="0" smtClean="0"/>
              <a:t>Experimental Activities:</a:t>
            </a:r>
            <a:r>
              <a:rPr lang="cs-CZ" kern="0" dirty="0" smtClean="0"/>
              <a:t/>
            </a:r>
            <a:br>
              <a:rPr lang="cs-CZ" kern="0" dirty="0" smtClean="0"/>
            </a:br>
            <a:r>
              <a:rPr lang="cs-CZ" kern="0" dirty="0" smtClean="0"/>
              <a:t>German Center for Cancer Research (DKFZ) in Heidelberg</a:t>
            </a:r>
            <a:endParaRPr lang="cs-CZ" kern="0" dirty="0"/>
          </a:p>
        </p:txBody>
      </p:sp>
      <p:grpSp>
        <p:nvGrpSpPr>
          <p:cNvPr id="31" name="Group 30"/>
          <p:cNvGrpSpPr/>
          <p:nvPr/>
        </p:nvGrpSpPr>
        <p:grpSpPr>
          <a:xfrm>
            <a:off x="6205307" y="4022435"/>
            <a:ext cx="2461676" cy="2523558"/>
            <a:chOff x="647016" y="1243228"/>
            <a:chExt cx="2461676" cy="2523558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016" y="1246786"/>
              <a:ext cx="2397668" cy="2520000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877824" y="1243228"/>
              <a:ext cx="22308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000" dirty="0" smtClean="0">
                  <a:solidFill>
                    <a:schemeClr val="bg1"/>
                  </a:solidFill>
                </a:rPr>
                <a:t>O - 104 MeV/A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483991" y="1399032"/>
            <a:ext cx="2415973" cy="2520000"/>
            <a:chOff x="6300184" y="1376472"/>
            <a:chExt cx="2415973" cy="252000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184" y="1376472"/>
              <a:ext cx="2397685" cy="2520000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6596315" y="3068032"/>
              <a:ext cx="21198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000" dirty="0" smtClean="0">
                  <a:solidFill>
                    <a:schemeClr val="bg1"/>
                  </a:solidFill>
                </a:rPr>
                <a:t>He - 115 MeV/A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170139" y="1371600"/>
            <a:ext cx="2397668" cy="2520000"/>
            <a:chOff x="4310832" y="1665112"/>
            <a:chExt cx="2397668" cy="25200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0832" y="1665112"/>
              <a:ext cx="2397668" cy="252000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532649" y="1670350"/>
              <a:ext cx="21640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000" dirty="0" smtClean="0">
                  <a:solidFill>
                    <a:schemeClr val="bg1"/>
                  </a:solidFill>
                </a:rPr>
                <a:t>C - 300 MeV/A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8" name="Text Placeholder 7"/>
          <p:cNvSpPr txBox="1">
            <a:spLocks/>
          </p:cNvSpPr>
          <p:nvPr/>
        </p:nvSpPr>
        <p:spPr bwMode="auto">
          <a:xfrm>
            <a:off x="835153" y="4215384"/>
            <a:ext cx="5224524" cy="2349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21590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971550" indent="-215900" algn="l" rtl="0" eaLnBrk="0" fontAlgn="base" hangingPunct="0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s-CZ" sz="2000" kern="0" dirty="0" smtClean="0"/>
              <a:t>Beam time organized by ARDENT framework (~ 17 h used)</a:t>
            </a:r>
          </a:p>
          <a:p>
            <a:pPr lvl="1"/>
            <a:r>
              <a:rPr lang="cs-CZ" sz="1800" b="1" kern="0" dirty="0" smtClean="0"/>
              <a:t>Protons</a:t>
            </a:r>
            <a:r>
              <a:rPr lang="cs-CZ" sz="1800" kern="0" dirty="0" smtClean="0"/>
              <a:t>, </a:t>
            </a:r>
            <a:r>
              <a:rPr lang="cs-CZ" sz="1800" b="1" kern="0" dirty="0" smtClean="0"/>
              <a:t>Carbon</a:t>
            </a:r>
            <a:r>
              <a:rPr lang="cs-CZ" sz="1800" kern="0" dirty="0" smtClean="0"/>
              <a:t> ions, </a:t>
            </a:r>
            <a:r>
              <a:rPr lang="cs-CZ" sz="1800" b="1" kern="0" dirty="0" smtClean="0"/>
              <a:t>Oxygen </a:t>
            </a:r>
            <a:r>
              <a:rPr lang="cs-CZ" sz="1800" kern="0" dirty="0" smtClean="0"/>
              <a:t>ions, </a:t>
            </a:r>
            <a:r>
              <a:rPr lang="cs-CZ" sz="1800" b="1" kern="0" dirty="0" smtClean="0"/>
              <a:t>Helium</a:t>
            </a:r>
            <a:r>
              <a:rPr lang="cs-CZ" sz="1800" kern="0" dirty="0" smtClean="0"/>
              <a:t> ions</a:t>
            </a:r>
          </a:p>
          <a:p>
            <a:pPr lvl="1"/>
            <a:r>
              <a:rPr lang="cs-CZ" sz="1800" kern="0" dirty="0" smtClean="0"/>
              <a:t>LET range: 1.3 keV/µm to 85.3 keV/µm</a:t>
            </a:r>
          </a:p>
          <a:p>
            <a:pPr lvl="1"/>
            <a:r>
              <a:rPr lang="cs-CZ" sz="1800" kern="0" dirty="0" smtClean="0"/>
              <a:t>For each particle type the detector has been irradiated under 0°, 60° and 90°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25425" y="1384767"/>
            <a:ext cx="2397668" cy="2519998"/>
            <a:chOff x="725425" y="1384767"/>
            <a:chExt cx="2397668" cy="2519998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425" y="1384767"/>
              <a:ext cx="2397668" cy="2519998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1005287" y="1417320"/>
              <a:ext cx="18384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000" dirty="0" smtClean="0">
                  <a:solidFill>
                    <a:schemeClr val="bg1"/>
                  </a:solidFill>
                </a:rPr>
                <a:t>P - 100 MeV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485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30.9.2014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Benedikt Bergmann - 3rd annual ARDENT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616016" y="1231661"/>
            <a:ext cx="8537609" cy="5112000"/>
            <a:chOff x="616016" y="1231661"/>
            <a:chExt cx="8537609" cy="5112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7" r="5064"/>
            <a:stretch/>
          </p:blipFill>
          <p:spPr>
            <a:xfrm>
              <a:off x="616016" y="1231661"/>
              <a:ext cx="8537609" cy="5112000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 bwMode="auto">
            <a:xfrm>
              <a:off x="3008376" y="2487168"/>
              <a:ext cx="86868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2947978" y="2544437"/>
              <a:ext cx="1033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 smtClean="0"/>
                <a:t>Removal of the low energy halo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25112" y="2176272"/>
              <a:ext cx="16459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>
                  <a:solidFill>
                    <a:srgbClr val="00B0F0"/>
                  </a:solidFill>
                </a:rPr>
                <a:t>Core of the track</a:t>
              </a:r>
              <a:endParaRPr lang="en-US" sz="1400" dirty="0">
                <a:solidFill>
                  <a:srgbClr val="00B0F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70832" y="2645593"/>
              <a:ext cx="13898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>
                  <a:solidFill>
                    <a:srgbClr val="C00000"/>
                  </a:solidFill>
                </a:rPr>
                <a:t>Delta electrons</a:t>
              </a:r>
              <a:endParaRPr lang="en-US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 flipH="1">
              <a:off x="2825496" y="2493193"/>
              <a:ext cx="1636776" cy="156674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5797296" y="2330160"/>
              <a:ext cx="85953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5065776" y="2953370"/>
              <a:ext cx="0" cy="110656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5760720" y="2953370"/>
              <a:ext cx="1508760" cy="110656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2783904" y="4031061"/>
              <a:ext cx="90810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cs-CZ" sz="1200" dirty="0" smtClean="0">
                  <a:solidFill>
                    <a:srgbClr val="00B0F0"/>
                  </a:solidFill>
                </a:rPr>
                <a:t>Analysis of tracking capability</a:t>
              </a:r>
              <a:endParaRPr lang="en-US" sz="1200" dirty="0">
                <a:solidFill>
                  <a:srgbClr val="00B0F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47588" y="1811249"/>
              <a:ext cx="104698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cs-CZ" sz="1200" dirty="0" smtClean="0">
                  <a:solidFill>
                    <a:srgbClr val="00B0F0"/>
                  </a:solidFill>
                </a:rPr>
                <a:t>Directional information </a:t>
              </a:r>
            </a:p>
            <a:p>
              <a:endParaRPr lang="cs-CZ" sz="1200" dirty="0" smtClean="0">
                <a:solidFill>
                  <a:srgbClr val="00B0F0"/>
                </a:solidFill>
              </a:endParaRPr>
            </a:p>
            <a:p>
              <a:r>
                <a:rPr lang="cs-CZ" sz="1200" dirty="0" smtClean="0">
                  <a:solidFill>
                    <a:srgbClr val="00B0F0"/>
                  </a:solidFill>
                </a:rPr>
                <a:t>Bragg behavior</a:t>
              </a:r>
              <a:endParaRPr lang="en-US" sz="1200" dirty="0">
                <a:solidFill>
                  <a:srgbClr val="00B0F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97296" y="3654028"/>
              <a:ext cx="10972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 smtClean="0">
                  <a:solidFill>
                    <a:srgbClr val="C00000"/>
                  </a:solidFill>
                </a:rPr>
                <a:t>Particle type and velocity information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 bwMode="auto">
          <a:xfrm>
            <a:off x="762000" y="261747"/>
            <a:ext cx="6476999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cs-CZ" sz="2000" kern="0" dirty="0" smtClean="0"/>
              <a:t>Experimental Activities:</a:t>
            </a:r>
            <a:r>
              <a:rPr lang="cs-CZ" kern="0" dirty="0" smtClean="0"/>
              <a:t/>
            </a:r>
            <a:br>
              <a:rPr lang="cs-CZ" kern="0" dirty="0" smtClean="0"/>
            </a:br>
            <a:r>
              <a:rPr lang="cs-CZ" kern="0" dirty="0" smtClean="0"/>
              <a:t>German Center for Cancer Research (DKFZ) in Heidelberg</a:t>
            </a:r>
            <a:endParaRPr lang="cs-CZ" kern="0" dirty="0"/>
          </a:p>
        </p:txBody>
      </p:sp>
    </p:spTree>
    <p:extLst>
      <p:ext uri="{BB962C8B-B14F-4D97-AF65-F5344CB8AC3E}">
        <p14:creationId xmlns:p14="http://schemas.microsoft.com/office/powerpoint/2010/main" val="144264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MoEDAL data </a:t>
            </a:r>
            <a:r>
              <a:rPr lang="cs-CZ" sz="2000" dirty="0" smtClean="0"/>
              <a:t>evaluation</a:t>
            </a:r>
            <a:r>
              <a:rPr lang="cs-CZ" sz="2000" dirty="0" smtClean="0"/>
              <a:t>: </a:t>
            </a:r>
            <a:br>
              <a:rPr lang="cs-CZ" sz="2000" dirty="0" smtClean="0"/>
            </a:br>
            <a:r>
              <a:rPr lang="cs-CZ" dirty="0"/>
              <a:t>A</a:t>
            </a:r>
            <a:r>
              <a:rPr lang="cs-CZ" dirty="0" smtClean="0"/>
              <a:t>pplication of the Event-by-Event Data Analysis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Typical events:</a:t>
            </a:r>
          </a:p>
          <a:p>
            <a:pPr lvl="1"/>
            <a:r>
              <a:rPr lang="cs-CZ" dirty="0" smtClean="0"/>
              <a:t>Low LET (MIPs, highly energetic electrons), more or less accompanied by delta electrons</a:t>
            </a:r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/>
          </a:p>
          <a:p>
            <a:pPr lvl="1"/>
            <a:endParaRPr lang="cs-CZ" sz="1050" dirty="0" smtClean="0"/>
          </a:p>
          <a:p>
            <a:r>
              <a:rPr lang="cs-CZ" dirty="0" smtClean="0"/>
              <a:t>Identification of delta electrons in the xz-plane</a:t>
            </a:r>
            <a:endParaRPr lang="cs-CZ" dirty="0"/>
          </a:p>
          <a:p>
            <a:pPr lvl="1"/>
            <a:endParaRPr lang="cs-CZ" dirty="0" smtClean="0"/>
          </a:p>
          <a:p>
            <a:pPr marL="431800" lvl="1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DECDFE3-5E02-469C-8580-254C6E0E1E0F}" type="slidenum">
              <a:rPr lang="en-US" smtClean="0"/>
              <a:t>8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32588" y="2002596"/>
            <a:ext cx="4190869" cy="1800000"/>
            <a:chOff x="925214" y="4207374"/>
            <a:chExt cx="4190869" cy="1800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214" y="4207374"/>
              <a:ext cx="4190869" cy="180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1301576" y="4481376"/>
              <a:ext cx="16703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900" dirty="0" smtClean="0">
                  <a:solidFill>
                    <a:srgbClr val="000000"/>
                  </a:solidFill>
                </a:rPr>
                <a:t>LET = 0.12 keV/µm 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902630" y="2002596"/>
            <a:ext cx="3910147" cy="1800000"/>
            <a:chOff x="4901184" y="4242876"/>
            <a:chExt cx="3910147" cy="18000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8" r="-1"/>
            <a:stretch/>
          </p:blipFill>
          <p:spPr>
            <a:xfrm>
              <a:off x="4901184" y="4242876"/>
              <a:ext cx="3910147" cy="180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5363096" y="4528146"/>
              <a:ext cx="16703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900" dirty="0" smtClean="0">
                  <a:solidFill>
                    <a:srgbClr val="000000"/>
                  </a:solidFill>
                </a:rPr>
                <a:t>LET = 1.68 keV/µm 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529576" y="2257088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solidFill>
                  <a:srgbClr val="000000"/>
                </a:solidFill>
              </a:rPr>
              <a:t>Bragg - event</a:t>
            </a: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337469" y="4398846"/>
            <a:ext cx="6862287" cy="1976495"/>
            <a:chOff x="774752" y="2027809"/>
            <a:chExt cx="7406984" cy="2196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74"/>
            <a:stretch/>
          </p:blipFill>
          <p:spPr>
            <a:xfrm>
              <a:off x="774752" y="2027809"/>
              <a:ext cx="7406984" cy="219600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312664" y="2148545"/>
              <a:ext cx="2798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800" dirty="0" smtClean="0"/>
                <a:t>Magnification of the track</a:t>
              </a:r>
              <a:endParaRPr lang="en-US" sz="1800" dirty="0"/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4139524" y="3236976"/>
              <a:ext cx="1810512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3" name="Oval 22"/>
            <p:cNvSpPr/>
            <p:nvPr/>
          </p:nvSpPr>
          <p:spPr bwMode="auto">
            <a:xfrm>
              <a:off x="6016752" y="2935224"/>
              <a:ext cx="694944" cy="603504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79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3717" y="1209416"/>
            <a:ext cx="8117947" cy="1392738"/>
          </a:xfrm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SECONDMENT at ESA-ESTEC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6280" y="2002535"/>
            <a:ext cx="8073671" cy="806895"/>
          </a:xfrm>
        </p:spPr>
        <p:txBody>
          <a:bodyPr/>
          <a:lstStyle/>
          <a:p>
            <a:r>
              <a:rPr lang="cs-CZ" b="1" dirty="0" smtClean="0"/>
              <a:t>Simulations with the GRAS package (GEANT4 Radiation Analysis for Space Applications)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30.9.2014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Benedikt Bergmann - 3rd annual ARDENT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CDFE3-5E02-469C-8580-254C6E0E1E0F}" type="slidenum">
              <a:rPr lang="en-US" smtClean="0"/>
              <a:t>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" y="3182112"/>
            <a:ext cx="3936000" cy="295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952" y="3182112"/>
            <a:ext cx="3936000" cy="295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4942" y="3219183"/>
            <a:ext cx="3815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dirty="0" smtClean="0"/>
              <a:t>Noordwijk, Oct. 28 – Nov. 29, 2013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1373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AP CTU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utef</Template>
  <TotalTime>17220</TotalTime>
  <Words>924</Words>
  <Application>Microsoft Office PowerPoint</Application>
  <PresentationFormat>On-screen Show (4:3)</PresentationFormat>
  <Paragraphs>175</Paragraphs>
  <Slides>16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IEAP CTU</vt:lpstr>
      <vt:lpstr>2_Custom Design</vt:lpstr>
      <vt:lpstr>3_Custom Design</vt:lpstr>
      <vt:lpstr>Custom Design</vt:lpstr>
      <vt:lpstr>1_Custom Design</vt:lpstr>
      <vt:lpstr>Early Stage Researcher 9: Activities November 2013 – September 2014</vt:lpstr>
      <vt:lpstr>Experimental ACTivitieS </vt:lpstr>
      <vt:lpstr> Reminder: Pattern Recognition – Definition of Cluster Categories</vt:lpstr>
      <vt:lpstr>Experimental Activities: Los Alamos Neutron Science Center – Detector Response</vt:lpstr>
      <vt:lpstr>Experimental Activities: Los Alamos Neutron Science Center – Representative Events</vt:lpstr>
      <vt:lpstr>PowerPoint Presentation</vt:lpstr>
      <vt:lpstr>PowerPoint Presentation</vt:lpstr>
      <vt:lpstr>MoEDAL data evaluation:  Application of the Event-by-Event Data Analysis</vt:lpstr>
      <vt:lpstr>SECONDMENT at ESA-ESTEC</vt:lpstr>
      <vt:lpstr>Secondment in ESA-ESTEC:  Simulations for Heavy Ions – Output and Comparison</vt:lpstr>
      <vt:lpstr>Double Vacancy Creation in FE-55 electron Capture Decay</vt:lpstr>
      <vt:lpstr>What Do We Want to Measure?</vt:lpstr>
      <vt:lpstr>Attended Trainings, Conferences, Business Trips, ... </vt:lpstr>
      <vt:lpstr>PowerPoint Presentation</vt:lpstr>
      <vt:lpstr>Trainings, conferences, business trips, ...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juhe</dc:creator>
  <cp:lastModifiedBy>Bergmann</cp:lastModifiedBy>
  <cp:revision>1280</cp:revision>
  <cp:lastPrinted>1601-01-01T00:00:00Z</cp:lastPrinted>
  <dcterms:created xsi:type="dcterms:W3CDTF">2004-01-26T11:16:14Z</dcterms:created>
  <dcterms:modified xsi:type="dcterms:W3CDTF">2014-09-29T07:42:33Z</dcterms:modified>
</cp:coreProperties>
</file>