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3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62" r:id="rId4"/>
    <p:sldId id="263" r:id="rId5"/>
    <p:sldId id="264" r:id="rId6"/>
    <p:sldId id="276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7" r:id="rId18"/>
    <p:sldId id="265" r:id="rId19"/>
  </p:sldIdLst>
  <p:sldSz cx="9144000" cy="6858000" type="screen4x3"/>
  <p:notesSz cx="6858000" cy="9144000"/>
  <p:defaultTextStyle>
    <a:defPPr>
      <a:defRPr lang="en-AU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" initials="C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00"/>
    <a:srgbClr val="D60093"/>
    <a:srgbClr val="99CCFF"/>
    <a:srgbClr val="33CCFF"/>
    <a:srgbClr val="FF0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5642" autoAdjust="0"/>
  </p:normalViewPr>
  <p:slideViewPr>
    <p:cSldViewPr snapToGrid="0">
      <p:cViewPr varScale="1">
        <p:scale>
          <a:sx n="88" d="100"/>
          <a:sy n="88" d="100"/>
        </p:scale>
        <p:origin x="7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ropbox\LUPIN%20data\Simulation\PlotCollec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ropbox\SpaceChargePaper\Space%20Charge%20Effect\Plo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Shortened Moderator 1 kg/m3</c:v>
          </c:tx>
          <c:spPr>
            <a:ln w="28575">
              <a:noFill/>
            </a:ln>
          </c:spPr>
          <c:marker>
            <c:symbol val="diamond"/>
            <c:size val="4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'Shortened Moderator'!$B$4:$B$40</c:f>
              <c:numCache>
                <c:formatCode>General</c:formatCode>
                <c:ptCount val="37"/>
                <c:pt idx="0">
                  <c:v>9.9999999999999995E-7</c:v>
                </c:pt>
                <c:pt idx="1">
                  <c:v>1.9999999999999999E-6</c:v>
                </c:pt>
                <c:pt idx="2">
                  <c:v>5.0000000000000004E-6</c:v>
                </c:pt>
                <c:pt idx="3">
                  <c:v>6.9999999999999999E-6</c:v>
                </c:pt>
                <c:pt idx="4">
                  <c:v>1.0000000000000001E-5</c:v>
                </c:pt>
                <c:pt idx="5">
                  <c:v>2.0000000000000002E-5</c:v>
                </c:pt>
                <c:pt idx="6">
                  <c:v>5.0000000000000002E-5</c:v>
                </c:pt>
                <c:pt idx="7">
                  <c:v>6.9999999999999994E-5</c:v>
                </c:pt>
                <c:pt idx="8">
                  <c:v>1E-4</c:v>
                </c:pt>
                <c:pt idx="9">
                  <c:v>2.0000000000000001E-4</c:v>
                </c:pt>
                <c:pt idx="10">
                  <c:v>5.0000000000000001E-4</c:v>
                </c:pt>
                <c:pt idx="11">
                  <c:v>6.9999999999999999E-4</c:v>
                </c:pt>
                <c:pt idx="12">
                  <c:v>1E-3</c:v>
                </c:pt>
                <c:pt idx="13">
                  <c:v>2E-3</c:v>
                </c:pt>
                <c:pt idx="14">
                  <c:v>5.0000000000000001E-3</c:v>
                </c:pt>
                <c:pt idx="15">
                  <c:v>7.0000000000000001E-3</c:v>
                </c:pt>
                <c:pt idx="16">
                  <c:v>0.01</c:v>
                </c:pt>
                <c:pt idx="17">
                  <c:v>0.02</c:v>
                </c:pt>
                <c:pt idx="18">
                  <c:v>0.05</c:v>
                </c:pt>
                <c:pt idx="19">
                  <c:v>7.0000000000000007E-2</c:v>
                </c:pt>
                <c:pt idx="20">
                  <c:v>0.1</c:v>
                </c:pt>
                <c:pt idx="21">
                  <c:v>0.2</c:v>
                </c:pt>
                <c:pt idx="22">
                  <c:v>0.5</c:v>
                </c:pt>
                <c:pt idx="23">
                  <c:v>0.7</c:v>
                </c:pt>
                <c:pt idx="24">
                  <c:v>1</c:v>
                </c:pt>
                <c:pt idx="25">
                  <c:v>2</c:v>
                </c:pt>
                <c:pt idx="26">
                  <c:v>5</c:v>
                </c:pt>
                <c:pt idx="27">
                  <c:v>7</c:v>
                </c:pt>
                <c:pt idx="28">
                  <c:v>10</c:v>
                </c:pt>
                <c:pt idx="29">
                  <c:v>20</c:v>
                </c:pt>
                <c:pt idx="30">
                  <c:v>50</c:v>
                </c:pt>
                <c:pt idx="31">
                  <c:v>70</c:v>
                </c:pt>
                <c:pt idx="32">
                  <c:v>100</c:v>
                </c:pt>
                <c:pt idx="33">
                  <c:v>200</c:v>
                </c:pt>
                <c:pt idx="34">
                  <c:v>500</c:v>
                </c:pt>
                <c:pt idx="35">
                  <c:v>700</c:v>
                </c:pt>
                <c:pt idx="36">
                  <c:v>1000</c:v>
                </c:pt>
              </c:numCache>
            </c:numRef>
          </c:xVal>
          <c:yVal>
            <c:numRef>
              <c:f>'Shortened Moderator'!$D$4:$D$40</c:f>
              <c:numCache>
                <c:formatCode>General</c:formatCode>
                <c:ptCount val="37"/>
                <c:pt idx="0">
                  <c:v>6.512684589170769E-3</c:v>
                </c:pt>
                <c:pt idx="1">
                  <c:v>4.9223778871639529E-3</c:v>
                </c:pt>
                <c:pt idx="2">
                  <c:v>5.9825823551684964E-3</c:v>
                </c:pt>
                <c:pt idx="3">
                  <c:v>5.3767512305944714E-3</c:v>
                </c:pt>
                <c:pt idx="4">
                  <c:v>6.5884134797425222E-3</c:v>
                </c:pt>
                <c:pt idx="5">
                  <c:v>5.906853464596744E-3</c:v>
                </c:pt>
                <c:pt idx="6">
                  <c:v>6.7398712608860278E-3</c:v>
                </c:pt>
                <c:pt idx="7">
                  <c:v>6.3612268080272625E-3</c:v>
                </c:pt>
                <c:pt idx="8">
                  <c:v>6.8913290420295342E-3</c:v>
                </c:pt>
                <c:pt idx="9">
                  <c:v>7.7243468383188189E-3</c:v>
                </c:pt>
                <c:pt idx="10">
                  <c:v>9.7690268837561534E-3</c:v>
                </c:pt>
                <c:pt idx="11">
                  <c:v>6.4369556985990157E-3</c:v>
                </c:pt>
                <c:pt idx="12">
                  <c:v>8.330177962892843E-3</c:v>
                </c:pt>
                <c:pt idx="13">
                  <c:v>7.5728890571753124E-3</c:v>
                </c:pt>
                <c:pt idx="14">
                  <c:v>1.0829231351760697E-2</c:v>
                </c:pt>
                <c:pt idx="15">
                  <c:v>1.1283604695191216E-2</c:v>
                </c:pt>
                <c:pt idx="16">
                  <c:v>8.1029912911775841E-3</c:v>
                </c:pt>
                <c:pt idx="17">
                  <c:v>1.0299129117758425E-2</c:v>
                </c:pt>
                <c:pt idx="18">
                  <c:v>1.2646724725482771E-2</c:v>
                </c:pt>
                <c:pt idx="19">
                  <c:v>1.1813706929193488E-2</c:v>
                </c:pt>
                <c:pt idx="20">
                  <c:v>1.4918591442635366E-2</c:v>
                </c:pt>
                <c:pt idx="21">
                  <c:v>1.9007951533510033E-2</c:v>
                </c:pt>
                <c:pt idx="22">
                  <c:v>3.6425596365013253E-2</c:v>
                </c:pt>
                <c:pt idx="23">
                  <c:v>4.8693676637637261E-2</c:v>
                </c:pt>
                <c:pt idx="24">
                  <c:v>5.3085952290798939E-2</c:v>
                </c:pt>
                <c:pt idx="25">
                  <c:v>6.8080272624006052E-2</c:v>
                </c:pt>
                <c:pt idx="26">
                  <c:v>7.0049223778871642E-2</c:v>
                </c:pt>
                <c:pt idx="27">
                  <c:v>5.9901552442256721E-2</c:v>
                </c:pt>
                <c:pt idx="28">
                  <c:v>5.1571374479363878E-2</c:v>
                </c:pt>
                <c:pt idx="29">
                  <c:v>4.2256720939038241E-2</c:v>
                </c:pt>
                <c:pt idx="30">
                  <c:v>4.308973873532753E-2</c:v>
                </c:pt>
                <c:pt idx="31">
                  <c:v>3.8621734191594093E-2</c:v>
                </c:pt>
                <c:pt idx="32">
                  <c:v>4.0666414237031427E-2</c:v>
                </c:pt>
                <c:pt idx="33">
                  <c:v>4.3165467625899283E-2</c:v>
                </c:pt>
                <c:pt idx="34">
                  <c:v>5.8765619083680422E-2</c:v>
                </c:pt>
                <c:pt idx="35">
                  <c:v>6.883756152972359E-2</c:v>
                </c:pt>
                <c:pt idx="36">
                  <c:v>8.2771677394926163E-2</c:v>
                </c:pt>
              </c:numCache>
            </c:numRef>
          </c:yVal>
          <c:smooth val="0"/>
        </c:ser>
        <c:ser>
          <c:idx val="1"/>
          <c:order val="1"/>
          <c:tx>
            <c:v>3mm Lead 1 kg/m3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'3mm Lead'!$B$4:$B$40</c:f>
              <c:numCache>
                <c:formatCode>General</c:formatCode>
                <c:ptCount val="37"/>
                <c:pt idx="0">
                  <c:v>9.9999999999999995E-7</c:v>
                </c:pt>
                <c:pt idx="1">
                  <c:v>1.9999999999999999E-6</c:v>
                </c:pt>
                <c:pt idx="2">
                  <c:v>5.0000000000000004E-6</c:v>
                </c:pt>
                <c:pt idx="3">
                  <c:v>6.9999999999999999E-6</c:v>
                </c:pt>
                <c:pt idx="4">
                  <c:v>1.0000000000000001E-5</c:v>
                </c:pt>
                <c:pt idx="5">
                  <c:v>2.0000000000000002E-5</c:v>
                </c:pt>
                <c:pt idx="6">
                  <c:v>5.0000000000000002E-5</c:v>
                </c:pt>
                <c:pt idx="7">
                  <c:v>6.9999999999999994E-5</c:v>
                </c:pt>
                <c:pt idx="8">
                  <c:v>1E-4</c:v>
                </c:pt>
                <c:pt idx="9">
                  <c:v>2.0000000000000001E-4</c:v>
                </c:pt>
                <c:pt idx="10">
                  <c:v>5.0000000000000001E-4</c:v>
                </c:pt>
                <c:pt idx="11">
                  <c:v>6.9999999999999999E-4</c:v>
                </c:pt>
                <c:pt idx="12">
                  <c:v>1E-3</c:v>
                </c:pt>
                <c:pt idx="13">
                  <c:v>2E-3</c:v>
                </c:pt>
                <c:pt idx="14">
                  <c:v>5.0000000000000001E-3</c:v>
                </c:pt>
                <c:pt idx="15">
                  <c:v>7.0000000000000001E-3</c:v>
                </c:pt>
                <c:pt idx="16">
                  <c:v>0.01</c:v>
                </c:pt>
                <c:pt idx="17">
                  <c:v>0.02</c:v>
                </c:pt>
                <c:pt idx="18">
                  <c:v>0.05</c:v>
                </c:pt>
                <c:pt idx="19">
                  <c:v>7.0000000000000007E-2</c:v>
                </c:pt>
                <c:pt idx="20">
                  <c:v>0.1</c:v>
                </c:pt>
                <c:pt idx="21">
                  <c:v>0.2</c:v>
                </c:pt>
                <c:pt idx="22">
                  <c:v>0.5</c:v>
                </c:pt>
                <c:pt idx="23">
                  <c:v>0.7</c:v>
                </c:pt>
                <c:pt idx="24">
                  <c:v>1</c:v>
                </c:pt>
                <c:pt idx="25">
                  <c:v>2</c:v>
                </c:pt>
                <c:pt idx="26">
                  <c:v>5</c:v>
                </c:pt>
                <c:pt idx="27">
                  <c:v>7</c:v>
                </c:pt>
                <c:pt idx="28">
                  <c:v>10</c:v>
                </c:pt>
                <c:pt idx="29">
                  <c:v>20</c:v>
                </c:pt>
                <c:pt idx="30">
                  <c:v>50</c:v>
                </c:pt>
                <c:pt idx="31">
                  <c:v>70</c:v>
                </c:pt>
                <c:pt idx="32">
                  <c:v>100</c:v>
                </c:pt>
                <c:pt idx="33">
                  <c:v>200</c:v>
                </c:pt>
                <c:pt idx="34">
                  <c:v>500</c:v>
                </c:pt>
                <c:pt idx="35">
                  <c:v>700</c:v>
                </c:pt>
                <c:pt idx="36">
                  <c:v>1000</c:v>
                </c:pt>
              </c:numCache>
            </c:numRef>
          </c:xVal>
          <c:yVal>
            <c:numRef>
              <c:f>'3mm Lead'!$D$4:$D$40</c:f>
              <c:numCache>
                <c:formatCode>General</c:formatCode>
                <c:ptCount val="37"/>
                <c:pt idx="0">
                  <c:v>7.3308897034321894E-3</c:v>
                </c:pt>
                <c:pt idx="1">
                  <c:v>5.1649450183272241E-3</c:v>
                </c:pt>
                <c:pt idx="2">
                  <c:v>6.3312229256914359E-3</c:v>
                </c:pt>
                <c:pt idx="3">
                  <c:v>7.4975008330556477E-3</c:v>
                </c:pt>
                <c:pt idx="4">
                  <c:v>7.9973342219260245E-3</c:v>
                </c:pt>
                <c:pt idx="5">
                  <c:v>6.2479173608797067E-3</c:v>
                </c:pt>
                <c:pt idx="6">
                  <c:v>7.5808063978673778E-3</c:v>
                </c:pt>
                <c:pt idx="7">
                  <c:v>7.9140286571142953E-3</c:v>
                </c:pt>
                <c:pt idx="8">
                  <c:v>7.4141952682439186E-3</c:v>
                </c:pt>
                <c:pt idx="9">
                  <c:v>8.7470843052315887E-3</c:v>
                </c:pt>
                <c:pt idx="10">
                  <c:v>7.4975008330556477E-3</c:v>
                </c:pt>
                <c:pt idx="11">
                  <c:v>9.663445518160613E-3</c:v>
                </c:pt>
                <c:pt idx="12">
                  <c:v>6.9976674441852718E-3</c:v>
                </c:pt>
                <c:pt idx="13">
                  <c:v>7.5808063978673778E-3</c:v>
                </c:pt>
                <c:pt idx="14">
                  <c:v>9.2469176941019655E-3</c:v>
                </c:pt>
                <c:pt idx="15">
                  <c:v>8.2472509163612137E-3</c:v>
                </c:pt>
                <c:pt idx="16">
                  <c:v>9.5801399533488839E-3</c:v>
                </c:pt>
                <c:pt idx="17">
                  <c:v>1.1246251249583472E-2</c:v>
                </c:pt>
                <c:pt idx="18">
                  <c:v>1.3078973675441519E-2</c:v>
                </c:pt>
                <c:pt idx="19">
                  <c:v>1.4245251582805731E-2</c:v>
                </c:pt>
                <c:pt idx="20">
                  <c:v>1.5911362879040322E-2</c:v>
                </c:pt>
                <c:pt idx="21">
                  <c:v>1.9743418860379874E-2</c:v>
                </c:pt>
                <c:pt idx="22">
                  <c:v>4.1402865711429523E-2</c:v>
                </c:pt>
                <c:pt idx="23">
                  <c:v>4.8400533155614794E-2</c:v>
                </c:pt>
                <c:pt idx="24">
                  <c:v>5.9563478840386541E-2</c:v>
                </c:pt>
                <c:pt idx="25">
                  <c:v>7.8307230923025661E-2</c:v>
                </c:pt>
                <c:pt idx="26">
                  <c:v>8.2305898033988675E-2</c:v>
                </c:pt>
                <c:pt idx="27">
                  <c:v>7.1726091302899031E-2</c:v>
                </c:pt>
                <c:pt idx="28">
                  <c:v>5.7730756414528489E-2</c:v>
                </c:pt>
                <c:pt idx="29">
                  <c:v>4.4235254915028326E-2</c:v>
                </c:pt>
                <c:pt idx="30">
                  <c:v>3.3322225924691772E-2</c:v>
                </c:pt>
                <c:pt idx="31">
                  <c:v>3.5154948350549817E-2</c:v>
                </c:pt>
                <c:pt idx="32">
                  <c:v>3.0739753415528159E-2</c:v>
                </c:pt>
                <c:pt idx="33">
                  <c:v>3.7404198600466509E-2</c:v>
                </c:pt>
                <c:pt idx="34">
                  <c:v>4.6317894035321557E-2</c:v>
                </c:pt>
                <c:pt idx="35">
                  <c:v>5.7564145284905034E-2</c:v>
                </c:pt>
                <c:pt idx="36">
                  <c:v>7.0559813395534826E-2</c:v>
                </c:pt>
              </c:numCache>
            </c:numRef>
          </c:yVal>
          <c:smooth val="0"/>
        </c:ser>
        <c:ser>
          <c:idx val="4"/>
          <c:order val="2"/>
          <c:tx>
            <c:v>5mm Lead 1 kg/m3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'5mm Lead'!$B$4:$B$40</c:f>
              <c:numCache>
                <c:formatCode>General</c:formatCode>
                <c:ptCount val="37"/>
                <c:pt idx="0">
                  <c:v>9.9999999999999995E-7</c:v>
                </c:pt>
                <c:pt idx="1">
                  <c:v>1.9999999999999999E-6</c:v>
                </c:pt>
                <c:pt idx="2">
                  <c:v>5.0000000000000004E-6</c:v>
                </c:pt>
                <c:pt idx="3">
                  <c:v>6.9999999999999999E-6</c:v>
                </c:pt>
                <c:pt idx="4">
                  <c:v>1.0000000000000001E-5</c:v>
                </c:pt>
                <c:pt idx="5">
                  <c:v>2.0000000000000002E-5</c:v>
                </c:pt>
                <c:pt idx="6">
                  <c:v>5.0000000000000002E-5</c:v>
                </c:pt>
                <c:pt idx="7">
                  <c:v>6.9999999999999994E-5</c:v>
                </c:pt>
                <c:pt idx="8">
                  <c:v>1E-4</c:v>
                </c:pt>
                <c:pt idx="9">
                  <c:v>2.0000000000000001E-4</c:v>
                </c:pt>
                <c:pt idx="10">
                  <c:v>5.0000000000000001E-4</c:v>
                </c:pt>
                <c:pt idx="11">
                  <c:v>6.9999999999999999E-4</c:v>
                </c:pt>
                <c:pt idx="12">
                  <c:v>1E-3</c:v>
                </c:pt>
                <c:pt idx="13">
                  <c:v>2E-3</c:v>
                </c:pt>
                <c:pt idx="14">
                  <c:v>5.0000000000000001E-3</c:v>
                </c:pt>
                <c:pt idx="15">
                  <c:v>7.0000000000000001E-3</c:v>
                </c:pt>
                <c:pt idx="16">
                  <c:v>0.01</c:v>
                </c:pt>
                <c:pt idx="17">
                  <c:v>0.02</c:v>
                </c:pt>
                <c:pt idx="18">
                  <c:v>0.05</c:v>
                </c:pt>
                <c:pt idx="19">
                  <c:v>7.0000000000000007E-2</c:v>
                </c:pt>
                <c:pt idx="20">
                  <c:v>0.1</c:v>
                </c:pt>
                <c:pt idx="21">
                  <c:v>0.2</c:v>
                </c:pt>
                <c:pt idx="22">
                  <c:v>0.5</c:v>
                </c:pt>
                <c:pt idx="23">
                  <c:v>0.7</c:v>
                </c:pt>
                <c:pt idx="24">
                  <c:v>1</c:v>
                </c:pt>
                <c:pt idx="25">
                  <c:v>2</c:v>
                </c:pt>
                <c:pt idx="26">
                  <c:v>5</c:v>
                </c:pt>
                <c:pt idx="27">
                  <c:v>7</c:v>
                </c:pt>
                <c:pt idx="28">
                  <c:v>10</c:v>
                </c:pt>
                <c:pt idx="29">
                  <c:v>20</c:v>
                </c:pt>
                <c:pt idx="30">
                  <c:v>50</c:v>
                </c:pt>
                <c:pt idx="31">
                  <c:v>70</c:v>
                </c:pt>
                <c:pt idx="32">
                  <c:v>100</c:v>
                </c:pt>
                <c:pt idx="33">
                  <c:v>200</c:v>
                </c:pt>
                <c:pt idx="34">
                  <c:v>500</c:v>
                </c:pt>
                <c:pt idx="35">
                  <c:v>700</c:v>
                </c:pt>
                <c:pt idx="36">
                  <c:v>1000</c:v>
                </c:pt>
              </c:numCache>
            </c:numRef>
          </c:xVal>
          <c:yVal>
            <c:numRef>
              <c:f>'5mm Lead'!$D$4:$D$40</c:f>
              <c:numCache>
                <c:formatCode>General</c:formatCode>
                <c:ptCount val="37"/>
                <c:pt idx="0">
                  <c:v>5.9396893085592447E-3</c:v>
                </c:pt>
                <c:pt idx="1">
                  <c:v>6.6250380749314653E-3</c:v>
                </c:pt>
                <c:pt idx="2">
                  <c:v>6.5488882120012188E-3</c:v>
                </c:pt>
                <c:pt idx="3">
                  <c:v>7.0057873895826989E-3</c:v>
                </c:pt>
                <c:pt idx="4">
                  <c:v>6.3204386232104783E-3</c:v>
                </c:pt>
                <c:pt idx="5">
                  <c:v>5.7112397197685042E-3</c:v>
                </c:pt>
                <c:pt idx="6">
                  <c:v>8.4526347852573857E-3</c:v>
                </c:pt>
                <c:pt idx="7">
                  <c:v>7.5388364300944255E-3</c:v>
                </c:pt>
                <c:pt idx="8">
                  <c:v>6.3965884861407248E-3</c:v>
                </c:pt>
                <c:pt idx="9">
                  <c:v>6.5488882120012188E-3</c:v>
                </c:pt>
                <c:pt idx="10">
                  <c:v>7.0057873895826989E-3</c:v>
                </c:pt>
                <c:pt idx="11">
                  <c:v>7.2342369783734393E-3</c:v>
                </c:pt>
                <c:pt idx="12">
                  <c:v>8.2241851964666469E-3</c:v>
                </c:pt>
                <c:pt idx="13">
                  <c:v>8.9856838257691141E-3</c:v>
                </c:pt>
                <c:pt idx="14">
                  <c:v>9.1379835516296071E-3</c:v>
                </c:pt>
                <c:pt idx="15">
                  <c:v>7.9957356076759065E-3</c:v>
                </c:pt>
                <c:pt idx="16">
                  <c:v>9.8233323180018269E-3</c:v>
                </c:pt>
                <c:pt idx="17">
                  <c:v>1.0584830947304296E-2</c:v>
                </c:pt>
                <c:pt idx="18">
                  <c:v>1.2488577520560463E-2</c:v>
                </c:pt>
                <c:pt idx="19">
                  <c:v>1.3554675601583917E-2</c:v>
                </c:pt>
                <c:pt idx="20">
                  <c:v>1.4468473956746879E-2</c:v>
                </c:pt>
                <c:pt idx="21">
                  <c:v>1.9646664636003654E-2</c:v>
                </c:pt>
                <c:pt idx="22">
                  <c:v>3.8455680779774598E-2</c:v>
                </c:pt>
                <c:pt idx="23">
                  <c:v>4.3557721596101127E-2</c:v>
                </c:pt>
                <c:pt idx="24">
                  <c:v>5.4218702406335667E-2</c:v>
                </c:pt>
                <c:pt idx="25">
                  <c:v>7.1961620469083151E-2</c:v>
                </c:pt>
                <c:pt idx="26">
                  <c:v>6.9220225403594279E-2</c:v>
                </c:pt>
                <c:pt idx="27">
                  <c:v>6.3128236369174542E-2</c:v>
                </c:pt>
                <c:pt idx="28">
                  <c:v>5.4142552543405421E-2</c:v>
                </c:pt>
                <c:pt idx="29">
                  <c:v>4.2339323789217183E-2</c:v>
                </c:pt>
                <c:pt idx="30">
                  <c:v>4.0587876941821505E-2</c:v>
                </c:pt>
                <c:pt idx="31">
                  <c:v>3.8912579957356079E-2</c:v>
                </c:pt>
                <c:pt idx="32">
                  <c:v>3.8151081328053608E-2</c:v>
                </c:pt>
                <c:pt idx="33">
                  <c:v>4.3862321047822117E-2</c:v>
                </c:pt>
                <c:pt idx="34">
                  <c:v>5.5360950350289373E-2</c:v>
                </c:pt>
                <c:pt idx="35">
                  <c:v>7.0590922936338715E-2</c:v>
                </c:pt>
                <c:pt idx="36">
                  <c:v>7.9272007310386847E-2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26288"/>
        <c:axId val="37526848"/>
      </c:scatterChart>
      <c:valAx>
        <c:axId val="37526288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(MeV)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526848"/>
        <c:crosses val="autoZero"/>
        <c:crossBetween val="midCat"/>
      </c:valAx>
      <c:valAx>
        <c:axId val="375268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Normalised Response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526288"/>
        <c:crossesAt val="1.0000000000000012E-6"/>
        <c:crossBetween val="midCat"/>
      </c:valAx>
    </c:plotArea>
    <c:legend>
      <c:legendPos val="r"/>
      <c:layout>
        <c:manualLayout>
          <c:xMode val="edge"/>
          <c:yMode val="edge"/>
          <c:x val="0.73448063932267305"/>
          <c:y val="0.20517412754501529"/>
          <c:w val="0.26325889887744042"/>
          <c:h val="0.358859773433157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Measured</c:v>
          </c:tx>
          <c:spPr>
            <a:ln w="28575">
              <a:noFill/>
            </a:ln>
          </c:spPr>
          <c:marker>
            <c:symbol val="diamond"/>
            <c:size val="3"/>
          </c:marker>
          <c:xVal>
            <c:numRef>
              <c:f>PlotForPaper!$A$2:$A$101</c:f>
              <c:numCache>
                <c:formatCode>General</c:formatCode>
                <c:ptCount val="100"/>
                <c:pt idx="0">
                  <c:v>1.9864143146212161</c:v>
                </c:pt>
                <c:pt idx="1">
                  <c:v>2.2548486814619215</c:v>
                </c:pt>
                <c:pt idx="2">
                  <c:v>2.3622224281982032</c:v>
                </c:pt>
                <c:pt idx="3">
                  <c:v>2.415909301566344</c:v>
                </c:pt>
                <c:pt idx="4">
                  <c:v>2.5670221749511066</c:v>
                </c:pt>
                <c:pt idx="5">
                  <c:v>2.721043505448173</c:v>
                </c:pt>
                <c:pt idx="6">
                  <c:v>2.7380305417751898</c:v>
                </c:pt>
                <c:pt idx="7">
                  <c:v>2.8237243924462172</c:v>
                </c:pt>
                <c:pt idx="8">
                  <c:v>3.1044821531677411</c:v>
                </c:pt>
                <c:pt idx="9">
                  <c:v>3.1675255287203177</c:v>
                </c:pt>
                <c:pt idx="10">
                  <c:v>3.2212124020884585</c:v>
                </c:pt>
                <c:pt idx="11">
                  <c:v>3.3285861488247406</c:v>
                </c:pt>
                <c:pt idx="12">
                  <c:v>3.4896467689291635</c:v>
                </c:pt>
                <c:pt idx="13">
                  <c:v>3.5184131069234397</c:v>
                </c:pt>
                <c:pt idx="14">
                  <c:v>3.6965119319295936</c:v>
                </c:pt>
                <c:pt idx="15">
                  <c:v>3.8117680091380097</c:v>
                </c:pt>
                <c:pt idx="16">
                  <c:v>3.9323440606791382</c:v>
                </c:pt>
                <c:pt idx="17">
                  <c:v>4.0802023759787147</c:v>
                </c:pt>
                <c:pt idx="18">
                  <c:v>4.1072354799217701</c:v>
                </c:pt>
                <c:pt idx="19">
                  <c:v>4.4666185844149258</c:v>
                </c:pt>
                <c:pt idx="20">
                  <c:v>4.56929947141297</c:v>
                </c:pt>
                <c:pt idx="21">
                  <c:v>4.6719803584110142</c:v>
                </c:pt>
                <c:pt idx="22">
                  <c:v>5.1741369219462348</c:v>
                </c:pt>
                <c:pt idx="23">
                  <c:v>5.2613135900778163</c:v>
                </c:pt>
                <c:pt idx="24">
                  <c:v>5.5190793834093173</c:v>
                </c:pt>
                <c:pt idx="25">
                  <c:v>5.9055560704955079</c:v>
                </c:pt>
                <c:pt idx="26">
                  <c:v>5.9055560704955079</c:v>
                </c:pt>
                <c:pt idx="27">
                  <c:v>5.9055560704955079</c:v>
                </c:pt>
                <c:pt idx="28">
                  <c:v>6.2779527986280987</c:v>
                </c:pt>
                <c:pt idx="29">
                  <c:v>6.442424804176917</c:v>
                </c:pt>
                <c:pt idx="30">
                  <c:v>7.2477279046990324</c:v>
                </c:pt>
                <c:pt idx="31">
                  <c:v>7.6235360182760195</c:v>
                </c:pt>
                <c:pt idx="32">
                  <c:v>8.0026651059435103</c:v>
                </c:pt>
                <c:pt idx="33">
                  <c:v>8.1406420905287433</c:v>
                </c:pt>
                <c:pt idx="34">
                  <c:v>9.035918055827894</c:v>
                </c:pt>
                <c:pt idx="35">
                  <c:v>9.1804553459521081</c:v>
                </c:pt>
                <c:pt idx="36">
                  <c:v>9.3439607168220284</c:v>
                </c:pt>
                <c:pt idx="37">
                  <c:v>9.3952028394246714</c:v>
                </c:pt>
                <c:pt idx="38">
                  <c:v>9.6636372062653759</c:v>
                </c:pt>
                <c:pt idx="39">
                  <c:v>10.576131360798559</c:v>
                </c:pt>
                <c:pt idx="40">
                  <c:v>11.274243407309605</c:v>
                </c:pt>
                <c:pt idx="41">
                  <c:v>11.811112140991016</c:v>
                </c:pt>
                <c:pt idx="42">
                  <c:v>12.762871074134045</c:v>
                </c:pt>
                <c:pt idx="43">
                  <c:v>12.831859566426662</c:v>
                </c:pt>
                <c:pt idx="44">
                  <c:v>13.245790520182361</c:v>
                </c:pt>
                <c:pt idx="45">
                  <c:v>13.935675443108527</c:v>
                </c:pt>
                <c:pt idx="46">
                  <c:v>18.482559659647968</c:v>
                </c:pt>
                <c:pt idx="47">
                  <c:v>19.920092077620588</c:v>
                </c:pt>
                <c:pt idx="48">
                  <c:v>20.536177399608853</c:v>
                </c:pt>
                <c:pt idx="49">
                  <c:v>25.232830483026259</c:v>
                </c:pt>
                <c:pt idx="50">
                  <c:v>25.232830483026259</c:v>
                </c:pt>
                <c:pt idx="51">
                  <c:v>29.458086208947229</c:v>
                </c:pt>
                <c:pt idx="52">
                  <c:v>30.009994147288158</c:v>
                </c:pt>
                <c:pt idx="53">
                  <c:v>35.219544240329178</c:v>
                </c:pt>
                <c:pt idx="54">
                  <c:v>36.657076658301797</c:v>
                </c:pt>
                <c:pt idx="55">
                  <c:v>47.298135437332199</c:v>
                </c:pt>
                <c:pt idx="56">
                  <c:v>47.781317297645472</c:v>
                </c:pt>
                <c:pt idx="57">
                  <c:v>48.981829527757689</c:v>
                </c:pt>
                <c:pt idx="58">
                  <c:v>48.981829527757689</c:v>
                </c:pt>
                <c:pt idx="59">
                  <c:v>49.1841448720632</c:v>
                </c:pt>
                <c:pt idx="60">
                  <c:v>50.518996403037782</c:v>
                </c:pt>
                <c:pt idx="61">
                  <c:v>53.686873368140979</c:v>
                </c:pt>
                <c:pt idx="62">
                  <c:v>59.055560704955077</c:v>
                </c:pt>
                <c:pt idx="63">
                  <c:v>65.539067677985642</c:v>
                </c:pt>
                <c:pt idx="64">
                  <c:v>66.918837523837965</c:v>
                </c:pt>
                <c:pt idx="65">
                  <c:v>99.857584464742217</c:v>
                </c:pt>
                <c:pt idx="66">
                  <c:v>99.857584464742217</c:v>
                </c:pt>
                <c:pt idx="67">
                  <c:v>118.11112140991015</c:v>
                </c:pt>
                <c:pt idx="68">
                  <c:v>123.47980874672425</c:v>
                </c:pt>
                <c:pt idx="69">
                  <c:v>131.6300432943122</c:v>
                </c:pt>
                <c:pt idx="70">
                  <c:v>153.56838384336424</c:v>
                </c:pt>
                <c:pt idx="71">
                  <c:v>205.36177399608852</c:v>
                </c:pt>
                <c:pt idx="72">
                  <c:v>236.22224281982031</c:v>
                </c:pt>
                <c:pt idx="73">
                  <c:v>252.3283048302626</c:v>
                </c:pt>
                <c:pt idx="74">
                  <c:v>289.75166762898914</c:v>
                </c:pt>
                <c:pt idx="75">
                  <c:v>295.96063193532461</c:v>
                </c:pt>
                <c:pt idx="76">
                  <c:v>528.80656803992792</c:v>
                </c:pt>
                <c:pt idx="77">
                  <c:v>554.47678978943907</c:v>
                </c:pt>
                <c:pt idx="78">
                  <c:v>558.34348302866624</c:v>
                </c:pt>
                <c:pt idx="79">
                  <c:v>558.34348302866624</c:v>
                </c:pt>
                <c:pt idx="80">
                  <c:v>689.88492292616468</c:v>
                </c:pt>
                <c:pt idx="81">
                  <c:v>689.88492292616468</c:v>
                </c:pt>
                <c:pt idx="82">
                  <c:v>1057.6131360798558</c:v>
                </c:pt>
                <c:pt idx="83">
                  <c:v>1067.8812247796604</c:v>
                </c:pt>
                <c:pt idx="84">
                  <c:v>1073.7374673628196</c:v>
                </c:pt>
                <c:pt idx="85">
                  <c:v>1089.8435293732618</c:v>
                </c:pt>
                <c:pt idx="86">
                  <c:v>1386.6686950815908</c:v>
                </c:pt>
                <c:pt idx="87">
                  <c:v>1400.4663935401143</c:v>
                </c:pt>
                <c:pt idx="88">
                  <c:v>2192.236937408245</c:v>
                </c:pt>
                <c:pt idx="89">
                  <c:v>2202.5050261080496</c:v>
                </c:pt>
                <c:pt idx="90">
                  <c:v>2206.5304954305943</c:v>
                </c:pt>
                <c:pt idx="91">
                  <c:v>2206.5304954305943</c:v>
                </c:pt>
                <c:pt idx="92">
                  <c:v>2835.4270332265369</c:v>
                </c:pt>
                <c:pt idx="93">
                  <c:v>2897.5166762898916</c:v>
                </c:pt>
                <c:pt idx="94">
                  <c:v>3876.2034841761711</c:v>
                </c:pt>
                <c:pt idx="95">
                  <c:v>4117.5035686215751</c:v>
                </c:pt>
                <c:pt idx="96">
                  <c:v>4268.1064327672075</c:v>
                </c:pt>
                <c:pt idx="97">
                  <c:v>4294.9498694512786</c:v>
                </c:pt>
                <c:pt idx="98">
                  <c:v>5436.2931926581778</c:v>
                </c:pt>
                <c:pt idx="99">
                  <c:v>5512.1805341800555</c:v>
                </c:pt>
              </c:numCache>
            </c:numRef>
          </c:xVal>
          <c:yVal>
            <c:numRef>
              <c:f>PlotForPaper!$B$2:$B$101</c:f>
              <c:numCache>
                <c:formatCode>0.00</c:formatCode>
                <c:ptCount val="100"/>
                <c:pt idx="0" formatCode="General">
                  <c:v>3.36</c:v>
                </c:pt>
                <c:pt idx="1">
                  <c:v>4.8</c:v>
                </c:pt>
                <c:pt idx="2" formatCode="General">
                  <c:v>4.32</c:v>
                </c:pt>
                <c:pt idx="3" formatCode="General">
                  <c:v>2.4</c:v>
                </c:pt>
                <c:pt idx="4" formatCode="General">
                  <c:v>4.32</c:v>
                </c:pt>
                <c:pt idx="5" formatCode="General">
                  <c:v>3.36</c:v>
                </c:pt>
                <c:pt idx="6">
                  <c:v>6.72</c:v>
                </c:pt>
                <c:pt idx="7" formatCode="General">
                  <c:v>3.36</c:v>
                </c:pt>
                <c:pt idx="8" formatCode="General">
                  <c:v>3.36</c:v>
                </c:pt>
                <c:pt idx="9" formatCode="General">
                  <c:v>2.88</c:v>
                </c:pt>
                <c:pt idx="10" formatCode="General">
                  <c:v>3.84</c:v>
                </c:pt>
                <c:pt idx="11" formatCode="General">
                  <c:v>2.4</c:v>
                </c:pt>
                <c:pt idx="12" formatCode="General">
                  <c:v>2.88</c:v>
                </c:pt>
                <c:pt idx="13" formatCode="General">
                  <c:v>3.36</c:v>
                </c:pt>
                <c:pt idx="14" formatCode="General">
                  <c:v>3.84</c:v>
                </c:pt>
                <c:pt idx="15" formatCode="General">
                  <c:v>6.24</c:v>
                </c:pt>
                <c:pt idx="16" formatCode="General">
                  <c:v>6.24</c:v>
                </c:pt>
                <c:pt idx="17" formatCode="General">
                  <c:v>5.76</c:v>
                </c:pt>
                <c:pt idx="18" formatCode="General">
                  <c:v>7.1999999999999993</c:v>
                </c:pt>
                <c:pt idx="19" formatCode="General">
                  <c:v>10.08</c:v>
                </c:pt>
                <c:pt idx="20" formatCode="General">
                  <c:v>7.68</c:v>
                </c:pt>
                <c:pt idx="21" formatCode="General">
                  <c:v>8.16</c:v>
                </c:pt>
                <c:pt idx="22" formatCode="General">
                  <c:v>8.64</c:v>
                </c:pt>
                <c:pt idx="23" formatCode="General">
                  <c:v>6.72</c:v>
                </c:pt>
                <c:pt idx="24" formatCode="General">
                  <c:v>7.68</c:v>
                </c:pt>
                <c:pt idx="25" formatCode="General">
                  <c:v>5.76</c:v>
                </c:pt>
                <c:pt idx="26" formatCode="General">
                  <c:v>6.72</c:v>
                </c:pt>
                <c:pt idx="27" formatCode="General">
                  <c:v>9.1199999999999992</c:v>
                </c:pt>
                <c:pt idx="28" formatCode="General">
                  <c:v>6.24</c:v>
                </c:pt>
                <c:pt idx="29" formatCode="General">
                  <c:v>6.72</c:v>
                </c:pt>
                <c:pt idx="30" formatCode="General">
                  <c:v>11.52</c:v>
                </c:pt>
                <c:pt idx="31" formatCode="General">
                  <c:v>8.16</c:v>
                </c:pt>
                <c:pt idx="32" formatCode="General">
                  <c:v>12.48</c:v>
                </c:pt>
                <c:pt idx="33" formatCode="General">
                  <c:v>9.6</c:v>
                </c:pt>
                <c:pt idx="34" formatCode="General">
                  <c:v>15.36</c:v>
                </c:pt>
                <c:pt idx="35" formatCode="General">
                  <c:v>10.08</c:v>
                </c:pt>
                <c:pt idx="36" formatCode="General">
                  <c:v>13.44</c:v>
                </c:pt>
                <c:pt idx="37" formatCode="General">
                  <c:v>9.1199999999999992</c:v>
                </c:pt>
                <c:pt idx="38" formatCode="General">
                  <c:v>9.6</c:v>
                </c:pt>
                <c:pt idx="39" formatCode="General">
                  <c:v>13.44</c:v>
                </c:pt>
                <c:pt idx="40" formatCode="General">
                  <c:v>14.88</c:v>
                </c:pt>
                <c:pt idx="41" formatCode="General">
                  <c:v>13.92</c:v>
                </c:pt>
                <c:pt idx="42" formatCode="General">
                  <c:v>12.96</c:v>
                </c:pt>
                <c:pt idx="43" formatCode="General">
                  <c:v>20.64</c:v>
                </c:pt>
                <c:pt idx="44" formatCode="General">
                  <c:v>13.92</c:v>
                </c:pt>
                <c:pt idx="45" formatCode="General">
                  <c:v>15.36</c:v>
                </c:pt>
                <c:pt idx="46" formatCode="General">
                  <c:v>26.4</c:v>
                </c:pt>
                <c:pt idx="47" formatCode="General">
                  <c:v>28.32</c:v>
                </c:pt>
                <c:pt idx="48" formatCode="General">
                  <c:v>29.279999999999998</c:v>
                </c:pt>
                <c:pt idx="49" formatCode="General">
                  <c:v>28.32</c:v>
                </c:pt>
                <c:pt idx="50" formatCode="General">
                  <c:v>30.24</c:v>
                </c:pt>
                <c:pt idx="51" formatCode="General">
                  <c:v>32.159999999999997</c:v>
                </c:pt>
                <c:pt idx="52" formatCode="General">
                  <c:v>33.119999999999997</c:v>
                </c:pt>
                <c:pt idx="53" formatCode="General">
                  <c:v>57.599999999999994</c:v>
                </c:pt>
                <c:pt idx="54" formatCode="General">
                  <c:v>33.6</c:v>
                </c:pt>
                <c:pt idx="55" formatCode="General">
                  <c:v>52.32</c:v>
                </c:pt>
                <c:pt idx="56" formatCode="General">
                  <c:v>50.4</c:v>
                </c:pt>
                <c:pt idx="57" formatCode="General">
                  <c:v>60.96</c:v>
                </c:pt>
                <c:pt idx="58" formatCode="General">
                  <c:v>41.76</c:v>
                </c:pt>
                <c:pt idx="59" formatCode="General">
                  <c:v>51.36</c:v>
                </c:pt>
                <c:pt idx="60" formatCode="General">
                  <c:v>61.919999999999995</c:v>
                </c:pt>
                <c:pt idx="61" formatCode="General">
                  <c:v>64.319999999999993</c:v>
                </c:pt>
                <c:pt idx="62" formatCode="General">
                  <c:v>56.16</c:v>
                </c:pt>
                <c:pt idx="63" formatCode="General">
                  <c:v>59.04</c:v>
                </c:pt>
                <c:pt idx="64" formatCode="General">
                  <c:v>64.319999999999993</c:v>
                </c:pt>
                <c:pt idx="65" formatCode="General">
                  <c:v>107.04</c:v>
                </c:pt>
                <c:pt idx="66" formatCode="General">
                  <c:v>106.56</c:v>
                </c:pt>
                <c:pt idx="67" formatCode="General">
                  <c:v>122.88</c:v>
                </c:pt>
                <c:pt idx="68" formatCode="General">
                  <c:v>129.12</c:v>
                </c:pt>
                <c:pt idx="69" formatCode="General">
                  <c:v>152.63999999999999</c:v>
                </c:pt>
                <c:pt idx="70" formatCode="General">
                  <c:v>148.80000000000001</c:v>
                </c:pt>
                <c:pt idx="71" formatCode="General">
                  <c:v>192.48</c:v>
                </c:pt>
                <c:pt idx="72" formatCode="General">
                  <c:v>237.12</c:v>
                </c:pt>
                <c:pt idx="73" formatCode="General">
                  <c:v>260.64</c:v>
                </c:pt>
                <c:pt idx="74" formatCode="General">
                  <c:v>278.88</c:v>
                </c:pt>
                <c:pt idx="75" formatCode="General">
                  <c:v>288</c:v>
                </c:pt>
                <c:pt idx="76" formatCode="General">
                  <c:v>486.24</c:v>
                </c:pt>
                <c:pt idx="77" formatCode="General">
                  <c:v>689.76</c:v>
                </c:pt>
                <c:pt idx="78" formatCode="General">
                  <c:v>484.32</c:v>
                </c:pt>
                <c:pt idx="79" formatCode="General">
                  <c:v>495.84</c:v>
                </c:pt>
                <c:pt idx="80" formatCode="General">
                  <c:v>587.04</c:v>
                </c:pt>
                <c:pt idx="81" formatCode="General">
                  <c:v>606.72</c:v>
                </c:pt>
                <c:pt idx="82" formatCode="General">
                  <c:v>988.8</c:v>
                </c:pt>
                <c:pt idx="83" formatCode="General">
                  <c:v>960.48</c:v>
                </c:pt>
                <c:pt idx="84">
                  <c:v>854.88</c:v>
                </c:pt>
                <c:pt idx="85">
                  <c:v>860.64</c:v>
                </c:pt>
                <c:pt idx="86" formatCode="General">
                  <c:v>1012.32</c:v>
                </c:pt>
                <c:pt idx="87" formatCode="General">
                  <c:v>1009.65</c:v>
                </c:pt>
                <c:pt idx="88" formatCode="General">
                  <c:v>1694.3999999999999</c:v>
                </c:pt>
                <c:pt idx="89" formatCode="General">
                  <c:v>1838.3999999999999</c:v>
                </c:pt>
                <c:pt idx="90" formatCode="General">
                  <c:v>1479.84</c:v>
                </c:pt>
                <c:pt idx="91" formatCode="General">
                  <c:v>1458.24</c:v>
                </c:pt>
                <c:pt idx="92" formatCode="General">
                  <c:v>1778.4</c:v>
                </c:pt>
                <c:pt idx="93" formatCode="General">
                  <c:v>1752.48</c:v>
                </c:pt>
                <c:pt idx="94" formatCode="General">
                  <c:v>2286.7199999999998</c:v>
                </c:pt>
                <c:pt idx="95" formatCode="General">
                  <c:v>2508.48</c:v>
                </c:pt>
                <c:pt idx="96" formatCode="General">
                  <c:v>2417</c:v>
                </c:pt>
                <c:pt idx="97" formatCode="General">
                  <c:v>2419</c:v>
                </c:pt>
                <c:pt idx="98" formatCode="General">
                  <c:v>2719.2</c:v>
                </c:pt>
                <c:pt idx="99" formatCode="General">
                  <c:v>2792.16</c:v>
                </c:pt>
              </c:numCache>
            </c:numRef>
          </c:yVal>
          <c:smooth val="0"/>
        </c:ser>
        <c:ser>
          <c:idx val="2"/>
          <c:order val="1"/>
          <c:tx>
            <c:v>Ideal Lower Limit</c:v>
          </c:tx>
          <c:spPr>
            <a:ln w="28575">
              <a:noFill/>
            </a:ln>
          </c:spPr>
          <c:marker>
            <c:symbol val="none"/>
          </c:marker>
          <c:trendline>
            <c:name>Ideal Lower Limit</c:name>
            <c:trendlineType val="linear"/>
            <c:forward val="10000"/>
            <c:dispRSqr val="0"/>
            <c:dispEq val="0"/>
          </c:trendline>
          <c:xVal>
            <c:numRef>
              <c:f>PlotForPaper!$A$2:$A$74</c:f>
              <c:numCache>
                <c:formatCode>General</c:formatCode>
                <c:ptCount val="73"/>
                <c:pt idx="0">
                  <c:v>1.9864143146212161</c:v>
                </c:pt>
                <c:pt idx="1">
                  <c:v>2.2548486814619215</c:v>
                </c:pt>
                <c:pt idx="2">
                  <c:v>2.3622224281982032</c:v>
                </c:pt>
                <c:pt idx="3">
                  <c:v>2.415909301566344</c:v>
                </c:pt>
                <c:pt idx="4">
                  <c:v>2.5670221749511066</c:v>
                </c:pt>
                <c:pt idx="5">
                  <c:v>2.721043505448173</c:v>
                </c:pt>
                <c:pt idx="6">
                  <c:v>2.7380305417751898</c:v>
                </c:pt>
                <c:pt idx="7">
                  <c:v>2.8237243924462172</c:v>
                </c:pt>
                <c:pt idx="8">
                  <c:v>3.1044821531677411</c:v>
                </c:pt>
                <c:pt idx="9">
                  <c:v>3.1675255287203177</c:v>
                </c:pt>
                <c:pt idx="10">
                  <c:v>3.2212124020884585</c:v>
                </c:pt>
                <c:pt idx="11">
                  <c:v>3.3285861488247406</c:v>
                </c:pt>
                <c:pt idx="12">
                  <c:v>3.4896467689291635</c:v>
                </c:pt>
                <c:pt idx="13">
                  <c:v>3.5184131069234397</c:v>
                </c:pt>
                <c:pt idx="14">
                  <c:v>3.6965119319295936</c:v>
                </c:pt>
                <c:pt idx="15">
                  <c:v>3.8117680091380097</c:v>
                </c:pt>
                <c:pt idx="16">
                  <c:v>3.9323440606791382</c:v>
                </c:pt>
                <c:pt idx="17">
                  <c:v>4.0802023759787147</c:v>
                </c:pt>
                <c:pt idx="18">
                  <c:v>4.1072354799217701</c:v>
                </c:pt>
                <c:pt idx="19">
                  <c:v>4.4666185844149258</c:v>
                </c:pt>
                <c:pt idx="20">
                  <c:v>4.56929947141297</c:v>
                </c:pt>
                <c:pt idx="21">
                  <c:v>4.6719803584110142</c:v>
                </c:pt>
                <c:pt idx="22">
                  <c:v>5.1741369219462348</c:v>
                </c:pt>
                <c:pt idx="23">
                  <c:v>5.2613135900778163</c:v>
                </c:pt>
                <c:pt idx="24">
                  <c:v>5.5190793834093173</c:v>
                </c:pt>
                <c:pt idx="25">
                  <c:v>5.9055560704955079</c:v>
                </c:pt>
                <c:pt idx="26">
                  <c:v>5.9055560704955079</c:v>
                </c:pt>
                <c:pt idx="27">
                  <c:v>5.9055560704955079</c:v>
                </c:pt>
                <c:pt idx="28">
                  <c:v>6.2779527986280987</c:v>
                </c:pt>
                <c:pt idx="29">
                  <c:v>6.442424804176917</c:v>
                </c:pt>
                <c:pt idx="30">
                  <c:v>7.2477279046990324</c:v>
                </c:pt>
                <c:pt idx="31">
                  <c:v>7.6235360182760195</c:v>
                </c:pt>
                <c:pt idx="32">
                  <c:v>8.0026651059435103</c:v>
                </c:pt>
                <c:pt idx="33">
                  <c:v>8.1406420905287433</c:v>
                </c:pt>
                <c:pt idx="34">
                  <c:v>9.035918055827894</c:v>
                </c:pt>
                <c:pt idx="35">
                  <c:v>9.1804553459521081</c:v>
                </c:pt>
                <c:pt idx="36">
                  <c:v>9.3439607168220284</c:v>
                </c:pt>
                <c:pt idx="37">
                  <c:v>9.3952028394246714</c:v>
                </c:pt>
                <c:pt idx="38">
                  <c:v>9.6636372062653759</c:v>
                </c:pt>
                <c:pt idx="39">
                  <c:v>10.576131360798559</c:v>
                </c:pt>
                <c:pt idx="40">
                  <c:v>11.274243407309605</c:v>
                </c:pt>
                <c:pt idx="41">
                  <c:v>11.811112140991016</c:v>
                </c:pt>
                <c:pt idx="42">
                  <c:v>12.762871074134045</c:v>
                </c:pt>
                <c:pt idx="43">
                  <c:v>12.831859566426662</c:v>
                </c:pt>
                <c:pt idx="44">
                  <c:v>13.245790520182361</c:v>
                </c:pt>
                <c:pt idx="45">
                  <c:v>13.935675443108527</c:v>
                </c:pt>
                <c:pt idx="46">
                  <c:v>18.482559659647968</c:v>
                </c:pt>
                <c:pt idx="47">
                  <c:v>19.920092077620588</c:v>
                </c:pt>
                <c:pt idx="48">
                  <c:v>20.536177399608853</c:v>
                </c:pt>
                <c:pt idx="49">
                  <c:v>25.232830483026259</c:v>
                </c:pt>
                <c:pt idx="50">
                  <c:v>25.232830483026259</c:v>
                </c:pt>
                <c:pt idx="51">
                  <c:v>29.458086208947229</c:v>
                </c:pt>
                <c:pt idx="52">
                  <c:v>30.009994147288158</c:v>
                </c:pt>
                <c:pt idx="53">
                  <c:v>35.219544240329178</c:v>
                </c:pt>
                <c:pt idx="54">
                  <c:v>36.657076658301797</c:v>
                </c:pt>
                <c:pt idx="55">
                  <c:v>47.298135437332199</c:v>
                </c:pt>
                <c:pt idx="56">
                  <c:v>47.781317297645472</c:v>
                </c:pt>
                <c:pt idx="57">
                  <c:v>48.981829527757689</c:v>
                </c:pt>
                <c:pt idx="58">
                  <c:v>48.981829527757689</c:v>
                </c:pt>
                <c:pt idx="59">
                  <c:v>49.1841448720632</c:v>
                </c:pt>
                <c:pt idx="60">
                  <c:v>50.518996403037782</c:v>
                </c:pt>
                <c:pt idx="61">
                  <c:v>53.686873368140979</c:v>
                </c:pt>
                <c:pt idx="62">
                  <c:v>59.055560704955077</c:v>
                </c:pt>
                <c:pt idx="63">
                  <c:v>65.539067677985642</c:v>
                </c:pt>
                <c:pt idx="64">
                  <c:v>66.918837523837965</c:v>
                </c:pt>
                <c:pt idx="65">
                  <c:v>99.857584464742217</c:v>
                </c:pt>
                <c:pt idx="66">
                  <c:v>99.857584464742217</c:v>
                </c:pt>
                <c:pt idx="67">
                  <c:v>118.11112140991015</c:v>
                </c:pt>
                <c:pt idx="68">
                  <c:v>123.47980874672425</c:v>
                </c:pt>
                <c:pt idx="69">
                  <c:v>131.6300432943122</c:v>
                </c:pt>
                <c:pt idx="70">
                  <c:v>153.56838384336424</c:v>
                </c:pt>
                <c:pt idx="71">
                  <c:v>205.36177399608852</c:v>
                </c:pt>
                <c:pt idx="72">
                  <c:v>236.22224281982031</c:v>
                </c:pt>
              </c:numCache>
            </c:numRef>
          </c:xVal>
          <c:yVal>
            <c:numRef>
              <c:f>PlotForPaper!$A$2:$A$74</c:f>
              <c:numCache>
                <c:formatCode>General</c:formatCode>
                <c:ptCount val="73"/>
                <c:pt idx="0">
                  <c:v>1.9864143146212161</c:v>
                </c:pt>
                <c:pt idx="1">
                  <c:v>2.2548486814619215</c:v>
                </c:pt>
                <c:pt idx="2">
                  <c:v>2.3622224281982032</c:v>
                </c:pt>
                <c:pt idx="3">
                  <c:v>2.415909301566344</c:v>
                </c:pt>
                <c:pt idx="4">
                  <c:v>2.5670221749511066</c:v>
                </c:pt>
                <c:pt idx="5">
                  <c:v>2.721043505448173</c:v>
                </c:pt>
                <c:pt idx="6">
                  <c:v>2.7380305417751898</c:v>
                </c:pt>
                <c:pt idx="7">
                  <c:v>2.8237243924462172</c:v>
                </c:pt>
                <c:pt idx="8">
                  <c:v>3.1044821531677411</c:v>
                </c:pt>
                <c:pt idx="9">
                  <c:v>3.1675255287203177</c:v>
                </c:pt>
                <c:pt idx="10">
                  <c:v>3.2212124020884585</c:v>
                </c:pt>
                <c:pt idx="11">
                  <c:v>3.3285861488247406</c:v>
                </c:pt>
                <c:pt idx="12">
                  <c:v>3.4896467689291635</c:v>
                </c:pt>
                <c:pt idx="13">
                  <c:v>3.5184131069234397</c:v>
                </c:pt>
                <c:pt idx="14">
                  <c:v>3.6965119319295936</c:v>
                </c:pt>
                <c:pt idx="15">
                  <c:v>3.8117680091380097</c:v>
                </c:pt>
                <c:pt idx="16">
                  <c:v>3.9323440606791382</c:v>
                </c:pt>
                <c:pt idx="17">
                  <c:v>4.0802023759787147</c:v>
                </c:pt>
                <c:pt idx="18">
                  <c:v>4.1072354799217701</c:v>
                </c:pt>
                <c:pt idx="19">
                  <c:v>4.4666185844149258</c:v>
                </c:pt>
                <c:pt idx="20">
                  <c:v>4.56929947141297</c:v>
                </c:pt>
                <c:pt idx="21">
                  <c:v>4.6719803584110142</c:v>
                </c:pt>
                <c:pt idx="22">
                  <c:v>5.1741369219462348</c:v>
                </c:pt>
                <c:pt idx="23">
                  <c:v>5.2613135900778163</c:v>
                </c:pt>
                <c:pt idx="24">
                  <c:v>5.5190793834093173</c:v>
                </c:pt>
                <c:pt idx="25">
                  <c:v>5.9055560704955079</c:v>
                </c:pt>
                <c:pt idx="26">
                  <c:v>5.9055560704955079</c:v>
                </c:pt>
                <c:pt idx="27">
                  <c:v>5.9055560704955079</c:v>
                </c:pt>
                <c:pt idx="28">
                  <c:v>6.2779527986280987</c:v>
                </c:pt>
                <c:pt idx="29">
                  <c:v>6.442424804176917</c:v>
                </c:pt>
                <c:pt idx="30">
                  <c:v>7.2477279046990324</c:v>
                </c:pt>
                <c:pt idx="31">
                  <c:v>7.6235360182760195</c:v>
                </c:pt>
                <c:pt idx="32">
                  <c:v>8.0026651059435103</c:v>
                </c:pt>
                <c:pt idx="33">
                  <c:v>8.1406420905287433</c:v>
                </c:pt>
                <c:pt idx="34">
                  <c:v>9.035918055827894</c:v>
                </c:pt>
                <c:pt idx="35">
                  <c:v>9.1804553459521081</c:v>
                </c:pt>
                <c:pt idx="36">
                  <c:v>9.3439607168220284</c:v>
                </c:pt>
                <c:pt idx="37">
                  <c:v>9.3952028394246714</c:v>
                </c:pt>
                <c:pt idx="38">
                  <c:v>9.6636372062653759</c:v>
                </c:pt>
                <c:pt idx="39">
                  <c:v>10.576131360798559</c:v>
                </c:pt>
                <c:pt idx="40">
                  <c:v>11.274243407309605</c:v>
                </c:pt>
                <c:pt idx="41">
                  <c:v>11.811112140991016</c:v>
                </c:pt>
                <c:pt idx="42">
                  <c:v>12.762871074134045</c:v>
                </c:pt>
                <c:pt idx="43">
                  <c:v>12.831859566426662</c:v>
                </c:pt>
                <c:pt idx="44">
                  <c:v>13.245790520182361</c:v>
                </c:pt>
                <c:pt idx="45">
                  <c:v>13.935675443108527</c:v>
                </c:pt>
                <c:pt idx="46">
                  <c:v>18.482559659647968</c:v>
                </c:pt>
                <c:pt idx="47">
                  <c:v>19.920092077620588</c:v>
                </c:pt>
                <c:pt idx="48">
                  <c:v>20.536177399608853</c:v>
                </c:pt>
                <c:pt idx="49">
                  <c:v>25.232830483026259</c:v>
                </c:pt>
                <c:pt idx="50">
                  <c:v>25.232830483026259</c:v>
                </c:pt>
                <c:pt idx="51">
                  <c:v>29.458086208947229</c:v>
                </c:pt>
                <c:pt idx="52">
                  <c:v>30.009994147288158</c:v>
                </c:pt>
                <c:pt idx="53">
                  <c:v>35.219544240329178</c:v>
                </c:pt>
                <c:pt idx="54">
                  <c:v>36.657076658301797</c:v>
                </c:pt>
                <c:pt idx="55">
                  <c:v>47.298135437332199</c:v>
                </c:pt>
                <c:pt idx="56">
                  <c:v>47.781317297645472</c:v>
                </c:pt>
                <c:pt idx="57">
                  <c:v>48.981829527757689</c:v>
                </c:pt>
                <c:pt idx="58">
                  <c:v>48.981829527757689</c:v>
                </c:pt>
                <c:pt idx="59">
                  <c:v>49.1841448720632</c:v>
                </c:pt>
                <c:pt idx="60">
                  <c:v>50.518996403037782</c:v>
                </c:pt>
                <c:pt idx="61">
                  <c:v>53.686873368140979</c:v>
                </c:pt>
                <c:pt idx="62">
                  <c:v>59.055560704955077</c:v>
                </c:pt>
                <c:pt idx="63">
                  <c:v>65.539067677985642</c:v>
                </c:pt>
                <c:pt idx="64">
                  <c:v>66.918837523837965</c:v>
                </c:pt>
                <c:pt idx="65">
                  <c:v>99.857584464742217</c:v>
                </c:pt>
                <c:pt idx="66">
                  <c:v>99.857584464742217</c:v>
                </c:pt>
                <c:pt idx="67">
                  <c:v>118.11112140991015</c:v>
                </c:pt>
                <c:pt idx="68">
                  <c:v>123.47980874672425</c:v>
                </c:pt>
                <c:pt idx="69">
                  <c:v>131.6300432943122</c:v>
                </c:pt>
                <c:pt idx="70">
                  <c:v>153.56838384336424</c:v>
                </c:pt>
                <c:pt idx="71">
                  <c:v>205.36177399608852</c:v>
                </c:pt>
                <c:pt idx="72">
                  <c:v>236.22224281982031</c:v>
                </c:pt>
              </c:numCache>
            </c:numRef>
          </c:yVal>
          <c:smooth val="0"/>
        </c:ser>
        <c:ser>
          <c:idx val="3"/>
          <c:order val="2"/>
          <c:tx>
            <c:v>SCE Correction</c:v>
          </c:tx>
          <c:spPr>
            <a:ln w="28575">
              <a:noFill/>
            </a:ln>
          </c:spPr>
          <c:marker>
            <c:symbol val="circle"/>
            <c:size val="3"/>
          </c:marker>
          <c:xVal>
            <c:numRef>
              <c:f>PlotForPaper!$A$2:$A$101</c:f>
              <c:numCache>
                <c:formatCode>General</c:formatCode>
                <c:ptCount val="100"/>
                <c:pt idx="0">
                  <c:v>1.9864143146212161</c:v>
                </c:pt>
                <c:pt idx="1">
                  <c:v>2.2548486814619215</c:v>
                </c:pt>
                <c:pt idx="2">
                  <c:v>2.3622224281982032</c:v>
                </c:pt>
                <c:pt idx="3">
                  <c:v>2.415909301566344</c:v>
                </c:pt>
                <c:pt idx="4">
                  <c:v>2.5670221749511066</c:v>
                </c:pt>
                <c:pt idx="5">
                  <c:v>2.721043505448173</c:v>
                </c:pt>
                <c:pt idx="6">
                  <c:v>2.7380305417751898</c:v>
                </c:pt>
                <c:pt idx="7">
                  <c:v>2.8237243924462172</c:v>
                </c:pt>
                <c:pt idx="8">
                  <c:v>3.1044821531677411</c:v>
                </c:pt>
                <c:pt idx="9">
                  <c:v>3.1675255287203177</c:v>
                </c:pt>
                <c:pt idx="10">
                  <c:v>3.2212124020884585</c:v>
                </c:pt>
                <c:pt idx="11">
                  <c:v>3.3285861488247406</c:v>
                </c:pt>
                <c:pt idx="12">
                  <c:v>3.4896467689291635</c:v>
                </c:pt>
                <c:pt idx="13">
                  <c:v>3.5184131069234397</c:v>
                </c:pt>
                <c:pt idx="14">
                  <c:v>3.6965119319295936</c:v>
                </c:pt>
                <c:pt idx="15">
                  <c:v>3.8117680091380097</c:v>
                </c:pt>
                <c:pt idx="16">
                  <c:v>3.9323440606791382</c:v>
                </c:pt>
                <c:pt idx="17">
                  <c:v>4.0802023759787147</c:v>
                </c:pt>
                <c:pt idx="18">
                  <c:v>4.1072354799217701</c:v>
                </c:pt>
                <c:pt idx="19">
                  <c:v>4.4666185844149258</c:v>
                </c:pt>
                <c:pt idx="20">
                  <c:v>4.56929947141297</c:v>
                </c:pt>
                <c:pt idx="21">
                  <c:v>4.6719803584110142</c:v>
                </c:pt>
                <c:pt idx="22">
                  <c:v>5.1741369219462348</c:v>
                </c:pt>
                <c:pt idx="23">
                  <c:v>5.2613135900778163</c:v>
                </c:pt>
                <c:pt idx="24">
                  <c:v>5.5190793834093173</c:v>
                </c:pt>
                <c:pt idx="25">
                  <c:v>5.9055560704955079</c:v>
                </c:pt>
                <c:pt idx="26">
                  <c:v>5.9055560704955079</c:v>
                </c:pt>
                <c:pt idx="27">
                  <c:v>5.9055560704955079</c:v>
                </c:pt>
                <c:pt idx="28">
                  <c:v>6.2779527986280987</c:v>
                </c:pt>
                <c:pt idx="29">
                  <c:v>6.442424804176917</c:v>
                </c:pt>
                <c:pt idx="30">
                  <c:v>7.2477279046990324</c:v>
                </c:pt>
                <c:pt idx="31">
                  <c:v>7.6235360182760195</c:v>
                </c:pt>
                <c:pt idx="32">
                  <c:v>8.0026651059435103</c:v>
                </c:pt>
                <c:pt idx="33">
                  <c:v>8.1406420905287433</c:v>
                </c:pt>
                <c:pt idx="34">
                  <c:v>9.035918055827894</c:v>
                </c:pt>
                <c:pt idx="35">
                  <c:v>9.1804553459521081</c:v>
                </c:pt>
                <c:pt idx="36">
                  <c:v>9.3439607168220284</c:v>
                </c:pt>
                <c:pt idx="37">
                  <c:v>9.3952028394246714</c:v>
                </c:pt>
                <c:pt idx="38">
                  <c:v>9.6636372062653759</c:v>
                </c:pt>
                <c:pt idx="39">
                  <c:v>10.576131360798559</c:v>
                </c:pt>
                <c:pt idx="40">
                  <c:v>11.274243407309605</c:v>
                </c:pt>
                <c:pt idx="41">
                  <c:v>11.811112140991016</c:v>
                </c:pt>
                <c:pt idx="42">
                  <c:v>12.762871074134045</c:v>
                </c:pt>
                <c:pt idx="43">
                  <c:v>12.831859566426662</c:v>
                </c:pt>
                <c:pt idx="44">
                  <c:v>13.245790520182361</c:v>
                </c:pt>
                <c:pt idx="45">
                  <c:v>13.935675443108527</c:v>
                </c:pt>
                <c:pt idx="46">
                  <c:v>18.482559659647968</c:v>
                </c:pt>
                <c:pt idx="47">
                  <c:v>19.920092077620588</c:v>
                </c:pt>
                <c:pt idx="48">
                  <c:v>20.536177399608853</c:v>
                </c:pt>
                <c:pt idx="49">
                  <c:v>25.232830483026259</c:v>
                </c:pt>
                <c:pt idx="50">
                  <c:v>25.232830483026259</c:v>
                </c:pt>
                <c:pt idx="51">
                  <c:v>29.458086208947229</c:v>
                </c:pt>
                <c:pt idx="52">
                  <c:v>30.009994147288158</c:v>
                </c:pt>
                <c:pt idx="53">
                  <c:v>35.219544240329178</c:v>
                </c:pt>
                <c:pt idx="54">
                  <c:v>36.657076658301797</c:v>
                </c:pt>
                <c:pt idx="55">
                  <c:v>47.298135437332199</c:v>
                </c:pt>
                <c:pt idx="56">
                  <c:v>47.781317297645472</c:v>
                </c:pt>
                <c:pt idx="57">
                  <c:v>48.981829527757689</c:v>
                </c:pt>
                <c:pt idx="58">
                  <c:v>48.981829527757689</c:v>
                </c:pt>
                <c:pt idx="59">
                  <c:v>49.1841448720632</c:v>
                </c:pt>
                <c:pt idx="60">
                  <c:v>50.518996403037782</c:v>
                </c:pt>
                <c:pt idx="61">
                  <c:v>53.686873368140979</c:v>
                </c:pt>
                <c:pt idx="62">
                  <c:v>59.055560704955077</c:v>
                </c:pt>
                <c:pt idx="63">
                  <c:v>65.539067677985642</c:v>
                </c:pt>
                <c:pt idx="64">
                  <c:v>66.918837523837965</c:v>
                </c:pt>
                <c:pt idx="65">
                  <c:v>99.857584464742217</c:v>
                </c:pt>
                <c:pt idx="66">
                  <c:v>99.857584464742217</c:v>
                </c:pt>
                <c:pt idx="67">
                  <c:v>118.11112140991015</c:v>
                </c:pt>
                <c:pt idx="68">
                  <c:v>123.47980874672425</c:v>
                </c:pt>
                <c:pt idx="69">
                  <c:v>131.6300432943122</c:v>
                </c:pt>
                <c:pt idx="70">
                  <c:v>153.56838384336424</c:v>
                </c:pt>
                <c:pt idx="71">
                  <c:v>205.36177399608852</c:v>
                </c:pt>
                <c:pt idx="72">
                  <c:v>236.22224281982031</c:v>
                </c:pt>
                <c:pt idx="73">
                  <c:v>252.3283048302626</c:v>
                </c:pt>
                <c:pt idx="74">
                  <c:v>289.75166762898914</c:v>
                </c:pt>
                <c:pt idx="75">
                  <c:v>295.96063193532461</c:v>
                </c:pt>
                <c:pt idx="76">
                  <c:v>528.80656803992792</c:v>
                </c:pt>
                <c:pt idx="77">
                  <c:v>554.47678978943907</c:v>
                </c:pt>
                <c:pt idx="78">
                  <c:v>558.34348302866624</c:v>
                </c:pt>
                <c:pt idx="79">
                  <c:v>558.34348302866624</c:v>
                </c:pt>
                <c:pt idx="80">
                  <c:v>689.88492292616468</c:v>
                </c:pt>
                <c:pt idx="81">
                  <c:v>689.88492292616468</c:v>
                </c:pt>
                <c:pt idx="82">
                  <c:v>1057.6131360798558</c:v>
                </c:pt>
                <c:pt idx="83">
                  <c:v>1067.8812247796604</c:v>
                </c:pt>
                <c:pt idx="84">
                  <c:v>1073.7374673628196</c:v>
                </c:pt>
                <c:pt idx="85">
                  <c:v>1089.8435293732618</c:v>
                </c:pt>
                <c:pt idx="86">
                  <c:v>1386.6686950815908</c:v>
                </c:pt>
                <c:pt idx="87">
                  <c:v>1400.4663935401143</c:v>
                </c:pt>
                <c:pt idx="88">
                  <c:v>2192.236937408245</c:v>
                </c:pt>
                <c:pt idx="89">
                  <c:v>2202.5050261080496</c:v>
                </c:pt>
                <c:pt idx="90">
                  <c:v>2206.5304954305943</c:v>
                </c:pt>
                <c:pt idx="91">
                  <c:v>2206.5304954305943</c:v>
                </c:pt>
                <c:pt idx="92">
                  <c:v>2835.4270332265369</c:v>
                </c:pt>
                <c:pt idx="93">
                  <c:v>2897.5166762898916</c:v>
                </c:pt>
                <c:pt idx="94">
                  <c:v>3876.2034841761711</c:v>
                </c:pt>
                <c:pt idx="95">
                  <c:v>4117.5035686215751</c:v>
                </c:pt>
                <c:pt idx="96">
                  <c:v>4268.1064327672075</c:v>
                </c:pt>
                <c:pt idx="97">
                  <c:v>4294.9498694512786</c:v>
                </c:pt>
                <c:pt idx="98">
                  <c:v>5436.2931926581778</c:v>
                </c:pt>
                <c:pt idx="99">
                  <c:v>5512.1805341800555</c:v>
                </c:pt>
              </c:numCache>
            </c:numRef>
          </c:xVal>
          <c:yVal>
            <c:numRef>
              <c:f>PlotForPaper!$D$2:$D$101</c:f>
              <c:numCache>
                <c:formatCode>General</c:formatCode>
                <c:ptCount val="100"/>
                <c:pt idx="0">
                  <c:v>3.3666699838366672</c:v>
                </c:pt>
                <c:pt idx="1">
                  <c:v>4.8136122119115647</c:v>
                </c:pt>
                <c:pt idx="2">
                  <c:v>4.3310258916483679</c:v>
                </c:pt>
                <c:pt idx="3">
                  <c:v>2.4034030529778918</c:v>
                </c:pt>
                <c:pt idx="4">
                  <c:v>4.3310258916483679</c:v>
                </c:pt>
                <c:pt idx="5">
                  <c:v>3.3666699838366672</c:v>
                </c:pt>
                <c:pt idx="6">
                  <c:v>6.746679935346668</c:v>
                </c:pt>
                <c:pt idx="7">
                  <c:v>3.3666699838366672</c:v>
                </c:pt>
                <c:pt idx="8">
                  <c:v>3.3666699838366672</c:v>
                </c:pt>
                <c:pt idx="9">
                  <c:v>2.8849003962881632</c:v>
                </c:pt>
                <c:pt idx="10">
                  <c:v>3.8487118156234019</c:v>
                </c:pt>
                <c:pt idx="11">
                  <c:v>2.4034030529778918</c:v>
                </c:pt>
                <c:pt idx="12">
                  <c:v>2.8849003962881632</c:v>
                </c:pt>
                <c:pt idx="13">
                  <c:v>3.3666699838366672</c:v>
                </c:pt>
                <c:pt idx="14">
                  <c:v>3.8487118156234019</c:v>
                </c:pt>
                <c:pt idx="15">
                  <c:v>6.2630046381305462</c:v>
                </c:pt>
                <c:pt idx="16">
                  <c:v>6.2630046381305462</c:v>
                </c:pt>
                <c:pt idx="17">
                  <c:v>5.779601585152653</c:v>
                </c:pt>
                <c:pt idx="18">
                  <c:v>7.2306274768010219</c:v>
                </c:pt>
                <c:pt idx="19">
                  <c:v>10.140029854530001</c:v>
                </c:pt>
                <c:pt idx="20">
                  <c:v>7.7148472624936062</c:v>
                </c:pt>
                <c:pt idx="21">
                  <c:v>8.1993392924244226</c:v>
                </c:pt>
                <c:pt idx="22">
                  <c:v>8.6841035665934712</c:v>
                </c:pt>
                <c:pt idx="23">
                  <c:v>6.746679935346668</c:v>
                </c:pt>
                <c:pt idx="24">
                  <c:v>7.7148472624936062</c:v>
                </c:pt>
                <c:pt idx="25">
                  <c:v>5.779601585152653</c:v>
                </c:pt>
                <c:pt idx="26">
                  <c:v>6.746679935346668</c:v>
                </c:pt>
                <c:pt idx="27">
                  <c:v>9.1691400850007483</c:v>
                </c:pt>
                <c:pt idx="28">
                  <c:v>6.2630046381305462</c:v>
                </c:pt>
                <c:pt idx="29">
                  <c:v>6.746679935346668</c:v>
                </c:pt>
                <c:pt idx="30">
                  <c:v>11.598406340610614</c:v>
                </c:pt>
                <c:pt idx="31">
                  <c:v>8.1993392924244226</c:v>
                </c:pt>
                <c:pt idx="32">
                  <c:v>12.572018552522183</c:v>
                </c:pt>
                <c:pt idx="33">
                  <c:v>9.6544488476462611</c:v>
                </c:pt>
                <c:pt idx="34">
                  <c:v>15.499389049974427</c:v>
                </c:pt>
                <c:pt idx="35">
                  <c:v>10.140029854530001</c:v>
                </c:pt>
                <c:pt idx="36">
                  <c:v>13.546719741386669</c:v>
                </c:pt>
                <c:pt idx="37">
                  <c:v>9.1691400850007483</c:v>
                </c:pt>
                <c:pt idx="38">
                  <c:v>9.6544488476462611</c:v>
                </c:pt>
                <c:pt idx="39">
                  <c:v>13.546719741386669</c:v>
                </c:pt>
                <c:pt idx="40">
                  <c:v>15.010813356470143</c:v>
                </c:pt>
                <c:pt idx="41">
                  <c:v>14.034478702176262</c:v>
                </c:pt>
                <c:pt idx="42">
                  <c:v>13.059233024835311</c:v>
                </c:pt>
                <c:pt idx="43">
                  <c:v>20.891689798244837</c:v>
                </c:pt>
                <c:pt idx="44">
                  <c:v>14.034478702176262</c:v>
                </c:pt>
                <c:pt idx="45">
                  <c:v>15.499389049974427</c:v>
                </c:pt>
                <c:pt idx="46">
                  <c:v>26.81176941032485</c:v>
                </c:pt>
                <c:pt idx="47">
                  <c:v>28.793841096641579</c:v>
                </c:pt>
                <c:pt idx="48">
                  <c:v>29.786510405229336</c:v>
                </c:pt>
                <c:pt idx="49">
                  <c:v>28.793841096641579</c:v>
                </c:pt>
                <c:pt idx="50">
                  <c:v>30.780268690770018</c:v>
                </c:pt>
                <c:pt idx="51">
                  <c:v>32.771052192710158</c:v>
                </c:pt>
                <c:pt idx="52">
                  <c:v>33.768077409109615</c:v>
                </c:pt>
                <c:pt idx="53">
                  <c:v>59.560158515265371</c:v>
                </c:pt>
                <c:pt idx="54">
                  <c:v>34.266998383666682</c:v>
                </c:pt>
                <c:pt idx="55">
                  <c:v>53.937266897213057</c:v>
                </c:pt>
                <c:pt idx="56">
                  <c:v>51.90074636325005</c:v>
                </c:pt>
                <c:pt idx="57">
                  <c:v>63.155513659216339</c:v>
                </c:pt>
                <c:pt idx="58">
                  <c:v>42.790308319586359</c:v>
                </c:pt>
                <c:pt idx="59">
                  <c:v>52.918462141755093</c:v>
                </c:pt>
                <c:pt idx="60">
                  <c:v>64.18520818420356</c:v>
                </c:pt>
                <c:pt idx="61">
                  <c:v>66.764208770840639</c:v>
                </c:pt>
                <c:pt idx="62">
                  <c:v>58.023375688574156</c:v>
                </c:pt>
                <c:pt idx="63">
                  <c:v>61.09939154010069</c:v>
                </c:pt>
                <c:pt idx="64">
                  <c:v>66.764208770840639</c:v>
                </c:pt>
                <c:pt idx="65">
                  <c:v>113.80921686150222</c:v>
                </c:pt>
                <c:pt idx="66">
                  <c:v>113.26864251849575</c:v>
                </c:pt>
                <c:pt idx="67">
                  <c:v>131.80089919836331</c:v>
                </c:pt>
                <c:pt idx="68">
                  <c:v>138.96993266132768</c:v>
                </c:pt>
                <c:pt idx="69">
                  <c:v>166.40521317345113</c:v>
                </c:pt>
                <c:pt idx="70">
                  <c:v>161.88133564701414</c:v>
                </c:pt>
                <c:pt idx="71">
                  <c:v>214.36857287591585</c:v>
                </c:pt>
                <c:pt idx="72">
                  <c:v>270.33869746050715</c:v>
                </c:pt>
                <c:pt idx="73">
                  <c:v>300.77547069913066</c:v>
                </c:pt>
                <c:pt idx="74">
                  <c:v>324.82951865079838</c:v>
                </c:pt>
                <c:pt idx="75">
                  <c:v>337.00396288163444</c:v>
                </c:pt>
                <c:pt idx="76">
                  <c:v>625.92429885078877</c:v>
                </c:pt>
                <c:pt idx="77">
                  <c:v>970.84795618812745</c:v>
                </c:pt>
                <c:pt idx="78">
                  <c:v>622.90334315138148</c:v>
                </c:pt>
                <c:pt idx="79">
                  <c:v>641.09441596500119</c:v>
                </c:pt>
                <c:pt idx="80">
                  <c:v>790.64180110273412</c:v>
                </c:pt>
                <c:pt idx="81">
                  <c:v>824.20176522259965</c:v>
                </c:pt>
                <c:pt idx="82">
                  <c:v>1566.4478246791782</c:v>
                </c:pt>
                <c:pt idx="83">
                  <c:v>1505.5131010611874</c:v>
                </c:pt>
                <c:pt idx="84">
                  <c:v>1286.6540530722007</c:v>
                </c:pt>
                <c:pt idx="85">
                  <c:v>1298.2520585168327</c:v>
                </c:pt>
                <c:pt idx="86">
                  <c:v>1617.7749872942422</c:v>
                </c:pt>
                <c:pt idx="87">
                  <c:v>1611.9154168690136</c:v>
                </c:pt>
                <c:pt idx="88">
                  <c:v>3390.6041140882203</c:v>
                </c:pt>
                <c:pt idx="89">
                  <c:v>3835.1617530955787</c:v>
                </c:pt>
                <c:pt idx="90">
                  <c:v>2773.6656326390444</c:v>
                </c:pt>
                <c:pt idx="91">
                  <c:v>2714.5714755392341</c:v>
                </c:pt>
                <c:pt idx="92">
                  <c:v>3646.9517321535259</c:v>
                </c:pt>
                <c:pt idx="93">
                  <c:v>3566.9607595099292</c:v>
                </c:pt>
                <c:pt idx="94">
                  <c:v>5376.1062343246122</c:v>
                </c:pt>
                <c:pt idx="95">
                  <c:v>6226.1215404486074</c:v>
                </c:pt>
                <c:pt idx="96">
                  <c:v>5868.4336385347815</c:v>
                </c:pt>
                <c:pt idx="97">
                  <c:v>5876.1479316601581</c:v>
                </c:pt>
                <c:pt idx="98">
                  <c:v>7087.6616741362859</c:v>
                </c:pt>
                <c:pt idx="99">
                  <c:v>7398.1907082325415</c:v>
                </c:pt>
              </c:numCache>
            </c:numRef>
          </c:yVal>
          <c:smooth val="0"/>
        </c:ser>
        <c:ser>
          <c:idx val="1"/>
          <c:order val="3"/>
          <c:tx>
            <c:v>Ideal (Upper Limit)</c:v>
          </c:tx>
          <c:spPr>
            <a:ln w="28575">
              <a:noFill/>
            </a:ln>
          </c:spPr>
          <c:marker>
            <c:symbol val="none"/>
          </c:marker>
          <c:trendline>
            <c:name>Ideal Upper Limit</c:name>
            <c:trendlineType val="linear"/>
            <c:forward val="10000"/>
            <c:dispRSqr val="0"/>
            <c:dispEq val="0"/>
          </c:trendline>
          <c:xVal>
            <c:numRef>
              <c:f>PlotForPaper!$B$118:$B$119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xVal>
          <c:yVal>
            <c:numRef>
              <c:f>PlotForPaper!$C$118:$C$119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900320"/>
        <c:axId val="190900880"/>
      </c:scatterChart>
      <c:valAx>
        <c:axId val="190900320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Reference Dose (nSv/Burst)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90900880"/>
        <c:crosses val="autoZero"/>
        <c:crossBetween val="midCat"/>
      </c:valAx>
      <c:valAx>
        <c:axId val="190900880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/>
                  <a:t>Dose (nSv/Burst)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90900320"/>
        <c:crosses val="autoZero"/>
        <c:crossBetween val="midCat"/>
      </c:valAx>
    </c:plotArea>
    <c:legend>
      <c:legendPos val="r"/>
      <c:legendEntry>
        <c:idx val="1"/>
        <c:delete val="1"/>
      </c:legendEntry>
      <c:legendEntry>
        <c:idx val="3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9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8-12T13:12:22.276" idx="1">
    <p:pos x="10" y="10"/>
    <p:text>45 mins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50DB67F-D2A2-4358-A256-F16FE1604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81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AU"/>
          </a:p>
        </p:txBody>
      </p:sp>
      <p:sp>
        <p:nvSpPr>
          <p:cNvPr id="12291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AU"/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AU"/>
          </a:p>
        </p:txBody>
      </p:sp>
      <p:sp>
        <p:nvSpPr>
          <p:cNvPr id="122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-4518025"/>
            <a:ext cx="0" cy="1042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46224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025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AU"/>
          </a:p>
        </p:txBody>
      </p:sp>
      <p:sp>
        <p:nvSpPr>
          <p:cNvPr id="13315" name="Rectangle 1026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77897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/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8" descr="CMRP logo_cmyk"/>
          <p:cNvPicPr>
            <a:picLocks noChangeAspect="1" noChangeArrowheads="1"/>
          </p:cNvPicPr>
          <p:nvPr/>
        </p:nvPicPr>
        <p:blipFill>
          <a:blip r:embed="rId3" cstate="print"/>
          <a:srcRect l="6763" t="11613" r="6499" b="13434"/>
          <a:stretch>
            <a:fillRect/>
          </a:stretch>
        </p:blipFill>
        <p:spPr bwMode="auto">
          <a:xfrm>
            <a:off x="6565900" y="360363"/>
            <a:ext cx="1889125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 descr="uow logo high 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7425" y="4311650"/>
            <a:ext cx="23876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024008"/>
            <a:ext cx="7772400" cy="1558353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672717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DB201BA-516B-4958-9F38-056AB80D723A}" type="datetime1">
              <a:rPr lang="en-US" smtClean="0"/>
              <a:pPr>
                <a:defRPr/>
              </a:pPr>
              <a:t>9/30/2014</a:t>
            </a:fld>
            <a:endParaRPr lang="en-US" dirty="0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15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81F5192-2DCF-4BE8-8D4E-7BDB0C561B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logo-polimi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17999" y="412124"/>
            <a:ext cx="1577661" cy="15776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678732" y="675810"/>
            <a:ext cx="1029345" cy="1000910"/>
          </a:xfrm>
          <a:prstGeom prst="rect">
            <a:avLst/>
          </a:prstGeom>
        </p:spPr>
      </p:pic>
      <p:pic>
        <p:nvPicPr>
          <p:cNvPr id="19" name="Picture 4" descr="https://ardent.web.cern.ch/ardent/img/ARDENT-logo-570x421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156" y="524208"/>
            <a:ext cx="1765665" cy="130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5A881-64BF-4EC1-80A4-1540D63AB1AE}" type="datetime1">
              <a:rPr lang="en-US" smtClean="0"/>
              <a:pPr>
                <a:defRPr/>
              </a:pPr>
              <a:t>9/30/2014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F8809-3322-41B7-A1F3-A53139438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BB7EA-EB39-46C9-923A-67375E0CD931}" type="datetime1">
              <a:rPr lang="en-US" smtClean="0"/>
              <a:pPr>
                <a:defRPr/>
              </a:pPr>
              <a:t>9/30/2014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2D2B5-3AF4-48B9-8B6A-F6339D8D7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20853" y="6408738"/>
            <a:ext cx="1101725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9724" y="6408738"/>
            <a:ext cx="1824141" cy="365125"/>
          </a:xfrm>
        </p:spPr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1628" y="6408738"/>
            <a:ext cx="403225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9F4EA5-3A74-4D71-85A8-6CB480558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C9B9AA-8605-44E7-8F03-40C40E915DCD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8B3953-E900-4871-BD29-1561E5108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4018A1-7753-4EC7-8F81-C0E1EB76508B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4A7015-C8BE-4A4D-B71F-7B0E9D5158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869C94-CE92-4D2E-A98A-8F50104E9707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5E479B-C683-4932-A2AD-B3B920E8B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0C9734-C528-4C38-881C-A8FAD3F027BB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C83E8E-020F-4D99-9FC6-FEACF79AC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04330-C4A9-4D41-AB8C-FBE957163C27}" type="datetime1">
              <a:rPr lang="en-US" smtClean="0"/>
              <a:pPr>
                <a:defRPr/>
              </a:pPr>
              <a:t>9/30/2014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991A-F9BE-4BE5-AF17-DADAD1BD8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0F11C3-6FAA-4271-BB57-55F0A15C6CDA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FBC2AA-FA0F-4820-A795-00CEB2041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/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AU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57B19B6-645A-485F-BEF4-3E8E69C9D227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857D721-B29E-4DF7-BEFE-55076DC7D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CMRP logo_cmyk"/>
          <p:cNvPicPr>
            <a:picLocks noChangeAspect="1" noChangeArrowheads="1"/>
          </p:cNvPicPr>
          <p:nvPr/>
        </p:nvPicPr>
        <p:blipFill>
          <a:blip r:embed="rId13" cstate="print"/>
          <a:srcRect b="7217"/>
          <a:stretch>
            <a:fillRect/>
          </a:stretch>
        </p:blipFill>
        <p:spPr bwMode="auto">
          <a:xfrm>
            <a:off x="8274050" y="6059488"/>
            <a:ext cx="860425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-11113" y="6016625"/>
            <a:ext cx="6010276" cy="862013"/>
            <a:chOff x="-9237" y="5787738"/>
            <a:chExt cx="5449134" cy="1084723"/>
          </a:xfrm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98831" y="5945553"/>
              <a:ext cx="4941066" cy="920915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485717" y="5939011"/>
              <a:ext cx="3690451" cy="933450"/>
            </a:xfrm>
            <a:custGeom>
              <a:avLst/>
              <a:gdLst>
                <a:gd name="T0" fmla="*/ 0 w 5591"/>
                <a:gd name="T1" fmla="*/ 0 h 588"/>
                <a:gd name="T2" fmla="*/ 5760 w 5591"/>
                <a:gd name="T3" fmla="*/ 0 h 588"/>
                <a:gd name="T4" fmla="*/ 5760 w 5591"/>
                <a:gd name="T5" fmla="*/ 528 h 588"/>
                <a:gd name="T6" fmla="*/ 48 w 5591"/>
                <a:gd name="T7" fmla="*/ 0 h 5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91"/>
                <a:gd name="T13" fmla="*/ 0 h 588"/>
                <a:gd name="T14" fmla="*/ 5591 w 5591"/>
                <a:gd name="T15" fmla="*/ 588 h 5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4" name="Right Triangle 13"/>
            <p:cNvSpPr>
              <a:spLocks/>
            </p:cNvSpPr>
            <p:nvPr/>
          </p:nvSpPr>
          <p:spPr bwMode="auto">
            <a:xfrm>
              <a:off x="-6042" y="5791253"/>
              <a:ext cx="3402314" cy="1080868"/>
            </a:xfrm>
            <a:prstGeom prst="rtTriangle">
              <a:avLst/>
            </a:prstGeom>
            <a:blipFill>
              <a:blip r:embed="rId14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156587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kumimoji="0" sz="10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7112620-7576-4791-9FE8-E264C4D0744E}" type="datetime1">
              <a:rPr lang="en-US" smtClean="0"/>
              <a:pPr>
                <a:defRPr/>
              </a:pPr>
              <a:t>9/30/2014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747752" y="6408738"/>
            <a:ext cx="141201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kumimoji="0" sz="1000" dirty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Christopher Cassell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075875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884F3E1-3554-49AC-960C-F333B1E44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23" descr="uow logo high re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875" y="6513513"/>
            <a:ext cx="19431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logo-polimi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534141" y="6146443"/>
            <a:ext cx="711557" cy="7115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693" r:id="rId7"/>
    <p:sldLayoutId id="2147483702" r:id="rId8"/>
    <p:sldLayoutId id="214748370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800" y="2831267"/>
            <a:ext cx="7772400" cy="830997"/>
          </a:xfr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/>
              <a:t>ESR 15: Chris </a:t>
            </a:r>
            <a:r>
              <a:rPr lang="en-AU" dirty="0" err="1" smtClean="0"/>
              <a:t>Cassell</a:t>
            </a:r>
            <a:endParaRPr lang="en-AU" sz="2800" dirty="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690938"/>
            <a:ext cx="7772400" cy="279180"/>
          </a:xfrm>
        </p:spPr>
        <p:txBody>
          <a:bodyPr lIns="90000" tIns="46800" rIns="90000" bIns="46800">
            <a:spAutoFit/>
          </a:bodyPr>
          <a:lstStyle/>
          <a:p>
            <a:pPr marR="0">
              <a:spcBef>
                <a:spcPct val="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AU" sz="1800" baseline="300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1799" y="1235603"/>
            <a:ext cx="7230533" cy="4877329"/>
          </a:xfrm>
        </p:spPr>
        <p:txBody>
          <a:bodyPr/>
          <a:lstStyle/>
          <a:p>
            <a:pPr>
              <a:buNone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Unfolding with MAXED, GRAVEL and </a:t>
            </a:r>
            <a:r>
              <a:rPr lang="en-AU" sz="2100" dirty="0" err="1" smtClean="0">
                <a:latin typeface="Times New Roman" pitchFamily="18" charset="0"/>
                <a:cs typeface="Times New Roman" pitchFamily="18" charset="0"/>
              </a:rPr>
              <a:t>WinBUGS</a:t>
            </a:r>
            <a:endParaRPr lang="en-AU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MAXED and GRAVEL are both black-box methods</a:t>
            </a:r>
          </a:p>
          <a:p>
            <a:pPr lvl="1"/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MAXED uses the maximum-entropy method while GRAVEL uses the least-squares method</a:t>
            </a:r>
          </a:p>
          <a:p>
            <a:pPr lvl="1"/>
            <a:endParaRPr lang="en-AU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AU" sz="1700" dirty="0" err="1" smtClean="0">
                <a:latin typeface="Times New Roman" pitchFamily="18" charset="0"/>
                <a:cs typeface="Times New Roman" pitchFamily="18" charset="0"/>
              </a:rPr>
              <a:t>WinBUGS</a:t>
            </a:r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 uses Bayesian Parameter Estimation methods, and does not require a guess spectrum</a:t>
            </a:r>
          </a:p>
          <a:p>
            <a:pPr lvl="1"/>
            <a:r>
              <a:rPr lang="en-AU" sz="1700" dirty="0" err="1" smtClean="0">
                <a:latin typeface="Times New Roman" pitchFamily="18" charset="0"/>
                <a:cs typeface="Times New Roman" pitchFamily="18" charset="0"/>
              </a:rPr>
              <a:t>WinBUGS</a:t>
            </a:r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 just provides the Bayesian analysis, the model has to be developed by the user</a:t>
            </a:r>
          </a:p>
          <a:p>
            <a:pPr lvl="1"/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Equations describing each of the regions of the spectrum (Thermal, </a:t>
            </a:r>
            <a:r>
              <a:rPr lang="en-AU" sz="1700" dirty="0" err="1" smtClean="0">
                <a:latin typeface="Times New Roman" pitchFamily="18" charset="0"/>
                <a:cs typeface="Times New Roman" pitchFamily="18" charset="0"/>
              </a:rPr>
              <a:t>Epitermal</a:t>
            </a:r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, Photo-Evaporation and High energy) are given in </a:t>
            </a:r>
            <a:r>
              <a:rPr lang="en-AU" sz="1700" baseline="30000" dirty="0" smtClean="0">
                <a:latin typeface="Times New Roman" pitchFamily="18" charset="0"/>
                <a:cs typeface="Times New Roman" pitchFamily="18" charset="0"/>
              </a:rPr>
              <a:t>[1]</a:t>
            </a:r>
          </a:p>
          <a:p>
            <a:pPr lvl="1"/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Currently see the Thermal and 2 high energy peaks, but Epithermal region is problematic</a:t>
            </a:r>
          </a:p>
          <a:p>
            <a:pPr lvl="1"/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AU" sz="1700" dirty="0" err="1" smtClean="0">
                <a:latin typeface="Times New Roman" pitchFamily="18" charset="0"/>
                <a:cs typeface="Times New Roman" pitchFamily="18" charset="0"/>
              </a:rPr>
              <a:t>forseen</a:t>
            </a:r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 to go to PSI to get help from </a:t>
            </a:r>
            <a:r>
              <a:rPr lang="en-AU" sz="1700" dirty="0" err="1" smtClean="0">
                <a:latin typeface="Times New Roman" pitchFamily="18" charset="0"/>
                <a:cs typeface="Times New Roman" pitchFamily="18" charset="0"/>
              </a:rPr>
              <a:t>Dr.</a:t>
            </a:r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700" dirty="0" err="1" smtClean="0">
                <a:latin typeface="Times New Roman" pitchFamily="18" charset="0"/>
                <a:cs typeface="Times New Roman" pitchFamily="18" charset="0"/>
              </a:rPr>
              <a:t>Eike</a:t>
            </a:r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700" dirty="0" err="1" smtClean="0">
                <a:latin typeface="Times New Roman" pitchFamily="18" charset="0"/>
                <a:cs typeface="Times New Roman" pitchFamily="18" charset="0"/>
              </a:rPr>
              <a:t>Hohmann</a:t>
            </a:r>
            <a:r>
              <a:rPr lang="en-AU" sz="1700" dirty="0" smtClean="0">
                <a:latin typeface="Times New Roman" pitchFamily="18" charset="0"/>
                <a:cs typeface="Times New Roman" pitchFamily="18" charset="0"/>
              </a:rPr>
              <a:t> to correct this</a:t>
            </a:r>
          </a:p>
          <a:p>
            <a:pPr lvl="1"/>
            <a:endParaRPr lang="en-A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92113" lvl="1" indent="0">
              <a:buNone/>
            </a:pP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[1] </a:t>
            </a:r>
            <a:r>
              <a:rPr lang="en-AU" sz="1200" dirty="0" err="1" smtClean="0">
                <a:latin typeface="Times New Roman" pitchFamily="18" charset="0"/>
                <a:cs typeface="Times New Roman" pitchFamily="18" charset="0"/>
              </a:rPr>
              <a:t>Reginatto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‘What 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can we learn about the spectrum of high-energy stray neutron fields 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from Bonner 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sphere measurements?’, Radiation Measurements 44 (2009) 692–699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Unfolding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5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Response function of LUPIN-II moderator</a:t>
            </a:r>
          </a:p>
          <a:p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Time Profile of a neutron burst in various REM moderators</a:t>
            </a:r>
          </a:p>
          <a:p>
            <a:endParaRPr lang="en-AU" sz="2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Simulations built with Geant4.10.00.p01</a:t>
            </a:r>
          </a:p>
          <a:p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Using standard physics list + </a:t>
            </a:r>
            <a:r>
              <a:rPr lang="en-AU" sz="2500" dirty="0" err="1" smtClean="0">
                <a:latin typeface="Times New Roman" pitchFamily="18" charset="0"/>
                <a:cs typeface="Times New Roman" pitchFamily="18" charset="0"/>
              </a:rPr>
              <a:t>Bertini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 model</a:t>
            </a:r>
          </a:p>
          <a:p>
            <a:endParaRPr lang="en-AU" sz="1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Geant4 Simulations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4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300" dirty="0" smtClean="0">
                <a:latin typeface="Times New Roman" pitchFamily="18" charset="0"/>
                <a:cs typeface="Times New Roman" pitchFamily="18" charset="0"/>
              </a:rPr>
              <a:t>The current LUPIN-II moderator was compared to various alternate configurations, with a shorter geometry (25 </a:t>
            </a:r>
            <a:r>
              <a:rPr lang="en-AU" sz="2300" smtClean="0">
                <a:latin typeface="Times New Roman" pitchFamily="18" charset="0"/>
                <a:cs typeface="Times New Roman" pitchFamily="18" charset="0"/>
              </a:rPr>
              <a:t>cm height) </a:t>
            </a:r>
            <a:r>
              <a:rPr lang="en-AU" sz="2300" dirty="0" smtClean="0">
                <a:latin typeface="Times New Roman" pitchFamily="18" charset="0"/>
                <a:cs typeface="Times New Roman" pitchFamily="18" charset="0"/>
              </a:rPr>
              <a:t>and with different thicknesses of Lead</a:t>
            </a:r>
          </a:p>
          <a:p>
            <a:r>
              <a:rPr lang="en-AU" sz="2300" dirty="0" smtClean="0">
                <a:latin typeface="Times New Roman" pitchFamily="18" charset="0"/>
                <a:cs typeface="Times New Roman" pitchFamily="18" charset="0"/>
              </a:rPr>
              <a:t>Verification is planned with measurements from RCNP, Osaka, Japan</a:t>
            </a:r>
          </a:p>
          <a:p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Response Function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360184"/>
              </p:ext>
            </p:extLst>
          </p:nvPr>
        </p:nvGraphicFramePr>
        <p:xfrm>
          <a:off x="2253343" y="3145066"/>
          <a:ext cx="6433457" cy="3059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2051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300" dirty="0" smtClean="0">
                <a:latin typeface="Times New Roman" pitchFamily="18" charset="0"/>
                <a:cs typeface="Times New Roman" pitchFamily="18" charset="0"/>
              </a:rPr>
              <a:t>Concept is to determine the dependence of the time profile of a neutron burst on the energy of the incident neutrons</a:t>
            </a:r>
          </a:p>
          <a:p>
            <a:r>
              <a:rPr lang="en-AU" sz="2300" dirty="0" smtClean="0">
                <a:latin typeface="Times New Roman" pitchFamily="18" charset="0"/>
                <a:cs typeface="Times New Roman" pitchFamily="18" charset="0"/>
              </a:rPr>
              <a:t>Different energies are to be simulated and the time from creation to the time of detection to be recorded</a:t>
            </a:r>
          </a:p>
          <a:p>
            <a:r>
              <a:rPr lang="en-AU" sz="2300" dirty="0" smtClean="0">
                <a:latin typeface="Times New Roman" pitchFamily="18" charset="0"/>
                <a:cs typeface="Times New Roman" pitchFamily="18" charset="0"/>
              </a:rPr>
              <a:t>Spherical and Cylindrical moderators are to be simulated in both the standard and extended range configuration (i.e. with and without Lead)</a:t>
            </a:r>
          </a:p>
          <a:p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Time Profile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56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Time Profile (Preliminary)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119" y="1738950"/>
            <a:ext cx="4707675" cy="23700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4875" y="1732667"/>
            <a:ext cx="3979125" cy="23763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87482" y="4080496"/>
            <a:ext cx="880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(S)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13963" y="4080921"/>
            <a:ext cx="880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(S)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57200" y="4616604"/>
            <a:ext cx="8229600" cy="1390495"/>
          </a:xfrm>
        </p:spPr>
        <p:txBody>
          <a:bodyPr/>
          <a:lstStyle/>
          <a:p>
            <a:r>
              <a:rPr lang="en-AU" sz="2300" dirty="0" smtClean="0">
                <a:latin typeface="Times New Roman" pitchFamily="18" charset="0"/>
                <a:cs typeface="Times New Roman" pitchFamily="18" charset="0"/>
              </a:rPr>
              <a:t>Time profile for 100 </a:t>
            </a:r>
            <a:r>
              <a:rPr lang="en-AU" sz="2300" dirty="0" err="1" smtClean="0">
                <a:latin typeface="Times New Roman" pitchFamily="18" charset="0"/>
                <a:cs typeface="Times New Roman" pitchFamily="18" charset="0"/>
              </a:rPr>
              <a:t>keV</a:t>
            </a:r>
            <a:r>
              <a:rPr lang="en-AU" sz="2300" dirty="0" smtClean="0">
                <a:latin typeface="Times New Roman" pitchFamily="18" charset="0"/>
                <a:cs typeface="Times New Roman" pitchFamily="18" charset="0"/>
              </a:rPr>
              <a:t> (left) and 10 MeV (Right) neutrons incident on the moderator of a cylindrical extended range REM counter</a:t>
            </a:r>
          </a:p>
          <a:p>
            <a:pPr marL="109537" indent="0">
              <a:buNone/>
            </a:pPr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844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When measuring a high-intensity burst of radiation, large amounts of localised charge is generated inside the proportional counter within a REM counter</a:t>
            </a:r>
          </a:p>
          <a:p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The charge generated may cause subsequent interacting particles to be partially shielded from the electric field, reducing the multiplication factor</a:t>
            </a:r>
          </a:p>
          <a:p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This ‘Space Charge Effect’ can be accounted for using the analytical method described in </a:t>
            </a:r>
            <a:r>
              <a:rPr lang="en-AU" sz="2100" baseline="30000" dirty="0" smtClean="0">
                <a:latin typeface="Times New Roman" pitchFamily="18" charset="0"/>
                <a:cs typeface="Times New Roman" pitchFamily="18" charset="0"/>
              </a:rPr>
              <a:t>[2]</a:t>
            </a:r>
          </a:p>
          <a:p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Analytical method describes the change in the multiplication factor as a function of the number of interacting neutrons</a:t>
            </a:r>
          </a:p>
          <a:p>
            <a:pPr marL="109537" indent="0">
              <a:buNone/>
            </a:pPr>
            <a:endParaRPr lang="en-AU" sz="2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109537" lvl="1" indent="0">
              <a:spcBef>
                <a:spcPts val="400"/>
              </a:spcBef>
              <a:buSzPct val="68000"/>
              <a:buNone/>
            </a:pP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[2]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Rios, I., González, J., Mayer, R.E., “Total </a:t>
            </a:r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Fluence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 Influence on the Detected Magnitude of Neutron Burst using Proportional Detectors”, Radiation Measurements (2013), </a:t>
            </a:r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: 10.1016/j.radmeas.2013.01.007.</a:t>
            </a:r>
            <a:endParaRPr lang="en-AU" sz="1000" dirty="0">
              <a:latin typeface="Times New Roman" pitchFamily="18" charset="0"/>
              <a:cs typeface="Times New Roman" pitchFamily="18" charset="0"/>
            </a:endParaRPr>
          </a:p>
          <a:p>
            <a:pPr marL="109537" indent="0">
              <a:buNone/>
            </a:pPr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Space Charge Effect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05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300" dirty="0" smtClean="0">
                <a:latin typeface="Times New Roman" pitchFamily="18" charset="0"/>
                <a:cs typeface="Times New Roman" pitchFamily="18" charset="0"/>
              </a:rPr>
              <a:t>Using the analytical method, a compensation algorithm was developed</a:t>
            </a:r>
            <a:endParaRPr lang="en-AU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109537" indent="0">
              <a:buNone/>
            </a:pPr>
            <a:endParaRPr lang="en-AU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Space Charge Effect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061782520"/>
              </p:ext>
            </p:extLst>
          </p:nvPr>
        </p:nvGraphicFramePr>
        <p:xfrm>
          <a:off x="904353" y="2471102"/>
          <a:ext cx="7913076" cy="3330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3583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Aza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E.,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Caresana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Cassell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C.,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Charitonidis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N.,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Harrouch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E.,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Manessi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G.P.,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Pangallo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M., Perrin, D., Samara, E., and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Silari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M., “Instrument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intercomparison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 in the pulsed neutron fields at the CERN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HiRadMat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 facility,” Radiation Measurements 61C (2014), pp. 25-32, DOI: 10.1016/j.radmeas.2013.12.009</a:t>
            </a:r>
          </a:p>
          <a:p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Aza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E.,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Caresana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Cassell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C., Colombo, V.,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Damjanovic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S.,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Gilardoni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S.,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Manessi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G.P.,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Pangallo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M., Perrin, D., and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Silari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M., “Comparison of the performance of different instruments in the stray neutron field around the CERN proton synchrotron,” in: Proceedings of the 12th Neutron and Ion dosimetry symposium (NEUDOS), Aix-en-Provence, 3-7 June 2013, Rad. Prot. Dos., doi:10.1093/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rpd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/nct215 (2013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Caresana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Cassell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C.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Ferrarini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Hohmann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E.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Manessi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G. P. Mayer, S.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Silari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Varoli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V. ‘A new version of the LUPIN detector: improvements and latest experimental verification’, Review of Scientific Instruments 85, 065102 (2014);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10.1063/1.4879936</a:t>
            </a:r>
          </a:p>
          <a:p>
            <a:endParaRPr lang="en-A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09537" indent="0">
              <a:buNone/>
            </a:pP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Planned</a:t>
            </a:r>
          </a:p>
          <a:p>
            <a:pPr marL="109537" indent="0">
              <a:buNone/>
            </a:pPr>
            <a:endParaRPr lang="en-A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1200" dirty="0" err="1" smtClean="0">
                <a:latin typeface="Times New Roman" pitchFamily="18" charset="0"/>
                <a:cs typeface="Times New Roman" pitchFamily="18" charset="0"/>
              </a:rPr>
              <a:t>Cassell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C.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200" dirty="0" err="1" smtClean="0">
                <a:latin typeface="Times New Roman" pitchFamily="18" charset="0"/>
                <a:cs typeface="Times New Roman" pitchFamily="18" charset="0"/>
              </a:rPr>
              <a:t>Ferrarini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Rosenfeld, 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AU" sz="1200" dirty="0" err="1" smtClean="0">
                <a:latin typeface="Times New Roman" pitchFamily="18" charset="0"/>
                <a:cs typeface="Times New Roman" pitchFamily="18" charset="0"/>
              </a:rPr>
              <a:t>Caresana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 M. 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‘A 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novel technique for compensation of space charge effects in the LUPIN-II 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detector’ </a:t>
            </a:r>
            <a:endParaRPr lang="en-AU" sz="1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-&gt; Completed, awaiting corrections</a:t>
            </a:r>
          </a:p>
          <a:p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Caresana, M. Cassell,</a:t>
            </a:r>
            <a:r>
              <a:rPr lang="it-IT" sz="1200" dirty="0">
                <a:latin typeface="Times New Roman" pitchFamily="18" charset="0"/>
                <a:cs typeface="Times New Roman" pitchFamily="18" charset="0"/>
              </a:rPr>
              <a:t> C. 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Guatelli,</a:t>
            </a:r>
            <a:r>
              <a:rPr lang="it-IT" sz="1200" dirty="0">
                <a:latin typeface="Times New Roman" pitchFamily="18" charset="0"/>
                <a:cs typeface="Times New Roman" pitchFamily="18" charset="0"/>
              </a:rPr>
              <a:t> S. 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Manessi, </a:t>
            </a:r>
            <a:r>
              <a:rPr lang="it-IT" sz="1200" dirty="0">
                <a:latin typeface="Times New Roman" pitchFamily="18" charset="0"/>
                <a:cs typeface="Times New Roman" pitchFamily="18" charset="0"/>
              </a:rPr>
              <a:t>G.P. 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Rosenfeld, </a:t>
            </a:r>
            <a:r>
              <a:rPr lang="it-IT" sz="1200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Silari</a:t>
            </a:r>
            <a:r>
              <a:rPr lang="it-IT" sz="1200" dirty="0">
                <a:latin typeface="Times New Roman" pitchFamily="18" charset="0"/>
                <a:cs typeface="Times New Roman" pitchFamily="18" charset="0"/>
              </a:rPr>
              <a:t> M. 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‘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A Time based analysis of neutron interactions 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in REM counter moderators’</a:t>
            </a:r>
          </a:p>
          <a:p>
            <a:pPr lvl="1"/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-&gt; Introduction written, awaiting simulation results and verification</a:t>
            </a:r>
          </a:p>
          <a:p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Cassell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C.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Ferrarini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1200" dirty="0">
                <a:latin typeface="Times New Roman" pitchFamily="18" charset="0"/>
                <a:cs typeface="Times New Roman" pitchFamily="18" charset="0"/>
              </a:rPr>
              <a:t>Manessi, Silari M.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G.P</a:t>
            </a:r>
            <a:r>
              <a:rPr lang="it-IT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Guatelli</a:t>
            </a:r>
            <a:r>
              <a:rPr lang="it-IT" sz="1200" dirty="0">
                <a:latin typeface="Times New Roman" pitchFamily="18" charset="0"/>
                <a:cs typeface="Times New Roman" pitchFamily="18" charset="0"/>
              </a:rPr>
              <a:t>, S. 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. Rosenfeld, A. </a:t>
            </a:r>
            <a:r>
              <a:rPr lang="en-AU" sz="1200" dirty="0" err="1">
                <a:latin typeface="Times New Roman" pitchFamily="18" charset="0"/>
                <a:cs typeface="Times New Roman" pitchFamily="18" charset="0"/>
              </a:rPr>
              <a:t>Caresana</a:t>
            </a:r>
            <a:r>
              <a:rPr lang="en-AU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AU" sz="1200" dirty="0" smtClean="0">
                <a:latin typeface="Times New Roman" pitchFamily="18" charset="0"/>
                <a:cs typeface="Times New Roman" pitchFamily="18" charset="0"/>
              </a:rPr>
              <a:t>M.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 Rosenfeld</a:t>
            </a:r>
            <a:r>
              <a:rPr lang="it-IT" sz="12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‘Time based discrimination of neutron and gamma signals in the LUPIN-II’ </a:t>
            </a:r>
          </a:p>
          <a:p>
            <a:pPr lvl="1"/>
            <a:r>
              <a:rPr lang="it-IT" sz="1200" dirty="0" smtClean="0">
                <a:latin typeface="Times New Roman" pitchFamily="18" charset="0"/>
                <a:cs typeface="Times New Roman" pitchFamily="18" charset="0"/>
              </a:rPr>
              <a:t>-&gt; writing underway</a:t>
            </a:r>
            <a:endParaRPr lang="en-AU" sz="1200" dirty="0">
              <a:latin typeface="Times New Roman" pitchFamily="18" charset="0"/>
              <a:cs typeface="Times New Roman" pitchFamily="18" charset="0"/>
            </a:endParaRPr>
          </a:p>
          <a:p>
            <a:pPr marL="109537" indent="0">
              <a:buNone/>
            </a:pPr>
            <a:endParaRPr lang="en-A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Publications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72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04330-C4A9-4D41-AB8C-FBE957163C27}" type="datetime1">
              <a:rPr lang="en-US" smtClean="0"/>
              <a:pPr>
                <a:defRPr/>
              </a:pPr>
              <a:t>9/30/2014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7B991A-F9BE-4BE5-AF17-DADAD1BD84B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51379" y="1897039"/>
            <a:ext cx="3452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2674961" y="3248167"/>
            <a:ext cx="380772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Thanks for your attention!</a:t>
            </a:r>
            <a:endParaRPr lang="en-AU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Attended workshops</a:t>
            </a:r>
          </a:p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Outreach</a:t>
            </a:r>
          </a:p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Experimental Campaigns</a:t>
            </a:r>
          </a:p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Details of Experiments</a:t>
            </a:r>
          </a:p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Secondments</a:t>
            </a:r>
          </a:p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Simulations</a:t>
            </a:r>
          </a:p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Space Charge Effect</a:t>
            </a:r>
          </a:p>
          <a:p>
            <a:r>
              <a:rPr lang="en-AU" smtClean="0">
                <a:latin typeface="Times New Roman" pitchFamily="18" charset="0"/>
                <a:cs typeface="Times New Roman" pitchFamily="18" charset="0"/>
              </a:rPr>
              <a:t>Publications</a:t>
            </a:r>
            <a:endParaRPr lang="en-A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A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/>
              <a:t>Table of Contents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5FBB9C-4B58-4189-9CA1-8BF8241D44ED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Christopher </a:t>
            </a:r>
            <a:r>
              <a:rPr lang="en-US" dirty="0" err="1" smtClean="0"/>
              <a:t>Cassell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14-15 April, 2014: Accelerator-based Neutron Production workshop, INFN </a:t>
            </a:r>
            <a:r>
              <a:rPr lang="en-AU" sz="2500" dirty="0" err="1" smtClean="0">
                <a:latin typeface="Times New Roman" pitchFamily="18" charset="0"/>
                <a:cs typeface="Times New Roman" pitchFamily="18" charset="0"/>
              </a:rPr>
              <a:t>Laboratori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2500" dirty="0" err="1" smtClean="0">
                <a:latin typeface="Times New Roman" pitchFamily="18" charset="0"/>
                <a:cs typeface="Times New Roman" pitchFamily="18" charset="0"/>
              </a:rPr>
              <a:t>Nazionali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AU" sz="2500" dirty="0" err="1" smtClean="0">
                <a:latin typeface="Times New Roman" pitchFamily="18" charset="0"/>
                <a:cs typeface="Times New Roman" pitchFamily="18" charset="0"/>
              </a:rPr>
              <a:t>Legnaro</a:t>
            </a:r>
            <a:endParaRPr lang="en-AU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Interesting, but a bit specific to the given topic</a:t>
            </a:r>
          </a:p>
          <a:p>
            <a:pPr>
              <a:buNone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2-4 June, 2014: Position Sensitive Neutron detectors Workshop, Aachen, Germany</a:t>
            </a:r>
          </a:p>
          <a:p>
            <a:pPr lvl="1">
              <a:buFont typeface="Arial" pitchFamily="34" charset="0"/>
              <a:buChar char="•"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Presented a poster on time-based neutron/gamma discrimination with LUPIN-II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Attended Workshops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5393267" cy="4525962"/>
          </a:xfrm>
        </p:spPr>
        <p:txBody>
          <a:bodyPr/>
          <a:lstStyle/>
          <a:p>
            <a:pPr>
              <a:buNone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23 November 2013 &amp; 24 March 2014: </a:t>
            </a:r>
            <a:r>
              <a:rPr lang="en-AU" sz="2500" dirty="0" err="1" smtClean="0">
                <a:latin typeface="Times New Roman" pitchFamily="18" charset="0"/>
                <a:cs typeface="Times New Roman" pitchFamily="18" charset="0"/>
              </a:rPr>
              <a:t>Liceo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2500" dirty="0" err="1" smtClean="0">
                <a:latin typeface="Times New Roman" pitchFamily="18" charset="0"/>
                <a:cs typeface="Times New Roman" pitchFamily="18" charset="0"/>
              </a:rPr>
              <a:t>Omodeo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AU" sz="2500" dirty="0" err="1" smtClean="0">
                <a:latin typeface="Times New Roman" pitchFamily="18" charset="0"/>
                <a:cs typeface="Times New Roman" pitchFamily="18" charset="0"/>
              </a:rPr>
              <a:t>Mortara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, Italy</a:t>
            </a:r>
          </a:p>
          <a:p>
            <a:pPr lvl="1">
              <a:buFont typeface="Arial" pitchFamily="34" charset="0"/>
              <a:buChar char="•"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Presentation on Radioactive Decay (Nov 2013)</a:t>
            </a:r>
          </a:p>
          <a:p>
            <a:pPr lvl="1">
              <a:buFont typeface="Arial" pitchFamily="34" charset="0"/>
              <a:buChar char="•"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Calculation of exposure of CR-39 to Radon (March 2014)</a:t>
            </a:r>
          </a:p>
          <a:p>
            <a:pPr>
              <a:buNone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3-7 June 2013: Dubbo, Australia</a:t>
            </a:r>
          </a:p>
          <a:p>
            <a:pPr lvl="1">
              <a:buFont typeface="Arial" pitchFamily="34" charset="0"/>
              <a:buChar char="•"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Overview of a researcher’s job, including (by necessity) a short lecture on basics of nuclear physics</a:t>
            </a:r>
            <a:endParaRPr lang="en-AU" sz="25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Involved 20 students from 2 High Schools (</a:t>
            </a:r>
            <a:r>
              <a:rPr lang="en-AU" sz="2100" dirty="0" err="1" smtClean="0">
                <a:latin typeface="Times New Roman" pitchFamily="18" charset="0"/>
                <a:cs typeface="Times New Roman" pitchFamily="18" charset="0"/>
              </a:rPr>
              <a:t>Parkes</a:t>
            </a: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 and Dubbo)</a:t>
            </a:r>
            <a:endParaRPr lang="en-AU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Outreach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733" y="2405457"/>
            <a:ext cx="2878667" cy="176543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69724" y="1417638"/>
            <a:ext cx="4778829" cy="4525962"/>
          </a:xfrm>
        </p:spPr>
        <p:txBody>
          <a:bodyPr/>
          <a:lstStyle/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The LUPIN-II is a neutron REM counter based on a cylindrical BF</a:t>
            </a:r>
            <a:r>
              <a:rPr lang="en-AU" sz="18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 proportional counter</a:t>
            </a: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Uses a fast LOGAMP and unique acquisition method to allow it to cope with intense Pulsed Neutron Fields</a:t>
            </a: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An ADC samples the current through the counter at 10MHz, then acquires for a user set time window during a neutron burst</a:t>
            </a:r>
          </a:p>
          <a:p>
            <a:r>
              <a:rPr lang="en-AU" sz="1800" dirty="0" smtClean="0">
                <a:latin typeface="Times New Roman" pitchFamily="18" charset="0"/>
                <a:cs typeface="Times New Roman" pitchFamily="18" charset="0"/>
              </a:rPr>
              <a:t>The current is integrated over the time window to find the total charge of the window. This is then divided by a Charge Calibration Factor (CCF) to find the number of interacting neutrons. From this the dose is determined using a Ambient dose Equivalent calibration factor.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Experimental Campaigns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65" y="2318657"/>
            <a:ext cx="3778459" cy="24027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BSS measurements at Proton therapy centre Essen</a:t>
            </a:r>
          </a:p>
          <a:p>
            <a:endParaRPr lang="en-AU" sz="2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Planned measurement at RCNP facility in Japan</a:t>
            </a:r>
            <a:endParaRPr lang="en-A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Experimental Campaigns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619" y="3597214"/>
            <a:ext cx="2471420" cy="215963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7889" y="3597214"/>
            <a:ext cx="1287780" cy="2159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3004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Measurements were taken in 4 positions inside and 2 positions 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shielded 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from a treatment room at the proton therapy facility in Essen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Both a conventional system and the LUPIN-II were used to measure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Due to a problem, the LUPIN-II results are currently unable to be used (working on fixing this)</a:t>
            </a:r>
            <a:endParaRPr lang="en-AU" sz="1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Essen Measurements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81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Measurements are planned in Japan from 23 November to 1 December 2014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Neutrons of 100 and 300 MeV will be measured with the LUPIN-II system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These will be used to verify simulations of the LUPIN-II response function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It is also planned, if possible, to obtain measurements of the exponential die away of the signal for these energies, to compare to simulations</a:t>
            </a:r>
            <a:endParaRPr lang="en-AU" sz="1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RCNP Measurements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27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109857" cy="4525962"/>
          </a:xfrm>
        </p:spPr>
        <p:txBody>
          <a:bodyPr/>
          <a:lstStyle/>
          <a:p>
            <a:pPr>
              <a:buNone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September - August, 2014: CERN/PSI, Switzerland</a:t>
            </a:r>
          </a:p>
          <a:p>
            <a:pPr lvl="1">
              <a:buFont typeface="Arial" pitchFamily="34" charset="0"/>
              <a:buChar char="•"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Secondment to learn about unfolding of BSS data for neutron spectroscopy</a:t>
            </a:r>
          </a:p>
          <a:p>
            <a:pPr lvl="1">
              <a:buFont typeface="Arial" pitchFamily="34" charset="0"/>
              <a:buChar char="•"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Learned about MAXED and Gravel codes at CERN, and about using </a:t>
            </a:r>
            <a:r>
              <a:rPr lang="en-AU" sz="2100" dirty="0" err="1" smtClean="0">
                <a:latin typeface="Times New Roman" pitchFamily="18" charset="0"/>
                <a:cs typeface="Times New Roman" pitchFamily="18" charset="0"/>
              </a:rPr>
              <a:t>WinBUGS</a:t>
            </a: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 for Bayesian parameter estimation and its use in unfolding at PSI</a:t>
            </a:r>
          </a:p>
          <a:p>
            <a:pPr>
              <a:buNone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Planned:</a:t>
            </a:r>
          </a:p>
          <a:p>
            <a:pPr>
              <a:buNone/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February, 2015: </a:t>
            </a:r>
            <a:r>
              <a:rPr lang="en-AU" sz="2500" dirty="0" err="1" smtClean="0">
                <a:latin typeface="Times New Roman" pitchFamily="18" charset="0"/>
                <a:cs typeface="Times New Roman" pitchFamily="18" charset="0"/>
              </a:rPr>
              <a:t>Jablotron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, Czech Republic</a:t>
            </a:r>
          </a:p>
          <a:p>
            <a:pPr lvl="1">
              <a:buFont typeface="Arial" pitchFamily="34" charset="0"/>
              <a:buChar char="•"/>
            </a:pPr>
            <a:r>
              <a:rPr lang="en-AU" sz="2100" dirty="0" smtClean="0">
                <a:latin typeface="Times New Roman" pitchFamily="18" charset="0"/>
                <a:cs typeface="Times New Roman" pitchFamily="18" charset="0"/>
              </a:rPr>
              <a:t> Secondment to learn about administration </a:t>
            </a:r>
            <a:endParaRPr lang="en-AU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Secondments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7652D-3B5C-4ADD-A609-5A11D096848C}" type="datetime1">
              <a:rPr lang="en-US" smtClean="0"/>
              <a:pPr>
                <a:defRPr/>
              </a:pPr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Christopher Cassell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F4EA5-3A74-4D71-85A8-6CB48055832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994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MRPTemplate">
  <a:themeElements>
    <a:clrScheme name="CMRP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5B1948"/>
      </a:accent1>
      <a:accent2>
        <a:srgbClr val="FF8119"/>
      </a:accent2>
      <a:accent3>
        <a:srgbClr val="1FADCC"/>
      </a:accent3>
      <a:accent4>
        <a:srgbClr val="DA1F28"/>
      </a:accent4>
      <a:accent5>
        <a:srgbClr val="00B050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CMRPTemplate</Template>
  <TotalTime>3166</TotalTime>
  <Words>1340</Words>
  <Application>Microsoft Office PowerPoint</Application>
  <PresentationFormat>On-screen Show (4:3)</PresentationFormat>
  <Paragraphs>155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Lucida Sans Unicode</vt:lpstr>
      <vt:lpstr>Times New Roman</vt:lpstr>
      <vt:lpstr>Verdana</vt:lpstr>
      <vt:lpstr>Wingdings 2</vt:lpstr>
      <vt:lpstr>Wingdings 3</vt:lpstr>
      <vt:lpstr>CMRPTemplate</vt:lpstr>
      <vt:lpstr>ESR 15: Chris Cassell</vt:lpstr>
      <vt:lpstr>Table of Contents</vt:lpstr>
      <vt:lpstr>Attended Workshops</vt:lpstr>
      <vt:lpstr>Outreach</vt:lpstr>
      <vt:lpstr>Experimental Campaigns</vt:lpstr>
      <vt:lpstr>Experimental Campaigns</vt:lpstr>
      <vt:lpstr>Essen Measurements</vt:lpstr>
      <vt:lpstr>RCNP Measurements</vt:lpstr>
      <vt:lpstr>Secondments</vt:lpstr>
      <vt:lpstr>Unfolding</vt:lpstr>
      <vt:lpstr>Geant4 Simulations</vt:lpstr>
      <vt:lpstr>Response Function</vt:lpstr>
      <vt:lpstr>Time Profile</vt:lpstr>
      <vt:lpstr>Time Profile (Preliminary)</vt:lpstr>
      <vt:lpstr>Space Charge Effect</vt:lpstr>
      <vt:lpstr>Space Charge Effect</vt:lpstr>
      <vt:lpstr>Publications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[Presentation Title]</dc:title>
  <dc:creator>Chris</dc:creator>
  <cp:lastModifiedBy>Chris</cp:lastModifiedBy>
  <cp:revision>99</cp:revision>
  <dcterms:created xsi:type="dcterms:W3CDTF">2012-12-18T00:42:48Z</dcterms:created>
  <dcterms:modified xsi:type="dcterms:W3CDTF">2014-09-30T06:50:26Z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layBack">
    <vt:bool>true</vt:bool>
  </property>
</Properties>
</file>