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6" r:id="rId1"/>
  </p:sldMasterIdLst>
  <p:notesMasterIdLst>
    <p:notesMasterId r:id="rId22"/>
  </p:notesMasterIdLst>
  <p:handoutMasterIdLst>
    <p:handoutMasterId r:id="rId23"/>
  </p:handoutMasterIdLst>
  <p:sldIdLst>
    <p:sldId id="257" r:id="rId2"/>
    <p:sldId id="283" r:id="rId3"/>
    <p:sldId id="276" r:id="rId4"/>
    <p:sldId id="286" r:id="rId5"/>
    <p:sldId id="260" r:id="rId6"/>
    <p:sldId id="261" r:id="rId7"/>
    <p:sldId id="282" r:id="rId8"/>
    <p:sldId id="262" r:id="rId9"/>
    <p:sldId id="277" r:id="rId10"/>
    <p:sldId id="295" r:id="rId11"/>
    <p:sldId id="266" r:id="rId12"/>
    <p:sldId id="296" r:id="rId13"/>
    <p:sldId id="290" r:id="rId14"/>
    <p:sldId id="291" r:id="rId15"/>
    <p:sldId id="294" r:id="rId16"/>
    <p:sldId id="284" r:id="rId17"/>
    <p:sldId id="275" r:id="rId18"/>
    <p:sldId id="272" r:id="rId19"/>
    <p:sldId id="289" r:id="rId20"/>
    <p:sldId id="292" r:id="rId21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FFCC66"/>
    <a:srgbClr val="0000FF"/>
    <a:srgbClr val="003366"/>
    <a:srgbClr val="33CC33"/>
    <a:srgbClr val="66FFFF"/>
    <a:srgbClr val="FF00FF"/>
    <a:srgbClr val="E5FFFB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38B1855-1B75-4FBE-930C-398BA8C253C6}" styleName="테마 스타일 2 - 강조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799B23B-EC83-4686-B30A-512413B5E67A}" styleName="밝은 스타일 3 - 강조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밝은 스타일 2 - 강조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밝은 스타일 1 - 강조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26" autoAdjust="0"/>
    <p:restoredTop sz="76296" autoAdjust="0"/>
  </p:normalViewPr>
  <p:slideViewPr>
    <p:cSldViewPr snapToGrid="0">
      <p:cViewPr varScale="1">
        <p:scale>
          <a:sx n="71" d="100"/>
          <a:sy n="71" d="100"/>
        </p:scale>
        <p:origin x="-17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2" d="100"/>
          <a:sy n="72" d="100"/>
        </p:scale>
        <p:origin x="-1806" y="-102"/>
      </p:cViewPr>
      <p:guideLst>
        <p:guide orient="horz" pos="2141"/>
        <p:guide pos="3127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2925" y="0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4AFC48-0453-4074-909A-9F77C8FA65E5}" type="datetimeFigureOut">
              <a:rPr lang="ko-KR" altLang="en-US" smtClean="0"/>
              <a:t>2014-09-05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2925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F0724E-636E-481E-829E-1FCBFF08D8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37578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7148" y="35764"/>
            <a:ext cx="1387561" cy="211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>
            <a:lvl1pPr algn="l">
              <a:defRPr lang="ko-KR" altLang="en-US" sz="900" b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Tahoma" pitchFamily="34" charset="0"/>
              </a:defRPr>
            </a:lvl1pPr>
          </a:lstStyle>
          <a:p>
            <a:fld id="{58DEB99B-A28C-4A19-857D-E9F95C25B847}" type="datetimeFigureOut">
              <a:rPr lang="en-US" altLang="ko-KR" smtClean="0"/>
              <a:pPr/>
              <a:t>9/5/2014</a:t>
            </a:fld>
            <a:endParaRPr lang="en-US" altLang="ko-KR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937551" y="88106"/>
            <a:ext cx="6482343" cy="48625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128270" y="5000624"/>
            <a:ext cx="9651523" cy="1737281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9235991" y="35764"/>
            <a:ext cx="651754" cy="21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 lang="ko-KR" altLang="en-US" sz="900" b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Tahoma" pitchFamily="34" charset="0"/>
              </a:defRPr>
            </a:lvl1pPr>
          </a:lstStyle>
          <a:p>
            <a:pPr algn="r"/>
            <a:fld id="{07C27CA8-27AE-4D51-9AC7-E2B3F95A5E0D}" type="slidenum">
              <a:rPr lang="en-US" altLang="ko-KR" smtClean="0"/>
              <a:pPr algn="r"/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4727430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936750" y="87313"/>
            <a:ext cx="6484938" cy="4864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07C27CA8-27AE-4D51-9AC7-E2B3F95A5E0D}" type="slidenum">
              <a:rPr lang="en-US" altLang="ko-KR" smtClean="0"/>
              <a:pPr algn="r"/>
              <a:t>1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5675560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936750" y="87313"/>
            <a:ext cx="6484938" cy="4864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vl="0">
              <a:lnSpc>
                <a:spcPct val="120000"/>
              </a:lnSpc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07C27CA8-27AE-4D51-9AC7-E2B3F95A5E0D}" type="slidenum">
              <a:rPr lang="en-US" altLang="ko-KR" smtClean="0"/>
              <a:pPr algn="r"/>
              <a:t>11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4291458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936750" y="87313"/>
            <a:ext cx="6484938" cy="4864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07C27CA8-27AE-4D51-9AC7-E2B3F95A5E0D}" type="slidenum">
              <a:rPr lang="en-US" altLang="ko-KR" smtClean="0"/>
              <a:pPr algn="r"/>
              <a:t>17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9038499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936750" y="87313"/>
            <a:ext cx="6484938" cy="4864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07C27CA8-27AE-4D51-9AC7-E2B3F95A5E0D}" type="slidenum">
              <a:rPr lang="en-US" altLang="ko-KR" smtClean="0"/>
              <a:pPr algn="r"/>
              <a:t>18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579390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936750" y="87313"/>
            <a:ext cx="6484938" cy="4864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07C27CA8-27AE-4D51-9AC7-E2B3F95A5E0D}" type="slidenum">
              <a:rPr lang="en-US" altLang="ko-KR" smtClean="0"/>
              <a:pPr algn="r"/>
              <a:t>19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2965682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936750" y="87313"/>
            <a:ext cx="6484938" cy="4864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07C27CA8-27AE-4D51-9AC7-E2B3F95A5E0D}" type="slidenum">
              <a:rPr lang="en-US" altLang="ko-KR" smtClean="0"/>
              <a:pPr algn="r"/>
              <a:t>20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844115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936750" y="87313"/>
            <a:ext cx="6484938" cy="4864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07C27CA8-27AE-4D51-9AC7-E2B3F95A5E0D}" type="slidenum">
              <a:rPr lang="en-US" altLang="ko-KR" smtClean="0"/>
              <a:pPr algn="r"/>
              <a:t>2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600377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936750" y="87313"/>
            <a:ext cx="6484938" cy="4864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endParaRPr lang="en-US" altLang="ko-KR" sz="1200" b="0" dirty="0" smtClean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07C27CA8-27AE-4D51-9AC7-E2B3F95A5E0D}" type="slidenum">
              <a:rPr lang="en-US" altLang="ko-KR" smtClean="0"/>
              <a:pPr algn="r"/>
              <a:t>3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395275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936750" y="87313"/>
            <a:ext cx="6484938" cy="4864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07C27CA8-27AE-4D51-9AC7-E2B3F95A5E0D}" type="slidenum">
              <a:rPr lang="en-US" altLang="ko-KR" smtClean="0"/>
              <a:pPr algn="r"/>
              <a:t>4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9222958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936750" y="87313"/>
            <a:ext cx="6484938" cy="4864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07C27CA8-27AE-4D51-9AC7-E2B3F95A5E0D}" type="slidenum">
              <a:rPr lang="en-US" altLang="ko-KR" smtClean="0"/>
              <a:pPr algn="r"/>
              <a:t>5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2779611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936750" y="87313"/>
            <a:ext cx="6484938" cy="4864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ko-KR" dirty="0" smtClean="0"/>
              <a:t>readout and charge collection node are the same</a:t>
            </a:r>
          </a:p>
          <a:p>
            <a:r>
              <a:rPr lang="en-US" altLang="ko-KR" dirty="0" smtClean="0"/>
              <a:t>Segment Design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07C27CA8-27AE-4D51-9AC7-E2B3F95A5E0D}" type="slidenum">
              <a:rPr lang="en-US" altLang="ko-KR" smtClean="0"/>
              <a:pPr algn="r"/>
              <a:t>6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8898347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936750" y="87313"/>
            <a:ext cx="6484938" cy="4864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07C27CA8-27AE-4D51-9AC7-E2B3F95A5E0D}" type="slidenum">
              <a:rPr lang="en-US" altLang="ko-KR" smtClean="0"/>
              <a:pPr algn="r"/>
              <a:t>8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8534403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936750" y="87313"/>
            <a:ext cx="6484938" cy="4864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07C27CA8-27AE-4D51-9AC7-E2B3F95A5E0D}" type="slidenum">
              <a:rPr lang="en-US" altLang="ko-KR" smtClean="0"/>
              <a:pPr algn="r"/>
              <a:t>9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2474152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936750" y="87313"/>
            <a:ext cx="6484938" cy="4864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07C27CA8-27AE-4D51-9AC7-E2B3F95A5E0D}" type="slidenum">
              <a:rPr lang="en-US" altLang="ko-KR" smtClean="0"/>
              <a:pPr algn="r"/>
              <a:t>10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24741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687388" y="3500438"/>
            <a:ext cx="7773987" cy="0"/>
          </a:xfrm>
          <a:prstGeom prst="line">
            <a:avLst/>
          </a:prstGeom>
          <a:noFill/>
          <a:ln w="9525">
            <a:solidFill>
              <a:srgbClr val="6699CC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1249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81075"/>
            <a:ext cx="7772400" cy="2232025"/>
          </a:xfrm>
        </p:spPr>
        <p:txBody>
          <a:bodyPr anchorCtr="1"/>
          <a:lstStyle>
            <a:lvl1pPr>
              <a:defRPr sz="4800" b="1"/>
            </a:lvl1pPr>
          </a:lstStyle>
          <a:p>
            <a:r>
              <a:rPr lang="ko-KR" altLang="en-US" smtClean="0"/>
              <a:t>마스터 제목 스타일 편집</a:t>
            </a:r>
            <a:endParaRPr lang="en-US" altLang="ko-KR" dirty="0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789363"/>
            <a:ext cx="7773988" cy="2376487"/>
          </a:xfrm>
        </p:spPr>
        <p:txBody>
          <a:bodyPr anchorCtr="1"/>
          <a:lstStyle>
            <a:lvl1pPr marL="0" indent="0" algn="ctr">
              <a:buFont typeface="Wingdings" pitchFamily="2" charset="2"/>
              <a:buNone/>
              <a:defRPr sz="2000" b="1"/>
            </a:lvl1pPr>
          </a:lstStyle>
          <a:p>
            <a:r>
              <a:rPr lang="ko-KR" altLang="en-US" smtClean="0"/>
              <a:t>마스터 부제목 스타일 편집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841391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23850" y="899885"/>
            <a:ext cx="8496300" cy="563154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15150" y="6603997"/>
            <a:ext cx="1905000" cy="216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ED2B47C1-95F7-4752-9E60-FB4A13FA71F9}" type="slidenum">
              <a:rPr smtClean="0"/>
              <a:pPr/>
              <a:t>‹#›</a:t>
            </a:fld>
            <a:endParaRPr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3850" y="6599119"/>
            <a:ext cx="1905000" cy="2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>
            <a:lvl1pPr marL="0" algn="l" defTabSz="914400" rtl="0" eaLnBrk="1" latinLnBrk="1" hangingPunct="1">
              <a:defRPr lang="en-US" altLang="ko-KR" sz="900" b="1" kern="1200" smtClean="0">
                <a:solidFill>
                  <a:srgbClr val="003366"/>
                </a:solidFill>
                <a:latin typeface="맑은 고딕" pitchFamily="50" charset="-127"/>
                <a:ea typeface="맑은 고딕" pitchFamily="50" charset="-127"/>
                <a:cs typeface="Tahoma" pitchFamily="34" charset="0"/>
              </a:defRPr>
            </a:lvl1pPr>
          </a:lstStyle>
          <a:p>
            <a:r>
              <a:rPr lang="en-US" altLang="ko-KR" smtClean="0"/>
              <a:t>crkim@keri.re.kr</a:t>
            </a:r>
            <a:endParaRPr dirty="0"/>
          </a:p>
        </p:txBody>
      </p: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323850" y="88860"/>
            <a:ext cx="8496300" cy="66588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8940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96075" y="188913"/>
            <a:ext cx="2124075" cy="611981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23850" y="188913"/>
            <a:ext cx="6219825" cy="611981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crkim@keri.re.kr</a:t>
            </a:r>
            <a:endParaRPr lang="ko-KR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15150" y="6603997"/>
            <a:ext cx="1905000" cy="216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ED2B47C1-95F7-4752-9E60-FB4A13FA71F9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086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15150" y="6603997"/>
            <a:ext cx="1905000" cy="2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marL="0" algn="r" defTabSz="914400" rtl="0" eaLnBrk="1" latinLnBrk="1" hangingPunct="1">
              <a:defRPr lang="en-US" altLang="ko-KR" sz="900" b="1" kern="1200" smtClean="0">
                <a:solidFill>
                  <a:srgbClr val="003366"/>
                </a:solidFill>
                <a:latin typeface="맑은 고딕" pitchFamily="50" charset="-127"/>
                <a:ea typeface="맑은 고딕" pitchFamily="50" charset="-127"/>
                <a:cs typeface="Tahoma" pitchFamily="34" charset="0"/>
              </a:defRPr>
            </a:lvl1pPr>
          </a:lstStyle>
          <a:p>
            <a:fld id="{ED2B47C1-95F7-4752-9E60-FB4A13FA71F9}" type="slidenum">
              <a:rPr/>
              <a:pPr/>
              <a:t>‹#›</a:t>
            </a:fld>
            <a:endParaRPr lang="ko-KR" altLang="en-US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88860"/>
            <a:ext cx="8496300" cy="665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36000" rIns="36000" bIns="360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  <a:endParaRPr lang="en-US" altLang="ko-KR" dirty="0" smtClean="0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10403" y="6617444"/>
            <a:ext cx="1905000" cy="2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>
            <a:lvl1pPr marL="0" algn="l" defTabSz="914400" rtl="0" eaLnBrk="1" latinLnBrk="1" hangingPunct="1">
              <a:defRPr lang="en-US" altLang="ko-KR" sz="900" b="1" kern="1200" smtClean="0">
                <a:solidFill>
                  <a:srgbClr val="003366"/>
                </a:solidFill>
                <a:latin typeface="맑은 고딕" pitchFamily="50" charset="-127"/>
                <a:ea typeface="맑은 고딕" pitchFamily="50" charset="-127"/>
                <a:cs typeface="Tahoma" pitchFamily="34" charset="0"/>
              </a:defRPr>
            </a:lvl1pPr>
          </a:lstStyle>
          <a:p>
            <a:r>
              <a:rPr lang="en-US" altLang="ko-KR" smtClean="0"/>
              <a:t>crkim@keri.re.kr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48063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1647825"/>
            <a:ext cx="7772400" cy="1362075"/>
          </a:xfrm>
        </p:spPr>
        <p:txBody>
          <a:bodyPr anchor="b" anchorCtr="0">
            <a:normAutofit/>
            <a:scene3d>
              <a:camera prst="orthographicFront"/>
              <a:lightRig rig="threePt" dir="t"/>
            </a:scene3d>
            <a:sp3d prstMaterial="matte"/>
          </a:bodyPr>
          <a:lstStyle>
            <a:lvl1pPr algn="l">
              <a:defRPr sz="4000" b="1" cap="all">
                <a:effectLst/>
                <a:latin typeface="+mj-lt"/>
                <a:ea typeface="+mj-ea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3093720"/>
            <a:ext cx="7772400" cy="1500187"/>
          </a:xfrm>
        </p:spPr>
        <p:txBody>
          <a:bodyPr anchor="t" anchorCtr="0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323850" y="3055620"/>
            <a:ext cx="8496300" cy="0"/>
          </a:xfrm>
          <a:prstGeom prst="line">
            <a:avLst/>
          </a:prstGeom>
          <a:noFill/>
          <a:ln w="9525">
            <a:solidFill>
              <a:srgbClr val="6699CC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ko-KR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025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23850" y="907142"/>
            <a:ext cx="4171950" cy="560977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907142"/>
            <a:ext cx="4171950" cy="56242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crkim@keri.re.kr</a:t>
            </a:r>
            <a:endParaRPr lang="ko-KR" alt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15150" y="6603997"/>
            <a:ext cx="1905000" cy="216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ED2B47C1-95F7-4752-9E60-FB4A13FA71F9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70648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31107" y="900973"/>
            <a:ext cx="4141788" cy="731884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23850" y="1705429"/>
            <a:ext cx="4156303" cy="481148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59539" y="900975"/>
            <a:ext cx="4165146" cy="724625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705429"/>
            <a:ext cx="4165146" cy="4811486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323850" y="6603997"/>
            <a:ext cx="1905000" cy="216000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crkim@keri.re.kr</a:t>
            </a:r>
            <a:endParaRPr lang="ko-KR" altLang="en-US" dirty="0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15150" y="6603997"/>
            <a:ext cx="1905000" cy="216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ED2B47C1-95F7-4752-9E60-FB4A13FA71F9}" type="slidenum">
              <a:rPr smtClean="0"/>
              <a:pPr/>
              <a:t>‹#›</a:t>
            </a:fld>
            <a:endParaRPr/>
          </a:p>
        </p:txBody>
      </p:sp>
      <p:sp>
        <p:nvSpPr>
          <p:cNvPr id="10" name="제목 1"/>
          <p:cNvSpPr>
            <a:spLocks noGrp="1"/>
          </p:cNvSpPr>
          <p:nvPr>
            <p:ph type="title"/>
          </p:nvPr>
        </p:nvSpPr>
        <p:spPr>
          <a:xfrm>
            <a:off x="323850" y="88860"/>
            <a:ext cx="8496300" cy="66588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191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crkim@keri.re.kr</a:t>
            </a:r>
            <a:endParaRPr lang="ko-KR" alt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15150" y="6603997"/>
            <a:ext cx="1905000" cy="216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ED2B47C1-95F7-4752-9E60-FB4A13FA71F9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74401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crkim@keri.re.kr</a:t>
            </a:r>
            <a:endParaRPr lang="ko-KR" alt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15150" y="6603997"/>
            <a:ext cx="1905000" cy="216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ED2B47C1-95F7-4752-9E60-FB4A13FA71F9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23098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crkim@keri.re.kr</a:t>
            </a:r>
            <a:endParaRPr lang="ko-KR" alt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15150" y="6603997"/>
            <a:ext cx="1905000" cy="216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ED2B47C1-95F7-4752-9E60-FB4A13FA71F9}" type="slidenum">
              <a:rPr smtClean="0"/>
              <a:pPr/>
              <a:t>‹#›</a:t>
            </a:fld>
            <a:endParaRPr/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 flipV="1">
            <a:off x="308610" y="1432560"/>
            <a:ext cx="3240000" cy="0"/>
          </a:xfrm>
          <a:prstGeom prst="line">
            <a:avLst/>
          </a:prstGeom>
          <a:noFill/>
          <a:ln w="9525">
            <a:solidFill>
              <a:srgbClr val="6699CC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ko-KR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675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  <a:endParaRPr lang="ko-KR" altLang="en-US" noProof="0" dirty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crkim@keri.re.kr</a:t>
            </a:r>
            <a:endParaRPr lang="ko-KR" alt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15150" y="6603997"/>
            <a:ext cx="1905000" cy="216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ED2B47C1-95F7-4752-9E60-FB4A13FA71F9}" type="slidenum">
              <a:rPr smtClean="0"/>
              <a:pPr/>
              <a:t>‹#›</a:t>
            </a:fld>
            <a:endParaRPr/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 flipV="1">
            <a:off x="1741170" y="5367338"/>
            <a:ext cx="5596890" cy="0"/>
          </a:xfrm>
          <a:prstGeom prst="line">
            <a:avLst/>
          </a:prstGeom>
          <a:noFill/>
          <a:ln w="9525">
            <a:solidFill>
              <a:srgbClr val="6699CC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ko-KR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668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88860"/>
            <a:ext cx="8496300" cy="665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36000" rIns="36000" bIns="360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제목 스타일 편집</a:t>
            </a:r>
            <a:endParaRPr lang="en-US" altLang="ko-KR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899885"/>
            <a:ext cx="8496300" cy="5631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en-US" altLang="ko-KR" dirty="0" smtClean="0"/>
          </a:p>
        </p:txBody>
      </p:sp>
      <p:sp>
        <p:nvSpPr>
          <p:cNvPr id="123908" name="Line 4"/>
          <p:cNvSpPr>
            <a:spLocks noChangeShapeType="1"/>
          </p:cNvSpPr>
          <p:nvPr/>
        </p:nvSpPr>
        <p:spPr bwMode="auto">
          <a:xfrm>
            <a:off x="323850" y="825143"/>
            <a:ext cx="8496300" cy="0"/>
          </a:xfrm>
          <a:prstGeom prst="line">
            <a:avLst/>
          </a:prstGeom>
          <a:noFill/>
          <a:ln w="9525">
            <a:solidFill>
              <a:srgbClr val="6699CC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1239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3850" y="6617444"/>
            <a:ext cx="1905000" cy="2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>
            <a:lvl1pPr marL="0" algn="l" defTabSz="914400" rtl="0" eaLnBrk="1" latinLnBrk="1" hangingPunct="1">
              <a:defRPr lang="en-US" altLang="ko-KR" sz="900" b="1" kern="1200" smtClean="0">
                <a:solidFill>
                  <a:srgbClr val="003366"/>
                </a:solidFill>
                <a:latin typeface="맑은 고딕" pitchFamily="50" charset="-127"/>
                <a:ea typeface="맑은 고딕" pitchFamily="50" charset="-127"/>
                <a:cs typeface="Tahoma" pitchFamily="34" charset="0"/>
              </a:defRPr>
            </a:lvl1pPr>
          </a:lstStyle>
          <a:p>
            <a:r>
              <a:rPr lang="en-US" altLang="ko-KR" smtClean="0"/>
              <a:t>crkim@keri.re.kr</a:t>
            </a:r>
            <a:endParaRPr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" t="32191" r="1166" b="32190"/>
          <a:stretch/>
        </p:blipFill>
        <p:spPr bwMode="auto">
          <a:xfrm>
            <a:off x="3881840" y="6603997"/>
            <a:ext cx="1380319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>
          <a:xfrm>
            <a:off x="6686550" y="6608794"/>
            <a:ext cx="2133600" cy="211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>
            <a:lvl1pPr algn="r">
              <a:defRPr lang="ko-KR" altLang="en-US" sz="900" b="1" smtClean="0">
                <a:solidFill>
                  <a:srgbClr val="003366"/>
                </a:solidFill>
                <a:latin typeface="맑은 고딕" pitchFamily="50" charset="-127"/>
                <a:ea typeface="맑은 고딕" pitchFamily="50" charset="-127"/>
                <a:cs typeface="Tahoma" pitchFamily="34" charset="0"/>
              </a:defRPr>
            </a:lvl1pPr>
          </a:lstStyle>
          <a:p>
            <a:fld id="{ED2B47C1-95F7-4752-9E60-FB4A13FA71F9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05788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latinLnBrk="1" hangingPunct="1">
        <a:spcBef>
          <a:spcPct val="0"/>
        </a:spcBef>
        <a:spcAft>
          <a:spcPct val="0"/>
        </a:spcAft>
        <a:defRPr sz="3600" b="1">
          <a:solidFill>
            <a:srgbClr val="990000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Tahoma" pitchFamily="34" charset="0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Tahoma" pitchFamily="34" charset="0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Tahoma" pitchFamily="34" charset="0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Tahoma" pitchFamily="34" charset="0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Tahoma" pitchFamily="34" charset="0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Tahoma" pitchFamily="34" charset="0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Tahoma" pitchFamily="34" charset="0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Tahoma" pitchFamily="34" charset="0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lr>
          <a:srgbClr val="336699"/>
        </a:buClr>
        <a:buSzPct val="60000"/>
        <a:buFont typeface="Wingdings" pitchFamily="2" charset="2"/>
        <a:buChar char="n"/>
        <a:defRPr sz="2000" b="1">
          <a:solidFill>
            <a:srgbClr val="003366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lr>
          <a:srgbClr val="990000"/>
        </a:buClr>
        <a:buSzPct val="55000"/>
        <a:buFont typeface="Wingdings" pitchFamily="2" charset="2"/>
        <a:buChar char="n"/>
        <a:defRPr sz="1800">
          <a:solidFill>
            <a:srgbClr val="003366"/>
          </a:solidFill>
          <a:latin typeface="+mn-lt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004B96"/>
        </a:buClr>
        <a:buSzPct val="50000"/>
        <a:buFont typeface="Wingdings" pitchFamily="2" charset="2"/>
        <a:buChar char="n"/>
        <a:defRPr sz="1600">
          <a:solidFill>
            <a:srgbClr val="003366"/>
          </a:solidFill>
          <a:latin typeface="+mn-lt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1600">
          <a:solidFill>
            <a:srgbClr val="003366"/>
          </a:solidFill>
          <a:latin typeface="+mn-lt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400">
          <a:solidFill>
            <a:srgbClr val="003366"/>
          </a:solidFill>
          <a:latin typeface="+mn-lt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>
          <a:solidFill>
            <a:srgbClr val="003366"/>
          </a:solidFill>
          <a:latin typeface="+mn-lt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>
          <a:solidFill>
            <a:srgbClr val="003366"/>
          </a:solidFill>
          <a:latin typeface="+mn-lt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>
          <a:solidFill>
            <a:srgbClr val="003366"/>
          </a:solidFill>
          <a:latin typeface="+mn-lt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>
          <a:solidFill>
            <a:srgbClr val="003366"/>
          </a:solidFill>
          <a:latin typeface="+mn-lt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/>
          <p:cNvSpPr>
            <a:spLocks noGrp="1"/>
          </p:cNvSpPr>
          <p:nvPr>
            <p:ph type="ctrTitle"/>
          </p:nvPr>
        </p:nvSpPr>
        <p:spPr>
          <a:xfrm>
            <a:off x="686594" y="981075"/>
            <a:ext cx="7772400" cy="2232025"/>
          </a:xfrm>
        </p:spPr>
        <p:txBody>
          <a:bodyPr anchor="ctr">
            <a:normAutofit/>
          </a:bodyPr>
          <a:lstStyle/>
          <a:p>
            <a:pPr algn="ctr">
              <a:lnSpc>
                <a:spcPct val="110000"/>
              </a:lnSpc>
            </a:pPr>
            <a:r>
              <a:rPr lang="en-US" altLang="ko-KR" sz="2800" dirty="0" smtClean="0"/>
              <a:t>High Resolution </a:t>
            </a:r>
            <a:br>
              <a:rPr lang="en-US" altLang="ko-KR" sz="2800" dirty="0" smtClean="0"/>
            </a:br>
            <a:r>
              <a:rPr lang="en-US" altLang="ko-KR" sz="2800" dirty="0" smtClean="0"/>
              <a:t>Digital Flat-Panel X-ray Detector </a:t>
            </a:r>
            <a:br>
              <a:rPr lang="en-US" altLang="ko-KR" sz="2800" dirty="0" smtClean="0"/>
            </a:br>
            <a:r>
              <a:rPr lang="en-US" altLang="ko-KR" sz="2800" dirty="0" smtClean="0"/>
              <a:t>Based </a:t>
            </a:r>
            <a:r>
              <a:rPr lang="en-US" altLang="ko-KR" sz="2800" dirty="0"/>
              <a:t>on </a:t>
            </a:r>
            <a:r>
              <a:rPr lang="en-US" altLang="ko-KR" sz="2800" dirty="0" smtClean="0"/>
              <a:t>Large </a:t>
            </a:r>
            <a:r>
              <a:rPr lang="en-US" altLang="ko-KR" sz="2800" dirty="0"/>
              <a:t>Area </a:t>
            </a:r>
            <a:r>
              <a:rPr lang="en-US" altLang="ko-KR" sz="2800" dirty="0" smtClean="0"/>
              <a:t>CMOS Image Sensor</a:t>
            </a:r>
            <a:endParaRPr lang="ko-KR" altLang="en-US" sz="2800" dirty="0"/>
          </a:p>
        </p:txBody>
      </p:sp>
      <p:sp>
        <p:nvSpPr>
          <p:cNvPr id="7" name="부제목 6"/>
          <p:cNvSpPr>
            <a:spLocks noGrp="1"/>
          </p:cNvSpPr>
          <p:nvPr>
            <p:ph type="subTitle" idx="1"/>
          </p:nvPr>
        </p:nvSpPr>
        <p:spPr>
          <a:xfrm>
            <a:off x="685800" y="3789363"/>
            <a:ext cx="7773988" cy="2376487"/>
          </a:xfrm>
        </p:spPr>
        <p:txBody>
          <a:bodyPr/>
          <a:lstStyle/>
          <a:p>
            <a:r>
              <a:rPr lang="en-US" altLang="ko-KR" sz="1800" dirty="0" smtClean="0"/>
              <a:t>K</a:t>
            </a:r>
            <a:r>
              <a:rPr lang="en-US" altLang="ko-KR" sz="1800" b="0" dirty="0" smtClean="0"/>
              <a:t>orea </a:t>
            </a:r>
            <a:r>
              <a:rPr lang="en-US" altLang="ko-KR" sz="1800" dirty="0" smtClean="0"/>
              <a:t>E</a:t>
            </a:r>
            <a:r>
              <a:rPr lang="en-US" altLang="ko-KR" sz="1800" b="0" dirty="0" smtClean="0"/>
              <a:t>lectro-technology </a:t>
            </a:r>
            <a:r>
              <a:rPr lang="en-US" altLang="ko-KR" sz="1800" dirty="0" smtClean="0"/>
              <a:t>R</a:t>
            </a:r>
            <a:r>
              <a:rPr lang="en-US" altLang="ko-KR" sz="1800" b="0" dirty="0" smtClean="0"/>
              <a:t>esearch </a:t>
            </a:r>
            <a:r>
              <a:rPr lang="en-US" altLang="ko-KR" sz="1800" dirty="0" smtClean="0"/>
              <a:t>I</a:t>
            </a:r>
            <a:r>
              <a:rPr lang="en-US" altLang="ko-KR" sz="1800" b="0" dirty="0" smtClean="0"/>
              <a:t>nstitute</a:t>
            </a:r>
          </a:p>
          <a:p>
            <a:r>
              <a:rPr lang="en-US" altLang="ko-KR" sz="1600" b="0" dirty="0" smtClean="0"/>
              <a:t>Advanced Medical Device Research Center</a:t>
            </a:r>
          </a:p>
          <a:p>
            <a:endParaRPr lang="en-US" altLang="ko-KR" sz="1600" b="0" dirty="0" smtClean="0"/>
          </a:p>
          <a:p>
            <a:r>
              <a:rPr lang="en-US" altLang="ko-KR" sz="1600" b="0" u="sng" dirty="0" err="1" smtClean="0"/>
              <a:t>Chorong</a:t>
            </a:r>
            <a:r>
              <a:rPr lang="en-US" altLang="ko-KR" sz="1600" b="0" u="sng" dirty="0" smtClean="0"/>
              <a:t> Kim</a:t>
            </a:r>
            <a:r>
              <a:rPr lang="en-US" altLang="ko-KR" sz="1600" b="0" dirty="0" smtClean="0"/>
              <a:t>, </a:t>
            </a:r>
            <a:r>
              <a:rPr lang="en-US" altLang="ko-KR" sz="1600" b="0" dirty="0" err="1" smtClean="0"/>
              <a:t>Bokyung</a:t>
            </a:r>
            <a:r>
              <a:rPr lang="en-US" altLang="ko-KR" sz="1600" b="0" dirty="0" smtClean="0"/>
              <a:t> Cha, </a:t>
            </a:r>
            <a:r>
              <a:rPr lang="en-US" altLang="ko-KR" sz="1600" b="0" dirty="0" err="1" smtClean="0"/>
              <a:t>Keedong</a:t>
            </a:r>
            <a:r>
              <a:rPr lang="en-US" altLang="ko-KR" sz="1600" b="0" dirty="0" smtClean="0"/>
              <a:t> Yang, </a:t>
            </a:r>
            <a:r>
              <a:rPr lang="en-US" altLang="ko-KR" sz="1600" b="0" dirty="0" err="1"/>
              <a:t>ryunkyung</a:t>
            </a:r>
            <a:r>
              <a:rPr lang="en-US" altLang="ko-KR" sz="1600" b="0" dirty="0"/>
              <a:t> </a:t>
            </a:r>
            <a:r>
              <a:rPr lang="en-US" altLang="ko-KR" sz="1600" b="0" dirty="0" smtClean="0"/>
              <a:t>Kim, </a:t>
            </a:r>
            <a:r>
              <a:rPr lang="en-US" altLang="ko-KR" sz="1600" b="0" dirty="0" err="1" smtClean="0"/>
              <a:t>Sungchae</a:t>
            </a:r>
            <a:r>
              <a:rPr lang="en-US" altLang="ko-KR" sz="1600" b="0" dirty="0" smtClean="0"/>
              <a:t> </a:t>
            </a:r>
            <a:r>
              <a:rPr lang="en-US" altLang="ko-KR" sz="1600" b="0" dirty="0" err="1" smtClean="0"/>
              <a:t>Jeon</a:t>
            </a:r>
            <a:endParaRPr lang="en-US" altLang="ko-KR" sz="1400" b="0" dirty="0" smtClean="0"/>
          </a:p>
          <a:p>
            <a:endParaRPr lang="en-US" altLang="ko-KR" sz="1400" b="0" dirty="0"/>
          </a:p>
          <a:p>
            <a:r>
              <a:rPr lang="en-US" altLang="ko-KR" sz="1400" b="0" dirty="0"/>
              <a:t>PIXEL 2014, Niagara Falls (Canada), </a:t>
            </a:r>
            <a:r>
              <a:rPr lang="en-US" altLang="ko-KR" sz="1400" b="0" dirty="0" smtClean="0"/>
              <a:t>5 </a:t>
            </a:r>
            <a:r>
              <a:rPr lang="en-US" altLang="ko-KR" sz="1400" b="0" dirty="0"/>
              <a:t>September 2014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6" t="19801" r="6186" b="19801"/>
          <a:stretch/>
        </p:blipFill>
        <p:spPr bwMode="auto">
          <a:xfrm>
            <a:off x="3909851" y="5977856"/>
            <a:ext cx="1325887" cy="5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7170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221"/>
    </mc:Choice>
    <mc:Fallback xmlns="">
      <p:transition spd="slow" advTm="1822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2"/>
          </p:nvPr>
        </p:nvSpPr>
        <p:spPr>
          <a:xfrm>
            <a:off x="316593" y="6612566"/>
            <a:ext cx="1905000" cy="216000"/>
          </a:xfrm>
        </p:spPr>
        <p:txBody>
          <a:bodyPr/>
          <a:lstStyle/>
          <a:p>
            <a:r>
              <a:rPr lang="en-US" altLang="ko-KR" smtClean="0"/>
              <a:t>crkim@keri.re.kr</a:t>
            </a:r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2B47C1-95F7-4752-9E60-FB4A13FA71F9}" type="slidenum">
              <a:rPr lang="en-US" altLang="ko-KR" smtClean="0"/>
              <a:pPr/>
              <a:t>10</a:t>
            </a:fld>
            <a:endParaRPr lang="ko-KR" altLang="en-US"/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CMOS X-ray </a:t>
            </a:r>
            <a:r>
              <a:rPr lang="en-US" altLang="ko-KR" dirty="0" smtClean="0"/>
              <a:t>Detector Module (2)</a:t>
            </a:r>
            <a:endParaRPr lang="ko-KR" alt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5" r="9752"/>
          <a:stretch/>
        </p:blipFill>
        <p:spPr bwMode="auto">
          <a:xfrm>
            <a:off x="957942" y="1088704"/>
            <a:ext cx="6981371" cy="2460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내용 개체 틀 1"/>
          <p:cNvSpPr>
            <a:spLocks noGrp="1"/>
          </p:cNvSpPr>
          <p:nvPr>
            <p:ph idx="1"/>
          </p:nvPr>
        </p:nvSpPr>
        <p:spPr>
          <a:xfrm>
            <a:off x="466896" y="3860800"/>
            <a:ext cx="8488420" cy="2387600"/>
          </a:xfrm>
        </p:spPr>
        <p:txBody>
          <a:bodyPr>
            <a:noAutofit/>
          </a:bodyPr>
          <a:lstStyle/>
          <a:p>
            <a:r>
              <a:rPr lang="en-US" altLang="ko-KR" b="0" dirty="0" smtClean="0"/>
              <a:t>After dicing, the sensor is attached to the PCB board </a:t>
            </a:r>
            <a:r>
              <a:rPr lang="en-US" altLang="ko-KR" b="0" dirty="0" smtClean="0"/>
              <a:t>using low </a:t>
            </a:r>
            <a:r>
              <a:rPr lang="en-US" altLang="ko-KR" b="0" dirty="0" smtClean="0"/>
              <a:t>temperature cure epoxy. </a:t>
            </a:r>
          </a:p>
          <a:p>
            <a:r>
              <a:rPr lang="en-US" altLang="ko-KR" b="0" dirty="0" smtClean="0"/>
              <a:t>Sensor board, interface board, and FPGA board are directly connected via</a:t>
            </a:r>
            <a:r>
              <a:rPr lang="ko-KR" altLang="en-US" b="0" dirty="0" smtClean="0"/>
              <a:t> </a:t>
            </a:r>
            <a:r>
              <a:rPr lang="en-US" altLang="ko-KR" b="0" dirty="0" smtClean="0"/>
              <a:t>board-to-board connector. </a:t>
            </a:r>
          </a:p>
          <a:p>
            <a:r>
              <a:rPr lang="en-US" altLang="ko-KR" b="0" dirty="0" smtClean="0"/>
              <a:t>A substrate covered </a:t>
            </a:r>
            <a:r>
              <a:rPr lang="en-US" altLang="ko-KR" b="0" dirty="0"/>
              <a:t>between the sensor and interface board</a:t>
            </a:r>
            <a:r>
              <a:rPr lang="en-US" altLang="ko-KR" b="0" dirty="0" smtClean="0"/>
              <a:t> prevents a sensor board from bending, and also insulates. </a:t>
            </a:r>
          </a:p>
          <a:p>
            <a:pPr marL="0" indent="0">
              <a:buNone/>
            </a:pPr>
            <a:endParaRPr lang="en-US" altLang="ko-KR" b="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2652751" y="3529974"/>
            <a:ext cx="3591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/>
              <a:t>&lt; Side &gt;</a:t>
            </a: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43035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dirty="0" smtClean="0"/>
              <a:t>Test Conditions</a:t>
            </a:r>
          </a:p>
          <a:p>
            <a:pPr lvl="1">
              <a:lnSpc>
                <a:spcPct val="130000"/>
              </a:lnSpc>
            </a:pPr>
            <a:r>
              <a:rPr lang="en-US" altLang="ko-KR" b="1" dirty="0" smtClean="0"/>
              <a:t>Distance from focal spot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to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sensor surface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:</a:t>
            </a:r>
            <a:r>
              <a:rPr lang="en-US" altLang="ko-KR" b="0" dirty="0" smtClean="0"/>
              <a:t> 100 [</a:t>
            </a:r>
            <a:r>
              <a:rPr lang="ko-KR" altLang="en-US" b="0" dirty="0" smtClean="0"/>
              <a:t>㎝</a:t>
            </a:r>
            <a:r>
              <a:rPr lang="en-US" altLang="ko-KR" dirty="0" smtClean="0"/>
              <a:t>] </a:t>
            </a:r>
          </a:p>
          <a:p>
            <a:pPr lvl="1">
              <a:lnSpc>
                <a:spcPct val="130000"/>
              </a:lnSpc>
            </a:pPr>
            <a:r>
              <a:rPr lang="en-US" altLang="ko-KR" b="1" dirty="0" smtClean="0"/>
              <a:t>Filter thickness:</a:t>
            </a:r>
            <a:r>
              <a:rPr lang="en-US" altLang="ko-KR" b="0" dirty="0" smtClean="0"/>
              <a:t> 5.3 [</a:t>
            </a:r>
            <a:r>
              <a:rPr lang="ko-KR" altLang="en-US" b="0" dirty="0" smtClean="0"/>
              <a:t>㎜</a:t>
            </a:r>
            <a:r>
              <a:rPr lang="en-US" altLang="ko-KR" b="0" dirty="0" smtClean="0"/>
              <a:t>] </a:t>
            </a:r>
          </a:p>
          <a:p>
            <a:pPr lvl="1">
              <a:lnSpc>
                <a:spcPct val="130000"/>
              </a:lnSpc>
            </a:pPr>
            <a:r>
              <a:rPr lang="en-US" altLang="ko-KR" b="1" dirty="0" smtClean="0"/>
              <a:t>Tube voltage </a:t>
            </a:r>
            <a:r>
              <a:rPr lang="en-US" altLang="ko-KR" b="1" dirty="0"/>
              <a:t>:</a:t>
            </a:r>
            <a:r>
              <a:rPr lang="en-US" altLang="ko-KR" dirty="0"/>
              <a:t> 75 [</a:t>
            </a:r>
            <a:r>
              <a:rPr lang="en-US" altLang="ko-KR" dirty="0" err="1"/>
              <a:t>kVp</a:t>
            </a:r>
            <a:r>
              <a:rPr lang="en-US" altLang="ko-KR" dirty="0" smtClean="0"/>
              <a:t>] </a:t>
            </a:r>
            <a:r>
              <a:rPr lang="en-US" altLang="ko-KR" dirty="0">
                <a:solidFill>
                  <a:srgbClr val="7030A0"/>
                </a:solidFill>
              </a:rPr>
              <a:t>(</a:t>
            </a:r>
            <a:r>
              <a:rPr lang="en-US" altLang="ko-KR" dirty="0" smtClean="0">
                <a:solidFill>
                  <a:srgbClr val="7030A0"/>
                </a:solidFill>
              </a:rPr>
              <a:t>fixed)</a:t>
            </a:r>
          </a:p>
          <a:p>
            <a:pPr lvl="1">
              <a:lnSpc>
                <a:spcPct val="130000"/>
              </a:lnSpc>
            </a:pPr>
            <a:r>
              <a:rPr lang="en-US" altLang="ko-KR" b="1" dirty="0" smtClean="0"/>
              <a:t>Tube current :</a:t>
            </a:r>
            <a:r>
              <a:rPr lang="en-US" altLang="ko-KR" dirty="0" smtClean="0"/>
              <a:t> 10 </a:t>
            </a:r>
            <a:r>
              <a:rPr lang="en-US" altLang="ko-KR" dirty="0"/>
              <a:t>to 125 [</a:t>
            </a:r>
            <a:r>
              <a:rPr lang="ko-KR" altLang="en-US" dirty="0"/>
              <a:t>㎃</a:t>
            </a:r>
            <a:r>
              <a:rPr lang="en-US" altLang="ko-KR" dirty="0"/>
              <a:t>] </a:t>
            </a:r>
          </a:p>
          <a:p>
            <a:pPr lvl="2">
              <a:lnSpc>
                <a:spcPct val="130000"/>
              </a:lnSpc>
            </a:pPr>
            <a:r>
              <a:rPr lang="en-US" altLang="ko-KR" dirty="0" smtClean="0"/>
              <a:t>The intensity of X-ray is linearly proportional </a:t>
            </a:r>
            <a:br>
              <a:rPr lang="en-US" altLang="ko-KR" dirty="0" smtClean="0"/>
            </a:br>
            <a:r>
              <a:rPr lang="en-US" altLang="ko-KR" dirty="0" smtClean="0"/>
              <a:t>to the tube current, not the tube voltage.</a:t>
            </a:r>
          </a:p>
          <a:p>
            <a:pPr lvl="2">
              <a:lnSpc>
                <a:spcPct val="130000"/>
              </a:lnSpc>
            </a:pPr>
            <a:r>
              <a:rPr lang="en-US" altLang="ko-KR" dirty="0" smtClean="0"/>
              <a:t>We can obtain linearly incremented intensities. </a:t>
            </a:r>
          </a:p>
          <a:p>
            <a:pPr lvl="1">
              <a:lnSpc>
                <a:spcPct val="130000"/>
              </a:lnSpc>
            </a:pPr>
            <a:r>
              <a:rPr lang="en-US" altLang="ko-KR" b="1" dirty="0" smtClean="0"/>
              <a:t>On-chip ADC condition setup</a:t>
            </a:r>
          </a:p>
          <a:p>
            <a:pPr lvl="2">
              <a:lnSpc>
                <a:spcPct val="130000"/>
              </a:lnSpc>
            </a:pPr>
            <a:r>
              <a:rPr lang="en-US" altLang="ko-KR" dirty="0" smtClean="0"/>
              <a:t>Full-Resolution / Binning Mode</a:t>
            </a:r>
            <a:endParaRPr lang="en-US" altLang="ko-KR" b="0" dirty="0" smtClean="0"/>
          </a:p>
          <a:p>
            <a:pPr lvl="1">
              <a:lnSpc>
                <a:spcPct val="130000"/>
              </a:lnSpc>
            </a:pPr>
            <a:r>
              <a:rPr lang="en-US" altLang="ko-KR" b="1" dirty="0" smtClean="0"/>
              <a:t>Scintillator</a:t>
            </a:r>
            <a:endParaRPr lang="en-US" altLang="ko-KR" b="0" dirty="0" smtClean="0"/>
          </a:p>
          <a:p>
            <a:pPr lvl="2">
              <a:lnSpc>
                <a:spcPct val="130000"/>
              </a:lnSpc>
            </a:pPr>
            <a:r>
              <a:rPr lang="en-US" altLang="ko-KR" b="0" dirty="0" smtClean="0"/>
              <a:t>DRZ-Standard(GOS) </a:t>
            </a:r>
          </a:p>
          <a:p>
            <a:pPr lvl="2">
              <a:lnSpc>
                <a:spcPct val="130000"/>
              </a:lnSpc>
            </a:pPr>
            <a:r>
              <a:rPr lang="en-US" altLang="ko-KR" dirty="0"/>
              <a:t>Cut </a:t>
            </a:r>
            <a:r>
              <a:rPr lang="en-US" altLang="ko-KR" dirty="0" smtClean="0"/>
              <a:t>the scintillator to fit the sensor size and </a:t>
            </a:r>
            <a:br>
              <a:rPr lang="en-US" altLang="ko-KR" dirty="0" smtClean="0"/>
            </a:br>
            <a:r>
              <a:rPr lang="en-US" altLang="ko-KR" dirty="0" smtClean="0"/>
              <a:t>place it on the sensor. </a:t>
            </a:r>
            <a:endParaRPr lang="en-US" altLang="ko-KR" b="0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X-ray Characteristics (1)</a:t>
            </a:r>
            <a:endParaRPr lang="ko-KR" altLang="en-US" dirty="0"/>
          </a:p>
        </p:txBody>
      </p:sp>
      <p:sp>
        <p:nvSpPr>
          <p:cNvPr id="8" name="날짜 개체 틀 7"/>
          <p:cNvSpPr>
            <a:spLocks noGrp="1"/>
          </p:cNvSpPr>
          <p:nvPr>
            <p:ph type="dt" sz="half" idx="2"/>
          </p:nvPr>
        </p:nvSpPr>
        <p:spPr>
          <a:xfrm>
            <a:off x="323850" y="6603997"/>
            <a:ext cx="1905000" cy="216000"/>
          </a:xfrm>
        </p:spPr>
        <p:txBody>
          <a:bodyPr/>
          <a:lstStyle/>
          <a:p>
            <a:r>
              <a:rPr lang="en-US" altLang="ko-KR" smtClean="0"/>
              <a:t>crkim@keri.re.kr</a:t>
            </a:r>
            <a:endParaRPr 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2B47C1-95F7-4752-9E60-FB4A13FA71F9}" type="slidenum">
              <a:rPr lang="en-US" altLang="ko-KR" smtClean="0"/>
              <a:pPr/>
              <a:t>11</a:t>
            </a:fld>
            <a:endParaRPr lang="ko-KR" alt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9020" y="1936749"/>
            <a:ext cx="2882900" cy="432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128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Dose Measurement</a:t>
            </a:r>
          </a:p>
          <a:p>
            <a:pPr lvl="1"/>
            <a:r>
              <a:rPr lang="en-US" altLang="ko-KR" dirty="0" smtClean="0"/>
              <a:t>Measured by exposing sensor to x-ray for 1 sec while changing tube current from </a:t>
            </a:r>
            <a:r>
              <a:rPr lang="en-US" altLang="ko-KR" dirty="0"/>
              <a:t>10 to 125 [</a:t>
            </a:r>
            <a:r>
              <a:rPr lang="ko-KR" altLang="en-US" dirty="0"/>
              <a:t>㎃</a:t>
            </a:r>
            <a:r>
              <a:rPr lang="en-US" altLang="ko-KR" dirty="0" smtClean="0"/>
              <a:t>].</a:t>
            </a:r>
          </a:p>
          <a:p>
            <a:pPr lvl="1">
              <a:lnSpc>
                <a:spcPct val="120000"/>
              </a:lnSpc>
            </a:pPr>
            <a:r>
              <a:rPr lang="en-US" altLang="ko-KR" sz="1600" dirty="0" smtClean="0"/>
              <a:t>Calculating dose in proportional to x-ray exposure time on the pixel.</a:t>
            </a:r>
            <a:endParaRPr lang="en-US" altLang="ko-KR" sz="1600" dirty="0"/>
          </a:p>
          <a:p>
            <a:pPr lvl="2">
              <a:lnSpc>
                <a:spcPct val="120000"/>
              </a:lnSpc>
            </a:pPr>
            <a:r>
              <a:rPr lang="en-US" altLang="ko-KR" sz="1400" dirty="0" smtClean="0"/>
              <a:t>In full-resolution mode, integration time is 24 </a:t>
            </a:r>
            <a:r>
              <a:rPr lang="en-US" altLang="ko-KR" sz="1400" dirty="0"/>
              <a:t>[</a:t>
            </a:r>
            <a:r>
              <a:rPr lang="ko-KR" altLang="en-US" sz="1400" dirty="0"/>
              <a:t>㎳</a:t>
            </a:r>
            <a:r>
              <a:rPr lang="en-US" altLang="ko-KR" sz="1400" dirty="0" smtClean="0"/>
              <a:t>]. </a:t>
            </a:r>
          </a:p>
          <a:p>
            <a:pPr lvl="2">
              <a:lnSpc>
                <a:spcPct val="120000"/>
              </a:lnSpc>
            </a:pPr>
            <a:r>
              <a:rPr lang="en-US" altLang="ko-KR" sz="1400" dirty="0" smtClean="0"/>
              <a:t>In binning mode, integration time is 12 </a:t>
            </a:r>
            <a:r>
              <a:rPr lang="en-US" altLang="ko-KR" sz="1400" dirty="0"/>
              <a:t>[</a:t>
            </a:r>
            <a:r>
              <a:rPr lang="ko-KR" altLang="en-US" sz="1400" dirty="0"/>
              <a:t>㎳</a:t>
            </a:r>
            <a:r>
              <a:rPr lang="en-US" altLang="ko-KR" sz="1400" dirty="0" smtClean="0"/>
              <a:t>].</a:t>
            </a:r>
            <a:endParaRPr lang="ko-KR" altLang="en-US" sz="1400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2B47C1-95F7-4752-9E60-FB4A13FA71F9}" type="slidenum">
              <a:rPr lang="en-US" altLang="ko-KR" smtClean="0"/>
              <a:pPr/>
              <a:t>12</a:t>
            </a:fld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X-ray Characteristics </a:t>
            </a:r>
            <a:r>
              <a:rPr lang="en-US" altLang="ko-KR" dirty="0" smtClean="0"/>
              <a:t>(2)</a:t>
            </a:r>
            <a:endParaRPr lang="ko-KR" alt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ko-KR" dirty="0" smtClean="0"/>
              <a:t>crkim@keri.re.kr</a:t>
            </a:r>
            <a:endParaRPr lang="en-US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878981"/>
              </p:ext>
            </p:extLst>
          </p:nvPr>
        </p:nvGraphicFramePr>
        <p:xfrm>
          <a:off x="1532319" y="2970271"/>
          <a:ext cx="4722260" cy="3337672"/>
        </p:xfrm>
        <a:graphic>
          <a:graphicData uri="http://schemas.openxmlformats.org/drawingml/2006/table">
            <a:tbl>
              <a:tblPr/>
              <a:tblGrid>
                <a:gridCol w="1410515"/>
                <a:gridCol w="1103915"/>
                <a:gridCol w="1103915"/>
                <a:gridCol w="1103915"/>
              </a:tblGrid>
              <a:tr h="2567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Tube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Current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[mA]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Dose [mR]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FULL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BIN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567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19.1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0.4584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0.2292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7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0.576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0.288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7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0.744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0.372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7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38.8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0.9312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0.4656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7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48.3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1.1592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0.5796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7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61.8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1.4832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0.7416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7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77.4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1.8576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0.9288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7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96.8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2.3232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1.1616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7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123.7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2.9688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1.4844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7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153.9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3.6936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1.8468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7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190.3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4.5672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2.2836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7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304.1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7.2984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3.6492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669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내용 개체 틀 1"/>
          <p:cNvSpPr txBox="1">
            <a:spLocks/>
          </p:cNvSpPr>
          <p:nvPr/>
        </p:nvSpPr>
        <p:spPr bwMode="auto">
          <a:xfrm>
            <a:off x="407740" y="899885"/>
            <a:ext cx="8496300" cy="5631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rgbClr val="336699"/>
              </a:buClr>
              <a:buSzPct val="60000"/>
              <a:buFont typeface="Wingdings" pitchFamily="2" charset="2"/>
              <a:buChar char="n"/>
              <a:defRPr sz="2000" b="1">
                <a:solidFill>
                  <a:srgbClr val="0033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55000"/>
              <a:buFont typeface="Wingdings" pitchFamily="2" charset="2"/>
              <a:buChar char="n"/>
              <a:defRPr sz="1800">
                <a:solidFill>
                  <a:srgbClr val="003366"/>
                </a:solidFill>
                <a:latin typeface="+mn-lt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rgbClr val="004B96"/>
              </a:buClr>
              <a:buSzPct val="50000"/>
              <a:buFont typeface="Wingdings" pitchFamily="2" charset="2"/>
              <a:buChar char="n"/>
              <a:defRPr sz="1600">
                <a:solidFill>
                  <a:srgbClr val="003366"/>
                </a:solidFill>
                <a:latin typeface="+mn-lt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1600">
                <a:solidFill>
                  <a:srgbClr val="003366"/>
                </a:solidFill>
                <a:latin typeface="+mn-lt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rgbClr val="003366"/>
                </a:solidFill>
                <a:latin typeface="+mn-lt"/>
              </a:defRPr>
            </a:lvl5pPr>
            <a:lvl6pPr marL="25146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>
                <a:solidFill>
                  <a:srgbClr val="003366"/>
                </a:solidFill>
                <a:latin typeface="+mn-lt"/>
              </a:defRPr>
            </a:lvl6pPr>
            <a:lvl7pPr marL="29718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>
                <a:solidFill>
                  <a:srgbClr val="003366"/>
                </a:solidFill>
                <a:latin typeface="+mn-lt"/>
              </a:defRPr>
            </a:lvl7pPr>
            <a:lvl8pPr marL="3429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>
                <a:solidFill>
                  <a:srgbClr val="003366"/>
                </a:solidFill>
                <a:latin typeface="+mn-lt"/>
              </a:defRPr>
            </a:lvl8pPr>
            <a:lvl9pPr marL="3886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>
                <a:solidFill>
                  <a:srgbClr val="003366"/>
                </a:solidFill>
                <a:latin typeface="+mn-lt"/>
              </a:defRPr>
            </a:lvl9pPr>
          </a:lstStyle>
          <a:p>
            <a:r>
              <a:rPr lang="en-US" altLang="ko-KR" sz="1800" kern="0" dirty="0" smtClean="0"/>
              <a:t>Optoelectrical response and </a:t>
            </a:r>
            <a:r>
              <a:rPr lang="en-US" altLang="ko-KR" sz="1800" kern="0" dirty="0"/>
              <a:t>r</a:t>
            </a:r>
            <a:r>
              <a:rPr lang="en-US" altLang="ko-KR" sz="1800" kern="0" dirty="0" smtClean="0"/>
              <a:t>andom noise of CMOS X-ray Sensor</a:t>
            </a:r>
            <a:endParaRPr lang="ko-KR" altLang="en-US" sz="1800" kern="0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X-ray </a:t>
            </a:r>
            <a:r>
              <a:rPr lang="en-US" altLang="ko-KR" dirty="0" smtClean="0"/>
              <a:t>Characteristics (2)</a:t>
            </a:r>
            <a:endParaRPr lang="ko-KR" altLang="en-US" dirty="0"/>
          </a:p>
        </p:txBody>
      </p:sp>
      <p:pic>
        <p:nvPicPr>
          <p:cNvPr id="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905" y="1258449"/>
            <a:ext cx="5549969" cy="3797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날짜 개체 틀 6"/>
          <p:cNvSpPr>
            <a:spLocks noGrp="1"/>
          </p:cNvSpPr>
          <p:nvPr>
            <p:ph type="dt" sz="half" idx="2"/>
          </p:nvPr>
        </p:nvSpPr>
        <p:spPr>
          <a:xfrm>
            <a:off x="323850" y="6603997"/>
            <a:ext cx="1905000" cy="216000"/>
          </a:xfrm>
        </p:spPr>
        <p:txBody>
          <a:bodyPr/>
          <a:lstStyle/>
          <a:p>
            <a:r>
              <a:rPr lang="en-US" altLang="ko-KR" dirty="0" smtClean="0"/>
              <a:t>crkim@keri.re.kr</a:t>
            </a:r>
            <a:endParaRPr lang="en-US" dirty="0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2B47C1-95F7-4752-9E60-FB4A13FA71F9}" type="slidenum">
              <a:rPr lang="en-US" altLang="ko-KR" smtClean="0"/>
              <a:pPr/>
              <a:t>13</a:t>
            </a:fld>
            <a:endParaRPr lang="ko-KR" altLang="en-US" dirty="0"/>
          </a:p>
        </p:txBody>
      </p:sp>
      <p:sp>
        <p:nvSpPr>
          <p:cNvPr id="13" name="내용 개체 틀 1"/>
          <p:cNvSpPr txBox="1">
            <a:spLocks/>
          </p:cNvSpPr>
          <p:nvPr/>
        </p:nvSpPr>
        <p:spPr bwMode="auto">
          <a:xfrm>
            <a:off x="806825" y="4908175"/>
            <a:ext cx="7666910" cy="161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rgbClr val="336699"/>
              </a:buClr>
              <a:buSzPct val="60000"/>
              <a:buFont typeface="Wingdings" pitchFamily="2" charset="2"/>
              <a:buChar char="n"/>
              <a:defRPr sz="2000" b="1">
                <a:solidFill>
                  <a:srgbClr val="0033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55000"/>
              <a:buFont typeface="Wingdings" pitchFamily="2" charset="2"/>
              <a:buChar char="n"/>
              <a:defRPr sz="1800">
                <a:solidFill>
                  <a:srgbClr val="003366"/>
                </a:solidFill>
                <a:latin typeface="+mn-lt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rgbClr val="004B96"/>
              </a:buClr>
              <a:buSzPct val="50000"/>
              <a:buFont typeface="Wingdings" pitchFamily="2" charset="2"/>
              <a:buChar char="n"/>
              <a:defRPr sz="1600">
                <a:solidFill>
                  <a:srgbClr val="003366"/>
                </a:solidFill>
                <a:latin typeface="+mn-lt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1600">
                <a:solidFill>
                  <a:srgbClr val="003366"/>
                </a:solidFill>
                <a:latin typeface="+mn-lt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rgbClr val="003366"/>
                </a:solidFill>
                <a:latin typeface="+mn-lt"/>
              </a:defRPr>
            </a:lvl5pPr>
            <a:lvl6pPr marL="25146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>
                <a:solidFill>
                  <a:srgbClr val="003366"/>
                </a:solidFill>
                <a:latin typeface="+mn-lt"/>
              </a:defRPr>
            </a:lvl6pPr>
            <a:lvl7pPr marL="29718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>
                <a:solidFill>
                  <a:srgbClr val="003366"/>
                </a:solidFill>
                <a:latin typeface="+mn-lt"/>
              </a:defRPr>
            </a:lvl7pPr>
            <a:lvl8pPr marL="3429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>
                <a:solidFill>
                  <a:srgbClr val="003366"/>
                </a:solidFill>
                <a:latin typeface="+mn-lt"/>
              </a:defRPr>
            </a:lvl8pPr>
            <a:lvl9pPr marL="3886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>
                <a:solidFill>
                  <a:srgbClr val="003366"/>
                </a:solidFill>
                <a:latin typeface="+mn-lt"/>
              </a:defRPr>
            </a:lvl9pPr>
          </a:lstStyle>
          <a:p>
            <a:r>
              <a:rPr lang="en-US" altLang="ko-KR" sz="1600" b="0" dirty="0" smtClean="0"/>
              <a:t>Optoelectrical </a:t>
            </a:r>
            <a:r>
              <a:rPr lang="en-US" altLang="ko-KR" sz="1600" b="0" dirty="0"/>
              <a:t>characteristics </a:t>
            </a:r>
            <a:endParaRPr lang="en-US" altLang="ko-KR" sz="1600" b="0" dirty="0" smtClean="0"/>
          </a:p>
          <a:p>
            <a:pPr lvl="1"/>
            <a:r>
              <a:rPr lang="en-US" altLang="ko-KR" sz="1400" dirty="0" smtClean="0"/>
              <a:t>full-resolution : the output is linear </a:t>
            </a:r>
            <a:r>
              <a:rPr lang="en-US" altLang="ko-KR" sz="1400" dirty="0" smtClean="0"/>
              <a:t>0.46 </a:t>
            </a:r>
            <a:r>
              <a:rPr lang="en-US" altLang="ko-KR" sz="1400" dirty="0" smtClean="0"/>
              <a:t>to </a:t>
            </a:r>
            <a:r>
              <a:rPr lang="en-US" altLang="ko-KR" sz="1400" dirty="0"/>
              <a:t>4.5 </a:t>
            </a:r>
            <a:r>
              <a:rPr lang="en-US" altLang="ko-KR" sz="1400" dirty="0" err="1" smtClean="0"/>
              <a:t>mR</a:t>
            </a:r>
            <a:endParaRPr lang="en-US" altLang="ko-KR" sz="1400" dirty="0" smtClean="0"/>
          </a:p>
          <a:p>
            <a:pPr lvl="1"/>
            <a:r>
              <a:rPr lang="en-US" altLang="ko-KR" sz="1400" dirty="0" smtClean="0"/>
              <a:t>binning </a:t>
            </a:r>
            <a:r>
              <a:rPr lang="en-US" altLang="ko-KR" sz="1400" dirty="0"/>
              <a:t>: </a:t>
            </a:r>
            <a:r>
              <a:rPr lang="en-US" altLang="ko-KR" sz="1400" dirty="0" smtClean="0"/>
              <a:t>the </a:t>
            </a:r>
            <a:r>
              <a:rPr lang="en-US" altLang="ko-KR" sz="1400" dirty="0"/>
              <a:t>output is linear </a:t>
            </a:r>
            <a:r>
              <a:rPr lang="en-US" altLang="ko-KR" sz="1400" dirty="0" smtClean="0"/>
              <a:t>0.58 </a:t>
            </a:r>
            <a:r>
              <a:rPr lang="en-US" altLang="ko-KR" sz="1400" dirty="0"/>
              <a:t>to 2</a:t>
            </a:r>
            <a:r>
              <a:rPr lang="en-US" altLang="ko-KR" sz="1400" dirty="0" smtClean="0"/>
              <a:t>.4 </a:t>
            </a:r>
            <a:r>
              <a:rPr lang="en-US" altLang="ko-KR" sz="1400" dirty="0" err="1" smtClean="0"/>
              <a:t>mR</a:t>
            </a:r>
            <a:endParaRPr lang="en-US" altLang="ko-KR" sz="1200" b="0" dirty="0"/>
          </a:p>
          <a:p>
            <a:r>
              <a:rPr lang="en-US" altLang="ko-KR" sz="1600" b="0" dirty="0"/>
              <a:t>R</a:t>
            </a:r>
            <a:r>
              <a:rPr lang="en-US" altLang="ko-KR" sz="1600" b="0" dirty="0" smtClean="0"/>
              <a:t>andom noise</a:t>
            </a:r>
          </a:p>
          <a:p>
            <a:pPr lvl="1"/>
            <a:r>
              <a:rPr lang="en-US" altLang="ko-KR" sz="1400" dirty="0" smtClean="0"/>
              <a:t>full-resolution </a:t>
            </a:r>
            <a:r>
              <a:rPr lang="en-US" altLang="ko-KR" sz="1400" dirty="0"/>
              <a:t>: </a:t>
            </a:r>
            <a:r>
              <a:rPr lang="en-US" altLang="ko-KR" sz="1400" dirty="0" smtClean="0"/>
              <a:t>6.38 </a:t>
            </a:r>
            <a:r>
              <a:rPr lang="en-US" altLang="ko-KR" sz="1400" dirty="0"/>
              <a:t>[</a:t>
            </a:r>
            <a:r>
              <a:rPr lang="en-US" altLang="ko-KR" sz="1400" dirty="0" smtClean="0"/>
              <a:t>DN] </a:t>
            </a:r>
            <a:r>
              <a:rPr lang="en-US" altLang="ko-KR" sz="1400" dirty="0"/>
              <a:t>at </a:t>
            </a:r>
            <a:r>
              <a:rPr lang="en-US" altLang="ko-KR" sz="1400" dirty="0" smtClean="0"/>
              <a:t>0.46 [</a:t>
            </a:r>
            <a:r>
              <a:rPr lang="en-US" altLang="ko-KR" sz="1400" dirty="0" err="1" smtClean="0"/>
              <a:t>mR</a:t>
            </a:r>
            <a:r>
              <a:rPr lang="en-US" altLang="ko-KR" sz="1400" dirty="0" smtClean="0"/>
              <a:t>]</a:t>
            </a:r>
            <a:endParaRPr lang="en-US" altLang="ko-KR" sz="1400" dirty="0"/>
          </a:p>
          <a:p>
            <a:pPr lvl="1"/>
            <a:r>
              <a:rPr lang="en-US" altLang="ko-KR" sz="1400" dirty="0" smtClean="0"/>
              <a:t>Binning : 21.8 [DN]  at 0.58 [</a:t>
            </a:r>
            <a:r>
              <a:rPr lang="en-US" altLang="ko-KR" sz="1400" dirty="0" err="1" smtClean="0"/>
              <a:t>mR</a:t>
            </a:r>
            <a:r>
              <a:rPr lang="en-US" altLang="ko-KR" sz="1400" dirty="0" smtClean="0"/>
              <a:t>]</a:t>
            </a:r>
            <a:endParaRPr lang="en-US" altLang="ko-KR" sz="1200" dirty="0"/>
          </a:p>
        </p:txBody>
      </p:sp>
    </p:spTree>
    <p:extLst>
      <p:ext uri="{BB962C8B-B14F-4D97-AF65-F5344CB8AC3E}">
        <p14:creationId xmlns:p14="http://schemas.microsoft.com/office/powerpoint/2010/main" val="187264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내용 개체 틀 1"/>
          <p:cNvSpPr txBox="1">
            <a:spLocks/>
          </p:cNvSpPr>
          <p:nvPr/>
        </p:nvSpPr>
        <p:spPr bwMode="auto">
          <a:xfrm>
            <a:off x="407740" y="899885"/>
            <a:ext cx="8496300" cy="5631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rgbClr val="336699"/>
              </a:buClr>
              <a:buSzPct val="60000"/>
              <a:buFont typeface="Wingdings" pitchFamily="2" charset="2"/>
              <a:buChar char="n"/>
              <a:defRPr sz="2000" b="1">
                <a:solidFill>
                  <a:srgbClr val="0033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55000"/>
              <a:buFont typeface="Wingdings" pitchFamily="2" charset="2"/>
              <a:buChar char="n"/>
              <a:defRPr sz="1800">
                <a:solidFill>
                  <a:srgbClr val="003366"/>
                </a:solidFill>
                <a:latin typeface="+mn-lt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rgbClr val="004B96"/>
              </a:buClr>
              <a:buSzPct val="50000"/>
              <a:buFont typeface="Wingdings" pitchFamily="2" charset="2"/>
              <a:buChar char="n"/>
              <a:defRPr sz="1600">
                <a:solidFill>
                  <a:srgbClr val="003366"/>
                </a:solidFill>
                <a:latin typeface="+mn-lt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1600">
                <a:solidFill>
                  <a:srgbClr val="003366"/>
                </a:solidFill>
                <a:latin typeface="+mn-lt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rgbClr val="003366"/>
                </a:solidFill>
                <a:latin typeface="+mn-lt"/>
              </a:defRPr>
            </a:lvl5pPr>
            <a:lvl6pPr marL="25146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>
                <a:solidFill>
                  <a:srgbClr val="003366"/>
                </a:solidFill>
                <a:latin typeface="+mn-lt"/>
              </a:defRPr>
            </a:lvl6pPr>
            <a:lvl7pPr marL="29718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>
                <a:solidFill>
                  <a:srgbClr val="003366"/>
                </a:solidFill>
                <a:latin typeface="+mn-lt"/>
              </a:defRPr>
            </a:lvl7pPr>
            <a:lvl8pPr marL="3429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>
                <a:solidFill>
                  <a:srgbClr val="003366"/>
                </a:solidFill>
                <a:latin typeface="+mn-lt"/>
              </a:defRPr>
            </a:lvl8pPr>
            <a:lvl9pPr marL="3886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>
                <a:solidFill>
                  <a:srgbClr val="003366"/>
                </a:solidFill>
                <a:latin typeface="+mn-lt"/>
              </a:defRPr>
            </a:lvl9pPr>
          </a:lstStyle>
          <a:p>
            <a:r>
              <a:rPr lang="en-US" altLang="ko-KR" sz="1800" dirty="0"/>
              <a:t>Sensitivity</a:t>
            </a:r>
            <a:r>
              <a:rPr lang="en-US" altLang="ko-KR" sz="1800" kern="0" dirty="0" smtClean="0"/>
              <a:t> of CMOS X-ray Sensor</a:t>
            </a:r>
            <a:endParaRPr lang="ko-KR" altLang="en-US" sz="1800" kern="0" dirty="0"/>
          </a:p>
        </p:txBody>
      </p:sp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383308" y="5102086"/>
            <a:ext cx="8496300" cy="931517"/>
          </a:xfrm>
        </p:spPr>
        <p:txBody>
          <a:bodyPr/>
          <a:lstStyle/>
          <a:p>
            <a:pPr lvl="1"/>
            <a:r>
              <a:rPr lang="en-US" altLang="ko-KR" sz="1600" dirty="0" smtClean="0"/>
              <a:t>Full-Resolution : 3893.89 </a:t>
            </a:r>
            <a:r>
              <a:rPr lang="en-US" altLang="ko-KR" sz="1600" dirty="0"/>
              <a:t>[DN/</a:t>
            </a:r>
            <a:r>
              <a:rPr lang="en-US" altLang="ko-KR" sz="1600" dirty="0" err="1"/>
              <a:t>mR</a:t>
            </a:r>
            <a:r>
              <a:rPr lang="en-US" altLang="ko-KR" sz="1600" dirty="0" smtClean="0"/>
              <a:t>] (</a:t>
            </a:r>
            <a:r>
              <a:rPr lang="ko-KR" altLang="en-US" sz="1600" dirty="0" smtClean="0"/>
              <a:t>≒ </a:t>
            </a:r>
            <a:r>
              <a:rPr lang="en-US" altLang="ko-KR" sz="1600" dirty="0" smtClean="0"/>
              <a:t>0.246 [V/mR] )</a:t>
            </a:r>
          </a:p>
          <a:p>
            <a:pPr lvl="1"/>
            <a:r>
              <a:rPr lang="en-US" altLang="ko-KR" sz="1600" dirty="0" smtClean="0"/>
              <a:t>Binning : 15818.48 </a:t>
            </a:r>
            <a:r>
              <a:rPr lang="en-US" altLang="ko-KR" sz="1600" dirty="0"/>
              <a:t>[DN/</a:t>
            </a:r>
            <a:r>
              <a:rPr lang="en-US" altLang="ko-KR" sz="1600" dirty="0" err="1"/>
              <a:t>mR</a:t>
            </a:r>
            <a:r>
              <a:rPr lang="en-US" altLang="ko-KR" sz="1600" dirty="0" smtClean="0"/>
              <a:t>] (</a:t>
            </a:r>
            <a:r>
              <a:rPr lang="ko-KR" altLang="en-US" sz="1600" dirty="0" smtClean="0"/>
              <a:t>≒ </a:t>
            </a:r>
            <a:r>
              <a:rPr lang="en-US" altLang="ko-KR" sz="1600" dirty="0" smtClean="0"/>
              <a:t>1.001 </a:t>
            </a:r>
            <a:r>
              <a:rPr lang="en-US" altLang="ko-KR" sz="1600" dirty="0"/>
              <a:t>[V/mR] </a:t>
            </a:r>
            <a:r>
              <a:rPr lang="en-US" altLang="ko-KR" sz="1600" dirty="0" smtClean="0"/>
              <a:t>)</a:t>
            </a:r>
          </a:p>
          <a:p>
            <a:pPr lvl="1"/>
            <a:r>
              <a:rPr lang="en-US" altLang="ko-KR" sz="1600" dirty="0" smtClean="0"/>
              <a:t>The sensitivity in binning mode is the quadruple of that in full-resolution mode.</a:t>
            </a:r>
            <a:endParaRPr lang="ko-KR" altLang="en-US" sz="1600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X-ray </a:t>
            </a:r>
            <a:r>
              <a:rPr lang="en-US" altLang="ko-KR" dirty="0" smtClean="0"/>
              <a:t>Characteristics (3)</a:t>
            </a:r>
            <a:endParaRPr lang="ko-KR" alt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7521" y="1537440"/>
            <a:ext cx="4370673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날짜 개체 틀 5"/>
          <p:cNvSpPr>
            <a:spLocks noGrp="1"/>
          </p:cNvSpPr>
          <p:nvPr>
            <p:ph type="dt" sz="half" idx="2"/>
          </p:nvPr>
        </p:nvSpPr>
        <p:spPr>
          <a:xfrm>
            <a:off x="323850" y="6603997"/>
            <a:ext cx="1905000" cy="216000"/>
          </a:xfrm>
        </p:spPr>
        <p:txBody>
          <a:bodyPr/>
          <a:lstStyle/>
          <a:p>
            <a:r>
              <a:rPr lang="en-US" altLang="ko-KR" smtClean="0"/>
              <a:t>crkim@keri.re.kr</a:t>
            </a:r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2B47C1-95F7-4752-9E60-FB4A13FA71F9}" type="slidenum">
              <a:rPr lang="en-US" altLang="ko-KR" smtClean="0"/>
              <a:pPr/>
              <a:t>14</a:t>
            </a:fld>
            <a:endParaRPr lang="ko-KR" altLang="en-US"/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076987"/>
              </p:ext>
            </p:extLst>
          </p:nvPr>
        </p:nvGraphicFramePr>
        <p:xfrm>
          <a:off x="7151440" y="4199590"/>
          <a:ext cx="1371600" cy="342900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</a:tblGrid>
              <a:tr h="171450">
                <a:tc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[㎶]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 LSB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63.258915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541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Foot Phantom 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2"/>
          </p:nvPr>
        </p:nvSpPr>
        <p:spPr>
          <a:xfrm>
            <a:off x="316593" y="6612566"/>
            <a:ext cx="1905000" cy="216000"/>
          </a:xfrm>
        </p:spPr>
        <p:txBody>
          <a:bodyPr/>
          <a:lstStyle/>
          <a:p>
            <a:r>
              <a:rPr lang="en-US" altLang="ko-KR" smtClean="0"/>
              <a:t>crkim@keri.re.kr</a:t>
            </a:r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2B47C1-95F7-4752-9E60-FB4A13FA71F9}" type="slidenum">
              <a:rPr lang="en-US" altLang="ko-KR" smtClean="0"/>
              <a:pPr/>
              <a:t>15</a:t>
            </a:fld>
            <a:endParaRPr lang="ko-KR" altLang="en-US"/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X-ray Images (1)</a:t>
            </a:r>
            <a:endParaRPr lang="ko-KR" altLang="en-US" dirty="0"/>
          </a:p>
        </p:txBody>
      </p:sp>
      <p:grpSp>
        <p:nvGrpSpPr>
          <p:cNvPr id="6" name="그룹 5"/>
          <p:cNvGrpSpPr/>
          <p:nvPr/>
        </p:nvGrpSpPr>
        <p:grpSpPr>
          <a:xfrm>
            <a:off x="1682322" y="1168155"/>
            <a:ext cx="5779357" cy="5344299"/>
            <a:chOff x="1520361" y="1141097"/>
            <a:chExt cx="5779357" cy="5344299"/>
          </a:xfrm>
        </p:grpSpPr>
        <p:pic>
          <p:nvPicPr>
            <p:cNvPr id="13" name="Picture 3" descr="D:\Project\XrayDetector\HYU_1200x1200\TEG_KERI_single_top_#2\Report\[140522]\phantom\RmTmpNoiseImg\75_64_foot_bn_adj.t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9718" y="3965396"/>
              <a:ext cx="2520000" cy="2520000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그림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79718" y="1364258"/>
              <a:ext cx="2520000" cy="2520000"/>
            </a:xfrm>
            <a:prstGeom prst="rect">
              <a:avLst/>
            </a:prstGeom>
          </p:spPr>
        </p:pic>
        <p:pic>
          <p:nvPicPr>
            <p:cNvPr id="16" name="그림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02606" y="1364258"/>
              <a:ext cx="2520000" cy="2520000"/>
            </a:xfrm>
            <a:prstGeom prst="rect">
              <a:avLst/>
            </a:prstGeom>
          </p:spPr>
        </p:pic>
        <p:pic>
          <p:nvPicPr>
            <p:cNvPr id="17" name="그림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02606" y="3965396"/>
              <a:ext cx="2520000" cy="2520000"/>
            </a:xfrm>
            <a:prstGeom prst="rect">
              <a:avLst/>
            </a:prstGeom>
          </p:spPr>
        </p:pic>
        <p:sp>
          <p:nvSpPr>
            <p:cNvPr id="18" name="직사각형 17"/>
            <p:cNvSpPr/>
            <p:nvPr/>
          </p:nvSpPr>
          <p:spPr>
            <a:xfrm>
              <a:off x="1520361" y="1793133"/>
              <a:ext cx="369332" cy="1662250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en-US" altLang="ko-KR" sz="1200" b="1" dirty="0" smtClean="0"/>
                <a:t>Full-Resolution Mode</a:t>
              </a:r>
              <a:endParaRPr lang="ko-KR" altLang="en-US" sz="1200" b="1" kern="0" dirty="0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1520361" y="4661460"/>
              <a:ext cx="369332" cy="1127873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en-US" altLang="ko-KR" sz="1200" b="1" dirty="0" smtClean="0"/>
                <a:t>Binning Mode</a:t>
              </a:r>
              <a:endParaRPr lang="ko-KR" altLang="en-US" sz="1200" b="1" kern="0" dirty="0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2728833" y="1141097"/>
              <a:ext cx="86754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200" b="1" dirty="0" smtClean="0"/>
                <a:t>Raw data</a:t>
              </a:r>
              <a:endParaRPr lang="ko-KR" altLang="en-US" sz="1200" b="1" kern="0" dirty="0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5096543" y="1141097"/>
              <a:ext cx="188635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200" b="1" dirty="0" smtClean="0"/>
                <a:t>Contrast Adjusted data</a:t>
              </a:r>
              <a:endParaRPr lang="ko-KR" altLang="en-US" sz="1200" b="1" kern="0" dirty="0"/>
            </a:p>
          </p:txBody>
        </p:sp>
        <p:sp>
          <p:nvSpPr>
            <p:cNvPr id="22" name="오른쪽 화살표 21"/>
            <p:cNvSpPr/>
            <p:nvPr/>
          </p:nvSpPr>
          <p:spPr bwMode="auto">
            <a:xfrm>
              <a:off x="4511162" y="2516258"/>
              <a:ext cx="180000" cy="216000"/>
            </a:xfrm>
            <a:prstGeom prst="rightArrow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3" name="오른쪽 화살표 22"/>
            <p:cNvSpPr/>
            <p:nvPr/>
          </p:nvSpPr>
          <p:spPr bwMode="auto">
            <a:xfrm>
              <a:off x="4511162" y="5117396"/>
              <a:ext cx="180000" cy="216000"/>
            </a:xfrm>
            <a:prstGeom prst="rightArrow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sp>
        <p:nvSpPr>
          <p:cNvPr id="24" name="직사각형 23"/>
          <p:cNvSpPr/>
          <p:nvPr/>
        </p:nvSpPr>
        <p:spPr>
          <a:xfrm>
            <a:off x="4753805" y="794647"/>
            <a:ext cx="42020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 smtClean="0"/>
              <a:t>X-ray exposure condition : 75 </a:t>
            </a:r>
            <a:r>
              <a:rPr lang="en-US" altLang="ko-KR" sz="1400" b="1" dirty="0"/>
              <a:t>[</a:t>
            </a:r>
            <a:r>
              <a:rPr lang="en-US" altLang="ko-KR" sz="1400" b="1" dirty="0" err="1"/>
              <a:t>kVp</a:t>
            </a:r>
            <a:r>
              <a:rPr lang="en-US" altLang="ko-KR" sz="1400" b="1" dirty="0"/>
              <a:t>] / 64 [mA]</a:t>
            </a:r>
            <a:r>
              <a:rPr lang="en-US" altLang="ko-KR" sz="1400" b="1" kern="0" dirty="0"/>
              <a:t> </a:t>
            </a:r>
            <a:endParaRPr lang="ko-KR" altLang="en-US" sz="1400" b="1" kern="0" dirty="0"/>
          </a:p>
        </p:txBody>
      </p:sp>
    </p:spTree>
    <p:extLst>
      <p:ext uri="{BB962C8B-B14F-4D97-AF65-F5344CB8AC3E}">
        <p14:creationId xmlns:p14="http://schemas.microsoft.com/office/powerpoint/2010/main" val="99541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내용 개체 틀 1"/>
          <p:cNvSpPr txBox="1">
            <a:spLocks/>
          </p:cNvSpPr>
          <p:nvPr/>
        </p:nvSpPr>
        <p:spPr bwMode="auto">
          <a:xfrm>
            <a:off x="323850" y="899885"/>
            <a:ext cx="8496300" cy="5631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rgbClr val="336699"/>
              </a:buClr>
              <a:buSzPct val="60000"/>
              <a:buFont typeface="Wingdings" pitchFamily="2" charset="2"/>
              <a:buChar char="n"/>
              <a:defRPr sz="2000" b="1">
                <a:solidFill>
                  <a:srgbClr val="0033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55000"/>
              <a:buFont typeface="Wingdings" pitchFamily="2" charset="2"/>
              <a:buChar char="n"/>
              <a:defRPr sz="1800">
                <a:solidFill>
                  <a:srgbClr val="003366"/>
                </a:solidFill>
                <a:latin typeface="+mn-lt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rgbClr val="004B96"/>
              </a:buClr>
              <a:buSzPct val="50000"/>
              <a:buFont typeface="Wingdings" pitchFamily="2" charset="2"/>
              <a:buChar char="n"/>
              <a:defRPr sz="1600">
                <a:solidFill>
                  <a:srgbClr val="003366"/>
                </a:solidFill>
                <a:latin typeface="+mn-lt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1600">
                <a:solidFill>
                  <a:srgbClr val="003366"/>
                </a:solidFill>
                <a:latin typeface="+mn-lt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rgbClr val="003366"/>
                </a:solidFill>
                <a:latin typeface="+mn-lt"/>
              </a:defRPr>
            </a:lvl5pPr>
            <a:lvl6pPr marL="25146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>
                <a:solidFill>
                  <a:srgbClr val="003366"/>
                </a:solidFill>
                <a:latin typeface="+mn-lt"/>
              </a:defRPr>
            </a:lvl6pPr>
            <a:lvl7pPr marL="29718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>
                <a:solidFill>
                  <a:srgbClr val="003366"/>
                </a:solidFill>
                <a:latin typeface="+mn-lt"/>
              </a:defRPr>
            </a:lvl7pPr>
            <a:lvl8pPr marL="3429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>
                <a:solidFill>
                  <a:srgbClr val="003366"/>
                </a:solidFill>
                <a:latin typeface="+mn-lt"/>
              </a:defRPr>
            </a:lvl8pPr>
            <a:lvl9pPr marL="3886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>
                <a:solidFill>
                  <a:srgbClr val="003366"/>
                </a:solidFill>
                <a:latin typeface="+mn-lt"/>
              </a:defRPr>
            </a:lvl9pPr>
          </a:lstStyle>
          <a:p>
            <a:r>
              <a:rPr lang="en-US" altLang="ko-KR" kern="0" dirty="0" smtClean="0"/>
              <a:t>Hand Phantom</a:t>
            </a:r>
            <a:endParaRPr lang="ko-KR" altLang="en-US" kern="0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2"/>
          </p:nvPr>
        </p:nvSpPr>
        <p:spPr>
          <a:xfrm>
            <a:off x="316593" y="6612566"/>
            <a:ext cx="1905000" cy="216000"/>
          </a:xfrm>
        </p:spPr>
        <p:txBody>
          <a:bodyPr/>
          <a:lstStyle/>
          <a:p>
            <a:r>
              <a:rPr lang="en-US" altLang="ko-KR" smtClean="0"/>
              <a:t>crkim@keri.re.kr</a:t>
            </a:r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2B47C1-95F7-4752-9E60-FB4A13FA71F9}" type="slidenum">
              <a:rPr lang="en-US" altLang="ko-KR" smtClean="0"/>
              <a:pPr/>
              <a:t>16</a:t>
            </a:fld>
            <a:endParaRPr lang="ko-KR" altLang="en-US"/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X-ray </a:t>
            </a:r>
            <a:r>
              <a:rPr lang="en-US" altLang="ko-KR" dirty="0" smtClean="0"/>
              <a:t>Images (2)</a:t>
            </a:r>
            <a:endParaRPr lang="ko-KR" altLang="en-US" dirty="0"/>
          </a:p>
        </p:txBody>
      </p:sp>
      <p:sp>
        <p:nvSpPr>
          <p:cNvPr id="19" name="직사각형 18"/>
          <p:cNvSpPr/>
          <p:nvPr/>
        </p:nvSpPr>
        <p:spPr>
          <a:xfrm>
            <a:off x="4554602" y="1246924"/>
            <a:ext cx="42020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 smtClean="0"/>
              <a:t>X-ray exposure condition : 75 </a:t>
            </a:r>
            <a:r>
              <a:rPr lang="en-US" altLang="ko-KR" sz="1400" b="1" dirty="0"/>
              <a:t>[</a:t>
            </a:r>
            <a:r>
              <a:rPr lang="en-US" altLang="ko-KR" sz="1400" b="1" dirty="0" err="1"/>
              <a:t>kVp</a:t>
            </a:r>
            <a:r>
              <a:rPr lang="en-US" altLang="ko-KR" sz="1400" b="1" dirty="0"/>
              <a:t>] / 64 [mA]</a:t>
            </a:r>
            <a:r>
              <a:rPr lang="en-US" altLang="ko-KR" sz="1400" b="1" kern="0" dirty="0"/>
              <a:t> </a:t>
            </a:r>
            <a:endParaRPr lang="ko-KR" altLang="en-US" sz="1400" b="1" kern="0" dirty="0"/>
          </a:p>
        </p:txBody>
      </p:sp>
      <p:grpSp>
        <p:nvGrpSpPr>
          <p:cNvPr id="9" name="그룹 8"/>
          <p:cNvGrpSpPr/>
          <p:nvPr/>
        </p:nvGrpSpPr>
        <p:grpSpPr>
          <a:xfrm>
            <a:off x="670386" y="1735550"/>
            <a:ext cx="8086264" cy="2810669"/>
            <a:chOff x="733886" y="2345150"/>
            <a:chExt cx="8086264" cy="2810669"/>
          </a:xfrm>
        </p:grpSpPr>
        <p:pic>
          <p:nvPicPr>
            <p:cNvPr id="27" name="내용 개체 틀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300150" y="2345150"/>
              <a:ext cx="2520000" cy="252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오른쪽 화살표 27"/>
            <p:cNvSpPr/>
            <p:nvPr/>
          </p:nvSpPr>
          <p:spPr bwMode="auto">
            <a:xfrm>
              <a:off x="3300646" y="3497150"/>
              <a:ext cx="180000" cy="216000"/>
            </a:xfrm>
            <a:prstGeom prst="rightArrow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1560114" y="4878820"/>
              <a:ext cx="86754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200" b="1" dirty="0" smtClean="0"/>
                <a:t>Raw data</a:t>
              </a:r>
              <a:endParaRPr lang="ko-KR" altLang="en-US" sz="1200" b="1" kern="0" dirty="0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6554907" y="4856621"/>
              <a:ext cx="201048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200" b="1" dirty="0" smtClean="0"/>
                <a:t>Shaking hand (16 frame)</a:t>
              </a:r>
              <a:endParaRPr lang="ko-KR" altLang="en-US" sz="1200" b="1" kern="0" dirty="0"/>
            </a:p>
          </p:txBody>
        </p:sp>
        <p:pic>
          <p:nvPicPr>
            <p:cNvPr id="31" name="그림 3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3886" y="2345150"/>
              <a:ext cx="2520000" cy="2520000"/>
            </a:xfrm>
            <a:prstGeom prst="rect">
              <a:avLst/>
            </a:prstGeom>
          </p:spPr>
        </p:pic>
        <p:pic>
          <p:nvPicPr>
            <p:cNvPr id="32" name="그림 3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27407" y="2345150"/>
              <a:ext cx="2520000" cy="2520000"/>
            </a:xfrm>
            <a:prstGeom prst="rect">
              <a:avLst/>
            </a:prstGeom>
          </p:spPr>
        </p:pic>
        <p:sp>
          <p:nvSpPr>
            <p:cNvPr id="33" name="직사각형 32"/>
            <p:cNvSpPr/>
            <p:nvPr/>
          </p:nvSpPr>
          <p:spPr>
            <a:xfrm>
              <a:off x="3844232" y="4865150"/>
              <a:ext cx="188635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200" b="1" dirty="0" smtClean="0"/>
                <a:t>Contrast Adjusted data</a:t>
              </a:r>
              <a:endParaRPr lang="ko-KR" altLang="en-US" sz="1200" b="1" kern="0" dirty="0"/>
            </a:p>
          </p:txBody>
        </p:sp>
      </p:grpSp>
      <p:sp>
        <p:nvSpPr>
          <p:cNvPr id="35" name="직사각형 34"/>
          <p:cNvSpPr/>
          <p:nvPr/>
        </p:nvSpPr>
        <p:spPr>
          <a:xfrm>
            <a:off x="790082" y="4963840"/>
            <a:ext cx="78676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>
                <a:solidFill>
                  <a:srgbClr val="7030A0"/>
                </a:solidFill>
              </a:rPr>
              <a:t>⇒ Based on consecutive images in full-resolution mode, image lag is negligible.  </a:t>
            </a:r>
            <a:endParaRPr lang="ko-KR" altLang="en-US" sz="1600" kern="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8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Spatial Resolution</a:t>
            </a:r>
            <a:endParaRPr lang="ko-KR" altLang="en-US" dirty="0" smtClean="0"/>
          </a:p>
        </p:txBody>
      </p:sp>
      <p:sp>
        <p:nvSpPr>
          <p:cNvPr id="25603" name="내용 개체 틀 2"/>
          <p:cNvSpPr>
            <a:spLocks noGrp="1"/>
          </p:cNvSpPr>
          <p:nvPr>
            <p:ph idx="1"/>
          </p:nvPr>
        </p:nvSpPr>
        <p:spPr>
          <a:xfrm>
            <a:off x="323850" y="884238"/>
            <a:ext cx="8496300" cy="56769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ko-KR" sz="1800" dirty="0" smtClean="0"/>
              <a:t>MTF (Modulation Transfer Function) </a:t>
            </a:r>
          </a:p>
          <a:p>
            <a:pPr lvl="1">
              <a:lnSpc>
                <a:spcPct val="120000"/>
              </a:lnSpc>
            </a:pPr>
            <a:r>
              <a:rPr lang="en-US" altLang="ko-KR" sz="1600" dirty="0"/>
              <a:t>In full-resolution Mode, MTF at 2.54 </a:t>
            </a:r>
            <a:r>
              <a:rPr lang="en-US" altLang="ko-KR" sz="1600" dirty="0" err="1"/>
              <a:t>lp</a:t>
            </a:r>
            <a:r>
              <a:rPr lang="en-US" altLang="ko-KR" sz="1600" dirty="0"/>
              <a:t>/mm is 33.3</a:t>
            </a:r>
            <a:r>
              <a:rPr lang="en-US" altLang="ko-KR" sz="1600" dirty="0" smtClean="0"/>
              <a:t>%. </a:t>
            </a:r>
            <a:br>
              <a:rPr lang="en-US" altLang="ko-KR" sz="1600" dirty="0" smtClean="0"/>
            </a:br>
            <a:r>
              <a:rPr lang="en-US" altLang="ko-KR" sz="1600" dirty="0" smtClean="0"/>
              <a:t>In </a:t>
            </a:r>
            <a:r>
              <a:rPr lang="en-US" altLang="ko-KR" sz="1600" dirty="0"/>
              <a:t>binning Mode, MTF at the same </a:t>
            </a:r>
            <a:r>
              <a:rPr lang="en-US" altLang="ko-KR" sz="1600" dirty="0" err="1"/>
              <a:t>lp</a:t>
            </a:r>
            <a:r>
              <a:rPr lang="en-US" altLang="ko-KR" sz="1600" dirty="0"/>
              <a:t>/mm is 19.6%. </a:t>
            </a:r>
            <a:endParaRPr lang="en-US" altLang="ko-KR" sz="1600" dirty="0" smtClean="0"/>
          </a:p>
          <a:p>
            <a:pPr lvl="1">
              <a:lnSpc>
                <a:spcPct val="120000"/>
              </a:lnSpc>
            </a:pPr>
            <a:r>
              <a:rPr lang="en-US" altLang="ko-KR" sz="1600" dirty="0" smtClean="0"/>
              <a:t>Since effective pixel pitch is reduced in binning mode, MTF is also decreased.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18573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kumimoji="0" lang="en-US" altLang="ko-K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1448" name="그림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682" y="2468484"/>
            <a:ext cx="4087060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4473" y="2468484"/>
            <a:ext cx="1100126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2097617" y="5884457"/>
            <a:ext cx="49487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/>
              <a:t>&lt; Captured </a:t>
            </a:r>
            <a:r>
              <a:rPr lang="en-US" altLang="ko-KR" sz="1200" b="1" dirty="0"/>
              <a:t>images of line pair </a:t>
            </a:r>
            <a:r>
              <a:rPr lang="en-US" altLang="ko-KR" sz="1200" b="1" dirty="0" smtClean="0"/>
              <a:t>set and Calculated MTF &gt;</a:t>
            </a:r>
            <a:endParaRPr lang="ko-KR" altLang="en-US" sz="1200" b="1" dirty="0"/>
          </a:p>
        </p:txBody>
      </p:sp>
      <p:cxnSp>
        <p:nvCxnSpPr>
          <p:cNvPr id="7" name="직선 연결선 6"/>
          <p:cNvCxnSpPr/>
          <p:nvPr/>
        </p:nvCxnSpPr>
        <p:spPr bwMode="auto">
          <a:xfrm>
            <a:off x="5906560" y="4302024"/>
            <a:ext cx="0" cy="972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" name="날짜 개체 틀 5"/>
          <p:cNvSpPr>
            <a:spLocks noGrp="1"/>
          </p:cNvSpPr>
          <p:nvPr>
            <p:ph type="dt" sz="half" idx="2"/>
          </p:nvPr>
        </p:nvSpPr>
        <p:spPr>
          <a:xfrm>
            <a:off x="323850" y="6603997"/>
            <a:ext cx="1905000" cy="216000"/>
          </a:xfrm>
        </p:spPr>
        <p:txBody>
          <a:bodyPr/>
          <a:lstStyle/>
          <a:p>
            <a:r>
              <a:rPr lang="en-US" altLang="ko-KR" smtClean="0"/>
              <a:t>crkim@keri.re.kr</a:t>
            </a:r>
            <a:endParaRPr lang="en-US" dirty="0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2B47C1-95F7-4752-9E60-FB4A13FA71F9}" type="slidenum">
              <a:rPr lang="en-US" altLang="ko-KR" smtClean="0"/>
              <a:pPr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94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sz="1800" dirty="0" smtClean="0"/>
              <a:t>Single </a:t>
            </a:r>
            <a:r>
              <a:rPr lang="en-US" altLang="ko-KR" sz="1800" dirty="0" smtClean="0"/>
              <a:t>CMOS </a:t>
            </a:r>
            <a:r>
              <a:rPr lang="en-US" altLang="ko-KR" sz="1800" dirty="0"/>
              <a:t>X-ray</a:t>
            </a:r>
            <a:r>
              <a:rPr lang="en-US" altLang="ko-KR" sz="1800" dirty="0" smtClean="0"/>
              <a:t> detector </a:t>
            </a:r>
          </a:p>
          <a:p>
            <a:pPr lvl="1">
              <a:lnSpc>
                <a:spcPct val="130000"/>
              </a:lnSpc>
            </a:pPr>
            <a:r>
              <a:rPr lang="en-US" altLang="ko-KR" sz="1600" dirty="0" smtClean="0"/>
              <a:t>Optimization of on-chip ADC operation to enhance image quality. </a:t>
            </a:r>
          </a:p>
          <a:p>
            <a:pPr lvl="1">
              <a:lnSpc>
                <a:spcPct val="130000"/>
              </a:lnSpc>
            </a:pPr>
            <a:r>
              <a:rPr lang="en-US" altLang="ko-KR" sz="1600" dirty="0" smtClean="0"/>
              <a:t>Image post-processing</a:t>
            </a:r>
          </a:p>
          <a:p>
            <a:pPr lvl="1">
              <a:lnSpc>
                <a:spcPct val="130000"/>
              </a:lnSpc>
            </a:pPr>
            <a:r>
              <a:rPr lang="en-US" altLang="ko-KR" sz="1600" dirty="0" smtClean="0"/>
              <a:t>Thallium-doped CSI (CSI:TI) scintillator direct </a:t>
            </a:r>
            <a:r>
              <a:rPr lang="en-US" altLang="ko-KR" sz="1600" dirty="0"/>
              <a:t>deposition </a:t>
            </a:r>
            <a:r>
              <a:rPr lang="en-US" altLang="ko-KR" sz="1600" dirty="0" smtClean="0"/>
              <a:t>on the sensor</a:t>
            </a:r>
          </a:p>
          <a:p>
            <a:pPr lvl="2">
              <a:lnSpc>
                <a:spcPct val="130000"/>
              </a:lnSpc>
            </a:pPr>
            <a:r>
              <a:rPr lang="en-US" altLang="ko-KR" sz="1400" dirty="0" smtClean="0"/>
              <a:t>Scintillators based on CSI:TI have good absorption properties and </a:t>
            </a:r>
            <a:br>
              <a:rPr lang="en-US" altLang="ko-KR" sz="1400" dirty="0" smtClean="0"/>
            </a:br>
            <a:r>
              <a:rPr lang="en-US" altLang="ko-KR" sz="1400" dirty="0" smtClean="0"/>
              <a:t>good light collection. </a:t>
            </a:r>
          </a:p>
          <a:p>
            <a:pPr lvl="2">
              <a:lnSpc>
                <a:spcPct val="130000"/>
              </a:lnSpc>
            </a:pPr>
            <a:r>
              <a:rPr lang="en-US" altLang="ko-KR" sz="1400" dirty="0" smtClean="0"/>
              <a:t>We plan to make a sample to get high spatial resolution.</a:t>
            </a:r>
          </a:p>
          <a:p>
            <a:pPr lvl="2">
              <a:lnSpc>
                <a:spcPct val="130000"/>
              </a:lnSpc>
            </a:pPr>
            <a:endParaRPr lang="en-US" altLang="ko-KR" sz="1400" dirty="0" smtClean="0"/>
          </a:p>
          <a:p>
            <a:pPr>
              <a:lnSpc>
                <a:spcPct val="130000"/>
              </a:lnSpc>
            </a:pPr>
            <a:r>
              <a:rPr lang="en-US" altLang="ko-KR" sz="1800" dirty="0"/>
              <a:t>Tiled CMOS X-ray </a:t>
            </a:r>
            <a:r>
              <a:rPr lang="en-US" altLang="ko-KR" sz="1800" dirty="0" smtClean="0"/>
              <a:t>Detector</a:t>
            </a:r>
          </a:p>
          <a:p>
            <a:pPr lvl="1">
              <a:lnSpc>
                <a:spcPct val="130000"/>
              </a:lnSpc>
            </a:pPr>
            <a:r>
              <a:rPr lang="en-US" altLang="ko-KR" sz="1600" dirty="0" smtClean="0"/>
              <a:t>Four single detectors are tiled </a:t>
            </a:r>
            <a:r>
              <a:rPr lang="en-US" altLang="ko-KR" sz="1600" dirty="0"/>
              <a:t>to </a:t>
            </a:r>
            <a:r>
              <a:rPr lang="en-US" altLang="ko-KR" sz="1600" dirty="0" smtClean="0"/>
              <a:t>expand detector area.</a:t>
            </a:r>
            <a:br>
              <a:rPr lang="en-US" altLang="ko-KR" sz="1600" dirty="0" smtClean="0"/>
            </a:br>
            <a:r>
              <a:rPr lang="en-US" altLang="ko-KR" sz="1600" dirty="0" smtClean="0"/>
              <a:t>( 48 x 48 [cm</a:t>
            </a:r>
            <a:r>
              <a:rPr lang="en-US" altLang="ko-KR" sz="1600" baseline="30000" dirty="0" smtClean="0"/>
              <a:t>2</a:t>
            </a:r>
            <a:r>
              <a:rPr lang="en-US" altLang="ko-KR" sz="1600" dirty="0" smtClean="0"/>
              <a:t>] ) </a:t>
            </a:r>
          </a:p>
          <a:p>
            <a:pPr lvl="1">
              <a:lnSpc>
                <a:spcPct val="130000"/>
              </a:lnSpc>
            </a:pPr>
            <a:r>
              <a:rPr lang="en-US" altLang="ko-KR" sz="1600" dirty="0" smtClean="0"/>
              <a:t>Also, we plan to develop control system that manage </a:t>
            </a:r>
            <a:br>
              <a:rPr lang="en-US" altLang="ko-KR" sz="1600" dirty="0" smtClean="0"/>
            </a:br>
            <a:r>
              <a:rPr lang="en-US" altLang="ko-KR" sz="1600" dirty="0" smtClean="0"/>
              <a:t>each four sensors’ operation and data acquisition. 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2"/>
          </p:nvPr>
        </p:nvSpPr>
        <p:spPr>
          <a:xfrm>
            <a:off x="316593" y="6612566"/>
            <a:ext cx="1905000" cy="216000"/>
          </a:xfrm>
        </p:spPr>
        <p:txBody>
          <a:bodyPr/>
          <a:lstStyle/>
          <a:p>
            <a:r>
              <a:rPr lang="en-US" altLang="ko-KR" smtClean="0"/>
              <a:t>crkim@keri.re.kr</a:t>
            </a:r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2B47C1-95F7-4752-9E60-FB4A13FA71F9}" type="slidenum">
              <a:rPr lang="en-US" altLang="ko-KR" smtClean="0"/>
              <a:pPr/>
              <a:t>18</a:t>
            </a:fld>
            <a:endParaRPr lang="ko-KR" altLang="en-US"/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Future Works</a:t>
            </a:r>
            <a:endParaRPr lang="ko-KR" altLang="en-US" dirty="0"/>
          </a:p>
        </p:txBody>
      </p:sp>
      <p:pic>
        <p:nvPicPr>
          <p:cNvPr id="47" name="그림 46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540500" y="3403600"/>
            <a:ext cx="2376362" cy="2777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91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We developed high-resolution CMOS X-ray detector based on several advantages of CMOS process.</a:t>
            </a:r>
          </a:p>
          <a:p>
            <a:pPr lvl="1"/>
            <a:r>
              <a:rPr lang="en-US" altLang="ko-KR" dirty="0" smtClean="0"/>
              <a:t>A large-area </a:t>
            </a:r>
            <a:r>
              <a:rPr lang="en-US" altLang="ko-KR" dirty="0"/>
              <a:t>1200x1200 array </a:t>
            </a:r>
            <a:r>
              <a:rPr lang="en-US" altLang="ko-KR" dirty="0" smtClean="0"/>
              <a:t>CMOS </a:t>
            </a:r>
            <a:r>
              <a:rPr lang="en-US" altLang="ko-KR" dirty="0"/>
              <a:t>image sensor with full mode(30fps) and binning mode(60fps</a:t>
            </a:r>
            <a:r>
              <a:rPr lang="en-US" altLang="ko-KR" dirty="0" smtClean="0"/>
              <a:t>)</a:t>
            </a:r>
            <a:r>
              <a:rPr lang="en-US" altLang="ko-KR" dirty="0">
                <a:ea typeface="굴림" pitchFamily="50" charset="-127"/>
              </a:rPr>
              <a:t> for mammography and  fluoroscopic imaging application</a:t>
            </a:r>
            <a:r>
              <a:rPr lang="en-US" altLang="ko-KR" dirty="0" smtClean="0">
                <a:ea typeface="굴림" pitchFamily="50" charset="-127"/>
              </a:rPr>
              <a:t>.</a:t>
            </a:r>
          </a:p>
          <a:p>
            <a:pPr lvl="1"/>
            <a:endParaRPr lang="en-US" altLang="ko-KR" dirty="0" smtClean="0"/>
          </a:p>
          <a:p>
            <a:r>
              <a:rPr lang="en-US" altLang="ko-KR" dirty="0">
                <a:ea typeface="굴림" pitchFamily="50" charset="-127"/>
              </a:rPr>
              <a:t>Also, we </a:t>
            </a:r>
            <a:r>
              <a:rPr lang="en-US" altLang="ko-KR" dirty="0" smtClean="0">
                <a:ea typeface="굴림" pitchFamily="50" charset="-127"/>
              </a:rPr>
              <a:t>measured results </a:t>
            </a:r>
            <a:r>
              <a:rPr lang="en-US" altLang="ko-KR" dirty="0">
                <a:ea typeface="굴림" pitchFamily="50" charset="-127"/>
              </a:rPr>
              <a:t>such as X-ray linearity as a function of dose, spatial resolution and X-ray images of the objects for performance evaluation </a:t>
            </a:r>
            <a:r>
              <a:rPr lang="en-US" altLang="ko-KR" dirty="0" smtClean="0">
                <a:ea typeface="굴림" pitchFamily="50" charset="-127"/>
              </a:rPr>
              <a:t>with GOS </a:t>
            </a:r>
            <a:r>
              <a:rPr lang="en-US" altLang="ko-KR" dirty="0">
                <a:ea typeface="굴림" pitchFamily="50" charset="-127"/>
              </a:rPr>
              <a:t>scintillators</a:t>
            </a:r>
            <a:endParaRPr lang="en-US" altLang="ko-KR" dirty="0" smtClean="0"/>
          </a:p>
          <a:p>
            <a:pPr lvl="1"/>
            <a:r>
              <a:rPr lang="en-US" altLang="ko-KR" dirty="0">
                <a:ea typeface="굴림" pitchFamily="50" charset="-127"/>
              </a:rPr>
              <a:t>The more detailed characterization of our developed X-ray CMOS image sensor will be evaluated </a:t>
            </a:r>
            <a:r>
              <a:rPr lang="en-US" altLang="ko-KR" dirty="0" smtClean="0">
                <a:ea typeface="굴림" pitchFamily="50" charset="-127"/>
              </a:rPr>
              <a:t>under </a:t>
            </a:r>
            <a:r>
              <a:rPr lang="en-US" altLang="ko-KR" dirty="0">
                <a:ea typeface="굴림" pitchFamily="50" charset="-127"/>
              </a:rPr>
              <a:t>practical mammography and fluoroscopic application  </a:t>
            </a:r>
            <a:r>
              <a:rPr lang="en-US" altLang="ko-KR" dirty="0" smtClean="0">
                <a:ea typeface="굴림" pitchFamily="50" charset="-127"/>
              </a:rPr>
              <a:t>conditions.</a:t>
            </a:r>
            <a:endParaRPr lang="en-US" altLang="ko-KR" dirty="0"/>
          </a:p>
          <a:p>
            <a:pPr lvl="1"/>
            <a:endParaRPr lang="en-US" altLang="ko-KR" dirty="0"/>
          </a:p>
          <a:p>
            <a:r>
              <a:rPr lang="en-US" altLang="ko-KR" dirty="0" smtClean="0"/>
              <a:t>We plan to enhance the performance of a ingle x-ray detector and to develop tiled x-ray detector process.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2"/>
          </p:nvPr>
        </p:nvSpPr>
        <p:spPr>
          <a:xfrm>
            <a:off x="316593" y="6612566"/>
            <a:ext cx="1905000" cy="216000"/>
          </a:xfrm>
        </p:spPr>
        <p:txBody>
          <a:bodyPr/>
          <a:lstStyle/>
          <a:p>
            <a:r>
              <a:rPr lang="en-US" altLang="ko-KR" smtClean="0"/>
              <a:t>crkim@keri.re.kr</a:t>
            </a:r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2B47C1-95F7-4752-9E60-FB4A13FA71F9}" type="slidenum">
              <a:rPr lang="en-US" altLang="ko-KR" smtClean="0"/>
              <a:pPr/>
              <a:t>19</a:t>
            </a:fld>
            <a:endParaRPr lang="ko-KR" altLang="en-US"/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9984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>
              <a:lnSpc>
                <a:spcPct val="150000"/>
              </a:lnSpc>
            </a:pPr>
            <a:r>
              <a:rPr lang="en-US" altLang="ko-KR" sz="2800" dirty="0" smtClean="0"/>
              <a:t>Introduction</a:t>
            </a:r>
          </a:p>
          <a:p>
            <a:pPr>
              <a:lnSpc>
                <a:spcPct val="150000"/>
              </a:lnSpc>
            </a:pPr>
            <a:r>
              <a:rPr lang="en-US" altLang="ko-KR" sz="2800" dirty="0" smtClean="0"/>
              <a:t>CMOS X-ray detector module</a:t>
            </a:r>
          </a:p>
          <a:p>
            <a:pPr>
              <a:lnSpc>
                <a:spcPct val="150000"/>
              </a:lnSpc>
            </a:pPr>
            <a:r>
              <a:rPr lang="en-US" altLang="ko-KR" sz="2800" dirty="0" smtClean="0"/>
              <a:t>X-ray characteristics</a:t>
            </a:r>
          </a:p>
          <a:p>
            <a:pPr lvl="0">
              <a:lnSpc>
                <a:spcPct val="150000"/>
              </a:lnSpc>
            </a:pPr>
            <a:r>
              <a:rPr lang="en-US" altLang="ko-KR" sz="2800" dirty="0" smtClean="0"/>
              <a:t>Future works</a:t>
            </a:r>
          </a:p>
          <a:p>
            <a:pPr lvl="0">
              <a:lnSpc>
                <a:spcPct val="150000"/>
              </a:lnSpc>
            </a:pPr>
            <a:r>
              <a:rPr lang="en-US" altLang="ko-KR" sz="2800" dirty="0" smtClean="0"/>
              <a:t>Summary</a:t>
            </a:r>
            <a:endParaRPr lang="en-US" altLang="ko-KR" sz="2800" dirty="0"/>
          </a:p>
          <a:p>
            <a:pPr marL="457200" lvl="1" indent="0">
              <a:lnSpc>
                <a:spcPct val="150000"/>
              </a:lnSpc>
              <a:buNone/>
            </a:pPr>
            <a:endParaRPr lang="en-US" altLang="ko-KR" sz="2400" dirty="0" smtClean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2"/>
          </p:nvPr>
        </p:nvSpPr>
        <p:spPr>
          <a:xfrm>
            <a:off x="316593" y="6612566"/>
            <a:ext cx="1905000" cy="216000"/>
          </a:xfrm>
        </p:spPr>
        <p:txBody>
          <a:bodyPr/>
          <a:lstStyle/>
          <a:p>
            <a:r>
              <a:rPr lang="en-US" altLang="ko-KR" smtClean="0"/>
              <a:t>crkim@keri.re.kr</a:t>
            </a:r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2B47C1-95F7-4752-9E60-FB4A13FA71F9}" type="slidenum">
              <a:rPr lang="en-US" altLang="ko-KR" smtClean="0"/>
              <a:pPr/>
              <a:t>2</a:t>
            </a:fld>
            <a:endParaRPr lang="ko-KR" altLang="en-US"/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Outline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1987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778"/>
    </mc:Choice>
    <mc:Fallback xmlns="">
      <p:transition spd="slow" advTm="36778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200" dirty="0" smtClean="0">
                <a:sym typeface="Wingdings" panose="05000000000000000000" pitchFamily="2" charset="2"/>
              </a:rPr>
              <a:t>Thank you for your attention !</a:t>
            </a:r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56281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내용 개체 틀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altLang="ko-KR" sz="1800" dirty="0"/>
              <a:t>X-ray </a:t>
            </a:r>
            <a:r>
              <a:rPr lang="en-US" altLang="ko-KR" sz="1800" dirty="0" smtClean="0"/>
              <a:t>digital flat panel </a:t>
            </a:r>
            <a:r>
              <a:rPr lang="en-US" altLang="ko-KR" sz="1800" dirty="0"/>
              <a:t>detectors </a:t>
            </a:r>
            <a:r>
              <a:rPr lang="en-US" altLang="ko-KR" sz="1800" dirty="0" smtClean="0"/>
              <a:t> </a:t>
            </a:r>
            <a:endParaRPr lang="en-US" altLang="ko-KR" sz="1800" dirty="0"/>
          </a:p>
          <a:p>
            <a:pPr lvl="1">
              <a:lnSpc>
                <a:spcPct val="120000"/>
              </a:lnSpc>
            </a:pPr>
            <a:r>
              <a:rPr lang="en-US" altLang="ko-KR" sz="1600" dirty="0" smtClean="0"/>
              <a:t>Digital flat panel </a:t>
            </a:r>
            <a:r>
              <a:rPr lang="en-US" altLang="ko-KR" sz="1600" dirty="0"/>
              <a:t>detectors </a:t>
            </a:r>
            <a:r>
              <a:rPr lang="en-US" altLang="ko-KR" sz="1600" dirty="0" smtClean="0"/>
              <a:t>are used for </a:t>
            </a:r>
            <a:r>
              <a:rPr lang="en-US" altLang="ko-KR" sz="1600" dirty="0"/>
              <a:t>clinical </a:t>
            </a:r>
            <a:r>
              <a:rPr lang="en-US" altLang="ko-KR" sz="1600" dirty="0" smtClean="0"/>
              <a:t>applications such as mammography and fluoroscopy.</a:t>
            </a:r>
          </a:p>
          <a:p>
            <a:pPr lvl="1">
              <a:lnSpc>
                <a:spcPct val="120000"/>
              </a:lnSpc>
            </a:pPr>
            <a:r>
              <a:rPr lang="en-US" altLang="ko-KR" sz="1600" dirty="0"/>
              <a:t>Most flat detectors are based on indirect conversion </a:t>
            </a:r>
            <a:br>
              <a:rPr lang="en-US" altLang="ko-KR" sz="1600" dirty="0"/>
            </a:br>
            <a:r>
              <a:rPr lang="en-US" altLang="ko-KR" sz="1600" dirty="0"/>
              <a:t>via scintillator and an active </a:t>
            </a:r>
            <a:r>
              <a:rPr lang="en-US" altLang="ko-KR" sz="1600" dirty="0" smtClean="0"/>
              <a:t>pixel </a:t>
            </a:r>
            <a:r>
              <a:rPr lang="en-US" altLang="ko-KR" sz="1600" dirty="0"/>
              <a:t>matrix of </a:t>
            </a:r>
            <a:r>
              <a:rPr lang="en-US" altLang="ko-KR" sz="1600" dirty="0" smtClean="0"/>
              <a:t>a-Si </a:t>
            </a:r>
            <a:r>
              <a:rPr lang="en-US" altLang="ko-KR" sz="1600" dirty="0"/>
              <a:t>photo </a:t>
            </a:r>
            <a:r>
              <a:rPr lang="en-US" altLang="ko-KR" sz="1600" dirty="0" smtClean="0"/>
              <a:t>diodes </a:t>
            </a:r>
            <a:endParaRPr lang="en-US" altLang="ko-KR" sz="1600" dirty="0"/>
          </a:p>
          <a:p>
            <a:pPr lvl="1">
              <a:lnSpc>
                <a:spcPct val="120000"/>
              </a:lnSpc>
            </a:pPr>
            <a:r>
              <a:rPr lang="en-US" altLang="ko-KR" sz="1600" dirty="0" smtClean="0"/>
              <a:t>Recently, CMOS image sensor also studied actively.</a:t>
            </a:r>
            <a:endParaRPr lang="ko-KR" altLang="en-US" sz="1600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2"/>
          </p:nvPr>
        </p:nvSpPr>
        <p:spPr>
          <a:xfrm>
            <a:off x="316593" y="6612566"/>
            <a:ext cx="1905000" cy="216000"/>
          </a:xfrm>
        </p:spPr>
        <p:txBody>
          <a:bodyPr/>
          <a:lstStyle/>
          <a:p>
            <a:r>
              <a:rPr lang="en-US" altLang="ko-KR" smtClean="0"/>
              <a:t>crkim@keri.re.kr</a:t>
            </a:r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2B47C1-95F7-4752-9E60-FB4A13FA71F9}" type="slidenum">
              <a:rPr lang="en-US" altLang="ko-KR" smtClean="0"/>
              <a:pPr/>
              <a:t>3</a:t>
            </a:fld>
            <a:endParaRPr lang="ko-KR" altLang="en-US"/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 (1)</a:t>
            </a:r>
            <a:endParaRPr lang="ko-KR" altLang="en-US" dirty="0"/>
          </a:p>
        </p:txBody>
      </p:sp>
      <p:grpSp>
        <p:nvGrpSpPr>
          <p:cNvPr id="2053" name="그룹 2052"/>
          <p:cNvGrpSpPr/>
          <p:nvPr/>
        </p:nvGrpSpPr>
        <p:grpSpPr>
          <a:xfrm>
            <a:off x="696928" y="3276095"/>
            <a:ext cx="5165989" cy="3346027"/>
            <a:chOff x="696928" y="3235754"/>
            <a:chExt cx="5165989" cy="3346027"/>
          </a:xfrm>
        </p:grpSpPr>
        <p:sp>
          <p:nvSpPr>
            <p:cNvPr id="17" name="TextBox 16"/>
            <p:cNvSpPr txBox="1"/>
            <p:nvPr/>
          </p:nvSpPr>
          <p:spPr>
            <a:xfrm>
              <a:off x="2676929" y="6320171"/>
              <a:ext cx="11079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/>
                <a:t>Flat detectors</a:t>
              </a:r>
              <a:endParaRPr lang="ko-KR" altLang="en-US" sz="1100" b="1" dirty="0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2220" y="5454984"/>
              <a:ext cx="2157413" cy="865187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049" name="그룹 2048"/>
            <p:cNvGrpSpPr/>
            <p:nvPr/>
          </p:nvGrpSpPr>
          <p:grpSpPr>
            <a:xfrm>
              <a:off x="696928" y="3235754"/>
              <a:ext cx="2520001" cy="2188409"/>
              <a:chOff x="696928" y="3235754"/>
              <a:chExt cx="2520001" cy="2188409"/>
            </a:xfrm>
          </p:grpSpPr>
          <p:pic>
            <p:nvPicPr>
              <p:cNvPr id="1029" name="Picture 5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6929" y="3235754"/>
                <a:ext cx="2520000" cy="216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" name="직사각형 1"/>
              <p:cNvSpPr/>
              <p:nvPr/>
            </p:nvSpPr>
            <p:spPr bwMode="auto">
              <a:xfrm>
                <a:off x="2390775" y="3615065"/>
                <a:ext cx="382379" cy="371475"/>
              </a:xfrm>
              <a:prstGeom prst="rect">
                <a:avLst/>
              </a:prstGeom>
              <a:noFill/>
              <a:ln w="158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ko-KR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696928" y="3235754"/>
                <a:ext cx="105189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b="1" dirty="0"/>
                  <a:t>Fluoroscopy </a:t>
                </a:r>
                <a:endParaRPr lang="ko-KR" altLang="en-US" sz="1100" b="1" dirty="0"/>
              </a:p>
            </p:txBody>
          </p:sp>
          <p:sp>
            <p:nvSpPr>
              <p:cNvPr id="2048" name="직사각형 2047"/>
              <p:cNvSpPr/>
              <p:nvPr/>
            </p:nvSpPr>
            <p:spPr>
              <a:xfrm>
                <a:off x="696929" y="5193331"/>
                <a:ext cx="2520000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ko-KR" sz="900" dirty="0" smtClean="0"/>
                  <a:t>www.ziehm.com/en/products/ziehm-vision-r</a:t>
                </a:r>
                <a:endParaRPr lang="ko-KR" altLang="en-US" sz="900" dirty="0"/>
              </a:p>
            </p:txBody>
          </p:sp>
        </p:grpSp>
        <p:grpSp>
          <p:nvGrpSpPr>
            <p:cNvPr id="2052" name="그룹 2051"/>
            <p:cNvGrpSpPr/>
            <p:nvPr/>
          </p:nvGrpSpPr>
          <p:grpSpPr>
            <a:xfrm>
              <a:off x="3216929" y="3235754"/>
              <a:ext cx="2645988" cy="2176185"/>
              <a:chOff x="3216929" y="3235754"/>
              <a:chExt cx="2645988" cy="2176185"/>
            </a:xfrm>
          </p:grpSpPr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16929" y="3235754"/>
                <a:ext cx="2520000" cy="216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2" name="직사각형 11"/>
              <p:cNvSpPr/>
              <p:nvPr/>
            </p:nvSpPr>
            <p:spPr bwMode="auto">
              <a:xfrm>
                <a:off x="4162425" y="4224665"/>
                <a:ext cx="466725" cy="371475"/>
              </a:xfrm>
              <a:prstGeom prst="rect">
                <a:avLst/>
              </a:prstGeom>
              <a:noFill/>
              <a:ln w="158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ko-KR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471839" y="3235754"/>
                <a:ext cx="126509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b="1" dirty="0"/>
                  <a:t>Mammography </a:t>
                </a:r>
                <a:endParaRPr lang="ko-KR" altLang="en-US" sz="1100" b="1" dirty="0"/>
              </a:p>
            </p:txBody>
          </p:sp>
          <p:sp>
            <p:nvSpPr>
              <p:cNvPr id="2051" name="직사각형 2050"/>
              <p:cNvSpPr/>
              <p:nvPr/>
            </p:nvSpPr>
            <p:spPr>
              <a:xfrm>
                <a:off x="3230926" y="5181107"/>
                <a:ext cx="2631991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ko-KR" sz="900" dirty="0" smtClean="0"/>
                  <a:t>www.healthcare.siemens.co.kr/mammography</a:t>
                </a:r>
                <a:endParaRPr lang="ko-KR" altLang="en-US" sz="900" dirty="0"/>
              </a:p>
            </p:txBody>
          </p:sp>
        </p:grpSp>
      </p:grpSp>
      <p:grpSp>
        <p:nvGrpSpPr>
          <p:cNvPr id="2054" name="그룹 2053"/>
          <p:cNvGrpSpPr/>
          <p:nvPr/>
        </p:nvGrpSpPr>
        <p:grpSpPr>
          <a:xfrm>
            <a:off x="6218874" y="3276095"/>
            <a:ext cx="2713423" cy="3003813"/>
            <a:chOff x="6218874" y="3235754"/>
            <a:chExt cx="2713423" cy="3003813"/>
          </a:xfrm>
        </p:grpSpPr>
        <p:grpSp>
          <p:nvGrpSpPr>
            <p:cNvPr id="24" name="그룹 23"/>
            <p:cNvGrpSpPr/>
            <p:nvPr/>
          </p:nvGrpSpPr>
          <p:grpSpPr>
            <a:xfrm>
              <a:off x="6218874" y="3235754"/>
              <a:ext cx="2713423" cy="2577677"/>
              <a:chOff x="6362700" y="3204976"/>
              <a:chExt cx="2713423" cy="2577677"/>
            </a:xfrm>
          </p:grpSpPr>
          <p:sp>
            <p:nvSpPr>
              <p:cNvPr id="6" name="직사각형 5"/>
              <p:cNvSpPr/>
              <p:nvPr/>
            </p:nvSpPr>
            <p:spPr bwMode="auto">
              <a:xfrm>
                <a:off x="6362700" y="3656802"/>
                <a:ext cx="2400300" cy="2880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ko-KR" sz="16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ea"/>
                  </a:rPr>
                  <a:t>scintillator</a:t>
                </a:r>
                <a:endParaRPr kumimoji="0" lang="ko-KR" alt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</a:endParaRPr>
              </a:p>
            </p:txBody>
          </p:sp>
          <p:sp>
            <p:nvSpPr>
              <p:cNvPr id="20" name="직사각형 19"/>
              <p:cNvSpPr/>
              <p:nvPr/>
            </p:nvSpPr>
            <p:spPr bwMode="auto">
              <a:xfrm>
                <a:off x="6362700" y="4275363"/>
                <a:ext cx="2400300" cy="537139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ko-KR" sz="16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ea"/>
                  </a:rPr>
                  <a:t>photodiode</a:t>
                </a:r>
                <a:r>
                  <a:rPr kumimoji="0" lang="en-US" altLang="ko-KR" sz="1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ea"/>
                  </a:rPr>
                  <a:t/>
                </a:r>
                <a:br>
                  <a:rPr kumimoji="0" lang="en-US" altLang="ko-KR" sz="1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ea"/>
                  </a:rPr>
                </a:br>
                <a:r>
                  <a:rPr kumimoji="0" lang="en-US" altLang="ko-KR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ea"/>
                  </a:rPr>
                  <a:t>(a-</a:t>
                </a:r>
                <a:r>
                  <a:rPr kumimoji="0" lang="en-US" altLang="ko-KR" sz="1200" b="1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ea"/>
                  </a:rPr>
                  <a:t>si</a:t>
                </a:r>
                <a:r>
                  <a:rPr kumimoji="0" lang="en-US" altLang="ko-KR" sz="1200" b="1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ea"/>
                  </a:rPr>
                  <a:t> or </a:t>
                </a:r>
                <a:r>
                  <a:rPr kumimoji="0" lang="en-US" altLang="ko-KR" sz="1200" b="1" i="0" u="none" strike="noStrike" cap="none" normalizeH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ea"/>
                  </a:rPr>
                  <a:t>cmos</a:t>
                </a:r>
                <a:r>
                  <a:rPr kumimoji="0" lang="en-US" altLang="ko-KR" sz="1200" b="1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ea"/>
                  </a:rPr>
                  <a:t>)</a:t>
                </a:r>
                <a:endParaRPr kumimoji="0" lang="ko-KR" alt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</a:endParaRPr>
              </a:p>
            </p:txBody>
          </p:sp>
          <p:cxnSp>
            <p:nvCxnSpPr>
              <p:cNvPr id="10" name="직선 화살표 연결선 9"/>
              <p:cNvCxnSpPr>
                <a:stCxn id="6" idx="2"/>
                <a:endCxn id="20" idx="0"/>
              </p:cNvCxnSpPr>
              <p:nvPr/>
            </p:nvCxnSpPr>
            <p:spPr bwMode="auto">
              <a:xfrm>
                <a:off x="7562850" y="3944802"/>
                <a:ext cx="0" cy="330561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</p:cxnSp>
          <p:sp>
            <p:nvSpPr>
              <p:cNvPr id="26" name="직사각형 25"/>
              <p:cNvSpPr/>
              <p:nvPr/>
            </p:nvSpPr>
            <p:spPr bwMode="auto">
              <a:xfrm>
                <a:off x="6362700" y="4812502"/>
                <a:ext cx="2400300" cy="32780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ko-KR" sz="16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ea"/>
                  </a:rPr>
                  <a:t>readout</a:t>
                </a:r>
                <a:endParaRPr kumimoji="0" lang="ko-KR" alt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</a:endParaRPr>
              </a:p>
            </p:txBody>
          </p:sp>
          <p:cxnSp>
            <p:nvCxnSpPr>
              <p:cNvPr id="29" name="직선 화살표 연결선 28"/>
              <p:cNvCxnSpPr/>
              <p:nvPr/>
            </p:nvCxnSpPr>
            <p:spPr bwMode="auto">
              <a:xfrm>
                <a:off x="7550150" y="5225893"/>
                <a:ext cx="0" cy="254361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22" name="TextBox 21"/>
              <p:cNvSpPr txBox="1"/>
              <p:nvPr/>
            </p:nvSpPr>
            <p:spPr>
              <a:xfrm>
                <a:off x="7378700" y="5505654"/>
                <a:ext cx="49084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 smtClean="0"/>
                  <a:t>data</a:t>
                </a:r>
                <a:endParaRPr lang="ko-KR" altLang="en-US" sz="1200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8069116" y="3970202"/>
                <a:ext cx="100700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 smtClean="0"/>
                  <a:t>Visible light</a:t>
                </a:r>
                <a:endParaRPr lang="ko-KR" altLang="en-US" sz="1200" dirty="0"/>
              </a:p>
            </p:txBody>
          </p:sp>
          <p:sp>
            <p:nvSpPr>
              <p:cNvPr id="23" name="번개 22"/>
              <p:cNvSpPr/>
              <p:nvPr/>
            </p:nvSpPr>
            <p:spPr bwMode="auto">
              <a:xfrm>
                <a:off x="7175500" y="3235754"/>
                <a:ext cx="499916" cy="421048"/>
              </a:xfrm>
              <a:prstGeom prst="lightningBolt">
                <a:avLst/>
              </a:prstGeom>
              <a:solidFill>
                <a:srgbClr val="FFFF99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ko-KR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6604461" y="3204976"/>
                <a:ext cx="55015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200" dirty="0" smtClean="0"/>
                  <a:t>X-ray</a:t>
                </a:r>
                <a:endParaRPr lang="ko-KR" altLang="en-US" sz="1200" dirty="0"/>
              </a:p>
            </p:txBody>
          </p:sp>
          <p:cxnSp>
            <p:nvCxnSpPr>
              <p:cNvPr id="34" name="직선 화살표 연결선 33"/>
              <p:cNvCxnSpPr/>
              <p:nvPr/>
            </p:nvCxnSpPr>
            <p:spPr bwMode="auto">
              <a:xfrm>
                <a:off x="7072062" y="3944802"/>
                <a:ext cx="0" cy="330561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</p:cxnSp>
          <p:cxnSp>
            <p:nvCxnSpPr>
              <p:cNvPr id="35" name="직선 화살표 연결선 34"/>
              <p:cNvCxnSpPr/>
              <p:nvPr/>
            </p:nvCxnSpPr>
            <p:spPr bwMode="auto">
              <a:xfrm>
                <a:off x="8062766" y="3944802"/>
                <a:ext cx="0" cy="330561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</p:cxnSp>
        </p:grpSp>
        <p:sp>
          <p:nvSpPr>
            <p:cNvPr id="44" name="TextBox 43"/>
            <p:cNvSpPr txBox="1"/>
            <p:nvPr/>
          </p:nvSpPr>
          <p:spPr>
            <a:xfrm>
              <a:off x="6675339" y="5977957"/>
              <a:ext cx="18004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/>
                <a:t>&lt; Indirect Conversion &gt;</a:t>
              </a:r>
              <a:endParaRPr lang="ko-KR" altLang="en-US" sz="11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50957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altLang="ko-KR" dirty="0" smtClean="0"/>
              <a:t>Advantages of CMOS process for flat panel detector</a:t>
            </a:r>
          </a:p>
          <a:p>
            <a:pPr lvl="1">
              <a:lnSpc>
                <a:spcPct val="120000"/>
              </a:lnSpc>
            </a:pPr>
            <a:r>
              <a:rPr lang="en-US" altLang="ko-KR" b="1" dirty="0"/>
              <a:t>CMOS process enables integration of many </a:t>
            </a:r>
            <a:r>
              <a:rPr lang="en-US" altLang="ko-KR" b="1" dirty="0" smtClean="0"/>
              <a:t>additional features</a:t>
            </a:r>
            <a:r>
              <a:rPr lang="en-US" altLang="ko-KR" b="1" dirty="0" smtClean="0"/>
              <a:t>.</a:t>
            </a:r>
          </a:p>
          <a:p>
            <a:pPr lvl="2">
              <a:lnSpc>
                <a:spcPct val="120000"/>
              </a:lnSpc>
            </a:pPr>
            <a:r>
              <a:rPr lang="en-US" altLang="ko-KR" dirty="0" smtClean="0"/>
              <a:t>On-pixel amplification </a:t>
            </a:r>
            <a:endParaRPr lang="en-US" altLang="ko-KR" dirty="0"/>
          </a:p>
          <a:p>
            <a:pPr lvl="2">
              <a:lnSpc>
                <a:spcPct val="120000"/>
              </a:lnSpc>
            </a:pPr>
            <a:r>
              <a:rPr lang="en-US" altLang="ko-KR" dirty="0" smtClean="0"/>
              <a:t>Various </a:t>
            </a:r>
            <a:r>
              <a:rPr lang="en-US" altLang="ko-KR" dirty="0"/>
              <a:t>pixel circuits from 3 transistors(3-TR) up </a:t>
            </a:r>
            <a:r>
              <a:rPr lang="en-US" altLang="ko-KR" dirty="0" smtClean="0"/>
              <a:t>to 100 </a:t>
            </a:r>
            <a:r>
              <a:rPr lang="en-US" altLang="ko-KR" dirty="0"/>
              <a:t>transistors </a:t>
            </a:r>
            <a:r>
              <a:rPr lang="en-US" altLang="ko-KR" dirty="0" smtClean="0"/>
              <a:t>per </a:t>
            </a:r>
            <a:r>
              <a:rPr lang="en-US" altLang="ko-KR" dirty="0"/>
              <a:t>pixel</a:t>
            </a:r>
          </a:p>
          <a:p>
            <a:pPr lvl="2">
              <a:lnSpc>
                <a:spcPct val="120000"/>
              </a:lnSpc>
            </a:pPr>
            <a:r>
              <a:rPr lang="en-US" altLang="ko-KR" dirty="0" smtClean="0"/>
              <a:t>Integrating detectors with CMOS readout circuits </a:t>
            </a:r>
            <a:br>
              <a:rPr lang="en-US" altLang="ko-KR" dirty="0" smtClean="0"/>
            </a:br>
            <a:r>
              <a:rPr lang="en-US" altLang="ko-KR" dirty="0" smtClean="0"/>
              <a:t>( e.g. A/D conversion, Logic)</a:t>
            </a:r>
          </a:p>
          <a:p>
            <a:pPr lvl="1">
              <a:lnSpc>
                <a:spcPct val="120000"/>
              </a:lnSpc>
            </a:pPr>
            <a:r>
              <a:rPr lang="en-US" altLang="ko-KR" b="1" dirty="0" smtClean="0"/>
              <a:t>Electronic shutter </a:t>
            </a:r>
          </a:p>
          <a:p>
            <a:pPr lvl="2">
              <a:lnSpc>
                <a:spcPct val="120000"/>
              </a:lnSpc>
            </a:pPr>
            <a:r>
              <a:rPr lang="en-US" altLang="ko-KR" dirty="0" smtClean="0"/>
              <a:t>global shutter, rolling shutter, non-destructive reads</a:t>
            </a:r>
          </a:p>
          <a:p>
            <a:pPr lvl="1">
              <a:lnSpc>
                <a:spcPct val="120000"/>
              </a:lnSpc>
            </a:pPr>
            <a:r>
              <a:rPr lang="en-US" altLang="ko-KR" b="1" dirty="0" smtClean="0"/>
              <a:t>Overcome the size limitation through advanced process technology</a:t>
            </a:r>
          </a:p>
          <a:p>
            <a:pPr lvl="2">
              <a:lnSpc>
                <a:spcPct val="120000"/>
              </a:lnSpc>
            </a:pPr>
            <a:r>
              <a:rPr lang="en-US" altLang="ko-KR" dirty="0" smtClean="0"/>
              <a:t>No more problem with producing large area CMOS image sensor.</a:t>
            </a:r>
            <a:endParaRPr lang="en-US" altLang="ko-KR" b="1" dirty="0" smtClean="0"/>
          </a:p>
          <a:p>
            <a:pPr marL="457200" lvl="1" indent="0">
              <a:lnSpc>
                <a:spcPct val="120000"/>
              </a:lnSpc>
              <a:buNone/>
            </a:pP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2"/>
          </p:nvPr>
        </p:nvSpPr>
        <p:spPr>
          <a:xfrm>
            <a:off x="316593" y="6612566"/>
            <a:ext cx="1905000" cy="216000"/>
          </a:xfrm>
        </p:spPr>
        <p:txBody>
          <a:bodyPr/>
          <a:lstStyle/>
          <a:p>
            <a:r>
              <a:rPr lang="en-US" altLang="ko-KR" smtClean="0"/>
              <a:t>crkim@keri.re.kr</a:t>
            </a:r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2B47C1-95F7-4752-9E60-FB4A13FA71F9}" type="slidenum">
              <a:rPr lang="en-US" altLang="ko-KR" smtClean="0"/>
              <a:pPr/>
              <a:t>4</a:t>
            </a:fld>
            <a:endParaRPr lang="ko-KR" altLang="en-US"/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 (2)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0689" y="5099723"/>
            <a:ext cx="7854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i="1" dirty="0" smtClean="0">
                <a:solidFill>
                  <a:srgbClr val="0000FF"/>
                </a:solidFill>
              </a:rPr>
              <a:t>⇒ </a:t>
            </a:r>
            <a:r>
              <a:rPr lang="en-US" altLang="ko-KR" sz="1600" b="1" i="1" dirty="0">
                <a:solidFill>
                  <a:srgbClr val="0000FF"/>
                </a:solidFill>
              </a:rPr>
              <a:t>We </a:t>
            </a:r>
            <a:r>
              <a:rPr lang="en-US" altLang="ko-KR" sz="1600" b="1" i="1" dirty="0" smtClean="0">
                <a:solidFill>
                  <a:srgbClr val="0000FF"/>
                </a:solidFill>
              </a:rPr>
              <a:t>study </a:t>
            </a:r>
            <a:r>
              <a:rPr lang="en-US" altLang="ko-KR" sz="1600" b="1" i="1" dirty="0" smtClean="0">
                <a:solidFill>
                  <a:srgbClr val="0000FF"/>
                </a:solidFill>
              </a:rPr>
              <a:t>on a </a:t>
            </a:r>
            <a:r>
              <a:rPr lang="en-US" altLang="ko-KR" sz="1600" b="1" i="1" dirty="0">
                <a:solidFill>
                  <a:srgbClr val="0000FF"/>
                </a:solidFill>
              </a:rPr>
              <a:t>high resolution X-ray detector </a:t>
            </a:r>
            <a:r>
              <a:rPr lang="en-US" altLang="ko-KR" sz="1600" b="1" i="1" dirty="0" smtClean="0">
                <a:solidFill>
                  <a:srgbClr val="0000FF"/>
                </a:solidFill>
              </a:rPr>
              <a:t/>
            </a:r>
            <a:br>
              <a:rPr lang="en-US" altLang="ko-KR" sz="1600" b="1" i="1" dirty="0" smtClean="0">
                <a:solidFill>
                  <a:srgbClr val="0000FF"/>
                </a:solidFill>
              </a:rPr>
            </a:br>
            <a:r>
              <a:rPr lang="en-US" altLang="ko-KR" sz="1600" b="1" i="1" dirty="0" smtClean="0">
                <a:solidFill>
                  <a:srgbClr val="0000FF"/>
                </a:solidFill>
              </a:rPr>
              <a:t>  </a:t>
            </a:r>
            <a:r>
              <a:rPr lang="en-US" altLang="ko-KR" sz="1600" b="1" i="1" dirty="0" smtClean="0">
                <a:solidFill>
                  <a:srgbClr val="0000FF"/>
                </a:solidFill>
              </a:rPr>
              <a:t> </a:t>
            </a:r>
            <a:r>
              <a:rPr lang="en-US" altLang="ko-KR" sz="1600" b="1" i="1" dirty="0" smtClean="0">
                <a:solidFill>
                  <a:srgbClr val="0000FF"/>
                </a:solidFill>
              </a:rPr>
              <a:t>to </a:t>
            </a:r>
            <a:r>
              <a:rPr lang="en-US" altLang="ko-KR" sz="1600" b="1" i="1" dirty="0">
                <a:solidFill>
                  <a:srgbClr val="0000FF"/>
                </a:solidFill>
              </a:rPr>
              <a:t>acquire high quality images for real-time </a:t>
            </a:r>
            <a:r>
              <a:rPr lang="en-US" altLang="ko-KR" sz="1600" b="1" i="1" dirty="0" smtClean="0">
                <a:solidFill>
                  <a:srgbClr val="0000FF"/>
                </a:solidFill>
              </a:rPr>
              <a:t>display</a:t>
            </a:r>
            <a:r>
              <a:rPr lang="en-US" altLang="ko-KR" sz="1600" b="1" i="1" dirty="0">
                <a:solidFill>
                  <a:srgbClr val="0000FF"/>
                </a:solidFill>
              </a:rPr>
              <a:t> </a:t>
            </a:r>
            <a:r>
              <a:rPr lang="en-US" altLang="ko-KR" sz="1600" b="1" i="1" dirty="0" smtClean="0">
                <a:solidFill>
                  <a:srgbClr val="0000FF"/>
                </a:solidFill>
              </a:rPr>
              <a:t>based on CMOS sensor. </a:t>
            </a:r>
            <a:endParaRPr lang="ko-KR" altLang="en-US" sz="1600" b="1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65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379827" y="1091639"/>
            <a:ext cx="4789073" cy="5330416"/>
          </a:xfrm>
        </p:spPr>
        <p:txBody>
          <a:bodyPr anchor="ctr"/>
          <a:lstStyle/>
          <a:p>
            <a:pPr>
              <a:lnSpc>
                <a:spcPct val="130000"/>
              </a:lnSpc>
              <a:buFont typeface="Wingdings" pitchFamily="2" charset="2"/>
              <a:buChar char="Ø"/>
            </a:pPr>
            <a:r>
              <a:rPr lang="en-US" altLang="ko-KR" sz="1600" dirty="0" smtClean="0"/>
              <a:t>Detector area : 12 x 12 [cm</a:t>
            </a:r>
            <a:r>
              <a:rPr lang="en-US" altLang="ko-KR" sz="1600" baseline="30000" dirty="0" smtClean="0"/>
              <a:t>2</a:t>
            </a:r>
            <a:r>
              <a:rPr lang="en-US" altLang="ko-KR" sz="1600" dirty="0" smtClean="0"/>
              <a:t>]</a:t>
            </a:r>
          </a:p>
          <a:p>
            <a:pPr>
              <a:lnSpc>
                <a:spcPct val="130000"/>
              </a:lnSpc>
              <a:buFont typeface="Wingdings" pitchFamily="2" charset="2"/>
              <a:buChar char="Ø"/>
            </a:pPr>
            <a:r>
              <a:rPr lang="en-US" altLang="ko-KR" sz="1600" dirty="0" smtClean="0"/>
              <a:t>Pixel size : 100 x 100 [um</a:t>
            </a:r>
            <a:r>
              <a:rPr lang="en-US" altLang="ko-KR" sz="1600" baseline="30000" dirty="0" smtClean="0"/>
              <a:t>2</a:t>
            </a:r>
            <a:r>
              <a:rPr lang="en-US" altLang="ko-KR" sz="1600" dirty="0" smtClean="0"/>
              <a:t>]</a:t>
            </a:r>
          </a:p>
          <a:p>
            <a:pPr>
              <a:lnSpc>
                <a:spcPct val="130000"/>
              </a:lnSpc>
              <a:buFont typeface="Wingdings" pitchFamily="2" charset="2"/>
              <a:buChar char="Ø"/>
            </a:pPr>
            <a:r>
              <a:rPr lang="en-US" altLang="ko-KR" sz="1600" dirty="0"/>
              <a:t>Full well capacity : 4.4 Me-</a:t>
            </a:r>
          </a:p>
          <a:p>
            <a:pPr>
              <a:lnSpc>
                <a:spcPct val="130000"/>
              </a:lnSpc>
              <a:buFont typeface="Wingdings" pitchFamily="2" charset="2"/>
              <a:buChar char="Ø"/>
            </a:pPr>
            <a:r>
              <a:rPr lang="en-US" altLang="ko-KR" sz="1600" dirty="0" smtClean="0"/>
              <a:t>Pixel matrix : 1200 x 1200</a:t>
            </a:r>
          </a:p>
          <a:p>
            <a:pPr>
              <a:lnSpc>
                <a:spcPct val="130000"/>
              </a:lnSpc>
              <a:buFont typeface="Wingdings" pitchFamily="2" charset="2"/>
              <a:buChar char="Ø"/>
            </a:pPr>
            <a:r>
              <a:rPr lang="en-US" altLang="ko-KR" sz="1600" dirty="0" err="1" smtClean="0"/>
              <a:t>TowerJazz</a:t>
            </a:r>
            <a:r>
              <a:rPr lang="en-US" altLang="ko-KR" sz="1600" dirty="0" smtClean="0"/>
              <a:t> 0.35 </a:t>
            </a:r>
            <a:r>
              <a:rPr lang="en-US" altLang="ko-KR" sz="1600" dirty="0"/>
              <a:t>um CMOS process </a:t>
            </a:r>
          </a:p>
          <a:p>
            <a:pPr>
              <a:lnSpc>
                <a:spcPct val="130000"/>
              </a:lnSpc>
              <a:buFont typeface="Wingdings" pitchFamily="2" charset="2"/>
              <a:buChar char="Ø"/>
            </a:pPr>
            <a:r>
              <a:rPr lang="en-US" altLang="ko-KR" sz="1600" dirty="0" smtClean="0"/>
              <a:t>Three-side-tileable structure </a:t>
            </a:r>
          </a:p>
          <a:p>
            <a:pPr>
              <a:lnSpc>
                <a:spcPct val="130000"/>
              </a:lnSpc>
              <a:buFont typeface="Wingdings" pitchFamily="2" charset="2"/>
              <a:buChar char="Ø"/>
            </a:pPr>
            <a:r>
              <a:rPr lang="en-US" altLang="ko-KR" sz="1600" dirty="0" smtClean="0"/>
              <a:t>Column-paralleled ADCs</a:t>
            </a:r>
          </a:p>
          <a:p>
            <a:pPr>
              <a:lnSpc>
                <a:spcPct val="130000"/>
              </a:lnSpc>
              <a:buFont typeface="Wingdings" pitchFamily="2" charset="2"/>
              <a:buChar char="Ø"/>
            </a:pPr>
            <a:r>
              <a:rPr lang="en-US" altLang="ko-KR" sz="1600" dirty="0" smtClean="0"/>
              <a:t>14 bit digital outputs</a:t>
            </a:r>
          </a:p>
          <a:p>
            <a:pPr>
              <a:lnSpc>
                <a:spcPct val="130000"/>
              </a:lnSpc>
              <a:buFont typeface="Wingdings" pitchFamily="2" charset="2"/>
              <a:buChar char="Ø"/>
            </a:pPr>
            <a:r>
              <a:rPr lang="en-US" altLang="ko-KR" sz="1600" dirty="0" smtClean="0"/>
              <a:t>2x2 pixel binning</a:t>
            </a:r>
          </a:p>
          <a:p>
            <a:pPr>
              <a:lnSpc>
                <a:spcPct val="130000"/>
              </a:lnSpc>
              <a:buFont typeface="Wingdings" pitchFamily="2" charset="2"/>
              <a:buChar char="Ø"/>
            </a:pPr>
            <a:r>
              <a:rPr lang="en-US" altLang="ko-KR" sz="1600" dirty="0" smtClean="0"/>
              <a:t>30 frame per second in full-resolution</a:t>
            </a:r>
          </a:p>
          <a:p>
            <a:pPr>
              <a:lnSpc>
                <a:spcPct val="130000"/>
              </a:lnSpc>
              <a:buFont typeface="Wingdings" pitchFamily="2" charset="2"/>
              <a:buChar char="Ø"/>
            </a:pPr>
            <a:r>
              <a:rPr lang="en-US" altLang="ko-KR" sz="1600" dirty="0" smtClean="0"/>
              <a:t>Rolling shutter method</a:t>
            </a:r>
          </a:p>
          <a:p>
            <a:pPr>
              <a:lnSpc>
                <a:spcPct val="130000"/>
              </a:lnSpc>
              <a:buFont typeface="Wingdings" pitchFamily="2" charset="2"/>
              <a:buChar char="Ø"/>
            </a:pPr>
            <a:r>
              <a:rPr lang="en-US" altLang="ko-KR" sz="1600" dirty="0" smtClean="0"/>
              <a:t>Power supply : 3.3 V, 3.9V, 3.0V, 0.6V</a:t>
            </a:r>
          </a:p>
          <a:p>
            <a:pPr>
              <a:lnSpc>
                <a:spcPct val="130000"/>
              </a:lnSpc>
              <a:buFont typeface="Wingdings" pitchFamily="2" charset="2"/>
              <a:buChar char="Ø"/>
            </a:pPr>
            <a:r>
              <a:rPr lang="en-US" altLang="ko-KR" sz="1600" dirty="0" smtClean="0"/>
              <a:t>Number of Pads : 752 pads on bottom side</a:t>
            </a:r>
          </a:p>
        </p:txBody>
      </p:sp>
      <p:pic>
        <p:nvPicPr>
          <p:cNvPr id="15" name="그림 41" descr="KH-선택"/>
          <p:cNvPicPr>
            <a:picLocks noGrp="1"/>
          </p:cNvPicPr>
          <p:nvPr isPhoto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23" t="11846" r="24427" b="21427"/>
          <a:stretch/>
        </p:blipFill>
        <p:spPr bwMode="auto">
          <a:xfrm>
            <a:off x="5735470" y="4262055"/>
            <a:ext cx="2520000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날짜 개체 틀 2"/>
          <p:cNvSpPr>
            <a:spLocks noGrp="1"/>
          </p:cNvSpPr>
          <p:nvPr>
            <p:ph type="dt" sz="half" idx="2"/>
          </p:nvPr>
        </p:nvSpPr>
        <p:spPr>
          <a:xfrm>
            <a:off x="316593" y="6612566"/>
            <a:ext cx="1905000" cy="216000"/>
          </a:xfrm>
        </p:spPr>
        <p:txBody>
          <a:bodyPr/>
          <a:lstStyle/>
          <a:p>
            <a:r>
              <a:rPr lang="en-US" altLang="ko-KR" dirty="0" smtClean="0"/>
              <a:t>crkim@keri.re.kr</a:t>
            </a:r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2B47C1-95F7-4752-9E60-FB4A13FA71F9}" type="slidenum">
              <a:rPr lang="en-US" altLang="ko-KR" smtClean="0"/>
              <a:pPr/>
              <a:t>5</a:t>
            </a:fld>
            <a:endParaRPr lang="ko-KR" altLang="en-US"/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2900" dirty="0" smtClean="0"/>
              <a:t>Main Features of </a:t>
            </a:r>
            <a:r>
              <a:rPr lang="en-US" altLang="ko-KR" sz="2900" dirty="0"/>
              <a:t>CMOS </a:t>
            </a:r>
            <a:r>
              <a:rPr lang="en-US" altLang="ko-KR" sz="2900" dirty="0" smtClean="0"/>
              <a:t>X-ray Detector Module</a:t>
            </a:r>
            <a:endParaRPr lang="ko-KR" altLang="en-US" sz="2900" dirty="0"/>
          </a:p>
        </p:txBody>
      </p:sp>
      <p:sp>
        <p:nvSpPr>
          <p:cNvPr id="17" name="TextBox 16"/>
          <p:cNvSpPr txBox="1"/>
          <p:nvPr/>
        </p:nvSpPr>
        <p:spPr>
          <a:xfrm>
            <a:off x="6475190" y="4984909"/>
            <a:ext cx="1040560" cy="369332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lIns="36000" tIns="0" rIns="36000" bIns="0">
            <a:spAutoFit/>
          </a:bodyPr>
          <a:lstStyle>
            <a:defPPr>
              <a:defRPr lang="ko-KR"/>
            </a:defPPr>
            <a:lvl1pPr algn="ctr" eaLnBrk="0" fontAlgn="base" latinLnBrk="0" hangingPunct="0">
              <a:spcBef>
                <a:spcPct val="0"/>
              </a:spcBef>
              <a:spcAft>
                <a:spcPct val="0"/>
              </a:spcAft>
              <a:defRPr sz="8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altLang="ko-KR" sz="1200" dirty="0" smtClean="0"/>
              <a:t>1200x1200</a:t>
            </a:r>
          </a:p>
          <a:p>
            <a:r>
              <a:rPr lang="en-US" altLang="ko-KR" sz="1200" dirty="0" smtClean="0"/>
              <a:t>Pixel Array</a:t>
            </a:r>
            <a:endParaRPr lang="ko-KR" altLang="en-US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0621" y="999212"/>
            <a:ext cx="4009697" cy="302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997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2"/>
          </p:nvPr>
        </p:nvSpPr>
        <p:spPr>
          <a:xfrm>
            <a:off x="316593" y="6612566"/>
            <a:ext cx="1905000" cy="216000"/>
          </a:xfrm>
        </p:spPr>
        <p:txBody>
          <a:bodyPr/>
          <a:lstStyle/>
          <a:p>
            <a:r>
              <a:rPr lang="en-US" altLang="ko-KR" smtClean="0"/>
              <a:t>crkim@keri.re.kr</a:t>
            </a:r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2B47C1-95F7-4752-9E60-FB4A13FA71F9}" type="slidenum">
              <a:rPr lang="en-US" altLang="ko-KR" smtClean="0"/>
              <a:pPr/>
              <a:t>6</a:t>
            </a:fld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idx="1"/>
          </p:nvPr>
        </p:nvSpPr>
        <p:spPr>
          <a:xfrm>
            <a:off x="95242" y="899885"/>
            <a:ext cx="5995196" cy="5631543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ko-KR" dirty="0" smtClean="0"/>
              <a:t>Large-area CMOS </a:t>
            </a:r>
            <a:r>
              <a:rPr lang="en-US" altLang="ko-KR" dirty="0"/>
              <a:t>Sensor </a:t>
            </a:r>
            <a:r>
              <a:rPr lang="en-US" altLang="ko-KR" dirty="0" smtClean="0"/>
              <a:t>with Stitch Process</a:t>
            </a:r>
          </a:p>
          <a:p>
            <a:pPr lvl="1">
              <a:lnSpc>
                <a:spcPct val="120000"/>
              </a:lnSpc>
            </a:pPr>
            <a:r>
              <a:rPr lang="en-US" altLang="ko-KR" dirty="0" smtClean="0"/>
              <a:t>3-TR </a:t>
            </a:r>
            <a:r>
              <a:rPr lang="en-US" altLang="ko-KR" dirty="0"/>
              <a:t>Active Pixel </a:t>
            </a:r>
            <a:r>
              <a:rPr lang="en-US" altLang="ko-KR" dirty="0" smtClean="0"/>
              <a:t>Sensor.</a:t>
            </a:r>
          </a:p>
          <a:p>
            <a:pPr lvl="1">
              <a:lnSpc>
                <a:spcPct val="120000"/>
              </a:lnSpc>
            </a:pPr>
            <a:r>
              <a:rPr lang="en-US" altLang="ko-KR" dirty="0" smtClean="0"/>
              <a:t>Stitch process for large die size</a:t>
            </a:r>
          </a:p>
          <a:p>
            <a:pPr lvl="1">
              <a:lnSpc>
                <a:spcPct val="120000"/>
              </a:lnSpc>
            </a:pPr>
            <a:r>
              <a:rPr lang="en-US" altLang="ko-KR" dirty="0"/>
              <a:t>Segment </a:t>
            </a:r>
            <a:r>
              <a:rPr lang="en-US" altLang="ko-KR" dirty="0" smtClean="0"/>
              <a:t>Design : 9 segments from A to I</a:t>
            </a:r>
            <a:endParaRPr lang="en-US" altLang="ko-KR" dirty="0"/>
          </a:p>
          <a:p>
            <a:pPr lvl="2">
              <a:lnSpc>
                <a:spcPct val="120000"/>
              </a:lnSpc>
            </a:pPr>
            <a:r>
              <a:rPr lang="en-US" altLang="ko-KR" b="1" dirty="0" smtClean="0"/>
              <a:t>E</a:t>
            </a:r>
            <a:r>
              <a:rPr lang="en-US" altLang="ko-KR" dirty="0" smtClean="0"/>
              <a:t> segment consists of 200 x 200 pixel arrays. </a:t>
            </a:r>
            <a:br>
              <a:rPr lang="en-US" altLang="ko-KR" dirty="0" smtClean="0"/>
            </a:br>
            <a:r>
              <a:rPr lang="en-US" altLang="ko-KR" dirty="0" smtClean="0"/>
              <a:t>It repeats 36 times to produce 1200 x 1200 </a:t>
            </a:r>
            <a:br>
              <a:rPr lang="en-US" altLang="ko-KR" dirty="0" smtClean="0"/>
            </a:br>
            <a:r>
              <a:rPr lang="en-US" altLang="ko-KR" dirty="0" smtClean="0"/>
              <a:t>arrays.</a:t>
            </a:r>
          </a:p>
          <a:p>
            <a:pPr lvl="2">
              <a:lnSpc>
                <a:spcPct val="120000"/>
              </a:lnSpc>
            </a:pPr>
            <a:r>
              <a:rPr lang="en-US" altLang="ko-KR" dirty="0" smtClean="0"/>
              <a:t>Row driver and column-paralleled ADCs </a:t>
            </a:r>
            <a:br>
              <a:rPr lang="en-US" altLang="ko-KR" dirty="0" smtClean="0"/>
            </a:br>
            <a:r>
              <a:rPr lang="en-US" altLang="ko-KR" dirty="0" smtClean="0"/>
              <a:t>are located in </a:t>
            </a:r>
            <a:r>
              <a:rPr lang="en-US" altLang="ko-KR" b="1" dirty="0" smtClean="0"/>
              <a:t>H</a:t>
            </a:r>
            <a:r>
              <a:rPr lang="en-US" altLang="ko-KR" dirty="0" smtClean="0"/>
              <a:t> segments. It also repeats </a:t>
            </a:r>
            <a:br>
              <a:rPr lang="en-US" altLang="ko-KR" dirty="0" smtClean="0"/>
            </a:br>
            <a:r>
              <a:rPr lang="en-US" altLang="ko-KR" dirty="0" smtClean="0"/>
              <a:t>6 times on the bottom side of sensor.</a:t>
            </a:r>
          </a:p>
          <a:p>
            <a:pPr lvl="2">
              <a:lnSpc>
                <a:spcPct val="120000"/>
              </a:lnSpc>
            </a:pPr>
            <a:r>
              <a:rPr lang="en-US" altLang="ko-KR" dirty="0" smtClean="0"/>
              <a:t>Other segments are empty area. </a:t>
            </a:r>
            <a:endParaRPr lang="en-US" altLang="ko-KR" dirty="0"/>
          </a:p>
          <a:p>
            <a:pPr lvl="1">
              <a:lnSpc>
                <a:spcPct val="120000"/>
              </a:lnSpc>
            </a:pPr>
            <a:r>
              <a:rPr lang="en-US" altLang="ko-KR" dirty="0" smtClean="0"/>
              <a:t>According to readout </a:t>
            </a:r>
            <a:br>
              <a:rPr lang="en-US" altLang="ko-KR" dirty="0" smtClean="0"/>
            </a:br>
            <a:r>
              <a:rPr lang="en-US" altLang="ko-KR" dirty="0" smtClean="0"/>
              <a:t>structure, we define ‘Bank’; </a:t>
            </a:r>
            <a:br>
              <a:rPr lang="en-US" altLang="ko-KR" dirty="0" smtClean="0"/>
            </a:br>
            <a:r>
              <a:rPr lang="en-US" altLang="ko-KR" dirty="0" smtClean="0"/>
              <a:t>E + H segments.</a:t>
            </a:r>
            <a:br>
              <a:rPr lang="en-US" altLang="ko-KR" dirty="0" smtClean="0"/>
            </a:br>
            <a:endParaRPr lang="en-US" altLang="ko-KR" dirty="0" smtClean="0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Large Area CMOS Image Sensor</a:t>
            </a:r>
            <a:endParaRPr lang="ko-KR" altLang="en-US" dirty="0"/>
          </a:p>
        </p:txBody>
      </p:sp>
      <p:pic>
        <p:nvPicPr>
          <p:cNvPr id="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222" b="29694"/>
          <a:stretch/>
        </p:blipFill>
        <p:spPr bwMode="auto">
          <a:xfrm>
            <a:off x="6991341" y="801746"/>
            <a:ext cx="1942274" cy="1743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그룹 7"/>
          <p:cNvGrpSpPr/>
          <p:nvPr/>
        </p:nvGrpSpPr>
        <p:grpSpPr>
          <a:xfrm>
            <a:off x="5744633" y="2664402"/>
            <a:ext cx="3188982" cy="3730652"/>
            <a:chOff x="5612075" y="2613068"/>
            <a:chExt cx="3188982" cy="3730652"/>
          </a:xfrm>
        </p:grpSpPr>
        <p:pic>
          <p:nvPicPr>
            <p:cNvPr id="55" name="Picture 2"/>
            <p:cNvPicPr>
              <a:picLocks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170" t="10921" r="14475" b="7539"/>
            <a:stretch/>
          </p:blipFill>
          <p:spPr bwMode="auto">
            <a:xfrm>
              <a:off x="5612075" y="2613068"/>
              <a:ext cx="3188982" cy="3188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6" name="TextBox 25"/>
            <p:cNvSpPr txBox="1">
              <a:spLocks noChangeArrowheads="1"/>
            </p:cNvSpPr>
            <p:nvPr/>
          </p:nvSpPr>
          <p:spPr bwMode="auto">
            <a:xfrm>
              <a:off x="5841163" y="2613068"/>
              <a:ext cx="2590164" cy="4147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굴림" pitchFamily="50" charset="-127"/>
                  <a:cs typeface="+mn-cs"/>
                </a:defRPr>
              </a:lvl9pPr>
            </a:lstStyle>
            <a:p>
              <a:pPr algn="ctr" eaLnBrk="1" hangingPunct="1"/>
              <a:r>
                <a:rPr lang="en-US" altLang="ko-KR" sz="1100" b="1" dirty="0">
                  <a:solidFill>
                    <a:schemeClr val="bg1"/>
                  </a:solidFill>
                </a:rPr>
                <a:t>&lt; Wafer top layout &gt;</a:t>
              </a:r>
              <a:endParaRPr lang="ko-KR" altLang="en-US" sz="1100" b="1" dirty="0">
                <a:solidFill>
                  <a:schemeClr val="bg1"/>
                </a:solidFill>
              </a:endParaRPr>
            </a:p>
          </p:txBody>
        </p:sp>
        <p:pic>
          <p:nvPicPr>
            <p:cNvPr id="57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0463" y="3034078"/>
              <a:ext cx="798410" cy="1508302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58" name="직선 연결선 57"/>
            <p:cNvCxnSpPr/>
            <p:nvPr/>
          </p:nvCxnSpPr>
          <p:spPr>
            <a:xfrm flipH="1">
              <a:off x="7470709" y="3765369"/>
              <a:ext cx="359754" cy="919013"/>
            </a:xfrm>
            <a:prstGeom prst="line">
              <a:avLst/>
            </a:prstGeom>
            <a:ln w="19050">
              <a:solidFill>
                <a:schemeClr val="bg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직사각형 58"/>
            <p:cNvSpPr/>
            <p:nvPr/>
          </p:nvSpPr>
          <p:spPr>
            <a:xfrm>
              <a:off x="7829920" y="4027593"/>
              <a:ext cx="778806" cy="381476"/>
            </a:xfrm>
            <a:prstGeom prst="rect">
              <a:avLst/>
            </a:prstGeom>
            <a:solidFill>
              <a:srgbClr val="000000">
                <a:alpha val="3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kumimoji="1"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kumimoji="1"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kumimoji="1"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kumimoji="1"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ko-KR" sz="1200" b="1" dirty="0" smtClean="0"/>
                <a:t>Pixel</a:t>
              </a:r>
              <a:endParaRPr lang="ko-KR" altLang="en-US" sz="1200" b="1" dirty="0"/>
            </a:p>
          </p:txBody>
        </p:sp>
        <p:sp>
          <p:nvSpPr>
            <p:cNvPr id="60" name="직사각형 59"/>
            <p:cNvSpPr/>
            <p:nvPr/>
          </p:nvSpPr>
          <p:spPr>
            <a:xfrm>
              <a:off x="7208560" y="4707242"/>
              <a:ext cx="524298" cy="525751"/>
            </a:xfrm>
            <a:prstGeom prst="rect">
              <a:avLst/>
            </a:prstGeom>
            <a:solidFill>
              <a:srgbClr val="000000">
                <a:alpha val="30196"/>
              </a:srgb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kumimoji="1"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kumimoji="1"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kumimoji="1"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kumimoji="1"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altLang="ko-KR" sz="500" dirty="0"/>
            </a:p>
          </p:txBody>
        </p:sp>
        <p:pic>
          <p:nvPicPr>
            <p:cNvPr id="61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12075" y="5945697"/>
              <a:ext cx="3188982" cy="398023"/>
            </a:xfrm>
            <a:prstGeom prst="rect">
              <a:avLst/>
            </a:prstGeom>
            <a:noFill/>
            <a:ln w="22225">
              <a:solidFill>
                <a:srgbClr val="FF0000"/>
              </a:solidFill>
              <a:prstDash val="solid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62" name="직선 화살표 연결선 61"/>
            <p:cNvCxnSpPr/>
            <p:nvPr/>
          </p:nvCxnSpPr>
          <p:spPr bwMode="auto">
            <a:xfrm flipH="1">
              <a:off x="5911459" y="5802049"/>
              <a:ext cx="10042" cy="14364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63" name="TextBox 25"/>
            <p:cNvSpPr txBox="1">
              <a:spLocks noChangeArrowheads="1"/>
            </p:cNvSpPr>
            <p:nvPr/>
          </p:nvSpPr>
          <p:spPr bwMode="auto">
            <a:xfrm>
              <a:off x="5921501" y="5945698"/>
              <a:ext cx="259016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tx1"/>
                  </a:solidFill>
                  <a:latin typeface="Arial" charset="0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sz="1400" kern="1200">
                  <a:solidFill>
                    <a:schemeClr val="tx1"/>
                  </a:solidFill>
                  <a:latin typeface="Arial" charset="0"/>
                  <a:ea typeface="굴림" pitchFamily="50" charset="-127"/>
                  <a:cs typeface="+mn-cs"/>
                </a:defRPr>
              </a:lvl9pPr>
            </a:lstStyle>
            <a:p>
              <a:pPr algn="ctr" eaLnBrk="1" hangingPunct="1"/>
              <a:r>
                <a:rPr lang="en-US" altLang="ko-KR" sz="1000" b="1" dirty="0"/>
                <a:t>&lt; </a:t>
              </a:r>
              <a:r>
                <a:rPr lang="en-US" altLang="ko-KR" sz="1000" b="1" dirty="0" smtClean="0"/>
                <a:t>readout top layout </a:t>
              </a:r>
              <a:r>
                <a:rPr lang="en-US" altLang="ko-KR" sz="1000" b="1" dirty="0"/>
                <a:t>&gt;</a:t>
              </a:r>
              <a:endParaRPr lang="ko-KR" altLang="en-US" sz="1000" b="1" dirty="0"/>
            </a:p>
          </p:txBody>
        </p:sp>
        <p:sp>
          <p:nvSpPr>
            <p:cNvPr id="2" name="직사각형 1"/>
            <p:cNvSpPr/>
            <p:nvPr/>
          </p:nvSpPr>
          <p:spPr bwMode="auto">
            <a:xfrm>
              <a:off x="5672138" y="5743575"/>
              <a:ext cx="514350" cy="58474"/>
            </a:xfrm>
            <a:prstGeom prst="rect">
              <a:avLst/>
            </a:prstGeom>
            <a:solidFill>
              <a:srgbClr val="FFFF00">
                <a:alpha val="60000"/>
              </a:srgbClr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7053767" y="5232701"/>
              <a:ext cx="833883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ko-KR" sz="1000" dirty="0">
                  <a:solidFill>
                    <a:schemeClr val="bg1"/>
                  </a:solidFill>
                </a:rPr>
                <a:t>(200 x 200)</a:t>
              </a:r>
              <a:endParaRPr lang="ko-KR" alt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5627688" y="4041009"/>
              <a:ext cx="589754" cy="381476"/>
            </a:xfrm>
            <a:prstGeom prst="rect">
              <a:avLst/>
            </a:prstGeom>
            <a:solidFill>
              <a:srgbClr val="000000">
                <a:alpha val="30196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kumimoji="1"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kumimoji="1"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kumimoji="1"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kumimoji="1"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ko-KR" sz="1000" b="1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BANK</a:t>
              </a:r>
              <a:endParaRPr lang="ko-KR" altLang="en-US" sz="1000" b="1" dirty="0">
                <a:solidFill>
                  <a:schemeClr val="accent5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4091251" y="4995093"/>
            <a:ext cx="1410666" cy="1467291"/>
            <a:chOff x="3098982" y="3857946"/>
            <a:chExt cx="1410666" cy="1467291"/>
          </a:xfrm>
        </p:grpSpPr>
        <p:sp>
          <p:nvSpPr>
            <p:cNvPr id="11" name="직사각형 10"/>
            <p:cNvSpPr/>
            <p:nvPr/>
          </p:nvSpPr>
          <p:spPr bwMode="auto">
            <a:xfrm>
              <a:off x="3098982" y="3900612"/>
              <a:ext cx="144000" cy="1440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900" b="1" dirty="0">
                  <a:latin typeface="+mj-ea"/>
                  <a:ea typeface="+mj-ea"/>
                </a:rPr>
                <a:t>A</a:t>
              </a:r>
              <a:endParaRPr lang="ko-KR" altLang="en-US" sz="900" b="1" dirty="0">
                <a:latin typeface="+mj-ea"/>
                <a:ea typeface="+mj-ea"/>
              </a:endParaRPr>
            </a:p>
          </p:txBody>
        </p:sp>
        <p:sp>
          <p:nvSpPr>
            <p:cNvPr id="64" name="직사각형 63"/>
            <p:cNvSpPr/>
            <p:nvPr/>
          </p:nvSpPr>
          <p:spPr bwMode="auto">
            <a:xfrm>
              <a:off x="3242982" y="4044612"/>
              <a:ext cx="720000" cy="72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ea"/>
                  <a:ea typeface="+mj-ea"/>
                </a:rPr>
                <a:t>E</a:t>
              </a:r>
              <a:endParaRPr kumimoji="0" lang="ko-KR" alt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ea"/>
                <a:ea typeface="+mj-ea"/>
              </a:endParaRPr>
            </a:p>
          </p:txBody>
        </p:sp>
        <p:sp>
          <p:nvSpPr>
            <p:cNvPr id="65" name="직사각형 64"/>
            <p:cNvSpPr/>
            <p:nvPr/>
          </p:nvSpPr>
          <p:spPr bwMode="auto">
            <a:xfrm>
              <a:off x="3242982" y="3900612"/>
              <a:ext cx="720000" cy="1440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ea"/>
                  <a:ea typeface="+mj-ea"/>
                </a:rPr>
                <a:t>B</a:t>
              </a:r>
              <a:endParaRPr kumimoji="0" lang="ko-KR" alt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ea"/>
                <a:ea typeface="+mj-ea"/>
              </a:endParaRPr>
            </a:p>
          </p:txBody>
        </p:sp>
        <p:sp>
          <p:nvSpPr>
            <p:cNvPr id="66" name="직사각형 65"/>
            <p:cNvSpPr/>
            <p:nvPr/>
          </p:nvSpPr>
          <p:spPr bwMode="auto">
            <a:xfrm>
              <a:off x="3098982" y="4044612"/>
              <a:ext cx="144000" cy="7200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900" b="1" dirty="0">
                  <a:latin typeface="+mj-ea"/>
                  <a:ea typeface="+mj-ea"/>
                </a:rPr>
                <a:t>D</a:t>
              </a:r>
              <a:endParaRPr lang="ko-KR" altLang="en-US" sz="900" b="1" dirty="0">
                <a:latin typeface="+mj-ea"/>
                <a:ea typeface="+mj-ea"/>
              </a:endParaRPr>
            </a:p>
          </p:txBody>
        </p:sp>
        <p:sp>
          <p:nvSpPr>
            <p:cNvPr id="67" name="직사각형 66"/>
            <p:cNvSpPr/>
            <p:nvPr/>
          </p:nvSpPr>
          <p:spPr bwMode="auto">
            <a:xfrm>
              <a:off x="3242982" y="5124612"/>
              <a:ext cx="720000" cy="1440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ea"/>
                  <a:ea typeface="+mj-ea"/>
                </a:rPr>
                <a:t>H</a:t>
              </a:r>
              <a:endParaRPr kumimoji="0" lang="ko-KR" alt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ea"/>
                <a:ea typeface="+mj-ea"/>
              </a:endParaRPr>
            </a:p>
          </p:txBody>
        </p:sp>
        <p:sp>
          <p:nvSpPr>
            <p:cNvPr id="68" name="직사각형 67"/>
            <p:cNvSpPr/>
            <p:nvPr/>
          </p:nvSpPr>
          <p:spPr bwMode="auto">
            <a:xfrm>
              <a:off x="3098982" y="5124612"/>
              <a:ext cx="144000" cy="144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900" b="1" dirty="0" smtClean="0">
                  <a:latin typeface="+mj-ea"/>
                  <a:ea typeface="+mj-ea"/>
                </a:rPr>
                <a:t>G</a:t>
              </a:r>
              <a:endParaRPr lang="ko-KR" altLang="en-US" sz="900" b="1" dirty="0">
                <a:latin typeface="+mj-ea"/>
                <a:ea typeface="+mj-ea"/>
              </a:endParaRPr>
            </a:p>
          </p:txBody>
        </p:sp>
        <p:sp>
          <p:nvSpPr>
            <p:cNvPr id="69" name="직사각형 68"/>
            <p:cNvSpPr/>
            <p:nvPr/>
          </p:nvSpPr>
          <p:spPr bwMode="auto">
            <a:xfrm>
              <a:off x="4322982" y="3900612"/>
              <a:ext cx="144000" cy="144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900" b="1" dirty="0" smtClean="0">
                  <a:latin typeface="+mj-ea"/>
                  <a:ea typeface="+mj-ea"/>
                </a:rPr>
                <a:t>C</a:t>
              </a:r>
              <a:endParaRPr lang="ko-KR" altLang="en-US" sz="900" b="1" dirty="0">
                <a:latin typeface="+mj-ea"/>
                <a:ea typeface="+mj-ea"/>
              </a:endParaRPr>
            </a:p>
          </p:txBody>
        </p:sp>
        <p:sp>
          <p:nvSpPr>
            <p:cNvPr id="70" name="직사각형 69"/>
            <p:cNvSpPr/>
            <p:nvPr/>
          </p:nvSpPr>
          <p:spPr bwMode="auto">
            <a:xfrm>
              <a:off x="4322982" y="4044612"/>
              <a:ext cx="144000" cy="72000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900" b="1" dirty="0" smtClean="0">
                  <a:latin typeface="+mj-ea"/>
                  <a:ea typeface="+mj-ea"/>
                </a:rPr>
                <a:t>F</a:t>
              </a:r>
              <a:endParaRPr lang="ko-KR" altLang="en-US" sz="900" b="1" dirty="0">
                <a:latin typeface="+mj-ea"/>
                <a:ea typeface="+mj-ea"/>
              </a:endParaRPr>
            </a:p>
          </p:txBody>
        </p:sp>
        <p:sp>
          <p:nvSpPr>
            <p:cNvPr id="71" name="직사각형 70"/>
            <p:cNvSpPr/>
            <p:nvPr/>
          </p:nvSpPr>
          <p:spPr bwMode="auto">
            <a:xfrm>
              <a:off x="4322982" y="5124612"/>
              <a:ext cx="144000" cy="144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900" b="1" dirty="0" smtClean="0">
                  <a:latin typeface="+mj-ea"/>
                  <a:ea typeface="+mj-ea"/>
                </a:rPr>
                <a:t>I</a:t>
              </a:r>
              <a:endParaRPr lang="ko-KR" altLang="en-US" sz="900" b="1" dirty="0">
                <a:latin typeface="+mj-ea"/>
                <a:ea typeface="+mj-ea"/>
              </a:endParaRPr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687687">
              <a:off x="3488316" y="4827811"/>
              <a:ext cx="229332" cy="2526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7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687687">
              <a:off x="4280316" y="4808715"/>
              <a:ext cx="229332" cy="2526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1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887687">
              <a:off x="4018767" y="3846263"/>
              <a:ext cx="229332" cy="2526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2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887687">
              <a:off x="4018768" y="4262113"/>
              <a:ext cx="229332" cy="2526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3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887687">
              <a:off x="4018768" y="5084222"/>
              <a:ext cx="229332" cy="2526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9" name="직사각형 8"/>
          <p:cNvSpPr/>
          <p:nvPr/>
        </p:nvSpPr>
        <p:spPr bwMode="auto">
          <a:xfrm>
            <a:off x="5793266" y="2712778"/>
            <a:ext cx="523714" cy="3140606"/>
          </a:xfrm>
          <a:prstGeom prst="rect">
            <a:avLst/>
          </a:prstGeom>
          <a:noFill/>
          <a:ln w="222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56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2"/>
          </p:nvPr>
        </p:nvSpPr>
        <p:spPr>
          <a:xfrm>
            <a:off x="316593" y="6612566"/>
            <a:ext cx="1905000" cy="216000"/>
          </a:xfrm>
        </p:spPr>
        <p:txBody>
          <a:bodyPr/>
          <a:lstStyle/>
          <a:p>
            <a:r>
              <a:rPr lang="en-US" altLang="ko-KR" smtClean="0"/>
              <a:t>crkim@keri.re.kr</a:t>
            </a:r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2B47C1-95F7-4752-9E60-FB4A13FA71F9}" type="slidenum">
              <a:rPr lang="en-US" altLang="ko-KR" smtClean="0"/>
              <a:pPr/>
              <a:t>7</a:t>
            </a:fld>
            <a:endParaRPr lang="ko-KR" altLang="en-US"/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Readout structure</a:t>
            </a:r>
            <a:endParaRPr lang="ko-KR" altLang="en-US" dirty="0"/>
          </a:p>
        </p:txBody>
      </p:sp>
      <p:grpSp>
        <p:nvGrpSpPr>
          <p:cNvPr id="171" name="그룹 170"/>
          <p:cNvGrpSpPr/>
          <p:nvPr/>
        </p:nvGrpSpPr>
        <p:grpSpPr>
          <a:xfrm>
            <a:off x="446635" y="937557"/>
            <a:ext cx="2327108" cy="5089792"/>
            <a:chOff x="5676250" y="978962"/>
            <a:chExt cx="2327108" cy="5089792"/>
          </a:xfrm>
        </p:grpSpPr>
        <p:sp>
          <p:nvSpPr>
            <p:cNvPr id="7" name="직사각형 6"/>
            <p:cNvSpPr/>
            <p:nvPr/>
          </p:nvSpPr>
          <p:spPr bwMode="auto">
            <a:xfrm>
              <a:off x="5676250" y="978962"/>
              <a:ext cx="2327108" cy="5089792"/>
            </a:xfrm>
            <a:prstGeom prst="rect">
              <a:avLst/>
            </a:prstGeom>
            <a:noFill/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797722" y="1266523"/>
              <a:ext cx="387475" cy="318924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ko-KR" sz="800" dirty="0" smtClean="0"/>
                <a:t>EVEN ROW</a:t>
              </a:r>
              <a:endParaRPr lang="ko-KR" altLang="en-US" sz="8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797723" y="1782183"/>
              <a:ext cx="387474" cy="318924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ko-KR" sz="800" dirty="0" smtClean="0"/>
                <a:t>ODD ROW</a:t>
              </a:r>
              <a:endParaRPr lang="ko-KR" altLang="en-US" sz="8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795907" y="2846339"/>
              <a:ext cx="355301" cy="165036"/>
            </a:xfrm>
            <a:prstGeom prst="rect">
              <a:avLst/>
            </a:prstGeom>
            <a:noFill/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altLang="ko-KR" sz="600" dirty="0" smtClean="0"/>
                <a:t>BIN SW</a:t>
              </a:r>
              <a:endParaRPr lang="ko-KR" altLang="en-US" sz="600" dirty="0"/>
            </a:p>
          </p:txBody>
        </p:sp>
        <p:sp>
          <p:nvSpPr>
            <p:cNvPr id="11" name="직사각형 10"/>
            <p:cNvSpPr/>
            <p:nvPr/>
          </p:nvSpPr>
          <p:spPr bwMode="auto">
            <a:xfrm>
              <a:off x="6460891" y="1154868"/>
              <a:ext cx="504000" cy="504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2" name="직사각형 11"/>
            <p:cNvSpPr/>
            <p:nvPr/>
          </p:nvSpPr>
          <p:spPr bwMode="auto">
            <a:xfrm>
              <a:off x="6964891" y="1154868"/>
              <a:ext cx="504000" cy="504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3" name="직사각형 12"/>
            <p:cNvSpPr/>
            <p:nvPr/>
          </p:nvSpPr>
          <p:spPr bwMode="auto">
            <a:xfrm>
              <a:off x="6460891" y="1658868"/>
              <a:ext cx="504000" cy="504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4" name="직사각형 13"/>
            <p:cNvSpPr/>
            <p:nvPr/>
          </p:nvSpPr>
          <p:spPr bwMode="auto">
            <a:xfrm>
              <a:off x="6964891" y="1658868"/>
              <a:ext cx="504000" cy="504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5" name="직사각형 14"/>
            <p:cNvSpPr/>
            <p:nvPr/>
          </p:nvSpPr>
          <p:spPr bwMode="auto">
            <a:xfrm>
              <a:off x="6397808" y="5591850"/>
              <a:ext cx="1134166" cy="360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Sense Amplifier</a:t>
              </a:r>
              <a:endParaRPr kumimoji="0" lang="ko-KR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cxnSp>
          <p:nvCxnSpPr>
            <p:cNvPr id="16" name="직선 연결선 15"/>
            <p:cNvCxnSpPr/>
            <p:nvPr/>
          </p:nvCxnSpPr>
          <p:spPr bwMode="auto">
            <a:xfrm>
              <a:off x="6082299" y="1406868"/>
              <a:ext cx="15120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직선 연결선 16"/>
            <p:cNvCxnSpPr/>
            <p:nvPr/>
          </p:nvCxnSpPr>
          <p:spPr bwMode="auto">
            <a:xfrm>
              <a:off x="6082299" y="1910868"/>
              <a:ext cx="15120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직선 연결선 17"/>
            <p:cNvCxnSpPr/>
            <p:nvPr/>
          </p:nvCxnSpPr>
          <p:spPr bwMode="auto">
            <a:xfrm>
              <a:off x="6793808" y="1087022"/>
              <a:ext cx="0" cy="1224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직선 연결선 18"/>
            <p:cNvCxnSpPr/>
            <p:nvPr/>
          </p:nvCxnSpPr>
          <p:spPr bwMode="auto">
            <a:xfrm>
              <a:off x="7315974" y="1087022"/>
              <a:ext cx="0" cy="1224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" name="직사각형 19"/>
            <p:cNvSpPr/>
            <p:nvPr/>
          </p:nvSpPr>
          <p:spPr bwMode="auto">
            <a:xfrm>
              <a:off x="6318818" y="3205004"/>
              <a:ext cx="582990" cy="7200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SD-ADC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800" dirty="0" smtClean="0">
                  <a:latin typeface="Tahoma" pitchFamily="34" charset="0"/>
                </a:rPr>
                <a:t>&lt;0&gt;</a:t>
              </a:r>
              <a:endParaRPr kumimoji="0" lang="ko-KR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1" name="직사각형 20"/>
            <p:cNvSpPr/>
            <p:nvPr/>
          </p:nvSpPr>
          <p:spPr bwMode="auto">
            <a:xfrm>
              <a:off x="7027974" y="3205004"/>
              <a:ext cx="542098" cy="7200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SD-ADC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800" dirty="0" smtClean="0">
                  <a:latin typeface="Tahoma" pitchFamily="34" charset="0"/>
                </a:rPr>
                <a:t>&lt;1&gt;</a:t>
              </a:r>
              <a:endParaRPr kumimoji="0" lang="ko-KR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2" name="직사각형 21"/>
            <p:cNvSpPr/>
            <p:nvPr/>
          </p:nvSpPr>
          <p:spPr bwMode="auto">
            <a:xfrm>
              <a:off x="6318818" y="4046816"/>
              <a:ext cx="582990" cy="864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SA-ADC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800" dirty="0" smtClean="0">
                  <a:latin typeface="Tahoma" pitchFamily="34" charset="0"/>
                </a:rPr>
                <a:t>&lt;0&gt;</a:t>
              </a:r>
              <a:endParaRPr kumimoji="0" lang="ko-KR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3" name="직사각형 22"/>
            <p:cNvSpPr/>
            <p:nvPr/>
          </p:nvSpPr>
          <p:spPr bwMode="auto">
            <a:xfrm>
              <a:off x="7027973" y="4046816"/>
              <a:ext cx="542099" cy="864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SA-ADC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800" dirty="0" smtClean="0">
                  <a:latin typeface="Tahoma" pitchFamily="34" charset="0"/>
                </a:rPr>
                <a:t>&lt;1&gt;</a:t>
              </a:r>
              <a:endParaRPr kumimoji="0" lang="ko-KR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4" name="직사각형 23"/>
            <p:cNvSpPr/>
            <p:nvPr/>
          </p:nvSpPr>
          <p:spPr bwMode="auto">
            <a:xfrm>
              <a:off x="6318818" y="5108663"/>
              <a:ext cx="504000" cy="252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12</a:t>
              </a:r>
              <a:endParaRPr kumimoji="0" lang="ko-KR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5" name="직사각형 24"/>
            <p:cNvSpPr/>
            <p:nvPr/>
          </p:nvSpPr>
          <p:spPr bwMode="auto">
            <a:xfrm>
              <a:off x="7138505" y="5108663"/>
              <a:ext cx="504000" cy="252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12</a:t>
              </a:r>
              <a:endParaRPr kumimoji="0" lang="ko-KR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6" name="직사각형 25"/>
            <p:cNvSpPr/>
            <p:nvPr/>
          </p:nvSpPr>
          <p:spPr bwMode="auto">
            <a:xfrm>
              <a:off x="6066818" y="5108663"/>
              <a:ext cx="252000" cy="2520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6</a:t>
              </a:r>
              <a:endParaRPr kumimoji="0" lang="ko-KR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7" name="직사각형 26"/>
            <p:cNvSpPr/>
            <p:nvPr/>
          </p:nvSpPr>
          <p:spPr bwMode="auto">
            <a:xfrm>
              <a:off x="6886505" y="5108663"/>
              <a:ext cx="252000" cy="2520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6</a:t>
              </a:r>
              <a:endParaRPr kumimoji="0" lang="ko-KR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8" name="직사각형 27"/>
            <p:cNvSpPr/>
            <p:nvPr/>
          </p:nvSpPr>
          <p:spPr bwMode="auto">
            <a:xfrm>
              <a:off x="7315974" y="2440001"/>
              <a:ext cx="216000" cy="252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cxnSp>
          <p:nvCxnSpPr>
            <p:cNvPr id="29" name="직선 연결선 28"/>
            <p:cNvCxnSpPr/>
            <p:nvPr/>
          </p:nvCxnSpPr>
          <p:spPr bwMode="auto">
            <a:xfrm>
              <a:off x="6878869" y="1087022"/>
              <a:ext cx="0" cy="1224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직선 연결선 29"/>
            <p:cNvCxnSpPr/>
            <p:nvPr/>
          </p:nvCxnSpPr>
          <p:spPr bwMode="auto">
            <a:xfrm>
              <a:off x="7389232" y="1087022"/>
              <a:ext cx="0" cy="1224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꺾인 연결선 30"/>
            <p:cNvCxnSpPr>
              <a:stCxn id="50" idx="0"/>
            </p:cNvCxnSpPr>
            <p:nvPr/>
          </p:nvCxnSpPr>
          <p:spPr bwMode="auto">
            <a:xfrm rot="5400000" flipH="1" flipV="1">
              <a:off x="6585319" y="2231512"/>
              <a:ext cx="128979" cy="288000"/>
            </a:xfrm>
            <a:prstGeom prst="bentConnector2">
              <a:avLst/>
            </a:prstGeom>
            <a:solidFill>
              <a:schemeClr val="accent1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꺾인 연결선 31"/>
            <p:cNvCxnSpPr>
              <a:endCxn id="49" idx="0"/>
            </p:cNvCxnSpPr>
            <p:nvPr/>
          </p:nvCxnSpPr>
          <p:spPr bwMode="auto">
            <a:xfrm rot="5400000">
              <a:off x="6771851" y="2332982"/>
              <a:ext cx="128977" cy="85061"/>
            </a:xfrm>
            <a:prstGeom prst="bentConnector3">
              <a:avLst/>
            </a:prstGeom>
            <a:solidFill>
              <a:schemeClr val="accent1"/>
            </a:solidFill>
            <a:ln w="952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꺾인 연결선 32"/>
            <p:cNvCxnSpPr>
              <a:endCxn id="28" idx="0"/>
            </p:cNvCxnSpPr>
            <p:nvPr/>
          </p:nvCxnSpPr>
          <p:spPr bwMode="auto">
            <a:xfrm rot="16200000" flipH="1">
              <a:off x="7342115" y="2358141"/>
              <a:ext cx="128977" cy="34741"/>
            </a:xfrm>
            <a:prstGeom prst="bentConnector3">
              <a:avLst/>
            </a:prstGeom>
            <a:solidFill>
              <a:schemeClr val="accent1"/>
            </a:solidFill>
            <a:ln w="952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꺾인 연결선 33"/>
            <p:cNvCxnSpPr>
              <a:endCxn id="51" idx="0"/>
            </p:cNvCxnSpPr>
            <p:nvPr/>
          </p:nvCxnSpPr>
          <p:spPr bwMode="auto">
            <a:xfrm rot="10800000" flipV="1">
              <a:off x="7135975" y="2311023"/>
              <a:ext cx="180001" cy="128978"/>
            </a:xfrm>
            <a:prstGeom prst="bentConnector2">
              <a:avLst/>
            </a:prstGeom>
            <a:solidFill>
              <a:schemeClr val="accent1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5" name="직사각형 34"/>
            <p:cNvSpPr/>
            <p:nvPr/>
          </p:nvSpPr>
          <p:spPr bwMode="auto">
            <a:xfrm>
              <a:off x="6855985" y="2976264"/>
              <a:ext cx="216000" cy="144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6" name="직사각형 35"/>
            <p:cNvSpPr/>
            <p:nvPr/>
          </p:nvSpPr>
          <p:spPr bwMode="auto">
            <a:xfrm>
              <a:off x="6541808" y="2764001"/>
              <a:ext cx="216000" cy="144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7" name="직사각형 36"/>
            <p:cNvSpPr/>
            <p:nvPr/>
          </p:nvSpPr>
          <p:spPr bwMode="auto">
            <a:xfrm>
              <a:off x="7173233" y="2764001"/>
              <a:ext cx="216000" cy="144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cxnSp>
          <p:nvCxnSpPr>
            <p:cNvPr id="38" name="꺾인 연결선 37"/>
            <p:cNvCxnSpPr>
              <a:stCxn id="50" idx="2"/>
              <a:endCxn id="36" idx="0"/>
            </p:cNvCxnSpPr>
            <p:nvPr/>
          </p:nvCxnSpPr>
          <p:spPr bwMode="auto">
            <a:xfrm rot="16200000" flipH="1">
              <a:off x="6541808" y="2656001"/>
              <a:ext cx="72000" cy="144000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꺾인 연결선 38"/>
            <p:cNvCxnSpPr>
              <a:stCxn id="49" idx="2"/>
              <a:endCxn id="36" idx="0"/>
            </p:cNvCxnSpPr>
            <p:nvPr/>
          </p:nvCxnSpPr>
          <p:spPr bwMode="auto">
            <a:xfrm rot="5400000">
              <a:off x="6685808" y="2656001"/>
              <a:ext cx="72000" cy="144000"/>
            </a:xfrm>
            <a:prstGeom prst="bent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꺾인 연결선 39"/>
            <p:cNvCxnSpPr>
              <a:stCxn id="51" idx="2"/>
              <a:endCxn id="37" idx="0"/>
            </p:cNvCxnSpPr>
            <p:nvPr/>
          </p:nvCxnSpPr>
          <p:spPr bwMode="auto">
            <a:xfrm rot="16200000" flipH="1">
              <a:off x="7172603" y="2655371"/>
              <a:ext cx="72000" cy="145259"/>
            </a:xfrm>
            <a:prstGeom prst="bent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꺾인 연결선 40"/>
            <p:cNvCxnSpPr>
              <a:stCxn id="28" idx="2"/>
              <a:endCxn id="37" idx="0"/>
            </p:cNvCxnSpPr>
            <p:nvPr/>
          </p:nvCxnSpPr>
          <p:spPr bwMode="auto">
            <a:xfrm rot="5400000">
              <a:off x="7316604" y="2656631"/>
              <a:ext cx="72000" cy="142741"/>
            </a:xfrm>
            <a:prstGeom prst="bent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직선 연결선 41"/>
            <p:cNvCxnSpPr>
              <a:stCxn id="36" idx="2"/>
            </p:cNvCxnSpPr>
            <p:nvPr/>
          </p:nvCxnSpPr>
          <p:spPr bwMode="auto">
            <a:xfrm>
              <a:off x="6649808" y="2908001"/>
              <a:ext cx="0" cy="29481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직선 연결선 42"/>
            <p:cNvCxnSpPr>
              <a:stCxn id="37" idx="2"/>
            </p:cNvCxnSpPr>
            <p:nvPr/>
          </p:nvCxnSpPr>
          <p:spPr bwMode="auto">
            <a:xfrm flipH="1">
              <a:off x="7279973" y="2908001"/>
              <a:ext cx="1260" cy="29700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직선 연결선 43"/>
            <p:cNvCxnSpPr/>
            <p:nvPr/>
          </p:nvCxnSpPr>
          <p:spPr bwMode="auto">
            <a:xfrm flipH="1">
              <a:off x="6649807" y="3048264"/>
              <a:ext cx="2088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직선 연결선 44"/>
            <p:cNvCxnSpPr>
              <a:endCxn id="35" idx="3"/>
            </p:cNvCxnSpPr>
            <p:nvPr/>
          </p:nvCxnSpPr>
          <p:spPr bwMode="auto">
            <a:xfrm flipH="1" flipV="1">
              <a:off x="7071985" y="3048264"/>
              <a:ext cx="20924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직선 화살표 연결선 45"/>
            <p:cNvCxnSpPr>
              <a:stCxn id="28" idx="1"/>
              <a:endCxn id="48" idx="3"/>
            </p:cNvCxnSpPr>
            <p:nvPr/>
          </p:nvCxnSpPr>
          <p:spPr bwMode="auto">
            <a:xfrm flipH="1">
              <a:off x="6121471" y="2566001"/>
              <a:ext cx="1194503" cy="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  <p:sp>
          <p:nvSpPr>
            <p:cNvPr id="48" name="TextBox 47"/>
            <p:cNvSpPr txBox="1"/>
            <p:nvPr/>
          </p:nvSpPr>
          <p:spPr>
            <a:xfrm>
              <a:off x="5766170" y="2406541"/>
              <a:ext cx="355301" cy="318924"/>
            </a:xfrm>
            <a:prstGeom prst="rect">
              <a:avLst/>
            </a:prstGeom>
            <a:noFill/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altLang="ko-KR" sz="800" dirty="0" smtClean="0"/>
                <a:t>Input Buffer</a:t>
              </a:r>
              <a:endParaRPr lang="ko-KR" altLang="en-US" sz="800" dirty="0"/>
            </a:p>
          </p:txBody>
        </p:sp>
        <p:sp>
          <p:nvSpPr>
            <p:cNvPr id="49" name="직사각형 48"/>
            <p:cNvSpPr/>
            <p:nvPr/>
          </p:nvSpPr>
          <p:spPr bwMode="auto">
            <a:xfrm>
              <a:off x="6685808" y="2440001"/>
              <a:ext cx="216000" cy="252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50" name="직사각형 49"/>
            <p:cNvSpPr/>
            <p:nvPr/>
          </p:nvSpPr>
          <p:spPr bwMode="auto">
            <a:xfrm>
              <a:off x="6397808" y="2440001"/>
              <a:ext cx="216000" cy="252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51" name="직사각형 50"/>
            <p:cNvSpPr/>
            <p:nvPr/>
          </p:nvSpPr>
          <p:spPr bwMode="auto">
            <a:xfrm>
              <a:off x="7027974" y="2440001"/>
              <a:ext cx="216000" cy="252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cxnSp>
          <p:nvCxnSpPr>
            <p:cNvPr id="52" name="직선 연결선 51"/>
            <p:cNvCxnSpPr>
              <a:stCxn id="20" idx="2"/>
              <a:endCxn id="22" idx="0"/>
            </p:cNvCxnSpPr>
            <p:nvPr/>
          </p:nvCxnSpPr>
          <p:spPr bwMode="auto">
            <a:xfrm>
              <a:off x="6610313" y="3925004"/>
              <a:ext cx="0" cy="1218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직선 연결선 52"/>
            <p:cNvCxnSpPr>
              <a:stCxn id="21" idx="2"/>
              <a:endCxn id="23" idx="0"/>
            </p:cNvCxnSpPr>
            <p:nvPr/>
          </p:nvCxnSpPr>
          <p:spPr bwMode="auto">
            <a:xfrm>
              <a:off x="7299023" y="3925004"/>
              <a:ext cx="0" cy="12181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꺾인 연결선 54"/>
            <p:cNvCxnSpPr>
              <a:stCxn id="26" idx="0"/>
            </p:cNvCxnSpPr>
            <p:nvPr/>
          </p:nvCxnSpPr>
          <p:spPr bwMode="auto">
            <a:xfrm rot="5400000" flipH="1" flipV="1">
              <a:off x="5840189" y="4338540"/>
              <a:ext cx="1122753" cy="417495"/>
            </a:xfrm>
            <a:prstGeom prst="bentConnector3">
              <a:avLst>
                <a:gd name="adj1" fmla="val 100223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꺾인 연결선 55"/>
            <p:cNvCxnSpPr/>
            <p:nvPr/>
          </p:nvCxnSpPr>
          <p:spPr bwMode="auto">
            <a:xfrm rot="5400000" flipH="1" flipV="1">
              <a:off x="6576661" y="4386302"/>
              <a:ext cx="1122755" cy="321972"/>
            </a:xfrm>
            <a:prstGeom prst="bentConnector3">
              <a:avLst>
                <a:gd name="adj1" fmla="val 99544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꺾인 연결선 56"/>
            <p:cNvCxnSpPr>
              <a:endCxn id="23" idx="2"/>
            </p:cNvCxnSpPr>
            <p:nvPr/>
          </p:nvCxnSpPr>
          <p:spPr bwMode="auto">
            <a:xfrm rot="16200000" flipV="1">
              <a:off x="7203255" y="5006584"/>
              <a:ext cx="191540" cy="3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꺾인 연결선 57"/>
            <p:cNvCxnSpPr>
              <a:stCxn id="26" idx="2"/>
              <a:endCxn id="15" idx="0"/>
            </p:cNvCxnSpPr>
            <p:nvPr/>
          </p:nvCxnSpPr>
          <p:spPr bwMode="auto">
            <a:xfrm rot="16200000" flipH="1">
              <a:off x="6463261" y="5090219"/>
              <a:ext cx="231187" cy="772073"/>
            </a:xfrm>
            <a:prstGeom prst="bent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꺾인 연결선 58"/>
            <p:cNvCxnSpPr>
              <a:stCxn id="24" idx="2"/>
              <a:endCxn id="15" idx="0"/>
            </p:cNvCxnSpPr>
            <p:nvPr/>
          </p:nvCxnSpPr>
          <p:spPr bwMode="auto">
            <a:xfrm rot="16200000" flipH="1">
              <a:off x="6652261" y="5279219"/>
              <a:ext cx="231187" cy="394073"/>
            </a:xfrm>
            <a:prstGeom prst="bent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꺾인 연결선 59"/>
            <p:cNvCxnSpPr>
              <a:stCxn id="27" idx="2"/>
              <a:endCxn id="15" idx="0"/>
            </p:cNvCxnSpPr>
            <p:nvPr/>
          </p:nvCxnSpPr>
          <p:spPr bwMode="auto">
            <a:xfrm rot="5400000">
              <a:off x="6873105" y="5452449"/>
              <a:ext cx="231187" cy="47614"/>
            </a:xfrm>
            <a:prstGeom prst="bent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꺾인 연결선 60"/>
            <p:cNvCxnSpPr>
              <a:stCxn id="25" idx="2"/>
              <a:endCxn id="15" idx="0"/>
            </p:cNvCxnSpPr>
            <p:nvPr/>
          </p:nvCxnSpPr>
          <p:spPr bwMode="auto">
            <a:xfrm rot="5400000">
              <a:off x="7062105" y="5263449"/>
              <a:ext cx="231187" cy="425614"/>
            </a:xfrm>
            <a:prstGeom prst="bent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2" name="TextBox 61"/>
            <p:cNvSpPr txBox="1"/>
            <p:nvPr/>
          </p:nvSpPr>
          <p:spPr>
            <a:xfrm>
              <a:off x="7570073" y="1541648"/>
              <a:ext cx="379881" cy="349702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altLang="ko-KR" sz="900" dirty="0" smtClean="0"/>
                <a:t>2x2</a:t>
              </a:r>
            </a:p>
            <a:p>
              <a:pPr algn="ctr"/>
              <a:r>
                <a:rPr lang="en-US" altLang="ko-KR" sz="900" dirty="0" smtClean="0"/>
                <a:t>PIXEL</a:t>
              </a:r>
              <a:endParaRPr lang="ko-KR" altLang="en-US" sz="900" dirty="0"/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171838" y="6173349"/>
            <a:ext cx="28219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/>
              <a:t>&lt; 2-Channel Readout Structure &gt;</a:t>
            </a:r>
            <a:endParaRPr lang="ko-KR" altLang="en-US" sz="1200" b="1" dirty="0"/>
          </a:p>
        </p:txBody>
      </p:sp>
      <p:cxnSp>
        <p:nvCxnSpPr>
          <p:cNvPr id="65" name="직선 연결선 64"/>
          <p:cNvCxnSpPr/>
          <p:nvPr/>
        </p:nvCxnSpPr>
        <p:spPr bwMode="auto">
          <a:xfrm>
            <a:off x="4110318" y="909151"/>
            <a:ext cx="0" cy="864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0" name="TextBox 69"/>
          <p:cNvSpPr txBox="1"/>
          <p:nvPr/>
        </p:nvSpPr>
        <p:spPr>
          <a:xfrm>
            <a:off x="3377412" y="1202652"/>
            <a:ext cx="5693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/>
              <a:t>BK1</a:t>
            </a:r>
            <a:endParaRPr lang="ko-KR" altLang="en-US" sz="1200" b="1" dirty="0"/>
          </a:p>
        </p:txBody>
      </p:sp>
      <p:cxnSp>
        <p:nvCxnSpPr>
          <p:cNvPr id="79" name="직선 연결선 78"/>
          <p:cNvCxnSpPr/>
          <p:nvPr/>
        </p:nvCxnSpPr>
        <p:spPr bwMode="auto">
          <a:xfrm>
            <a:off x="3213847" y="909151"/>
            <a:ext cx="0" cy="864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직선 연결선 80"/>
          <p:cNvCxnSpPr/>
          <p:nvPr/>
        </p:nvCxnSpPr>
        <p:spPr bwMode="auto">
          <a:xfrm>
            <a:off x="8592671" y="909151"/>
            <a:ext cx="0" cy="864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직선 연결선 81"/>
          <p:cNvCxnSpPr/>
          <p:nvPr/>
        </p:nvCxnSpPr>
        <p:spPr bwMode="auto">
          <a:xfrm>
            <a:off x="3213847" y="1773151"/>
            <a:ext cx="537882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직선 연결선 83"/>
          <p:cNvCxnSpPr/>
          <p:nvPr/>
        </p:nvCxnSpPr>
        <p:spPr bwMode="auto">
          <a:xfrm>
            <a:off x="5006789" y="909151"/>
            <a:ext cx="0" cy="864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직선 연결선 84"/>
          <p:cNvCxnSpPr/>
          <p:nvPr/>
        </p:nvCxnSpPr>
        <p:spPr bwMode="auto">
          <a:xfrm>
            <a:off x="5903260" y="909151"/>
            <a:ext cx="0" cy="864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직선 연결선 85"/>
          <p:cNvCxnSpPr/>
          <p:nvPr/>
        </p:nvCxnSpPr>
        <p:spPr bwMode="auto">
          <a:xfrm>
            <a:off x="6799731" y="909151"/>
            <a:ext cx="0" cy="864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직선 연결선 86"/>
          <p:cNvCxnSpPr/>
          <p:nvPr/>
        </p:nvCxnSpPr>
        <p:spPr bwMode="auto">
          <a:xfrm>
            <a:off x="7696202" y="909151"/>
            <a:ext cx="0" cy="864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TextBox 87"/>
          <p:cNvSpPr txBox="1"/>
          <p:nvPr/>
        </p:nvSpPr>
        <p:spPr>
          <a:xfrm>
            <a:off x="5170354" y="1202652"/>
            <a:ext cx="5693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/>
              <a:t>BK3</a:t>
            </a:r>
            <a:endParaRPr lang="ko-KR" altLang="en-US" sz="12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6066825" y="1202652"/>
            <a:ext cx="5693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/>
              <a:t>BK4</a:t>
            </a:r>
            <a:endParaRPr lang="ko-KR" altLang="en-US" sz="12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6963296" y="1202652"/>
            <a:ext cx="5693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/>
              <a:t>BK5</a:t>
            </a:r>
            <a:endParaRPr lang="ko-KR" altLang="en-US" sz="1200" b="1" dirty="0"/>
          </a:p>
        </p:txBody>
      </p:sp>
      <p:sp>
        <p:nvSpPr>
          <p:cNvPr id="91" name="TextBox 90"/>
          <p:cNvSpPr txBox="1"/>
          <p:nvPr/>
        </p:nvSpPr>
        <p:spPr>
          <a:xfrm>
            <a:off x="7859767" y="1202652"/>
            <a:ext cx="5693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/>
              <a:t>BK6</a:t>
            </a:r>
            <a:endParaRPr lang="ko-KR" altLang="en-US" sz="1200" b="1" dirty="0"/>
          </a:p>
        </p:txBody>
      </p:sp>
      <p:sp>
        <p:nvSpPr>
          <p:cNvPr id="92" name="TextBox 91"/>
          <p:cNvSpPr txBox="1"/>
          <p:nvPr/>
        </p:nvSpPr>
        <p:spPr>
          <a:xfrm>
            <a:off x="4273883" y="1202652"/>
            <a:ext cx="5693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/>
              <a:t>BK2</a:t>
            </a:r>
            <a:endParaRPr lang="ko-KR" altLang="en-US" sz="1200" b="1" dirty="0"/>
          </a:p>
        </p:txBody>
      </p:sp>
      <p:sp>
        <p:nvSpPr>
          <p:cNvPr id="83" name="직사각형 82"/>
          <p:cNvSpPr/>
          <p:nvPr/>
        </p:nvSpPr>
        <p:spPr bwMode="auto">
          <a:xfrm>
            <a:off x="3213847" y="909151"/>
            <a:ext cx="163565" cy="864000"/>
          </a:xfrm>
          <a:prstGeom prst="rect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94" name="직선 화살표 연결선 93"/>
          <p:cNvCxnSpPr>
            <a:stCxn id="83" idx="1"/>
          </p:cNvCxnSpPr>
          <p:nvPr/>
        </p:nvCxnSpPr>
        <p:spPr bwMode="auto">
          <a:xfrm flipH="1">
            <a:off x="2773743" y="1341151"/>
            <a:ext cx="440104" cy="4401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2" name="꺾인 연결선 101"/>
          <p:cNvCxnSpPr/>
          <p:nvPr/>
        </p:nvCxnSpPr>
        <p:spPr bwMode="auto">
          <a:xfrm rot="16200000" flipV="1">
            <a:off x="1300540" y="4971529"/>
            <a:ext cx="191540" cy="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2993796" y="1895802"/>
            <a:ext cx="5598876" cy="4554546"/>
          </a:xfrm>
        </p:spPr>
        <p:txBody>
          <a:bodyPr>
            <a:noAutofit/>
          </a:bodyPr>
          <a:lstStyle/>
          <a:p>
            <a:pPr>
              <a:lnSpc>
                <a:spcPct val="140000"/>
              </a:lnSpc>
            </a:pPr>
            <a:r>
              <a:rPr lang="en-US" altLang="ko-KR" sz="1400" b="0" dirty="0" smtClean="0"/>
              <a:t>Basic structure </a:t>
            </a:r>
          </a:p>
          <a:p>
            <a:pPr lvl="1">
              <a:lnSpc>
                <a:spcPct val="140000"/>
              </a:lnSpc>
            </a:pPr>
            <a:r>
              <a:rPr lang="en-US" altLang="ko-KR" sz="1200" dirty="0"/>
              <a:t>2 x 2 </a:t>
            </a:r>
            <a:r>
              <a:rPr lang="en-US" altLang="ko-KR" sz="1200" dirty="0" smtClean="0"/>
              <a:t>pixel array and </a:t>
            </a:r>
            <a:r>
              <a:rPr lang="en-US" altLang="ko-KR" sz="1200" b="0" dirty="0" smtClean="0"/>
              <a:t>2 channel ADCs for binning mode.</a:t>
            </a:r>
          </a:p>
          <a:p>
            <a:pPr>
              <a:lnSpc>
                <a:spcPct val="140000"/>
              </a:lnSpc>
            </a:pPr>
            <a:r>
              <a:rPr lang="en-US" altLang="ko-KR" sz="1400" b="0" dirty="0" smtClean="0"/>
              <a:t>The </a:t>
            </a:r>
            <a:r>
              <a:rPr lang="en-US" altLang="ko-KR" sz="1400" b="0" dirty="0"/>
              <a:t>column-parallel </a:t>
            </a:r>
            <a:r>
              <a:rPr lang="en-US" altLang="ko-KR" sz="1400" b="0" dirty="0" smtClean="0"/>
              <a:t>Extended Counting ADC(</a:t>
            </a:r>
            <a:r>
              <a:rPr lang="en-US" altLang="ko-KR" sz="1400" b="0" dirty="0"/>
              <a:t>EC-ADC</a:t>
            </a:r>
            <a:r>
              <a:rPr lang="en-US" altLang="ko-KR" sz="1400" b="0" dirty="0" smtClean="0"/>
              <a:t>) </a:t>
            </a:r>
            <a:r>
              <a:rPr lang="en-US" altLang="ko-KR" sz="1400" b="0" dirty="0"/>
              <a:t>is used in a large area CMOS X-ray </a:t>
            </a:r>
            <a:r>
              <a:rPr lang="en-US" altLang="ko-KR" sz="1400" b="0" dirty="0" smtClean="0"/>
              <a:t>detector to </a:t>
            </a:r>
            <a:r>
              <a:rPr lang="en-US" altLang="ko-KR" sz="1400" b="0" dirty="0"/>
              <a:t>enhance bit-depth.</a:t>
            </a:r>
          </a:p>
          <a:p>
            <a:pPr lvl="1">
              <a:lnSpc>
                <a:spcPct val="140000"/>
              </a:lnSpc>
            </a:pPr>
            <a:r>
              <a:rPr lang="en-US" altLang="ko-KR" sz="1200" dirty="0" smtClean="0"/>
              <a:t>1</a:t>
            </a:r>
            <a:r>
              <a:rPr lang="en-US" altLang="ko-KR" sz="1200" baseline="30000" dirty="0" smtClean="0"/>
              <a:t>st</a:t>
            </a:r>
            <a:r>
              <a:rPr lang="en-US" altLang="ko-KR" sz="1200" dirty="0" smtClean="0"/>
              <a:t> order </a:t>
            </a:r>
            <a:r>
              <a:rPr lang="el-GR" altLang="ko-KR" sz="1200" dirty="0"/>
              <a:t>Σ</a:t>
            </a:r>
            <a:r>
              <a:rPr lang="el-GR" altLang="ko-KR" sz="1200" dirty="0" smtClean="0"/>
              <a:t>Δ</a:t>
            </a:r>
            <a:r>
              <a:rPr lang="en-US" altLang="ko-KR" sz="1200" dirty="0" smtClean="0"/>
              <a:t>-ADC(SD-ADC) output upper 3 bit conversion.</a:t>
            </a:r>
          </a:p>
          <a:p>
            <a:pPr lvl="1">
              <a:lnSpc>
                <a:spcPct val="140000"/>
              </a:lnSpc>
            </a:pPr>
            <a:r>
              <a:rPr lang="en-US" altLang="ko-KR" sz="1200" dirty="0" smtClean="0"/>
              <a:t>Residue is converted by 12 bit SAR-ADC.</a:t>
            </a:r>
            <a:endParaRPr lang="en-US" altLang="ko-KR" sz="1400" b="0" dirty="0" smtClean="0"/>
          </a:p>
          <a:p>
            <a:pPr>
              <a:lnSpc>
                <a:spcPct val="140000"/>
              </a:lnSpc>
            </a:pPr>
            <a:r>
              <a:rPr lang="en-US" altLang="ko-KR" sz="1400" b="0" dirty="0" smtClean="0"/>
              <a:t>In full-resolution mode, each pixel data is converted </a:t>
            </a:r>
            <a:br>
              <a:rPr lang="en-US" altLang="ko-KR" sz="1400" b="0" dirty="0" smtClean="0"/>
            </a:br>
            <a:r>
              <a:rPr lang="en-US" altLang="ko-KR" sz="1400" b="0" dirty="0" smtClean="0"/>
              <a:t>by each column ADCs. </a:t>
            </a:r>
          </a:p>
          <a:p>
            <a:pPr>
              <a:lnSpc>
                <a:spcPct val="140000"/>
              </a:lnSpc>
            </a:pPr>
            <a:r>
              <a:rPr lang="en-US" altLang="ko-KR" sz="1400" b="0" dirty="0" smtClean="0"/>
              <a:t>In binning mode, 2 x 2 pixel is selected simultaneously and all pixel charge are summed at even column ADC (ADC&lt;0&gt;). </a:t>
            </a:r>
            <a:br>
              <a:rPr lang="en-US" altLang="ko-KR" sz="1400" b="0" dirty="0" smtClean="0"/>
            </a:br>
            <a:r>
              <a:rPr lang="en-US" altLang="ko-KR" sz="1400" b="0" dirty="0" smtClean="0"/>
              <a:t> -&gt; the sensitivity increases four times in binning mode.</a:t>
            </a:r>
          </a:p>
          <a:p>
            <a:pPr>
              <a:lnSpc>
                <a:spcPct val="140000"/>
              </a:lnSpc>
            </a:pPr>
            <a:r>
              <a:rPr lang="en-US" altLang="ko-KR" sz="1400" b="0" dirty="0"/>
              <a:t>1</a:t>
            </a:r>
            <a:r>
              <a:rPr lang="en-US" altLang="ko-KR" sz="1400" b="0" dirty="0" smtClean="0"/>
              <a:t> Bank includes 200 channel ADCs and 125 pads are placed per bank. So, </a:t>
            </a:r>
            <a:r>
              <a:rPr lang="en-US" altLang="ko-KR" sz="1400" b="0" dirty="0"/>
              <a:t>18bit ADC </a:t>
            </a:r>
            <a:r>
              <a:rPr lang="en-US" altLang="ko-KR" sz="1400" b="0" dirty="0" smtClean="0"/>
              <a:t>raw data of 6</a:t>
            </a:r>
            <a:r>
              <a:rPr lang="ko-KR" altLang="en-US" sz="1400" b="0" dirty="0" smtClean="0"/>
              <a:t> </a:t>
            </a:r>
            <a:r>
              <a:rPr lang="en-US" altLang="ko-KR" sz="1400" b="0" dirty="0" smtClean="0"/>
              <a:t>banks output</a:t>
            </a:r>
            <a:r>
              <a:rPr lang="ko-KR" altLang="en-US" sz="1400" b="0" dirty="0" smtClean="0"/>
              <a:t> </a:t>
            </a:r>
            <a:r>
              <a:rPr lang="en-US" altLang="ko-KR" sz="1400" b="0" dirty="0" smtClean="0"/>
              <a:t>at the same time.</a:t>
            </a:r>
          </a:p>
        </p:txBody>
      </p:sp>
    </p:spTree>
    <p:extLst>
      <p:ext uri="{BB962C8B-B14F-4D97-AF65-F5344CB8AC3E}">
        <p14:creationId xmlns:p14="http://schemas.microsoft.com/office/powerpoint/2010/main" val="169211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2"/>
          </p:nvPr>
        </p:nvSpPr>
        <p:spPr>
          <a:xfrm>
            <a:off x="316593" y="6612566"/>
            <a:ext cx="1905000" cy="216000"/>
          </a:xfrm>
        </p:spPr>
        <p:txBody>
          <a:bodyPr/>
          <a:lstStyle/>
          <a:p>
            <a:r>
              <a:rPr lang="en-US" altLang="ko-KR" smtClean="0"/>
              <a:t>crkim@keri.re.kr</a:t>
            </a:r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2B47C1-95F7-4752-9E60-FB4A13FA71F9}" type="slidenum">
              <a:rPr lang="en-US" altLang="ko-KR" smtClean="0"/>
              <a:pPr/>
              <a:t>8</a:t>
            </a:fld>
            <a:endParaRPr lang="ko-KR" altLang="en-US"/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Sensor Control Logic</a:t>
            </a:r>
            <a:endParaRPr lang="ko-KR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881" y="1629000"/>
            <a:ext cx="7327328" cy="39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직사각형 10"/>
          <p:cNvSpPr/>
          <p:nvPr/>
        </p:nvSpPr>
        <p:spPr>
          <a:xfrm>
            <a:off x="2367651" y="2268376"/>
            <a:ext cx="2819272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ko-KR" sz="1200" dirty="0" smtClean="0"/>
              <a:t> Line </a:t>
            </a:r>
            <a:r>
              <a:rPr lang="en-US" altLang="ko-KR" sz="1200" dirty="0"/>
              <a:t>memory is </a:t>
            </a:r>
            <a:r>
              <a:rPr lang="en-US" altLang="ko-KR" sz="1200" dirty="0" smtClean="0"/>
              <a:t>divided into 6 banks.</a:t>
            </a:r>
            <a:endParaRPr lang="ko-KR" altLang="en-US" sz="1200" dirty="0"/>
          </a:p>
        </p:txBody>
      </p:sp>
      <p:sp>
        <p:nvSpPr>
          <p:cNvPr id="88" name="직사각형 87"/>
          <p:cNvSpPr/>
          <p:nvPr/>
        </p:nvSpPr>
        <p:spPr>
          <a:xfrm>
            <a:off x="2367651" y="1735926"/>
            <a:ext cx="295189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 smtClean="0"/>
              <a:t>Digital </a:t>
            </a:r>
            <a:r>
              <a:rPr lang="en-US" altLang="ko-KR" sz="1200" dirty="0"/>
              <a:t>error correction </a:t>
            </a:r>
            <a:r>
              <a:rPr lang="en-US" altLang="ko-KR" sz="1200" dirty="0" smtClean="0"/>
              <a:t>and Digital CDS</a:t>
            </a:r>
            <a:endParaRPr lang="ko-KR" altLang="en-US" sz="1200" dirty="0"/>
          </a:p>
        </p:txBody>
      </p:sp>
      <p:sp>
        <p:nvSpPr>
          <p:cNvPr id="89" name="직사각형 88"/>
          <p:cNvSpPr/>
          <p:nvPr/>
        </p:nvSpPr>
        <p:spPr>
          <a:xfrm>
            <a:off x="4076545" y="5845955"/>
            <a:ext cx="47598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/>
              <a:t>D</a:t>
            </a:r>
            <a:r>
              <a:rPr lang="en-US" altLang="ko-KR" sz="1200" dirty="0" smtClean="0"/>
              <a:t>ata from</a:t>
            </a:r>
            <a:r>
              <a:rPr lang="ko-KR" altLang="en-US" sz="1200" dirty="0" smtClean="0"/>
              <a:t> </a:t>
            </a:r>
            <a:r>
              <a:rPr lang="en-US" altLang="ko-KR" sz="1200" dirty="0" smtClean="0"/>
              <a:t>bank1 to bank6 is stored at external memory in order.</a:t>
            </a:r>
            <a:endParaRPr lang="ko-KR" altLang="en-US" sz="1200" dirty="0"/>
          </a:p>
        </p:txBody>
      </p:sp>
      <p:sp>
        <p:nvSpPr>
          <p:cNvPr id="90" name="직사각형 89"/>
          <p:cNvSpPr/>
          <p:nvPr/>
        </p:nvSpPr>
        <p:spPr>
          <a:xfrm>
            <a:off x="5740272" y="1391214"/>
            <a:ext cx="33021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/>
              <a:t> Two External memories are used.</a:t>
            </a:r>
          </a:p>
          <a:p>
            <a:r>
              <a:rPr lang="en-US" altLang="ko-KR" sz="1200" dirty="0" smtClean="0"/>
              <a:t> While reading </a:t>
            </a:r>
            <a:r>
              <a:rPr lang="en-US" altLang="ko-KR" sz="1200" dirty="0"/>
              <a:t>1 frame data(2.5MB) to host pc </a:t>
            </a:r>
            <a:r>
              <a:rPr lang="en-US" altLang="ko-KR" sz="1200" dirty="0" smtClean="0"/>
              <a:t>from one </a:t>
            </a:r>
            <a:r>
              <a:rPr lang="en-US" altLang="ko-KR" sz="1200" dirty="0" smtClean="0"/>
              <a:t>memory via </a:t>
            </a:r>
            <a:r>
              <a:rPr lang="en-US" altLang="ko-KR" sz="1200" dirty="0" smtClean="0"/>
              <a:t>USB2.0, controller writes sensor data at </a:t>
            </a:r>
            <a:r>
              <a:rPr lang="en-US" altLang="ko-KR" sz="1200" dirty="0"/>
              <a:t>another one</a:t>
            </a:r>
            <a:r>
              <a:rPr lang="en-US" altLang="ko-KR" sz="1200" dirty="0" smtClean="0"/>
              <a:t>.</a:t>
            </a:r>
            <a:endParaRPr lang="ko-KR" altLang="en-US" sz="1200" dirty="0"/>
          </a:p>
        </p:txBody>
      </p:sp>
      <p:sp>
        <p:nvSpPr>
          <p:cNvPr id="13" name="직사각형 12"/>
          <p:cNvSpPr/>
          <p:nvPr/>
        </p:nvSpPr>
        <p:spPr>
          <a:xfrm>
            <a:off x="6891267" y="4349282"/>
            <a:ext cx="22527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 smtClean="0"/>
              <a:t> The </a:t>
            </a:r>
            <a:r>
              <a:rPr lang="en-US" altLang="ko-KR" sz="1200" dirty="0"/>
              <a:t>data via USB is </a:t>
            </a:r>
            <a:br>
              <a:rPr lang="en-US" altLang="ko-KR" sz="1200" dirty="0"/>
            </a:br>
            <a:r>
              <a:rPr lang="en-US" altLang="ko-KR" sz="1200" dirty="0" smtClean="0"/>
              <a:t>displayed </a:t>
            </a:r>
            <a:r>
              <a:rPr lang="en-US" altLang="ko-KR" sz="1200" dirty="0"/>
              <a:t>on the UI program.</a:t>
            </a:r>
          </a:p>
        </p:txBody>
      </p:sp>
      <p:cxnSp>
        <p:nvCxnSpPr>
          <p:cNvPr id="16" name="직선 화살표 연결선 15"/>
          <p:cNvCxnSpPr>
            <a:stCxn id="11" idx="2"/>
          </p:cNvCxnSpPr>
          <p:nvPr/>
        </p:nvCxnSpPr>
        <p:spPr bwMode="auto">
          <a:xfrm>
            <a:off x="3777287" y="2545375"/>
            <a:ext cx="0" cy="95787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1" name="직선 화살표 연결선 100"/>
          <p:cNvCxnSpPr/>
          <p:nvPr/>
        </p:nvCxnSpPr>
        <p:spPr bwMode="auto">
          <a:xfrm>
            <a:off x="2773779" y="2012925"/>
            <a:ext cx="147221" cy="149032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직선 화살표 연결선 23"/>
          <p:cNvCxnSpPr/>
          <p:nvPr/>
        </p:nvCxnSpPr>
        <p:spPr bwMode="auto">
          <a:xfrm flipH="1">
            <a:off x="5842000" y="2406877"/>
            <a:ext cx="723804" cy="6636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8" name="직사각형 107"/>
          <p:cNvSpPr/>
          <p:nvPr/>
        </p:nvSpPr>
        <p:spPr>
          <a:xfrm>
            <a:off x="157851" y="5825528"/>
            <a:ext cx="32778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 smtClean="0"/>
              <a:t>Timing control signals asserts to each bank.</a:t>
            </a:r>
            <a:endParaRPr lang="ko-KR" altLang="en-US" sz="1200" dirty="0"/>
          </a:p>
        </p:txBody>
      </p:sp>
      <p:cxnSp>
        <p:nvCxnSpPr>
          <p:cNvPr id="673" name="직선 화살표 연결선 672"/>
          <p:cNvCxnSpPr/>
          <p:nvPr/>
        </p:nvCxnSpPr>
        <p:spPr bwMode="auto">
          <a:xfrm flipV="1">
            <a:off x="2921000" y="5359400"/>
            <a:ext cx="215900" cy="60462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77" name="직선 화살표 연결선 676"/>
          <p:cNvCxnSpPr/>
          <p:nvPr/>
        </p:nvCxnSpPr>
        <p:spPr bwMode="auto">
          <a:xfrm flipH="1" flipV="1">
            <a:off x="4267200" y="4580114"/>
            <a:ext cx="190500" cy="124541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79" name="직선 화살표 연결선 678"/>
          <p:cNvCxnSpPr>
            <a:stCxn id="13" idx="2"/>
          </p:cNvCxnSpPr>
          <p:nvPr/>
        </p:nvCxnSpPr>
        <p:spPr bwMode="auto">
          <a:xfrm flipH="1">
            <a:off x="7740209" y="4810947"/>
            <a:ext cx="277425" cy="28175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64257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2"/>
          </p:nvPr>
        </p:nvSpPr>
        <p:spPr>
          <a:xfrm>
            <a:off x="316593" y="6612566"/>
            <a:ext cx="1905000" cy="216000"/>
          </a:xfrm>
        </p:spPr>
        <p:txBody>
          <a:bodyPr/>
          <a:lstStyle/>
          <a:p>
            <a:r>
              <a:rPr lang="en-US" altLang="ko-KR" smtClean="0"/>
              <a:t>crkim@keri.re.kr</a:t>
            </a:r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2B47C1-95F7-4752-9E60-FB4A13FA71F9}" type="slidenum">
              <a:rPr lang="en-US" altLang="ko-KR" smtClean="0"/>
              <a:pPr/>
              <a:t>9</a:t>
            </a:fld>
            <a:endParaRPr lang="ko-KR" altLang="en-US"/>
          </a:p>
        </p:txBody>
      </p:sp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CMOS X-ray </a:t>
            </a:r>
            <a:r>
              <a:rPr lang="en-US" altLang="ko-KR" dirty="0" smtClean="0"/>
              <a:t>Detector Module (1)</a:t>
            </a: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381" y="1237242"/>
            <a:ext cx="3960000" cy="44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466" y="1237242"/>
            <a:ext cx="3960000" cy="44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3" name="TextBox 112"/>
          <p:cNvSpPr txBox="1"/>
          <p:nvPr/>
        </p:nvSpPr>
        <p:spPr>
          <a:xfrm>
            <a:off x="1021403" y="5671048"/>
            <a:ext cx="28219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/>
              <a:t>&lt; Front &gt;</a:t>
            </a:r>
            <a:endParaRPr lang="ko-KR" altLang="en-US" sz="1400" b="1" dirty="0"/>
          </a:p>
        </p:txBody>
      </p:sp>
      <p:sp>
        <p:nvSpPr>
          <p:cNvPr id="114" name="TextBox 113"/>
          <p:cNvSpPr txBox="1"/>
          <p:nvPr/>
        </p:nvSpPr>
        <p:spPr>
          <a:xfrm>
            <a:off x="5320487" y="5671048"/>
            <a:ext cx="28219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/>
              <a:t>&lt; Back  &gt;</a:t>
            </a: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18926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rkim_th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가을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s484_template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484_template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484_template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484_template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484_template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484_template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14518</TotalTime>
  <Words>1162</Words>
  <Application>Microsoft Office PowerPoint</Application>
  <PresentationFormat>화면 슬라이드 쇼(4:3)</PresentationFormat>
  <Paragraphs>311</Paragraphs>
  <Slides>20</Slides>
  <Notes>14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1" baseType="lpstr">
      <vt:lpstr>1_crkim_thin</vt:lpstr>
      <vt:lpstr>High Resolution  Digital Flat-Panel X-ray Detector  Based on Large Area CMOS Image Sensor</vt:lpstr>
      <vt:lpstr>Outline</vt:lpstr>
      <vt:lpstr>Introduction (1)</vt:lpstr>
      <vt:lpstr>Introduction (2)</vt:lpstr>
      <vt:lpstr>Main Features of CMOS X-ray Detector Module</vt:lpstr>
      <vt:lpstr>Large Area CMOS Image Sensor</vt:lpstr>
      <vt:lpstr>Readout structure</vt:lpstr>
      <vt:lpstr>Sensor Control Logic</vt:lpstr>
      <vt:lpstr>CMOS X-ray Detector Module (1)</vt:lpstr>
      <vt:lpstr>CMOS X-ray Detector Module (2)</vt:lpstr>
      <vt:lpstr>X-ray Characteristics (1)</vt:lpstr>
      <vt:lpstr>X-ray Characteristics (2)</vt:lpstr>
      <vt:lpstr>X-ray Characteristics (2)</vt:lpstr>
      <vt:lpstr>X-ray Characteristics (3)</vt:lpstr>
      <vt:lpstr>X-ray Images (1)</vt:lpstr>
      <vt:lpstr>X-ray Images (2)</vt:lpstr>
      <vt:lpstr>Spatial Resolution</vt:lpstr>
      <vt:lpstr>Future Works</vt:lpstr>
      <vt:lpstr>Summary</vt:lpstr>
      <vt:lpstr>Thank you for your attention !</vt:lpstr>
    </vt:vector>
  </TitlesOfParts>
  <Company>The Gate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X-ray Detector Timing Generator</dc:title>
  <dc:creator>Chorong Kim</dc:creator>
  <cp:lastModifiedBy>Registered User</cp:lastModifiedBy>
  <cp:revision>11389</cp:revision>
  <dcterms:created xsi:type="dcterms:W3CDTF">2011-03-11T08:30:57Z</dcterms:created>
  <dcterms:modified xsi:type="dcterms:W3CDTF">2014-09-05T14:21:04Z</dcterms:modified>
</cp:coreProperties>
</file>