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avi" ContentType="video/x-msvideo"/>
  <Default Extension="tiff" ContentType="image/tif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  <p:sldMasterId id="2147483697" r:id="rId2"/>
  </p:sldMasterIdLst>
  <p:notesMasterIdLst>
    <p:notesMasterId r:id="rId48"/>
  </p:notesMasterIdLst>
  <p:handoutMasterIdLst>
    <p:handoutMasterId r:id="rId49"/>
  </p:handoutMasterIdLst>
  <p:sldIdLst>
    <p:sldId id="256" r:id="rId3"/>
    <p:sldId id="274" r:id="rId4"/>
    <p:sldId id="262" r:id="rId5"/>
    <p:sldId id="267" r:id="rId6"/>
    <p:sldId id="264" r:id="rId7"/>
    <p:sldId id="265" r:id="rId8"/>
    <p:sldId id="268" r:id="rId9"/>
    <p:sldId id="269" r:id="rId10"/>
    <p:sldId id="277" r:id="rId11"/>
    <p:sldId id="278" r:id="rId12"/>
    <p:sldId id="283" r:id="rId13"/>
    <p:sldId id="270" r:id="rId14"/>
    <p:sldId id="272" r:id="rId15"/>
    <p:sldId id="273" r:id="rId16"/>
    <p:sldId id="275" r:id="rId17"/>
    <p:sldId id="276" r:id="rId18"/>
    <p:sldId id="281" r:id="rId19"/>
    <p:sldId id="282" r:id="rId20"/>
    <p:sldId id="279" r:id="rId21"/>
    <p:sldId id="280" r:id="rId22"/>
    <p:sldId id="289" r:id="rId23"/>
    <p:sldId id="290" r:id="rId24"/>
    <p:sldId id="291" r:id="rId25"/>
    <p:sldId id="292" r:id="rId26"/>
    <p:sldId id="297" r:id="rId27"/>
    <p:sldId id="293" r:id="rId28"/>
    <p:sldId id="294" r:id="rId29"/>
    <p:sldId id="295" r:id="rId30"/>
    <p:sldId id="284" r:id="rId31"/>
    <p:sldId id="298" r:id="rId32"/>
    <p:sldId id="317" r:id="rId33"/>
    <p:sldId id="303" r:id="rId34"/>
    <p:sldId id="316" r:id="rId35"/>
    <p:sldId id="313" r:id="rId36"/>
    <p:sldId id="315" r:id="rId37"/>
    <p:sldId id="304" r:id="rId38"/>
    <p:sldId id="299" r:id="rId39"/>
    <p:sldId id="300" r:id="rId40"/>
    <p:sldId id="301" r:id="rId41"/>
    <p:sldId id="285" r:id="rId42"/>
    <p:sldId id="312" r:id="rId43"/>
    <p:sldId id="314" r:id="rId44"/>
    <p:sldId id="305" r:id="rId45"/>
    <p:sldId id="296" r:id="rId46"/>
    <p:sldId id="306" r:id="rId4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150" autoAdjust="0"/>
  </p:normalViewPr>
  <p:slideViewPr>
    <p:cSldViewPr>
      <p:cViewPr>
        <p:scale>
          <a:sx n="100" d="100"/>
          <a:sy n="100" d="100"/>
        </p:scale>
        <p:origin x="226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 smtClean="0"/>
            </a:lvl1pPr>
          </a:lstStyle>
          <a:p>
            <a:pPr>
              <a:defRPr/>
            </a:pPr>
            <a:fld id="{014794C3-72C9-49D8-84A0-4FBE0D0E1E67}" type="datetimeFigureOut">
              <a:rPr lang="en-US"/>
              <a:pPr>
                <a:defRPr/>
              </a:pPr>
              <a:t>9/2/2014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en-US"/>
              <a:t>IUCr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6931662-B453-4DDC-B9C5-645CB2F2F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9466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 smtClean="0"/>
            </a:lvl1pPr>
          </a:lstStyle>
          <a:p>
            <a:pPr>
              <a:defRPr/>
            </a:pPr>
            <a:fld id="{7EE22876-9708-49B8-8795-07EAF8A967AC}" type="datetimeFigureOut">
              <a:rPr lang="en-US"/>
              <a:pPr>
                <a:defRPr/>
              </a:pPr>
              <a:t>9/2/2014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4" tIns="46586" rIns="93174" bIns="46586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3"/>
            <a:ext cx="5608320" cy="3660457"/>
          </a:xfrm>
          <a:prstGeom prst="rect">
            <a:avLst/>
          </a:prstGeom>
        </p:spPr>
        <p:txBody>
          <a:bodyPr vert="horz" lIns="93174" tIns="46586" rIns="93174" bIns="46586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en-US"/>
              <a:t>IUCr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006323F-CC15-4483-9120-0D08F0C67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4165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IUCr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06323F-CC15-4483-9120-0D08F0C6702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319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In-situ exposures as short as 70ns use</a:t>
            </a:r>
            <a:r>
              <a:rPr lang="en-US" baseline="0" dirty="0" smtClean="0"/>
              <a:t> bunch trains at CHESS – used to look at high strain rate mechanical deformation / dynamic loading.</a:t>
            </a:r>
          </a:p>
          <a:p>
            <a:endParaRPr lang="en-US" baseline="0" dirty="0" smtClean="0"/>
          </a:p>
          <a:p>
            <a:r>
              <a:rPr lang="en-US" baseline="0" dirty="0" smtClean="0"/>
              <a:t>Need:  Beam parameters – 10 </a:t>
            </a:r>
            <a:r>
              <a:rPr lang="en-US" baseline="0" dirty="0" err="1" smtClean="0"/>
              <a:t>keV</a:t>
            </a:r>
            <a:r>
              <a:rPr lang="en-US" baseline="0" dirty="0" smtClean="0"/>
              <a:t>, 2% </a:t>
            </a:r>
            <a:r>
              <a:rPr lang="en-US" baseline="0" dirty="0" err="1" smtClean="0"/>
              <a:t>bandpass</a:t>
            </a:r>
            <a:r>
              <a:rPr lang="en-US" baseline="0" dirty="0" smtClean="0"/>
              <a:t>, 2x10^13 photons/s/mm2. Etc.</a:t>
            </a:r>
          </a:p>
          <a:p>
            <a:pPr algn="l"/>
            <a:r>
              <a:rPr lang="en-US" baseline="0" dirty="0" smtClean="0"/>
              <a:t>	3mm diameter </a:t>
            </a:r>
            <a:r>
              <a:rPr lang="en-US" baseline="0" dirty="0" err="1" smtClean="0"/>
              <a:t>kolsky</a:t>
            </a:r>
            <a:r>
              <a:rPr lang="en-US" baseline="0" dirty="0" smtClean="0"/>
              <a:t> bars.</a:t>
            </a:r>
          </a:p>
          <a:p>
            <a:r>
              <a:rPr lang="en-US" baseline="0" dirty="0" smtClean="0"/>
              <a:t>            sample:  Mg alloy, AZ31, grain size 3um</a:t>
            </a:r>
          </a:p>
          <a:p>
            <a:r>
              <a:rPr lang="en-US" baseline="0" dirty="0" smtClean="0"/>
              <a:t>            movie of deformation.</a:t>
            </a:r>
          </a:p>
          <a:p>
            <a:r>
              <a:rPr lang="en-US" baseline="0" dirty="0" smtClean="0"/>
              <a:t>            diffraction patterns.</a:t>
            </a:r>
          </a:p>
          <a:p>
            <a:r>
              <a:rPr lang="en-US" baseline="0" dirty="0" smtClean="0"/>
              <a:t>	what the diffraction patterns tell us.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IUCr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06323F-CC15-4483-9120-0D08F0C6702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8225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Also used in time-resolved</a:t>
            </a:r>
            <a:r>
              <a:rPr lang="en-US" baseline="0" dirty="0" smtClean="0"/>
              <a:t> study of metals under stress</a:t>
            </a:r>
          </a:p>
          <a:p>
            <a:r>
              <a:rPr lang="en-US" baseline="0" dirty="0" smtClean="0"/>
              <a:t>CHESS </a:t>
            </a:r>
            <a:r>
              <a:rPr lang="en-US" baseline="0" dirty="0" err="1" smtClean="0"/>
              <a:t>beamline</a:t>
            </a:r>
            <a:r>
              <a:rPr lang="en-US" baseline="0" dirty="0" smtClean="0"/>
              <a:t> G3</a:t>
            </a:r>
          </a:p>
          <a:p>
            <a:r>
              <a:rPr lang="en-US" baseline="0" dirty="0" err="1" smtClean="0"/>
              <a:t>Kolsky</a:t>
            </a:r>
            <a:r>
              <a:rPr lang="en-US" baseline="0" dirty="0" smtClean="0"/>
              <a:t> bar used to compress magnesium sample with high strain rate</a:t>
            </a:r>
          </a:p>
          <a:p>
            <a:r>
              <a:rPr lang="en-US" baseline="0" dirty="0" smtClean="0"/>
              <a:t>Frame detector at 5 microsecond exposures, separated by 100 ns</a:t>
            </a:r>
          </a:p>
          <a:p>
            <a:r>
              <a:rPr lang="en-US" baseline="0" dirty="0" smtClean="0"/>
              <a:t>Watch evolution of diffraction pattern during compression event</a:t>
            </a:r>
          </a:p>
          <a:p>
            <a:r>
              <a:rPr lang="en-US" baseline="0" dirty="0" smtClean="0"/>
              <a:t>We plan to do more experiments of this type investigating dynamics in other materials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B5421-71AE-4EE1-A0B1-5082ECB43E2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3382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Also used in time-resolved</a:t>
            </a:r>
            <a:r>
              <a:rPr lang="en-US" baseline="0" dirty="0" smtClean="0"/>
              <a:t> study of metals under stress</a:t>
            </a:r>
          </a:p>
          <a:p>
            <a:r>
              <a:rPr lang="en-US" baseline="0" dirty="0" smtClean="0"/>
              <a:t>CHESS </a:t>
            </a:r>
            <a:r>
              <a:rPr lang="en-US" baseline="0" dirty="0" err="1" smtClean="0"/>
              <a:t>beamline</a:t>
            </a:r>
            <a:r>
              <a:rPr lang="en-US" baseline="0" dirty="0" smtClean="0"/>
              <a:t> G3</a:t>
            </a:r>
          </a:p>
          <a:p>
            <a:r>
              <a:rPr lang="en-US" baseline="0" dirty="0" err="1" smtClean="0"/>
              <a:t>Kolsky</a:t>
            </a:r>
            <a:r>
              <a:rPr lang="en-US" baseline="0" dirty="0" smtClean="0"/>
              <a:t> bar used to compress magnesium sample with high strain rate</a:t>
            </a:r>
          </a:p>
          <a:p>
            <a:r>
              <a:rPr lang="en-US" baseline="0" dirty="0" smtClean="0"/>
              <a:t>Frame detector at 5 microsecond exposures, separated by 100 ns</a:t>
            </a:r>
          </a:p>
          <a:p>
            <a:r>
              <a:rPr lang="en-US" baseline="0" dirty="0" smtClean="0"/>
              <a:t>Watch evolution of diffraction pattern during compression event</a:t>
            </a:r>
          </a:p>
          <a:p>
            <a:r>
              <a:rPr lang="en-US" baseline="0" dirty="0" smtClean="0"/>
              <a:t>We plan to do more experiments of this type investigating dynamics in other materials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B5421-71AE-4EE1-A0B1-5082ECB43E2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6616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300" dirty="0"/>
              <a:t>- The first detector I’ll talk about is the mixed-mode PAD</a:t>
            </a:r>
          </a:p>
          <a:p>
            <a:r>
              <a:rPr lang="en-US" sz="3300" dirty="0"/>
              <a:t>- Combine analog and digital readout to extend the dynamic range </a:t>
            </a:r>
          </a:p>
          <a:p>
            <a:r>
              <a:rPr lang="en-US" sz="3300" dirty="0"/>
              <a:t>- How does it work? Integrate onto 50 </a:t>
            </a:r>
            <a:r>
              <a:rPr lang="en-US" sz="3300" dirty="0" err="1"/>
              <a:t>fF</a:t>
            </a:r>
            <a:r>
              <a:rPr lang="en-US" sz="3300" dirty="0"/>
              <a:t> feedback cap</a:t>
            </a:r>
          </a:p>
          <a:p>
            <a:r>
              <a:rPr lang="en-US" sz="3300" dirty="0"/>
              <a:t>- When that fills up at 200 photons, Charge removal circuit triggered</a:t>
            </a:r>
          </a:p>
          <a:p>
            <a:r>
              <a:rPr lang="en-US" sz="3300" dirty="0"/>
              <a:t>- CHARGE REMOVAL IS DEADTIME-LESS</a:t>
            </a:r>
          </a:p>
          <a:p>
            <a:r>
              <a:rPr lang="en-US" sz="3300" dirty="0"/>
              <a:t>- Read out counter value and analog residual, merge</a:t>
            </a:r>
          </a:p>
          <a:p>
            <a:r>
              <a:rPr lang="en-US" sz="3300" dirty="0"/>
              <a:t>- Digital portion = count rate limit</a:t>
            </a:r>
          </a:p>
          <a:p>
            <a:pPr marL="465868" indent="-465868">
              <a:buFontTx/>
              <a:buChar char="-"/>
            </a:pPr>
            <a:r>
              <a:rPr lang="en-US" sz="3300" b="1" dirty="0" err="1"/>
              <a:t>Punchline</a:t>
            </a:r>
            <a:r>
              <a:rPr lang="en-US" sz="3300" b="1" dirty="0"/>
              <a:t>: fast framing, high dynamic range</a:t>
            </a:r>
          </a:p>
          <a:p>
            <a:pPr marL="465868" indent="-465868">
              <a:buFontTx/>
              <a:buChar char="-"/>
            </a:pPr>
            <a:endParaRPr lang="en-US" sz="3300" b="1" dirty="0"/>
          </a:p>
          <a:p>
            <a:r>
              <a:rPr lang="en-US" sz="3300" b="1" i="1" dirty="0"/>
              <a:t>Note that charge removal circuit operates at 2 MHz (500 ns charge removal time)</a:t>
            </a:r>
          </a:p>
          <a:p>
            <a:endParaRPr lang="en-US" sz="3300" b="1" i="1" dirty="0"/>
          </a:p>
          <a:p>
            <a:r>
              <a:rPr lang="en-US" sz="3300" i="1" dirty="0"/>
              <a:t>Size of charge removal chunk is flexible. Externally programmable.</a:t>
            </a:r>
          </a:p>
          <a:p>
            <a:r>
              <a:rPr lang="en-US" sz="3300" i="1" dirty="0"/>
              <a:t>****CHARGE REMOVAL IS DEAD-TIME-LESS***</a:t>
            </a:r>
          </a:p>
          <a:p>
            <a:r>
              <a:rPr lang="en-US" sz="3300" i="1" dirty="0"/>
              <a:t>Funded to upgrade for XFEL operation.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B5421-71AE-4EE1-A0B1-5082ECB43E2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95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IUCr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06323F-CC15-4483-9120-0D08F0C6702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0818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IUCr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06323F-CC15-4483-9120-0D08F0C6702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8544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 of high</a:t>
            </a:r>
            <a:r>
              <a:rPr lang="en-US" baseline="0" dirty="0" smtClean="0"/>
              <a:t> frame rate experiment: dynamic studies of reactive metal foils</a:t>
            </a:r>
          </a:p>
          <a:p>
            <a:r>
              <a:rPr lang="en-US" baseline="0" dirty="0" smtClean="0"/>
              <a:t>Done at A2 with </a:t>
            </a:r>
            <a:r>
              <a:rPr lang="en-US" baseline="0" dirty="0" err="1" smtClean="0"/>
              <a:t>Hufnagel</a:t>
            </a:r>
            <a:endParaRPr lang="en-US" baseline="0" dirty="0" smtClean="0"/>
          </a:p>
          <a:p>
            <a:r>
              <a:rPr lang="en-US" baseline="0" dirty="0" smtClean="0"/>
              <a:t>Goal: study metallic foils undergoing an exothermic reaction – like thermite</a:t>
            </a:r>
          </a:p>
          <a:p>
            <a:r>
              <a:rPr lang="en-US" baseline="0" dirty="0" smtClean="0"/>
              <a:t>Samples were heated uniformly at various rates to induce different incubation periods before reaction</a:t>
            </a:r>
          </a:p>
          <a:p>
            <a:r>
              <a:rPr lang="en-US" baseline="0" dirty="0" smtClean="0"/>
              <a:t>Detector was frames rapidly during heating to collect diffraction patterns before the reaction, during incubation and as the reaction progressed.</a:t>
            </a:r>
          </a:p>
          <a:p>
            <a:endParaRPr lang="en-US" baseline="0" dirty="0" smtClean="0"/>
          </a:p>
          <a:p>
            <a:r>
              <a:rPr lang="en-US" i="1" baseline="0" dirty="0" smtClean="0"/>
              <a:t>Update </a:t>
            </a:r>
            <a:r>
              <a:rPr lang="en-US" i="1" baseline="0" dirty="0" err="1" smtClean="0"/>
              <a:t>expt</a:t>
            </a:r>
            <a:r>
              <a:rPr lang="en-US" i="1" baseline="0" dirty="0" smtClean="0"/>
              <a:t> sketch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B5421-71AE-4EE1-A0B1-5082ECB43E2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709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dirty="0" smtClean="0"/>
              <a:t>- Last</a:t>
            </a:r>
            <a:r>
              <a:rPr lang="en-US" i="0" baseline="0" dirty="0" smtClean="0"/>
              <a:t> experiment was inherently low-flux. Class of experiments that does use full dynamic range: coherent diffractive imaging</a:t>
            </a:r>
          </a:p>
          <a:p>
            <a:r>
              <a:rPr lang="en-US" i="0" dirty="0" smtClean="0"/>
              <a:t>- Illuminate</a:t>
            </a:r>
            <a:r>
              <a:rPr lang="en-US" i="0" baseline="0" dirty="0" smtClean="0"/>
              <a:t> sample with coherent beam, scattering patterns with inherently wide dynamic range are fed into an iterative algorithm to reconstruct object phase and absorption contrast</a:t>
            </a:r>
          </a:p>
          <a:p>
            <a:r>
              <a:rPr lang="en-US" i="0" baseline="0" dirty="0" smtClean="0"/>
              <a:t>- MMPAD has been used in a few </a:t>
            </a:r>
            <a:r>
              <a:rPr lang="en-US" i="0" baseline="0" dirty="0" err="1" smtClean="0"/>
              <a:t>ptychogrphy</a:t>
            </a:r>
            <a:r>
              <a:rPr lang="en-US" i="0" baseline="0" dirty="0" smtClean="0"/>
              <a:t> experiments</a:t>
            </a:r>
          </a:p>
          <a:p>
            <a:r>
              <a:rPr lang="en-US" i="0" baseline="0" dirty="0" smtClean="0"/>
              <a:t>- This one done at PETRA III P10 with </a:t>
            </a:r>
            <a:r>
              <a:rPr lang="en-US" i="0" baseline="0" dirty="0" err="1" smtClean="0"/>
              <a:t>collab</a:t>
            </a:r>
            <a:r>
              <a:rPr lang="en-US" i="0" baseline="0" dirty="0" smtClean="0"/>
              <a:t> from Euro XFEL</a:t>
            </a:r>
            <a:endParaRPr lang="en-US" i="0" dirty="0" smtClean="0"/>
          </a:p>
          <a:p>
            <a:r>
              <a:rPr lang="en-US" i="0" dirty="0" smtClean="0"/>
              <a:t>- Sample: tantalum Siemens</a:t>
            </a:r>
            <a:r>
              <a:rPr lang="en-US" i="0" baseline="0" dirty="0" smtClean="0"/>
              <a:t> star test pattern, 500 nm thick</a:t>
            </a:r>
          </a:p>
          <a:p>
            <a:r>
              <a:rPr lang="en-US" i="0" baseline="0" dirty="0" smtClean="0"/>
              <a:t>- Scanned over 900+ positions</a:t>
            </a:r>
          </a:p>
          <a:p>
            <a:r>
              <a:rPr lang="en-US" i="0" baseline="0" dirty="0" smtClean="0"/>
              <a:t>- Reconstructed to 25 nm resolution</a:t>
            </a:r>
          </a:p>
          <a:p>
            <a:r>
              <a:rPr lang="en-US" i="0" baseline="0" dirty="0" smtClean="0"/>
              <a:t>- Single 100 </a:t>
            </a:r>
            <a:r>
              <a:rPr lang="en-US" i="0" baseline="0" dirty="0" err="1" smtClean="0"/>
              <a:t>ms</a:t>
            </a:r>
            <a:r>
              <a:rPr lang="en-US" i="0" baseline="0" dirty="0" smtClean="0"/>
              <a:t> exposure; color scale is log; single photons at edge, 10^6 photons in center</a:t>
            </a:r>
          </a:p>
          <a:p>
            <a:endParaRPr lang="en-US" i="0" baseline="0" dirty="0" smtClean="0"/>
          </a:p>
          <a:p>
            <a:r>
              <a:rPr lang="en-US" i="1" baseline="0" dirty="0" smtClean="0"/>
              <a:t>Attenuation factor of 4.3 used during dataset shown</a:t>
            </a:r>
          </a:p>
          <a:p>
            <a:r>
              <a:rPr lang="en-US" i="1" dirty="0" smtClean="0"/>
              <a:t>Advantageous</a:t>
            </a:r>
            <a:r>
              <a:rPr lang="en-US" i="1" baseline="0" dirty="0" smtClean="0"/>
              <a:t> to capture q=0 data – review paper</a:t>
            </a:r>
          </a:p>
          <a:p>
            <a:r>
              <a:rPr lang="en-US" i="1" baseline="0" dirty="0" smtClean="0"/>
              <a:t>Radiation damage</a:t>
            </a:r>
          </a:p>
          <a:p>
            <a:r>
              <a:rPr lang="en-US" i="1" baseline="0" dirty="0" smtClean="0"/>
              <a:t>Add DOI for paper.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B5421-71AE-4EE1-A0B1-5082ECB43E2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3638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dirty="0" smtClean="0"/>
              <a:t>To demonstrate high-flux capability:</a:t>
            </a:r>
            <a:r>
              <a:rPr lang="en-US" i="0" baseline="0" dirty="0" smtClean="0"/>
              <a:t> direct measurement of KB-focused beam, no attenuators, no sample</a:t>
            </a:r>
          </a:p>
          <a:p>
            <a:r>
              <a:rPr lang="en-US" i="0" baseline="0" dirty="0" smtClean="0"/>
              <a:t>Central portion of image shown</a:t>
            </a:r>
          </a:p>
          <a:p>
            <a:r>
              <a:rPr lang="en-US" i="0" baseline="0" dirty="0" smtClean="0"/>
              <a:t>2x10^8 </a:t>
            </a:r>
            <a:r>
              <a:rPr lang="en-US" i="0" baseline="0" dirty="0" err="1" smtClean="0"/>
              <a:t>ph</a:t>
            </a:r>
            <a:r>
              <a:rPr lang="en-US" i="0" baseline="0" dirty="0" smtClean="0"/>
              <a:t>/pix/s with no saturation or signal loss</a:t>
            </a:r>
          </a:p>
          <a:p>
            <a:r>
              <a:rPr lang="en-US" i="1" baseline="0" dirty="0" smtClean="0"/>
              <a:t>How we know that’s right: checked against ion chambers, Pilatus @ lower </a:t>
            </a:r>
            <a:r>
              <a:rPr lang="en-US" i="1" baseline="0" dirty="0" err="1" smtClean="0"/>
              <a:t>fluence</a:t>
            </a:r>
            <a:r>
              <a:rPr lang="en-US" i="1" baseline="0" dirty="0" smtClean="0"/>
              <a:t> (i.e. attenuators in), linear behavior for MMPAD as attenuators are removed.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B5421-71AE-4EE1-A0B1-5082ECB43E2F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0117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is high dynamic range important?  What is high dynamic Range?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IUCr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06323F-CC15-4483-9120-0D08F0C6702E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28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IUCr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06323F-CC15-4483-9120-0D08F0C6702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707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1143000" y="686405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493" tIns="43247" rIns="86493" bIns="43247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84995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3805" y="4343704"/>
            <a:ext cx="5030391" cy="411389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9992" tIns="46796" rIns="89992" bIns="46796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8000"/>
              </a:lnSpc>
              <a:spcBef>
                <a:spcPts val="426"/>
              </a:spcBef>
            </a:pPr>
            <a:r>
              <a:rPr lang="en-GB" dirty="0" smtClean="0">
                <a:ea typeface="DejaVu Sans" charset="0"/>
                <a:cs typeface="DejaVu Sans" charset="0"/>
              </a:rPr>
              <a:t>Ramp Comparator ref voltage to digitize</a:t>
            </a:r>
          </a:p>
          <a:p>
            <a:pPr>
              <a:lnSpc>
                <a:spcPct val="98000"/>
              </a:lnSpc>
              <a:spcBef>
                <a:spcPts val="426"/>
              </a:spcBef>
            </a:pPr>
            <a:endParaRPr lang="en-GB" dirty="0" smtClean="0">
              <a:ea typeface="DejaVu Sans" charset="0"/>
              <a:cs typeface="DejaVu Sans" charset="0"/>
            </a:endParaRPr>
          </a:p>
          <a:p>
            <a:pPr>
              <a:lnSpc>
                <a:spcPct val="98000"/>
              </a:lnSpc>
              <a:spcBef>
                <a:spcPts val="426"/>
              </a:spcBef>
            </a:pPr>
            <a:r>
              <a:rPr lang="en-GB" i="1" dirty="0" smtClean="0">
                <a:ea typeface="DejaVu Sans" charset="0"/>
                <a:cs typeface="DejaVu Sans" charset="0"/>
              </a:rPr>
              <a:t>False</a:t>
            </a:r>
            <a:r>
              <a:rPr lang="en-GB" i="1" baseline="0" dirty="0" smtClean="0">
                <a:ea typeface="DejaVu Sans" charset="0"/>
                <a:cs typeface="DejaVu Sans" charset="0"/>
              </a:rPr>
              <a:t> positive rates are calculated based on Gaussian </a:t>
            </a:r>
            <a:r>
              <a:rPr lang="en-GB" i="1" baseline="0" smtClean="0">
                <a:ea typeface="DejaVu Sans" charset="0"/>
                <a:cs typeface="DejaVu Sans" charset="0"/>
              </a:rPr>
              <a:t>noise distribution.</a:t>
            </a:r>
            <a:endParaRPr lang="en-GB" i="1" smtClean="0">
              <a:ea typeface="DejaVu Sans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800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IUCr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06323F-CC15-4483-9120-0D08F0C6702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211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IUCr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06323F-CC15-4483-9120-0D08F0C6702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89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dirty="0" smtClean="0"/>
              <a:t>Second detector in tiled format: Keck PAD</a:t>
            </a:r>
          </a:p>
          <a:p>
            <a:r>
              <a:rPr lang="en-US" i="0" dirty="0" smtClean="0"/>
              <a:t>More typical well capacity</a:t>
            </a:r>
          </a:p>
          <a:p>
            <a:r>
              <a:rPr lang="en-US" i="0" dirty="0" smtClean="0"/>
              <a:t>In-pixel</a:t>
            </a:r>
            <a:r>
              <a:rPr lang="en-US" i="0" baseline="0" dirty="0" smtClean="0"/>
              <a:t> frame storage for burst-mode imaging down to 100 ns between frames</a:t>
            </a:r>
          </a:p>
          <a:p>
            <a:r>
              <a:rPr lang="en-US" i="0" baseline="0" dirty="0" smtClean="0"/>
              <a:t>At present 8 storage caps/pixel; upgrade to 30</a:t>
            </a:r>
          </a:p>
          <a:p>
            <a:r>
              <a:rPr lang="en-US" i="0" baseline="0" dirty="0" smtClean="0"/>
              <a:t>Each pixel has 4 integration caps</a:t>
            </a:r>
          </a:p>
          <a:p>
            <a:r>
              <a:rPr lang="en-US" i="0" baseline="0" dirty="0" smtClean="0"/>
              <a:t>Use to adjust gain</a:t>
            </a:r>
          </a:p>
          <a:p>
            <a:r>
              <a:rPr lang="en-US" i="0" baseline="0" dirty="0" smtClean="0"/>
              <a:t>Additionally signal can be re-accumulated onto each for imaging cyclical process</a:t>
            </a:r>
          </a:p>
          <a:p>
            <a:endParaRPr lang="en-US" i="1" dirty="0" smtClean="0"/>
          </a:p>
          <a:p>
            <a:r>
              <a:rPr lang="en-US" i="1" dirty="0" smtClean="0"/>
              <a:t>80</a:t>
            </a:r>
            <a:r>
              <a:rPr lang="en-US" i="1" baseline="0" dirty="0" smtClean="0"/>
              <a:t> ns between frames would be possible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B5421-71AE-4EE1-A0B1-5082ECB43E2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143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dirty="0" smtClean="0"/>
              <a:t>Second detector in tiled format: Keck PAD</a:t>
            </a:r>
          </a:p>
          <a:p>
            <a:r>
              <a:rPr lang="en-US" i="0" dirty="0" smtClean="0"/>
              <a:t>More typical well capacity</a:t>
            </a:r>
          </a:p>
          <a:p>
            <a:r>
              <a:rPr lang="en-US" i="0" dirty="0" smtClean="0"/>
              <a:t>In-pixel</a:t>
            </a:r>
            <a:r>
              <a:rPr lang="en-US" i="0" baseline="0" dirty="0" smtClean="0"/>
              <a:t> frame storage for burst-mode imaging down to 100 ns between frames</a:t>
            </a:r>
          </a:p>
          <a:p>
            <a:r>
              <a:rPr lang="en-US" i="0" baseline="0" dirty="0" smtClean="0"/>
              <a:t>At present 8 storage caps/pixel; upgrade to 30</a:t>
            </a:r>
          </a:p>
          <a:p>
            <a:r>
              <a:rPr lang="en-US" i="0" baseline="0" dirty="0" smtClean="0"/>
              <a:t>Each pixel has 4 integration caps</a:t>
            </a:r>
          </a:p>
          <a:p>
            <a:r>
              <a:rPr lang="en-US" i="0" baseline="0" dirty="0" smtClean="0"/>
              <a:t>Use to adjust gain</a:t>
            </a:r>
          </a:p>
          <a:p>
            <a:r>
              <a:rPr lang="en-US" i="0" baseline="0" dirty="0" smtClean="0"/>
              <a:t>Additionally signal can be re-accumulated onto each for imaging cyclical process</a:t>
            </a:r>
          </a:p>
          <a:p>
            <a:endParaRPr lang="en-US" i="1" dirty="0" smtClean="0"/>
          </a:p>
          <a:p>
            <a:r>
              <a:rPr lang="en-US" i="1" dirty="0" smtClean="0"/>
              <a:t>80</a:t>
            </a:r>
            <a:r>
              <a:rPr lang="en-US" i="1" baseline="0" dirty="0" smtClean="0"/>
              <a:t> ns between frames would be possible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B5421-71AE-4EE1-A0B1-5082ECB43E2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6960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In-situ exposures as short as 70ns use</a:t>
            </a:r>
            <a:r>
              <a:rPr lang="en-US" baseline="0" dirty="0" smtClean="0"/>
              <a:t> bunch trains at CHESS – used to look at high strain rate mechanical deformation / dynamic loading.</a:t>
            </a:r>
          </a:p>
          <a:p>
            <a:endParaRPr lang="en-US" baseline="0" dirty="0" smtClean="0"/>
          </a:p>
          <a:p>
            <a:r>
              <a:rPr lang="en-US" baseline="0" dirty="0" smtClean="0"/>
              <a:t>Need:  Beam parameters – 10 </a:t>
            </a:r>
            <a:r>
              <a:rPr lang="en-US" baseline="0" dirty="0" err="1" smtClean="0"/>
              <a:t>keV</a:t>
            </a:r>
            <a:r>
              <a:rPr lang="en-US" baseline="0" dirty="0" smtClean="0"/>
              <a:t>, 2% </a:t>
            </a:r>
            <a:r>
              <a:rPr lang="en-US" baseline="0" dirty="0" err="1" smtClean="0"/>
              <a:t>bandpass</a:t>
            </a:r>
            <a:r>
              <a:rPr lang="en-US" baseline="0" dirty="0" smtClean="0"/>
              <a:t>, 2x10^13 photons/s/mm2. Etc.</a:t>
            </a:r>
          </a:p>
          <a:p>
            <a:pPr algn="l"/>
            <a:r>
              <a:rPr lang="en-US" baseline="0" dirty="0" smtClean="0"/>
              <a:t>	3mm diameter </a:t>
            </a:r>
            <a:r>
              <a:rPr lang="en-US" baseline="0" dirty="0" err="1" smtClean="0"/>
              <a:t>kolsky</a:t>
            </a:r>
            <a:r>
              <a:rPr lang="en-US" baseline="0" dirty="0" smtClean="0"/>
              <a:t> bars.</a:t>
            </a:r>
          </a:p>
          <a:p>
            <a:r>
              <a:rPr lang="en-US" baseline="0" dirty="0" smtClean="0"/>
              <a:t>            sample:  Mg alloy, AZ31, grain size 3um</a:t>
            </a:r>
          </a:p>
          <a:p>
            <a:r>
              <a:rPr lang="en-US" baseline="0" dirty="0" smtClean="0"/>
              <a:t>            movie of deformation.</a:t>
            </a:r>
          </a:p>
          <a:p>
            <a:r>
              <a:rPr lang="en-US" baseline="0" dirty="0" smtClean="0"/>
              <a:t>            diffraction patterns.</a:t>
            </a:r>
          </a:p>
          <a:p>
            <a:r>
              <a:rPr lang="en-US" baseline="0" dirty="0" smtClean="0"/>
              <a:t>	what the diffraction patterns tell us.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IUCr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06323F-CC15-4483-9120-0D08F0C6702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195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In-situ exposures as short as 70ns use</a:t>
            </a:r>
            <a:r>
              <a:rPr lang="en-US" baseline="0" dirty="0" smtClean="0"/>
              <a:t> bunch trains at CHESS – used to look at high strain rate mechanical deformation / dynamic loading.</a:t>
            </a:r>
          </a:p>
          <a:p>
            <a:endParaRPr lang="en-US" baseline="0" dirty="0" smtClean="0"/>
          </a:p>
          <a:p>
            <a:r>
              <a:rPr lang="en-US" baseline="0" dirty="0" smtClean="0"/>
              <a:t>Need:  Beam parameters – 10 </a:t>
            </a:r>
            <a:r>
              <a:rPr lang="en-US" baseline="0" dirty="0" err="1" smtClean="0"/>
              <a:t>keV</a:t>
            </a:r>
            <a:r>
              <a:rPr lang="en-US" baseline="0" dirty="0" smtClean="0"/>
              <a:t>, 2% </a:t>
            </a:r>
            <a:r>
              <a:rPr lang="en-US" baseline="0" dirty="0" err="1" smtClean="0"/>
              <a:t>bandpass</a:t>
            </a:r>
            <a:r>
              <a:rPr lang="en-US" baseline="0" dirty="0" smtClean="0"/>
              <a:t>, 2x10^13 photons/s/mm2. Etc.</a:t>
            </a:r>
          </a:p>
          <a:p>
            <a:pPr algn="l"/>
            <a:r>
              <a:rPr lang="en-US" baseline="0" dirty="0" smtClean="0"/>
              <a:t>	3mm diameter </a:t>
            </a:r>
            <a:r>
              <a:rPr lang="en-US" baseline="0" dirty="0" err="1" smtClean="0"/>
              <a:t>kolsky</a:t>
            </a:r>
            <a:r>
              <a:rPr lang="en-US" baseline="0" dirty="0" smtClean="0"/>
              <a:t> bars.</a:t>
            </a:r>
          </a:p>
          <a:p>
            <a:r>
              <a:rPr lang="en-US" baseline="0" dirty="0" smtClean="0"/>
              <a:t>            sample:  Mg alloy, AZ31, grain size 3um</a:t>
            </a:r>
          </a:p>
          <a:p>
            <a:r>
              <a:rPr lang="en-US" baseline="0" dirty="0" smtClean="0"/>
              <a:t>            movie of deformation.</a:t>
            </a:r>
          </a:p>
          <a:p>
            <a:r>
              <a:rPr lang="en-US" baseline="0" dirty="0" smtClean="0"/>
              <a:t>            diffraction patterns.</a:t>
            </a:r>
          </a:p>
          <a:p>
            <a:r>
              <a:rPr lang="en-US" baseline="0" dirty="0" smtClean="0"/>
              <a:t>	what the diffraction patterns tell us.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IUCr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06323F-CC15-4483-9120-0D08F0C6702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634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In-situ exposures as short as 70ns use</a:t>
            </a:r>
            <a:r>
              <a:rPr lang="en-US" baseline="0" dirty="0" smtClean="0"/>
              <a:t> bunch trains at CHESS – used to look at high strain rate mechanical deformation / dynamic loading.</a:t>
            </a:r>
          </a:p>
          <a:p>
            <a:endParaRPr lang="en-US" baseline="0" dirty="0" smtClean="0"/>
          </a:p>
          <a:p>
            <a:r>
              <a:rPr lang="en-US" baseline="0" dirty="0" smtClean="0"/>
              <a:t>Need:  Beam parameters – 10 </a:t>
            </a:r>
            <a:r>
              <a:rPr lang="en-US" baseline="0" dirty="0" err="1" smtClean="0"/>
              <a:t>keV</a:t>
            </a:r>
            <a:r>
              <a:rPr lang="en-US" baseline="0" dirty="0" smtClean="0"/>
              <a:t>, 2% </a:t>
            </a:r>
            <a:r>
              <a:rPr lang="en-US" baseline="0" dirty="0" err="1" smtClean="0"/>
              <a:t>bandpass</a:t>
            </a:r>
            <a:r>
              <a:rPr lang="en-US" baseline="0" dirty="0" smtClean="0"/>
              <a:t>, 2x10^13 photons/s/mm2. Etc.</a:t>
            </a:r>
          </a:p>
          <a:p>
            <a:pPr algn="l"/>
            <a:r>
              <a:rPr lang="en-US" baseline="0" dirty="0" smtClean="0"/>
              <a:t>	3mm diameter </a:t>
            </a:r>
            <a:r>
              <a:rPr lang="en-US" baseline="0" dirty="0" err="1" smtClean="0"/>
              <a:t>kolsky</a:t>
            </a:r>
            <a:r>
              <a:rPr lang="en-US" baseline="0" dirty="0" smtClean="0"/>
              <a:t> bars.</a:t>
            </a:r>
          </a:p>
          <a:p>
            <a:r>
              <a:rPr lang="en-US" baseline="0" dirty="0" smtClean="0"/>
              <a:t>            sample:  Mg alloy, AZ31, grain size 3um</a:t>
            </a:r>
          </a:p>
          <a:p>
            <a:r>
              <a:rPr lang="en-US" baseline="0" dirty="0" smtClean="0"/>
              <a:t>            movie of deformation.</a:t>
            </a:r>
          </a:p>
          <a:p>
            <a:r>
              <a:rPr lang="en-US" baseline="0" dirty="0" smtClean="0"/>
              <a:t>            diffraction patterns.</a:t>
            </a:r>
          </a:p>
          <a:p>
            <a:r>
              <a:rPr lang="en-US" baseline="0" dirty="0" smtClean="0"/>
              <a:t>	what the diffraction patterns tell us.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IUCr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06323F-CC15-4483-9120-0D08F0C6702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22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rotWithShape="1">
          <a:gsLst>
            <a:gs pos="0">
              <a:srgbClr val="FFFFFF"/>
            </a:gs>
            <a:gs pos="45000">
              <a:srgbClr val="FFFFFF"/>
            </a:gs>
            <a:gs pos="83000">
              <a:srgbClr val="FFFFFF"/>
            </a:gs>
            <a:gs pos="100000">
              <a:srgbClr val="FFFFFF"/>
            </a:gs>
          </a:gsLst>
          <a:path path="shap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74BBC-8B76-4FA0-B9C4-F5B8754B8D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022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0608C-0FBF-477E-9E32-54BAC8097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59787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F66CD-4A97-4537-97E3-120130CF3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77900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7608815" y="6686026"/>
            <a:ext cx="1400961" cy="17197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800" smtClean="0">
              <a:latin typeface="Times New Roman" pitchFamily="18" charset="0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04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285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082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accent2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8534400" y="6467475"/>
            <a:ext cx="4572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1ABA9-1A19-4F6F-B1D6-0077D992A9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2228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EDE9A-7267-439B-9E67-263328FC7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65172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383FF-C4F9-4473-AF1C-94E045C28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009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2C733-FCE3-488F-B7EF-4315FBC9B6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8719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94972-B19D-4B56-B0AC-4ADD6D507C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38564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DCA90-A472-44CA-99B7-4D81278AD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6146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E038A-A707-42E4-847D-259039147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7484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alibri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542A9-B3EF-4C4D-8F93-CF33C1DF49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3532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74001">
              <a:srgbClr val="FFFFFF"/>
            </a:gs>
            <a:gs pos="83000">
              <a:srgbClr val="FFFFFF"/>
            </a:gs>
            <a:gs pos="100000">
              <a:srgbClr val="FFFFFF"/>
            </a:gs>
          </a:gsLst>
          <a:path path="shap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6551613"/>
            <a:ext cx="244475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78787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EE582E3B-8807-44F2-80FA-C9CB77844C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TextBox 1"/>
          <p:cNvSpPr txBox="1">
            <a:spLocks noChangeArrowheads="1"/>
          </p:cNvSpPr>
          <p:nvPr userDrawn="1"/>
        </p:nvSpPr>
        <p:spPr bwMode="auto">
          <a:xfrm>
            <a:off x="221767" y="6467475"/>
            <a:ext cx="10518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algn="ctr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>
              <a:defRPr/>
            </a:pPr>
            <a:r>
              <a:rPr lang="en-US" altLang="en-US" sz="1200" baseline="0" dirty="0" smtClean="0"/>
              <a:t>Hugh Philipp</a:t>
            </a:r>
          </a:p>
        </p:txBody>
      </p:sp>
      <p:sp>
        <p:nvSpPr>
          <p:cNvPr id="2" name="TextBox 1"/>
          <p:cNvSpPr txBox="1">
            <a:spLocks noChangeArrowheads="1"/>
          </p:cNvSpPr>
          <p:nvPr userDrawn="1"/>
        </p:nvSpPr>
        <p:spPr bwMode="auto">
          <a:xfrm>
            <a:off x="3954463" y="6435725"/>
            <a:ext cx="196079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r>
              <a:rPr lang="en-US" altLang="en-US" sz="1200" dirty="0" smtClean="0"/>
              <a:t>PIXEL2014</a:t>
            </a:r>
            <a:r>
              <a:rPr lang="en-US" altLang="en-US" sz="1200" baseline="0" dirty="0" smtClean="0"/>
              <a:t>  Sept. 3</a:t>
            </a:r>
            <a:r>
              <a:rPr lang="en-US" altLang="en-US" sz="1200" dirty="0" smtClean="0"/>
              <a:t>, 2014</a:t>
            </a:r>
            <a:endParaRPr lang="en-US" altLang="en-US" sz="120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3867"/>
            <a:ext cx="2352864" cy="646335"/>
          </a:xfrm>
          <a:prstGeom prst="rect">
            <a:avLst/>
          </a:prstGeom>
          <a:effectLst>
            <a:reflection blurRad="6350" stA="11000" endPos="65000" dist="101600" dir="5400000" sy="-100000" algn="bl" rotWithShape="0"/>
          </a:effectLst>
        </p:spPr>
      </p:pic>
      <p:cxnSp>
        <p:nvCxnSpPr>
          <p:cNvPr id="4" name="Straight Connector 3"/>
          <p:cNvCxnSpPr/>
          <p:nvPr userDrawn="1"/>
        </p:nvCxnSpPr>
        <p:spPr bwMode="auto">
          <a:xfrm>
            <a:off x="2398820" y="357034"/>
            <a:ext cx="6745180" cy="0"/>
          </a:xfrm>
          <a:prstGeom prst="line">
            <a:avLst/>
          </a:prstGeom>
          <a:ln>
            <a:solidFill>
              <a:srgbClr val="FF0000">
                <a:alpha val="26000"/>
              </a:srgbClr>
            </a:solidFill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ヒラギノ角ゴ ProN W3" charset="0"/>
          <a:cs typeface="ヒラギノ角ゴ ProN W3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ヒラギノ角ゴ ProN W3" charset="0"/>
          <a:cs typeface="ヒラギノ角ゴ ProN W3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ヒラギノ角ゴ ProN W3" charset="0"/>
          <a:cs typeface="ヒラギノ角ゴ ProN W3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ヒラギノ角ゴ ProN W3" charset="0"/>
          <a:cs typeface="ヒラギノ角ゴ ProN W3" charset="0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 MT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 MT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 M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 MT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 MT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 MT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6pPr>
      <a:lvl7pPr marL="29718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 MT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7pPr>
      <a:lvl8pPr marL="3429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 MT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8pPr>
      <a:lvl9pPr marL="3886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 MT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AutoShape 45"/>
          <p:cNvSpPr>
            <a:spLocks noChangeArrowheads="1"/>
          </p:cNvSpPr>
          <p:nvPr/>
        </p:nvSpPr>
        <p:spPr bwMode="auto">
          <a:xfrm>
            <a:off x="139700" y="146050"/>
            <a:ext cx="8866188" cy="6497638"/>
          </a:xfrm>
          <a:prstGeom prst="roundRect">
            <a:avLst>
              <a:gd name="adj" fmla="val 120"/>
            </a:avLst>
          </a:prstGeom>
          <a:noFill/>
          <a:ln w="31750">
            <a:solidFill>
              <a:srgbClr val="BE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latin typeface="Calibri"/>
              <a:ea typeface="+mn-ea"/>
            </a:endParaRPr>
          </a:p>
        </p:txBody>
      </p:sp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219075" y="6386513"/>
            <a:ext cx="2382838" cy="396875"/>
            <a:chOff x="138" y="4023"/>
            <a:chExt cx="1501" cy="250"/>
          </a:xfrm>
        </p:grpSpPr>
        <p:pic>
          <p:nvPicPr>
            <p:cNvPr id="1081" name="Picture 57" descr="Picture1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8" y="4023"/>
              <a:ext cx="239" cy="239"/>
            </a:xfrm>
            <a:prstGeom prst="rect">
              <a:avLst/>
            </a:prstGeom>
            <a:noFill/>
          </p:spPr>
        </p:pic>
        <p:sp>
          <p:nvSpPr>
            <p:cNvPr id="1082" name="Text Box 58"/>
            <p:cNvSpPr txBox="1">
              <a:spLocks noChangeArrowheads="1"/>
            </p:cNvSpPr>
            <p:nvPr userDrawn="1"/>
          </p:nvSpPr>
          <p:spPr bwMode="auto">
            <a:xfrm>
              <a:off x="372" y="4023"/>
              <a:ext cx="1267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CC3300"/>
                  </a:solidFill>
                  <a:latin typeface="Arial" charset="0"/>
                  <a:ea typeface="+mn-ea"/>
                </a:rPr>
                <a:t>Cornell University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latin typeface="Arial" charset="0"/>
                  <a:ea typeface="+mn-ea"/>
                </a:rPr>
                <a:t>Physics Department &amp; CHESS</a:t>
              </a:r>
            </a:p>
          </p:txBody>
        </p:sp>
      </p:grpSp>
      <p:sp>
        <p:nvSpPr>
          <p:cNvPr id="1076" name="Rectangle 5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2188" y="6408738"/>
            <a:ext cx="3778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smtClean="0"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latin typeface="Calibri"/>
              <a:ea typeface="+mn-ea"/>
            </a:endParaRPr>
          </a:p>
        </p:txBody>
      </p:sp>
      <p:sp>
        <p:nvSpPr>
          <p:cNvPr id="1070" name="Text Box 46"/>
          <p:cNvSpPr txBox="1">
            <a:spLocks noChangeArrowheads="1"/>
          </p:cNvSpPr>
          <p:nvPr/>
        </p:nvSpPr>
        <p:spPr bwMode="auto">
          <a:xfrm>
            <a:off x="269875" y="6208713"/>
            <a:ext cx="2698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4" rIns="91429" bIns="45714"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</a:pPr>
            <a:endParaRPr lang="en-US" sz="600"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05307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rgbClr val="CC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i="1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5" Type="http://schemas.openxmlformats.org/officeDocument/2006/relationships/image" Target="../media/image30.png"/><Relationship Id="rId4" Type="http://schemas.openxmlformats.org/officeDocument/2006/relationships/notesSlide" Target="../notesSlides/notesSlide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avi"/><Relationship Id="rId1" Type="http://schemas.microsoft.com/office/2007/relationships/media" Target="../media/media4.avi"/><Relationship Id="rId5" Type="http://schemas.openxmlformats.org/officeDocument/2006/relationships/image" Target="../media/image31.png"/><Relationship Id="rId4" Type="http://schemas.openxmlformats.org/officeDocument/2006/relationships/notesSlide" Target="../notesSlides/notesSlide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tiff"/><Relationship Id="rId4" Type="http://schemas.openxmlformats.org/officeDocument/2006/relationships/image" Target="../media/image43.tif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tif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5.mp4"/><Relationship Id="rId1" Type="http://schemas.openxmlformats.org/officeDocument/2006/relationships/video" Target="NULL" TargetMode="External"/><Relationship Id="rId5" Type="http://schemas.openxmlformats.org/officeDocument/2006/relationships/image" Target="../media/image48.png"/><Relationship Id="rId4" Type="http://schemas.openxmlformats.org/officeDocument/2006/relationships/notesSlide" Target="../notesSlides/notesSlide1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G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7170" name="Title 1"/>
          <p:cNvSpPr>
            <a:spLocks noGrp="1"/>
          </p:cNvSpPr>
          <p:nvPr>
            <p:ph type="ctrTitle"/>
          </p:nvPr>
        </p:nvSpPr>
        <p:spPr bwMode="auto">
          <a:xfrm>
            <a:off x="609600" y="1295400"/>
            <a:ext cx="8213725" cy="1524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Cornell Integrating Pixel Array Detector Development for </a:t>
            </a:r>
            <a:br>
              <a:rPr lang="en-US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 Synchrotron X-ray 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 Sources </a:t>
            </a:r>
            <a:endParaRPr lang="en-US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1" name="Subtitle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solidFill>
                  <a:srgbClr val="FFC000"/>
                </a:solidFill>
              </a:rPr>
              <a:t>Hugh Philipp</a:t>
            </a:r>
          </a:p>
          <a:p>
            <a:r>
              <a:rPr lang="en-US" altLang="en-US" dirty="0" smtClean="0">
                <a:solidFill>
                  <a:srgbClr val="FFC000"/>
                </a:solidFill>
              </a:rPr>
              <a:t>Pixel 2014</a:t>
            </a:r>
          </a:p>
          <a:p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fld id="{CA9BBC10-826D-498E-ABF5-01631A1112D7}" type="slidenum">
              <a:rPr lang="en-US" altLang="en-US" sz="1200" smtClean="0">
                <a:solidFill>
                  <a:srgbClr val="878787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rPr>
              <a:pPr/>
              <a:t>1</a:t>
            </a:fld>
            <a:endParaRPr lang="en-US" altLang="en-US" sz="1200" smtClean="0">
              <a:solidFill>
                <a:srgbClr val="878787"/>
              </a:solidFill>
              <a:latin typeface="Calibri" panose="020F0502020204030204" pitchFamily="34" charset="0"/>
              <a:ea typeface="MS PGothic" panose="020B0600070205080204" pitchFamily="34" charset="-128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make detectors that maximize science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2756"/>
            <a:ext cx="8229600" cy="4525963"/>
          </a:xfrm>
        </p:spPr>
        <p:txBody>
          <a:bodyPr/>
          <a:lstStyle/>
          <a:p>
            <a:r>
              <a:rPr lang="en-US" dirty="0" smtClean="0"/>
              <a:t>Last 15 years:  Rise of the PADs.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411375" y="6178431"/>
            <a:ext cx="3732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Image: CS-PAD prototype detector</a:t>
            </a:r>
            <a:endParaRPr lang="en-US" sz="18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626" y="2438400"/>
            <a:ext cx="4893374" cy="3670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270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Speed Imaging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8482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µs imaging with PAD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93" name="Picture 19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762000"/>
            <a:ext cx="8687553" cy="4834547"/>
          </a:xfrm>
          <a:prstGeom prst="rect">
            <a:avLst/>
          </a:prstGeom>
        </p:spPr>
      </p:pic>
      <p:sp>
        <p:nvSpPr>
          <p:cNvPr id="194" name="Text Box 5"/>
          <p:cNvSpPr txBox="1">
            <a:spLocks noChangeArrowheads="1"/>
          </p:cNvSpPr>
          <p:nvPr/>
        </p:nvSpPr>
        <p:spPr bwMode="auto">
          <a:xfrm>
            <a:off x="304800" y="6096000"/>
            <a:ext cx="482574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spcBef>
                <a:spcPct val="20000"/>
              </a:spcBef>
            </a:pPr>
            <a:r>
              <a:rPr lang="en-US" altLang="en-U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G. Rossi, </a:t>
            </a:r>
            <a:r>
              <a:rPr lang="en-US" altLang="en-US" sz="1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et al,</a:t>
            </a:r>
            <a:r>
              <a:rPr lang="en-US" altLang="en-U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 J Synchrotron Rad. (</a:t>
            </a:r>
            <a:r>
              <a:rPr lang="en-US" altLang="en-US" sz="18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1999</a:t>
            </a:r>
            <a:r>
              <a:rPr lang="en-US" altLang="en-U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). </a:t>
            </a:r>
            <a:r>
              <a:rPr lang="en-US" alt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6</a:t>
            </a:r>
            <a:r>
              <a:rPr lang="en-US" altLang="en-U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, 1095-1105.</a:t>
            </a:r>
            <a:endParaRPr lang="en-US" altLang="en-US" sz="1800" dirty="0"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39965" y="5543283"/>
            <a:ext cx="26821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Pixel schematic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49982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µs imaging with PAD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3" name="diesel_shock_168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7200" y="3200400"/>
            <a:ext cx="7942485" cy="2743200"/>
          </a:xfrm>
          <a:prstGeom prst="rect">
            <a:avLst/>
          </a:prstGeom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224742" y="6096000"/>
            <a:ext cx="4279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spcBef>
                <a:spcPct val="20000"/>
              </a:spcBef>
            </a:pP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A. MacPhee, </a:t>
            </a:r>
            <a:r>
              <a:rPr lang="en-US" altLang="en-US" sz="1400" i="1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et al,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 Science (2002). </a:t>
            </a:r>
            <a:r>
              <a:rPr lang="en-US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295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, 1261-1263.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34574" y="1371600"/>
            <a:ext cx="8643827" cy="2400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 kern="1200">
                <a:solidFill>
                  <a:srgbClr val="CC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i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i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endParaRPr lang="en-US" altLang="en-US" sz="1800" dirty="0">
              <a:solidFill>
                <a:schemeClr val="tx1"/>
              </a:solidFill>
            </a:endParaRPr>
          </a:p>
          <a:p>
            <a:pPr>
              <a:lnSpc>
                <a:spcPct val="70000"/>
              </a:lnSpc>
            </a:pPr>
            <a:r>
              <a:rPr lang="en-US" altLang="en-US" sz="2400" b="0" dirty="0">
                <a:solidFill>
                  <a:schemeClr val="tx1"/>
                </a:solidFill>
              </a:rPr>
              <a:t>1.3 </a:t>
            </a:r>
            <a:r>
              <a:rPr lang="en-US" altLang="en-US" sz="2400" b="0" dirty="0" err="1">
                <a:solidFill>
                  <a:schemeClr val="tx1"/>
                </a:solidFill>
              </a:rPr>
              <a:t>ms</a:t>
            </a:r>
            <a:r>
              <a:rPr lang="en-US" altLang="en-US" sz="2400" b="0" dirty="0">
                <a:solidFill>
                  <a:schemeClr val="tx1"/>
                </a:solidFill>
              </a:rPr>
              <a:t> time sequence </a:t>
            </a:r>
            <a:r>
              <a:rPr lang="en-US" altLang="en-US" sz="2400" b="0" dirty="0" smtClean="0">
                <a:solidFill>
                  <a:schemeClr val="tx1"/>
                </a:solidFill>
              </a:rPr>
              <a:t>   (</a:t>
            </a:r>
            <a:r>
              <a:rPr lang="en-US" altLang="en-US" sz="2400" b="0" dirty="0">
                <a:solidFill>
                  <a:schemeClr val="tx1"/>
                </a:solidFill>
              </a:rPr>
              <a:t>composite of 34 sample positions)</a:t>
            </a:r>
          </a:p>
          <a:p>
            <a:r>
              <a:rPr lang="en-US" altLang="en-US" sz="2400" b="0" dirty="0">
                <a:solidFill>
                  <a:schemeClr val="tx1"/>
                </a:solidFill>
              </a:rPr>
              <a:t>5.13 </a:t>
            </a:r>
            <a:r>
              <a:rPr lang="en-US" altLang="en-US" sz="2400" b="0" dirty="0">
                <a:solidFill>
                  <a:schemeClr val="tx1"/>
                </a:solidFill>
                <a:sym typeface="Symbol" panose="05050102010706020507" pitchFamily="18" charset="2"/>
              </a:rPr>
              <a:t></a:t>
            </a:r>
            <a:r>
              <a:rPr lang="en-US" altLang="en-US" sz="2400" b="0" dirty="0">
                <a:solidFill>
                  <a:schemeClr val="tx1"/>
                </a:solidFill>
              </a:rPr>
              <a:t>s exposure time    (2.56 </a:t>
            </a:r>
            <a:r>
              <a:rPr lang="en-US" altLang="en-US" sz="2400" b="0" dirty="0">
                <a:solidFill>
                  <a:schemeClr val="tx1"/>
                </a:solidFill>
                <a:sym typeface="Symbol" panose="05050102010706020507" pitchFamily="18" charset="2"/>
              </a:rPr>
              <a:t></a:t>
            </a:r>
            <a:r>
              <a:rPr lang="en-US" altLang="en-US" sz="2400" b="0" dirty="0">
                <a:solidFill>
                  <a:schemeClr val="tx1"/>
                </a:solidFill>
              </a:rPr>
              <a:t>s between frames)</a:t>
            </a:r>
          </a:p>
          <a:p>
            <a:r>
              <a:rPr lang="en-US" altLang="en-US" sz="2400" b="0" dirty="0">
                <a:solidFill>
                  <a:schemeClr val="tx1"/>
                </a:solidFill>
              </a:rPr>
              <a:t>168 frames in time </a:t>
            </a:r>
            <a:r>
              <a:rPr lang="en-US" altLang="en-US" sz="2400" b="0" dirty="0" smtClean="0">
                <a:solidFill>
                  <a:schemeClr val="tx1"/>
                </a:solidFill>
              </a:rPr>
              <a:t>         (</a:t>
            </a:r>
            <a:r>
              <a:rPr lang="en-US" altLang="en-US" sz="2400" b="0" dirty="0">
                <a:solidFill>
                  <a:schemeClr val="tx1"/>
                </a:solidFill>
              </a:rPr>
              <a:t>21 groups of 8 frames) </a:t>
            </a:r>
            <a:endParaRPr lang="en-US" altLang="en-US" sz="2400" b="0" dirty="0" smtClean="0">
              <a:solidFill>
                <a:schemeClr val="tx1"/>
              </a:solidFill>
            </a:endParaRPr>
          </a:p>
          <a:p>
            <a:pPr>
              <a:buFontTx/>
              <a:buNone/>
            </a:pPr>
            <a:endParaRPr lang="en-US" alt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1533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729" y="914400"/>
            <a:ext cx="5828071" cy="58280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Want: Successive Single Bunch Imaging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-247036" y="2047568"/>
            <a:ext cx="6781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 b="1" dirty="0" smtClean="0"/>
              <a:t>Standard Operating Mode:</a:t>
            </a:r>
          </a:p>
          <a:p>
            <a:pPr lvl="1"/>
            <a:endParaRPr lang="en-US" sz="2400" b="1" dirty="0" smtClean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24 single bunches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153 ns between bunches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B</a:t>
            </a:r>
            <a:r>
              <a:rPr lang="en-US" sz="2400" dirty="0" smtClean="0"/>
              <a:t>unch length 33 </a:t>
            </a:r>
            <a:r>
              <a:rPr lang="en-US" sz="2400" dirty="0" err="1" smtClean="0"/>
              <a:t>ps</a:t>
            </a:r>
            <a:r>
              <a:rPr lang="en-US" sz="2400" dirty="0" smtClean="0"/>
              <a:t> (</a:t>
            </a:r>
            <a:r>
              <a:rPr lang="en-US" sz="2400" dirty="0" err="1" smtClean="0"/>
              <a:t>rms</a:t>
            </a:r>
            <a:r>
              <a:rPr lang="en-US" sz="2400" dirty="0" smtClean="0"/>
              <a:t>)</a:t>
            </a:r>
            <a:endParaRPr lang="en-US" sz="2400" dirty="0"/>
          </a:p>
          <a:p>
            <a:pPr lvl="1"/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2653250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45797" y="1758193"/>
            <a:ext cx="6998974" cy="4385879"/>
            <a:chOff x="299131" y="723394"/>
            <a:chExt cx="5307122" cy="339140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131" y="723394"/>
              <a:ext cx="5307122" cy="31242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581400" y="3653135"/>
              <a:ext cx="175573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Storage caps</a:t>
              </a:r>
              <a:endParaRPr lang="en-US" sz="2400" dirty="0"/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2133600" y="2511564"/>
              <a:ext cx="3276600" cy="1527036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457200" y="903402"/>
              <a:ext cx="1295400" cy="2392991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7848" y="342392"/>
            <a:ext cx="8229600" cy="457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Keck PAD</a:t>
            </a:r>
            <a:br>
              <a:rPr lang="en-US" dirty="0" smtClean="0"/>
            </a:br>
            <a:r>
              <a:rPr lang="en-US" sz="2000" dirty="0" smtClean="0"/>
              <a:t>Pixel Schematic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15000" y="6119491"/>
            <a:ext cx="29770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150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µm</a:t>
            </a:r>
            <a:r>
              <a:rPr lang="en-US" sz="2800" dirty="0" smtClean="0"/>
              <a:t> x 150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µm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 flipH="1">
            <a:off x="914400" y="1381511"/>
            <a:ext cx="7777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Upgraded design to do single bunch imaging.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925393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058" y="2286000"/>
            <a:ext cx="3508942" cy="230755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7848" y="342392"/>
            <a:ext cx="8229600" cy="457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Keck PAD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342248"/>
              </p:ext>
            </p:extLst>
          </p:nvPr>
        </p:nvGraphicFramePr>
        <p:xfrm>
          <a:off x="86513" y="1752600"/>
          <a:ext cx="5548545" cy="3688652"/>
        </p:xfrm>
        <a:graphic>
          <a:graphicData uri="http://schemas.openxmlformats.org/drawingml/2006/table">
            <a:tbl>
              <a:tblPr bandRow="1">
                <a:tableStyleId>{C083E6E3-FA7D-4D7B-A595-EF9225AFEA82}</a:tableStyleId>
              </a:tblPr>
              <a:tblGrid>
                <a:gridCol w="1684795"/>
                <a:gridCol w="3863750"/>
              </a:tblGrid>
              <a:tr h="5949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kern="1200" dirty="0">
                          <a:effectLst/>
                        </a:rPr>
                        <a:t>Read time</a:t>
                      </a:r>
                      <a:endParaRPr lang="en-US" sz="11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860 µs/stored frame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6450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kern="1200" dirty="0">
                          <a:effectLst/>
                        </a:rPr>
                        <a:t>Storage caps/pixel</a:t>
                      </a:r>
                      <a:endParaRPr lang="en-US" sz="11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effectLst/>
                        </a:rPr>
                        <a:t>8   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9483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kern="1200" dirty="0">
                          <a:effectLst/>
                        </a:rPr>
                        <a:t>Read noise </a:t>
                      </a:r>
                      <a:endParaRPr lang="en-US" sz="11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1 photon @ 8 </a:t>
                      </a:r>
                      <a:r>
                        <a:rPr lang="en-US" sz="2000" kern="1200" dirty="0" err="1">
                          <a:effectLst/>
                        </a:rPr>
                        <a:t>keV</a:t>
                      </a:r>
                      <a:r>
                        <a:rPr lang="en-US" sz="2000" kern="1200" dirty="0">
                          <a:effectLst/>
                        </a:rPr>
                        <a:t>     (high gain)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4 photons @ 8 </a:t>
                      </a:r>
                      <a:r>
                        <a:rPr lang="en-US" sz="2000" kern="1200" dirty="0" err="1">
                          <a:effectLst/>
                        </a:rPr>
                        <a:t>keV</a:t>
                      </a:r>
                      <a:r>
                        <a:rPr lang="en-US" sz="2000" kern="1200" dirty="0">
                          <a:effectLst/>
                        </a:rPr>
                        <a:t>   (low gain)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3431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kern="1200" dirty="0">
                          <a:effectLst/>
                        </a:rPr>
                        <a:t>Well capacity</a:t>
                      </a:r>
                      <a:endParaRPr lang="en-US" sz="11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~1100 8-keV photons </a:t>
                      </a:r>
                      <a:r>
                        <a:rPr lang="en-US" sz="2000" kern="1200" dirty="0" smtClean="0">
                          <a:effectLst/>
                        </a:rPr>
                        <a:t>(</a:t>
                      </a:r>
                      <a:r>
                        <a:rPr lang="en-US" sz="2000" kern="1200" dirty="0">
                          <a:effectLst/>
                        </a:rPr>
                        <a:t>high gain)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~ 7300 8-keV photons </a:t>
                      </a:r>
                      <a:r>
                        <a:rPr lang="en-US" sz="2000" kern="1200" dirty="0" smtClean="0">
                          <a:effectLst/>
                        </a:rPr>
                        <a:t>(</a:t>
                      </a:r>
                      <a:r>
                        <a:rPr lang="en-US" sz="2000" kern="1200" dirty="0">
                          <a:effectLst/>
                        </a:rPr>
                        <a:t>low gain</a:t>
                      </a:r>
                      <a:r>
                        <a:rPr lang="en-US" sz="2000" kern="1200" dirty="0" smtClean="0">
                          <a:effectLst/>
                        </a:rPr>
                        <a:t>)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63675" y="26622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81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Keck PAD 3x2 array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36709" y="2036909"/>
            <a:ext cx="4531018" cy="274320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171" y="1179871"/>
            <a:ext cx="5088637" cy="372667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18417" y="5004780"/>
            <a:ext cx="506581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Pixel: 150x150 microns</a:t>
            </a:r>
          </a:p>
          <a:p>
            <a:r>
              <a:rPr lang="en-US" sz="2800" dirty="0" smtClean="0"/>
              <a:t>Single module: 128x128 pixels</a:t>
            </a:r>
          </a:p>
          <a:p>
            <a:r>
              <a:rPr lang="en-US" sz="2800" dirty="0" smtClean="0"/>
              <a:t>Detector:  3x2 modules</a:t>
            </a:r>
          </a:p>
        </p:txBody>
      </p:sp>
    </p:spTree>
    <p:extLst>
      <p:ext uri="{BB962C8B-B14F-4D97-AF65-F5344CB8AC3E}">
        <p14:creationId xmlns:p14="http://schemas.microsoft.com/office/powerpoint/2010/main" val="10037779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Keck PAD 3x2 array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143000"/>
            <a:ext cx="6858000" cy="51435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2800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-112036"/>
            <a:ext cx="1677991" cy="167799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bunch train 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69"/>
          <a:stretch/>
        </p:blipFill>
        <p:spPr>
          <a:xfrm>
            <a:off x="304800" y="1411090"/>
            <a:ext cx="8534400" cy="3962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7162800" y="1553043"/>
            <a:ext cx="1676400" cy="1676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91400" y="1833486"/>
            <a:ext cx="1572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Fill pattern</a:t>
            </a:r>
            <a:endParaRPr lang="en-US" sz="2400" b="1" dirty="0"/>
          </a:p>
        </p:txBody>
      </p:sp>
      <p:sp>
        <p:nvSpPr>
          <p:cNvPr id="9" name="Rectangle 8"/>
          <p:cNvSpPr/>
          <p:nvPr/>
        </p:nvSpPr>
        <p:spPr bwMode="auto">
          <a:xfrm>
            <a:off x="7467600" y="2401689"/>
            <a:ext cx="12192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15200" y="2398446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Integration window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680490" y="5835154"/>
            <a:ext cx="145828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Delay [ns]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25746" y="5373489"/>
            <a:ext cx="65114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480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729286" y="5373489"/>
            <a:ext cx="65114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680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532826" y="5373489"/>
            <a:ext cx="65114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880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3352800" y="5373489"/>
            <a:ext cx="80663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1080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4332143" y="5373489"/>
            <a:ext cx="80663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1280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243484" y="5373489"/>
            <a:ext cx="80663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1480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6087404" y="5373489"/>
            <a:ext cx="80663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1680</a:t>
            </a:r>
            <a:endParaRPr lang="en-US" sz="2400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271078" y="2782631"/>
            <a:ext cx="980238" cy="259085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26980" y="5373489"/>
            <a:ext cx="80663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1880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627486" y="4306689"/>
            <a:ext cx="599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</a:t>
            </a:r>
            <a:r>
              <a:rPr lang="en-US" sz="2400" baseline="30000" dirty="0"/>
              <a:t>4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479964" y="3544689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2x10</a:t>
            </a:r>
            <a:r>
              <a:rPr lang="en-US" sz="2400" baseline="30000" dirty="0" smtClean="0"/>
              <a:t>4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483215" y="2813944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3x10</a:t>
            </a:r>
            <a:r>
              <a:rPr lang="en-US" sz="2400" baseline="30000" dirty="0" smtClean="0"/>
              <a:t>4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769416" y="3837608"/>
            <a:ext cx="215289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Intensity [ADU]</a:t>
            </a:r>
            <a:endParaRPr lang="en-US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829032" y="498802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0</a:t>
            </a:r>
            <a:endParaRPr lang="en-US" sz="2400" dirty="0"/>
          </a:p>
        </p:txBody>
      </p:sp>
      <p:sp>
        <p:nvSpPr>
          <p:cNvPr id="26" name="Rectangle 25"/>
          <p:cNvSpPr/>
          <p:nvPr/>
        </p:nvSpPr>
        <p:spPr bwMode="auto">
          <a:xfrm>
            <a:off x="7026980" y="2554089"/>
            <a:ext cx="288220" cy="25985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>
            <a:off x="7049295" y="2684016"/>
            <a:ext cx="265905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1933231" y="1180257"/>
            <a:ext cx="1002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280 ns</a:t>
            </a:r>
            <a:endParaRPr lang="en-US" sz="2400" dirty="0"/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1982123" y="1715889"/>
            <a:ext cx="904415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3" name="Rectangle 2"/>
          <p:cNvSpPr/>
          <p:nvPr/>
        </p:nvSpPr>
        <p:spPr bwMode="auto">
          <a:xfrm>
            <a:off x="0" y="2398446"/>
            <a:ext cx="9144000" cy="3898373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9206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2756"/>
            <a:ext cx="8229600" cy="4525963"/>
          </a:xfrm>
        </p:spPr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General comments detector development for synchrotron radiation sources</a:t>
            </a:r>
          </a:p>
          <a:p>
            <a:pPr marL="571500" indent="-571500">
              <a:buFont typeface="+mj-lt"/>
              <a:buAutoNum type="romanUcPeriod"/>
            </a:pPr>
            <a:endParaRPr lang="en-US" dirty="0" smtClean="0"/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High-speed imager (KECK PAD)</a:t>
            </a:r>
          </a:p>
          <a:p>
            <a:pPr marL="571500" indent="-571500">
              <a:buFont typeface="+mj-lt"/>
              <a:buAutoNum type="romanUcPeriod"/>
            </a:pPr>
            <a:endParaRPr lang="en-US" dirty="0" smtClean="0"/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High dynamic range imager (MMPAD)</a:t>
            </a:r>
          </a:p>
          <a:p>
            <a:pPr marL="571500" indent="-571500">
              <a:buFont typeface="+mj-lt"/>
              <a:buAutoNum type="romanUcPeriod"/>
            </a:pPr>
            <a:endParaRPr lang="en-US" dirty="0" smtClean="0"/>
          </a:p>
          <a:p>
            <a:pPr marL="571500" indent="-571500">
              <a:buFont typeface="+mj-lt"/>
              <a:buAutoNum type="romanUcPeriod"/>
            </a:pPr>
            <a:endParaRPr lang="en-US" dirty="0" smtClean="0"/>
          </a:p>
          <a:p>
            <a:pPr marL="571500" indent="-571500">
              <a:buFont typeface="+mj-lt"/>
              <a:buAutoNum type="romanU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3838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Kolsky</a:t>
            </a:r>
            <a:r>
              <a:rPr lang="en-US" dirty="0" smtClean="0"/>
              <a:t> Bar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371600"/>
            <a:ext cx="6324600" cy="4724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19400" y="5981126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10 </a:t>
            </a:r>
            <a:r>
              <a:rPr lang="en-US" sz="2800" dirty="0" err="1" smtClean="0"/>
              <a:t>keV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726541" y="1506794"/>
            <a:ext cx="28797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Specimen:</a:t>
            </a:r>
          </a:p>
          <a:p>
            <a:r>
              <a:rPr lang="en-US" sz="2800" dirty="0" smtClean="0"/>
              <a:t>    Mg Alloy AZ31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4811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9144000" cy="45746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Kolsky</a:t>
            </a:r>
            <a:r>
              <a:rPr lang="en-US" dirty="0" smtClean="0"/>
              <a:t> Bar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41671" y="524604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10 </a:t>
            </a:r>
            <a:r>
              <a:rPr lang="en-US" sz="2800" dirty="0" err="1" smtClean="0"/>
              <a:t>keV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763412" y="1072647"/>
            <a:ext cx="28797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Specimen:</a:t>
            </a:r>
          </a:p>
          <a:p>
            <a:r>
              <a:rPr lang="en-US" sz="2800" dirty="0" smtClean="0"/>
              <a:t>    Mg Alloy AZ31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6053594"/>
            <a:ext cx="72021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Lambert </a:t>
            </a:r>
            <a:r>
              <a:rPr lang="en-US" sz="1100" i="1" dirty="0"/>
              <a:t>et al</a:t>
            </a:r>
            <a:r>
              <a:rPr lang="en-US" sz="1100" i="1" dirty="0" smtClean="0"/>
              <a:t>., </a:t>
            </a:r>
            <a:r>
              <a:rPr lang="en-US" sz="1100" dirty="0" smtClean="0"/>
              <a:t>Time-resolved </a:t>
            </a:r>
            <a:r>
              <a:rPr lang="en-US" sz="1100" dirty="0"/>
              <a:t>x-ray diffraction techniques for </a:t>
            </a:r>
            <a:r>
              <a:rPr lang="en-US" sz="1100" dirty="0" smtClean="0"/>
              <a:t>bulk polycrystalline </a:t>
            </a:r>
            <a:r>
              <a:rPr lang="en-US" sz="1100" dirty="0"/>
              <a:t>materials under dynamic </a:t>
            </a:r>
            <a:r>
              <a:rPr lang="en-US" sz="1100" dirty="0" smtClean="0"/>
              <a:t>loading, submitted article, Review of Scientific Instruments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8723621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Kolsky</a:t>
            </a:r>
            <a:r>
              <a:rPr lang="en-US" dirty="0" smtClean="0"/>
              <a:t> Bar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4340" y="1371600"/>
            <a:ext cx="9621469" cy="44196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04800" y="1981200"/>
            <a:ext cx="1972713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800" dirty="0" smtClean="0">
                <a:ln w="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Delay</a:t>
            </a:r>
            <a:r>
              <a:rPr lang="en-US" sz="1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1800" dirty="0" smtClean="0">
                <a:ln w="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Generator</a:t>
            </a:r>
            <a:endParaRPr lang="en-US" sz="1800" b="0" cap="none" spc="0" dirty="0">
              <a:ln w="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7771" y="5417403"/>
            <a:ext cx="6886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Triggering by CHESS timing signal inhibited until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strain gauge pulse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 rot="21090687">
            <a:off x="4786717" y="1280841"/>
            <a:ext cx="448295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Can pick out single bunch train</a:t>
            </a:r>
            <a:endParaRPr lang="en-US" sz="2400" b="0" cap="none" spc="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325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Kolsky</a:t>
            </a:r>
            <a:r>
              <a:rPr lang="en-US" dirty="0" smtClean="0"/>
              <a:t> Bar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95400"/>
            <a:ext cx="7391400" cy="490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875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19236" y="228600"/>
            <a:ext cx="8376029" cy="61769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Time-resolved study of metals under stress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72993" y="1962182"/>
            <a:ext cx="3509672" cy="2239088"/>
            <a:chOff x="376528" y="1277603"/>
            <a:chExt cx="3509672" cy="2239088"/>
          </a:xfrm>
        </p:grpSpPr>
        <p:sp>
          <p:nvSpPr>
            <p:cNvPr id="39" name="TextBox 38"/>
            <p:cNvSpPr txBox="1"/>
            <p:nvPr/>
          </p:nvSpPr>
          <p:spPr>
            <a:xfrm>
              <a:off x="2810456" y="1277603"/>
              <a:ext cx="10757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detector</a:t>
              </a:r>
              <a:endParaRPr lang="en-US" sz="2000" dirty="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376528" y="1447800"/>
              <a:ext cx="3039726" cy="1752600"/>
              <a:chOff x="292540" y="914400"/>
              <a:chExt cx="3039726" cy="1752600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292540" y="1382577"/>
                <a:ext cx="3039726" cy="1020168"/>
                <a:chOff x="548872" y="1119435"/>
                <a:chExt cx="3039726" cy="1020168"/>
              </a:xfrm>
            </p:grpSpPr>
            <p:sp>
              <p:nvSpPr>
                <p:cNvPr id="23" name="Can 22"/>
                <p:cNvSpPr/>
                <p:nvPr/>
              </p:nvSpPr>
              <p:spPr bwMode="auto">
                <a:xfrm rot="6720000">
                  <a:off x="838779" y="829528"/>
                  <a:ext cx="121682" cy="701496"/>
                </a:xfrm>
                <a:prstGeom prst="can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4" name="Can 23"/>
                <p:cNvSpPr/>
                <p:nvPr/>
              </p:nvSpPr>
              <p:spPr bwMode="auto">
                <a:xfrm rot="6720000">
                  <a:off x="1932193" y="1121542"/>
                  <a:ext cx="127005" cy="1028700"/>
                </a:xfrm>
                <a:prstGeom prst="can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5" name="Can 24"/>
                <p:cNvSpPr/>
                <p:nvPr/>
              </p:nvSpPr>
              <p:spPr bwMode="auto">
                <a:xfrm rot="6720000">
                  <a:off x="3010745" y="1561751"/>
                  <a:ext cx="127005" cy="1028700"/>
                </a:xfrm>
                <a:prstGeom prst="can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27" name="Can 26"/>
              <p:cNvSpPr/>
              <p:nvPr/>
            </p:nvSpPr>
            <p:spPr bwMode="auto">
              <a:xfrm rot="6720000">
                <a:off x="2205594" y="2037320"/>
                <a:ext cx="136274" cy="164105"/>
              </a:xfrm>
              <a:prstGeom prst="can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9" name="Straight Arrow Connector 28"/>
              <p:cNvCxnSpPr/>
              <p:nvPr/>
            </p:nvCxnSpPr>
            <p:spPr bwMode="auto">
              <a:xfrm>
                <a:off x="536148" y="2128221"/>
                <a:ext cx="1521252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cxnSp>
            <p:nvCxnSpPr>
              <p:cNvPr id="32" name="Straight Arrow Connector 31"/>
              <p:cNvCxnSpPr/>
              <p:nvPr/>
            </p:nvCxnSpPr>
            <p:spPr bwMode="auto">
              <a:xfrm flipV="1">
                <a:off x="2316518" y="1509773"/>
                <a:ext cx="830580" cy="60960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cxnSp>
            <p:nvCxnSpPr>
              <p:cNvPr id="33" name="Straight Arrow Connector 32"/>
              <p:cNvCxnSpPr/>
              <p:nvPr/>
            </p:nvCxnSpPr>
            <p:spPr bwMode="auto">
              <a:xfrm>
                <a:off x="2316518" y="2119373"/>
                <a:ext cx="830580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34" name="Group 33"/>
              <p:cNvGrpSpPr/>
              <p:nvPr/>
            </p:nvGrpSpPr>
            <p:grpSpPr>
              <a:xfrm rot="-1620000">
                <a:off x="3136407" y="1136114"/>
                <a:ext cx="141143" cy="675636"/>
                <a:chOff x="2590800" y="1295400"/>
                <a:chExt cx="160020" cy="990600"/>
              </a:xfrm>
            </p:grpSpPr>
            <p:cxnSp>
              <p:nvCxnSpPr>
                <p:cNvPr id="35" name="Straight Connector 34"/>
                <p:cNvCxnSpPr/>
                <p:nvPr/>
              </p:nvCxnSpPr>
              <p:spPr bwMode="auto">
                <a:xfrm>
                  <a:off x="2590800" y="1295400"/>
                  <a:ext cx="16002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6" name="Straight Connector 35"/>
                <p:cNvCxnSpPr/>
                <p:nvPr/>
              </p:nvCxnSpPr>
              <p:spPr bwMode="auto">
                <a:xfrm>
                  <a:off x="2598420" y="2286000"/>
                  <a:ext cx="14478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7" name="Straight Connector 36"/>
                <p:cNvCxnSpPr/>
                <p:nvPr/>
              </p:nvCxnSpPr>
              <p:spPr bwMode="auto">
                <a:xfrm>
                  <a:off x="2598420" y="1295400"/>
                  <a:ext cx="0" cy="9906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8" name="Straight Connector 37"/>
                <p:cNvCxnSpPr/>
                <p:nvPr/>
              </p:nvCxnSpPr>
              <p:spPr bwMode="auto">
                <a:xfrm flipH="1">
                  <a:off x="2743200" y="1295400"/>
                  <a:ext cx="7620" cy="9906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40" name="TextBox 39"/>
              <p:cNvSpPr txBox="1"/>
              <p:nvPr/>
            </p:nvSpPr>
            <p:spPr>
              <a:xfrm>
                <a:off x="451265" y="1765281"/>
                <a:ext cx="79105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x</a:t>
                </a:r>
                <a:r>
                  <a:rPr lang="en-US" sz="2000" dirty="0" smtClean="0"/>
                  <a:t>-rays</a:t>
                </a:r>
                <a:endParaRPr lang="en-US" sz="2000" dirty="0"/>
              </a:p>
            </p:txBody>
          </p:sp>
          <p:cxnSp>
            <p:nvCxnSpPr>
              <p:cNvPr id="41" name="Straight Arrow Connector 40"/>
              <p:cNvCxnSpPr>
                <a:endCxn id="24" idx="3"/>
              </p:cNvCxnSpPr>
              <p:nvPr/>
            </p:nvCxnSpPr>
            <p:spPr bwMode="auto">
              <a:xfrm>
                <a:off x="978737" y="1574305"/>
                <a:ext cx="283729" cy="132051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sp>
            <p:nvSpPr>
              <p:cNvPr id="44" name="TextBox 43"/>
              <p:cNvSpPr txBox="1"/>
              <p:nvPr/>
            </p:nvSpPr>
            <p:spPr>
              <a:xfrm>
                <a:off x="373212" y="914400"/>
                <a:ext cx="12507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striker bar</a:t>
                </a:r>
                <a:endParaRPr lang="en-US" sz="2000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592412" y="2266890"/>
                <a:ext cx="93647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sample</a:t>
                </a:r>
                <a:endParaRPr lang="en-US" sz="2000" dirty="0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295400" y="1885890"/>
              <a:ext cx="14342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incident bar</a:t>
              </a:r>
              <a:endParaRPr lang="en-US" sz="20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477371" y="3116581"/>
              <a:ext cx="13019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output bar</a:t>
              </a:r>
              <a:endParaRPr lang="en-US" sz="2000" dirty="0"/>
            </a:p>
          </p:txBody>
        </p:sp>
      </p:grpSp>
      <p:cxnSp>
        <p:nvCxnSpPr>
          <p:cNvPr id="6" name="Straight Arrow Connector 5"/>
          <p:cNvCxnSpPr/>
          <p:nvPr/>
        </p:nvCxnSpPr>
        <p:spPr bwMode="auto">
          <a:xfrm flipV="1">
            <a:off x="2027494" y="3081726"/>
            <a:ext cx="179399" cy="125957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pic>
        <p:nvPicPr>
          <p:cNvPr id="19" name="puremg_ed_016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76800" y="1640262"/>
            <a:ext cx="3040261" cy="43217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741" y="4338954"/>
            <a:ext cx="444865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~ 5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µs integration time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(</a:t>
            </a:r>
            <a:r>
              <a:rPr lang="en-US" sz="2000" dirty="0"/>
              <a:t>2 x CHESS ring period </a:t>
            </a:r>
            <a:r>
              <a:rPr lang="en-US" sz="2000" dirty="0" smtClean="0"/>
              <a:t>)</a:t>
            </a:r>
          </a:p>
          <a:p>
            <a:endParaRPr lang="en-US" sz="2000" dirty="0"/>
          </a:p>
          <a:p>
            <a:r>
              <a:rPr lang="en-US" sz="2000" dirty="0" smtClean="0"/>
              <a:t>~ 7.5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µs frame period.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Peak intensity ~ 6 x-rays/pix average.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884960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19236" y="228600"/>
            <a:ext cx="8376029" cy="61769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Time-resolved study of metals under stress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72993" y="1962182"/>
            <a:ext cx="3509672" cy="2239088"/>
            <a:chOff x="376528" y="1277603"/>
            <a:chExt cx="3509672" cy="2239088"/>
          </a:xfrm>
        </p:grpSpPr>
        <p:sp>
          <p:nvSpPr>
            <p:cNvPr id="39" name="TextBox 38"/>
            <p:cNvSpPr txBox="1"/>
            <p:nvPr/>
          </p:nvSpPr>
          <p:spPr>
            <a:xfrm>
              <a:off x="2810456" y="1277603"/>
              <a:ext cx="10757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detector</a:t>
              </a:r>
              <a:endParaRPr lang="en-US" sz="2000" dirty="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376528" y="1447800"/>
              <a:ext cx="3039726" cy="1752600"/>
              <a:chOff x="292540" y="914400"/>
              <a:chExt cx="3039726" cy="1752600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292540" y="1382577"/>
                <a:ext cx="3039726" cy="1020168"/>
                <a:chOff x="548872" y="1119435"/>
                <a:chExt cx="3039726" cy="1020168"/>
              </a:xfrm>
            </p:grpSpPr>
            <p:sp>
              <p:nvSpPr>
                <p:cNvPr id="23" name="Can 22"/>
                <p:cNvSpPr/>
                <p:nvPr/>
              </p:nvSpPr>
              <p:spPr bwMode="auto">
                <a:xfrm rot="6720000">
                  <a:off x="838779" y="829528"/>
                  <a:ext cx="121682" cy="701496"/>
                </a:xfrm>
                <a:prstGeom prst="can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4" name="Can 23"/>
                <p:cNvSpPr/>
                <p:nvPr/>
              </p:nvSpPr>
              <p:spPr bwMode="auto">
                <a:xfrm rot="6720000">
                  <a:off x="1932193" y="1121542"/>
                  <a:ext cx="127005" cy="1028700"/>
                </a:xfrm>
                <a:prstGeom prst="can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5" name="Can 24"/>
                <p:cNvSpPr/>
                <p:nvPr/>
              </p:nvSpPr>
              <p:spPr bwMode="auto">
                <a:xfrm rot="6720000">
                  <a:off x="3010745" y="1561751"/>
                  <a:ext cx="127005" cy="1028700"/>
                </a:xfrm>
                <a:prstGeom prst="can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27" name="Can 26"/>
              <p:cNvSpPr/>
              <p:nvPr/>
            </p:nvSpPr>
            <p:spPr bwMode="auto">
              <a:xfrm rot="6720000">
                <a:off x="2205594" y="2037320"/>
                <a:ext cx="136274" cy="164105"/>
              </a:xfrm>
              <a:prstGeom prst="can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9" name="Straight Arrow Connector 28"/>
              <p:cNvCxnSpPr/>
              <p:nvPr/>
            </p:nvCxnSpPr>
            <p:spPr bwMode="auto">
              <a:xfrm>
                <a:off x="536148" y="2128221"/>
                <a:ext cx="1521252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cxnSp>
            <p:nvCxnSpPr>
              <p:cNvPr id="32" name="Straight Arrow Connector 31"/>
              <p:cNvCxnSpPr/>
              <p:nvPr/>
            </p:nvCxnSpPr>
            <p:spPr bwMode="auto">
              <a:xfrm flipV="1">
                <a:off x="2316518" y="1509773"/>
                <a:ext cx="830580" cy="60960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cxnSp>
            <p:nvCxnSpPr>
              <p:cNvPr id="33" name="Straight Arrow Connector 32"/>
              <p:cNvCxnSpPr/>
              <p:nvPr/>
            </p:nvCxnSpPr>
            <p:spPr bwMode="auto">
              <a:xfrm>
                <a:off x="2316518" y="2119373"/>
                <a:ext cx="830580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34" name="Group 33"/>
              <p:cNvGrpSpPr/>
              <p:nvPr/>
            </p:nvGrpSpPr>
            <p:grpSpPr>
              <a:xfrm rot="-1620000">
                <a:off x="3136407" y="1136114"/>
                <a:ext cx="141143" cy="675636"/>
                <a:chOff x="2590800" y="1295400"/>
                <a:chExt cx="160020" cy="990600"/>
              </a:xfrm>
            </p:grpSpPr>
            <p:cxnSp>
              <p:nvCxnSpPr>
                <p:cNvPr id="35" name="Straight Connector 34"/>
                <p:cNvCxnSpPr/>
                <p:nvPr/>
              </p:nvCxnSpPr>
              <p:spPr bwMode="auto">
                <a:xfrm>
                  <a:off x="2590800" y="1295400"/>
                  <a:ext cx="16002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6" name="Straight Connector 35"/>
                <p:cNvCxnSpPr/>
                <p:nvPr/>
              </p:nvCxnSpPr>
              <p:spPr bwMode="auto">
                <a:xfrm>
                  <a:off x="2598420" y="2286000"/>
                  <a:ext cx="14478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7" name="Straight Connector 36"/>
                <p:cNvCxnSpPr/>
                <p:nvPr/>
              </p:nvCxnSpPr>
              <p:spPr bwMode="auto">
                <a:xfrm>
                  <a:off x="2598420" y="1295400"/>
                  <a:ext cx="0" cy="9906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8" name="Straight Connector 37"/>
                <p:cNvCxnSpPr/>
                <p:nvPr/>
              </p:nvCxnSpPr>
              <p:spPr bwMode="auto">
                <a:xfrm flipH="1">
                  <a:off x="2743200" y="1295400"/>
                  <a:ext cx="7620" cy="9906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40" name="TextBox 39"/>
              <p:cNvSpPr txBox="1"/>
              <p:nvPr/>
            </p:nvSpPr>
            <p:spPr>
              <a:xfrm>
                <a:off x="451265" y="1765281"/>
                <a:ext cx="79105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x</a:t>
                </a:r>
                <a:r>
                  <a:rPr lang="en-US" sz="2000" dirty="0" smtClean="0"/>
                  <a:t>-rays</a:t>
                </a:r>
                <a:endParaRPr lang="en-US" sz="2000" dirty="0"/>
              </a:p>
            </p:txBody>
          </p:sp>
          <p:cxnSp>
            <p:nvCxnSpPr>
              <p:cNvPr id="41" name="Straight Arrow Connector 40"/>
              <p:cNvCxnSpPr>
                <a:endCxn id="24" idx="3"/>
              </p:cNvCxnSpPr>
              <p:nvPr/>
            </p:nvCxnSpPr>
            <p:spPr bwMode="auto">
              <a:xfrm>
                <a:off x="978737" y="1574305"/>
                <a:ext cx="283729" cy="132051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sp>
            <p:nvSpPr>
              <p:cNvPr id="44" name="TextBox 43"/>
              <p:cNvSpPr txBox="1"/>
              <p:nvPr/>
            </p:nvSpPr>
            <p:spPr>
              <a:xfrm>
                <a:off x="373212" y="914400"/>
                <a:ext cx="12507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striker bar</a:t>
                </a:r>
                <a:endParaRPr lang="en-US" sz="2000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592412" y="2266890"/>
                <a:ext cx="93647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sample</a:t>
                </a:r>
                <a:endParaRPr lang="en-US" sz="2000" dirty="0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295400" y="1885890"/>
              <a:ext cx="14342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incident bar</a:t>
              </a:r>
              <a:endParaRPr lang="en-US" sz="20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477371" y="3116581"/>
              <a:ext cx="13019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output bar</a:t>
              </a:r>
              <a:endParaRPr lang="en-US" sz="2000" dirty="0"/>
            </a:p>
          </p:txBody>
        </p:sp>
      </p:grpSp>
      <p:cxnSp>
        <p:nvCxnSpPr>
          <p:cNvPr id="6" name="Straight Arrow Connector 5"/>
          <p:cNvCxnSpPr/>
          <p:nvPr/>
        </p:nvCxnSpPr>
        <p:spPr bwMode="auto">
          <a:xfrm flipV="1">
            <a:off x="2027494" y="3081726"/>
            <a:ext cx="179399" cy="125957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pic>
        <p:nvPicPr>
          <p:cNvPr id="3" name="az_th_00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012060" y="1560880"/>
            <a:ext cx="3162668" cy="4495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3665" y="4470023"/>
            <a:ext cx="4397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Single bunch train imaged diffraction.</a:t>
            </a:r>
          </a:p>
        </p:txBody>
      </p:sp>
      <p:sp>
        <p:nvSpPr>
          <p:cNvPr id="8" name="Rectangle 7"/>
          <p:cNvSpPr/>
          <p:nvPr/>
        </p:nvSpPr>
        <p:spPr>
          <a:xfrm>
            <a:off x="879675" y="5165902"/>
            <a:ext cx="361612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70 ns per image</a:t>
            </a:r>
          </a:p>
          <a:p>
            <a:pPr algn="ctr"/>
            <a:endParaRPr lang="en-US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3665" y="6056680"/>
            <a:ext cx="5224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Peak intensity ~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 x-rays/pix average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76933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Current KECK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0130"/>
            <a:ext cx="8229600" cy="4525963"/>
          </a:xfrm>
        </p:spPr>
        <p:txBody>
          <a:bodyPr/>
          <a:lstStyle/>
          <a:p>
            <a:r>
              <a:rPr lang="en-US" dirty="0" smtClean="0"/>
              <a:t>Silicon diode not efficient at higher energies.</a:t>
            </a:r>
          </a:p>
          <a:p>
            <a:endParaRPr lang="en-US" dirty="0" smtClean="0"/>
          </a:p>
          <a:p>
            <a:r>
              <a:rPr lang="en-US" dirty="0" smtClean="0"/>
              <a:t>Charge collection time from diode limited to 10s of nanoseconds. </a:t>
            </a:r>
          </a:p>
          <a:p>
            <a:endParaRPr lang="en-US" dirty="0" smtClean="0"/>
          </a:p>
          <a:p>
            <a:r>
              <a:rPr lang="en-US" dirty="0" smtClean="0"/>
              <a:t>Only 8 storage caps in a pixel.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954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Current KECK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0130"/>
            <a:ext cx="8229600" cy="4525963"/>
          </a:xfrm>
        </p:spPr>
        <p:txBody>
          <a:bodyPr/>
          <a:lstStyle/>
          <a:p>
            <a:r>
              <a:rPr lang="en-US" dirty="0" smtClean="0"/>
              <a:t>Silicon diode not efficient at higher energies.</a:t>
            </a:r>
          </a:p>
          <a:p>
            <a:endParaRPr lang="en-US" dirty="0" smtClean="0"/>
          </a:p>
          <a:p>
            <a:r>
              <a:rPr lang="en-US" dirty="0" smtClean="0"/>
              <a:t>Charge collection time from diode limited to 10s of nanoseconds. </a:t>
            </a:r>
          </a:p>
          <a:p>
            <a:endParaRPr lang="en-US" dirty="0" smtClean="0"/>
          </a:p>
          <a:p>
            <a:r>
              <a:rPr lang="en-US" dirty="0" smtClean="0"/>
              <a:t>Only 8 storage caps in a pixel.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5" name="Right Arrow 4"/>
          <p:cNvSpPr/>
          <p:nvPr/>
        </p:nvSpPr>
        <p:spPr bwMode="auto">
          <a:xfrm rot="998064">
            <a:off x="2577936" y="2368039"/>
            <a:ext cx="1195792" cy="617318"/>
          </a:xfrm>
          <a:prstGeom prst="rightArrow">
            <a:avLst/>
          </a:prstGeom>
          <a:solidFill>
            <a:srgbClr val="00B05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i="0" u="none" strike="noStrike" normalizeH="0" baseline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33800" y="2576027"/>
            <a:ext cx="38042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B050"/>
                </a:solidFill>
              </a:rPr>
              <a:t>Higher</a:t>
            </a:r>
            <a:r>
              <a:rPr lang="en-US" sz="32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32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B050"/>
                </a:solidFill>
              </a:rPr>
              <a:t>Z detectors</a:t>
            </a:r>
            <a:endParaRPr lang="en-US" sz="32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7" name="Right Arrow 6"/>
          <p:cNvSpPr/>
          <p:nvPr/>
        </p:nvSpPr>
        <p:spPr bwMode="auto">
          <a:xfrm rot="998064">
            <a:off x="2577936" y="5448031"/>
            <a:ext cx="1195792" cy="617318"/>
          </a:xfrm>
          <a:prstGeom prst="rightArrow">
            <a:avLst/>
          </a:prstGeom>
          <a:solidFill>
            <a:srgbClr val="00B05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i="0" u="none" strike="noStrike" normalizeH="0" baseline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07807" y="5638813"/>
            <a:ext cx="437331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B050"/>
                </a:solidFill>
              </a:rPr>
              <a:t>Next version, 27 caps</a:t>
            </a:r>
            <a:endParaRPr lang="en-US" sz="32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396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KECK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Coming soon…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19247">
            <a:off x="2106909" y="2760416"/>
            <a:ext cx="5737382" cy="22055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8200" y="5222700"/>
            <a:ext cx="42450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Better single photon signal to noise.</a:t>
            </a:r>
          </a:p>
          <a:p>
            <a:r>
              <a:rPr lang="en-US" sz="2000" dirty="0" smtClean="0"/>
              <a:t>More storage caps.</a:t>
            </a:r>
          </a:p>
          <a:p>
            <a:r>
              <a:rPr lang="en-US" sz="2000" dirty="0" smtClean="0"/>
              <a:t>Other cool stuff.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067224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Dynamic Range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7436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745469" y="4456328"/>
            <a:ext cx="8246131" cy="2083255"/>
            <a:chOff x="745469" y="4456328"/>
            <a:chExt cx="8246131" cy="2083255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975936">
              <a:off x="745469" y="4456328"/>
              <a:ext cx="2667000" cy="1714500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 bwMode="auto">
            <a:xfrm flipH="1">
              <a:off x="2967395" y="5410200"/>
              <a:ext cx="1452205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9" name="TextBox 18"/>
            <p:cNvSpPr txBox="1"/>
            <p:nvPr/>
          </p:nvSpPr>
          <p:spPr>
            <a:xfrm>
              <a:off x="1504525" y="6170251"/>
              <a:ext cx="18053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“Fancy” </a:t>
              </a:r>
              <a:r>
                <a:rPr lang="en-US" sz="1800" dirty="0" smtClean="0"/>
                <a:t>camera</a:t>
              </a:r>
              <a:endParaRPr lang="en-US" sz="18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857956" y="5169423"/>
              <a:ext cx="11336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1/3200 s</a:t>
              </a:r>
            </a:p>
            <a:p>
              <a:r>
                <a:rPr lang="en-US" sz="1800" dirty="0" smtClean="0"/>
                <a:t>exposure</a:t>
              </a:r>
              <a:endParaRPr lang="en-US" sz="1800" dirty="0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9523" y="4685639"/>
              <a:ext cx="3010677" cy="1693506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560" y="1417637"/>
            <a:ext cx="8229600" cy="4525963"/>
          </a:xfrm>
        </p:spPr>
        <p:txBody>
          <a:bodyPr/>
          <a:lstStyle/>
          <a:p>
            <a:r>
              <a:rPr lang="en-US" dirty="0" smtClean="0"/>
              <a:t>Perception limited by detectors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479204" y="2000850"/>
            <a:ext cx="6738379" cy="764823"/>
            <a:chOff x="479204" y="2000850"/>
            <a:chExt cx="6738379" cy="764823"/>
          </a:xfrm>
        </p:grpSpPr>
        <p:sp>
          <p:nvSpPr>
            <p:cNvPr id="9" name="Oval 8"/>
            <p:cNvSpPr/>
            <p:nvPr/>
          </p:nvSpPr>
          <p:spPr bwMode="auto">
            <a:xfrm>
              <a:off x="5166940" y="2000850"/>
              <a:ext cx="2050643" cy="762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rPr>
                <a:t>Source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479204" y="2003673"/>
              <a:ext cx="2050643" cy="762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rPr>
                <a:t>Detector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cxnSp>
          <p:nvCxnSpPr>
            <p:cNvPr id="12" name="Straight Arrow Connector 11"/>
            <p:cNvCxnSpPr>
              <a:stCxn id="9" idx="2"/>
            </p:cNvCxnSpPr>
            <p:nvPr/>
          </p:nvCxnSpPr>
          <p:spPr bwMode="auto">
            <a:xfrm flipH="1" flipV="1">
              <a:off x="4419600" y="2369612"/>
              <a:ext cx="747340" cy="12238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H="1">
              <a:off x="2531102" y="2378677"/>
              <a:ext cx="1320358" cy="0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2" name="7-Point Star 31"/>
            <p:cNvSpPr/>
            <p:nvPr/>
          </p:nvSpPr>
          <p:spPr bwMode="auto">
            <a:xfrm>
              <a:off x="3851460" y="2111977"/>
              <a:ext cx="540120" cy="533400"/>
            </a:xfrm>
            <a:prstGeom prst="star7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76606" y="2879080"/>
            <a:ext cx="6843594" cy="1770141"/>
            <a:chOff x="976606" y="2879080"/>
            <a:chExt cx="6843594" cy="177014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2937" y="3062617"/>
              <a:ext cx="1340497" cy="1586604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 bwMode="auto">
            <a:xfrm flipH="1">
              <a:off x="2835905" y="3679437"/>
              <a:ext cx="1675621" cy="1181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8" name="TextBox 17"/>
            <p:cNvSpPr txBox="1"/>
            <p:nvPr/>
          </p:nvSpPr>
          <p:spPr>
            <a:xfrm>
              <a:off x="976606" y="3557682"/>
              <a:ext cx="671154" cy="2982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eyeball</a:t>
              </a:r>
              <a:endParaRPr lang="en-US" sz="1800" dirty="0"/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9523" y="2879080"/>
              <a:ext cx="3010677" cy="1693506"/>
            </a:xfrm>
            <a:prstGeom prst="rect">
              <a:avLst/>
            </a:prstGeom>
          </p:spPr>
        </p:pic>
      </p:grpSp>
      <p:sp>
        <p:nvSpPr>
          <p:cNvPr id="27" name="TextBox 26"/>
          <p:cNvSpPr txBox="1"/>
          <p:nvPr/>
        </p:nvSpPr>
        <p:spPr>
          <a:xfrm>
            <a:off x="6307241" y="6379145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My laptop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834357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3242" y="228600"/>
            <a:ext cx="8229600" cy="5334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Mixed-mode PAD (MMPAD)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914400"/>
            <a:ext cx="4876800" cy="2690191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068418"/>
              </p:ext>
            </p:extLst>
          </p:nvPr>
        </p:nvGraphicFramePr>
        <p:xfrm>
          <a:off x="796158" y="3657599"/>
          <a:ext cx="7924800" cy="2569611"/>
        </p:xfrm>
        <a:graphic>
          <a:graphicData uri="http://schemas.openxmlformats.org/drawingml/2006/table">
            <a:tbl>
              <a:tblPr bandRow="1">
                <a:tableStyleId>{8EC20E35-A176-4012-BC5E-935CFFF8708E}</a:tableStyleId>
              </a:tblPr>
              <a:tblGrid>
                <a:gridCol w="3397619"/>
                <a:gridCol w="4527181"/>
              </a:tblGrid>
              <a:tr h="37769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Read time (frame rate)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0.86 </a:t>
                      </a:r>
                      <a:r>
                        <a:rPr lang="en-US" sz="2000" dirty="0" err="1" smtClean="0"/>
                        <a:t>ms</a:t>
                      </a:r>
                      <a:r>
                        <a:rPr lang="en-US" sz="2000" dirty="0" smtClean="0"/>
                        <a:t> (1.1 kHz)</a:t>
                      </a:r>
                      <a:endParaRPr lang="en-US" sz="2000" b="0" dirty="0" smtClean="0"/>
                    </a:p>
                  </a:txBody>
                  <a:tcPr/>
                </a:tc>
              </a:tr>
              <a:tr h="37769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Read noise (RMS)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0.16 photons @ 8 keV</a:t>
                      </a:r>
                      <a:endParaRPr lang="en-US" sz="2000" b="0" dirty="0"/>
                    </a:p>
                  </a:txBody>
                  <a:tcPr/>
                </a:tc>
              </a:tr>
              <a:tr h="67985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Well capacity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4.7 x 10</a:t>
                      </a:r>
                      <a:r>
                        <a:rPr lang="en-US" sz="2000" baseline="30000" dirty="0" smtClean="0"/>
                        <a:t>7</a:t>
                      </a:r>
                      <a:r>
                        <a:rPr lang="en-US" sz="2000" baseline="0" dirty="0" smtClean="0"/>
                        <a:t> photons/pix/frame @ 8 keV</a:t>
                      </a:r>
                      <a:endParaRPr lang="en-US" sz="2000" b="0" dirty="0"/>
                    </a:p>
                  </a:txBody>
                  <a:tcPr/>
                </a:tc>
              </a:tr>
              <a:tr h="37769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Sustained count rate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&gt;10</a:t>
                      </a:r>
                      <a:r>
                        <a:rPr lang="en-US" sz="2000" baseline="30000" dirty="0" smtClean="0"/>
                        <a:t>8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ph</a:t>
                      </a:r>
                      <a:r>
                        <a:rPr lang="en-US" sz="2000" baseline="0" dirty="0" smtClean="0"/>
                        <a:t>/pix/s</a:t>
                      </a:r>
                      <a:endParaRPr lang="en-US" sz="2000" b="0" dirty="0"/>
                    </a:p>
                  </a:txBody>
                  <a:tcPr/>
                </a:tc>
              </a:tr>
              <a:tr h="67985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Instantaneous</a:t>
                      </a:r>
                      <a:r>
                        <a:rPr lang="en-US" sz="2000" baseline="0" dirty="0" smtClean="0"/>
                        <a:t> count rate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&gt;&gt; 10</a:t>
                      </a:r>
                      <a:r>
                        <a:rPr lang="en-US" sz="2000" baseline="30000" dirty="0" smtClean="0"/>
                        <a:t>12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ph</a:t>
                      </a:r>
                      <a:r>
                        <a:rPr lang="en-US" sz="2000" baseline="0" dirty="0" smtClean="0"/>
                        <a:t>/pix/s (e.g. ~200 </a:t>
                      </a:r>
                      <a:r>
                        <a:rPr lang="en-US" sz="2000" baseline="0" dirty="0" err="1" smtClean="0"/>
                        <a:t>ph</a:t>
                      </a:r>
                      <a:r>
                        <a:rPr lang="en-US" sz="2000" baseline="0" dirty="0" smtClean="0"/>
                        <a:t>/storage ring pulse)</a:t>
                      </a:r>
                      <a:endParaRPr lang="en-US" sz="20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5450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546860"/>
            <a:ext cx="6096000" cy="42915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Single Photon SNR Essential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1214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High Single Photon SNR Essential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Systematics can add up in large data sets.</a:t>
            </a:r>
          </a:p>
          <a:p>
            <a:r>
              <a:rPr lang="en-US" dirty="0" smtClean="0"/>
              <a:t>Some large data analysis requires good single photon measurement.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 bwMode="auto">
          <a:xfrm>
            <a:off x="8613775" y="6413342"/>
            <a:ext cx="377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78787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  <a:sym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587" y="3445053"/>
            <a:ext cx="2826428" cy="26811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000" y="3445053"/>
            <a:ext cx="2830615" cy="267819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73480" y="3052604"/>
            <a:ext cx="1366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Raw Sum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7587" y="3052604"/>
            <a:ext cx="2542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Sum w / threshold</a:t>
            </a:r>
            <a:endParaRPr lang="en-US" sz="2400" b="1" u="sng" dirty="0"/>
          </a:p>
        </p:txBody>
      </p:sp>
      <p:sp>
        <p:nvSpPr>
          <p:cNvPr id="14" name="TextBox 13"/>
          <p:cNvSpPr txBox="1"/>
          <p:nvPr/>
        </p:nvSpPr>
        <p:spPr>
          <a:xfrm>
            <a:off x="216518" y="3433604"/>
            <a:ext cx="28330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CS-PAD</a:t>
            </a:r>
          </a:p>
          <a:p>
            <a:r>
              <a:rPr lang="en-US" sz="2000" dirty="0" err="1" smtClean="0"/>
              <a:t>AgBe</a:t>
            </a:r>
            <a:r>
              <a:rPr lang="en-US" sz="2000" dirty="0" smtClean="0"/>
              <a:t> diffraction</a:t>
            </a:r>
          </a:p>
          <a:p>
            <a:r>
              <a:rPr lang="en-US" sz="2000" dirty="0" smtClean="0"/>
              <a:t>Sum of 1000 frames</a:t>
            </a:r>
          </a:p>
          <a:p>
            <a:r>
              <a:rPr lang="en-US" sz="2000" dirty="0" smtClean="0"/>
              <a:t>10 </a:t>
            </a:r>
            <a:r>
              <a:rPr lang="en-US" sz="2000" dirty="0" err="1" smtClean="0"/>
              <a:t>ms</a:t>
            </a:r>
            <a:r>
              <a:rPr lang="en-US" sz="2000" dirty="0" smtClean="0"/>
              <a:t>/frame</a:t>
            </a:r>
          </a:p>
          <a:p>
            <a:r>
              <a:rPr lang="en-US" sz="2000" dirty="0" smtClean="0"/>
              <a:t>~30 photons/frame</a:t>
            </a:r>
          </a:p>
          <a:p>
            <a:r>
              <a:rPr lang="en-US" sz="2000" b="1" dirty="0" smtClean="0"/>
              <a:t>&lt;10</a:t>
            </a:r>
            <a:r>
              <a:rPr lang="en-US" sz="2000" b="1" baseline="30000" dirty="0" smtClean="0"/>
              <a:t>-3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ph</a:t>
            </a:r>
            <a:r>
              <a:rPr lang="en-US" sz="2000" b="1" dirty="0" smtClean="0"/>
              <a:t>/pix/frame </a:t>
            </a:r>
            <a:r>
              <a:rPr lang="en-US" sz="2000" dirty="0" smtClean="0"/>
              <a:t>in outer ring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07719" y="6126163"/>
            <a:ext cx="3990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*See also Philipp </a:t>
            </a:r>
            <a:r>
              <a:rPr lang="en-US" sz="1400" i="1" dirty="0" smtClean="0"/>
              <a:t>et al., JINST</a:t>
            </a:r>
            <a:r>
              <a:rPr lang="en-US" sz="1400" dirty="0" smtClean="0"/>
              <a:t> (2011) </a:t>
            </a:r>
            <a:r>
              <a:rPr lang="en-US" sz="1400" b="1" dirty="0" smtClean="0"/>
              <a:t>6,</a:t>
            </a:r>
            <a:r>
              <a:rPr lang="en-US" sz="1400" dirty="0" smtClean="0"/>
              <a:t> C11006</a:t>
            </a:r>
          </a:p>
        </p:txBody>
      </p:sp>
    </p:spTree>
    <p:extLst>
      <p:ext uri="{BB962C8B-B14F-4D97-AF65-F5344CB8AC3E}">
        <p14:creationId xmlns:p14="http://schemas.microsoft.com/office/powerpoint/2010/main" val="22610470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High Single Photon SNR Essential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Systematics can add up in large data sets.</a:t>
            </a:r>
          </a:p>
          <a:p>
            <a:r>
              <a:rPr lang="en-US" dirty="0" smtClean="0"/>
              <a:t>Some large data analysis requires good single photon measurement.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 bwMode="auto">
          <a:xfrm>
            <a:off x="8613775" y="6413342"/>
            <a:ext cx="377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78787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  <a:sym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fld id="{B6F15528-21DE-4FAA-801E-634DDDAF4B2B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000" y="3445053"/>
            <a:ext cx="2830615" cy="267819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97587" y="3052604"/>
            <a:ext cx="2542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Sum w / threshold</a:t>
            </a:r>
            <a:endParaRPr lang="en-US" sz="2400" b="1" u="sng" dirty="0"/>
          </a:p>
        </p:txBody>
      </p:sp>
      <p:sp>
        <p:nvSpPr>
          <p:cNvPr id="14" name="TextBox 13"/>
          <p:cNvSpPr txBox="1"/>
          <p:nvPr/>
        </p:nvSpPr>
        <p:spPr>
          <a:xfrm>
            <a:off x="216518" y="3433604"/>
            <a:ext cx="28330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CS-PAD</a:t>
            </a:r>
          </a:p>
          <a:p>
            <a:r>
              <a:rPr lang="en-US" sz="2000" dirty="0" err="1" smtClean="0"/>
              <a:t>AgBe</a:t>
            </a:r>
            <a:r>
              <a:rPr lang="en-US" sz="2000" dirty="0" smtClean="0"/>
              <a:t> diffraction</a:t>
            </a:r>
          </a:p>
          <a:p>
            <a:r>
              <a:rPr lang="en-US" sz="2000" dirty="0" smtClean="0"/>
              <a:t>Sum of 1000 frames</a:t>
            </a:r>
          </a:p>
          <a:p>
            <a:r>
              <a:rPr lang="en-US" sz="2000" dirty="0" smtClean="0"/>
              <a:t>10 </a:t>
            </a:r>
            <a:r>
              <a:rPr lang="en-US" sz="2000" dirty="0" err="1" smtClean="0"/>
              <a:t>ms</a:t>
            </a:r>
            <a:r>
              <a:rPr lang="en-US" sz="2000" dirty="0" smtClean="0"/>
              <a:t>/frame</a:t>
            </a:r>
          </a:p>
          <a:p>
            <a:r>
              <a:rPr lang="en-US" sz="2000" dirty="0" smtClean="0"/>
              <a:t>~30 photons/frame</a:t>
            </a:r>
          </a:p>
          <a:p>
            <a:r>
              <a:rPr lang="en-US" sz="2000" b="1" dirty="0" smtClean="0"/>
              <a:t>&lt;10</a:t>
            </a:r>
            <a:r>
              <a:rPr lang="en-US" sz="2000" b="1" baseline="30000" dirty="0" smtClean="0"/>
              <a:t>-3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ph</a:t>
            </a:r>
            <a:r>
              <a:rPr lang="en-US" sz="2000" b="1" dirty="0" smtClean="0"/>
              <a:t>/pix/frame </a:t>
            </a:r>
            <a:r>
              <a:rPr lang="en-US" sz="2000" dirty="0" smtClean="0"/>
              <a:t>in outer ring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07719" y="6126163"/>
            <a:ext cx="3990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*See also Philipp </a:t>
            </a:r>
            <a:r>
              <a:rPr lang="en-US" sz="1400" i="1" dirty="0" smtClean="0"/>
              <a:t>et al., JINST</a:t>
            </a:r>
            <a:r>
              <a:rPr lang="en-US" sz="1400" dirty="0" smtClean="0"/>
              <a:t> (2011) </a:t>
            </a:r>
            <a:r>
              <a:rPr lang="en-US" sz="1400" b="1" dirty="0" smtClean="0"/>
              <a:t>6,</a:t>
            </a:r>
            <a:r>
              <a:rPr lang="en-US" sz="1400" dirty="0" smtClean="0"/>
              <a:t> C11006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05158" y="4393526"/>
            <a:ext cx="2877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10</a:t>
            </a:r>
            <a:r>
              <a:rPr lang="en-US" sz="2800" baseline="30000" dirty="0" smtClean="0">
                <a:solidFill>
                  <a:srgbClr val="002060"/>
                </a:solidFill>
              </a:rPr>
              <a:t>-3</a:t>
            </a:r>
            <a:r>
              <a:rPr lang="en-US" sz="2800" dirty="0" smtClean="0">
                <a:solidFill>
                  <a:srgbClr val="002060"/>
                </a:solidFill>
              </a:rPr>
              <a:t> </a:t>
            </a:r>
            <a:r>
              <a:rPr lang="en-US" sz="2800" dirty="0" err="1" smtClean="0">
                <a:solidFill>
                  <a:srgbClr val="002060"/>
                </a:solidFill>
              </a:rPr>
              <a:t>ph</a:t>
            </a:r>
            <a:r>
              <a:rPr lang="en-US" sz="2800" dirty="0" smtClean="0">
                <a:solidFill>
                  <a:srgbClr val="002060"/>
                </a:solidFill>
              </a:rPr>
              <a:t>/pix/frame</a:t>
            </a:r>
            <a:endParaRPr lang="en-US" sz="2800" baseline="30000" dirty="0">
              <a:solidFill>
                <a:srgbClr val="00206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5562600" y="5525360"/>
            <a:ext cx="1160889" cy="21656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5638800" y="4759632"/>
            <a:ext cx="556025" cy="48036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2167978" y="5511095"/>
            <a:ext cx="3470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Order of magnitude less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6677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High Single Photon SNR Essential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Systematics can add up in large data sets.</a:t>
            </a:r>
          </a:p>
          <a:p>
            <a:r>
              <a:rPr lang="en-US" dirty="0" smtClean="0"/>
              <a:t>Some large data analysis requires good single photon measurement.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3222046"/>
            <a:ext cx="3432348" cy="298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759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High Single Photon SNR Essential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Systematics can add up in large data sets.</a:t>
            </a:r>
          </a:p>
          <a:p>
            <a:r>
              <a:rPr lang="en-US" dirty="0" smtClean="0"/>
              <a:t>Some large data analysis requires good single photon measurement.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93" t="522" b="1"/>
          <a:stretch/>
        </p:blipFill>
        <p:spPr>
          <a:xfrm>
            <a:off x="5334000" y="3238500"/>
            <a:ext cx="1923799" cy="275860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245146" y="6035209"/>
            <a:ext cx="74254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Maximizing time resolution -&gt; sparse data.</a:t>
            </a:r>
            <a:endParaRPr lang="en-US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3531954"/>
            <a:ext cx="2883948" cy="2171700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 bwMode="auto">
          <a:xfrm>
            <a:off x="4419600" y="4419600"/>
            <a:ext cx="609600" cy="304800"/>
          </a:xfrm>
          <a:prstGeom prst="rightArrow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7" name="Curved Left Arrow 6"/>
          <p:cNvSpPr/>
          <p:nvPr/>
        </p:nvSpPr>
        <p:spPr bwMode="auto">
          <a:xfrm>
            <a:off x="3200400" y="5730409"/>
            <a:ext cx="552199" cy="304800"/>
          </a:xfrm>
          <a:prstGeom prst="curvedLeftArrow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75736" y="4908163"/>
            <a:ext cx="72327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5307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High Single Photon SNR Essential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485614" y="1625169"/>
            <a:ext cx="2100758" cy="300108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3400" y="4569049"/>
            <a:ext cx="34671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Sparse data: 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1 frame: 9.1 </a:t>
            </a:r>
            <a:r>
              <a:rPr lang="en-US" sz="2000" dirty="0"/>
              <a:t>x 10</a:t>
            </a:r>
            <a:r>
              <a:rPr lang="en-US" sz="2000" baseline="30000" dirty="0"/>
              <a:t>-4</a:t>
            </a:r>
            <a:r>
              <a:rPr lang="en-US" sz="2000" dirty="0"/>
              <a:t> </a:t>
            </a:r>
            <a:r>
              <a:rPr lang="en-US" sz="2000" dirty="0" err="1" smtClean="0"/>
              <a:t>ph</a:t>
            </a:r>
            <a:r>
              <a:rPr lang="en-US" sz="2000" dirty="0" smtClean="0"/>
              <a:t>/pix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~10</a:t>
            </a:r>
            <a:r>
              <a:rPr lang="en-US" sz="2000" baseline="30000" dirty="0" smtClean="0"/>
              <a:t>7</a:t>
            </a:r>
            <a:r>
              <a:rPr lang="en-US" sz="2000" dirty="0" smtClean="0"/>
              <a:t> frames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916311"/>
            <a:ext cx="4343400" cy="4895527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 bwMode="auto">
          <a:xfrm>
            <a:off x="2895600" y="3541618"/>
            <a:ext cx="914400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2895600" y="3048000"/>
            <a:ext cx="76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EMC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304800" y="5715000"/>
            <a:ext cx="27156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K. </a:t>
            </a:r>
            <a:r>
              <a:rPr lang="en-US" sz="1400" dirty="0" err="1" smtClean="0"/>
              <a:t>Ayyer</a:t>
            </a:r>
            <a:r>
              <a:rPr lang="en-US" sz="1400" dirty="0" smtClean="0"/>
              <a:t> et al., </a:t>
            </a:r>
            <a:r>
              <a:rPr lang="en-US" sz="1400" i="1" dirty="0" smtClean="0"/>
              <a:t>Optics Express</a:t>
            </a:r>
            <a:r>
              <a:rPr lang="en-US" sz="1400" dirty="0" smtClean="0"/>
              <a:t> 2014</a:t>
            </a:r>
            <a:endParaRPr lang="en-US" sz="1400" dirty="0"/>
          </a:p>
        </p:txBody>
      </p:sp>
      <p:sp>
        <p:nvSpPr>
          <p:cNvPr id="18" name="Slide Number Placeholder 1"/>
          <p:cNvSpPr txBox="1">
            <a:spLocks/>
          </p:cNvSpPr>
          <p:nvPr/>
        </p:nvSpPr>
        <p:spPr bwMode="auto">
          <a:xfrm>
            <a:off x="8612188" y="6408738"/>
            <a:ext cx="377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78787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  <a:sym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fld id="{B6F15528-21DE-4FAA-801E-634DDDAF4B2B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1781" y="978342"/>
            <a:ext cx="3021652" cy="707886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0" cap="none" spc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Data Frame – unknown sample orientation.</a:t>
            </a:r>
            <a:endParaRPr lang="en-US" sz="2000" b="0" cap="none" spc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692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633176"/>
            <a:ext cx="8763000" cy="609600"/>
          </a:xfrm>
          <a:prstGeom prst="rect">
            <a:avLst/>
          </a:prstGeom>
        </p:spPr>
        <p:txBody>
          <a:bodyPr/>
          <a:lstStyle/>
          <a:p>
            <a:r>
              <a:rPr lang="en-US" sz="3600" dirty="0" smtClean="0"/>
              <a:t>High frame rate diffraction @ CHESS A2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1683533"/>
            <a:ext cx="54621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b="1" dirty="0" smtClean="0"/>
              <a:t>Collaborators: </a:t>
            </a:r>
            <a:r>
              <a:rPr lang="en-US" sz="2000" dirty="0" err="1" smtClean="0"/>
              <a:t>Hufnagel</a:t>
            </a:r>
            <a:r>
              <a:rPr lang="en-US" sz="2000" dirty="0" smtClean="0"/>
              <a:t> group @ Johns Hopkins</a:t>
            </a:r>
            <a:endParaRPr lang="en-US" sz="2000" b="1" dirty="0" smtClean="0"/>
          </a:p>
          <a:p>
            <a:pPr marL="285750" indent="-285750">
              <a:buFontTx/>
              <a:buChar char="-"/>
            </a:pPr>
            <a:r>
              <a:rPr lang="en-US" sz="2000" b="1" dirty="0" smtClean="0"/>
              <a:t>Goal: </a:t>
            </a:r>
            <a:r>
              <a:rPr lang="en-US" sz="2000" dirty="0" smtClean="0"/>
              <a:t>study lattice changes in inter-metallic foils undergoing an exothermic reaction </a:t>
            </a:r>
          </a:p>
          <a:p>
            <a:pPr marL="285750" indent="-285750">
              <a:buFontTx/>
              <a:buChar char="-"/>
            </a:pPr>
            <a:r>
              <a:rPr lang="en-US" sz="2000" b="1" dirty="0" smtClean="0"/>
              <a:t>Energy: </a:t>
            </a:r>
            <a:r>
              <a:rPr lang="en-US" sz="2000" dirty="0" smtClean="0"/>
              <a:t>15 keV</a:t>
            </a:r>
            <a:endParaRPr lang="en-US" sz="2000" b="1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5" r="13707"/>
          <a:stretch/>
        </p:blipFill>
        <p:spPr>
          <a:xfrm>
            <a:off x="6779322" y="1582394"/>
            <a:ext cx="1695840" cy="156432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0" t="15839" r="12299" b="19013"/>
          <a:stretch/>
        </p:blipFill>
        <p:spPr>
          <a:xfrm>
            <a:off x="457200" y="3586664"/>
            <a:ext cx="3889314" cy="2517298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9" t="5411" r="11846" b="3545"/>
          <a:stretch/>
        </p:blipFill>
        <p:spPr>
          <a:xfrm>
            <a:off x="5122891" y="3482782"/>
            <a:ext cx="3369762" cy="305596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6200000">
            <a:off x="3787113" y="4614480"/>
            <a:ext cx="187904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# of photons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6514" y="578483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0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319514" y="348278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7</a:t>
            </a:r>
            <a:endParaRPr lang="en-US" sz="2000" dirty="0"/>
          </a:p>
        </p:txBody>
      </p:sp>
      <p:sp>
        <p:nvSpPr>
          <p:cNvPr id="51" name="Rectangle 50"/>
          <p:cNvSpPr/>
          <p:nvPr/>
        </p:nvSpPr>
        <p:spPr>
          <a:xfrm rot="16200000">
            <a:off x="7973648" y="4614480"/>
            <a:ext cx="187904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# of photons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475162" y="610396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0</a:t>
            </a:r>
            <a:endParaRPr lang="en-US" sz="2000" dirty="0"/>
          </a:p>
        </p:txBody>
      </p:sp>
      <p:sp>
        <p:nvSpPr>
          <p:cNvPr id="54" name="TextBox 53"/>
          <p:cNvSpPr txBox="1"/>
          <p:nvPr/>
        </p:nvSpPr>
        <p:spPr>
          <a:xfrm>
            <a:off x="8423827" y="334611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50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516709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7367" y="414453"/>
            <a:ext cx="8229600" cy="838200"/>
          </a:xfrm>
          <a:prstGeom prst="rect">
            <a:avLst/>
          </a:prstGeom>
        </p:spPr>
        <p:txBody>
          <a:bodyPr/>
          <a:lstStyle/>
          <a:p>
            <a:r>
              <a:rPr lang="en-US" sz="3600" dirty="0" err="1" smtClean="0"/>
              <a:t>Ptychography</a:t>
            </a:r>
            <a:r>
              <a:rPr lang="en-US" sz="3600" dirty="0" smtClean="0"/>
              <a:t> @ PETRA III P10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41671" y="4242520"/>
            <a:ext cx="8686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b="1" dirty="0" smtClean="0">
                <a:latin typeface="Arial" panose="020B0604020202020204" pitchFamily="34" charset="0"/>
              </a:rPr>
              <a:t>Energy</a:t>
            </a:r>
            <a:r>
              <a:rPr lang="en-US" sz="2000" b="1" dirty="0">
                <a:latin typeface="Arial" panose="020B0604020202020204" pitchFamily="34" charset="0"/>
              </a:rPr>
              <a:t>: </a:t>
            </a:r>
            <a:r>
              <a:rPr lang="en-US" sz="2000" dirty="0" smtClean="0">
                <a:latin typeface="Arial" panose="020B0604020202020204" pitchFamily="34" charset="0"/>
              </a:rPr>
              <a:t>7.9 keV</a:t>
            </a:r>
          </a:p>
          <a:p>
            <a:pPr marL="285750" indent="-285750">
              <a:buFontTx/>
              <a:buChar char="-"/>
            </a:pPr>
            <a:r>
              <a:rPr lang="en-US" sz="2000" b="1" dirty="0" smtClean="0">
                <a:latin typeface="Arial" panose="020B0604020202020204" pitchFamily="34" charset="0"/>
              </a:rPr>
              <a:t>Integration time: </a:t>
            </a:r>
            <a:r>
              <a:rPr lang="en-US" sz="2000" dirty="0" smtClean="0">
                <a:latin typeface="Arial" panose="020B0604020202020204" pitchFamily="34" charset="0"/>
              </a:rPr>
              <a:t>100 </a:t>
            </a:r>
            <a:r>
              <a:rPr lang="en-US" sz="2000" dirty="0" err="1" smtClean="0">
                <a:latin typeface="Arial" panose="020B0604020202020204" pitchFamily="34" charset="0"/>
              </a:rPr>
              <a:t>ms</a:t>
            </a:r>
            <a:r>
              <a:rPr lang="en-US" sz="2000" dirty="0" smtClean="0">
                <a:latin typeface="Arial" panose="020B0604020202020204" pitchFamily="34" charset="0"/>
              </a:rPr>
              <a:t>/frame</a:t>
            </a:r>
          </a:p>
          <a:p>
            <a:pPr marL="285750" indent="-285750">
              <a:buFontTx/>
              <a:buChar char="-"/>
            </a:pPr>
            <a:r>
              <a:rPr lang="en-US" sz="2000" b="1" dirty="0" smtClean="0">
                <a:latin typeface="Arial" panose="020B0604020202020204" pitchFamily="34" charset="0"/>
              </a:rPr>
              <a:t>Image reconstruction resolution: </a:t>
            </a:r>
            <a:r>
              <a:rPr lang="en-US" sz="2000" dirty="0" smtClean="0">
                <a:latin typeface="Arial" panose="020B0604020202020204" pitchFamily="34" charset="0"/>
              </a:rPr>
              <a:t>25 nm horizontal, 26 nm vertical</a:t>
            </a:r>
          </a:p>
          <a:p>
            <a:pPr marL="285750" indent="-285750">
              <a:buFontTx/>
              <a:buChar char="-"/>
            </a:pPr>
            <a:endParaRPr lang="en-US" sz="2000" dirty="0">
              <a:latin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800" b="1" dirty="0">
                <a:latin typeface="Arial" panose="020B0604020202020204" pitchFamily="34" charset="0"/>
              </a:rPr>
              <a:t>Collaborators</a:t>
            </a:r>
            <a:r>
              <a:rPr lang="en-US" sz="1800" b="1" dirty="0" smtClean="0">
                <a:latin typeface="Arial" panose="020B0604020202020204" pitchFamily="34" charset="0"/>
              </a:rPr>
              <a:t>:</a:t>
            </a:r>
          </a:p>
          <a:p>
            <a:pPr lvl="1"/>
            <a:r>
              <a:rPr lang="en-US" sz="1800" b="1" dirty="0" smtClean="0">
                <a:latin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</a:rPr>
              <a:t>Adrian Mancuso, Klaus </a:t>
            </a:r>
            <a:r>
              <a:rPr lang="en-US" sz="1800" dirty="0" err="1">
                <a:latin typeface="Arial" panose="020B0604020202020204" pitchFamily="34" charset="0"/>
              </a:rPr>
              <a:t>Giewekemeyer</a:t>
            </a:r>
            <a:r>
              <a:rPr lang="en-US" sz="1800" dirty="0">
                <a:latin typeface="Arial" panose="020B0604020202020204" pitchFamily="34" charset="0"/>
              </a:rPr>
              <a:t>, Andy </a:t>
            </a:r>
            <a:r>
              <a:rPr lang="en-US" sz="1800" dirty="0" err="1">
                <a:latin typeface="Arial" panose="020B0604020202020204" pitchFamily="34" charset="0"/>
              </a:rPr>
              <a:t>Acquila</a:t>
            </a:r>
            <a:r>
              <a:rPr lang="en-US" sz="1800" dirty="0">
                <a:latin typeface="Arial" panose="020B0604020202020204" pitchFamily="34" charset="0"/>
              </a:rPr>
              <a:t> (European XFEL)</a:t>
            </a:r>
            <a:endParaRPr lang="en-US" sz="1800" b="1" dirty="0">
              <a:latin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en-US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980336" y="6113681"/>
            <a:ext cx="5486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Giewekemeyer</a:t>
            </a:r>
            <a:r>
              <a:rPr lang="en-US" sz="1400" dirty="0" smtClean="0"/>
              <a:t> </a:t>
            </a:r>
            <a:r>
              <a:rPr lang="en-US" sz="1400" i="1" dirty="0" smtClean="0"/>
              <a:t>et al., Journal of Synchrotron Radiation,</a:t>
            </a:r>
            <a:r>
              <a:rPr lang="en-US" sz="1400" dirty="0" smtClean="0"/>
              <a:t> in press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029200" y="2972182"/>
            <a:ext cx="2946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Example 100 </a:t>
            </a:r>
            <a:r>
              <a:rPr lang="en-US" sz="2000" b="1" u="sng" dirty="0" err="1" smtClean="0"/>
              <a:t>ms</a:t>
            </a:r>
            <a:r>
              <a:rPr lang="en-US" sz="2000" b="1" u="sng" dirty="0" smtClean="0"/>
              <a:t> frame</a:t>
            </a:r>
            <a:endParaRPr lang="en-US" sz="2000" b="1" u="sng" dirty="0"/>
          </a:p>
        </p:txBody>
      </p:sp>
      <p:grpSp>
        <p:nvGrpSpPr>
          <p:cNvPr id="10" name="Group 9"/>
          <p:cNvGrpSpPr/>
          <p:nvPr/>
        </p:nvGrpSpPr>
        <p:grpSpPr>
          <a:xfrm>
            <a:off x="292053" y="1017002"/>
            <a:ext cx="8736418" cy="3171855"/>
            <a:chOff x="228601" y="3076545"/>
            <a:chExt cx="8736418" cy="317185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3390480"/>
              <a:ext cx="3255859" cy="285792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67" t="15609" r="4292" b="20132"/>
            <a:stretch/>
          </p:blipFill>
          <p:spPr>
            <a:xfrm>
              <a:off x="4042686" y="3276600"/>
              <a:ext cx="4922333" cy="28194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28601" y="3076545"/>
              <a:ext cx="33618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Reconstructed object phase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2677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740" y="1048365"/>
            <a:ext cx="5115320" cy="432304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5858" y="4572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Ptychography</a:t>
            </a:r>
            <a:r>
              <a:rPr lang="en-US" dirty="0" smtClean="0"/>
              <a:t> @ PETRA III P10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999449"/>
            <a:ext cx="4792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Giewekemeyer</a:t>
            </a:r>
            <a:r>
              <a:rPr lang="en-US" sz="1400" dirty="0" smtClean="0"/>
              <a:t> </a:t>
            </a:r>
            <a:r>
              <a:rPr lang="en-US" sz="1400" i="1" dirty="0" smtClean="0"/>
              <a:t>et al., Journal of Synchrotron Radiation,</a:t>
            </a:r>
            <a:r>
              <a:rPr lang="en-US" sz="1400" dirty="0" smtClean="0"/>
              <a:t> in press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5476229"/>
            <a:ext cx="670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 attenuators,  &gt; 10</a:t>
            </a:r>
            <a:r>
              <a:rPr lang="en-US" sz="2800" baseline="30000" dirty="0" smtClean="0"/>
              <a:t>8</a:t>
            </a:r>
            <a:r>
              <a:rPr lang="en-US" sz="2800" dirty="0" smtClean="0"/>
              <a:t> photons/pixel/s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16962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742816" y="6197067"/>
            <a:ext cx="46650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Images from Decker, et al,  IEEE </a:t>
            </a:r>
            <a:r>
              <a:rPr lang="en-US" sz="800" dirty="0"/>
              <a:t>JOURNAL OF SOLID-STATE CIRCUITS, VOL. 33, NO. </a:t>
            </a:r>
            <a:r>
              <a:rPr lang="en-US" sz="800" dirty="0" smtClean="0"/>
              <a:t>12, 1998</a:t>
            </a:r>
            <a:endParaRPr lang="en-US" sz="800" dirty="0"/>
          </a:p>
        </p:txBody>
      </p:sp>
      <p:grpSp>
        <p:nvGrpSpPr>
          <p:cNvPr id="9" name="Group 8"/>
          <p:cNvGrpSpPr/>
          <p:nvPr/>
        </p:nvGrpSpPr>
        <p:grpSpPr>
          <a:xfrm>
            <a:off x="682660" y="3124200"/>
            <a:ext cx="7851740" cy="2643998"/>
            <a:chOff x="571376" y="2902518"/>
            <a:chExt cx="7851740" cy="2643998"/>
          </a:xfrm>
        </p:grpSpPr>
        <p:grpSp>
          <p:nvGrpSpPr>
            <p:cNvPr id="11" name="Group 10"/>
            <p:cNvGrpSpPr/>
            <p:nvPr/>
          </p:nvGrpSpPr>
          <p:grpSpPr>
            <a:xfrm>
              <a:off x="571376" y="2902518"/>
              <a:ext cx="7851740" cy="2613094"/>
              <a:chOff x="1066800" y="2982907"/>
              <a:chExt cx="7013540" cy="2068587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78156" y="3005999"/>
                <a:ext cx="1787687" cy="1970354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07009" y="3006116"/>
                <a:ext cx="1759244" cy="1970237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65291" y="2982907"/>
                <a:ext cx="1815049" cy="1760547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 bwMode="auto">
              <a:xfrm>
                <a:off x="1066800" y="4648200"/>
                <a:ext cx="7013540" cy="403294"/>
              </a:xfrm>
              <a:prstGeom prst="rect">
                <a:avLst/>
              </a:prstGeom>
              <a:solidFill>
                <a:schemeClr val="accent3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1171690" y="5135596"/>
              <a:ext cx="10827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Too dim</a:t>
              </a:r>
              <a:endParaRPr lang="en-US" sz="2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848373" y="5146406"/>
              <a:ext cx="15425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Washed out</a:t>
              </a:r>
              <a:endParaRPr lang="en-US" sz="2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360735" y="5132075"/>
              <a:ext cx="16241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More Details</a:t>
              </a:r>
              <a:endParaRPr lang="en-US" sz="2000" dirty="0"/>
            </a:p>
          </p:txBody>
        </p:sp>
      </p:grpSp>
      <p:sp>
        <p:nvSpPr>
          <p:cNvPr id="16" name="Content Placeholder 2"/>
          <p:cNvSpPr txBox="1">
            <a:spLocks/>
          </p:cNvSpPr>
          <p:nvPr/>
        </p:nvSpPr>
        <p:spPr>
          <a:xfrm>
            <a:off x="522560" y="1417637"/>
            <a:ext cx="8229600" cy="4525963"/>
          </a:xfrm>
          <a:prstGeom prst="rect">
            <a:avLst/>
          </a:prstGeom>
        </p:spPr>
        <p:txBody>
          <a:bodyPr vert="horz"/>
          <a:lstStyle>
            <a:lvl1pPr marL="342900" indent="-342900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 MT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 MT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 MT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 MT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 MT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  <a:lvl6pPr marL="25146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 MT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charset="0"/>
              </a:defRPr>
            </a:lvl6pPr>
            <a:lvl7pPr marL="29718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 MT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charset="0"/>
              </a:defRPr>
            </a:lvl7pPr>
            <a:lvl8pPr marL="34290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 MT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charset="0"/>
              </a:defRPr>
            </a:lvl8pPr>
            <a:lvl9pPr marL="38862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 MT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charset="0"/>
              </a:defRPr>
            </a:lvl9pPr>
          </a:lstStyle>
          <a:p>
            <a:r>
              <a:rPr lang="en-US" kern="0" smtClean="0"/>
              <a:t>Perception limited by detectors</a:t>
            </a:r>
            <a:endParaRPr lang="en-US" kern="0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9204" y="2000850"/>
            <a:ext cx="6738379" cy="764823"/>
            <a:chOff x="479204" y="2000850"/>
            <a:chExt cx="6738379" cy="764823"/>
          </a:xfrm>
        </p:grpSpPr>
        <p:sp>
          <p:nvSpPr>
            <p:cNvPr id="18" name="Oval 17"/>
            <p:cNvSpPr/>
            <p:nvPr/>
          </p:nvSpPr>
          <p:spPr bwMode="auto">
            <a:xfrm>
              <a:off x="5166940" y="2000850"/>
              <a:ext cx="2050643" cy="762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rPr>
                <a:t>Source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479204" y="2003673"/>
              <a:ext cx="2050643" cy="762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rPr>
                <a:t>Detector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cxnSp>
          <p:nvCxnSpPr>
            <p:cNvPr id="20" name="Straight Arrow Connector 19"/>
            <p:cNvCxnSpPr>
              <a:stCxn id="18" idx="2"/>
            </p:cNvCxnSpPr>
            <p:nvPr/>
          </p:nvCxnSpPr>
          <p:spPr bwMode="auto">
            <a:xfrm flipH="1" flipV="1">
              <a:off x="4419600" y="2369612"/>
              <a:ext cx="747340" cy="12238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1" name="Straight Arrow Connector 20"/>
            <p:cNvCxnSpPr/>
            <p:nvPr/>
          </p:nvCxnSpPr>
          <p:spPr bwMode="auto">
            <a:xfrm flipH="1">
              <a:off x="2531102" y="2378677"/>
              <a:ext cx="1320358" cy="0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6" name="7-Point Star 25"/>
            <p:cNvSpPr/>
            <p:nvPr/>
          </p:nvSpPr>
          <p:spPr bwMode="auto">
            <a:xfrm>
              <a:off x="3851460" y="2111977"/>
              <a:ext cx="540120" cy="533400"/>
            </a:xfrm>
            <a:prstGeom prst="star7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09717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etraMovie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st="575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3177" y="762000"/>
            <a:ext cx="8803004" cy="6339320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Dynamic Range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6EDE9A-7267-439B-9E67-263328FC7DBB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 rot="16200000">
            <a:off x="6747161" y="3894133"/>
            <a:ext cx="3105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Log (# of photons)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452522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MMPAD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Charge dump of 200 8-keV photon equivalent limited to ~ 1 </a:t>
            </a:r>
            <a:r>
              <a:rPr lang="en-US" sz="2400" dirty="0" err="1" smtClean="0"/>
              <a:t>MHz.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Working on next generation detector suitable for XFELs.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286000"/>
            <a:ext cx="3864077" cy="213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2664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MMPAD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Charge dump of 200 8-keV photon equivalent limited to ~ 1 </a:t>
            </a:r>
            <a:r>
              <a:rPr lang="en-US" sz="2400" dirty="0" err="1" smtClean="0"/>
              <a:t>MHz.</a:t>
            </a:r>
            <a:endParaRPr lang="en-US" sz="2400" dirty="0"/>
          </a:p>
          <a:p>
            <a:r>
              <a:rPr lang="en-US" sz="2400" dirty="0" smtClean="0"/>
              <a:t>Working on next generation detector suitable for XFELs.</a:t>
            </a:r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HOW</a:t>
            </a:r>
            <a:r>
              <a:rPr lang="en-US" sz="2000" dirty="0" smtClean="0">
                <a:solidFill>
                  <a:srgbClr val="FF0000"/>
                </a:solidFill>
              </a:rPr>
              <a:t>?</a:t>
            </a:r>
          </a:p>
          <a:p>
            <a:pPr lvl="1"/>
            <a:r>
              <a:rPr lang="en-US" sz="2000" dirty="0" smtClean="0"/>
              <a:t>Speeding up the charge dump on the front end.</a:t>
            </a:r>
          </a:p>
          <a:p>
            <a:pPr lvl="1"/>
            <a:r>
              <a:rPr lang="en-US" sz="2000" dirty="0" smtClean="0"/>
              <a:t>Matching the charge collection </a:t>
            </a:r>
            <a:r>
              <a:rPr lang="en-US" sz="2000" dirty="0" smtClean="0"/>
              <a:t>time from the </a:t>
            </a:r>
            <a:r>
              <a:rPr lang="en-US" sz="2000" dirty="0" smtClean="0"/>
              <a:t>diode with the front-end.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5" name="Down Arrow 4"/>
          <p:cNvSpPr/>
          <p:nvPr/>
        </p:nvSpPr>
        <p:spPr bwMode="auto">
          <a:xfrm rot="902288">
            <a:off x="1371600" y="2895600"/>
            <a:ext cx="381000" cy="457200"/>
          </a:xfrm>
          <a:prstGeom prst="downArrow">
            <a:avLst/>
          </a:prstGeom>
          <a:solidFill>
            <a:srgbClr val="FF0000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0603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800600"/>
          </a:xfrm>
        </p:spPr>
        <p:txBody>
          <a:bodyPr/>
          <a:lstStyle/>
          <a:p>
            <a:r>
              <a:rPr lang="en-US" sz="2800" dirty="0"/>
              <a:t>M</a:t>
            </a:r>
            <a:r>
              <a:rPr lang="en-US" sz="2800" dirty="0" smtClean="0"/>
              <a:t>atching detector capabilities to sources: 		</a:t>
            </a:r>
            <a:r>
              <a:rPr lang="en-US" sz="2800" dirty="0" smtClean="0">
                <a:solidFill>
                  <a:srgbClr val="00B050"/>
                </a:solidFill>
              </a:rPr>
              <a:t>experimental opportunities.</a:t>
            </a:r>
          </a:p>
          <a:p>
            <a:endParaRPr lang="en-US" sz="2800" dirty="0" smtClean="0">
              <a:solidFill>
                <a:srgbClr val="00B050"/>
              </a:solidFill>
            </a:endParaRPr>
          </a:p>
          <a:p>
            <a:r>
              <a:rPr lang="en-US" sz="2800" dirty="0" smtClean="0"/>
              <a:t>The MMPAD and Keck PAD address critical needs.</a:t>
            </a:r>
          </a:p>
          <a:p>
            <a:endParaRPr lang="en-US" sz="2800" dirty="0" smtClean="0"/>
          </a:p>
          <a:p>
            <a:r>
              <a:rPr lang="en-US" sz="2800" dirty="0" smtClean="0"/>
              <a:t>We are always looking for scientific </a:t>
            </a:r>
            <a:r>
              <a:rPr lang="en-US" sz="2800" dirty="0" smtClean="0"/>
              <a:t>and detector development collaborations.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4449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chess.cornell.edu/staff/Pics%205X/5byDChamberl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753" y="4713455"/>
            <a:ext cx="2057400" cy="30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hess.cornell.edu/staff/Pics%205X/5byKGre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473" y="2450089"/>
            <a:ext cx="2286000" cy="247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00" y="733110"/>
            <a:ext cx="1659700" cy="23936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7" y="4620874"/>
            <a:ext cx="2187986" cy="145321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394" y="1007918"/>
            <a:ext cx="1524000" cy="18305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7" y="2682696"/>
            <a:ext cx="2121284" cy="1981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6130" y="1978967"/>
            <a:ext cx="177324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</a:rPr>
              <a:t>Sol </a:t>
            </a:r>
            <a:r>
              <a:rPr lang="en-US" sz="2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</a:rPr>
              <a:t>Gruner</a:t>
            </a:r>
            <a:endParaRPr lang="en-U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97527" y="2395073"/>
            <a:ext cx="159973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Mark Tate</a:t>
            </a:r>
            <a:endParaRPr lang="en-US" sz="2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22459" y="4036099"/>
            <a:ext cx="230223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Prafull</a:t>
            </a:r>
            <a:r>
              <a:rPr lang="en-US" sz="2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en-US" sz="2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Poruhit</a:t>
            </a:r>
            <a:endParaRPr lang="en-US" sz="2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4394" y="5533061"/>
            <a:ext cx="20360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Joel Weiss</a:t>
            </a:r>
            <a:endParaRPr lang="en-US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96056" y="4269824"/>
            <a:ext cx="23439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Kate Shanks</a:t>
            </a:r>
            <a:endParaRPr lang="en-US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17662" y="1007918"/>
            <a:ext cx="5185838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Research supported by: </a:t>
            </a:r>
          </a:p>
          <a:p>
            <a:r>
              <a:rPr lang="en-US" sz="1800" dirty="0" smtClean="0"/>
              <a:t>the Keck Foundation, DOE, NIH, NFS.</a:t>
            </a:r>
          </a:p>
          <a:p>
            <a:endParaRPr lang="en-US" sz="1800" dirty="0" smtClean="0"/>
          </a:p>
          <a:p>
            <a:r>
              <a:rPr lang="en-US" sz="1800" b="1" dirty="0" smtClean="0"/>
              <a:t>Collaborators: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CHESS</a:t>
            </a:r>
            <a:r>
              <a:rPr lang="en-US" sz="1800" dirty="0">
                <a:solidFill>
                  <a:schemeClr val="tx1"/>
                </a:solidFill>
              </a:rPr>
              <a:t>: Darren Dale, Arthur </a:t>
            </a:r>
            <a:r>
              <a:rPr lang="en-US" sz="1800" dirty="0" err="1" smtClean="0">
                <a:solidFill>
                  <a:schemeClr val="tx1"/>
                </a:solidFill>
              </a:rPr>
              <a:t>Woll</a:t>
            </a:r>
            <a:r>
              <a:rPr lang="en-US" sz="1800" dirty="0" smtClean="0">
                <a:solidFill>
                  <a:schemeClr val="tx1"/>
                </a:solidFill>
              </a:rPr>
              <a:t>.</a:t>
            </a:r>
          </a:p>
          <a:p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PETRA III: Michael Sprung, </a:t>
            </a:r>
            <a:r>
              <a:rPr lang="en-US" sz="1800" dirty="0" err="1">
                <a:solidFill>
                  <a:schemeClr val="tx1"/>
                </a:solidFill>
              </a:rPr>
              <a:t>Sergej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Bondarenko</a:t>
            </a:r>
            <a:endParaRPr lang="en-US" sz="1800" dirty="0">
              <a:solidFill>
                <a:schemeClr val="tx1"/>
              </a:solidFill>
            </a:endParaRPr>
          </a:p>
          <a:p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European </a:t>
            </a:r>
            <a:r>
              <a:rPr lang="en-US" sz="1800" dirty="0">
                <a:solidFill>
                  <a:schemeClr val="tx1"/>
                </a:solidFill>
              </a:rPr>
              <a:t>XFEL: Adrian Mancuso, Klaus </a:t>
            </a:r>
            <a:r>
              <a:rPr lang="en-US" sz="1800" dirty="0" err="1">
                <a:solidFill>
                  <a:schemeClr val="tx1"/>
                </a:solidFill>
              </a:rPr>
              <a:t>Giewekemeyer</a:t>
            </a:r>
            <a:r>
              <a:rPr lang="en-US" sz="1800" dirty="0">
                <a:solidFill>
                  <a:schemeClr val="tx1"/>
                </a:solidFill>
              </a:rPr>
              <a:t>, Andrew </a:t>
            </a:r>
            <a:r>
              <a:rPr lang="en-US" sz="1800" dirty="0" err="1">
                <a:solidFill>
                  <a:schemeClr val="tx1"/>
                </a:solidFill>
              </a:rPr>
              <a:t>Acquila</a:t>
            </a:r>
            <a:endParaRPr lang="en-US" sz="1800" dirty="0">
              <a:solidFill>
                <a:schemeClr val="tx1"/>
              </a:solidFill>
            </a:endParaRPr>
          </a:p>
          <a:p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Johns </a:t>
            </a:r>
            <a:r>
              <a:rPr lang="en-US" sz="1800" dirty="0">
                <a:solidFill>
                  <a:schemeClr val="tx1"/>
                </a:solidFill>
              </a:rPr>
              <a:t>Hopkins: Todd </a:t>
            </a:r>
            <a:r>
              <a:rPr lang="en-US" sz="1800" dirty="0" err="1">
                <a:solidFill>
                  <a:schemeClr val="tx1"/>
                </a:solidFill>
              </a:rPr>
              <a:t>Hufnagel</a:t>
            </a:r>
            <a:r>
              <a:rPr lang="en-US" sz="1800" dirty="0">
                <a:solidFill>
                  <a:schemeClr val="tx1"/>
                </a:solidFill>
              </a:rPr>
              <a:t> group &amp; collaborators from Army Research Office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r>
              <a:rPr lang="en-US" sz="1800" b="1" dirty="0" smtClean="0"/>
              <a:t>Past group members:</a:t>
            </a:r>
          </a:p>
          <a:p>
            <a:r>
              <a:rPr lang="en-US" sz="1800" dirty="0">
                <a:solidFill>
                  <a:schemeClr val="tx1"/>
                </a:solidFill>
              </a:rPr>
              <a:t>Chen Shen, Lucas </a:t>
            </a:r>
            <a:r>
              <a:rPr lang="en-US" sz="1800" dirty="0" err="1">
                <a:solidFill>
                  <a:schemeClr val="tx1"/>
                </a:solidFill>
              </a:rPr>
              <a:t>Koerner</a:t>
            </a:r>
            <a:r>
              <a:rPr lang="en-US" sz="1800" dirty="0">
                <a:solidFill>
                  <a:schemeClr val="tx1"/>
                </a:solidFill>
              </a:rPr>
              <a:t>, Dan </a:t>
            </a:r>
            <a:r>
              <a:rPr lang="en-US" sz="1800" dirty="0" err="1">
                <a:solidFill>
                  <a:schemeClr val="tx1"/>
                </a:solidFill>
              </a:rPr>
              <a:t>Schuette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dirty="0" err="1">
                <a:solidFill>
                  <a:schemeClr val="tx1"/>
                </a:solidFill>
              </a:rPr>
              <a:t>Alper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Ercan</a:t>
            </a:r>
            <a:r>
              <a:rPr lang="en-US" sz="1800" dirty="0">
                <a:solidFill>
                  <a:schemeClr val="tx1"/>
                </a:solidFill>
              </a:rPr>
              <a:t>, Matt </a:t>
            </a:r>
            <a:r>
              <a:rPr lang="en-US" sz="1800" dirty="0" err="1">
                <a:solidFill>
                  <a:schemeClr val="tx1"/>
                </a:solidFill>
              </a:rPr>
              <a:t>Renzi</a:t>
            </a:r>
            <a:r>
              <a:rPr lang="en-US" sz="1800" dirty="0">
                <a:solidFill>
                  <a:schemeClr val="tx1"/>
                </a:solidFill>
              </a:rPr>
              <a:t>, Marianne </a:t>
            </a:r>
            <a:r>
              <a:rPr lang="en-US" sz="1800" dirty="0" err="1">
                <a:solidFill>
                  <a:schemeClr val="tx1"/>
                </a:solidFill>
              </a:rPr>
              <a:t>Hromalik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dirty="0" err="1">
                <a:solidFill>
                  <a:schemeClr val="tx1"/>
                </a:solidFill>
              </a:rPr>
              <a:t>Sandor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Barna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dirty="0" err="1">
                <a:solidFill>
                  <a:schemeClr val="tx1"/>
                </a:solidFill>
              </a:rPr>
              <a:t>Guiseppe</a:t>
            </a:r>
            <a:r>
              <a:rPr lang="en-US" sz="1800" dirty="0">
                <a:solidFill>
                  <a:schemeClr val="tx1"/>
                </a:solidFill>
              </a:rPr>
              <a:t> Rossi, Eric </a:t>
            </a:r>
            <a:r>
              <a:rPr lang="en-US" sz="1800" dirty="0" err="1">
                <a:solidFill>
                  <a:schemeClr val="tx1"/>
                </a:solidFill>
              </a:rPr>
              <a:t>Eikenberry</a:t>
            </a:r>
            <a:endParaRPr lang="en-US" sz="18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1507515" y="6100605"/>
            <a:ext cx="29209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Darol</a:t>
            </a:r>
            <a:r>
              <a:rPr lang="en-US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Chamberlain</a:t>
            </a:r>
            <a:endParaRPr lang="en-U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297391" y="6388305"/>
            <a:ext cx="27334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+Julian Becker</a:t>
            </a:r>
            <a:endParaRPr lang="en-US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783562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5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/>
          <a:p>
            <a:pPr>
              <a:defRPr/>
            </a:pPr>
            <a:fld id="{0279A17F-8342-48FF-BFA7-FABC72945418}" type="slidenum">
              <a:rPr lang="en-US">
                <a:solidFill>
                  <a:srgbClr val="000000"/>
                </a:solidFill>
              </a:rPr>
              <a:pPr>
                <a:defRPr/>
              </a:pPr>
              <a:t>45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714375" y="247650"/>
            <a:ext cx="7772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>
                <a:latin typeface="Calibri"/>
                <a:ea typeface="DejaVu Sans" charset="0"/>
                <a:cs typeface="DejaVu Sans" charset="0"/>
              </a:rPr>
              <a:t>Single Module CSPAD </a:t>
            </a:r>
          </a:p>
          <a:p>
            <a:pPr algn="ctr" defTabSz="457200" eaLnBrk="1" fontAlgn="auto" hangingPunct="1">
              <a:lnSpc>
                <a:spcPct val="6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>
                <a:latin typeface="Calibri"/>
                <a:ea typeface="DejaVu Sans" charset="0"/>
                <a:cs typeface="DejaVu Sans" charset="0"/>
              </a:rPr>
              <a:t>8 keV Photon Energy Histogram</a:t>
            </a:r>
            <a:r>
              <a:rPr lang="en-GB" sz="3600">
                <a:latin typeface="Calibri"/>
                <a:ea typeface="DejaVu Sans" charset="0"/>
                <a:cs typeface="DejaVu Sans" charset="0"/>
              </a:rPr>
              <a:t> 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alibri"/>
                <a:ea typeface="DejaVu Sans" charset="0"/>
                <a:cs typeface="DejaVu Sans" charset="0"/>
              </a:rPr>
              <a:t>Counting Photons in a Pixel</a:t>
            </a:r>
          </a:p>
        </p:txBody>
      </p:sp>
      <p:sp>
        <p:nvSpPr>
          <p:cNvPr id="83978" name="Text Box 10"/>
          <p:cNvSpPr txBox="1">
            <a:spLocks noChangeArrowheads="1"/>
          </p:cNvSpPr>
          <p:nvPr/>
        </p:nvSpPr>
        <p:spPr bwMode="auto">
          <a:xfrm>
            <a:off x="8632825" y="5249863"/>
            <a:ext cx="184150" cy="44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fontAlgn="auto" hangingPunct="1">
              <a:lnSpc>
                <a:spcPct val="97000"/>
              </a:lnSpc>
              <a:spcBef>
                <a:spcPct val="50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>
                <a:solidFill>
                  <a:srgbClr val="FFFFFF"/>
                </a:solidFill>
                <a:latin typeface="Tahoma" pitchFamily="34" charset="0"/>
                <a:ea typeface="+mn-ea"/>
              </a:rPr>
              <a:t>1</a:t>
            </a:r>
          </a:p>
        </p:txBody>
      </p:sp>
      <p:pic>
        <p:nvPicPr>
          <p:cNvPr id="83981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338" y="1571625"/>
            <a:ext cx="5630862" cy="404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3985" name="Text Box 17"/>
          <p:cNvSpPr txBox="1">
            <a:spLocks noChangeArrowheads="1"/>
          </p:cNvSpPr>
          <p:nvPr/>
        </p:nvSpPr>
        <p:spPr bwMode="auto">
          <a:xfrm>
            <a:off x="2159000" y="1255713"/>
            <a:ext cx="4838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srgbClr val="CC3300"/>
                </a:solidFill>
                <a:latin typeface="Calibri"/>
                <a:ea typeface="+mn-ea"/>
              </a:rPr>
              <a:t># e-/hole pairs = total energy in pixel / 3.65 eV</a:t>
            </a:r>
          </a:p>
        </p:txBody>
      </p:sp>
      <p:grpSp>
        <p:nvGrpSpPr>
          <p:cNvPr id="83990" name="Group 22"/>
          <p:cNvGrpSpPr>
            <a:grpSpLocks/>
          </p:cNvGrpSpPr>
          <p:nvPr/>
        </p:nvGrpSpPr>
        <p:grpSpPr bwMode="auto">
          <a:xfrm>
            <a:off x="1938338" y="5400675"/>
            <a:ext cx="6451600" cy="1146175"/>
            <a:chOff x="1356" y="3402"/>
            <a:chExt cx="4064" cy="722"/>
          </a:xfrm>
        </p:grpSpPr>
        <p:grpSp>
          <p:nvGrpSpPr>
            <p:cNvPr id="83989" name="Group 21"/>
            <p:cNvGrpSpPr>
              <a:grpSpLocks/>
            </p:cNvGrpSpPr>
            <p:nvPr/>
          </p:nvGrpSpPr>
          <p:grpSpPr bwMode="auto">
            <a:xfrm>
              <a:off x="1356" y="3402"/>
              <a:ext cx="2124" cy="608"/>
              <a:chOff x="1356" y="3402"/>
              <a:chExt cx="2124" cy="608"/>
            </a:xfrm>
          </p:grpSpPr>
          <p:sp>
            <p:nvSpPr>
              <p:cNvPr id="1367045" name="Text Box 5"/>
              <p:cNvSpPr txBox="1">
                <a:spLocks noChangeArrowheads="1"/>
              </p:cNvSpPr>
              <p:nvPr/>
            </p:nvSpPr>
            <p:spPr bwMode="auto">
              <a:xfrm>
                <a:off x="1356" y="3775"/>
                <a:ext cx="2124" cy="2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81639" tIns="40820" rIns="81639" bIns="40820"/>
              <a:lstStyle>
                <a:lvl1pPr algn="ctr" defTabSz="414338">
                  <a:tabLst>
                    <a:tab pos="657225" algn="l"/>
                    <a:tab pos="1312863" algn="l"/>
                    <a:tab pos="1970088" algn="l"/>
                    <a:tab pos="2627313" algn="l"/>
                    <a:tab pos="328295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ctr" defTabSz="414338">
                  <a:tabLst>
                    <a:tab pos="657225" algn="l"/>
                    <a:tab pos="1312863" algn="l"/>
                    <a:tab pos="1970088" algn="l"/>
                    <a:tab pos="2627313" algn="l"/>
                    <a:tab pos="328295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ctr" defTabSz="414338">
                  <a:tabLst>
                    <a:tab pos="657225" algn="l"/>
                    <a:tab pos="1312863" algn="l"/>
                    <a:tab pos="1970088" algn="l"/>
                    <a:tab pos="2627313" algn="l"/>
                    <a:tab pos="328295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ctr" defTabSz="414338">
                  <a:tabLst>
                    <a:tab pos="657225" algn="l"/>
                    <a:tab pos="1312863" algn="l"/>
                    <a:tab pos="1970088" algn="l"/>
                    <a:tab pos="2627313" algn="l"/>
                    <a:tab pos="328295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ctr" defTabSz="414338">
                  <a:tabLst>
                    <a:tab pos="657225" algn="l"/>
                    <a:tab pos="1312863" algn="l"/>
                    <a:tab pos="1970088" algn="l"/>
                    <a:tab pos="2627313" algn="l"/>
                    <a:tab pos="328295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defTabSz="414338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57225" algn="l"/>
                    <a:tab pos="1312863" algn="l"/>
                    <a:tab pos="1970088" algn="l"/>
                    <a:tab pos="2627313" algn="l"/>
                    <a:tab pos="328295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defTabSz="414338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57225" algn="l"/>
                    <a:tab pos="1312863" algn="l"/>
                    <a:tab pos="1970088" algn="l"/>
                    <a:tab pos="2627313" algn="l"/>
                    <a:tab pos="328295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defTabSz="414338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57225" algn="l"/>
                    <a:tab pos="1312863" algn="l"/>
                    <a:tab pos="1970088" algn="l"/>
                    <a:tab pos="2627313" algn="l"/>
                    <a:tab pos="328295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defTabSz="414338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57225" algn="l"/>
                    <a:tab pos="1312863" algn="l"/>
                    <a:tab pos="1970088" algn="l"/>
                    <a:tab pos="2627313" algn="l"/>
                    <a:tab pos="328295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45000"/>
                  <a:buFont typeface="Wingdings" pitchFamily="2" charset="2"/>
                  <a:buNone/>
                </a:pPr>
                <a:r>
                  <a:rPr lang="en-US" sz="2000">
                    <a:solidFill>
                      <a:srgbClr val="CC3300"/>
                    </a:solidFill>
                    <a:ea typeface="+mn-ea"/>
                  </a:rPr>
                  <a:t>Set software threshold</a:t>
                </a:r>
              </a:p>
            </p:txBody>
          </p:sp>
          <p:sp>
            <p:nvSpPr>
              <p:cNvPr id="83986" name="Line 18"/>
              <p:cNvSpPr>
                <a:spLocks noChangeShapeType="1"/>
              </p:cNvSpPr>
              <p:nvPr/>
            </p:nvSpPr>
            <p:spPr bwMode="auto">
              <a:xfrm flipV="1">
                <a:off x="1561" y="3402"/>
                <a:ext cx="0" cy="352"/>
              </a:xfrm>
              <a:prstGeom prst="line">
                <a:avLst/>
              </a:prstGeom>
              <a:noFill/>
              <a:ln w="38100">
                <a:solidFill>
                  <a:srgbClr val="CC33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latin typeface="Calibri"/>
                  <a:ea typeface="+mn-ea"/>
                </a:endParaRPr>
              </a:p>
            </p:txBody>
          </p:sp>
        </p:grpSp>
        <p:sp>
          <p:nvSpPr>
            <p:cNvPr id="83988" name="Text Box 20"/>
            <p:cNvSpPr txBox="1">
              <a:spLocks noChangeArrowheads="1"/>
            </p:cNvSpPr>
            <p:nvPr/>
          </p:nvSpPr>
          <p:spPr bwMode="auto">
            <a:xfrm>
              <a:off x="3432" y="3431"/>
              <a:ext cx="1988" cy="6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>
                  <a:solidFill>
                    <a:srgbClr val="CC3300"/>
                  </a:solidFill>
                  <a:latin typeface="Calibri"/>
                  <a:ea typeface="+mn-ea"/>
                </a:rPr>
                <a:t>Thresholding: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>
                  <a:latin typeface="Calibri"/>
                  <a:ea typeface="+mn-ea"/>
                </a:rPr>
                <a:t>Allows suppression of read noise and dark current at low fluence.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i="1">
                  <a:latin typeface="Calibri"/>
                  <a:ea typeface="+mn-ea"/>
                </a:rPr>
                <a:t>False positive rate set by S/N</a:t>
              </a:r>
            </a:p>
          </p:txBody>
        </p:sp>
      </p:grpSp>
      <p:sp>
        <p:nvSpPr>
          <p:cNvPr id="83991" name="Text Box 23"/>
          <p:cNvSpPr txBox="1">
            <a:spLocks noChangeArrowheads="1"/>
          </p:cNvSpPr>
          <p:nvPr/>
        </p:nvSpPr>
        <p:spPr bwMode="auto">
          <a:xfrm>
            <a:off x="2527300" y="1690688"/>
            <a:ext cx="962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>
                <a:solidFill>
                  <a:srgbClr val="3333CC"/>
                </a:solidFill>
                <a:latin typeface="Calibri"/>
                <a:ea typeface="+mn-ea"/>
              </a:rPr>
              <a:t>0 photons</a:t>
            </a:r>
          </a:p>
        </p:txBody>
      </p:sp>
      <p:sp>
        <p:nvSpPr>
          <p:cNvPr id="83992" name="Text Box 24"/>
          <p:cNvSpPr txBox="1">
            <a:spLocks noChangeArrowheads="1"/>
          </p:cNvSpPr>
          <p:nvPr/>
        </p:nvSpPr>
        <p:spPr bwMode="auto">
          <a:xfrm>
            <a:off x="2490788" y="2198688"/>
            <a:ext cx="8731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>
                <a:solidFill>
                  <a:srgbClr val="3333CC"/>
                </a:solidFill>
                <a:latin typeface="Calibri"/>
                <a:ea typeface="+mn-ea"/>
              </a:rPr>
              <a:t>1 photon</a:t>
            </a:r>
          </a:p>
        </p:txBody>
      </p:sp>
      <p:sp>
        <p:nvSpPr>
          <p:cNvPr id="83993" name="Text Box 25"/>
          <p:cNvSpPr txBox="1">
            <a:spLocks noChangeArrowheads="1"/>
          </p:cNvSpPr>
          <p:nvPr/>
        </p:nvSpPr>
        <p:spPr bwMode="auto">
          <a:xfrm>
            <a:off x="2386013" y="30226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>
                <a:solidFill>
                  <a:srgbClr val="3333CC"/>
                </a:solidFill>
                <a:latin typeface="Calibri"/>
                <a:ea typeface="+mn-ea"/>
              </a:rPr>
              <a:t>2</a:t>
            </a:r>
          </a:p>
        </p:txBody>
      </p:sp>
      <p:sp>
        <p:nvSpPr>
          <p:cNvPr id="83994" name="Text Box 26"/>
          <p:cNvSpPr txBox="1">
            <a:spLocks noChangeArrowheads="1"/>
          </p:cNvSpPr>
          <p:nvPr/>
        </p:nvSpPr>
        <p:spPr bwMode="auto">
          <a:xfrm>
            <a:off x="2601913" y="3870325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>
                <a:solidFill>
                  <a:srgbClr val="3333CC"/>
                </a:solidFill>
                <a:latin typeface="Calibri"/>
                <a:ea typeface="+mn-ea"/>
              </a:rPr>
              <a:t>3</a:t>
            </a:r>
          </a:p>
        </p:txBody>
      </p:sp>
      <p:sp>
        <p:nvSpPr>
          <p:cNvPr id="83995" name="Text Box 27"/>
          <p:cNvSpPr txBox="1">
            <a:spLocks noChangeArrowheads="1"/>
          </p:cNvSpPr>
          <p:nvPr/>
        </p:nvSpPr>
        <p:spPr bwMode="auto">
          <a:xfrm>
            <a:off x="4891088" y="4460875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>
                <a:solidFill>
                  <a:srgbClr val="3333CC"/>
                </a:solidFill>
                <a:latin typeface="Calibri"/>
                <a:ea typeface="+mn-ea"/>
              </a:rPr>
              <a:t>20</a:t>
            </a:r>
          </a:p>
        </p:txBody>
      </p:sp>
      <p:sp>
        <p:nvSpPr>
          <p:cNvPr id="83996" name="Line 28"/>
          <p:cNvSpPr>
            <a:spLocks noChangeShapeType="1"/>
          </p:cNvSpPr>
          <p:nvPr/>
        </p:nvSpPr>
        <p:spPr bwMode="auto">
          <a:xfrm flipH="1" flipV="1">
            <a:off x="2254250" y="1812925"/>
            <a:ext cx="292100" cy="22225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latin typeface="Calibri"/>
              <a:ea typeface="+mn-ea"/>
            </a:endParaRPr>
          </a:p>
        </p:txBody>
      </p:sp>
      <p:sp>
        <p:nvSpPr>
          <p:cNvPr id="83997" name="Line 29"/>
          <p:cNvSpPr>
            <a:spLocks noChangeShapeType="1"/>
          </p:cNvSpPr>
          <p:nvPr/>
        </p:nvSpPr>
        <p:spPr bwMode="auto">
          <a:xfrm flipH="1">
            <a:off x="2351088" y="2343150"/>
            <a:ext cx="152400" cy="19685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latin typeface="Calibri"/>
              <a:ea typeface="+mn-ea"/>
            </a:endParaRPr>
          </a:p>
        </p:txBody>
      </p:sp>
      <p:grpSp>
        <p:nvGrpSpPr>
          <p:cNvPr id="84001" name="Group 33"/>
          <p:cNvGrpSpPr>
            <a:grpSpLocks/>
          </p:cNvGrpSpPr>
          <p:nvPr/>
        </p:nvGrpSpPr>
        <p:grpSpPr bwMode="auto">
          <a:xfrm>
            <a:off x="6899275" y="3933825"/>
            <a:ext cx="2149475" cy="2435225"/>
            <a:chOff x="4406" y="2478"/>
            <a:chExt cx="1354" cy="1534"/>
          </a:xfrm>
        </p:grpSpPr>
        <p:sp>
          <p:nvSpPr>
            <p:cNvPr id="83998" name="Text Box 30"/>
            <p:cNvSpPr txBox="1">
              <a:spLocks noChangeArrowheads="1"/>
            </p:cNvSpPr>
            <p:nvPr/>
          </p:nvSpPr>
          <p:spPr bwMode="auto">
            <a:xfrm>
              <a:off x="4406" y="2478"/>
              <a:ext cx="1354" cy="8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>
                  <a:latin typeface="Calibri"/>
                  <a:ea typeface="+mn-ea"/>
                </a:rPr>
                <a:t>False Positive Rates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>
                  <a:latin typeface="Calibri"/>
                  <a:ea typeface="+mn-ea"/>
                </a:rPr>
                <a:t>Threshold set to -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>
                  <a:latin typeface="Calibri"/>
                  <a:ea typeface="+mn-ea"/>
                </a:rPr>
                <a:t>3 </a:t>
              </a:r>
              <a:r>
                <a:rPr lang="en-US" sz="1600">
                  <a:latin typeface="Calibri"/>
                  <a:ea typeface="+mn-ea"/>
                  <a:sym typeface="Symbol" pitchFamily="18" charset="2"/>
                </a:rPr>
                <a:t> : 1x10</a:t>
              </a:r>
              <a:r>
                <a:rPr lang="en-US" sz="1600" baseline="30000">
                  <a:latin typeface="Calibri"/>
                  <a:ea typeface="+mn-ea"/>
                  <a:sym typeface="Symbol" pitchFamily="18" charset="2"/>
                </a:rPr>
                <a:t>-3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>
                  <a:latin typeface="Calibri"/>
                  <a:ea typeface="+mn-ea"/>
                </a:rPr>
                <a:t>4 </a:t>
              </a:r>
              <a:r>
                <a:rPr lang="en-US" sz="1600">
                  <a:latin typeface="Calibri"/>
                  <a:ea typeface="+mn-ea"/>
                  <a:sym typeface="Symbol" pitchFamily="18" charset="2"/>
                </a:rPr>
                <a:t> : 3x10</a:t>
              </a:r>
              <a:r>
                <a:rPr lang="en-US" sz="1600" baseline="30000">
                  <a:latin typeface="Calibri"/>
                  <a:ea typeface="+mn-ea"/>
                  <a:sym typeface="Symbol" pitchFamily="18" charset="2"/>
                </a:rPr>
                <a:t>-5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>
                  <a:latin typeface="Calibri"/>
                  <a:ea typeface="+mn-ea"/>
                </a:rPr>
                <a:t>5 </a:t>
              </a:r>
              <a:r>
                <a:rPr lang="en-US" sz="1600">
                  <a:latin typeface="Calibri"/>
                  <a:ea typeface="+mn-ea"/>
                  <a:sym typeface="Symbol" pitchFamily="18" charset="2"/>
                </a:rPr>
                <a:t> : 1x10</a:t>
              </a:r>
              <a:r>
                <a:rPr lang="en-US" sz="1600" baseline="30000">
                  <a:latin typeface="Calibri"/>
                  <a:ea typeface="+mn-ea"/>
                  <a:sym typeface="Symbol" pitchFamily="18" charset="2"/>
                </a:rPr>
                <a:t>-6</a:t>
              </a:r>
            </a:p>
          </p:txBody>
        </p:sp>
        <p:sp>
          <p:nvSpPr>
            <p:cNvPr id="83999" name="Line 31"/>
            <p:cNvSpPr>
              <a:spLocks noChangeShapeType="1"/>
            </p:cNvSpPr>
            <p:nvPr/>
          </p:nvSpPr>
          <p:spPr bwMode="auto">
            <a:xfrm flipV="1">
              <a:off x="5388" y="3242"/>
              <a:ext cx="0" cy="770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latin typeface="Calibri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11601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295400"/>
            <a:ext cx="4572000" cy="4572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5" name="gfx15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30276" y="2286000"/>
            <a:ext cx="3987444" cy="2590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7924800" y="3352800"/>
            <a:ext cx="152400" cy="2286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0600" y="6096000"/>
            <a:ext cx="4208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Cornell High Energy Synchrotron Source (CHESS)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42455719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Peak Brilliance of Sources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4419600" cy="495780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72572" y="5725466"/>
            <a:ext cx="46714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Figure From</a:t>
            </a:r>
            <a:r>
              <a:rPr lang="en-US" sz="1100" dirty="0" smtClean="0"/>
              <a:t>:  </a:t>
            </a:r>
            <a:r>
              <a:rPr lang="en-US" sz="1000" dirty="0" err="1" smtClean="0"/>
              <a:t>Zhirong</a:t>
            </a:r>
            <a:r>
              <a:rPr lang="en-US" sz="1000" dirty="0" smtClean="0"/>
              <a:t> Huang, </a:t>
            </a:r>
            <a:r>
              <a:rPr lang="en-US" sz="1000" dirty="0"/>
              <a:t>BRIGHTNESS AND COHERENCE OF</a:t>
            </a:r>
          </a:p>
          <a:p>
            <a:r>
              <a:rPr lang="en-US" sz="1000" dirty="0"/>
              <a:t>SYNCHROTRON RADIATION AND </a:t>
            </a:r>
            <a:r>
              <a:rPr lang="en-US" sz="1000" dirty="0" smtClean="0"/>
              <a:t>FELs</a:t>
            </a:r>
            <a:r>
              <a:rPr lang="en-US" sz="1000" i="1" dirty="0" smtClean="0"/>
              <a:t>, </a:t>
            </a:r>
            <a:r>
              <a:rPr lang="en-US" sz="1000" i="1" dirty="0"/>
              <a:t>4th International Particle </a:t>
            </a:r>
            <a:endParaRPr lang="en-US" sz="1000" i="1" dirty="0" smtClean="0"/>
          </a:p>
          <a:p>
            <a:r>
              <a:rPr lang="en-US" sz="1000" i="1" dirty="0" smtClean="0"/>
              <a:t>Accelerator </a:t>
            </a:r>
            <a:r>
              <a:rPr lang="en-US" sz="1000" i="1" dirty="0" err="1" smtClean="0"/>
              <a:t>ConferenceShanghai</a:t>
            </a:r>
            <a:r>
              <a:rPr lang="en-US" sz="1000" i="1" dirty="0"/>
              <a:t>, China, May 12-17, 2013</a:t>
            </a:r>
            <a:endParaRPr lang="en-US" sz="1000" b="1" dirty="0" smtClean="0"/>
          </a:p>
          <a:p>
            <a:r>
              <a:rPr lang="en-US" sz="1000" dirty="0" smtClean="0"/>
              <a:t>SLAC-PUB-15449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4559878" y="1961346"/>
            <a:ext cx="44438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Pulsed, bright sources beg</a:t>
            </a:r>
          </a:p>
          <a:p>
            <a:r>
              <a:rPr lang="en-US" sz="2800" dirty="0"/>
              <a:t>f</a:t>
            </a:r>
            <a:r>
              <a:rPr lang="en-US" sz="2800" dirty="0" smtClean="0"/>
              <a:t>or dynamic studies.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605948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0" y="9144"/>
            <a:ext cx="9525000" cy="76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make detectors that maximize science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2756"/>
            <a:ext cx="8229600" cy="4525963"/>
          </a:xfrm>
        </p:spPr>
        <p:txBody>
          <a:bodyPr/>
          <a:lstStyle/>
          <a:p>
            <a:r>
              <a:rPr lang="en-US" dirty="0" smtClean="0"/>
              <a:t>Last 15 years:  Rise of the PADs.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21036303">
            <a:off x="2829165" y="5203168"/>
            <a:ext cx="440830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CMOS ASIC / ROC 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 rot="20895009">
            <a:off x="-155738" y="2790195"/>
            <a:ext cx="20188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</a:t>
            </a:r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ire</a:t>
            </a:r>
            <a:r>
              <a:rPr lang="en-US" sz="5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bonds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23043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048" y="-9144"/>
            <a:ext cx="9509760" cy="76078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make detectors that maximize science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2756"/>
            <a:ext cx="8229600" cy="4525963"/>
          </a:xfrm>
        </p:spPr>
        <p:txBody>
          <a:bodyPr/>
          <a:lstStyle/>
          <a:p>
            <a:r>
              <a:rPr lang="en-US" dirty="0" smtClean="0"/>
              <a:t>Last ~15 years:  Rise of the PADs.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21036303">
            <a:off x="2829165" y="5203168"/>
            <a:ext cx="440830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CMOS ASIC / ROC 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 rot="20895009">
            <a:off x="-155738" y="2790195"/>
            <a:ext cx="20188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</a:t>
            </a:r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ire</a:t>
            </a:r>
            <a:r>
              <a:rPr lang="en-US" sz="5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bonds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21305948">
            <a:off x="3838466" y="2967335"/>
            <a:ext cx="146706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Diode</a:t>
            </a:r>
            <a:endParaRPr lang="en-US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103058" y="4343400"/>
            <a:ext cx="3026664" cy="1481328"/>
          </a:xfrm>
          <a:custGeom>
            <a:avLst/>
            <a:gdLst>
              <a:gd name="connsiteX0" fmla="*/ 2916936 w 2916936"/>
              <a:gd name="connsiteY0" fmla="*/ 318563 h 1434131"/>
              <a:gd name="connsiteX1" fmla="*/ 2212848 w 2916936"/>
              <a:gd name="connsiteY1" fmla="*/ 7667 h 1434131"/>
              <a:gd name="connsiteX2" fmla="*/ 1097280 w 2916936"/>
              <a:gd name="connsiteY2" fmla="*/ 217979 h 1434131"/>
              <a:gd name="connsiteX3" fmla="*/ 0 w 2916936"/>
              <a:gd name="connsiteY3" fmla="*/ 1434131 h 1434131"/>
              <a:gd name="connsiteX4" fmla="*/ 0 w 2916936"/>
              <a:gd name="connsiteY4" fmla="*/ 1434131 h 1434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6936" h="1434131">
                <a:moveTo>
                  <a:pt x="2916936" y="318563"/>
                </a:moveTo>
                <a:cubicBezTo>
                  <a:pt x="2716530" y="171497"/>
                  <a:pt x="2516124" y="24431"/>
                  <a:pt x="2212848" y="7667"/>
                </a:cubicBezTo>
                <a:cubicBezTo>
                  <a:pt x="1909572" y="-9097"/>
                  <a:pt x="1466088" y="-19765"/>
                  <a:pt x="1097280" y="217979"/>
                </a:cubicBezTo>
                <a:cubicBezTo>
                  <a:pt x="728472" y="455723"/>
                  <a:pt x="0" y="1434131"/>
                  <a:pt x="0" y="1434131"/>
                </a:cubicBezTo>
                <a:lnTo>
                  <a:pt x="0" y="1434131"/>
                </a:lnTo>
              </a:path>
            </a:pathLst>
          </a:custGeom>
          <a:noFill/>
          <a:ln w="539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98343" y="5783217"/>
            <a:ext cx="126348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HV bias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77017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658" y="2410222"/>
            <a:ext cx="7404683" cy="39528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make detectors that maximize science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2756"/>
            <a:ext cx="8229600" cy="4525963"/>
          </a:xfrm>
        </p:spPr>
        <p:txBody>
          <a:bodyPr/>
          <a:lstStyle/>
          <a:p>
            <a:r>
              <a:rPr lang="en-US" dirty="0" smtClean="0"/>
              <a:t>Last 15 years:  Rise of the PADs.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11ABA9-1A19-4F6F-B1D6-0077D992A9F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120927" y="3287920"/>
            <a:ext cx="146706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Diode</a:t>
            </a:r>
            <a:endParaRPr lang="en-US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16775" y="4811949"/>
            <a:ext cx="440830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CMOS ASIC / ROC </a:t>
            </a:r>
            <a:endParaRPr lang="en-US" sz="2400" b="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 rot="1955828">
            <a:off x="1783693" y="3405625"/>
            <a:ext cx="20188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</a:t>
            </a:r>
            <a:r>
              <a:rPr lang="en-US" sz="2400" b="0" cap="none" spc="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ire</a:t>
            </a:r>
            <a:r>
              <a:rPr lang="en-US" sz="54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400" b="0" cap="none" spc="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bonds</a:t>
            </a:r>
            <a:endParaRPr lang="en-US" sz="2400" b="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384714" y="2579855"/>
            <a:ext cx="126348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HV bias</a:t>
            </a:r>
            <a:endParaRPr lang="en-US" sz="2400" b="0" cap="none" spc="0" dirty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8097361" y="3733800"/>
            <a:ext cx="437039" cy="495674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0" name="Rectangle 19"/>
          <p:cNvSpPr/>
          <p:nvPr/>
        </p:nvSpPr>
        <p:spPr>
          <a:xfrm rot="16200000">
            <a:off x="7902520" y="2742752"/>
            <a:ext cx="14606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Bumps</a:t>
            </a:r>
            <a:endParaRPr lang="en-US" sz="3200" b="0" cap="none" spc="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43600" y="6432614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Image: KECK detector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85063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- Blank">
  <a:themeElements>
    <a:clrScheme name="Default - 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flec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pt2D.tmp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triangl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triangl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3636</TotalTime>
  <Pages>0</Pages>
  <Words>2235</Words>
  <Characters>0</Characters>
  <Application>Microsoft Office PowerPoint</Application>
  <PresentationFormat>On-screen Show (4:3)</PresentationFormat>
  <Lines>0</Lines>
  <Paragraphs>488</Paragraphs>
  <Slides>45</Slides>
  <Notes>20</Notes>
  <HiddenSlides>7</HiddenSlides>
  <MMClips>5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8" baseType="lpstr">
      <vt:lpstr>MS PGothic</vt:lpstr>
      <vt:lpstr>Arial</vt:lpstr>
      <vt:lpstr>Arial MT</vt:lpstr>
      <vt:lpstr>Calibri</vt:lpstr>
      <vt:lpstr>DejaVu Sans</vt:lpstr>
      <vt:lpstr>Gill Sans</vt:lpstr>
      <vt:lpstr>Symbol</vt:lpstr>
      <vt:lpstr>Tahoma</vt:lpstr>
      <vt:lpstr>Times New Roman</vt:lpstr>
      <vt:lpstr>Wingdings</vt:lpstr>
      <vt:lpstr>ヒラギノ角ゴ ProN W3</vt:lpstr>
      <vt:lpstr>Default - Blank</vt:lpstr>
      <vt:lpstr>1_ppt2D.tmp</vt:lpstr>
      <vt:lpstr>Cornell Integrating Pixel Array Detector Development for     Synchrotron X-ray Light Sources </vt:lpstr>
      <vt:lpstr>Outline</vt:lpstr>
      <vt:lpstr>Detectors</vt:lpstr>
      <vt:lpstr>Detectors</vt:lpstr>
      <vt:lpstr>Sources</vt:lpstr>
      <vt:lpstr>Peak Brilliance of Sources</vt:lpstr>
      <vt:lpstr>How to make detectors that maximize science ?</vt:lpstr>
      <vt:lpstr>How to make detectors that maximize science ?</vt:lpstr>
      <vt:lpstr>How to make detectors that maximize science ?</vt:lpstr>
      <vt:lpstr>How to make detectors that maximize science ?</vt:lpstr>
      <vt:lpstr>High Speed Imaging</vt:lpstr>
      <vt:lpstr>First µs imaging with PAD</vt:lpstr>
      <vt:lpstr>First µs imaging with PAD</vt:lpstr>
      <vt:lpstr>Want: Successive Single Bunch Imaging</vt:lpstr>
      <vt:lpstr>Keck PAD Pixel Schematic</vt:lpstr>
      <vt:lpstr>Keck PAD</vt:lpstr>
      <vt:lpstr>Keck PAD 3x2 array</vt:lpstr>
      <vt:lpstr>Keck PAD 3x2 array</vt:lpstr>
      <vt:lpstr>Single bunch train test</vt:lpstr>
      <vt:lpstr>Kolsky Bar</vt:lpstr>
      <vt:lpstr>Kolsky Bar</vt:lpstr>
      <vt:lpstr>Kolsky Bar</vt:lpstr>
      <vt:lpstr>Kolsky Bar</vt:lpstr>
      <vt:lpstr>Time-resolved study of metals under stress</vt:lpstr>
      <vt:lpstr>Time-resolved study of metals under stress</vt:lpstr>
      <vt:lpstr>Limitations of Current KECK setup</vt:lpstr>
      <vt:lpstr>Limitations of Current KECK setup</vt:lpstr>
      <vt:lpstr>KECK 2</vt:lpstr>
      <vt:lpstr>High Dynamic Range</vt:lpstr>
      <vt:lpstr>Mixed-mode PAD (MMPAD)</vt:lpstr>
      <vt:lpstr>High Single Photon SNR Essential</vt:lpstr>
      <vt:lpstr>High Single Photon SNR Essential</vt:lpstr>
      <vt:lpstr>High Single Photon SNR Essential</vt:lpstr>
      <vt:lpstr>High Single Photon SNR Essential</vt:lpstr>
      <vt:lpstr>High Single Photon SNR Essential</vt:lpstr>
      <vt:lpstr>High Single Photon SNR Essential</vt:lpstr>
      <vt:lpstr>High frame rate diffraction @ CHESS A2</vt:lpstr>
      <vt:lpstr>Ptychography @ PETRA III P10</vt:lpstr>
      <vt:lpstr>Ptychography @ PETRA III P10</vt:lpstr>
      <vt:lpstr>High Dynamic Range</vt:lpstr>
      <vt:lpstr>Limitations of MMPAD</vt:lpstr>
      <vt:lpstr>Limitations of MMPAD</vt:lpstr>
      <vt:lpstr>Conclusions</vt:lpstr>
      <vt:lpstr>Acknowledgments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Thomas Bruce</dc:creator>
  <cp:keywords/>
  <dc:description/>
  <cp:lastModifiedBy>Hugh Philipp</cp:lastModifiedBy>
  <cp:revision>143</cp:revision>
  <cp:lastPrinted>2014-08-04T14:35:48Z</cp:lastPrinted>
  <dcterms:modified xsi:type="dcterms:W3CDTF">2014-09-02T19:55:47Z</dcterms:modified>
</cp:coreProperties>
</file>